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 firstSlideNum="0" showSpecialPlsOnTitleSld="0" strictFirstAndLastChars="0" saveSubsetFonts="1">
  <p:sldMasterIdLst>
    <p:sldMasterId id="2147483649" r:id="rId1"/>
    <p:sldMasterId id="2147483648" r:id="rId2"/>
  </p:sldMasterIdLst>
  <p:notesMasterIdLst>
    <p:notesMasterId r:id="rId89"/>
  </p:notesMasterIdLst>
  <p:handoutMasterIdLst>
    <p:handoutMasterId r:id="rId90"/>
  </p:handoutMasterIdLst>
  <p:sldIdLst>
    <p:sldId id="869" r:id="rId3"/>
    <p:sldId id="931" r:id="rId4"/>
    <p:sldId id="924" r:id="rId5"/>
    <p:sldId id="925" r:id="rId6"/>
    <p:sldId id="926" r:id="rId7"/>
    <p:sldId id="1011" r:id="rId8"/>
    <p:sldId id="1029" r:id="rId9"/>
    <p:sldId id="1045" r:id="rId10"/>
    <p:sldId id="932" r:id="rId11"/>
    <p:sldId id="935" r:id="rId12"/>
    <p:sldId id="943" r:id="rId13"/>
    <p:sldId id="1053" r:id="rId14"/>
    <p:sldId id="938" r:id="rId15"/>
    <p:sldId id="984" r:id="rId16"/>
    <p:sldId id="983" r:id="rId17"/>
    <p:sldId id="1033" r:id="rId18"/>
    <p:sldId id="952" r:id="rId19"/>
    <p:sldId id="994" r:id="rId20"/>
    <p:sldId id="995" r:id="rId21"/>
    <p:sldId id="1024" r:id="rId22"/>
    <p:sldId id="1051" r:id="rId23"/>
    <p:sldId id="996" r:id="rId24"/>
    <p:sldId id="997" r:id="rId25"/>
    <p:sldId id="998" r:id="rId26"/>
    <p:sldId id="999" r:id="rId27"/>
    <p:sldId id="974" r:id="rId28"/>
    <p:sldId id="1071" r:id="rId29"/>
    <p:sldId id="1048" r:id="rId30"/>
    <p:sldId id="989" r:id="rId31"/>
    <p:sldId id="1050" r:id="rId32"/>
    <p:sldId id="990" r:id="rId33"/>
    <p:sldId id="1000" r:id="rId34"/>
    <p:sldId id="1001" r:id="rId35"/>
    <p:sldId id="1003" r:id="rId36"/>
    <p:sldId id="1007" r:id="rId37"/>
    <p:sldId id="1008" r:id="rId38"/>
    <p:sldId id="1009" r:id="rId39"/>
    <p:sldId id="1023" r:id="rId40"/>
    <p:sldId id="1002" r:id="rId41"/>
    <p:sldId id="1004" r:id="rId42"/>
    <p:sldId id="972" r:id="rId43"/>
    <p:sldId id="973" r:id="rId44"/>
    <p:sldId id="1014" r:id="rId45"/>
    <p:sldId id="1020" r:id="rId46"/>
    <p:sldId id="1028" r:id="rId47"/>
    <p:sldId id="1046" r:id="rId48"/>
    <p:sldId id="1030" r:id="rId49"/>
    <p:sldId id="1052" r:id="rId50"/>
    <p:sldId id="1065" r:id="rId51"/>
    <p:sldId id="1083" r:id="rId52"/>
    <p:sldId id="1067" r:id="rId53"/>
    <p:sldId id="1133" r:id="rId54"/>
    <p:sldId id="1134" r:id="rId55"/>
    <p:sldId id="1135" r:id="rId56"/>
    <p:sldId id="1136" r:id="rId57"/>
    <p:sldId id="1146" r:id="rId58"/>
    <p:sldId id="1144" r:id="rId59"/>
    <p:sldId id="1138" r:id="rId60"/>
    <p:sldId id="1145" r:id="rId61"/>
    <p:sldId id="1140" r:id="rId62"/>
    <p:sldId id="1147" r:id="rId63"/>
    <p:sldId id="1141" r:id="rId64"/>
    <p:sldId id="1142" r:id="rId65"/>
    <p:sldId id="1117" r:id="rId66"/>
    <p:sldId id="1118" r:id="rId67"/>
    <p:sldId id="1119" r:id="rId68"/>
    <p:sldId id="1120" r:id="rId69"/>
    <p:sldId id="1121" r:id="rId70"/>
    <p:sldId id="1122" r:id="rId71"/>
    <p:sldId id="1123" r:id="rId72"/>
    <p:sldId id="1124" r:id="rId73"/>
    <p:sldId id="1125" r:id="rId74"/>
    <p:sldId id="1126" r:id="rId75"/>
    <p:sldId id="1127" r:id="rId76"/>
    <p:sldId id="1128" r:id="rId77"/>
    <p:sldId id="1129" r:id="rId78"/>
    <p:sldId id="1130" r:id="rId79"/>
    <p:sldId id="1116" r:id="rId80"/>
    <p:sldId id="1148" r:id="rId81"/>
    <p:sldId id="1017" r:id="rId82"/>
    <p:sldId id="1149" r:id="rId83"/>
    <p:sldId id="1150" r:id="rId84"/>
    <p:sldId id="971" r:id="rId85"/>
    <p:sldId id="1019" r:id="rId86"/>
    <p:sldId id="1032" r:id="rId87"/>
    <p:sldId id="1031" r:id="rId88"/>
  </p:sldIdLst>
  <p:sldSz cx="9144000" cy="6858000" type="screen4x3"/>
  <p:notesSz cx="6799263" cy="9929813"/>
  <p:defaultTextStyle>
    <a:defPPr>
      <a:defRPr lang="en-US"/>
    </a:defPPr>
    <a:lvl1pPr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1pPr>
    <a:lvl2pPr marL="4572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2pPr>
    <a:lvl3pPr marL="9144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3pPr>
    <a:lvl4pPr marL="13716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4pPr>
    <a:lvl5pPr marL="18288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5pPr>
    <a:lvl6pPr marL="22860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6pPr>
    <a:lvl7pPr marL="27432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7pPr>
    <a:lvl8pPr marL="32004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8pPr>
    <a:lvl9pPr marL="36576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ssilis Christofidis" initials="VC" lastIdx="1" clrIdx="0">
    <p:extLst>
      <p:ext uri="{19B8F6BF-5375-455C-9EA6-DF929625EA0E}">
        <p15:presenceInfo xmlns:p15="http://schemas.microsoft.com/office/powerpoint/2012/main" userId="Vassilis Christofidis" providerId="None"/>
      </p:ext>
    </p:extLst>
  </p:cmAuthor>
  <p:cmAuthor id="2" name="IoT" initials="I" lastIdx="1" clrIdx="1">
    <p:extLst>
      <p:ext uri="{19B8F6BF-5375-455C-9EA6-DF929625EA0E}">
        <p15:presenceInfo xmlns:p15="http://schemas.microsoft.com/office/powerpoint/2012/main" userId="I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2D050"/>
    <a:srgbClr val="0292D8"/>
    <a:srgbClr val="FF2B2B"/>
    <a:srgbClr val="FF0000"/>
    <a:srgbClr val="399C39"/>
    <a:srgbClr val="48A348"/>
    <a:srgbClr val="FF3C3C"/>
    <a:srgbClr val="005A9E"/>
    <a:srgbClr val="0162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2670" autoAdjust="0"/>
  </p:normalViewPr>
  <p:slideViewPr>
    <p:cSldViewPr snapToGrid="0">
      <p:cViewPr varScale="1">
        <p:scale>
          <a:sx n="60" d="100"/>
          <a:sy n="60" d="100"/>
        </p:scale>
        <p:origin x="1136"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548"/>
    </p:cViewPr>
  </p:sorterViewPr>
  <p:notesViewPr>
    <p:cSldViewPr snapToGrid="0">
      <p:cViewPr varScale="1">
        <p:scale>
          <a:sx n="53" d="100"/>
          <a:sy n="53" d="100"/>
        </p:scale>
        <p:origin x="-2256" y="-72"/>
      </p:cViewPr>
      <p:guideLst>
        <p:guide orient="horz" pos="3128"/>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A7FB6-8D2C-4743-A3C8-22C03231E82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BB82CB5-2BD2-40AA-AD6F-1233BE9004DE}">
      <dgm:prSet phldrT="[Text]" custT="1"/>
      <dgm:spPr>
        <a:xfrm>
          <a:off x="512978" y="1314083"/>
          <a:ext cx="2529007" cy="516746"/>
        </a:xfrm>
        <a:prstGeom prst="rect">
          <a:avLst/>
        </a:prstGeom>
        <a:noFill/>
        <a:ln>
          <a:noFill/>
        </a:ln>
        <a:effectLst/>
      </dgm:spPr>
      <dgm:t>
        <a:bodyPr/>
        <a:lstStyle/>
        <a:p>
          <a:pPr>
            <a:spcBef>
              <a:spcPts val="0"/>
            </a:spcBef>
            <a:spcAft>
              <a:spcPts val="0"/>
            </a:spcAft>
          </a:pPr>
          <a:r>
            <a:rPr lang="en-US" sz="18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Traffic Conditions</a:t>
          </a:r>
          <a:endParaRPr lang="en-US" sz="18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5B3D03B6-8E69-40AC-B4D5-EBA8B38FE367}" type="parTrans" cxnId="{0B4B5B84-1939-496B-95FE-6D653A192835}">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5B2CBA8C-E925-4D6F-8FD6-2D898503B479}" type="sibTrans" cxnId="{0B4B5B84-1939-496B-95FE-6D653A192835}">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FB24F1E6-5F2F-4D90-83B2-E13FAB7552A0}">
      <dgm:prSet phldrT="[Text]" custT="1"/>
      <dgm:spPr>
        <a:xfrm>
          <a:off x="5867786" y="1314083"/>
          <a:ext cx="2123228" cy="516746"/>
        </a:xfrm>
        <a:prstGeom prst="rect">
          <a:avLst/>
        </a:prstGeom>
        <a:noFill/>
        <a:ln>
          <a:noFill/>
        </a:ln>
        <a:effectLst/>
      </dgm:spPr>
      <dgm:t>
        <a:bodyPr/>
        <a:lstStyle/>
        <a:p>
          <a:pPr>
            <a:spcBef>
              <a:spcPts val="0"/>
            </a:spcBef>
            <a:spcAft>
              <a:spcPts val="0"/>
            </a:spcAft>
          </a:pPr>
          <a:r>
            <a:rPr lang="en-US" sz="18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Biomarkers</a:t>
          </a:r>
          <a:endParaRPr lang="en-US" sz="18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2BD8274D-A4E8-4FA0-AD63-6068CA906C34}" type="parTrans" cxnId="{A31F67B9-82BB-48D1-8977-35179494C0CE}">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614D34E5-D831-409E-A5FD-7E2C820D14D4}" type="sibTrans" cxnId="{A31F67B9-82BB-48D1-8977-35179494C0CE}">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3A09A9D5-A03F-42FB-8C5D-5AEA5AB0D7A5}">
      <dgm:prSet phldrT="[Text]" custT="1"/>
      <dgm:spPr>
        <a:xfrm>
          <a:off x="1329" y="3351409"/>
          <a:ext cx="3076549" cy="516746"/>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Predictive maintenance, Production safety Monitoring</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8E924C9B-F2CC-40AD-8DC0-FB22488F0885}" type="parTrans" cxnId="{25F0137D-2E38-49C2-A56A-F1D8389E373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B91CFF48-D4C2-46CC-9C34-571637644EA6}" type="sibTrans" cxnId="{25F0137D-2E38-49C2-A56A-F1D8389E373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2AEA3C26-9836-4658-8FB2-38A293A65475}">
      <dgm:prSet phldrT="[Text]" custT="1"/>
      <dgm:spPr>
        <a:xfrm>
          <a:off x="3217222" y="3349196"/>
          <a:ext cx="1982439" cy="519697"/>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Agriculture</a:t>
          </a:r>
          <a:b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Pest, Water Control</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232427ED-4791-4D9F-8E93-8D98E94CB536}" type="parTrans" cxnId="{C07D5404-7306-4938-AC4C-D83D51F19E2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E582F033-7A7E-492E-ABB4-9FE5759DBDD4}" type="sibTrans" cxnId="{C07D5404-7306-4938-AC4C-D83D51F19E2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CC8C1752-4F61-4C74-8D28-723F57A86A11}">
      <dgm:prSet phldrT="[Text]" custT="1"/>
      <dgm:spPr>
        <a:xfrm>
          <a:off x="3387470" y="1314083"/>
          <a:ext cx="2162228" cy="516746"/>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Network and Cyber Security</a:t>
          </a:r>
          <a:b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Detect Intrusion</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AB988C8E-93A3-4AAD-A247-7CBA115B81EC}" type="parTrans" cxnId="{E21FD17E-876C-4EEB-95B5-026DD50E3BE2}">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D5E8F854-C0CF-4D38-9015-1E1526F75979}" type="sibTrans" cxnId="{E21FD17E-876C-4EEB-95B5-026DD50E3BE2}">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1C75C3E3-37F1-4377-B071-6773CEB6E461}">
      <dgm:prSet phldrT="[Text]" custT="1"/>
      <dgm:spPr>
        <a:xfrm>
          <a:off x="5340335" y="3565372"/>
          <a:ext cx="3191055" cy="516746"/>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Energy  Consumption</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2409190A-AE20-4CFF-AFA6-217AD43D8FD3}" type="parTrans" cxnId="{901BE63C-892E-4FFF-B466-5F5DE35E728A}">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19BE07E5-7E50-4BC0-B1C3-DF4697B296BD}" type="sibTrans" cxnId="{901BE63C-892E-4FFF-B466-5F5DE35E728A}">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C6E855A7-F2DE-4806-82F0-4AEB32D684AC}" type="pres">
      <dgm:prSet presAssocID="{E6DA7FB6-8D2C-4743-A3C8-22C03231E82B}" presName="Name0" presStyleCnt="0">
        <dgm:presLayoutVars>
          <dgm:dir/>
          <dgm:resizeHandles val="exact"/>
        </dgm:presLayoutVars>
      </dgm:prSet>
      <dgm:spPr/>
      <dgm:t>
        <a:bodyPr/>
        <a:lstStyle/>
        <a:p>
          <a:endParaRPr lang="en-US"/>
        </a:p>
      </dgm:t>
    </dgm:pt>
    <dgm:pt modelId="{30F36931-4723-4B8A-BFDB-523B3299BF86}" type="pres">
      <dgm:prSet presAssocID="{6BB82CB5-2BD2-40AA-AD6F-1233BE9004DE}" presName="compNode" presStyleCnt="0"/>
      <dgm:spPr/>
    </dgm:pt>
    <dgm:pt modelId="{34021873-4208-4405-8896-6D683178BAF5}" type="pres">
      <dgm:prSet presAssocID="{6BB82CB5-2BD2-40AA-AD6F-1233BE9004DE}" presName="pictRect" presStyleLbl="node1" presStyleIdx="0" presStyleCnt="6" custScaleX="108739" custScaleY="131355" custLinFactNeighborX="-14800" custLinFactNeighborY="-38490"/>
      <dgm:spPr>
        <a:xfrm>
          <a:off x="1081058" y="354414"/>
          <a:ext cx="1392847" cy="959671"/>
        </a:xfrm>
        <a:prstGeom prst="roundRect">
          <a:avLst/>
        </a:prstGeom>
        <a:blipFill rotWithShape="1">
          <a:blip xmlns:r="http://schemas.openxmlformats.org/officeDocument/2006/relationships" r:embed="rId1"/>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29997231-00D9-40FD-B44C-105342738293}" type="pres">
      <dgm:prSet presAssocID="{6BB82CB5-2BD2-40AA-AD6F-1233BE9004DE}" presName="textRect" presStyleLbl="revTx" presStyleIdx="0" presStyleCnt="6" custScaleX="181571" custLinFactNeighborX="-14800" custLinFactNeighborY="-33407">
        <dgm:presLayoutVars>
          <dgm:bulletEnabled val="1"/>
        </dgm:presLayoutVars>
      </dgm:prSet>
      <dgm:spPr/>
      <dgm:t>
        <a:bodyPr/>
        <a:lstStyle/>
        <a:p>
          <a:endParaRPr lang="en-US"/>
        </a:p>
      </dgm:t>
    </dgm:pt>
    <dgm:pt modelId="{B197944A-1365-45F3-9448-D2B6AB1F78DA}" type="pres">
      <dgm:prSet presAssocID="{5B2CBA8C-E925-4D6F-8FD6-2D898503B479}" presName="sibTrans" presStyleLbl="sibTrans2D1" presStyleIdx="0" presStyleCnt="0"/>
      <dgm:spPr/>
      <dgm:t>
        <a:bodyPr/>
        <a:lstStyle/>
        <a:p>
          <a:endParaRPr lang="en-US"/>
        </a:p>
      </dgm:t>
    </dgm:pt>
    <dgm:pt modelId="{1227C67E-346B-4015-BE95-240505F0489E}" type="pres">
      <dgm:prSet presAssocID="{CC8C1752-4F61-4C74-8D28-723F57A86A11}" presName="compNode" presStyleCnt="0"/>
      <dgm:spPr/>
    </dgm:pt>
    <dgm:pt modelId="{4F75EB08-7461-451D-AF03-4CC26FC1D177}" type="pres">
      <dgm:prSet presAssocID="{CC8C1752-4F61-4C74-8D28-723F57A86A11}" presName="pictRect" presStyleLbl="node1" presStyleIdx="1" presStyleCnt="6" custLinFactNeighborX="-7389" custLinFactNeighborY="-38490"/>
      <dgm:spPr>
        <a:xfrm>
          <a:off x="3669243" y="354414"/>
          <a:ext cx="1392847" cy="959671"/>
        </a:xfrm>
        <a:prstGeom prst="roundRect">
          <a:avLst/>
        </a:prstGeom>
        <a:blipFill rotWithShape="1">
          <a:blip xmlns:r="http://schemas.openxmlformats.org/officeDocument/2006/relationships" r:embed="rId2"/>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C79C43B6-2ADF-4265-ADA6-5E697613022E}" type="pres">
      <dgm:prSet presAssocID="{CC8C1752-4F61-4C74-8D28-723F57A86A11}" presName="textRect" presStyleLbl="revTx" presStyleIdx="1" presStyleCnt="6" custScaleX="155238" custLinFactNeighborY="-57512">
        <dgm:presLayoutVars>
          <dgm:bulletEnabled val="1"/>
        </dgm:presLayoutVars>
      </dgm:prSet>
      <dgm:spPr/>
      <dgm:t>
        <a:bodyPr/>
        <a:lstStyle/>
        <a:p>
          <a:endParaRPr lang="en-US"/>
        </a:p>
      </dgm:t>
    </dgm:pt>
    <dgm:pt modelId="{A178956B-2977-4BD3-9E5E-3662DFEC1AA6}" type="pres">
      <dgm:prSet presAssocID="{D5E8F854-C0CF-4D38-9015-1E1526F75979}" presName="sibTrans" presStyleLbl="sibTrans2D1" presStyleIdx="0" presStyleCnt="0"/>
      <dgm:spPr/>
      <dgm:t>
        <a:bodyPr/>
        <a:lstStyle/>
        <a:p>
          <a:endParaRPr lang="en-US"/>
        </a:p>
      </dgm:t>
    </dgm:pt>
    <dgm:pt modelId="{8C6CE7FD-640D-4421-B2D6-0BE4B05FEF93}" type="pres">
      <dgm:prSet presAssocID="{FB24F1E6-5F2F-4D90-83B2-E13FAB7552A0}" presName="compNode" presStyleCnt="0"/>
      <dgm:spPr/>
    </dgm:pt>
    <dgm:pt modelId="{34A33B32-2B3F-49A9-B4DC-C7D713E5C712}" type="pres">
      <dgm:prSet presAssocID="{FB24F1E6-5F2F-4D90-83B2-E13FAB7552A0}" presName="pictRect" presStyleLbl="node1" presStyleIdx="2" presStyleCnt="6" custLinFactNeighborX="12833" custLinFactNeighborY="-38490"/>
      <dgm:spPr>
        <a:xfrm>
          <a:off x="6232977" y="354414"/>
          <a:ext cx="1392847" cy="959671"/>
        </a:xfrm>
        <a:prstGeom prst="roundRect">
          <a:avLst/>
        </a:prstGeom>
        <a:blipFill rotWithShape="1">
          <a:blip xmlns:r="http://schemas.openxmlformats.org/officeDocument/2006/relationships" r:embed="rId3"/>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C578B40F-78B3-46F0-A78E-0B2C76B58A01}" type="pres">
      <dgm:prSet presAssocID="{FB24F1E6-5F2F-4D90-83B2-E13FAB7552A0}" presName="textRect" presStyleLbl="revTx" presStyleIdx="2" presStyleCnt="6" custScaleX="152438" custLinFactNeighborX="12833" custLinFactNeighborY="-33407">
        <dgm:presLayoutVars>
          <dgm:bulletEnabled val="1"/>
        </dgm:presLayoutVars>
      </dgm:prSet>
      <dgm:spPr/>
      <dgm:t>
        <a:bodyPr/>
        <a:lstStyle/>
        <a:p>
          <a:endParaRPr lang="en-US"/>
        </a:p>
      </dgm:t>
    </dgm:pt>
    <dgm:pt modelId="{9061365C-BF33-449C-989D-DA8650AE6E13}" type="pres">
      <dgm:prSet presAssocID="{614D34E5-D831-409E-A5FD-7E2C820D14D4}" presName="sibTrans" presStyleLbl="sibTrans2D1" presStyleIdx="0" presStyleCnt="0"/>
      <dgm:spPr/>
      <dgm:t>
        <a:bodyPr/>
        <a:lstStyle/>
        <a:p>
          <a:endParaRPr lang="en-US"/>
        </a:p>
      </dgm:t>
    </dgm:pt>
    <dgm:pt modelId="{651EF369-0B5C-4B87-B205-83C5FBD310E3}" type="pres">
      <dgm:prSet presAssocID="{3A09A9D5-A03F-42FB-8C5D-5AEA5AB0D7A5}" presName="compNode" presStyleCnt="0"/>
      <dgm:spPr/>
    </dgm:pt>
    <dgm:pt modelId="{F3FC611B-10A6-4BA5-BC41-B49D355FD3AF}" type="pres">
      <dgm:prSet presAssocID="{3A09A9D5-A03F-42FB-8C5D-5AEA5AB0D7A5}" presName="pictRect" presStyleLbl="node1" presStyleIdx="3" presStyleCnt="6" custLinFactNeighborX="13135" custLinFactNeighborY="13794"/>
      <dgm:spPr>
        <a:xfrm>
          <a:off x="1026131" y="2391737"/>
          <a:ext cx="1392847" cy="959671"/>
        </a:xfrm>
        <a:prstGeom prst="roundRect">
          <a:avLst/>
        </a:prstGeom>
        <a:blipFill rotWithShape="1">
          <a:blip xmlns:r="http://schemas.openxmlformats.org/officeDocument/2006/relationships" r:embed="rId4"/>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B2FA494D-986C-4AD3-979C-E0D450D8F33A}" type="pres">
      <dgm:prSet presAssocID="{3A09A9D5-A03F-42FB-8C5D-5AEA5AB0D7A5}" presName="textRect" presStyleLbl="revTx" presStyleIdx="3" presStyleCnt="6" custScaleX="220882" custLinFactNeighborX="7774" custLinFactNeighborY="34925">
        <dgm:presLayoutVars>
          <dgm:bulletEnabled val="1"/>
        </dgm:presLayoutVars>
      </dgm:prSet>
      <dgm:spPr/>
      <dgm:t>
        <a:bodyPr/>
        <a:lstStyle/>
        <a:p>
          <a:endParaRPr lang="en-US"/>
        </a:p>
      </dgm:t>
    </dgm:pt>
    <dgm:pt modelId="{45C38132-21DB-488B-8D40-366899729A8A}" type="pres">
      <dgm:prSet presAssocID="{B91CFF48-D4C2-46CC-9C34-571637644EA6}" presName="sibTrans" presStyleLbl="sibTrans2D1" presStyleIdx="0" presStyleCnt="0"/>
      <dgm:spPr/>
      <dgm:t>
        <a:bodyPr/>
        <a:lstStyle/>
        <a:p>
          <a:endParaRPr lang="en-US"/>
        </a:p>
      </dgm:t>
    </dgm:pt>
    <dgm:pt modelId="{E4ECC42F-EBCC-4EEF-B9CC-E031BE336E9F}" type="pres">
      <dgm:prSet presAssocID="{2AEA3C26-9836-4658-8FB2-38A293A65475}" presName="compNode" presStyleCnt="0"/>
      <dgm:spPr/>
    </dgm:pt>
    <dgm:pt modelId="{3C4B2528-4208-4CAE-B5C6-5A9F32400DEA}" type="pres">
      <dgm:prSet presAssocID="{2AEA3C26-9836-4658-8FB2-38A293A65475}" presName="pictRect" presStyleLbl="node1" presStyleIdx="4" presStyleCnt="6" custLinFactNeighborX="14685" custLinFactNeighborY="17552"/>
      <dgm:spPr>
        <a:xfrm>
          <a:off x="3512018" y="2390999"/>
          <a:ext cx="1392847" cy="959671"/>
        </a:xfrm>
        <a:prstGeom prst="roundRect">
          <a:avLst/>
        </a:prstGeom>
        <a:blipFill rotWithShape="1">
          <a:blip xmlns:r="http://schemas.openxmlformats.org/officeDocument/2006/relationships" r:embed="rId5"/>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EAB714C8-CA9D-4292-BF90-477A45DDFDD7}" type="pres">
      <dgm:prSet presAssocID="{2AEA3C26-9836-4658-8FB2-38A293A65475}" presName="textRect" presStyleLbl="revTx" presStyleIdx="4" presStyleCnt="6" custScaleX="142330" custScaleY="100571" custLinFactNeighborX="7320" custLinFactNeighborY="57988">
        <dgm:presLayoutVars>
          <dgm:bulletEnabled val="1"/>
        </dgm:presLayoutVars>
      </dgm:prSet>
      <dgm:spPr/>
      <dgm:t>
        <a:bodyPr/>
        <a:lstStyle/>
        <a:p>
          <a:endParaRPr lang="en-US"/>
        </a:p>
      </dgm:t>
    </dgm:pt>
    <dgm:pt modelId="{6F8C6165-C420-414D-9E0E-BDE71193C07A}" type="pres">
      <dgm:prSet presAssocID="{E582F033-7A7E-492E-ABB4-9FE5759DBDD4}" presName="sibTrans" presStyleLbl="sibTrans2D1" presStyleIdx="0" presStyleCnt="0"/>
      <dgm:spPr/>
      <dgm:t>
        <a:bodyPr/>
        <a:lstStyle/>
        <a:p>
          <a:endParaRPr lang="en-US"/>
        </a:p>
      </dgm:t>
    </dgm:pt>
    <dgm:pt modelId="{47E6A8D2-5F65-4397-9858-F7FBA7BF21C2}" type="pres">
      <dgm:prSet presAssocID="{1C75C3E3-37F1-4377-B071-6773CEB6E461}" presName="compNode" presStyleCnt="0"/>
      <dgm:spPr/>
    </dgm:pt>
    <dgm:pt modelId="{2F83F74F-5684-442A-B229-565753457418}" type="pres">
      <dgm:prSet presAssocID="{1C75C3E3-37F1-4377-B071-6773CEB6E461}" presName="pictRect" presStyleLbl="node1" presStyleIdx="5" presStyleCnt="6" custScaleX="92413" custScaleY="121775" custLinFactNeighborX="864" custLinFactNeighborY="6269"/>
      <dgm:spPr>
        <a:xfrm>
          <a:off x="6290947" y="2339495"/>
          <a:ext cx="1287172" cy="1168640"/>
        </a:xfrm>
        <a:prstGeom prst="roundRect">
          <a:avLst/>
        </a:prstGeom>
        <a:blipFill rotWithShape="1">
          <a:blip xmlns:r="http://schemas.openxmlformats.org/officeDocument/2006/relationships" r:embed="rId6"/>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8BFFEF2B-C53F-473A-9305-4FC44BA481A3}" type="pres">
      <dgm:prSet presAssocID="{1C75C3E3-37F1-4377-B071-6773CEB6E461}" presName="textRect" presStyleLbl="revTx" presStyleIdx="5" presStyleCnt="6" custScaleX="229103" custLinFactNeighborX="3558" custLinFactNeighborY="31296">
        <dgm:presLayoutVars>
          <dgm:bulletEnabled val="1"/>
        </dgm:presLayoutVars>
      </dgm:prSet>
      <dgm:spPr/>
      <dgm:t>
        <a:bodyPr/>
        <a:lstStyle/>
        <a:p>
          <a:endParaRPr lang="en-US"/>
        </a:p>
      </dgm:t>
    </dgm:pt>
  </dgm:ptLst>
  <dgm:cxnLst>
    <dgm:cxn modelId="{E21FD17E-876C-4EEB-95B5-026DD50E3BE2}" srcId="{E6DA7FB6-8D2C-4743-A3C8-22C03231E82B}" destId="{CC8C1752-4F61-4C74-8D28-723F57A86A11}" srcOrd="1" destOrd="0" parTransId="{AB988C8E-93A3-4AAD-A247-7CBA115B81EC}" sibTransId="{D5E8F854-C0CF-4D38-9015-1E1526F75979}"/>
    <dgm:cxn modelId="{A31F67B9-82BB-48D1-8977-35179494C0CE}" srcId="{E6DA7FB6-8D2C-4743-A3C8-22C03231E82B}" destId="{FB24F1E6-5F2F-4D90-83B2-E13FAB7552A0}" srcOrd="2" destOrd="0" parTransId="{2BD8274D-A4E8-4FA0-AD63-6068CA906C34}" sibTransId="{614D34E5-D831-409E-A5FD-7E2C820D14D4}"/>
    <dgm:cxn modelId="{C07D5404-7306-4938-AC4C-D83D51F19E2C}" srcId="{E6DA7FB6-8D2C-4743-A3C8-22C03231E82B}" destId="{2AEA3C26-9836-4658-8FB2-38A293A65475}" srcOrd="4" destOrd="0" parTransId="{232427ED-4791-4D9F-8E93-8D98E94CB536}" sibTransId="{E582F033-7A7E-492E-ABB4-9FE5759DBDD4}"/>
    <dgm:cxn modelId="{94744788-5097-49E1-A88C-BFAF6440AFC0}" type="presOf" srcId="{5B2CBA8C-E925-4D6F-8FD6-2D898503B479}" destId="{B197944A-1365-45F3-9448-D2B6AB1F78DA}" srcOrd="0" destOrd="0" presId="urn:microsoft.com/office/officeart/2005/8/layout/pList1"/>
    <dgm:cxn modelId="{02388215-5206-4559-B598-297A286DF2D5}" type="presOf" srcId="{6BB82CB5-2BD2-40AA-AD6F-1233BE9004DE}" destId="{29997231-00D9-40FD-B44C-105342738293}" srcOrd="0" destOrd="0" presId="urn:microsoft.com/office/officeart/2005/8/layout/pList1"/>
    <dgm:cxn modelId="{EDDAD8DF-5B76-4417-8CC4-1CB850A70D37}" type="presOf" srcId="{2AEA3C26-9836-4658-8FB2-38A293A65475}" destId="{EAB714C8-CA9D-4292-BF90-477A45DDFDD7}" srcOrd="0" destOrd="0" presId="urn:microsoft.com/office/officeart/2005/8/layout/pList1"/>
    <dgm:cxn modelId="{901BE63C-892E-4FFF-B466-5F5DE35E728A}" srcId="{E6DA7FB6-8D2C-4743-A3C8-22C03231E82B}" destId="{1C75C3E3-37F1-4377-B071-6773CEB6E461}" srcOrd="5" destOrd="0" parTransId="{2409190A-AE20-4CFF-AFA6-217AD43D8FD3}" sibTransId="{19BE07E5-7E50-4BC0-B1C3-DF4697B296BD}"/>
    <dgm:cxn modelId="{25F0137D-2E38-49C2-A56A-F1D8389E373C}" srcId="{E6DA7FB6-8D2C-4743-A3C8-22C03231E82B}" destId="{3A09A9D5-A03F-42FB-8C5D-5AEA5AB0D7A5}" srcOrd="3" destOrd="0" parTransId="{8E924C9B-F2CC-40AD-8DC0-FB22488F0885}" sibTransId="{B91CFF48-D4C2-46CC-9C34-571637644EA6}"/>
    <dgm:cxn modelId="{16A43980-2417-4AF2-9E97-2E375473E9A0}" type="presOf" srcId="{FB24F1E6-5F2F-4D90-83B2-E13FAB7552A0}" destId="{C578B40F-78B3-46F0-A78E-0B2C76B58A01}" srcOrd="0" destOrd="0" presId="urn:microsoft.com/office/officeart/2005/8/layout/pList1"/>
    <dgm:cxn modelId="{140D1EC1-C578-49AB-AFDF-0238B6F9383B}" type="presOf" srcId="{E582F033-7A7E-492E-ABB4-9FE5759DBDD4}" destId="{6F8C6165-C420-414D-9E0E-BDE71193C07A}" srcOrd="0" destOrd="0" presId="urn:microsoft.com/office/officeart/2005/8/layout/pList1"/>
    <dgm:cxn modelId="{E4D251B6-7312-4EF3-A77D-FB6AFC312C93}" type="presOf" srcId="{CC8C1752-4F61-4C74-8D28-723F57A86A11}" destId="{C79C43B6-2ADF-4265-ADA6-5E697613022E}" srcOrd="0" destOrd="0" presId="urn:microsoft.com/office/officeart/2005/8/layout/pList1"/>
    <dgm:cxn modelId="{D1D7874C-4BF8-4425-908A-C59E931A3443}" type="presOf" srcId="{3A09A9D5-A03F-42FB-8C5D-5AEA5AB0D7A5}" destId="{B2FA494D-986C-4AD3-979C-E0D450D8F33A}" srcOrd="0" destOrd="0" presId="urn:microsoft.com/office/officeart/2005/8/layout/pList1"/>
    <dgm:cxn modelId="{BC8BE8EB-DE18-45E0-9982-A1B072C34EFD}" type="presOf" srcId="{D5E8F854-C0CF-4D38-9015-1E1526F75979}" destId="{A178956B-2977-4BD3-9E5E-3662DFEC1AA6}" srcOrd="0" destOrd="0" presId="urn:microsoft.com/office/officeart/2005/8/layout/pList1"/>
    <dgm:cxn modelId="{0B4B5B84-1939-496B-95FE-6D653A192835}" srcId="{E6DA7FB6-8D2C-4743-A3C8-22C03231E82B}" destId="{6BB82CB5-2BD2-40AA-AD6F-1233BE9004DE}" srcOrd="0" destOrd="0" parTransId="{5B3D03B6-8E69-40AC-B4D5-EBA8B38FE367}" sibTransId="{5B2CBA8C-E925-4D6F-8FD6-2D898503B479}"/>
    <dgm:cxn modelId="{181B350D-3DF3-4A5C-AB54-4CADBD4E8882}" type="presOf" srcId="{614D34E5-D831-409E-A5FD-7E2C820D14D4}" destId="{9061365C-BF33-449C-989D-DA8650AE6E13}" srcOrd="0" destOrd="0" presId="urn:microsoft.com/office/officeart/2005/8/layout/pList1"/>
    <dgm:cxn modelId="{AFD58046-C742-47EA-9BBE-7DCD740F2DFE}" type="presOf" srcId="{1C75C3E3-37F1-4377-B071-6773CEB6E461}" destId="{8BFFEF2B-C53F-473A-9305-4FC44BA481A3}" srcOrd="0" destOrd="0" presId="urn:microsoft.com/office/officeart/2005/8/layout/pList1"/>
    <dgm:cxn modelId="{A868BA09-365C-45EB-ABA3-4757C7E9A735}" type="presOf" srcId="{B91CFF48-D4C2-46CC-9C34-571637644EA6}" destId="{45C38132-21DB-488B-8D40-366899729A8A}" srcOrd="0" destOrd="0" presId="urn:microsoft.com/office/officeart/2005/8/layout/pList1"/>
    <dgm:cxn modelId="{AB0FEF41-F144-48D8-AA3D-F6BD222E1499}" type="presOf" srcId="{E6DA7FB6-8D2C-4743-A3C8-22C03231E82B}" destId="{C6E855A7-F2DE-4806-82F0-4AEB32D684AC}" srcOrd="0" destOrd="0" presId="urn:microsoft.com/office/officeart/2005/8/layout/pList1"/>
    <dgm:cxn modelId="{202E7C95-7A0A-44D4-8103-4DDB1F241793}" type="presParOf" srcId="{C6E855A7-F2DE-4806-82F0-4AEB32D684AC}" destId="{30F36931-4723-4B8A-BFDB-523B3299BF86}" srcOrd="0" destOrd="0" presId="urn:microsoft.com/office/officeart/2005/8/layout/pList1"/>
    <dgm:cxn modelId="{84724CC0-6013-4DBB-9863-ED262287E567}" type="presParOf" srcId="{30F36931-4723-4B8A-BFDB-523B3299BF86}" destId="{34021873-4208-4405-8896-6D683178BAF5}" srcOrd="0" destOrd="0" presId="urn:microsoft.com/office/officeart/2005/8/layout/pList1"/>
    <dgm:cxn modelId="{3C69C001-154E-41EF-BD5D-4E058A055F31}" type="presParOf" srcId="{30F36931-4723-4B8A-BFDB-523B3299BF86}" destId="{29997231-00D9-40FD-B44C-105342738293}" srcOrd="1" destOrd="0" presId="urn:microsoft.com/office/officeart/2005/8/layout/pList1"/>
    <dgm:cxn modelId="{9DF743E6-7DE1-4D79-8444-B782C9674D71}" type="presParOf" srcId="{C6E855A7-F2DE-4806-82F0-4AEB32D684AC}" destId="{B197944A-1365-45F3-9448-D2B6AB1F78DA}" srcOrd="1" destOrd="0" presId="urn:microsoft.com/office/officeart/2005/8/layout/pList1"/>
    <dgm:cxn modelId="{33911CF7-9EC0-4918-B897-97581BD61B78}" type="presParOf" srcId="{C6E855A7-F2DE-4806-82F0-4AEB32D684AC}" destId="{1227C67E-346B-4015-BE95-240505F0489E}" srcOrd="2" destOrd="0" presId="urn:microsoft.com/office/officeart/2005/8/layout/pList1"/>
    <dgm:cxn modelId="{23B1EC7D-94A7-4E94-B488-5C5CD0145F7D}" type="presParOf" srcId="{1227C67E-346B-4015-BE95-240505F0489E}" destId="{4F75EB08-7461-451D-AF03-4CC26FC1D177}" srcOrd="0" destOrd="0" presId="urn:microsoft.com/office/officeart/2005/8/layout/pList1"/>
    <dgm:cxn modelId="{FF9151E5-1A3D-4754-A8B0-27969AF03CA3}" type="presParOf" srcId="{1227C67E-346B-4015-BE95-240505F0489E}" destId="{C79C43B6-2ADF-4265-ADA6-5E697613022E}" srcOrd="1" destOrd="0" presId="urn:microsoft.com/office/officeart/2005/8/layout/pList1"/>
    <dgm:cxn modelId="{82B81759-1980-48D8-BBCE-4A4F9E70969A}" type="presParOf" srcId="{C6E855A7-F2DE-4806-82F0-4AEB32D684AC}" destId="{A178956B-2977-4BD3-9E5E-3662DFEC1AA6}" srcOrd="3" destOrd="0" presId="urn:microsoft.com/office/officeart/2005/8/layout/pList1"/>
    <dgm:cxn modelId="{38BB7964-086B-43AE-A0C4-305FA1C1244B}" type="presParOf" srcId="{C6E855A7-F2DE-4806-82F0-4AEB32D684AC}" destId="{8C6CE7FD-640D-4421-B2D6-0BE4B05FEF93}" srcOrd="4" destOrd="0" presId="urn:microsoft.com/office/officeart/2005/8/layout/pList1"/>
    <dgm:cxn modelId="{82F84B5F-A2F8-4F88-9C14-C9A168B40019}" type="presParOf" srcId="{8C6CE7FD-640D-4421-B2D6-0BE4B05FEF93}" destId="{34A33B32-2B3F-49A9-B4DC-C7D713E5C712}" srcOrd="0" destOrd="0" presId="urn:microsoft.com/office/officeart/2005/8/layout/pList1"/>
    <dgm:cxn modelId="{5E16383D-10EF-4648-A7F2-09A76548126E}" type="presParOf" srcId="{8C6CE7FD-640D-4421-B2D6-0BE4B05FEF93}" destId="{C578B40F-78B3-46F0-A78E-0B2C76B58A01}" srcOrd="1" destOrd="0" presId="urn:microsoft.com/office/officeart/2005/8/layout/pList1"/>
    <dgm:cxn modelId="{2E7641E2-A219-432C-90C1-D603AFDD38BE}" type="presParOf" srcId="{C6E855A7-F2DE-4806-82F0-4AEB32D684AC}" destId="{9061365C-BF33-449C-989D-DA8650AE6E13}" srcOrd="5" destOrd="0" presId="urn:microsoft.com/office/officeart/2005/8/layout/pList1"/>
    <dgm:cxn modelId="{5E0576DF-E2C8-450F-A83C-04EBEFD6A843}" type="presParOf" srcId="{C6E855A7-F2DE-4806-82F0-4AEB32D684AC}" destId="{651EF369-0B5C-4B87-B205-83C5FBD310E3}" srcOrd="6" destOrd="0" presId="urn:microsoft.com/office/officeart/2005/8/layout/pList1"/>
    <dgm:cxn modelId="{F7B36431-5BFD-4AC9-BCE8-A2A700BFC908}" type="presParOf" srcId="{651EF369-0B5C-4B87-B205-83C5FBD310E3}" destId="{F3FC611B-10A6-4BA5-BC41-B49D355FD3AF}" srcOrd="0" destOrd="0" presId="urn:microsoft.com/office/officeart/2005/8/layout/pList1"/>
    <dgm:cxn modelId="{9CC53449-56BF-49FE-B91F-B182D1D8801E}" type="presParOf" srcId="{651EF369-0B5C-4B87-B205-83C5FBD310E3}" destId="{B2FA494D-986C-4AD3-979C-E0D450D8F33A}" srcOrd="1" destOrd="0" presId="urn:microsoft.com/office/officeart/2005/8/layout/pList1"/>
    <dgm:cxn modelId="{8BB0F9EC-903D-4BC2-9402-9BBA5B0F2D98}" type="presParOf" srcId="{C6E855A7-F2DE-4806-82F0-4AEB32D684AC}" destId="{45C38132-21DB-488B-8D40-366899729A8A}" srcOrd="7" destOrd="0" presId="urn:microsoft.com/office/officeart/2005/8/layout/pList1"/>
    <dgm:cxn modelId="{3D68A414-804E-4D83-891D-C4F10A7AECD2}" type="presParOf" srcId="{C6E855A7-F2DE-4806-82F0-4AEB32D684AC}" destId="{E4ECC42F-EBCC-4EEF-B9CC-E031BE336E9F}" srcOrd="8" destOrd="0" presId="urn:microsoft.com/office/officeart/2005/8/layout/pList1"/>
    <dgm:cxn modelId="{C81E24F1-B1AE-40C3-93B8-48D3F68CE096}" type="presParOf" srcId="{E4ECC42F-EBCC-4EEF-B9CC-E031BE336E9F}" destId="{3C4B2528-4208-4CAE-B5C6-5A9F32400DEA}" srcOrd="0" destOrd="0" presId="urn:microsoft.com/office/officeart/2005/8/layout/pList1"/>
    <dgm:cxn modelId="{DE9DCF97-95B3-40B9-83A7-B4C05190206B}" type="presParOf" srcId="{E4ECC42F-EBCC-4EEF-B9CC-E031BE336E9F}" destId="{EAB714C8-CA9D-4292-BF90-477A45DDFDD7}" srcOrd="1" destOrd="0" presId="urn:microsoft.com/office/officeart/2005/8/layout/pList1"/>
    <dgm:cxn modelId="{5EA67B66-EC9D-40E6-AEAF-F63BC5A34E8B}" type="presParOf" srcId="{C6E855A7-F2DE-4806-82F0-4AEB32D684AC}" destId="{6F8C6165-C420-414D-9E0E-BDE71193C07A}" srcOrd="9" destOrd="0" presId="urn:microsoft.com/office/officeart/2005/8/layout/pList1"/>
    <dgm:cxn modelId="{8A526D9C-C98B-459A-9C3B-F087538B7881}" type="presParOf" srcId="{C6E855A7-F2DE-4806-82F0-4AEB32D684AC}" destId="{47E6A8D2-5F65-4397-9858-F7FBA7BF21C2}" srcOrd="10" destOrd="0" presId="urn:microsoft.com/office/officeart/2005/8/layout/pList1"/>
    <dgm:cxn modelId="{C620B31B-A320-453D-852E-35FE2F05DD7C}" type="presParOf" srcId="{47E6A8D2-5F65-4397-9858-F7FBA7BF21C2}" destId="{2F83F74F-5684-442A-B229-565753457418}" srcOrd="0" destOrd="0" presId="urn:microsoft.com/office/officeart/2005/8/layout/pList1"/>
    <dgm:cxn modelId="{6CBBC888-7D4C-4260-9550-3E81B9B946FD}" type="presParOf" srcId="{47E6A8D2-5F65-4397-9858-F7FBA7BF21C2}" destId="{8BFFEF2B-C53F-473A-9305-4FC44BA481A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AFBDE4B8-CC68-4879-AD2E-07CBB317BA40}">
      <dgm:prSet phldrT="[Κείμενο]"/>
      <dgm:spPr/>
      <dgm:t>
        <a:bodyPr/>
        <a:lstStyle/>
        <a:p>
          <a:r>
            <a:rPr lang="en-US" dirty="0" smtClean="0"/>
            <a:t>Key</a:t>
          </a:r>
          <a:endParaRPr lang="el-GR" dirty="0"/>
        </a:p>
      </dgm:t>
    </dgm:pt>
    <dgm:pt modelId="{920AB7D2-4A82-4F9A-BCB3-53F9034E229D}" type="parTrans" cxnId="{AD6D23D1-10A3-4E2D-8EDB-CF996F4AB992}">
      <dgm:prSet/>
      <dgm:spPr/>
      <dgm:t>
        <a:bodyPr/>
        <a:lstStyle/>
        <a:p>
          <a:endParaRPr lang="en-US"/>
        </a:p>
      </dgm:t>
    </dgm:pt>
    <dgm:pt modelId="{9A69169A-BAE0-4FE6-BB1E-FC4F27924E37}" type="sibTrans" cxnId="{AD6D23D1-10A3-4E2D-8EDB-CF996F4AB992}">
      <dgm:prSet/>
      <dgm:spPr/>
      <dgm:t>
        <a:bodyPr/>
        <a:lstStyle/>
        <a:p>
          <a:endParaRPr lang="en-US"/>
        </a:p>
      </dgm:t>
    </dgm:pt>
    <dgm:pt modelId="{08F7E2E1-96B6-488C-BCFE-482BBF2B3A50}">
      <dgm:prSet phldrT="[Κείμενο]"/>
      <dgm:spPr/>
      <dgm:t>
        <a:bodyPr/>
        <a:lstStyle/>
        <a:p>
          <a:r>
            <a:rPr lang="en-US" dirty="0" smtClean="0"/>
            <a:t>…</a:t>
          </a:r>
          <a:endParaRPr lang="el-GR" dirty="0"/>
        </a:p>
      </dgm:t>
    </dgm:pt>
    <dgm:pt modelId="{F31E9997-1333-4700-9468-6FFC5ADCCD60}" type="parTrans" cxnId="{8A4AC988-0A7C-4C77-9A1D-9620468000C8}">
      <dgm:prSet/>
      <dgm:spPr/>
      <dgm:t>
        <a:bodyPr/>
        <a:lstStyle/>
        <a:p>
          <a:endParaRPr lang="en-US"/>
        </a:p>
      </dgm:t>
    </dgm:pt>
    <dgm:pt modelId="{6B561AA4-BA59-4F5D-9C90-2424518CC433}" type="sibTrans" cxnId="{8A4AC988-0A7C-4C77-9A1D-9620468000C8}">
      <dgm:prSet/>
      <dgm:spPr/>
      <dgm:t>
        <a:bodyPr/>
        <a:lstStyle/>
        <a:p>
          <a:endParaRPr lang="en-US"/>
        </a:p>
      </dgm:t>
    </dgm:pt>
    <dgm:pt modelId="{860C7F1D-C748-40F1-A24C-CC68432BC684}">
      <dgm:prSet phldrT="[Κείμενο]"/>
      <dgm:spPr/>
      <dgm:t>
        <a:bodyPr/>
        <a:lstStyle/>
        <a:p>
          <a:r>
            <a:rPr lang="el-GR" dirty="0" smtClean="0"/>
            <a:t>Screw</a:t>
          </a:r>
          <a:endParaRPr lang="el-GR" dirty="0"/>
        </a:p>
      </dgm:t>
    </dgm:pt>
    <dgm:pt modelId="{D0F66E67-5AEA-4C0F-8CD3-22C512406094}" type="parTrans" cxnId="{0E9BD9B2-6E05-4D68-828F-F97401CF511E}">
      <dgm:prSet/>
      <dgm:spPr/>
      <dgm:t>
        <a:bodyPr/>
        <a:lstStyle/>
        <a:p>
          <a:endParaRPr lang="en-US"/>
        </a:p>
      </dgm:t>
    </dgm:pt>
    <dgm:pt modelId="{A3330183-7C05-436C-AE97-3A05D43596E3}" type="sibTrans" cxnId="{0E9BD9B2-6E05-4D68-828F-F97401CF511E}">
      <dgm:prSet/>
      <dgm:spPr/>
      <dgm:t>
        <a:bodyPr/>
        <a:lstStyle/>
        <a:p>
          <a:endParaRPr lang="en-US"/>
        </a:p>
      </dgm:t>
    </dgm:pt>
    <dgm:pt modelId="{385E71D1-CA8E-46F0-AD48-09E7394A48AC}">
      <dgm:prSet phldrT="[Κείμενο]"/>
      <dgm:spPr/>
      <dgm:t>
        <a:bodyPr/>
        <a:lstStyle/>
        <a:p>
          <a:r>
            <a:rPr lang="el-GR" dirty="0" smtClean="0"/>
            <a:t>Dime</a:t>
          </a:r>
          <a:endParaRPr lang="el-GR" dirty="0"/>
        </a:p>
      </dgm:t>
    </dgm:pt>
    <dgm:pt modelId="{6E1EF8FC-CDA0-43D4-8A24-FB9E5EF2D7E7}" type="parTrans" cxnId="{A30EAFA7-A280-4542-9661-2493FA03C35B}">
      <dgm:prSet/>
      <dgm:spPr/>
      <dgm:t>
        <a:bodyPr/>
        <a:lstStyle/>
        <a:p>
          <a:endParaRPr lang="en-US"/>
        </a:p>
      </dgm:t>
    </dgm:pt>
    <dgm:pt modelId="{59A69F35-3D2C-418C-AEAE-56DB8CF1E698}" type="sibTrans" cxnId="{A30EAFA7-A280-4542-9661-2493FA03C35B}">
      <dgm:prSet/>
      <dgm:spPr/>
      <dgm:t>
        <a:bodyPr/>
        <a:lstStyle/>
        <a:p>
          <a:endParaRPr lang="en-US"/>
        </a:p>
      </dgm:t>
    </dgm:pt>
    <dgm:pt modelId="{A2DD3870-44B4-4644-A8E9-7779A8D0179F}">
      <dgm:prSet phldrT="[Κείμενο]"/>
      <dgm:spPr/>
      <dgm:t>
        <a:bodyPr/>
        <a:lstStyle/>
        <a:p>
          <a:r>
            <a:rPr lang="el-GR" dirty="0" smtClean="0"/>
            <a:t>Knob</a:t>
          </a:r>
          <a:endParaRPr lang="el-GR" dirty="0"/>
        </a:p>
      </dgm:t>
    </dgm:pt>
    <dgm:pt modelId="{4DB1F1CD-930D-4A2E-9067-3EEB944EA77C}" type="parTrans" cxnId="{9650A36E-268F-45CC-AE74-31A934940184}">
      <dgm:prSet/>
      <dgm:spPr/>
      <dgm:t>
        <a:bodyPr/>
        <a:lstStyle/>
        <a:p>
          <a:endParaRPr lang="en-US"/>
        </a:p>
      </dgm:t>
    </dgm:pt>
    <dgm:pt modelId="{00FC4ABE-7411-465D-B481-9C244EA96A26}" type="sibTrans" cxnId="{9650A36E-268F-45CC-AE74-31A934940184}">
      <dgm:prSet/>
      <dgm:spPr/>
      <dgm:t>
        <a:bodyPr/>
        <a:lstStyle/>
        <a:p>
          <a:endParaRPr lang="en-US"/>
        </a:p>
      </dgm:t>
    </dgm:pt>
    <dgm:pt modelId="{FBD930B1-8D46-49DE-88BE-8F5160827A4D}">
      <dgm:prSet phldrT="[Κείμενο]"/>
      <dgm:spPr/>
      <dgm:t>
        <a:bodyPr/>
        <a:lstStyle/>
        <a:p>
          <a:r>
            <a:rPr lang="el-GR" dirty="0" smtClean="0"/>
            <a:t>Battery</a:t>
          </a:r>
          <a:endParaRPr lang="el-GR" dirty="0"/>
        </a:p>
      </dgm:t>
    </dgm:pt>
    <dgm:pt modelId="{BD3779D1-008D-4FAD-A5E8-68E93A2F6295}" type="parTrans" cxnId="{832F9F2F-55B9-4371-9107-6129EE639789}">
      <dgm:prSet/>
      <dgm:spPr/>
      <dgm:t>
        <a:bodyPr/>
        <a:lstStyle/>
        <a:p>
          <a:endParaRPr lang="en-US"/>
        </a:p>
      </dgm:t>
    </dgm:pt>
    <dgm:pt modelId="{073E2017-FF25-4285-8D28-F981D97319D3}" type="sibTrans" cxnId="{832F9F2F-55B9-4371-9107-6129EE639789}">
      <dgm:prSet/>
      <dgm:spPr/>
      <dgm:t>
        <a:bodyPr/>
        <a:lstStyle/>
        <a:p>
          <a:endParaRPr lang="en-US"/>
        </a:p>
      </dgm:t>
    </dgm:pt>
    <dgm:pt modelId="{995AA2DD-FD92-4693-9022-7319375BAEEA}">
      <dgm:prSet phldrT="[Κείμενο]"/>
      <dgm:spPr/>
      <dgm:t>
        <a:bodyPr/>
        <a:lstStyle/>
        <a:p>
          <a:r>
            <a:rPr lang="el-GR" dirty="0" smtClean="0"/>
            <a:t>Box</a:t>
          </a:r>
          <a:endParaRPr lang="el-GR" dirty="0"/>
        </a:p>
      </dgm:t>
    </dgm:pt>
    <dgm:pt modelId="{D80DCD53-4211-4BBF-98FE-C935A5F5BFFA}" type="parTrans" cxnId="{B4B18FB4-A938-4F46-9DED-83E35814BFE7}">
      <dgm:prSet/>
      <dgm:spPr/>
      <dgm:t>
        <a:bodyPr/>
        <a:lstStyle/>
        <a:p>
          <a:endParaRPr lang="en-US"/>
        </a:p>
      </dgm:t>
    </dgm:pt>
    <dgm:pt modelId="{4A44ABFF-E82E-44E6-BDA7-53D0537D90E9}" type="sibTrans" cxnId="{B4B18FB4-A938-4F46-9DED-83E35814BFE7}">
      <dgm:prSet/>
      <dgm:spPr/>
      <dgm:t>
        <a:bodyPr/>
        <a:lstStyle/>
        <a:p>
          <a:endParaRPr lang="en-US"/>
        </a:p>
      </dgm:t>
    </dgm:pt>
    <dgm:pt modelId="{50291DDD-4C08-43CA-8D61-8304F47705CC}">
      <dgm:prSet phldrT="[Κείμενο]"/>
      <dgm:spPr/>
      <dgm:t>
        <a:bodyPr/>
        <a:lstStyle/>
        <a:p>
          <a:r>
            <a:rPr lang="el-GR" dirty="0" smtClean="0"/>
            <a:t>Block</a:t>
          </a:r>
          <a:endParaRPr lang="el-GR" dirty="0"/>
        </a:p>
      </dgm:t>
    </dgm:pt>
    <dgm:pt modelId="{B8EE510D-D9E7-4F26-9FE7-E186F3EAC09E}" type="parTrans" cxnId="{28C7C114-BDE4-4306-A318-F33EB93B69B5}">
      <dgm:prSet/>
      <dgm:spPr/>
      <dgm:t>
        <a:bodyPr/>
        <a:lstStyle/>
        <a:p>
          <a:endParaRPr lang="en-US"/>
        </a:p>
      </dgm:t>
    </dgm:pt>
    <dgm:pt modelId="{DDCFEDD9-01E8-4BE1-B642-B62CE9AEB6D9}" type="sibTrans" cxnId="{28C7C114-BDE4-4306-A318-F33EB93B69B5}">
      <dgm:prSet/>
      <dgm:spPr/>
      <dgm:t>
        <a:bodyPr/>
        <a:lstStyle/>
        <a:p>
          <a:endParaRPr lang="en-US"/>
        </a:p>
      </dgm:t>
    </dgm:pt>
    <dgm:pt modelId="{EB3DEEE9-0A0B-4639-90C7-24F8517E099A}">
      <dgm:prSet phldrT="[Κείμενο]"/>
      <dgm:spPr/>
      <dgm:t>
        <a:bodyPr/>
        <a:lstStyle/>
        <a:p>
          <a:r>
            <a:rPr lang="el-GR" dirty="0" smtClean="0"/>
            <a:t>Penny</a:t>
          </a:r>
          <a:endParaRPr lang="el-GR" dirty="0"/>
        </a:p>
      </dgm:t>
    </dgm:pt>
    <dgm:pt modelId="{E027E892-2998-42D8-A901-F30FA7A7ED34}" type="parTrans" cxnId="{833B7510-70EE-4BAF-A99C-E62AA139A10C}">
      <dgm:prSet/>
      <dgm:spPr/>
      <dgm:t>
        <a:bodyPr/>
        <a:lstStyle/>
        <a:p>
          <a:endParaRPr lang="en-US"/>
        </a:p>
      </dgm:t>
    </dgm:pt>
    <dgm:pt modelId="{1404A0E7-1AA8-4A06-8570-735A88CD43CC}" type="sibTrans" cxnId="{833B7510-70EE-4BAF-A99C-E62AA139A10C}">
      <dgm:prSet/>
      <dgm:spPr/>
      <dgm:t>
        <a:bodyPr/>
        <a:lstStyle/>
        <a:p>
          <a:endParaRPr lang="en-US"/>
        </a:p>
      </dgm:t>
    </dgm:pt>
    <dgm:pt modelId="{8FCBC21D-804B-4B09-8040-55898F279339}">
      <dgm:prSet phldrT="[Κείμενο]"/>
      <dgm:spPr/>
      <dgm:t>
        <a:bodyPr/>
        <a:lstStyle/>
        <a:p>
          <a:r>
            <a:rPr lang="en-US" dirty="0" smtClean="0"/>
            <a:t>Eraser</a:t>
          </a:r>
          <a:endParaRPr lang="el-GR" dirty="0"/>
        </a:p>
      </dgm:t>
    </dgm:pt>
    <dgm:pt modelId="{8AD3BA40-4F0C-41E2-8B40-E146C5B4E263}" type="parTrans" cxnId="{9C69CC1C-4A6C-45AE-B498-441F69E4CC0D}">
      <dgm:prSet/>
      <dgm:spPr/>
      <dgm:t>
        <a:bodyPr/>
        <a:lstStyle/>
        <a:p>
          <a:endParaRPr lang="en-US"/>
        </a:p>
      </dgm:t>
    </dgm:pt>
    <dgm:pt modelId="{53D5CD88-4516-45D4-98C3-B6BC08EDC70C}" type="sibTrans" cxnId="{9C69CC1C-4A6C-45AE-B498-441F69E4CC0D}">
      <dgm:prSet/>
      <dgm:spPr/>
      <dgm:t>
        <a:bodyPr/>
        <a:lstStyle/>
        <a:p>
          <a:endParaRPr lang="en-US"/>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4A6DE2CA-4C19-452A-A0D8-871CADB83338}" type="pres">
      <dgm:prSet presAssocID="{860C7F1D-C748-40F1-A24C-CC68432BC684}" presName="compositeA" presStyleCnt="0"/>
      <dgm:spPr/>
    </dgm:pt>
    <dgm:pt modelId="{CE80923E-ACF4-465D-B40C-0887ADF8B387}" type="pres">
      <dgm:prSet presAssocID="{860C7F1D-C748-40F1-A24C-CC68432BC684}" presName="textA" presStyleLbl="revTx" presStyleIdx="0" presStyleCnt="10">
        <dgm:presLayoutVars>
          <dgm:bulletEnabled val="1"/>
        </dgm:presLayoutVars>
      </dgm:prSet>
      <dgm:spPr/>
      <dgm:t>
        <a:bodyPr/>
        <a:lstStyle/>
        <a:p>
          <a:endParaRPr lang="en-US"/>
        </a:p>
      </dgm:t>
    </dgm:pt>
    <dgm:pt modelId="{7D050EB9-F9C9-4D93-B19C-D0E4178ECB3F}" type="pres">
      <dgm:prSet presAssocID="{860C7F1D-C748-40F1-A24C-CC68432BC684}" presName="circleA" presStyleLbl="node1" presStyleIdx="0" presStyleCnt="10"/>
      <dgm:spPr/>
    </dgm:pt>
    <dgm:pt modelId="{70933B93-BF18-49BA-9571-C11870FCA817}" type="pres">
      <dgm:prSet presAssocID="{860C7F1D-C748-40F1-A24C-CC68432BC684}" presName="spaceA" presStyleCnt="0"/>
      <dgm:spPr/>
    </dgm:pt>
    <dgm:pt modelId="{D09D4ACA-595F-4374-91B7-AAB8C313B2D6}" type="pres">
      <dgm:prSet presAssocID="{A3330183-7C05-436C-AE97-3A05D43596E3}" presName="space" presStyleCnt="0"/>
      <dgm:spPr/>
    </dgm:pt>
    <dgm:pt modelId="{E3597105-A312-4CB1-9693-605C2BBEE825}" type="pres">
      <dgm:prSet presAssocID="{385E71D1-CA8E-46F0-AD48-09E7394A48AC}" presName="compositeB" presStyleCnt="0"/>
      <dgm:spPr/>
    </dgm:pt>
    <dgm:pt modelId="{7379FDC5-A2DE-4CC7-9C85-F649B2F7B46E}" type="pres">
      <dgm:prSet presAssocID="{385E71D1-CA8E-46F0-AD48-09E7394A48AC}" presName="textB" presStyleLbl="revTx" presStyleIdx="1" presStyleCnt="10">
        <dgm:presLayoutVars>
          <dgm:bulletEnabled val="1"/>
        </dgm:presLayoutVars>
      </dgm:prSet>
      <dgm:spPr/>
      <dgm:t>
        <a:bodyPr/>
        <a:lstStyle/>
        <a:p>
          <a:endParaRPr lang="en-US"/>
        </a:p>
      </dgm:t>
    </dgm:pt>
    <dgm:pt modelId="{7BBE75FD-8A68-4E88-AB51-F8B456FC7EC4}" type="pres">
      <dgm:prSet presAssocID="{385E71D1-CA8E-46F0-AD48-09E7394A48AC}" presName="circleB" presStyleLbl="node1" presStyleIdx="1" presStyleCnt="10"/>
      <dgm:spPr/>
    </dgm:pt>
    <dgm:pt modelId="{B0F3C741-01ED-472F-91EE-77F39FAF5578}" type="pres">
      <dgm:prSet presAssocID="{385E71D1-CA8E-46F0-AD48-09E7394A48AC}" presName="spaceB" presStyleCnt="0"/>
      <dgm:spPr/>
    </dgm:pt>
    <dgm:pt modelId="{4493D825-8A11-48A0-947D-21ECA23F8B0F}" type="pres">
      <dgm:prSet presAssocID="{59A69F35-3D2C-418C-AEAE-56DB8CF1E698}" presName="space" presStyleCnt="0"/>
      <dgm:spPr/>
    </dgm:pt>
    <dgm:pt modelId="{62B4CD6B-46E1-44CF-B33A-11489C3C1938}" type="pres">
      <dgm:prSet presAssocID="{A2DD3870-44B4-4644-A8E9-7779A8D0179F}" presName="compositeA" presStyleCnt="0"/>
      <dgm:spPr/>
    </dgm:pt>
    <dgm:pt modelId="{FE389CC0-DCA6-40EE-BAC7-BD62DBCE0AC5}" type="pres">
      <dgm:prSet presAssocID="{A2DD3870-44B4-4644-A8E9-7779A8D0179F}" presName="textA" presStyleLbl="revTx" presStyleIdx="2" presStyleCnt="10">
        <dgm:presLayoutVars>
          <dgm:bulletEnabled val="1"/>
        </dgm:presLayoutVars>
      </dgm:prSet>
      <dgm:spPr/>
      <dgm:t>
        <a:bodyPr/>
        <a:lstStyle/>
        <a:p>
          <a:endParaRPr lang="en-US"/>
        </a:p>
      </dgm:t>
    </dgm:pt>
    <dgm:pt modelId="{EA90BBA9-9C45-441D-B4C7-4D1A0B1A85C9}" type="pres">
      <dgm:prSet presAssocID="{A2DD3870-44B4-4644-A8E9-7779A8D0179F}" presName="circleA" presStyleLbl="node1" presStyleIdx="2" presStyleCnt="10"/>
      <dgm:spPr/>
    </dgm:pt>
    <dgm:pt modelId="{35E7F1DA-0238-4EFF-A483-A84BD7A17409}" type="pres">
      <dgm:prSet presAssocID="{A2DD3870-44B4-4644-A8E9-7779A8D0179F}" presName="spaceA" presStyleCnt="0"/>
      <dgm:spPr/>
    </dgm:pt>
    <dgm:pt modelId="{D16D4C5A-4E9D-482A-9ADA-562A55EF02B2}" type="pres">
      <dgm:prSet presAssocID="{00FC4ABE-7411-465D-B481-9C244EA96A26}" presName="space" presStyleCnt="0"/>
      <dgm:spPr/>
    </dgm:pt>
    <dgm:pt modelId="{41868008-28AD-4BE5-BC48-DCAF54DB2E0E}" type="pres">
      <dgm:prSet presAssocID="{FBD930B1-8D46-49DE-88BE-8F5160827A4D}" presName="compositeB" presStyleCnt="0"/>
      <dgm:spPr/>
    </dgm:pt>
    <dgm:pt modelId="{5A3936D2-F048-4F0F-B1D3-61439ECEA23F}" type="pres">
      <dgm:prSet presAssocID="{FBD930B1-8D46-49DE-88BE-8F5160827A4D}" presName="textB" presStyleLbl="revTx" presStyleIdx="3" presStyleCnt="10">
        <dgm:presLayoutVars>
          <dgm:bulletEnabled val="1"/>
        </dgm:presLayoutVars>
      </dgm:prSet>
      <dgm:spPr/>
      <dgm:t>
        <a:bodyPr/>
        <a:lstStyle/>
        <a:p>
          <a:endParaRPr lang="en-US"/>
        </a:p>
      </dgm:t>
    </dgm:pt>
    <dgm:pt modelId="{36EB99A9-0553-4297-B6EA-8EA95BA2175D}" type="pres">
      <dgm:prSet presAssocID="{FBD930B1-8D46-49DE-88BE-8F5160827A4D}" presName="circleB" presStyleLbl="node1" presStyleIdx="3" presStyleCnt="10"/>
      <dgm:spPr/>
    </dgm:pt>
    <dgm:pt modelId="{FCDCC54B-F91B-421B-8AD4-8316A8278C95}" type="pres">
      <dgm:prSet presAssocID="{FBD930B1-8D46-49DE-88BE-8F5160827A4D}" presName="spaceB" presStyleCnt="0"/>
      <dgm:spPr/>
    </dgm:pt>
    <dgm:pt modelId="{C94289F2-AA82-4B80-9032-1EE02BD6B11C}" type="pres">
      <dgm:prSet presAssocID="{073E2017-FF25-4285-8D28-F981D97319D3}" presName="space" presStyleCnt="0"/>
      <dgm:spPr/>
    </dgm:pt>
    <dgm:pt modelId="{981C5AB5-1715-4C9B-9706-40FCE0580272}" type="pres">
      <dgm:prSet presAssocID="{995AA2DD-FD92-4693-9022-7319375BAEEA}" presName="compositeA" presStyleCnt="0"/>
      <dgm:spPr/>
    </dgm:pt>
    <dgm:pt modelId="{86F3C23C-516A-4826-8CE9-46E046AF7505}" type="pres">
      <dgm:prSet presAssocID="{995AA2DD-FD92-4693-9022-7319375BAEEA}" presName="textA" presStyleLbl="revTx" presStyleIdx="4" presStyleCnt="10">
        <dgm:presLayoutVars>
          <dgm:bulletEnabled val="1"/>
        </dgm:presLayoutVars>
      </dgm:prSet>
      <dgm:spPr/>
      <dgm:t>
        <a:bodyPr/>
        <a:lstStyle/>
        <a:p>
          <a:endParaRPr lang="en-US"/>
        </a:p>
      </dgm:t>
    </dgm:pt>
    <dgm:pt modelId="{D95FEE6F-1000-4653-916D-806F2EE425CC}" type="pres">
      <dgm:prSet presAssocID="{995AA2DD-FD92-4693-9022-7319375BAEEA}" presName="circleA" presStyleLbl="node1" presStyleIdx="4" presStyleCnt="10"/>
      <dgm:spPr/>
    </dgm:pt>
    <dgm:pt modelId="{EE7E1963-F583-49A0-BF65-971DE697350D}" type="pres">
      <dgm:prSet presAssocID="{995AA2DD-FD92-4693-9022-7319375BAEEA}" presName="spaceA" presStyleCnt="0"/>
      <dgm:spPr/>
    </dgm:pt>
    <dgm:pt modelId="{254B3612-0FEA-4F10-9378-0A1F11D831AB}" type="pres">
      <dgm:prSet presAssocID="{4A44ABFF-E82E-44E6-BDA7-53D0537D90E9}" presName="space" presStyleCnt="0"/>
      <dgm:spPr/>
    </dgm:pt>
    <dgm:pt modelId="{40CEFD2F-9626-423C-A994-CC4F720440CD}" type="pres">
      <dgm:prSet presAssocID="{50291DDD-4C08-43CA-8D61-8304F47705CC}" presName="compositeB" presStyleCnt="0"/>
      <dgm:spPr/>
    </dgm:pt>
    <dgm:pt modelId="{E380BD75-E9B4-468F-B9E1-8AFC0C64031D}" type="pres">
      <dgm:prSet presAssocID="{50291DDD-4C08-43CA-8D61-8304F47705CC}" presName="textB" presStyleLbl="revTx" presStyleIdx="5" presStyleCnt="10">
        <dgm:presLayoutVars>
          <dgm:bulletEnabled val="1"/>
        </dgm:presLayoutVars>
      </dgm:prSet>
      <dgm:spPr/>
      <dgm:t>
        <a:bodyPr/>
        <a:lstStyle/>
        <a:p>
          <a:endParaRPr lang="en-US"/>
        </a:p>
      </dgm:t>
    </dgm:pt>
    <dgm:pt modelId="{3EF19FCA-C964-461D-89DA-58C0023F812B}" type="pres">
      <dgm:prSet presAssocID="{50291DDD-4C08-43CA-8D61-8304F47705CC}" presName="circleB" presStyleLbl="node1" presStyleIdx="5" presStyleCnt="10"/>
      <dgm:spPr/>
    </dgm:pt>
    <dgm:pt modelId="{F427BA99-BE45-4613-BCF3-0207EB2F898C}" type="pres">
      <dgm:prSet presAssocID="{50291DDD-4C08-43CA-8D61-8304F47705CC}" presName="spaceB" presStyleCnt="0"/>
      <dgm:spPr/>
    </dgm:pt>
    <dgm:pt modelId="{324F79E9-AAB6-4059-9C96-2EC9A6B48EEA}" type="pres">
      <dgm:prSet presAssocID="{DDCFEDD9-01E8-4BE1-B642-B62CE9AEB6D9}" presName="space" presStyleCnt="0"/>
      <dgm:spPr/>
    </dgm:pt>
    <dgm:pt modelId="{7A04A6A3-1D35-47C3-A89E-C3ECF99A63C3}" type="pres">
      <dgm:prSet presAssocID="{EB3DEEE9-0A0B-4639-90C7-24F8517E099A}" presName="compositeA" presStyleCnt="0"/>
      <dgm:spPr/>
    </dgm:pt>
    <dgm:pt modelId="{B451DAE4-290D-40EC-AFF4-CF0FE5342315}" type="pres">
      <dgm:prSet presAssocID="{EB3DEEE9-0A0B-4639-90C7-24F8517E099A}" presName="textA" presStyleLbl="revTx" presStyleIdx="6" presStyleCnt="10">
        <dgm:presLayoutVars>
          <dgm:bulletEnabled val="1"/>
        </dgm:presLayoutVars>
      </dgm:prSet>
      <dgm:spPr/>
      <dgm:t>
        <a:bodyPr/>
        <a:lstStyle/>
        <a:p>
          <a:endParaRPr lang="en-US"/>
        </a:p>
      </dgm:t>
    </dgm:pt>
    <dgm:pt modelId="{631C8382-9FC6-40F8-B7DD-38756025E344}" type="pres">
      <dgm:prSet presAssocID="{EB3DEEE9-0A0B-4639-90C7-24F8517E099A}" presName="circleA" presStyleLbl="node1" presStyleIdx="6" presStyleCnt="10"/>
      <dgm:spPr/>
    </dgm:pt>
    <dgm:pt modelId="{90C04912-6CA6-4D55-B504-2DBB5365BA26}" type="pres">
      <dgm:prSet presAssocID="{EB3DEEE9-0A0B-4639-90C7-24F8517E099A}" presName="spaceA" presStyleCnt="0"/>
      <dgm:spPr/>
    </dgm:pt>
    <dgm:pt modelId="{2F12854A-4310-4868-9D2F-191A49DE9B94}" type="pres">
      <dgm:prSet presAssocID="{1404A0E7-1AA8-4A06-8570-735A88CD43CC}" presName="space" presStyleCnt="0"/>
      <dgm:spPr/>
    </dgm:pt>
    <dgm:pt modelId="{8EC6A4DF-CC46-4EE7-A569-50C1627B887A}" type="pres">
      <dgm:prSet presAssocID="{8FCBC21D-804B-4B09-8040-55898F279339}" presName="compositeB" presStyleCnt="0"/>
      <dgm:spPr/>
    </dgm:pt>
    <dgm:pt modelId="{200F42CB-BCA6-43EA-BB5B-85BDA501CC3E}" type="pres">
      <dgm:prSet presAssocID="{8FCBC21D-804B-4B09-8040-55898F279339}" presName="textB" presStyleLbl="revTx" presStyleIdx="7" presStyleCnt="10">
        <dgm:presLayoutVars>
          <dgm:bulletEnabled val="1"/>
        </dgm:presLayoutVars>
      </dgm:prSet>
      <dgm:spPr/>
      <dgm:t>
        <a:bodyPr/>
        <a:lstStyle/>
        <a:p>
          <a:endParaRPr lang="en-US"/>
        </a:p>
      </dgm:t>
    </dgm:pt>
    <dgm:pt modelId="{8DE7F455-84C4-4021-8AC2-CE4D4CFA6456}" type="pres">
      <dgm:prSet presAssocID="{8FCBC21D-804B-4B09-8040-55898F279339}" presName="circleB" presStyleLbl="node1" presStyleIdx="7" presStyleCnt="10"/>
      <dgm:spPr/>
    </dgm:pt>
    <dgm:pt modelId="{0EB144C4-0276-41F2-90D4-C57A62A7835F}" type="pres">
      <dgm:prSet presAssocID="{8FCBC21D-804B-4B09-8040-55898F279339}" presName="spaceB" presStyleCnt="0"/>
      <dgm:spPr/>
    </dgm:pt>
    <dgm:pt modelId="{FE9F9FC9-B8FF-44B7-9CA7-077D9F3E62CD}" type="pres">
      <dgm:prSet presAssocID="{53D5CD88-4516-45D4-98C3-B6BC08EDC70C}" presName="space" presStyleCnt="0"/>
      <dgm:spPr/>
    </dgm:pt>
    <dgm:pt modelId="{71B0B4B8-EAB2-4319-8F7D-89A8C5934779}" type="pres">
      <dgm:prSet presAssocID="{AFBDE4B8-CC68-4879-AD2E-07CBB317BA40}" presName="compositeA" presStyleCnt="0"/>
      <dgm:spPr/>
    </dgm:pt>
    <dgm:pt modelId="{D5D8001C-C6A5-4D63-999A-C2E7F52C3656}" type="pres">
      <dgm:prSet presAssocID="{AFBDE4B8-CC68-4879-AD2E-07CBB317BA40}" presName="textA" presStyleLbl="revTx" presStyleIdx="8" presStyleCnt="10">
        <dgm:presLayoutVars>
          <dgm:bulletEnabled val="1"/>
        </dgm:presLayoutVars>
      </dgm:prSet>
      <dgm:spPr/>
      <dgm:t>
        <a:bodyPr/>
        <a:lstStyle/>
        <a:p>
          <a:endParaRPr lang="en-US"/>
        </a:p>
      </dgm:t>
    </dgm:pt>
    <dgm:pt modelId="{3730BFE9-7F83-4C1F-AE04-AFCE4D467C05}" type="pres">
      <dgm:prSet presAssocID="{AFBDE4B8-CC68-4879-AD2E-07CBB317BA40}" presName="circleA" presStyleLbl="node1" presStyleIdx="8" presStyleCnt="10"/>
      <dgm:spPr/>
    </dgm:pt>
    <dgm:pt modelId="{1A4094BB-EC28-485F-9F72-3683318DF8BD}" type="pres">
      <dgm:prSet presAssocID="{AFBDE4B8-CC68-4879-AD2E-07CBB317BA40}" presName="spaceA" presStyleCnt="0"/>
      <dgm:spPr/>
    </dgm:pt>
    <dgm:pt modelId="{7B88F3EC-DA3F-4E59-822A-6C49A06B325A}" type="pres">
      <dgm:prSet presAssocID="{9A69169A-BAE0-4FE6-BB1E-FC4F27924E37}" presName="space" presStyleCnt="0"/>
      <dgm:spPr/>
    </dgm:pt>
    <dgm:pt modelId="{1AFADE5C-2E40-4257-B2AF-94B00FC48638}" type="pres">
      <dgm:prSet presAssocID="{08F7E2E1-96B6-488C-BCFE-482BBF2B3A50}" presName="compositeB" presStyleCnt="0"/>
      <dgm:spPr/>
    </dgm:pt>
    <dgm:pt modelId="{EF67B3B6-5337-4B1E-94CD-65922A5B658F}" type="pres">
      <dgm:prSet presAssocID="{08F7E2E1-96B6-488C-BCFE-482BBF2B3A50}" presName="textB" presStyleLbl="revTx" presStyleIdx="9" presStyleCnt="10">
        <dgm:presLayoutVars>
          <dgm:bulletEnabled val="1"/>
        </dgm:presLayoutVars>
      </dgm:prSet>
      <dgm:spPr/>
      <dgm:t>
        <a:bodyPr/>
        <a:lstStyle/>
        <a:p>
          <a:endParaRPr lang="fr-FR"/>
        </a:p>
      </dgm:t>
    </dgm:pt>
    <dgm:pt modelId="{C1322E30-EE39-45BB-AD21-24E9FCE9D06F}" type="pres">
      <dgm:prSet presAssocID="{08F7E2E1-96B6-488C-BCFE-482BBF2B3A50}" presName="circleB" presStyleLbl="node1" presStyleIdx="9" presStyleCnt="10"/>
      <dgm:spPr/>
    </dgm:pt>
    <dgm:pt modelId="{D06234A3-2523-4724-B0B0-18EDC8F267BE}" type="pres">
      <dgm:prSet presAssocID="{08F7E2E1-96B6-488C-BCFE-482BBF2B3A50}" presName="spaceB" presStyleCnt="0"/>
      <dgm:spPr/>
    </dgm:pt>
  </dgm:ptLst>
  <dgm:cxnLst>
    <dgm:cxn modelId="{F87EA0D8-50A7-4508-A770-F0E44CC1EF5B}" type="presOf" srcId="{860C7F1D-C748-40F1-A24C-CC68432BC684}" destId="{CE80923E-ACF4-465D-B40C-0887ADF8B387}" srcOrd="0" destOrd="0" presId="urn:microsoft.com/office/officeart/2005/8/layout/hProcess11"/>
    <dgm:cxn modelId="{A30EAFA7-A280-4542-9661-2493FA03C35B}" srcId="{74DF81AD-776D-4BAE-BBF3-004D7E3AB217}" destId="{385E71D1-CA8E-46F0-AD48-09E7394A48AC}" srcOrd="1" destOrd="0" parTransId="{6E1EF8FC-CDA0-43D4-8A24-FB9E5EF2D7E7}" sibTransId="{59A69F35-3D2C-418C-AEAE-56DB8CF1E698}"/>
    <dgm:cxn modelId="{28C7C114-BDE4-4306-A318-F33EB93B69B5}" srcId="{74DF81AD-776D-4BAE-BBF3-004D7E3AB217}" destId="{50291DDD-4C08-43CA-8D61-8304F47705CC}" srcOrd="5" destOrd="0" parTransId="{B8EE510D-D9E7-4F26-9FE7-E186F3EAC09E}" sibTransId="{DDCFEDD9-01E8-4BE1-B642-B62CE9AEB6D9}"/>
    <dgm:cxn modelId="{335B4197-5708-40B1-9607-28E92E9F231C}" type="presOf" srcId="{EB3DEEE9-0A0B-4639-90C7-24F8517E099A}" destId="{B451DAE4-290D-40EC-AFF4-CF0FE5342315}" srcOrd="0" destOrd="0" presId="urn:microsoft.com/office/officeart/2005/8/layout/hProcess11"/>
    <dgm:cxn modelId="{609241F4-1209-40CC-86AD-264B459B75BA}" type="presOf" srcId="{995AA2DD-FD92-4693-9022-7319375BAEEA}" destId="{86F3C23C-516A-4826-8CE9-46E046AF7505}" srcOrd="0" destOrd="0" presId="urn:microsoft.com/office/officeart/2005/8/layout/hProcess11"/>
    <dgm:cxn modelId="{ABE680DB-80A1-4A52-AD63-C6AF441AC854}" type="presOf" srcId="{385E71D1-CA8E-46F0-AD48-09E7394A48AC}" destId="{7379FDC5-A2DE-4CC7-9C85-F649B2F7B46E}" srcOrd="0" destOrd="0" presId="urn:microsoft.com/office/officeart/2005/8/layout/hProcess11"/>
    <dgm:cxn modelId="{EDA205F5-A775-4545-8E5B-0DAB39928ECA}" type="presOf" srcId="{74DF81AD-776D-4BAE-BBF3-004D7E3AB217}" destId="{7555EF7C-2D48-4B76-B8EC-76C96FF89CC2}" srcOrd="0" destOrd="0" presId="urn:microsoft.com/office/officeart/2005/8/layout/hProcess11"/>
    <dgm:cxn modelId="{F8E78ADB-6373-4360-ADC3-4C8DD00A6BFD}" type="presOf" srcId="{08F7E2E1-96B6-488C-BCFE-482BBF2B3A50}" destId="{EF67B3B6-5337-4B1E-94CD-65922A5B658F}" srcOrd="0" destOrd="0" presId="urn:microsoft.com/office/officeart/2005/8/layout/hProcess11"/>
    <dgm:cxn modelId="{7DA1545E-55C6-4F5B-B9A7-4B2834A225A7}" type="presOf" srcId="{A2DD3870-44B4-4644-A8E9-7779A8D0179F}" destId="{FE389CC0-DCA6-40EE-BAC7-BD62DBCE0AC5}" srcOrd="0" destOrd="0" presId="urn:microsoft.com/office/officeart/2005/8/layout/hProcess11"/>
    <dgm:cxn modelId="{9C69CC1C-4A6C-45AE-B498-441F69E4CC0D}" srcId="{74DF81AD-776D-4BAE-BBF3-004D7E3AB217}" destId="{8FCBC21D-804B-4B09-8040-55898F279339}" srcOrd="7" destOrd="0" parTransId="{8AD3BA40-4F0C-41E2-8B40-E146C5B4E263}" sibTransId="{53D5CD88-4516-45D4-98C3-B6BC08EDC70C}"/>
    <dgm:cxn modelId="{832F9F2F-55B9-4371-9107-6129EE639789}" srcId="{74DF81AD-776D-4BAE-BBF3-004D7E3AB217}" destId="{FBD930B1-8D46-49DE-88BE-8F5160827A4D}" srcOrd="3" destOrd="0" parTransId="{BD3779D1-008D-4FAD-A5E8-68E93A2F6295}" sibTransId="{073E2017-FF25-4285-8D28-F981D97319D3}"/>
    <dgm:cxn modelId="{9650A36E-268F-45CC-AE74-31A934940184}" srcId="{74DF81AD-776D-4BAE-BBF3-004D7E3AB217}" destId="{A2DD3870-44B4-4644-A8E9-7779A8D0179F}" srcOrd="2" destOrd="0" parTransId="{4DB1F1CD-930D-4A2E-9067-3EEB944EA77C}" sibTransId="{00FC4ABE-7411-465D-B481-9C244EA96A26}"/>
    <dgm:cxn modelId="{833B7510-70EE-4BAF-A99C-E62AA139A10C}" srcId="{74DF81AD-776D-4BAE-BBF3-004D7E3AB217}" destId="{EB3DEEE9-0A0B-4639-90C7-24F8517E099A}" srcOrd="6" destOrd="0" parTransId="{E027E892-2998-42D8-A901-F30FA7A7ED34}" sibTransId="{1404A0E7-1AA8-4A06-8570-735A88CD43CC}"/>
    <dgm:cxn modelId="{5E0B4902-5FA9-477C-9030-FF1D68B70BA0}" type="presOf" srcId="{8FCBC21D-804B-4B09-8040-55898F279339}" destId="{200F42CB-BCA6-43EA-BB5B-85BDA501CC3E}" srcOrd="0" destOrd="0" presId="urn:microsoft.com/office/officeart/2005/8/layout/hProcess11"/>
    <dgm:cxn modelId="{7043DA35-E6C5-48EC-B64A-6CAA0AA75A6B}" type="presOf" srcId="{FBD930B1-8D46-49DE-88BE-8F5160827A4D}" destId="{5A3936D2-F048-4F0F-B1D3-61439ECEA23F}" srcOrd="0" destOrd="0" presId="urn:microsoft.com/office/officeart/2005/8/layout/hProcess11"/>
    <dgm:cxn modelId="{7B889B1C-6412-469B-83AB-ABF47BB75C6A}" type="presOf" srcId="{AFBDE4B8-CC68-4879-AD2E-07CBB317BA40}" destId="{D5D8001C-C6A5-4D63-999A-C2E7F52C3656}" srcOrd="0" destOrd="0" presId="urn:microsoft.com/office/officeart/2005/8/layout/hProcess11"/>
    <dgm:cxn modelId="{AD6D23D1-10A3-4E2D-8EDB-CF996F4AB992}" srcId="{74DF81AD-776D-4BAE-BBF3-004D7E3AB217}" destId="{AFBDE4B8-CC68-4879-AD2E-07CBB317BA40}" srcOrd="8" destOrd="0" parTransId="{920AB7D2-4A82-4F9A-BCB3-53F9034E229D}" sibTransId="{9A69169A-BAE0-4FE6-BB1E-FC4F27924E37}"/>
    <dgm:cxn modelId="{B4B18FB4-A938-4F46-9DED-83E35814BFE7}" srcId="{74DF81AD-776D-4BAE-BBF3-004D7E3AB217}" destId="{995AA2DD-FD92-4693-9022-7319375BAEEA}" srcOrd="4" destOrd="0" parTransId="{D80DCD53-4211-4BBF-98FE-C935A5F5BFFA}" sibTransId="{4A44ABFF-E82E-44E6-BDA7-53D0537D90E9}"/>
    <dgm:cxn modelId="{D484E39B-F09B-4B78-9D58-4244D3053DD6}" type="presOf" srcId="{50291DDD-4C08-43CA-8D61-8304F47705CC}" destId="{E380BD75-E9B4-468F-B9E1-8AFC0C64031D}" srcOrd="0" destOrd="0" presId="urn:microsoft.com/office/officeart/2005/8/layout/hProcess11"/>
    <dgm:cxn modelId="{8A4AC988-0A7C-4C77-9A1D-9620468000C8}" srcId="{74DF81AD-776D-4BAE-BBF3-004D7E3AB217}" destId="{08F7E2E1-96B6-488C-BCFE-482BBF2B3A50}" srcOrd="9" destOrd="0" parTransId="{F31E9997-1333-4700-9468-6FFC5ADCCD60}" sibTransId="{6B561AA4-BA59-4F5D-9C90-2424518CC433}"/>
    <dgm:cxn modelId="{0E9BD9B2-6E05-4D68-828F-F97401CF511E}" srcId="{74DF81AD-776D-4BAE-BBF3-004D7E3AB217}" destId="{860C7F1D-C748-40F1-A24C-CC68432BC684}" srcOrd="0" destOrd="0" parTransId="{D0F66E67-5AEA-4C0F-8CD3-22C512406094}" sibTransId="{A3330183-7C05-436C-AE97-3A05D43596E3}"/>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EEEA4296-83C7-4FE9-ADC5-D1CA164BC03B}" type="presParOf" srcId="{D5E8E126-9C3C-4AC0-96A8-88CA88CA3FDC}" destId="{4A6DE2CA-4C19-452A-A0D8-871CADB83338}" srcOrd="0" destOrd="0" presId="urn:microsoft.com/office/officeart/2005/8/layout/hProcess11"/>
    <dgm:cxn modelId="{2253D063-DB23-475A-945E-1676BB3DA9BE}" type="presParOf" srcId="{4A6DE2CA-4C19-452A-A0D8-871CADB83338}" destId="{CE80923E-ACF4-465D-B40C-0887ADF8B387}" srcOrd="0" destOrd="0" presId="urn:microsoft.com/office/officeart/2005/8/layout/hProcess11"/>
    <dgm:cxn modelId="{DD36A187-6217-4108-B89A-0BDBE93A5BC2}" type="presParOf" srcId="{4A6DE2CA-4C19-452A-A0D8-871CADB83338}" destId="{7D050EB9-F9C9-4D93-B19C-D0E4178ECB3F}" srcOrd="1" destOrd="0" presId="urn:microsoft.com/office/officeart/2005/8/layout/hProcess11"/>
    <dgm:cxn modelId="{44576CA1-B0CF-40D2-9702-711F39539774}" type="presParOf" srcId="{4A6DE2CA-4C19-452A-A0D8-871CADB83338}" destId="{70933B93-BF18-49BA-9571-C11870FCA817}" srcOrd="2" destOrd="0" presId="urn:microsoft.com/office/officeart/2005/8/layout/hProcess11"/>
    <dgm:cxn modelId="{D6D72302-1CE6-4194-B4DA-61EC714E50DC}" type="presParOf" srcId="{D5E8E126-9C3C-4AC0-96A8-88CA88CA3FDC}" destId="{D09D4ACA-595F-4374-91B7-AAB8C313B2D6}" srcOrd="1" destOrd="0" presId="urn:microsoft.com/office/officeart/2005/8/layout/hProcess11"/>
    <dgm:cxn modelId="{6A770141-B39E-4987-92C1-26E3876CF70C}" type="presParOf" srcId="{D5E8E126-9C3C-4AC0-96A8-88CA88CA3FDC}" destId="{E3597105-A312-4CB1-9693-605C2BBEE825}" srcOrd="2" destOrd="0" presId="urn:microsoft.com/office/officeart/2005/8/layout/hProcess11"/>
    <dgm:cxn modelId="{DFBF4BEB-5177-4470-A86A-2213D2371CE3}" type="presParOf" srcId="{E3597105-A312-4CB1-9693-605C2BBEE825}" destId="{7379FDC5-A2DE-4CC7-9C85-F649B2F7B46E}" srcOrd="0" destOrd="0" presId="urn:microsoft.com/office/officeart/2005/8/layout/hProcess11"/>
    <dgm:cxn modelId="{32FFB105-01FA-4B55-A10A-75856305F8EA}" type="presParOf" srcId="{E3597105-A312-4CB1-9693-605C2BBEE825}" destId="{7BBE75FD-8A68-4E88-AB51-F8B456FC7EC4}" srcOrd="1" destOrd="0" presId="urn:microsoft.com/office/officeart/2005/8/layout/hProcess11"/>
    <dgm:cxn modelId="{82B5393D-FCD5-4D70-9910-D4CF4B4D745C}" type="presParOf" srcId="{E3597105-A312-4CB1-9693-605C2BBEE825}" destId="{B0F3C741-01ED-472F-91EE-77F39FAF5578}" srcOrd="2" destOrd="0" presId="urn:microsoft.com/office/officeart/2005/8/layout/hProcess11"/>
    <dgm:cxn modelId="{6CD78CF3-C81A-45CC-BBD1-F7257D9A58C7}" type="presParOf" srcId="{D5E8E126-9C3C-4AC0-96A8-88CA88CA3FDC}" destId="{4493D825-8A11-48A0-947D-21ECA23F8B0F}" srcOrd="3" destOrd="0" presId="urn:microsoft.com/office/officeart/2005/8/layout/hProcess11"/>
    <dgm:cxn modelId="{46E12925-5804-4EC5-BB53-C012D5149FC0}" type="presParOf" srcId="{D5E8E126-9C3C-4AC0-96A8-88CA88CA3FDC}" destId="{62B4CD6B-46E1-44CF-B33A-11489C3C1938}" srcOrd="4" destOrd="0" presId="urn:microsoft.com/office/officeart/2005/8/layout/hProcess11"/>
    <dgm:cxn modelId="{1B9EF07C-04FC-49CB-84E8-C995FBE76141}" type="presParOf" srcId="{62B4CD6B-46E1-44CF-B33A-11489C3C1938}" destId="{FE389CC0-DCA6-40EE-BAC7-BD62DBCE0AC5}" srcOrd="0" destOrd="0" presId="urn:microsoft.com/office/officeart/2005/8/layout/hProcess11"/>
    <dgm:cxn modelId="{99092CCC-E63C-4824-ACEB-9AFC400ED597}" type="presParOf" srcId="{62B4CD6B-46E1-44CF-B33A-11489C3C1938}" destId="{EA90BBA9-9C45-441D-B4C7-4D1A0B1A85C9}" srcOrd="1" destOrd="0" presId="urn:microsoft.com/office/officeart/2005/8/layout/hProcess11"/>
    <dgm:cxn modelId="{37A952C6-88AA-4647-ABCB-169B04FEB19D}" type="presParOf" srcId="{62B4CD6B-46E1-44CF-B33A-11489C3C1938}" destId="{35E7F1DA-0238-4EFF-A483-A84BD7A17409}" srcOrd="2" destOrd="0" presId="urn:microsoft.com/office/officeart/2005/8/layout/hProcess11"/>
    <dgm:cxn modelId="{79ED1532-69D8-4998-8892-4367AAE55BB8}" type="presParOf" srcId="{D5E8E126-9C3C-4AC0-96A8-88CA88CA3FDC}" destId="{D16D4C5A-4E9D-482A-9ADA-562A55EF02B2}" srcOrd="5" destOrd="0" presId="urn:microsoft.com/office/officeart/2005/8/layout/hProcess11"/>
    <dgm:cxn modelId="{96085B6A-A35D-4F44-BB5E-1F5AAFAF3998}" type="presParOf" srcId="{D5E8E126-9C3C-4AC0-96A8-88CA88CA3FDC}" destId="{41868008-28AD-4BE5-BC48-DCAF54DB2E0E}" srcOrd="6" destOrd="0" presId="urn:microsoft.com/office/officeart/2005/8/layout/hProcess11"/>
    <dgm:cxn modelId="{6B19C476-C479-45A0-B251-DEE604FE5E22}" type="presParOf" srcId="{41868008-28AD-4BE5-BC48-DCAF54DB2E0E}" destId="{5A3936D2-F048-4F0F-B1D3-61439ECEA23F}" srcOrd="0" destOrd="0" presId="urn:microsoft.com/office/officeart/2005/8/layout/hProcess11"/>
    <dgm:cxn modelId="{E93E9520-5886-46CE-A8A2-93EAC9EF8D0F}" type="presParOf" srcId="{41868008-28AD-4BE5-BC48-DCAF54DB2E0E}" destId="{36EB99A9-0553-4297-B6EA-8EA95BA2175D}" srcOrd="1" destOrd="0" presId="urn:microsoft.com/office/officeart/2005/8/layout/hProcess11"/>
    <dgm:cxn modelId="{3BF526E5-7C85-4D34-8711-78359C68C0AD}" type="presParOf" srcId="{41868008-28AD-4BE5-BC48-DCAF54DB2E0E}" destId="{FCDCC54B-F91B-421B-8AD4-8316A8278C95}" srcOrd="2" destOrd="0" presId="urn:microsoft.com/office/officeart/2005/8/layout/hProcess11"/>
    <dgm:cxn modelId="{F3240B30-2BBF-40C3-B720-F6457254C07E}" type="presParOf" srcId="{D5E8E126-9C3C-4AC0-96A8-88CA88CA3FDC}" destId="{C94289F2-AA82-4B80-9032-1EE02BD6B11C}" srcOrd="7" destOrd="0" presId="urn:microsoft.com/office/officeart/2005/8/layout/hProcess11"/>
    <dgm:cxn modelId="{64DB5C0F-E63E-4548-B784-2A4218F06763}" type="presParOf" srcId="{D5E8E126-9C3C-4AC0-96A8-88CA88CA3FDC}" destId="{981C5AB5-1715-4C9B-9706-40FCE0580272}" srcOrd="8" destOrd="0" presId="urn:microsoft.com/office/officeart/2005/8/layout/hProcess11"/>
    <dgm:cxn modelId="{4D3BA08F-E3BE-4689-A6A7-468E1CB71976}" type="presParOf" srcId="{981C5AB5-1715-4C9B-9706-40FCE0580272}" destId="{86F3C23C-516A-4826-8CE9-46E046AF7505}" srcOrd="0" destOrd="0" presId="urn:microsoft.com/office/officeart/2005/8/layout/hProcess11"/>
    <dgm:cxn modelId="{44F40203-2172-489B-80A2-9D0B3B028101}" type="presParOf" srcId="{981C5AB5-1715-4C9B-9706-40FCE0580272}" destId="{D95FEE6F-1000-4653-916D-806F2EE425CC}" srcOrd="1" destOrd="0" presId="urn:microsoft.com/office/officeart/2005/8/layout/hProcess11"/>
    <dgm:cxn modelId="{3C49D790-8293-4DF3-855F-E2FD2CCA5B93}" type="presParOf" srcId="{981C5AB5-1715-4C9B-9706-40FCE0580272}" destId="{EE7E1963-F583-49A0-BF65-971DE697350D}" srcOrd="2" destOrd="0" presId="urn:microsoft.com/office/officeart/2005/8/layout/hProcess11"/>
    <dgm:cxn modelId="{A50ED901-645C-4619-AA45-E4CBD06DDE4E}" type="presParOf" srcId="{D5E8E126-9C3C-4AC0-96A8-88CA88CA3FDC}" destId="{254B3612-0FEA-4F10-9378-0A1F11D831AB}" srcOrd="9" destOrd="0" presId="urn:microsoft.com/office/officeart/2005/8/layout/hProcess11"/>
    <dgm:cxn modelId="{F949F134-272C-431E-8E7C-345F672F8492}" type="presParOf" srcId="{D5E8E126-9C3C-4AC0-96A8-88CA88CA3FDC}" destId="{40CEFD2F-9626-423C-A994-CC4F720440CD}" srcOrd="10" destOrd="0" presId="urn:microsoft.com/office/officeart/2005/8/layout/hProcess11"/>
    <dgm:cxn modelId="{8F6193A9-7ED4-46E7-B940-5F4E078B60B5}" type="presParOf" srcId="{40CEFD2F-9626-423C-A994-CC4F720440CD}" destId="{E380BD75-E9B4-468F-B9E1-8AFC0C64031D}" srcOrd="0" destOrd="0" presId="urn:microsoft.com/office/officeart/2005/8/layout/hProcess11"/>
    <dgm:cxn modelId="{7BDBACEC-8B93-4D85-A8B3-10E9E71F4124}" type="presParOf" srcId="{40CEFD2F-9626-423C-A994-CC4F720440CD}" destId="{3EF19FCA-C964-461D-89DA-58C0023F812B}" srcOrd="1" destOrd="0" presId="urn:microsoft.com/office/officeart/2005/8/layout/hProcess11"/>
    <dgm:cxn modelId="{47AE428F-79F9-4BF5-A4BF-07D94C9EB02C}" type="presParOf" srcId="{40CEFD2F-9626-423C-A994-CC4F720440CD}" destId="{F427BA99-BE45-4613-BCF3-0207EB2F898C}" srcOrd="2" destOrd="0" presId="urn:microsoft.com/office/officeart/2005/8/layout/hProcess11"/>
    <dgm:cxn modelId="{2D072A43-E65C-4A29-B729-EDF20928D412}" type="presParOf" srcId="{D5E8E126-9C3C-4AC0-96A8-88CA88CA3FDC}" destId="{324F79E9-AAB6-4059-9C96-2EC9A6B48EEA}" srcOrd="11" destOrd="0" presId="urn:microsoft.com/office/officeart/2005/8/layout/hProcess11"/>
    <dgm:cxn modelId="{C2301049-D323-43FF-AD56-58826CB2CDAD}" type="presParOf" srcId="{D5E8E126-9C3C-4AC0-96A8-88CA88CA3FDC}" destId="{7A04A6A3-1D35-47C3-A89E-C3ECF99A63C3}" srcOrd="12" destOrd="0" presId="urn:microsoft.com/office/officeart/2005/8/layout/hProcess11"/>
    <dgm:cxn modelId="{3F98A489-984C-4368-A52B-CB40BDA8EC24}" type="presParOf" srcId="{7A04A6A3-1D35-47C3-A89E-C3ECF99A63C3}" destId="{B451DAE4-290D-40EC-AFF4-CF0FE5342315}" srcOrd="0" destOrd="0" presId="urn:microsoft.com/office/officeart/2005/8/layout/hProcess11"/>
    <dgm:cxn modelId="{4AF14B29-F49D-4EC6-83AE-2D34D18668EF}" type="presParOf" srcId="{7A04A6A3-1D35-47C3-A89E-C3ECF99A63C3}" destId="{631C8382-9FC6-40F8-B7DD-38756025E344}" srcOrd="1" destOrd="0" presId="urn:microsoft.com/office/officeart/2005/8/layout/hProcess11"/>
    <dgm:cxn modelId="{74C86951-348F-43E9-B985-DED87DB35FDC}" type="presParOf" srcId="{7A04A6A3-1D35-47C3-A89E-C3ECF99A63C3}" destId="{90C04912-6CA6-4D55-B504-2DBB5365BA26}" srcOrd="2" destOrd="0" presId="urn:microsoft.com/office/officeart/2005/8/layout/hProcess11"/>
    <dgm:cxn modelId="{023D85CF-5FFE-48B4-8BF8-C90090DA8B91}" type="presParOf" srcId="{D5E8E126-9C3C-4AC0-96A8-88CA88CA3FDC}" destId="{2F12854A-4310-4868-9D2F-191A49DE9B94}" srcOrd="13" destOrd="0" presId="urn:microsoft.com/office/officeart/2005/8/layout/hProcess11"/>
    <dgm:cxn modelId="{C3700038-7C04-4717-B1D8-340E2E07FF53}" type="presParOf" srcId="{D5E8E126-9C3C-4AC0-96A8-88CA88CA3FDC}" destId="{8EC6A4DF-CC46-4EE7-A569-50C1627B887A}" srcOrd="14" destOrd="0" presId="urn:microsoft.com/office/officeart/2005/8/layout/hProcess11"/>
    <dgm:cxn modelId="{56F13B8E-892C-410F-983A-FE605D00A7E8}" type="presParOf" srcId="{8EC6A4DF-CC46-4EE7-A569-50C1627B887A}" destId="{200F42CB-BCA6-43EA-BB5B-85BDA501CC3E}" srcOrd="0" destOrd="0" presId="urn:microsoft.com/office/officeart/2005/8/layout/hProcess11"/>
    <dgm:cxn modelId="{B3EB478D-340A-4609-B36A-BEB061DB6D91}" type="presParOf" srcId="{8EC6A4DF-CC46-4EE7-A569-50C1627B887A}" destId="{8DE7F455-84C4-4021-8AC2-CE4D4CFA6456}" srcOrd="1" destOrd="0" presId="urn:microsoft.com/office/officeart/2005/8/layout/hProcess11"/>
    <dgm:cxn modelId="{03A8AA0A-C9D5-40D1-91A4-085DD0468953}" type="presParOf" srcId="{8EC6A4DF-CC46-4EE7-A569-50C1627B887A}" destId="{0EB144C4-0276-41F2-90D4-C57A62A7835F}" srcOrd="2" destOrd="0" presId="urn:microsoft.com/office/officeart/2005/8/layout/hProcess11"/>
    <dgm:cxn modelId="{05D8B214-B83D-4FC6-AB99-F1C1133DDACD}" type="presParOf" srcId="{D5E8E126-9C3C-4AC0-96A8-88CA88CA3FDC}" destId="{FE9F9FC9-B8FF-44B7-9CA7-077D9F3E62CD}" srcOrd="15" destOrd="0" presId="urn:microsoft.com/office/officeart/2005/8/layout/hProcess11"/>
    <dgm:cxn modelId="{5F195FC1-FF60-41E7-90A1-63AEEEB1B714}" type="presParOf" srcId="{D5E8E126-9C3C-4AC0-96A8-88CA88CA3FDC}" destId="{71B0B4B8-EAB2-4319-8F7D-89A8C5934779}" srcOrd="16" destOrd="0" presId="urn:microsoft.com/office/officeart/2005/8/layout/hProcess11"/>
    <dgm:cxn modelId="{623A83E4-98D5-4F95-9765-7D2AE149D248}" type="presParOf" srcId="{71B0B4B8-EAB2-4319-8F7D-89A8C5934779}" destId="{D5D8001C-C6A5-4D63-999A-C2E7F52C3656}" srcOrd="0" destOrd="0" presId="urn:microsoft.com/office/officeart/2005/8/layout/hProcess11"/>
    <dgm:cxn modelId="{6B0C8E01-6D0F-406C-9F42-B3DDC8268210}" type="presParOf" srcId="{71B0B4B8-EAB2-4319-8F7D-89A8C5934779}" destId="{3730BFE9-7F83-4C1F-AE04-AFCE4D467C05}" srcOrd="1" destOrd="0" presId="urn:microsoft.com/office/officeart/2005/8/layout/hProcess11"/>
    <dgm:cxn modelId="{E80FCD4A-16F6-48B0-B62C-FECAD173C063}" type="presParOf" srcId="{71B0B4B8-EAB2-4319-8F7D-89A8C5934779}" destId="{1A4094BB-EC28-485F-9F72-3683318DF8BD}" srcOrd="2" destOrd="0" presId="urn:microsoft.com/office/officeart/2005/8/layout/hProcess11"/>
    <dgm:cxn modelId="{FC8A04AA-575A-4603-8522-E37D8338B4E6}" type="presParOf" srcId="{D5E8E126-9C3C-4AC0-96A8-88CA88CA3FDC}" destId="{7B88F3EC-DA3F-4E59-822A-6C49A06B325A}" srcOrd="17" destOrd="0" presId="urn:microsoft.com/office/officeart/2005/8/layout/hProcess11"/>
    <dgm:cxn modelId="{3BDB910A-369D-4E72-B6C8-9F7666D55CBC}" type="presParOf" srcId="{D5E8E126-9C3C-4AC0-96A8-88CA88CA3FDC}" destId="{1AFADE5C-2E40-4257-B2AF-94B00FC48638}" srcOrd="18" destOrd="0" presId="urn:microsoft.com/office/officeart/2005/8/layout/hProcess11"/>
    <dgm:cxn modelId="{3F129CAF-F340-40BA-89F2-05ED4A9373A2}" type="presParOf" srcId="{1AFADE5C-2E40-4257-B2AF-94B00FC48638}" destId="{EF67B3B6-5337-4B1E-94CD-65922A5B658F}" srcOrd="0" destOrd="0" presId="urn:microsoft.com/office/officeart/2005/8/layout/hProcess11"/>
    <dgm:cxn modelId="{52699EB6-2F09-4ECA-81BE-B594BC79F05F}" type="presParOf" srcId="{1AFADE5C-2E40-4257-B2AF-94B00FC48638}" destId="{C1322E30-EE39-45BB-AD21-24E9FCE9D06F}" srcOrd="1" destOrd="0" presId="urn:microsoft.com/office/officeart/2005/8/layout/hProcess11"/>
    <dgm:cxn modelId="{F7368AD7-105D-4BF7-85C3-B7DAFD993E17}" type="presParOf" srcId="{1AFADE5C-2E40-4257-B2AF-94B00FC48638}" destId="{D06234A3-2523-4724-B0B0-18EDC8F267B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699417BA-EC4A-42D5-BFCF-3467AFF6663F}">
      <dgm:prSet phldrT="[Κείμενο]"/>
      <dgm:spPr/>
      <dgm:t>
        <a:bodyPr/>
        <a:lstStyle/>
        <a:p>
          <a:r>
            <a:rPr lang="en-US" dirty="0" smtClean="0"/>
            <a:t>Box</a:t>
          </a:r>
          <a:endParaRPr lang="el-GR" dirty="0"/>
        </a:p>
      </dgm:t>
    </dgm:pt>
    <dgm:pt modelId="{B803E8ED-28E6-4099-AD7E-C31D8A3EF353}" type="parTrans" cxnId="{A8061091-FFF7-42F3-B663-5B9827EC10FE}">
      <dgm:prSet/>
      <dgm:spPr/>
      <dgm:t>
        <a:bodyPr/>
        <a:lstStyle/>
        <a:p>
          <a:endParaRPr lang="el-GR"/>
        </a:p>
      </dgm:t>
    </dgm:pt>
    <dgm:pt modelId="{8BD8BDDD-FB8B-4144-BEC9-6EF7B1AEEAAF}" type="sibTrans" cxnId="{A8061091-FFF7-42F3-B663-5B9827EC10FE}">
      <dgm:prSet/>
      <dgm:spPr/>
      <dgm:t>
        <a:bodyPr/>
        <a:lstStyle/>
        <a:p>
          <a:endParaRPr lang="el-GR"/>
        </a:p>
      </dgm:t>
    </dgm:pt>
    <dgm:pt modelId="{DFE8B2E9-D5B0-4C9A-9F48-D7127FA43643}">
      <dgm:prSet phldrT="[Κείμενο]"/>
      <dgm:spPr/>
      <dgm:t>
        <a:bodyPr/>
        <a:lstStyle/>
        <a:p>
          <a:r>
            <a:rPr lang="en-US" dirty="0" smtClean="0"/>
            <a:t>Block</a:t>
          </a:r>
          <a:endParaRPr lang="el-GR" dirty="0"/>
        </a:p>
      </dgm:t>
    </dgm:pt>
    <dgm:pt modelId="{21056DAA-5F7B-4724-AA7A-54CF86A74240}" type="parTrans" cxnId="{5A467313-3147-4A20-86F9-A70B59895EEF}">
      <dgm:prSet/>
      <dgm:spPr/>
      <dgm:t>
        <a:bodyPr/>
        <a:lstStyle/>
        <a:p>
          <a:endParaRPr lang="el-GR"/>
        </a:p>
      </dgm:t>
    </dgm:pt>
    <dgm:pt modelId="{FAC94325-60B2-4EA5-86FC-9462B272BB5F}" type="sibTrans" cxnId="{5A467313-3147-4A20-86F9-A70B59895EEF}">
      <dgm:prSet/>
      <dgm:spPr/>
      <dgm:t>
        <a:bodyPr/>
        <a:lstStyle/>
        <a:p>
          <a:endParaRPr lang="el-GR"/>
        </a:p>
      </dgm:t>
    </dgm:pt>
    <dgm:pt modelId="{8EF894E9-F9CF-47CF-BEB2-C603E634573D}">
      <dgm:prSet phldrT="[Κείμενο]"/>
      <dgm:spPr/>
      <dgm:t>
        <a:bodyPr/>
        <a:lstStyle/>
        <a:p>
          <a:r>
            <a:rPr lang="en-US" dirty="0" smtClean="0"/>
            <a:t>Bead</a:t>
          </a:r>
          <a:endParaRPr lang="el-GR" dirty="0"/>
        </a:p>
      </dgm:t>
    </dgm:pt>
    <dgm:pt modelId="{D08484FB-C236-48A9-B894-91AFE270322D}" type="parTrans" cxnId="{A09BB783-ADB4-4D57-B926-7550F7B5CADD}">
      <dgm:prSet/>
      <dgm:spPr/>
      <dgm:t>
        <a:bodyPr/>
        <a:lstStyle/>
        <a:p>
          <a:endParaRPr lang="el-GR"/>
        </a:p>
      </dgm:t>
    </dgm:pt>
    <dgm:pt modelId="{C4F5CA54-8383-45DA-85D8-C71A7ACF9CBB}" type="sibTrans" cxnId="{A09BB783-ADB4-4D57-B926-7550F7B5CADD}">
      <dgm:prSet/>
      <dgm:spPr/>
      <dgm:t>
        <a:bodyPr/>
        <a:lstStyle/>
        <a:p>
          <a:endParaRPr lang="el-GR"/>
        </a:p>
      </dgm:t>
    </dgm:pt>
    <dgm:pt modelId="{8AED8B05-BC40-4F0B-993C-F78DBBFC598B}">
      <dgm:prSet phldrT="[Κείμενο]"/>
      <dgm:spPr/>
      <dgm:t>
        <a:bodyPr/>
        <a:lstStyle/>
        <a:p>
          <a:r>
            <a:rPr lang="en-US" dirty="0" smtClean="0"/>
            <a:t>Penny</a:t>
          </a:r>
          <a:endParaRPr lang="el-GR" dirty="0"/>
        </a:p>
      </dgm:t>
    </dgm:pt>
    <dgm:pt modelId="{342887CD-972B-4486-BE0F-2C9EF3DF12CF}" type="parTrans" cxnId="{2A09A8DD-7607-4552-A739-4AADC8EC81C0}">
      <dgm:prSet/>
      <dgm:spPr/>
      <dgm:t>
        <a:bodyPr/>
        <a:lstStyle/>
        <a:p>
          <a:endParaRPr lang="el-GR"/>
        </a:p>
      </dgm:t>
    </dgm:pt>
    <dgm:pt modelId="{03F32E46-6DD3-4F4D-900A-51DB7861AA97}" type="sibTrans" cxnId="{2A09A8DD-7607-4552-A739-4AADC8EC81C0}">
      <dgm:prSet/>
      <dgm:spPr/>
      <dgm:t>
        <a:bodyPr/>
        <a:lstStyle/>
        <a:p>
          <a:endParaRPr lang="el-GR"/>
        </a:p>
      </dgm:t>
    </dgm:pt>
    <dgm:pt modelId="{A565B449-6E28-457C-BD97-E662CACBE81E}">
      <dgm:prSet phldrT="[Κείμενο]"/>
      <dgm:spPr/>
      <dgm:t>
        <a:bodyPr/>
        <a:lstStyle/>
        <a:p>
          <a:r>
            <a:rPr lang="en-US" dirty="0" smtClean="0"/>
            <a:t>Screw</a:t>
          </a:r>
          <a:endParaRPr lang="el-GR" dirty="0"/>
        </a:p>
      </dgm:t>
    </dgm:pt>
    <dgm:pt modelId="{0763515D-C675-4B5D-A72A-AF75A0D5678F}" type="parTrans" cxnId="{A3EEC1B3-C036-4311-9993-D3D9B4C4A9BE}">
      <dgm:prSet/>
      <dgm:spPr/>
      <dgm:t>
        <a:bodyPr/>
        <a:lstStyle/>
        <a:p>
          <a:endParaRPr lang="el-GR"/>
        </a:p>
      </dgm:t>
    </dgm:pt>
    <dgm:pt modelId="{7E6EFE83-E6C5-42F1-8EDF-B7846A7C7B6D}" type="sibTrans" cxnId="{A3EEC1B3-C036-4311-9993-D3D9B4C4A9BE}">
      <dgm:prSet/>
      <dgm:spPr/>
      <dgm:t>
        <a:bodyPr/>
        <a:lstStyle/>
        <a:p>
          <a:endParaRPr lang="el-GR"/>
        </a:p>
      </dgm:t>
    </dgm:pt>
    <dgm:pt modelId="{E4F9B8BB-B062-491C-9A9B-E23AA82D188B}">
      <dgm:prSet phldrT="[Κείμενο]"/>
      <dgm:spPr/>
      <dgm:t>
        <a:bodyPr/>
        <a:lstStyle/>
        <a:p>
          <a:r>
            <a:rPr lang="en-US" dirty="0" smtClean="0"/>
            <a:t>Dime</a:t>
          </a:r>
          <a:endParaRPr lang="el-GR" dirty="0"/>
        </a:p>
      </dgm:t>
    </dgm:pt>
    <dgm:pt modelId="{12D2A6D6-C2EA-4C60-BDF2-B354D64EE4AD}" type="parTrans" cxnId="{8961FFB0-1B11-406C-B899-95A3B7D0AEBD}">
      <dgm:prSet/>
      <dgm:spPr/>
      <dgm:t>
        <a:bodyPr/>
        <a:lstStyle/>
        <a:p>
          <a:endParaRPr lang="el-GR"/>
        </a:p>
      </dgm:t>
    </dgm:pt>
    <dgm:pt modelId="{F682DC71-11C7-4D0E-B354-B64AE8A0B6B4}" type="sibTrans" cxnId="{8961FFB0-1B11-406C-B899-95A3B7D0AEBD}">
      <dgm:prSet/>
      <dgm:spPr/>
      <dgm:t>
        <a:bodyPr/>
        <a:lstStyle/>
        <a:p>
          <a:endParaRPr lang="el-GR"/>
        </a:p>
      </dgm:t>
    </dgm:pt>
    <dgm:pt modelId="{E08608F2-BE2C-4AC7-81AC-F5C70F782D27}">
      <dgm:prSet phldrT="[Κείμενο]"/>
      <dgm:spPr/>
      <dgm:t>
        <a:bodyPr/>
        <a:lstStyle/>
        <a:p>
          <a:r>
            <a:rPr lang="en-US" dirty="0" smtClean="0"/>
            <a:t>Knob</a:t>
          </a:r>
          <a:endParaRPr lang="el-GR" dirty="0"/>
        </a:p>
      </dgm:t>
    </dgm:pt>
    <dgm:pt modelId="{9759E515-71CD-4EDD-AFCB-6C30A63455F0}" type="parTrans" cxnId="{610DB5EA-D8F0-46C2-BAAF-F92DC9980A71}">
      <dgm:prSet/>
      <dgm:spPr/>
      <dgm:t>
        <a:bodyPr/>
        <a:lstStyle/>
        <a:p>
          <a:endParaRPr lang="el-GR"/>
        </a:p>
      </dgm:t>
    </dgm:pt>
    <dgm:pt modelId="{6E01983B-2B03-4CC1-BF93-DF97F52BEBDB}" type="sibTrans" cxnId="{610DB5EA-D8F0-46C2-BAAF-F92DC9980A71}">
      <dgm:prSet/>
      <dgm:spPr/>
      <dgm:t>
        <a:bodyPr/>
        <a:lstStyle/>
        <a:p>
          <a:endParaRPr lang="el-GR"/>
        </a:p>
      </dgm:t>
    </dgm:pt>
    <dgm:pt modelId="{6EF61BCD-C75E-4044-9503-B4B2910826FB}">
      <dgm:prSet phldrT="[Κείμενο]"/>
      <dgm:spPr/>
      <dgm:t>
        <a:bodyPr/>
        <a:lstStyle/>
        <a:p>
          <a:r>
            <a:rPr lang="en-US" dirty="0" smtClean="0"/>
            <a:t>Battery</a:t>
          </a:r>
          <a:endParaRPr lang="el-GR" dirty="0"/>
        </a:p>
      </dgm:t>
    </dgm:pt>
    <dgm:pt modelId="{686DF514-2EA6-44EC-8311-03DB448AB0FA}" type="parTrans" cxnId="{9B6373F1-2566-4776-9D73-10537F9CA565}">
      <dgm:prSet/>
      <dgm:spPr/>
      <dgm:t>
        <a:bodyPr/>
        <a:lstStyle/>
        <a:p>
          <a:endParaRPr lang="el-GR"/>
        </a:p>
      </dgm:t>
    </dgm:pt>
    <dgm:pt modelId="{47D81286-8B99-4FC6-A0B9-83BCF170B68B}" type="sibTrans" cxnId="{9B6373F1-2566-4776-9D73-10537F9CA565}">
      <dgm:prSet/>
      <dgm:spPr/>
      <dgm:t>
        <a:bodyPr/>
        <a:lstStyle/>
        <a:p>
          <a:endParaRPr lang="el-GR"/>
        </a:p>
      </dgm:t>
    </dgm:pt>
    <dgm:pt modelId="{342E8B63-6CF7-4644-9244-35C616F69299}">
      <dgm:prSet phldrT="[Κείμενο]"/>
      <dgm:spPr/>
      <dgm:t>
        <a:bodyPr/>
        <a:lstStyle/>
        <a:p>
          <a:r>
            <a:rPr lang="en-US" dirty="0" smtClean="0"/>
            <a:t>…</a:t>
          </a:r>
          <a:endParaRPr lang="el-GR" dirty="0"/>
        </a:p>
      </dgm:t>
    </dgm:pt>
    <dgm:pt modelId="{989155B9-4936-4274-B320-6001B8A66C74}" type="parTrans" cxnId="{B07A24EE-A0A6-41F7-9A22-3C012A016CB6}">
      <dgm:prSet/>
      <dgm:spPr/>
      <dgm:t>
        <a:bodyPr/>
        <a:lstStyle/>
        <a:p>
          <a:endParaRPr lang="el-GR"/>
        </a:p>
      </dgm:t>
    </dgm:pt>
    <dgm:pt modelId="{66400048-9110-415A-9EB5-056ED4BACA12}" type="sibTrans" cxnId="{B07A24EE-A0A6-41F7-9A22-3C012A016CB6}">
      <dgm:prSet/>
      <dgm:spPr/>
      <dgm:t>
        <a:bodyPr/>
        <a:lstStyle/>
        <a:p>
          <a:endParaRPr lang="el-GR"/>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3C83E1CF-7BD6-4F1A-8884-63B474F9855C}" type="pres">
      <dgm:prSet presAssocID="{699417BA-EC4A-42D5-BFCF-3467AFF6663F}" presName="compositeA" presStyleCnt="0"/>
      <dgm:spPr/>
    </dgm:pt>
    <dgm:pt modelId="{6F253EE0-95E6-478F-AA62-792F4B6045D9}" type="pres">
      <dgm:prSet presAssocID="{699417BA-EC4A-42D5-BFCF-3467AFF6663F}" presName="textA" presStyleLbl="revTx" presStyleIdx="0" presStyleCnt="9">
        <dgm:presLayoutVars>
          <dgm:bulletEnabled val="1"/>
        </dgm:presLayoutVars>
      </dgm:prSet>
      <dgm:spPr/>
      <dgm:t>
        <a:bodyPr/>
        <a:lstStyle/>
        <a:p>
          <a:endParaRPr lang="el-GR"/>
        </a:p>
      </dgm:t>
    </dgm:pt>
    <dgm:pt modelId="{B5AE4427-9078-45AF-9149-C743C045DB11}" type="pres">
      <dgm:prSet presAssocID="{699417BA-EC4A-42D5-BFCF-3467AFF6663F}" presName="circleA" presStyleLbl="node1" presStyleIdx="0" presStyleCnt="9"/>
      <dgm:spPr/>
    </dgm:pt>
    <dgm:pt modelId="{DC200AF5-A36B-4422-B596-0FDEE1FE63F4}" type="pres">
      <dgm:prSet presAssocID="{699417BA-EC4A-42D5-BFCF-3467AFF6663F}" presName="spaceA" presStyleCnt="0"/>
      <dgm:spPr/>
    </dgm:pt>
    <dgm:pt modelId="{8B4C6F46-8C4E-4B37-8C13-8305F2FE6C18}" type="pres">
      <dgm:prSet presAssocID="{8BD8BDDD-FB8B-4144-BEC9-6EF7B1AEEAAF}" presName="space" presStyleCnt="0"/>
      <dgm:spPr/>
    </dgm:pt>
    <dgm:pt modelId="{1AF0654C-840D-4D97-A700-1A2950479122}" type="pres">
      <dgm:prSet presAssocID="{DFE8B2E9-D5B0-4C9A-9F48-D7127FA43643}" presName="compositeB" presStyleCnt="0"/>
      <dgm:spPr/>
    </dgm:pt>
    <dgm:pt modelId="{4536D9B6-949E-46D0-B00E-2445A7175719}" type="pres">
      <dgm:prSet presAssocID="{DFE8B2E9-D5B0-4C9A-9F48-D7127FA43643}" presName="textB" presStyleLbl="revTx" presStyleIdx="1" presStyleCnt="9">
        <dgm:presLayoutVars>
          <dgm:bulletEnabled val="1"/>
        </dgm:presLayoutVars>
      </dgm:prSet>
      <dgm:spPr/>
      <dgm:t>
        <a:bodyPr/>
        <a:lstStyle/>
        <a:p>
          <a:endParaRPr lang="el-GR"/>
        </a:p>
      </dgm:t>
    </dgm:pt>
    <dgm:pt modelId="{11407882-8268-44A4-BA65-6ADF94CDFC34}" type="pres">
      <dgm:prSet presAssocID="{DFE8B2E9-D5B0-4C9A-9F48-D7127FA43643}" presName="circleB" presStyleLbl="node1" presStyleIdx="1" presStyleCnt="9"/>
      <dgm:spPr/>
    </dgm:pt>
    <dgm:pt modelId="{FA6740B9-7CED-4D07-89CF-8E31C8DE5C73}" type="pres">
      <dgm:prSet presAssocID="{DFE8B2E9-D5B0-4C9A-9F48-D7127FA43643}" presName="spaceB" presStyleCnt="0"/>
      <dgm:spPr/>
    </dgm:pt>
    <dgm:pt modelId="{F3E18E11-2965-4050-9863-BFDF9B51FCC9}" type="pres">
      <dgm:prSet presAssocID="{FAC94325-60B2-4EA5-86FC-9462B272BB5F}" presName="space" presStyleCnt="0"/>
      <dgm:spPr/>
    </dgm:pt>
    <dgm:pt modelId="{D4A580FA-EE6A-478C-971E-22931F487C77}" type="pres">
      <dgm:prSet presAssocID="{8EF894E9-F9CF-47CF-BEB2-C603E634573D}" presName="compositeA" presStyleCnt="0"/>
      <dgm:spPr/>
    </dgm:pt>
    <dgm:pt modelId="{A7653AC8-C84B-4E5E-824C-2B6B127CDFAD}" type="pres">
      <dgm:prSet presAssocID="{8EF894E9-F9CF-47CF-BEB2-C603E634573D}" presName="textA" presStyleLbl="revTx" presStyleIdx="2" presStyleCnt="9">
        <dgm:presLayoutVars>
          <dgm:bulletEnabled val="1"/>
        </dgm:presLayoutVars>
      </dgm:prSet>
      <dgm:spPr/>
      <dgm:t>
        <a:bodyPr/>
        <a:lstStyle/>
        <a:p>
          <a:endParaRPr lang="el-GR"/>
        </a:p>
      </dgm:t>
    </dgm:pt>
    <dgm:pt modelId="{055AD383-D72B-45F1-9EC4-F164A0CA717E}" type="pres">
      <dgm:prSet presAssocID="{8EF894E9-F9CF-47CF-BEB2-C603E634573D}" presName="circleA" presStyleLbl="node1" presStyleIdx="2" presStyleCnt="9"/>
      <dgm:spPr/>
    </dgm:pt>
    <dgm:pt modelId="{BD47841D-9584-4DF3-A300-5B5200012240}" type="pres">
      <dgm:prSet presAssocID="{8EF894E9-F9CF-47CF-BEB2-C603E634573D}" presName="spaceA" presStyleCnt="0"/>
      <dgm:spPr/>
    </dgm:pt>
    <dgm:pt modelId="{D60E67AA-E1D0-4F21-A807-27C1F1CE0331}" type="pres">
      <dgm:prSet presAssocID="{C4F5CA54-8383-45DA-85D8-C71A7ACF9CBB}" presName="space" presStyleCnt="0"/>
      <dgm:spPr/>
    </dgm:pt>
    <dgm:pt modelId="{E1F14160-90B5-4B92-8DD3-F1E7D38EC431}" type="pres">
      <dgm:prSet presAssocID="{8AED8B05-BC40-4F0B-993C-F78DBBFC598B}" presName="compositeB" presStyleCnt="0"/>
      <dgm:spPr/>
    </dgm:pt>
    <dgm:pt modelId="{319DFA6E-D645-409B-94BD-4CC014755F1D}" type="pres">
      <dgm:prSet presAssocID="{8AED8B05-BC40-4F0B-993C-F78DBBFC598B}" presName="textB" presStyleLbl="revTx" presStyleIdx="3" presStyleCnt="9">
        <dgm:presLayoutVars>
          <dgm:bulletEnabled val="1"/>
        </dgm:presLayoutVars>
      </dgm:prSet>
      <dgm:spPr/>
      <dgm:t>
        <a:bodyPr/>
        <a:lstStyle/>
        <a:p>
          <a:endParaRPr lang="el-GR"/>
        </a:p>
      </dgm:t>
    </dgm:pt>
    <dgm:pt modelId="{E9B197C2-EB34-432F-A997-D9D0F5B3F8C8}" type="pres">
      <dgm:prSet presAssocID="{8AED8B05-BC40-4F0B-993C-F78DBBFC598B}" presName="circleB" presStyleLbl="node1" presStyleIdx="3" presStyleCnt="9"/>
      <dgm:spPr/>
    </dgm:pt>
    <dgm:pt modelId="{80575D0A-8E04-4047-9EBC-17B82C8B014F}" type="pres">
      <dgm:prSet presAssocID="{8AED8B05-BC40-4F0B-993C-F78DBBFC598B}" presName="spaceB" presStyleCnt="0"/>
      <dgm:spPr/>
    </dgm:pt>
    <dgm:pt modelId="{045CF3C2-3E80-451F-B1A7-7D0F69A64385}" type="pres">
      <dgm:prSet presAssocID="{03F32E46-6DD3-4F4D-900A-51DB7861AA97}" presName="space" presStyleCnt="0"/>
      <dgm:spPr/>
    </dgm:pt>
    <dgm:pt modelId="{B6E94D0E-12FD-49D3-A6F1-46C83985DFA9}" type="pres">
      <dgm:prSet presAssocID="{A565B449-6E28-457C-BD97-E662CACBE81E}" presName="compositeA" presStyleCnt="0"/>
      <dgm:spPr/>
    </dgm:pt>
    <dgm:pt modelId="{584E0BF8-FD4C-44E0-B5FD-C3FBE06A237F}" type="pres">
      <dgm:prSet presAssocID="{A565B449-6E28-457C-BD97-E662CACBE81E}" presName="textA" presStyleLbl="revTx" presStyleIdx="4" presStyleCnt="9">
        <dgm:presLayoutVars>
          <dgm:bulletEnabled val="1"/>
        </dgm:presLayoutVars>
      </dgm:prSet>
      <dgm:spPr/>
      <dgm:t>
        <a:bodyPr/>
        <a:lstStyle/>
        <a:p>
          <a:endParaRPr lang="el-GR"/>
        </a:p>
      </dgm:t>
    </dgm:pt>
    <dgm:pt modelId="{5A1196EA-7C4A-4793-A845-31C623F9D163}" type="pres">
      <dgm:prSet presAssocID="{A565B449-6E28-457C-BD97-E662CACBE81E}" presName="circleA" presStyleLbl="node1" presStyleIdx="4" presStyleCnt="9"/>
      <dgm:spPr/>
    </dgm:pt>
    <dgm:pt modelId="{1F67EB17-0F23-4CF3-9A43-11720B7E597F}" type="pres">
      <dgm:prSet presAssocID="{A565B449-6E28-457C-BD97-E662CACBE81E}" presName="spaceA" presStyleCnt="0"/>
      <dgm:spPr/>
    </dgm:pt>
    <dgm:pt modelId="{44A5BF42-B180-4D8D-AC64-99663DF4C339}" type="pres">
      <dgm:prSet presAssocID="{7E6EFE83-E6C5-42F1-8EDF-B7846A7C7B6D}" presName="space" presStyleCnt="0"/>
      <dgm:spPr/>
    </dgm:pt>
    <dgm:pt modelId="{02FCE02E-4281-4E4A-8BD1-E5FBC0269DD4}" type="pres">
      <dgm:prSet presAssocID="{E4F9B8BB-B062-491C-9A9B-E23AA82D188B}" presName="compositeB" presStyleCnt="0"/>
      <dgm:spPr/>
    </dgm:pt>
    <dgm:pt modelId="{4003CBF8-AFE8-4F80-A060-BAB1C8759C4D}" type="pres">
      <dgm:prSet presAssocID="{E4F9B8BB-B062-491C-9A9B-E23AA82D188B}" presName="textB" presStyleLbl="revTx" presStyleIdx="5" presStyleCnt="9">
        <dgm:presLayoutVars>
          <dgm:bulletEnabled val="1"/>
        </dgm:presLayoutVars>
      </dgm:prSet>
      <dgm:spPr/>
      <dgm:t>
        <a:bodyPr/>
        <a:lstStyle/>
        <a:p>
          <a:endParaRPr lang="el-GR"/>
        </a:p>
      </dgm:t>
    </dgm:pt>
    <dgm:pt modelId="{C252B945-AFA0-49DF-B096-4777737B81AC}" type="pres">
      <dgm:prSet presAssocID="{E4F9B8BB-B062-491C-9A9B-E23AA82D188B}" presName="circleB" presStyleLbl="node1" presStyleIdx="5" presStyleCnt="9"/>
      <dgm:spPr/>
    </dgm:pt>
    <dgm:pt modelId="{4BCEE66D-E669-4AE8-BCEE-323C58C806B1}" type="pres">
      <dgm:prSet presAssocID="{E4F9B8BB-B062-491C-9A9B-E23AA82D188B}" presName="spaceB" presStyleCnt="0"/>
      <dgm:spPr/>
    </dgm:pt>
    <dgm:pt modelId="{9D3E9F2F-65E8-4D75-A473-5F6B6A2E3B35}" type="pres">
      <dgm:prSet presAssocID="{F682DC71-11C7-4D0E-B354-B64AE8A0B6B4}" presName="space" presStyleCnt="0"/>
      <dgm:spPr/>
    </dgm:pt>
    <dgm:pt modelId="{3DB6D4A2-5AD5-4D86-96B5-EFCFB4CA880A}" type="pres">
      <dgm:prSet presAssocID="{E08608F2-BE2C-4AC7-81AC-F5C70F782D27}" presName="compositeA" presStyleCnt="0"/>
      <dgm:spPr/>
    </dgm:pt>
    <dgm:pt modelId="{2B6EB3E4-1371-472C-A7C3-22AABB462C44}" type="pres">
      <dgm:prSet presAssocID="{E08608F2-BE2C-4AC7-81AC-F5C70F782D27}" presName="textA" presStyleLbl="revTx" presStyleIdx="6" presStyleCnt="9">
        <dgm:presLayoutVars>
          <dgm:bulletEnabled val="1"/>
        </dgm:presLayoutVars>
      </dgm:prSet>
      <dgm:spPr/>
      <dgm:t>
        <a:bodyPr/>
        <a:lstStyle/>
        <a:p>
          <a:endParaRPr lang="el-GR"/>
        </a:p>
      </dgm:t>
    </dgm:pt>
    <dgm:pt modelId="{9D9C024A-F5EB-4298-823A-E4D17C09F8E3}" type="pres">
      <dgm:prSet presAssocID="{E08608F2-BE2C-4AC7-81AC-F5C70F782D27}" presName="circleA" presStyleLbl="node1" presStyleIdx="6" presStyleCnt="9"/>
      <dgm:spPr/>
    </dgm:pt>
    <dgm:pt modelId="{8501D14B-F523-4671-9096-8484AB6803CF}" type="pres">
      <dgm:prSet presAssocID="{E08608F2-BE2C-4AC7-81AC-F5C70F782D27}" presName="spaceA" presStyleCnt="0"/>
      <dgm:spPr/>
    </dgm:pt>
    <dgm:pt modelId="{D2841A0D-FA8E-451B-8A0B-118A37A65640}" type="pres">
      <dgm:prSet presAssocID="{6E01983B-2B03-4CC1-BF93-DF97F52BEBDB}" presName="space" presStyleCnt="0"/>
      <dgm:spPr/>
    </dgm:pt>
    <dgm:pt modelId="{0FE1F442-D59A-4E5A-9875-4933929D949B}" type="pres">
      <dgm:prSet presAssocID="{6EF61BCD-C75E-4044-9503-B4B2910826FB}" presName="compositeB" presStyleCnt="0"/>
      <dgm:spPr/>
    </dgm:pt>
    <dgm:pt modelId="{CD538BE8-811D-42D0-B982-EE2C8916137A}" type="pres">
      <dgm:prSet presAssocID="{6EF61BCD-C75E-4044-9503-B4B2910826FB}" presName="textB" presStyleLbl="revTx" presStyleIdx="7" presStyleCnt="9">
        <dgm:presLayoutVars>
          <dgm:bulletEnabled val="1"/>
        </dgm:presLayoutVars>
      </dgm:prSet>
      <dgm:spPr/>
      <dgm:t>
        <a:bodyPr/>
        <a:lstStyle/>
        <a:p>
          <a:endParaRPr lang="el-GR"/>
        </a:p>
      </dgm:t>
    </dgm:pt>
    <dgm:pt modelId="{E2D13840-6F74-48DA-9B75-DD65CD682301}" type="pres">
      <dgm:prSet presAssocID="{6EF61BCD-C75E-4044-9503-B4B2910826FB}" presName="circleB" presStyleLbl="node1" presStyleIdx="7" presStyleCnt="9"/>
      <dgm:spPr/>
    </dgm:pt>
    <dgm:pt modelId="{CCA3CAD1-4EFA-400A-8148-96F2FF1E45F7}" type="pres">
      <dgm:prSet presAssocID="{6EF61BCD-C75E-4044-9503-B4B2910826FB}" presName="spaceB" presStyleCnt="0"/>
      <dgm:spPr/>
    </dgm:pt>
    <dgm:pt modelId="{0096967B-D854-4999-B6EA-0D72F721F9EF}" type="pres">
      <dgm:prSet presAssocID="{47D81286-8B99-4FC6-A0B9-83BCF170B68B}" presName="space" presStyleCnt="0"/>
      <dgm:spPr/>
    </dgm:pt>
    <dgm:pt modelId="{EB74D425-17D8-4010-96E2-5F944A1CEBDD}" type="pres">
      <dgm:prSet presAssocID="{342E8B63-6CF7-4644-9244-35C616F69299}" presName="compositeA" presStyleCnt="0"/>
      <dgm:spPr/>
    </dgm:pt>
    <dgm:pt modelId="{CB85513C-BAC4-43DD-8ECB-376D3AD0D93C}" type="pres">
      <dgm:prSet presAssocID="{342E8B63-6CF7-4644-9244-35C616F69299}" presName="textA" presStyleLbl="revTx" presStyleIdx="8" presStyleCnt="9">
        <dgm:presLayoutVars>
          <dgm:bulletEnabled val="1"/>
        </dgm:presLayoutVars>
      </dgm:prSet>
      <dgm:spPr/>
      <dgm:t>
        <a:bodyPr/>
        <a:lstStyle/>
        <a:p>
          <a:endParaRPr lang="el-GR"/>
        </a:p>
      </dgm:t>
    </dgm:pt>
    <dgm:pt modelId="{CF6913CF-A923-4258-9174-E2953A9B6A2B}" type="pres">
      <dgm:prSet presAssocID="{342E8B63-6CF7-4644-9244-35C616F69299}" presName="circleA" presStyleLbl="node1" presStyleIdx="8" presStyleCnt="9"/>
      <dgm:spPr/>
    </dgm:pt>
    <dgm:pt modelId="{8E158118-166F-42E3-B3DB-A1821B844901}" type="pres">
      <dgm:prSet presAssocID="{342E8B63-6CF7-4644-9244-35C616F69299}" presName="spaceA" presStyleCnt="0"/>
      <dgm:spPr/>
    </dgm:pt>
  </dgm:ptLst>
  <dgm:cxnLst>
    <dgm:cxn modelId="{B07A24EE-A0A6-41F7-9A22-3C012A016CB6}" srcId="{74DF81AD-776D-4BAE-BBF3-004D7E3AB217}" destId="{342E8B63-6CF7-4644-9244-35C616F69299}" srcOrd="8" destOrd="0" parTransId="{989155B9-4936-4274-B320-6001B8A66C74}" sibTransId="{66400048-9110-415A-9EB5-056ED4BACA12}"/>
    <dgm:cxn modelId="{A3EEC1B3-C036-4311-9993-D3D9B4C4A9BE}" srcId="{74DF81AD-776D-4BAE-BBF3-004D7E3AB217}" destId="{A565B449-6E28-457C-BD97-E662CACBE81E}" srcOrd="4" destOrd="0" parTransId="{0763515D-C675-4B5D-A72A-AF75A0D5678F}" sibTransId="{7E6EFE83-E6C5-42F1-8EDF-B7846A7C7B6D}"/>
    <dgm:cxn modelId="{A09BB783-ADB4-4D57-B926-7550F7B5CADD}" srcId="{74DF81AD-776D-4BAE-BBF3-004D7E3AB217}" destId="{8EF894E9-F9CF-47CF-BEB2-C603E634573D}" srcOrd="2" destOrd="0" parTransId="{D08484FB-C236-48A9-B894-91AFE270322D}" sibTransId="{C4F5CA54-8383-45DA-85D8-C71A7ACF9CBB}"/>
    <dgm:cxn modelId="{5F45BC54-B676-4B20-AFA6-9C0FFF5AB31B}" type="presOf" srcId="{342E8B63-6CF7-4644-9244-35C616F69299}" destId="{CB85513C-BAC4-43DD-8ECB-376D3AD0D93C}" srcOrd="0" destOrd="0" presId="urn:microsoft.com/office/officeart/2005/8/layout/hProcess11"/>
    <dgm:cxn modelId="{8961FFB0-1B11-406C-B899-95A3B7D0AEBD}" srcId="{74DF81AD-776D-4BAE-BBF3-004D7E3AB217}" destId="{E4F9B8BB-B062-491C-9A9B-E23AA82D188B}" srcOrd="5" destOrd="0" parTransId="{12D2A6D6-C2EA-4C60-BDF2-B354D64EE4AD}" sibTransId="{F682DC71-11C7-4D0E-B354-B64AE8A0B6B4}"/>
    <dgm:cxn modelId="{ED726CD3-FF77-41EE-8540-C93A384F8B0E}" type="presOf" srcId="{699417BA-EC4A-42D5-BFCF-3467AFF6663F}" destId="{6F253EE0-95E6-478F-AA62-792F4B6045D9}" srcOrd="0" destOrd="0" presId="urn:microsoft.com/office/officeart/2005/8/layout/hProcess11"/>
    <dgm:cxn modelId="{9B6373F1-2566-4776-9D73-10537F9CA565}" srcId="{74DF81AD-776D-4BAE-BBF3-004D7E3AB217}" destId="{6EF61BCD-C75E-4044-9503-B4B2910826FB}" srcOrd="7" destOrd="0" parTransId="{686DF514-2EA6-44EC-8311-03DB448AB0FA}" sibTransId="{47D81286-8B99-4FC6-A0B9-83BCF170B68B}"/>
    <dgm:cxn modelId="{5A467313-3147-4A20-86F9-A70B59895EEF}" srcId="{74DF81AD-776D-4BAE-BBF3-004D7E3AB217}" destId="{DFE8B2E9-D5B0-4C9A-9F48-D7127FA43643}" srcOrd="1" destOrd="0" parTransId="{21056DAA-5F7B-4724-AA7A-54CF86A74240}" sibTransId="{FAC94325-60B2-4EA5-86FC-9462B272BB5F}"/>
    <dgm:cxn modelId="{610DB5EA-D8F0-46C2-BAAF-F92DC9980A71}" srcId="{74DF81AD-776D-4BAE-BBF3-004D7E3AB217}" destId="{E08608F2-BE2C-4AC7-81AC-F5C70F782D27}" srcOrd="6" destOrd="0" parTransId="{9759E515-71CD-4EDD-AFCB-6C30A63455F0}" sibTransId="{6E01983B-2B03-4CC1-BF93-DF97F52BEBDB}"/>
    <dgm:cxn modelId="{EDA205F5-A775-4545-8E5B-0DAB39928ECA}" type="presOf" srcId="{74DF81AD-776D-4BAE-BBF3-004D7E3AB217}" destId="{7555EF7C-2D48-4B76-B8EC-76C96FF89CC2}" srcOrd="0" destOrd="0" presId="urn:microsoft.com/office/officeart/2005/8/layout/hProcess11"/>
    <dgm:cxn modelId="{315B9CC7-6AC7-4B58-8827-B6AE96CD8D10}" type="presOf" srcId="{DFE8B2E9-D5B0-4C9A-9F48-D7127FA43643}" destId="{4536D9B6-949E-46D0-B00E-2445A7175719}" srcOrd="0" destOrd="0" presId="urn:microsoft.com/office/officeart/2005/8/layout/hProcess11"/>
    <dgm:cxn modelId="{D62D881C-DA2F-4991-8901-AF5421E07C27}" type="presOf" srcId="{A565B449-6E28-457C-BD97-E662CACBE81E}" destId="{584E0BF8-FD4C-44E0-B5FD-C3FBE06A237F}" srcOrd="0" destOrd="0" presId="urn:microsoft.com/office/officeart/2005/8/layout/hProcess11"/>
    <dgm:cxn modelId="{760FD3CB-FA54-4671-A261-FC47BF85376A}" type="presOf" srcId="{E08608F2-BE2C-4AC7-81AC-F5C70F782D27}" destId="{2B6EB3E4-1371-472C-A7C3-22AABB462C44}" srcOrd="0" destOrd="0" presId="urn:microsoft.com/office/officeart/2005/8/layout/hProcess11"/>
    <dgm:cxn modelId="{ED27722E-5158-429C-8643-92A826B29654}" type="presOf" srcId="{E4F9B8BB-B062-491C-9A9B-E23AA82D188B}" destId="{4003CBF8-AFE8-4F80-A060-BAB1C8759C4D}" srcOrd="0" destOrd="0" presId="urn:microsoft.com/office/officeart/2005/8/layout/hProcess11"/>
    <dgm:cxn modelId="{A8061091-FFF7-42F3-B663-5B9827EC10FE}" srcId="{74DF81AD-776D-4BAE-BBF3-004D7E3AB217}" destId="{699417BA-EC4A-42D5-BFCF-3467AFF6663F}" srcOrd="0" destOrd="0" parTransId="{B803E8ED-28E6-4099-AD7E-C31D8A3EF353}" sibTransId="{8BD8BDDD-FB8B-4144-BEC9-6EF7B1AEEAAF}"/>
    <dgm:cxn modelId="{2A09A8DD-7607-4552-A739-4AADC8EC81C0}" srcId="{74DF81AD-776D-4BAE-BBF3-004D7E3AB217}" destId="{8AED8B05-BC40-4F0B-993C-F78DBBFC598B}" srcOrd="3" destOrd="0" parTransId="{342887CD-972B-4486-BE0F-2C9EF3DF12CF}" sibTransId="{03F32E46-6DD3-4F4D-900A-51DB7861AA97}"/>
    <dgm:cxn modelId="{AB78504C-B02F-4EC1-AD27-42FAE5DD1139}" type="presOf" srcId="{8AED8B05-BC40-4F0B-993C-F78DBBFC598B}" destId="{319DFA6E-D645-409B-94BD-4CC014755F1D}" srcOrd="0" destOrd="0" presId="urn:microsoft.com/office/officeart/2005/8/layout/hProcess11"/>
    <dgm:cxn modelId="{2F651009-C41B-4CF3-9DC7-2FA08FF301A4}" type="presOf" srcId="{6EF61BCD-C75E-4044-9503-B4B2910826FB}" destId="{CD538BE8-811D-42D0-B982-EE2C8916137A}" srcOrd="0" destOrd="0" presId="urn:microsoft.com/office/officeart/2005/8/layout/hProcess11"/>
    <dgm:cxn modelId="{E9530046-F0C9-46E7-B48D-5963E882CD52}" type="presOf" srcId="{8EF894E9-F9CF-47CF-BEB2-C603E634573D}" destId="{A7653AC8-C84B-4E5E-824C-2B6B127CDFAD}" srcOrd="0" destOrd="0" presId="urn:microsoft.com/office/officeart/2005/8/layout/hProcess11"/>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A93C6914-11DE-428A-BF0F-90BF8B9C2C53}" type="presParOf" srcId="{D5E8E126-9C3C-4AC0-96A8-88CA88CA3FDC}" destId="{3C83E1CF-7BD6-4F1A-8884-63B474F9855C}" srcOrd="0" destOrd="0" presId="urn:microsoft.com/office/officeart/2005/8/layout/hProcess11"/>
    <dgm:cxn modelId="{B4B3308D-BCFF-4233-BA52-DDFBC3F4AC5B}" type="presParOf" srcId="{3C83E1CF-7BD6-4F1A-8884-63B474F9855C}" destId="{6F253EE0-95E6-478F-AA62-792F4B6045D9}" srcOrd="0" destOrd="0" presId="urn:microsoft.com/office/officeart/2005/8/layout/hProcess11"/>
    <dgm:cxn modelId="{31518E07-D045-4D10-9282-F92B8BB18037}" type="presParOf" srcId="{3C83E1CF-7BD6-4F1A-8884-63B474F9855C}" destId="{B5AE4427-9078-45AF-9149-C743C045DB11}" srcOrd="1" destOrd="0" presId="urn:microsoft.com/office/officeart/2005/8/layout/hProcess11"/>
    <dgm:cxn modelId="{FFE47C73-A203-4326-996A-D4AB98C8BC03}" type="presParOf" srcId="{3C83E1CF-7BD6-4F1A-8884-63B474F9855C}" destId="{DC200AF5-A36B-4422-B596-0FDEE1FE63F4}" srcOrd="2" destOrd="0" presId="urn:microsoft.com/office/officeart/2005/8/layout/hProcess11"/>
    <dgm:cxn modelId="{EA302F17-D263-4F9D-8174-AACDAB944CAA}" type="presParOf" srcId="{D5E8E126-9C3C-4AC0-96A8-88CA88CA3FDC}" destId="{8B4C6F46-8C4E-4B37-8C13-8305F2FE6C18}" srcOrd="1" destOrd="0" presId="urn:microsoft.com/office/officeart/2005/8/layout/hProcess11"/>
    <dgm:cxn modelId="{75D23F35-CAF3-49F5-B954-B2F0AB25AA0F}" type="presParOf" srcId="{D5E8E126-9C3C-4AC0-96A8-88CA88CA3FDC}" destId="{1AF0654C-840D-4D97-A700-1A2950479122}" srcOrd="2" destOrd="0" presId="urn:microsoft.com/office/officeart/2005/8/layout/hProcess11"/>
    <dgm:cxn modelId="{8005D666-3A7D-47B3-AF4E-C65F4AB2BB60}" type="presParOf" srcId="{1AF0654C-840D-4D97-A700-1A2950479122}" destId="{4536D9B6-949E-46D0-B00E-2445A7175719}" srcOrd="0" destOrd="0" presId="urn:microsoft.com/office/officeart/2005/8/layout/hProcess11"/>
    <dgm:cxn modelId="{F81DAA79-864E-40E6-B780-BE12CAC93247}" type="presParOf" srcId="{1AF0654C-840D-4D97-A700-1A2950479122}" destId="{11407882-8268-44A4-BA65-6ADF94CDFC34}" srcOrd="1" destOrd="0" presId="urn:microsoft.com/office/officeart/2005/8/layout/hProcess11"/>
    <dgm:cxn modelId="{7D3992DB-3A38-4087-AFF2-FC1F16D9FACB}" type="presParOf" srcId="{1AF0654C-840D-4D97-A700-1A2950479122}" destId="{FA6740B9-7CED-4D07-89CF-8E31C8DE5C73}" srcOrd="2" destOrd="0" presId="urn:microsoft.com/office/officeart/2005/8/layout/hProcess11"/>
    <dgm:cxn modelId="{1D460CAF-1523-4762-9FAB-E25117445F3E}" type="presParOf" srcId="{D5E8E126-9C3C-4AC0-96A8-88CA88CA3FDC}" destId="{F3E18E11-2965-4050-9863-BFDF9B51FCC9}" srcOrd="3" destOrd="0" presId="urn:microsoft.com/office/officeart/2005/8/layout/hProcess11"/>
    <dgm:cxn modelId="{7BE91AA3-3A12-4D02-ACCD-78EA009B7E28}" type="presParOf" srcId="{D5E8E126-9C3C-4AC0-96A8-88CA88CA3FDC}" destId="{D4A580FA-EE6A-478C-971E-22931F487C77}" srcOrd="4" destOrd="0" presId="urn:microsoft.com/office/officeart/2005/8/layout/hProcess11"/>
    <dgm:cxn modelId="{B493598E-E929-4DD1-BC96-7E7CAD7C64D1}" type="presParOf" srcId="{D4A580FA-EE6A-478C-971E-22931F487C77}" destId="{A7653AC8-C84B-4E5E-824C-2B6B127CDFAD}" srcOrd="0" destOrd="0" presId="urn:microsoft.com/office/officeart/2005/8/layout/hProcess11"/>
    <dgm:cxn modelId="{9E5898B5-1C46-4AB3-85A5-6117A9F7B2D5}" type="presParOf" srcId="{D4A580FA-EE6A-478C-971E-22931F487C77}" destId="{055AD383-D72B-45F1-9EC4-F164A0CA717E}" srcOrd="1" destOrd="0" presId="urn:microsoft.com/office/officeart/2005/8/layout/hProcess11"/>
    <dgm:cxn modelId="{88F82F0A-C40C-4938-ABA7-DA38D859607B}" type="presParOf" srcId="{D4A580FA-EE6A-478C-971E-22931F487C77}" destId="{BD47841D-9584-4DF3-A300-5B5200012240}" srcOrd="2" destOrd="0" presId="urn:microsoft.com/office/officeart/2005/8/layout/hProcess11"/>
    <dgm:cxn modelId="{08F2E9ED-40DF-498D-8BAB-C4AB6EBD3FE7}" type="presParOf" srcId="{D5E8E126-9C3C-4AC0-96A8-88CA88CA3FDC}" destId="{D60E67AA-E1D0-4F21-A807-27C1F1CE0331}" srcOrd="5" destOrd="0" presId="urn:microsoft.com/office/officeart/2005/8/layout/hProcess11"/>
    <dgm:cxn modelId="{A81548AE-C01F-4697-8873-4D7CF5E202B7}" type="presParOf" srcId="{D5E8E126-9C3C-4AC0-96A8-88CA88CA3FDC}" destId="{E1F14160-90B5-4B92-8DD3-F1E7D38EC431}" srcOrd="6" destOrd="0" presId="urn:microsoft.com/office/officeart/2005/8/layout/hProcess11"/>
    <dgm:cxn modelId="{8D2A1B1F-5378-410E-92CF-A694634CAFC9}" type="presParOf" srcId="{E1F14160-90B5-4B92-8DD3-F1E7D38EC431}" destId="{319DFA6E-D645-409B-94BD-4CC014755F1D}" srcOrd="0" destOrd="0" presId="urn:microsoft.com/office/officeart/2005/8/layout/hProcess11"/>
    <dgm:cxn modelId="{0E9C26B0-C95C-4319-8E0E-FC99A05E8A39}" type="presParOf" srcId="{E1F14160-90B5-4B92-8DD3-F1E7D38EC431}" destId="{E9B197C2-EB34-432F-A997-D9D0F5B3F8C8}" srcOrd="1" destOrd="0" presId="urn:microsoft.com/office/officeart/2005/8/layout/hProcess11"/>
    <dgm:cxn modelId="{54F832C2-2592-4CA3-B352-1316979EBAC7}" type="presParOf" srcId="{E1F14160-90B5-4B92-8DD3-F1E7D38EC431}" destId="{80575D0A-8E04-4047-9EBC-17B82C8B014F}" srcOrd="2" destOrd="0" presId="urn:microsoft.com/office/officeart/2005/8/layout/hProcess11"/>
    <dgm:cxn modelId="{71A4010C-53AA-42B3-8B83-930A666A0D75}" type="presParOf" srcId="{D5E8E126-9C3C-4AC0-96A8-88CA88CA3FDC}" destId="{045CF3C2-3E80-451F-B1A7-7D0F69A64385}" srcOrd="7" destOrd="0" presId="urn:microsoft.com/office/officeart/2005/8/layout/hProcess11"/>
    <dgm:cxn modelId="{3B181422-D59C-417A-86FE-2A4843CCF9FE}" type="presParOf" srcId="{D5E8E126-9C3C-4AC0-96A8-88CA88CA3FDC}" destId="{B6E94D0E-12FD-49D3-A6F1-46C83985DFA9}" srcOrd="8" destOrd="0" presId="urn:microsoft.com/office/officeart/2005/8/layout/hProcess11"/>
    <dgm:cxn modelId="{42E9E5A4-B4A4-4B8B-A64E-BAD15837AEBF}" type="presParOf" srcId="{B6E94D0E-12FD-49D3-A6F1-46C83985DFA9}" destId="{584E0BF8-FD4C-44E0-B5FD-C3FBE06A237F}" srcOrd="0" destOrd="0" presId="urn:microsoft.com/office/officeart/2005/8/layout/hProcess11"/>
    <dgm:cxn modelId="{F7889E20-F4B2-45BE-8A94-C0DD00205322}" type="presParOf" srcId="{B6E94D0E-12FD-49D3-A6F1-46C83985DFA9}" destId="{5A1196EA-7C4A-4793-A845-31C623F9D163}" srcOrd="1" destOrd="0" presId="urn:microsoft.com/office/officeart/2005/8/layout/hProcess11"/>
    <dgm:cxn modelId="{21EBA7BC-BA3B-4BC7-A37E-37685398E456}" type="presParOf" srcId="{B6E94D0E-12FD-49D3-A6F1-46C83985DFA9}" destId="{1F67EB17-0F23-4CF3-9A43-11720B7E597F}" srcOrd="2" destOrd="0" presId="urn:microsoft.com/office/officeart/2005/8/layout/hProcess11"/>
    <dgm:cxn modelId="{4314358B-CCF2-46EB-9B3C-C00D2DE9A956}" type="presParOf" srcId="{D5E8E126-9C3C-4AC0-96A8-88CA88CA3FDC}" destId="{44A5BF42-B180-4D8D-AC64-99663DF4C339}" srcOrd="9" destOrd="0" presId="urn:microsoft.com/office/officeart/2005/8/layout/hProcess11"/>
    <dgm:cxn modelId="{4DFC6CA9-74FD-49DF-A1A6-FF8E672BD734}" type="presParOf" srcId="{D5E8E126-9C3C-4AC0-96A8-88CA88CA3FDC}" destId="{02FCE02E-4281-4E4A-8BD1-E5FBC0269DD4}" srcOrd="10" destOrd="0" presId="urn:microsoft.com/office/officeart/2005/8/layout/hProcess11"/>
    <dgm:cxn modelId="{3C2BD246-FC89-4DFB-A82C-6B9115D622E4}" type="presParOf" srcId="{02FCE02E-4281-4E4A-8BD1-E5FBC0269DD4}" destId="{4003CBF8-AFE8-4F80-A060-BAB1C8759C4D}" srcOrd="0" destOrd="0" presId="urn:microsoft.com/office/officeart/2005/8/layout/hProcess11"/>
    <dgm:cxn modelId="{3CAF7D16-DB81-4F3B-AF00-7013E13FD173}" type="presParOf" srcId="{02FCE02E-4281-4E4A-8BD1-E5FBC0269DD4}" destId="{C252B945-AFA0-49DF-B096-4777737B81AC}" srcOrd="1" destOrd="0" presId="urn:microsoft.com/office/officeart/2005/8/layout/hProcess11"/>
    <dgm:cxn modelId="{32AD1E70-43D6-4AB3-9991-A580A33CA517}" type="presParOf" srcId="{02FCE02E-4281-4E4A-8BD1-E5FBC0269DD4}" destId="{4BCEE66D-E669-4AE8-BCEE-323C58C806B1}" srcOrd="2" destOrd="0" presId="urn:microsoft.com/office/officeart/2005/8/layout/hProcess11"/>
    <dgm:cxn modelId="{FD46FA2D-4209-4655-9E40-71B6CD9C0D90}" type="presParOf" srcId="{D5E8E126-9C3C-4AC0-96A8-88CA88CA3FDC}" destId="{9D3E9F2F-65E8-4D75-A473-5F6B6A2E3B35}" srcOrd="11" destOrd="0" presId="urn:microsoft.com/office/officeart/2005/8/layout/hProcess11"/>
    <dgm:cxn modelId="{641B7157-80ED-4023-94B2-6A7DFDA48548}" type="presParOf" srcId="{D5E8E126-9C3C-4AC0-96A8-88CA88CA3FDC}" destId="{3DB6D4A2-5AD5-4D86-96B5-EFCFB4CA880A}" srcOrd="12" destOrd="0" presId="urn:microsoft.com/office/officeart/2005/8/layout/hProcess11"/>
    <dgm:cxn modelId="{97E46C2D-BD9A-45E4-A60D-849D777BAAE6}" type="presParOf" srcId="{3DB6D4A2-5AD5-4D86-96B5-EFCFB4CA880A}" destId="{2B6EB3E4-1371-472C-A7C3-22AABB462C44}" srcOrd="0" destOrd="0" presId="urn:microsoft.com/office/officeart/2005/8/layout/hProcess11"/>
    <dgm:cxn modelId="{846B3B36-6916-439F-973E-19E845B37933}" type="presParOf" srcId="{3DB6D4A2-5AD5-4D86-96B5-EFCFB4CA880A}" destId="{9D9C024A-F5EB-4298-823A-E4D17C09F8E3}" srcOrd="1" destOrd="0" presId="urn:microsoft.com/office/officeart/2005/8/layout/hProcess11"/>
    <dgm:cxn modelId="{44577F1D-9B06-4573-9BFD-36EBF5D23313}" type="presParOf" srcId="{3DB6D4A2-5AD5-4D86-96B5-EFCFB4CA880A}" destId="{8501D14B-F523-4671-9096-8484AB6803CF}" srcOrd="2" destOrd="0" presId="urn:microsoft.com/office/officeart/2005/8/layout/hProcess11"/>
    <dgm:cxn modelId="{9F649AF3-0944-47E7-AB31-C340D9BDE896}" type="presParOf" srcId="{D5E8E126-9C3C-4AC0-96A8-88CA88CA3FDC}" destId="{D2841A0D-FA8E-451B-8A0B-118A37A65640}" srcOrd="13" destOrd="0" presId="urn:microsoft.com/office/officeart/2005/8/layout/hProcess11"/>
    <dgm:cxn modelId="{2ED9A35C-6A37-4713-BC4B-E6D49085E127}" type="presParOf" srcId="{D5E8E126-9C3C-4AC0-96A8-88CA88CA3FDC}" destId="{0FE1F442-D59A-4E5A-9875-4933929D949B}" srcOrd="14" destOrd="0" presId="urn:microsoft.com/office/officeart/2005/8/layout/hProcess11"/>
    <dgm:cxn modelId="{7B193AE7-B1BE-430F-9446-D4E3EF5C31D1}" type="presParOf" srcId="{0FE1F442-D59A-4E5A-9875-4933929D949B}" destId="{CD538BE8-811D-42D0-B982-EE2C8916137A}" srcOrd="0" destOrd="0" presId="urn:microsoft.com/office/officeart/2005/8/layout/hProcess11"/>
    <dgm:cxn modelId="{193716F7-0606-4399-8775-B9320CC8923C}" type="presParOf" srcId="{0FE1F442-D59A-4E5A-9875-4933929D949B}" destId="{E2D13840-6F74-48DA-9B75-DD65CD682301}" srcOrd="1" destOrd="0" presId="urn:microsoft.com/office/officeart/2005/8/layout/hProcess11"/>
    <dgm:cxn modelId="{9F48C454-67E4-454E-99E4-48E045DBFE3A}" type="presParOf" srcId="{0FE1F442-D59A-4E5A-9875-4933929D949B}" destId="{CCA3CAD1-4EFA-400A-8148-96F2FF1E45F7}" srcOrd="2" destOrd="0" presId="urn:microsoft.com/office/officeart/2005/8/layout/hProcess11"/>
    <dgm:cxn modelId="{B2952899-0394-4693-BADA-F0F187500AE4}" type="presParOf" srcId="{D5E8E126-9C3C-4AC0-96A8-88CA88CA3FDC}" destId="{0096967B-D854-4999-B6EA-0D72F721F9EF}" srcOrd="15" destOrd="0" presId="urn:microsoft.com/office/officeart/2005/8/layout/hProcess11"/>
    <dgm:cxn modelId="{A4D34DDD-2F08-4FFF-8C06-A0A151311804}" type="presParOf" srcId="{D5E8E126-9C3C-4AC0-96A8-88CA88CA3FDC}" destId="{EB74D425-17D8-4010-96E2-5F944A1CEBDD}" srcOrd="16" destOrd="0" presId="urn:microsoft.com/office/officeart/2005/8/layout/hProcess11"/>
    <dgm:cxn modelId="{7BA2A5B0-529A-4569-8EA5-18718625FBC7}" type="presParOf" srcId="{EB74D425-17D8-4010-96E2-5F944A1CEBDD}" destId="{CB85513C-BAC4-43DD-8ECB-376D3AD0D93C}" srcOrd="0" destOrd="0" presId="urn:microsoft.com/office/officeart/2005/8/layout/hProcess11"/>
    <dgm:cxn modelId="{4779F756-B3FF-4FEB-85BC-DC733A9E379F}" type="presParOf" srcId="{EB74D425-17D8-4010-96E2-5F944A1CEBDD}" destId="{CF6913CF-A923-4258-9174-E2953A9B6A2B}" srcOrd="1" destOrd="0" presId="urn:microsoft.com/office/officeart/2005/8/layout/hProcess11"/>
    <dgm:cxn modelId="{7BABD075-F607-43BE-BB24-62753C256ECC}" type="presParOf" srcId="{EB74D425-17D8-4010-96E2-5F944A1CEBDD}" destId="{8E158118-166F-42E3-B3DB-A1821B84490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699417BA-EC4A-42D5-BFCF-3467AFF6663F}">
      <dgm:prSet phldrT="[Κείμενο]"/>
      <dgm:spPr/>
      <dgm:t>
        <a:bodyPr/>
        <a:lstStyle/>
        <a:p>
          <a:r>
            <a:rPr lang="en-US" dirty="0" smtClean="0"/>
            <a:t>Box</a:t>
          </a:r>
          <a:endParaRPr lang="el-GR" dirty="0"/>
        </a:p>
      </dgm:t>
    </dgm:pt>
    <dgm:pt modelId="{B803E8ED-28E6-4099-AD7E-C31D8A3EF353}" type="parTrans" cxnId="{A8061091-FFF7-42F3-B663-5B9827EC10FE}">
      <dgm:prSet/>
      <dgm:spPr/>
      <dgm:t>
        <a:bodyPr/>
        <a:lstStyle/>
        <a:p>
          <a:endParaRPr lang="el-GR"/>
        </a:p>
      </dgm:t>
    </dgm:pt>
    <dgm:pt modelId="{8BD8BDDD-FB8B-4144-BEC9-6EF7B1AEEAAF}" type="sibTrans" cxnId="{A8061091-FFF7-42F3-B663-5B9827EC10FE}">
      <dgm:prSet/>
      <dgm:spPr/>
      <dgm:t>
        <a:bodyPr/>
        <a:lstStyle/>
        <a:p>
          <a:endParaRPr lang="el-GR"/>
        </a:p>
      </dgm:t>
    </dgm:pt>
    <dgm:pt modelId="{DFE8B2E9-D5B0-4C9A-9F48-D7127FA43643}">
      <dgm:prSet phldrT="[Κείμενο]"/>
      <dgm:spPr/>
      <dgm:t>
        <a:bodyPr/>
        <a:lstStyle/>
        <a:p>
          <a:r>
            <a:rPr lang="en-US" dirty="0" smtClean="0"/>
            <a:t>Block</a:t>
          </a:r>
          <a:endParaRPr lang="el-GR" dirty="0"/>
        </a:p>
      </dgm:t>
    </dgm:pt>
    <dgm:pt modelId="{21056DAA-5F7B-4724-AA7A-54CF86A74240}" type="parTrans" cxnId="{5A467313-3147-4A20-86F9-A70B59895EEF}">
      <dgm:prSet/>
      <dgm:spPr/>
      <dgm:t>
        <a:bodyPr/>
        <a:lstStyle/>
        <a:p>
          <a:endParaRPr lang="el-GR"/>
        </a:p>
      </dgm:t>
    </dgm:pt>
    <dgm:pt modelId="{FAC94325-60B2-4EA5-86FC-9462B272BB5F}" type="sibTrans" cxnId="{5A467313-3147-4A20-86F9-A70B59895EEF}">
      <dgm:prSet/>
      <dgm:spPr/>
      <dgm:t>
        <a:bodyPr/>
        <a:lstStyle/>
        <a:p>
          <a:endParaRPr lang="el-GR"/>
        </a:p>
      </dgm:t>
    </dgm:pt>
    <dgm:pt modelId="{8EF894E9-F9CF-47CF-BEB2-C603E634573D}">
      <dgm:prSet phldrT="[Κείμενο]"/>
      <dgm:spPr/>
      <dgm:t>
        <a:bodyPr/>
        <a:lstStyle/>
        <a:p>
          <a:r>
            <a:rPr lang="en-US" dirty="0" smtClean="0"/>
            <a:t>Bead</a:t>
          </a:r>
          <a:endParaRPr lang="el-GR" dirty="0"/>
        </a:p>
      </dgm:t>
    </dgm:pt>
    <dgm:pt modelId="{D08484FB-C236-48A9-B894-91AFE270322D}" type="parTrans" cxnId="{A09BB783-ADB4-4D57-B926-7550F7B5CADD}">
      <dgm:prSet/>
      <dgm:spPr/>
      <dgm:t>
        <a:bodyPr/>
        <a:lstStyle/>
        <a:p>
          <a:endParaRPr lang="el-GR"/>
        </a:p>
      </dgm:t>
    </dgm:pt>
    <dgm:pt modelId="{C4F5CA54-8383-45DA-85D8-C71A7ACF9CBB}" type="sibTrans" cxnId="{A09BB783-ADB4-4D57-B926-7550F7B5CADD}">
      <dgm:prSet/>
      <dgm:spPr/>
      <dgm:t>
        <a:bodyPr/>
        <a:lstStyle/>
        <a:p>
          <a:endParaRPr lang="el-GR"/>
        </a:p>
      </dgm:t>
    </dgm:pt>
    <dgm:pt modelId="{8AED8B05-BC40-4F0B-993C-F78DBBFC598B}">
      <dgm:prSet phldrT="[Κείμενο]"/>
      <dgm:spPr/>
      <dgm:t>
        <a:bodyPr/>
        <a:lstStyle/>
        <a:p>
          <a:r>
            <a:rPr lang="en-US" dirty="0" smtClean="0"/>
            <a:t>Penny</a:t>
          </a:r>
          <a:endParaRPr lang="el-GR" dirty="0"/>
        </a:p>
      </dgm:t>
    </dgm:pt>
    <dgm:pt modelId="{342887CD-972B-4486-BE0F-2C9EF3DF12CF}" type="parTrans" cxnId="{2A09A8DD-7607-4552-A739-4AADC8EC81C0}">
      <dgm:prSet/>
      <dgm:spPr/>
      <dgm:t>
        <a:bodyPr/>
        <a:lstStyle/>
        <a:p>
          <a:endParaRPr lang="el-GR"/>
        </a:p>
      </dgm:t>
    </dgm:pt>
    <dgm:pt modelId="{03F32E46-6DD3-4F4D-900A-51DB7861AA97}" type="sibTrans" cxnId="{2A09A8DD-7607-4552-A739-4AADC8EC81C0}">
      <dgm:prSet/>
      <dgm:spPr/>
      <dgm:t>
        <a:bodyPr/>
        <a:lstStyle/>
        <a:p>
          <a:endParaRPr lang="el-GR"/>
        </a:p>
      </dgm:t>
    </dgm:pt>
    <dgm:pt modelId="{A565B449-6E28-457C-BD97-E662CACBE81E}">
      <dgm:prSet phldrT="[Κείμενο]"/>
      <dgm:spPr/>
      <dgm:t>
        <a:bodyPr/>
        <a:lstStyle/>
        <a:p>
          <a:r>
            <a:rPr lang="en-US" dirty="0" smtClean="0"/>
            <a:t>Screw</a:t>
          </a:r>
          <a:endParaRPr lang="el-GR" dirty="0"/>
        </a:p>
      </dgm:t>
    </dgm:pt>
    <dgm:pt modelId="{0763515D-C675-4B5D-A72A-AF75A0D5678F}" type="parTrans" cxnId="{A3EEC1B3-C036-4311-9993-D3D9B4C4A9BE}">
      <dgm:prSet/>
      <dgm:spPr/>
      <dgm:t>
        <a:bodyPr/>
        <a:lstStyle/>
        <a:p>
          <a:endParaRPr lang="el-GR"/>
        </a:p>
      </dgm:t>
    </dgm:pt>
    <dgm:pt modelId="{7E6EFE83-E6C5-42F1-8EDF-B7846A7C7B6D}" type="sibTrans" cxnId="{A3EEC1B3-C036-4311-9993-D3D9B4C4A9BE}">
      <dgm:prSet/>
      <dgm:spPr/>
      <dgm:t>
        <a:bodyPr/>
        <a:lstStyle/>
        <a:p>
          <a:endParaRPr lang="el-GR"/>
        </a:p>
      </dgm:t>
    </dgm:pt>
    <dgm:pt modelId="{E4F9B8BB-B062-491C-9A9B-E23AA82D188B}">
      <dgm:prSet phldrT="[Κείμενο]"/>
      <dgm:spPr/>
      <dgm:t>
        <a:bodyPr/>
        <a:lstStyle/>
        <a:p>
          <a:r>
            <a:rPr lang="en-US" dirty="0" smtClean="0"/>
            <a:t>Dime</a:t>
          </a:r>
          <a:endParaRPr lang="el-GR" dirty="0"/>
        </a:p>
      </dgm:t>
    </dgm:pt>
    <dgm:pt modelId="{12D2A6D6-C2EA-4C60-BDF2-B354D64EE4AD}" type="parTrans" cxnId="{8961FFB0-1B11-406C-B899-95A3B7D0AEBD}">
      <dgm:prSet/>
      <dgm:spPr/>
      <dgm:t>
        <a:bodyPr/>
        <a:lstStyle/>
        <a:p>
          <a:endParaRPr lang="el-GR"/>
        </a:p>
      </dgm:t>
    </dgm:pt>
    <dgm:pt modelId="{F682DC71-11C7-4D0E-B354-B64AE8A0B6B4}" type="sibTrans" cxnId="{8961FFB0-1B11-406C-B899-95A3B7D0AEBD}">
      <dgm:prSet/>
      <dgm:spPr/>
      <dgm:t>
        <a:bodyPr/>
        <a:lstStyle/>
        <a:p>
          <a:endParaRPr lang="el-GR"/>
        </a:p>
      </dgm:t>
    </dgm:pt>
    <dgm:pt modelId="{E08608F2-BE2C-4AC7-81AC-F5C70F782D27}">
      <dgm:prSet phldrT="[Κείμενο]"/>
      <dgm:spPr/>
      <dgm:t>
        <a:bodyPr/>
        <a:lstStyle/>
        <a:p>
          <a:r>
            <a:rPr lang="en-US" dirty="0" smtClean="0"/>
            <a:t>Knob</a:t>
          </a:r>
          <a:endParaRPr lang="el-GR" dirty="0"/>
        </a:p>
      </dgm:t>
    </dgm:pt>
    <dgm:pt modelId="{9759E515-71CD-4EDD-AFCB-6C30A63455F0}" type="parTrans" cxnId="{610DB5EA-D8F0-46C2-BAAF-F92DC9980A71}">
      <dgm:prSet/>
      <dgm:spPr/>
      <dgm:t>
        <a:bodyPr/>
        <a:lstStyle/>
        <a:p>
          <a:endParaRPr lang="el-GR"/>
        </a:p>
      </dgm:t>
    </dgm:pt>
    <dgm:pt modelId="{6E01983B-2B03-4CC1-BF93-DF97F52BEBDB}" type="sibTrans" cxnId="{610DB5EA-D8F0-46C2-BAAF-F92DC9980A71}">
      <dgm:prSet/>
      <dgm:spPr/>
      <dgm:t>
        <a:bodyPr/>
        <a:lstStyle/>
        <a:p>
          <a:endParaRPr lang="el-GR"/>
        </a:p>
      </dgm:t>
    </dgm:pt>
    <dgm:pt modelId="{6EF61BCD-C75E-4044-9503-B4B2910826FB}">
      <dgm:prSet phldrT="[Κείμενο]"/>
      <dgm:spPr/>
      <dgm:t>
        <a:bodyPr/>
        <a:lstStyle/>
        <a:p>
          <a:r>
            <a:rPr lang="en-US" dirty="0" smtClean="0"/>
            <a:t>Battery</a:t>
          </a:r>
          <a:endParaRPr lang="el-GR" dirty="0"/>
        </a:p>
      </dgm:t>
    </dgm:pt>
    <dgm:pt modelId="{686DF514-2EA6-44EC-8311-03DB448AB0FA}" type="parTrans" cxnId="{9B6373F1-2566-4776-9D73-10537F9CA565}">
      <dgm:prSet/>
      <dgm:spPr/>
      <dgm:t>
        <a:bodyPr/>
        <a:lstStyle/>
        <a:p>
          <a:endParaRPr lang="el-GR"/>
        </a:p>
      </dgm:t>
    </dgm:pt>
    <dgm:pt modelId="{47D81286-8B99-4FC6-A0B9-83BCF170B68B}" type="sibTrans" cxnId="{9B6373F1-2566-4776-9D73-10537F9CA565}">
      <dgm:prSet/>
      <dgm:spPr/>
      <dgm:t>
        <a:bodyPr/>
        <a:lstStyle/>
        <a:p>
          <a:endParaRPr lang="el-GR"/>
        </a:p>
      </dgm:t>
    </dgm:pt>
    <dgm:pt modelId="{342E8B63-6CF7-4644-9244-35C616F69299}">
      <dgm:prSet phldrT="[Κείμενο]"/>
      <dgm:spPr/>
      <dgm:t>
        <a:bodyPr/>
        <a:lstStyle/>
        <a:p>
          <a:r>
            <a:rPr lang="en-US" dirty="0" smtClean="0"/>
            <a:t>…</a:t>
          </a:r>
          <a:endParaRPr lang="el-GR" dirty="0"/>
        </a:p>
      </dgm:t>
    </dgm:pt>
    <dgm:pt modelId="{989155B9-4936-4274-B320-6001B8A66C74}" type="parTrans" cxnId="{B07A24EE-A0A6-41F7-9A22-3C012A016CB6}">
      <dgm:prSet/>
      <dgm:spPr/>
      <dgm:t>
        <a:bodyPr/>
        <a:lstStyle/>
        <a:p>
          <a:endParaRPr lang="el-GR"/>
        </a:p>
      </dgm:t>
    </dgm:pt>
    <dgm:pt modelId="{66400048-9110-415A-9EB5-056ED4BACA12}" type="sibTrans" cxnId="{B07A24EE-A0A6-41F7-9A22-3C012A016CB6}">
      <dgm:prSet/>
      <dgm:spPr/>
      <dgm:t>
        <a:bodyPr/>
        <a:lstStyle/>
        <a:p>
          <a:endParaRPr lang="el-GR"/>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3C83E1CF-7BD6-4F1A-8884-63B474F9855C}" type="pres">
      <dgm:prSet presAssocID="{699417BA-EC4A-42D5-BFCF-3467AFF6663F}" presName="compositeA" presStyleCnt="0"/>
      <dgm:spPr/>
    </dgm:pt>
    <dgm:pt modelId="{6F253EE0-95E6-478F-AA62-792F4B6045D9}" type="pres">
      <dgm:prSet presAssocID="{699417BA-EC4A-42D5-BFCF-3467AFF6663F}" presName="textA" presStyleLbl="revTx" presStyleIdx="0" presStyleCnt="9">
        <dgm:presLayoutVars>
          <dgm:bulletEnabled val="1"/>
        </dgm:presLayoutVars>
      </dgm:prSet>
      <dgm:spPr/>
      <dgm:t>
        <a:bodyPr/>
        <a:lstStyle/>
        <a:p>
          <a:endParaRPr lang="el-GR"/>
        </a:p>
      </dgm:t>
    </dgm:pt>
    <dgm:pt modelId="{B5AE4427-9078-45AF-9149-C743C045DB11}" type="pres">
      <dgm:prSet presAssocID="{699417BA-EC4A-42D5-BFCF-3467AFF6663F}" presName="circleA" presStyleLbl="node1" presStyleIdx="0" presStyleCnt="9"/>
      <dgm:spPr/>
    </dgm:pt>
    <dgm:pt modelId="{DC200AF5-A36B-4422-B596-0FDEE1FE63F4}" type="pres">
      <dgm:prSet presAssocID="{699417BA-EC4A-42D5-BFCF-3467AFF6663F}" presName="spaceA" presStyleCnt="0"/>
      <dgm:spPr/>
    </dgm:pt>
    <dgm:pt modelId="{8B4C6F46-8C4E-4B37-8C13-8305F2FE6C18}" type="pres">
      <dgm:prSet presAssocID="{8BD8BDDD-FB8B-4144-BEC9-6EF7B1AEEAAF}" presName="space" presStyleCnt="0"/>
      <dgm:spPr/>
    </dgm:pt>
    <dgm:pt modelId="{1AF0654C-840D-4D97-A700-1A2950479122}" type="pres">
      <dgm:prSet presAssocID="{DFE8B2E9-D5B0-4C9A-9F48-D7127FA43643}" presName="compositeB" presStyleCnt="0"/>
      <dgm:spPr/>
    </dgm:pt>
    <dgm:pt modelId="{4536D9B6-949E-46D0-B00E-2445A7175719}" type="pres">
      <dgm:prSet presAssocID="{DFE8B2E9-D5B0-4C9A-9F48-D7127FA43643}" presName="textB" presStyleLbl="revTx" presStyleIdx="1" presStyleCnt="9">
        <dgm:presLayoutVars>
          <dgm:bulletEnabled val="1"/>
        </dgm:presLayoutVars>
      </dgm:prSet>
      <dgm:spPr/>
      <dgm:t>
        <a:bodyPr/>
        <a:lstStyle/>
        <a:p>
          <a:endParaRPr lang="el-GR"/>
        </a:p>
      </dgm:t>
    </dgm:pt>
    <dgm:pt modelId="{11407882-8268-44A4-BA65-6ADF94CDFC34}" type="pres">
      <dgm:prSet presAssocID="{DFE8B2E9-D5B0-4C9A-9F48-D7127FA43643}" presName="circleB" presStyleLbl="node1" presStyleIdx="1" presStyleCnt="9"/>
      <dgm:spPr/>
    </dgm:pt>
    <dgm:pt modelId="{FA6740B9-7CED-4D07-89CF-8E31C8DE5C73}" type="pres">
      <dgm:prSet presAssocID="{DFE8B2E9-D5B0-4C9A-9F48-D7127FA43643}" presName="spaceB" presStyleCnt="0"/>
      <dgm:spPr/>
    </dgm:pt>
    <dgm:pt modelId="{F3E18E11-2965-4050-9863-BFDF9B51FCC9}" type="pres">
      <dgm:prSet presAssocID="{FAC94325-60B2-4EA5-86FC-9462B272BB5F}" presName="space" presStyleCnt="0"/>
      <dgm:spPr/>
    </dgm:pt>
    <dgm:pt modelId="{D4A580FA-EE6A-478C-971E-22931F487C77}" type="pres">
      <dgm:prSet presAssocID="{8EF894E9-F9CF-47CF-BEB2-C603E634573D}" presName="compositeA" presStyleCnt="0"/>
      <dgm:spPr/>
    </dgm:pt>
    <dgm:pt modelId="{A7653AC8-C84B-4E5E-824C-2B6B127CDFAD}" type="pres">
      <dgm:prSet presAssocID="{8EF894E9-F9CF-47CF-BEB2-C603E634573D}" presName="textA" presStyleLbl="revTx" presStyleIdx="2" presStyleCnt="9">
        <dgm:presLayoutVars>
          <dgm:bulletEnabled val="1"/>
        </dgm:presLayoutVars>
      </dgm:prSet>
      <dgm:spPr/>
      <dgm:t>
        <a:bodyPr/>
        <a:lstStyle/>
        <a:p>
          <a:endParaRPr lang="el-GR"/>
        </a:p>
      </dgm:t>
    </dgm:pt>
    <dgm:pt modelId="{055AD383-D72B-45F1-9EC4-F164A0CA717E}" type="pres">
      <dgm:prSet presAssocID="{8EF894E9-F9CF-47CF-BEB2-C603E634573D}" presName="circleA" presStyleLbl="node1" presStyleIdx="2" presStyleCnt="9"/>
      <dgm:spPr/>
    </dgm:pt>
    <dgm:pt modelId="{BD47841D-9584-4DF3-A300-5B5200012240}" type="pres">
      <dgm:prSet presAssocID="{8EF894E9-F9CF-47CF-BEB2-C603E634573D}" presName="spaceA" presStyleCnt="0"/>
      <dgm:spPr/>
    </dgm:pt>
    <dgm:pt modelId="{D60E67AA-E1D0-4F21-A807-27C1F1CE0331}" type="pres">
      <dgm:prSet presAssocID="{C4F5CA54-8383-45DA-85D8-C71A7ACF9CBB}" presName="space" presStyleCnt="0"/>
      <dgm:spPr/>
    </dgm:pt>
    <dgm:pt modelId="{E1F14160-90B5-4B92-8DD3-F1E7D38EC431}" type="pres">
      <dgm:prSet presAssocID="{8AED8B05-BC40-4F0B-993C-F78DBBFC598B}" presName="compositeB" presStyleCnt="0"/>
      <dgm:spPr/>
    </dgm:pt>
    <dgm:pt modelId="{319DFA6E-D645-409B-94BD-4CC014755F1D}" type="pres">
      <dgm:prSet presAssocID="{8AED8B05-BC40-4F0B-993C-F78DBBFC598B}" presName="textB" presStyleLbl="revTx" presStyleIdx="3" presStyleCnt="9">
        <dgm:presLayoutVars>
          <dgm:bulletEnabled val="1"/>
        </dgm:presLayoutVars>
      </dgm:prSet>
      <dgm:spPr/>
      <dgm:t>
        <a:bodyPr/>
        <a:lstStyle/>
        <a:p>
          <a:endParaRPr lang="el-GR"/>
        </a:p>
      </dgm:t>
    </dgm:pt>
    <dgm:pt modelId="{E9B197C2-EB34-432F-A997-D9D0F5B3F8C8}" type="pres">
      <dgm:prSet presAssocID="{8AED8B05-BC40-4F0B-993C-F78DBBFC598B}" presName="circleB" presStyleLbl="node1" presStyleIdx="3" presStyleCnt="9"/>
      <dgm:spPr/>
    </dgm:pt>
    <dgm:pt modelId="{80575D0A-8E04-4047-9EBC-17B82C8B014F}" type="pres">
      <dgm:prSet presAssocID="{8AED8B05-BC40-4F0B-993C-F78DBBFC598B}" presName="spaceB" presStyleCnt="0"/>
      <dgm:spPr/>
    </dgm:pt>
    <dgm:pt modelId="{045CF3C2-3E80-451F-B1A7-7D0F69A64385}" type="pres">
      <dgm:prSet presAssocID="{03F32E46-6DD3-4F4D-900A-51DB7861AA97}" presName="space" presStyleCnt="0"/>
      <dgm:spPr/>
    </dgm:pt>
    <dgm:pt modelId="{B6E94D0E-12FD-49D3-A6F1-46C83985DFA9}" type="pres">
      <dgm:prSet presAssocID="{A565B449-6E28-457C-BD97-E662CACBE81E}" presName="compositeA" presStyleCnt="0"/>
      <dgm:spPr/>
    </dgm:pt>
    <dgm:pt modelId="{584E0BF8-FD4C-44E0-B5FD-C3FBE06A237F}" type="pres">
      <dgm:prSet presAssocID="{A565B449-6E28-457C-BD97-E662CACBE81E}" presName="textA" presStyleLbl="revTx" presStyleIdx="4" presStyleCnt="9">
        <dgm:presLayoutVars>
          <dgm:bulletEnabled val="1"/>
        </dgm:presLayoutVars>
      </dgm:prSet>
      <dgm:spPr/>
      <dgm:t>
        <a:bodyPr/>
        <a:lstStyle/>
        <a:p>
          <a:endParaRPr lang="el-GR"/>
        </a:p>
      </dgm:t>
    </dgm:pt>
    <dgm:pt modelId="{5A1196EA-7C4A-4793-A845-31C623F9D163}" type="pres">
      <dgm:prSet presAssocID="{A565B449-6E28-457C-BD97-E662CACBE81E}" presName="circleA" presStyleLbl="node1" presStyleIdx="4" presStyleCnt="9"/>
      <dgm:spPr/>
    </dgm:pt>
    <dgm:pt modelId="{1F67EB17-0F23-4CF3-9A43-11720B7E597F}" type="pres">
      <dgm:prSet presAssocID="{A565B449-6E28-457C-BD97-E662CACBE81E}" presName="spaceA" presStyleCnt="0"/>
      <dgm:spPr/>
    </dgm:pt>
    <dgm:pt modelId="{44A5BF42-B180-4D8D-AC64-99663DF4C339}" type="pres">
      <dgm:prSet presAssocID="{7E6EFE83-E6C5-42F1-8EDF-B7846A7C7B6D}" presName="space" presStyleCnt="0"/>
      <dgm:spPr/>
    </dgm:pt>
    <dgm:pt modelId="{02FCE02E-4281-4E4A-8BD1-E5FBC0269DD4}" type="pres">
      <dgm:prSet presAssocID="{E4F9B8BB-B062-491C-9A9B-E23AA82D188B}" presName="compositeB" presStyleCnt="0"/>
      <dgm:spPr/>
    </dgm:pt>
    <dgm:pt modelId="{4003CBF8-AFE8-4F80-A060-BAB1C8759C4D}" type="pres">
      <dgm:prSet presAssocID="{E4F9B8BB-B062-491C-9A9B-E23AA82D188B}" presName="textB" presStyleLbl="revTx" presStyleIdx="5" presStyleCnt="9">
        <dgm:presLayoutVars>
          <dgm:bulletEnabled val="1"/>
        </dgm:presLayoutVars>
      </dgm:prSet>
      <dgm:spPr/>
      <dgm:t>
        <a:bodyPr/>
        <a:lstStyle/>
        <a:p>
          <a:endParaRPr lang="el-GR"/>
        </a:p>
      </dgm:t>
    </dgm:pt>
    <dgm:pt modelId="{C252B945-AFA0-49DF-B096-4777737B81AC}" type="pres">
      <dgm:prSet presAssocID="{E4F9B8BB-B062-491C-9A9B-E23AA82D188B}" presName="circleB" presStyleLbl="node1" presStyleIdx="5" presStyleCnt="9"/>
      <dgm:spPr/>
    </dgm:pt>
    <dgm:pt modelId="{4BCEE66D-E669-4AE8-BCEE-323C58C806B1}" type="pres">
      <dgm:prSet presAssocID="{E4F9B8BB-B062-491C-9A9B-E23AA82D188B}" presName="spaceB" presStyleCnt="0"/>
      <dgm:spPr/>
    </dgm:pt>
    <dgm:pt modelId="{9D3E9F2F-65E8-4D75-A473-5F6B6A2E3B35}" type="pres">
      <dgm:prSet presAssocID="{F682DC71-11C7-4D0E-B354-B64AE8A0B6B4}" presName="space" presStyleCnt="0"/>
      <dgm:spPr/>
    </dgm:pt>
    <dgm:pt modelId="{3DB6D4A2-5AD5-4D86-96B5-EFCFB4CA880A}" type="pres">
      <dgm:prSet presAssocID="{E08608F2-BE2C-4AC7-81AC-F5C70F782D27}" presName="compositeA" presStyleCnt="0"/>
      <dgm:spPr/>
    </dgm:pt>
    <dgm:pt modelId="{2B6EB3E4-1371-472C-A7C3-22AABB462C44}" type="pres">
      <dgm:prSet presAssocID="{E08608F2-BE2C-4AC7-81AC-F5C70F782D27}" presName="textA" presStyleLbl="revTx" presStyleIdx="6" presStyleCnt="9">
        <dgm:presLayoutVars>
          <dgm:bulletEnabled val="1"/>
        </dgm:presLayoutVars>
      </dgm:prSet>
      <dgm:spPr/>
      <dgm:t>
        <a:bodyPr/>
        <a:lstStyle/>
        <a:p>
          <a:endParaRPr lang="el-GR"/>
        </a:p>
      </dgm:t>
    </dgm:pt>
    <dgm:pt modelId="{9D9C024A-F5EB-4298-823A-E4D17C09F8E3}" type="pres">
      <dgm:prSet presAssocID="{E08608F2-BE2C-4AC7-81AC-F5C70F782D27}" presName="circleA" presStyleLbl="node1" presStyleIdx="6" presStyleCnt="9"/>
      <dgm:spPr/>
    </dgm:pt>
    <dgm:pt modelId="{8501D14B-F523-4671-9096-8484AB6803CF}" type="pres">
      <dgm:prSet presAssocID="{E08608F2-BE2C-4AC7-81AC-F5C70F782D27}" presName="spaceA" presStyleCnt="0"/>
      <dgm:spPr/>
    </dgm:pt>
    <dgm:pt modelId="{D2841A0D-FA8E-451B-8A0B-118A37A65640}" type="pres">
      <dgm:prSet presAssocID="{6E01983B-2B03-4CC1-BF93-DF97F52BEBDB}" presName="space" presStyleCnt="0"/>
      <dgm:spPr/>
    </dgm:pt>
    <dgm:pt modelId="{0FE1F442-D59A-4E5A-9875-4933929D949B}" type="pres">
      <dgm:prSet presAssocID="{6EF61BCD-C75E-4044-9503-B4B2910826FB}" presName="compositeB" presStyleCnt="0"/>
      <dgm:spPr/>
    </dgm:pt>
    <dgm:pt modelId="{CD538BE8-811D-42D0-B982-EE2C8916137A}" type="pres">
      <dgm:prSet presAssocID="{6EF61BCD-C75E-4044-9503-B4B2910826FB}" presName="textB" presStyleLbl="revTx" presStyleIdx="7" presStyleCnt="9">
        <dgm:presLayoutVars>
          <dgm:bulletEnabled val="1"/>
        </dgm:presLayoutVars>
      </dgm:prSet>
      <dgm:spPr/>
      <dgm:t>
        <a:bodyPr/>
        <a:lstStyle/>
        <a:p>
          <a:endParaRPr lang="el-GR"/>
        </a:p>
      </dgm:t>
    </dgm:pt>
    <dgm:pt modelId="{E2D13840-6F74-48DA-9B75-DD65CD682301}" type="pres">
      <dgm:prSet presAssocID="{6EF61BCD-C75E-4044-9503-B4B2910826FB}" presName="circleB" presStyleLbl="node1" presStyleIdx="7" presStyleCnt="9"/>
      <dgm:spPr/>
    </dgm:pt>
    <dgm:pt modelId="{CCA3CAD1-4EFA-400A-8148-96F2FF1E45F7}" type="pres">
      <dgm:prSet presAssocID="{6EF61BCD-C75E-4044-9503-B4B2910826FB}" presName="spaceB" presStyleCnt="0"/>
      <dgm:spPr/>
    </dgm:pt>
    <dgm:pt modelId="{0096967B-D854-4999-B6EA-0D72F721F9EF}" type="pres">
      <dgm:prSet presAssocID="{47D81286-8B99-4FC6-A0B9-83BCF170B68B}" presName="space" presStyleCnt="0"/>
      <dgm:spPr/>
    </dgm:pt>
    <dgm:pt modelId="{EB74D425-17D8-4010-96E2-5F944A1CEBDD}" type="pres">
      <dgm:prSet presAssocID="{342E8B63-6CF7-4644-9244-35C616F69299}" presName="compositeA" presStyleCnt="0"/>
      <dgm:spPr/>
    </dgm:pt>
    <dgm:pt modelId="{CB85513C-BAC4-43DD-8ECB-376D3AD0D93C}" type="pres">
      <dgm:prSet presAssocID="{342E8B63-6CF7-4644-9244-35C616F69299}" presName="textA" presStyleLbl="revTx" presStyleIdx="8" presStyleCnt="9">
        <dgm:presLayoutVars>
          <dgm:bulletEnabled val="1"/>
        </dgm:presLayoutVars>
      </dgm:prSet>
      <dgm:spPr/>
      <dgm:t>
        <a:bodyPr/>
        <a:lstStyle/>
        <a:p>
          <a:endParaRPr lang="el-GR"/>
        </a:p>
      </dgm:t>
    </dgm:pt>
    <dgm:pt modelId="{CF6913CF-A923-4258-9174-E2953A9B6A2B}" type="pres">
      <dgm:prSet presAssocID="{342E8B63-6CF7-4644-9244-35C616F69299}" presName="circleA" presStyleLbl="node1" presStyleIdx="8" presStyleCnt="9"/>
      <dgm:spPr/>
    </dgm:pt>
    <dgm:pt modelId="{8E158118-166F-42E3-B3DB-A1821B844901}" type="pres">
      <dgm:prSet presAssocID="{342E8B63-6CF7-4644-9244-35C616F69299}" presName="spaceA" presStyleCnt="0"/>
      <dgm:spPr/>
    </dgm:pt>
  </dgm:ptLst>
  <dgm:cxnLst>
    <dgm:cxn modelId="{B07A24EE-A0A6-41F7-9A22-3C012A016CB6}" srcId="{74DF81AD-776D-4BAE-BBF3-004D7E3AB217}" destId="{342E8B63-6CF7-4644-9244-35C616F69299}" srcOrd="8" destOrd="0" parTransId="{989155B9-4936-4274-B320-6001B8A66C74}" sibTransId="{66400048-9110-415A-9EB5-056ED4BACA12}"/>
    <dgm:cxn modelId="{A3EEC1B3-C036-4311-9993-D3D9B4C4A9BE}" srcId="{74DF81AD-776D-4BAE-BBF3-004D7E3AB217}" destId="{A565B449-6E28-457C-BD97-E662CACBE81E}" srcOrd="4" destOrd="0" parTransId="{0763515D-C675-4B5D-A72A-AF75A0D5678F}" sibTransId="{7E6EFE83-E6C5-42F1-8EDF-B7846A7C7B6D}"/>
    <dgm:cxn modelId="{A09BB783-ADB4-4D57-B926-7550F7B5CADD}" srcId="{74DF81AD-776D-4BAE-BBF3-004D7E3AB217}" destId="{8EF894E9-F9CF-47CF-BEB2-C603E634573D}" srcOrd="2" destOrd="0" parTransId="{D08484FB-C236-48A9-B894-91AFE270322D}" sibTransId="{C4F5CA54-8383-45DA-85D8-C71A7ACF9CBB}"/>
    <dgm:cxn modelId="{5F45BC54-B676-4B20-AFA6-9C0FFF5AB31B}" type="presOf" srcId="{342E8B63-6CF7-4644-9244-35C616F69299}" destId="{CB85513C-BAC4-43DD-8ECB-376D3AD0D93C}" srcOrd="0" destOrd="0" presId="urn:microsoft.com/office/officeart/2005/8/layout/hProcess11"/>
    <dgm:cxn modelId="{8961FFB0-1B11-406C-B899-95A3B7D0AEBD}" srcId="{74DF81AD-776D-4BAE-BBF3-004D7E3AB217}" destId="{E4F9B8BB-B062-491C-9A9B-E23AA82D188B}" srcOrd="5" destOrd="0" parTransId="{12D2A6D6-C2EA-4C60-BDF2-B354D64EE4AD}" sibTransId="{F682DC71-11C7-4D0E-B354-B64AE8A0B6B4}"/>
    <dgm:cxn modelId="{ED726CD3-FF77-41EE-8540-C93A384F8B0E}" type="presOf" srcId="{699417BA-EC4A-42D5-BFCF-3467AFF6663F}" destId="{6F253EE0-95E6-478F-AA62-792F4B6045D9}" srcOrd="0" destOrd="0" presId="urn:microsoft.com/office/officeart/2005/8/layout/hProcess11"/>
    <dgm:cxn modelId="{9B6373F1-2566-4776-9D73-10537F9CA565}" srcId="{74DF81AD-776D-4BAE-BBF3-004D7E3AB217}" destId="{6EF61BCD-C75E-4044-9503-B4B2910826FB}" srcOrd="7" destOrd="0" parTransId="{686DF514-2EA6-44EC-8311-03DB448AB0FA}" sibTransId="{47D81286-8B99-4FC6-A0B9-83BCF170B68B}"/>
    <dgm:cxn modelId="{5A467313-3147-4A20-86F9-A70B59895EEF}" srcId="{74DF81AD-776D-4BAE-BBF3-004D7E3AB217}" destId="{DFE8B2E9-D5B0-4C9A-9F48-D7127FA43643}" srcOrd="1" destOrd="0" parTransId="{21056DAA-5F7B-4724-AA7A-54CF86A74240}" sibTransId="{FAC94325-60B2-4EA5-86FC-9462B272BB5F}"/>
    <dgm:cxn modelId="{610DB5EA-D8F0-46C2-BAAF-F92DC9980A71}" srcId="{74DF81AD-776D-4BAE-BBF3-004D7E3AB217}" destId="{E08608F2-BE2C-4AC7-81AC-F5C70F782D27}" srcOrd="6" destOrd="0" parTransId="{9759E515-71CD-4EDD-AFCB-6C30A63455F0}" sibTransId="{6E01983B-2B03-4CC1-BF93-DF97F52BEBDB}"/>
    <dgm:cxn modelId="{EDA205F5-A775-4545-8E5B-0DAB39928ECA}" type="presOf" srcId="{74DF81AD-776D-4BAE-BBF3-004D7E3AB217}" destId="{7555EF7C-2D48-4B76-B8EC-76C96FF89CC2}" srcOrd="0" destOrd="0" presId="urn:microsoft.com/office/officeart/2005/8/layout/hProcess11"/>
    <dgm:cxn modelId="{315B9CC7-6AC7-4B58-8827-B6AE96CD8D10}" type="presOf" srcId="{DFE8B2E9-D5B0-4C9A-9F48-D7127FA43643}" destId="{4536D9B6-949E-46D0-B00E-2445A7175719}" srcOrd="0" destOrd="0" presId="urn:microsoft.com/office/officeart/2005/8/layout/hProcess11"/>
    <dgm:cxn modelId="{D62D881C-DA2F-4991-8901-AF5421E07C27}" type="presOf" srcId="{A565B449-6E28-457C-BD97-E662CACBE81E}" destId="{584E0BF8-FD4C-44E0-B5FD-C3FBE06A237F}" srcOrd="0" destOrd="0" presId="urn:microsoft.com/office/officeart/2005/8/layout/hProcess11"/>
    <dgm:cxn modelId="{760FD3CB-FA54-4671-A261-FC47BF85376A}" type="presOf" srcId="{E08608F2-BE2C-4AC7-81AC-F5C70F782D27}" destId="{2B6EB3E4-1371-472C-A7C3-22AABB462C44}" srcOrd="0" destOrd="0" presId="urn:microsoft.com/office/officeart/2005/8/layout/hProcess11"/>
    <dgm:cxn modelId="{ED27722E-5158-429C-8643-92A826B29654}" type="presOf" srcId="{E4F9B8BB-B062-491C-9A9B-E23AA82D188B}" destId="{4003CBF8-AFE8-4F80-A060-BAB1C8759C4D}" srcOrd="0" destOrd="0" presId="urn:microsoft.com/office/officeart/2005/8/layout/hProcess11"/>
    <dgm:cxn modelId="{A8061091-FFF7-42F3-B663-5B9827EC10FE}" srcId="{74DF81AD-776D-4BAE-BBF3-004D7E3AB217}" destId="{699417BA-EC4A-42D5-BFCF-3467AFF6663F}" srcOrd="0" destOrd="0" parTransId="{B803E8ED-28E6-4099-AD7E-C31D8A3EF353}" sibTransId="{8BD8BDDD-FB8B-4144-BEC9-6EF7B1AEEAAF}"/>
    <dgm:cxn modelId="{2A09A8DD-7607-4552-A739-4AADC8EC81C0}" srcId="{74DF81AD-776D-4BAE-BBF3-004D7E3AB217}" destId="{8AED8B05-BC40-4F0B-993C-F78DBBFC598B}" srcOrd="3" destOrd="0" parTransId="{342887CD-972B-4486-BE0F-2C9EF3DF12CF}" sibTransId="{03F32E46-6DD3-4F4D-900A-51DB7861AA97}"/>
    <dgm:cxn modelId="{AB78504C-B02F-4EC1-AD27-42FAE5DD1139}" type="presOf" srcId="{8AED8B05-BC40-4F0B-993C-F78DBBFC598B}" destId="{319DFA6E-D645-409B-94BD-4CC014755F1D}" srcOrd="0" destOrd="0" presId="urn:microsoft.com/office/officeart/2005/8/layout/hProcess11"/>
    <dgm:cxn modelId="{2F651009-C41B-4CF3-9DC7-2FA08FF301A4}" type="presOf" srcId="{6EF61BCD-C75E-4044-9503-B4B2910826FB}" destId="{CD538BE8-811D-42D0-B982-EE2C8916137A}" srcOrd="0" destOrd="0" presId="urn:microsoft.com/office/officeart/2005/8/layout/hProcess11"/>
    <dgm:cxn modelId="{E9530046-F0C9-46E7-B48D-5963E882CD52}" type="presOf" srcId="{8EF894E9-F9CF-47CF-BEB2-C603E634573D}" destId="{A7653AC8-C84B-4E5E-824C-2B6B127CDFAD}" srcOrd="0" destOrd="0" presId="urn:microsoft.com/office/officeart/2005/8/layout/hProcess11"/>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A93C6914-11DE-428A-BF0F-90BF8B9C2C53}" type="presParOf" srcId="{D5E8E126-9C3C-4AC0-96A8-88CA88CA3FDC}" destId="{3C83E1CF-7BD6-4F1A-8884-63B474F9855C}" srcOrd="0" destOrd="0" presId="urn:microsoft.com/office/officeart/2005/8/layout/hProcess11"/>
    <dgm:cxn modelId="{B4B3308D-BCFF-4233-BA52-DDFBC3F4AC5B}" type="presParOf" srcId="{3C83E1CF-7BD6-4F1A-8884-63B474F9855C}" destId="{6F253EE0-95E6-478F-AA62-792F4B6045D9}" srcOrd="0" destOrd="0" presId="urn:microsoft.com/office/officeart/2005/8/layout/hProcess11"/>
    <dgm:cxn modelId="{31518E07-D045-4D10-9282-F92B8BB18037}" type="presParOf" srcId="{3C83E1CF-7BD6-4F1A-8884-63B474F9855C}" destId="{B5AE4427-9078-45AF-9149-C743C045DB11}" srcOrd="1" destOrd="0" presId="urn:microsoft.com/office/officeart/2005/8/layout/hProcess11"/>
    <dgm:cxn modelId="{FFE47C73-A203-4326-996A-D4AB98C8BC03}" type="presParOf" srcId="{3C83E1CF-7BD6-4F1A-8884-63B474F9855C}" destId="{DC200AF5-A36B-4422-B596-0FDEE1FE63F4}" srcOrd="2" destOrd="0" presId="urn:microsoft.com/office/officeart/2005/8/layout/hProcess11"/>
    <dgm:cxn modelId="{EA302F17-D263-4F9D-8174-AACDAB944CAA}" type="presParOf" srcId="{D5E8E126-9C3C-4AC0-96A8-88CA88CA3FDC}" destId="{8B4C6F46-8C4E-4B37-8C13-8305F2FE6C18}" srcOrd="1" destOrd="0" presId="urn:microsoft.com/office/officeart/2005/8/layout/hProcess11"/>
    <dgm:cxn modelId="{75D23F35-CAF3-49F5-B954-B2F0AB25AA0F}" type="presParOf" srcId="{D5E8E126-9C3C-4AC0-96A8-88CA88CA3FDC}" destId="{1AF0654C-840D-4D97-A700-1A2950479122}" srcOrd="2" destOrd="0" presId="urn:microsoft.com/office/officeart/2005/8/layout/hProcess11"/>
    <dgm:cxn modelId="{8005D666-3A7D-47B3-AF4E-C65F4AB2BB60}" type="presParOf" srcId="{1AF0654C-840D-4D97-A700-1A2950479122}" destId="{4536D9B6-949E-46D0-B00E-2445A7175719}" srcOrd="0" destOrd="0" presId="urn:microsoft.com/office/officeart/2005/8/layout/hProcess11"/>
    <dgm:cxn modelId="{F81DAA79-864E-40E6-B780-BE12CAC93247}" type="presParOf" srcId="{1AF0654C-840D-4D97-A700-1A2950479122}" destId="{11407882-8268-44A4-BA65-6ADF94CDFC34}" srcOrd="1" destOrd="0" presId="urn:microsoft.com/office/officeart/2005/8/layout/hProcess11"/>
    <dgm:cxn modelId="{7D3992DB-3A38-4087-AFF2-FC1F16D9FACB}" type="presParOf" srcId="{1AF0654C-840D-4D97-A700-1A2950479122}" destId="{FA6740B9-7CED-4D07-89CF-8E31C8DE5C73}" srcOrd="2" destOrd="0" presId="urn:microsoft.com/office/officeart/2005/8/layout/hProcess11"/>
    <dgm:cxn modelId="{1D460CAF-1523-4762-9FAB-E25117445F3E}" type="presParOf" srcId="{D5E8E126-9C3C-4AC0-96A8-88CA88CA3FDC}" destId="{F3E18E11-2965-4050-9863-BFDF9B51FCC9}" srcOrd="3" destOrd="0" presId="urn:microsoft.com/office/officeart/2005/8/layout/hProcess11"/>
    <dgm:cxn modelId="{7BE91AA3-3A12-4D02-ACCD-78EA009B7E28}" type="presParOf" srcId="{D5E8E126-9C3C-4AC0-96A8-88CA88CA3FDC}" destId="{D4A580FA-EE6A-478C-971E-22931F487C77}" srcOrd="4" destOrd="0" presId="urn:microsoft.com/office/officeart/2005/8/layout/hProcess11"/>
    <dgm:cxn modelId="{B493598E-E929-4DD1-BC96-7E7CAD7C64D1}" type="presParOf" srcId="{D4A580FA-EE6A-478C-971E-22931F487C77}" destId="{A7653AC8-C84B-4E5E-824C-2B6B127CDFAD}" srcOrd="0" destOrd="0" presId="urn:microsoft.com/office/officeart/2005/8/layout/hProcess11"/>
    <dgm:cxn modelId="{9E5898B5-1C46-4AB3-85A5-6117A9F7B2D5}" type="presParOf" srcId="{D4A580FA-EE6A-478C-971E-22931F487C77}" destId="{055AD383-D72B-45F1-9EC4-F164A0CA717E}" srcOrd="1" destOrd="0" presId="urn:microsoft.com/office/officeart/2005/8/layout/hProcess11"/>
    <dgm:cxn modelId="{88F82F0A-C40C-4938-ABA7-DA38D859607B}" type="presParOf" srcId="{D4A580FA-EE6A-478C-971E-22931F487C77}" destId="{BD47841D-9584-4DF3-A300-5B5200012240}" srcOrd="2" destOrd="0" presId="urn:microsoft.com/office/officeart/2005/8/layout/hProcess11"/>
    <dgm:cxn modelId="{08F2E9ED-40DF-498D-8BAB-C4AB6EBD3FE7}" type="presParOf" srcId="{D5E8E126-9C3C-4AC0-96A8-88CA88CA3FDC}" destId="{D60E67AA-E1D0-4F21-A807-27C1F1CE0331}" srcOrd="5" destOrd="0" presId="urn:microsoft.com/office/officeart/2005/8/layout/hProcess11"/>
    <dgm:cxn modelId="{A81548AE-C01F-4697-8873-4D7CF5E202B7}" type="presParOf" srcId="{D5E8E126-9C3C-4AC0-96A8-88CA88CA3FDC}" destId="{E1F14160-90B5-4B92-8DD3-F1E7D38EC431}" srcOrd="6" destOrd="0" presId="urn:microsoft.com/office/officeart/2005/8/layout/hProcess11"/>
    <dgm:cxn modelId="{8D2A1B1F-5378-410E-92CF-A694634CAFC9}" type="presParOf" srcId="{E1F14160-90B5-4B92-8DD3-F1E7D38EC431}" destId="{319DFA6E-D645-409B-94BD-4CC014755F1D}" srcOrd="0" destOrd="0" presId="urn:microsoft.com/office/officeart/2005/8/layout/hProcess11"/>
    <dgm:cxn modelId="{0E9C26B0-C95C-4319-8E0E-FC99A05E8A39}" type="presParOf" srcId="{E1F14160-90B5-4B92-8DD3-F1E7D38EC431}" destId="{E9B197C2-EB34-432F-A997-D9D0F5B3F8C8}" srcOrd="1" destOrd="0" presId="urn:microsoft.com/office/officeart/2005/8/layout/hProcess11"/>
    <dgm:cxn modelId="{54F832C2-2592-4CA3-B352-1316979EBAC7}" type="presParOf" srcId="{E1F14160-90B5-4B92-8DD3-F1E7D38EC431}" destId="{80575D0A-8E04-4047-9EBC-17B82C8B014F}" srcOrd="2" destOrd="0" presId="urn:microsoft.com/office/officeart/2005/8/layout/hProcess11"/>
    <dgm:cxn modelId="{71A4010C-53AA-42B3-8B83-930A666A0D75}" type="presParOf" srcId="{D5E8E126-9C3C-4AC0-96A8-88CA88CA3FDC}" destId="{045CF3C2-3E80-451F-B1A7-7D0F69A64385}" srcOrd="7" destOrd="0" presId="urn:microsoft.com/office/officeart/2005/8/layout/hProcess11"/>
    <dgm:cxn modelId="{3B181422-D59C-417A-86FE-2A4843CCF9FE}" type="presParOf" srcId="{D5E8E126-9C3C-4AC0-96A8-88CA88CA3FDC}" destId="{B6E94D0E-12FD-49D3-A6F1-46C83985DFA9}" srcOrd="8" destOrd="0" presId="urn:microsoft.com/office/officeart/2005/8/layout/hProcess11"/>
    <dgm:cxn modelId="{42E9E5A4-B4A4-4B8B-A64E-BAD15837AEBF}" type="presParOf" srcId="{B6E94D0E-12FD-49D3-A6F1-46C83985DFA9}" destId="{584E0BF8-FD4C-44E0-B5FD-C3FBE06A237F}" srcOrd="0" destOrd="0" presId="urn:microsoft.com/office/officeart/2005/8/layout/hProcess11"/>
    <dgm:cxn modelId="{F7889E20-F4B2-45BE-8A94-C0DD00205322}" type="presParOf" srcId="{B6E94D0E-12FD-49D3-A6F1-46C83985DFA9}" destId="{5A1196EA-7C4A-4793-A845-31C623F9D163}" srcOrd="1" destOrd="0" presId="urn:microsoft.com/office/officeart/2005/8/layout/hProcess11"/>
    <dgm:cxn modelId="{21EBA7BC-BA3B-4BC7-A37E-37685398E456}" type="presParOf" srcId="{B6E94D0E-12FD-49D3-A6F1-46C83985DFA9}" destId="{1F67EB17-0F23-4CF3-9A43-11720B7E597F}" srcOrd="2" destOrd="0" presId="urn:microsoft.com/office/officeart/2005/8/layout/hProcess11"/>
    <dgm:cxn modelId="{4314358B-CCF2-46EB-9B3C-C00D2DE9A956}" type="presParOf" srcId="{D5E8E126-9C3C-4AC0-96A8-88CA88CA3FDC}" destId="{44A5BF42-B180-4D8D-AC64-99663DF4C339}" srcOrd="9" destOrd="0" presId="urn:microsoft.com/office/officeart/2005/8/layout/hProcess11"/>
    <dgm:cxn modelId="{4DFC6CA9-74FD-49DF-A1A6-FF8E672BD734}" type="presParOf" srcId="{D5E8E126-9C3C-4AC0-96A8-88CA88CA3FDC}" destId="{02FCE02E-4281-4E4A-8BD1-E5FBC0269DD4}" srcOrd="10" destOrd="0" presId="urn:microsoft.com/office/officeart/2005/8/layout/hProcess11"/>
    <dgm:cxn modelId="{3C2BD246-FC89-4DFB-A82C-6B9115D622E4}" type="presParOf" srcId="{02FCE02E-4281-4E4A-8BD1-E5FBC0269DD4}" destId="{4003CBF8-AFE8-4F80-A060-BAB1C8759C4D}" srcOrd="0" destOrd="0" presId="urn:microsoft.com/office/officeart/2005/8/layout/hProcess11"/>
    <dgm:cxn modelId="{3CAF7D16-DB81-4F3B-AF00-7013E13FD173}" type="presParOf" srcId="{02FCE02E-4281-4E4A-8BD1-E5FBC0269DD4}" destId="{C252B945-AFA0-49DF-B096-4777737B81AC}" srcOrd="1" destOrd="0" presId="urn:microsoft.com/office/officeart/2005/8/layout/hProcess11"/>
    <dgm:cxn modelId="{32AD1E70-43D6-4AB3-9991-A580A33CA517}" type="presParOf" srcId="{02FCE02E-4281-4E4A-8BD1-E5FBC0269DD4}" destId="{4BCEE66D-E669-4AE8-BCEE-323C58C806B1}" srcOrd="2" destOrd="0" presId="urn:microsoft.com/office/officeart/2005/8/layout/hProcess11"/>
    <dgm:cxn modelId="{FD46FA2D-4209-4655-9E40-71B6CD9C0D90}" type="presParOf" srcId="{D5E8E126-9C3C-4AC0-96A8-88CA88CA3FDC}" destId="{9D3E9F2F-65E8-4D75-A473-5F6B6A2E3B35}" srcOrd="11" destOrd="0" presId="urn:microsoft.com/office/officeart/2005/8/layout/hProcess11"/>
    <dgm:cxn modelId="{641B7157-80ED-4023-94B2-6A7DFDA48548}" type="presParOf" srcId="{D5E8E126-9C3C-4AC0-96A8-88CA88CA3FDC}" destId="{3DB6D4A2-5AD5-4D86-96B5-EFCFB4CA880A}" srcOrd="12" destOrd="0" presId="urn:microsoft.com/office/officeart/2005/8/layout/hProcess11"/>
    <dgm:cxn modelId="{97E46C2D-BD9A-45E4-A60D-849D777BAAE6}" type="presParOf" srcId="{3DB6D4A2-5AD5-4D86-96B5-EFCFB4CA880A}" destId="{2B6EB3E4-1371-472C-A7C3-22AABB462C44}" srcOrd="0" destOrd="0" presId="urn:microsoft.com/office/officeart/2005/8/layout/hProcess11"/>
    <dgm:cxn modelId="{846B3B36-6916-439F-973E-19E845B37933}" type="presParOf" srcId="{3DB6D4A2-5AD5-4D86-96B5-EFCFB4CA880A}" destId="{9D9C024A-F5EB-4298-823A-E4D17C09F8E3}" srcOrd="1" destOrd="0" presId="urn:microsoft.com/office/officeart/2005/8/layout/hProcess11"/>
    <dgm:cxn modelId="{44577F1D-9B06-4573-9BFD-36EBF5D23313}" type="presParOf" srcId="{3DB6D4A2-5AD5-4D86-96B5-EFCFB4CA880A}" destId="{8501D14B-F523-4671-9096-8484AB6803CF}" srcOrd="2" destOrd="0" presId="urn:microsoft.com/office/officeart/2005/8/layout/hProcess11"/>
    <dgm:cxn modelId="{9F649AF3-0944-47E7-AB31-C340D9BDE896}" type="presParOf" srcId="{D5E8E126-9C3C-4AC0-96A8-88CA88CA3FDC}" destId="{D2841A0D-FA8E-451B-8A0B-118A37A65640}" srcOrd="13" destOrd="0" presId="urn:microsoft.com/office/officeart/2005/8/layout/hProcess11"/>
    <dgm:cxn modelId="{2ED9A35C-6A37-4713-BC4B-E6D49085E127}" type="presParOf" srcId="{D5E8E126-9C3C-4AC0-96A8-88CA88CA3FDC}" destId="{0FE1F442-D59A-4E5A-9875-4933929D949B}" srcOrd="14" destOrd="0" presId="urn:microsoft.com/office/officeart/2005/8/layout/hProcess11"/>
    <dgm:cxn modelId="{7B193AE7-B1BE-430F-9446-D4E3EF5C31D1}" type="presParOf" srcId="{0FE1F442-D59A-4E5A-9875-4933929D949B}" destId="{CD538BE8-811D-42D0-B982-EE2C8916137A}" srcOrd="0" destOrd="0" presId="urn:microsoft.com/office/officeart/2005/8/layout/hProcess11"/>
    <dgm:cxn modelId="{193716F7-0606-4399-8775-B9320CC8923C}" type="presParOf" srcId="{0FE1F442-D59A-4E5A-9875-4933929D949B}" destId="{E2D13840-6F74-48DA-9B75-DD65CD682301}" srcOrd="1" destOrd="0" presId="urn:microsoft.com/office/officeart/2005/8/layout/hProcess11"/>
    <dgm:cxn modelId="{9F48C454-67E4-454E-99E4-48E045DBFE3A}" type="presParOf" srcId="{0FE1F442-D59A-4E5A-9875-4933929D949B}" destId="{CCA3CAD1-4EFA-400A-8148-96F2FF1E45F7}" srcOrd="2" destOrd="0" presId="urn:microsoft.com/office/officeart/2005/8/layout/hProcess11"/>
    <dgm:cxn modelId="{B2952899-0394-4693-BADA-F0F187500AE4}" type="presParOf" srcId="{D5E8E126-9C3C-4AC0-96A8-88CA88CA3FDC}" destId="{0096967B-D854-4999-B6EA-0D72F721F9EF}" srcOrd="15" destOrd="0" presId="urn:microsoft.com/office/officeart/2005/8/layout/hProcess11"/>
    <dgm:cxn modelId="{A4D34DDD-2F08-4FFF-8C06-A0A151311804}" type="presParOf" srcId="{D5E8E126-9C3C-4AC0-96A8-88CA88CA3FDC}" destId="{EB74D425-17D8-4010-96E2-5F944A1CEBDD}" srcOrd="16" destOrd="0" presId="urn:microsoft.com/office/officeart/2005/8/layout/hProcess11"/>
    <dgm:cxn modelId="{7BA2A5B0-529A-4569-8EA5-18718625FBC7}" type="presParOf" srcId="{EB74D425-17D8-4010-96E2-5F944A1CEBDD}" destId="{CB85513C-BAC4-43DD-8ECB-376D3AD0D93C}" srcOrd="0" destOrd="0" presId="urn:microsoft.com/office/officeart/2005/8/layout/hProcess11"/>
    <dgm:cxn modelId="{4779F756-B3FF-4FEB-85BC-DC733A9E379F}" type="presParOf" srcId="{EB74D425-17D8-4010-96E2-5F944A1CEBDD}" destId="{CF6913CF-A923-4258-9174-E2953A9B6A2B}" srcOrd="1" destOrd="0" presId="urn:microsoft.com/office/officeart/2005/8/layout/hProcess11"/>
    <dgm:cxn modelId="{7BABD075-F607-43BE-BB24-62753C256ECC}" type="presParOf" srcId="{EB74D425-17D8-4010-96E2-5F944A1CEBDD}" destId="{8E158118-166F-42E3-B3DB-A1821B84490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699417BA-EC4A-42D5-BFCF-3467AFF6663F}">
      <dgm:prSet phldrT="[Κείμενο]"/>
      <dgm:spPr/>
      <dgm:t>
        <a:bodyPr/>
        <a:lstStyle/>
        <a:p>
          <a:r>
            <a:rPr lang="en-US" dirty="0" smtClean="0"/>
            <a:t>Screw</a:t>
          </a:r>
          <a:endParaRPr lang="el-GR" dirty="0"/>
        </a:p>
      </dgm:t>
    </dgm:pt>
    <dgm:pt modelId="{B803E8ED-28E6-4099-AD7E-C31D8A3EF353}" type="parTrans" cxnId="{A8061091-FFF7-42F3-B663-5B9827EC10FE}">
      <dgm:prSet/>
      <dgm:spPr/>
      <dgm:t>
        <a:bodyPr/>
        <a:lstStyle/>
        <a:p>
          <a:endParaRPr lang="el-GR"/>
        </a:p>
      </dgm:t>
    </dgm:pt>
    <dgm:pt modelId="{8BD8BDDD-FB8B-4144-BEC9-6EF7B1AEEAAF}" type="sibTrans" cxnId="{A8061091-FFF7-42F3-B663-5B9827EC10FE}">
      <dgm:prSet/>
      <dgm:spPr/>
      <dgm:t>
        <a:bodyPr/>
        <a:lstStyle/>
        <a:p>
          <a:endParaRPr lang="el-GR"/>
        </a:p>
      </dgm:t>
    </dgm:pt>
    <dgm:pt modelId="{DFE8B2E9-D5B0-4C9A-9F48-D7127FA43643}">
      <dgm:prSet phldrT="[Κείμενο]"/>
      <dgm:spPr/>
      <dgm:t>
        <a:bodyPr/>
        <a:lstStyle/>
        <a:p>
          <a:r>
            <a:rPr lang="en-US" dirty="0" smtClean="0"/>
            <a:t>Dime</a:t>
          </a:r>
          <a:endParaRPr lang="el-GR" dirty="0"/>
        </a:p>
      </dgm:t>
    </dgm:pt>
    <dgm:pt modelId="{21056DAA-5F7B-4724-AA7A-54CF86A74240}" type="parTrans" cxnId="{5A467313-3147-4A20-86F9-A70B59895EEF}">
      <dgm:prSet/>
      <dgm:spPr/>
      <dgm:t>
        <a:bodyPr/>
        <a:lstStyle/>
        <a:p>
          <a:endParaRPr lang="el-GR"/>
        </a:p>
      </dgm:t>
    </dgm:pt>
    <dgm:pt modelId="{FAC94325-60B2-4EA5-86FC-9462B272BB5F}" type="sibTrans" cxnId="{5A467313-3147-4A20-86F9-A70B59895EEF}">
      <dgm:prSet/>
      <dgm:spPr/>
      <dgm:t>
        <a:bodyPr/>
        <a:lstStyle/>
        <a:p>
          <a:endParaRPr lang="el-GR"/>
        </a:p>
      </dgm:t>
    </dgm:pt>
    <dgm:pt modelId="{8EF894E9-F9CF-47CF-BEB2-C603E634573D}">
      <dgm:prSet phldrT="[Κείμενο]"/>
      <dgm:spPr/>
      <dgm:t>
        <a:bodyPr/>
        <a:lstStyle/>
        <a:p>
          <a:r>
            <a:rPr lang="en-US" dirty="0" smtClean="0"/>
            <a:t>Knob</a:t>
          </a:r>
          <a:endParaRPr lang="el-GR" dirty="0"/>
        </a:p>
      </dgm:t>
    </dgm:pt>
    <dgm:pt modelId="{D08484FB-C236-48A9-B894-91AFE270322D}" type="parTrans" cxnId="{A09BB783-ADB4-4D57-B926-7550F7B5CADD}">
      <dgm:prSet/>
      <dgm:spPr/>
      <dgm:t>
        <a:bodyPr/>
        <a:lstStyle/>
        <a:p>
          <a:endParaRPr lang="el-GR"/>
        </a:p>
      </dgm:t>
    </dgm:pt>
    <dgm:pt modelId="{C4F5CA54-8383-45DA-85D8-C71A7ACF9CBB}" type="sibTrans" cxnId="{A09BB783-ADB4-4D57-B926-7550F7B5CADD}">
      <dgm:prSet/>
      <dgm:spPr/>
      <dgm:t>
        <a:bodyPr/>
        <a:lstStyle/>
        <a:p>
          <a:endParaRPr lang="el-GR"/>
        </a:p>
      </dgm:t>
    </dgm:pt>
    <dgm:pt modelId="{8AED8B05-BC40-4F0B-993C-F78DBBFC598B}">
      <dgm:prSet phldrT="[Κείμενο]"/>
      <dgm:spPr/>
      <dgm:t>
        <a:bodyPr/>
        <a:lstStyle/>
        <a:p>
          <a:r>
            <a:rPr lang="en-US" dirty="0" smtClean="0"/>
            <a:t>Battery</a:t>
          </a:r>
          <a:endParaRPr lang="el-GR" dirty="0"/>
        </a:p>
      </dgm:t>
    </dgm:pt>
    <dgm:pt modelId="{342887CD-972B-4486-BE0F-2C9EF3DF12CF}" type="parTrans" cxnId="{2A09A8DD-7607-4552-A739-4AADC8EC81C0}">
      <dgm:prSet/>
      <dgm:spPr/>
      <dgm:t>
        <a:bodyPr/>
        <a:lstStyle/>
        <a:p>
          <a:endParaRPr lang="el-GR"/>
        </a:p>
      </dgm:t>
    </dgm:pt>
    <dgm:pt modelId="{03F32E46-6DD3-4F4D-900A-51DB7861AA97}" type="sibTrans" cxnId="{2A09A8DD-7607-4552-A739-4AADC8EC81C0}">
      <dgm:prSet/>
      <dgm:spPr/>
      <dgm:t>
        <a:bodyPr/>
        <a:lstStyle/>
        <a:p>
          <a:endParaRPr lang="el-GR"/>
        </a:p>
      </dgm:t>
    </dgm:pt>
    <dgm:pt modelId="{A565B449-6E28-457C-BD97-E662CACBE81E}">
      <dgm:prSet phldrT="[Κείμενο]"/>
      <dgm:spPr/>
      <dgm:t>
        <a:bodyPr/>
        <a:lstStyle/>
        <a:p>
          <a:r>
            <a:rPr lang="en-US" dirty="0" smtClean="0"/>
            <a:t>Easer</a:t>
          </a:r>
          <a:endParaRPr lang="el-GR" dirty="0"/>
        </a:p>
      </dgm:t>
    </dgm:pt>
    <dgm:pt modelId="{0763515D-C675-4B5D-A72A-AF75A0D5678F}" type="parTrans" cxnId="{A3EEC1B3-C036-4311-9993-D3D9B4C4A9BE}">
      <dgm:prSet/>
      <dgm:spPr/>
      <dgm:t>
        <a:bodyPr/>
        <a:lstStyle/>
        <a:p>
          <a:endParaRPr lang="el-GR"/>
        </a:p>
      </dgm:t>
    </dgm:pt>
    <dgm:pt modelId="{7E6EFE83-E6C5-42F1-8EDF-B7846A7C7B6D}" type="sibTrans" cxnId="{A3EEC1B3-C036-4311-9993-D3D9B4C4A9BE}">
      <dgm:prSet/>
      <dgm:spPr/>
      <dgm:t>
        <a:bodyPr/>
        <a:lstStyle/>
        <a:p>
          <a:endParaRPr lang="el-GR"/>
        </a:p>
      </dgm:t>
    </dgm:pt>
    <dgm:pt modelId="{E4F9B8BB-B062-491C-9A9B-E23AA82D188B}">
      <dgm:prSet phldrT="[Κείμενο]"/>
      <dgm:spPr/>
      <dgm:t>
        <a:bodyPr/>
        <a:lstStyle/>
        <a:p>
          <a:r>
            <a:rPr lang="en-US" dirty="0" smtClean="0"/>
            <a:t>Key</a:t>
          </a:r>
          <a:endParaRPr lang="el-GR" dirty="0"/>
        </a:p>
      </dgm:t>
    </dgm:pt>
    <dgm:pt modelId="{12D2A6D6-C2EA-4C60-BDF2-B354D64EE4AD}" type="parTrans" cxnId="{8961FFB0-1B11-406C-B899-95A3B7D0AEBD}">
      <dgm:prSet/>
      <dgm:spPr/>
      <dgm:t>
        <a:bodyPr/>
        <a:lstStyle/>
        <a:p>
          <a:endParaRPr lang="el-GR"/>
        </a:p>
      </dgm:t>
    </dgm:pt>
    <dgm:pt modelId="{F682DC71-11C7-4D0E-B354-B64AE8A0B6B4}" type="sibTrans" cxnId="{8961FFB0-1B11-406C-B899-95A3B7D0AEBD}">
      <dgm:prSet/>
      <dgm:spPr/>
      <dgm:t>
        <a:bodyPr/>
        <a:lstStyle/>
        <a:p>
          <a:endParaRPr lang="el-GR"/>
        </a:p>
      </dgm:t>
    </dgm:pt>
    <dgm:pt modelId="{E08608F2-BE2C-4AC7-81AC-F5C70F782D27}">
      <dgm:prSet phldrT="[Κείμενο]"/>
      <dgm:spPr/>
      <dgm:t>
        <a:bodyPr/>
        <a:lstStyle/>
        <a:p>
          <a:r>
            <a:rPr lang="en-US" dirty="0" smtClean="0"/>
            <a:t>Paper</a:t>
          </a:r>
          <a:endParaRPr lang="el-GR" dirty="0"/>
        </a:p>
      </dgm:t>
    </dgm:pt>
    <dgm:pt modelId="{9759E515-71CD-4EDD-AFCB-6C30A63455F0}" type="parTrans" cxnId="{610DB5EA-D8F0-46C2-BAAF-F92DC9980A71}">
      <dgm:prSet/>
      <dgm:spPr/>
      <dgm:t>
        <a:bodyPr/>
        <a:lstStyle/>
        <a:p>
          <a:endParaRPr lang="el-GR"/>
        </a:p>
      </dgm:t>
    </dgm:pt>
    <dgm:pt modelId="{6E01983B-2B03-4CC1-BF93-DF97F52BEBDB}" type="sibTrans" cxnId="{610DB5EA-D8F0-46C2-BAAF-F92DC9980A71}">
      <dgm:prSet/>
      <dgm:spPr/>
      <dgm:t>
        <a:bodyPr/>
        <a:lstStyle/>
        <a:p>
          <a:endParaRPr lang="el-GR"/>
        </a:p>
      </dgm:t>
    </dgm:pt>
    <dgm:pt modelId="{6EF61BCD-C75E-4044-9503-B4B2910826FB}">
      <dgm:prSet phldrT="[Κείμενο]"/>
      <dgm:spPr/>
      <dgm:t>
        <a:bodyPr/>
        <a:lstStyle/>
        <a:p>
          <a:r>
            <a:rPr lang="en-US" dirty="0" smtClean="0"/>
            <a:t>Pin</a:t>
          </a:r>
          <a:endParaRPr lang="el-GR" dirty="0"/>
        </a:p>
      </dgm:t>
    </dgm:pt>
    <dgm:pt modelId="{686DF514-2EA6-44EC-8311-03DB448AB0FA}" type="parTrans" cxnId="{9B6373F1-2566-4776-9D73-10537F9CA565}">
      <dgm:prSet/>
      <dgm:spPr/>
      <dgm:t>
        <a:bodyPr/>
        <a:lstStyle/>
        <a:p>
          <a:endParaRPr lang="el-GR"/>
        </a:p>
      </dgm:t>
    </dgm:pt>
    <dgm:pt modelId="{47D81286-8B99-4FC6-A0B9-83BCF170B68B}" type="sibTrans" cxnId="{9B6373F1-2566-4776-9D73-10537F9CA565}">
      <dgm:prSet/>
      <dgm:spPr/>
      <dgm:t>
        <a:bodyPr/>
        <a:lstStyle/>
        <a:p>
          <a:endParaRPr lang="el-GR"/>
        </a:p>
      </dgm:t>
    </dgm:pt>
    <dgm:pt modelId="{7EC5FCAD-F632-4DA5-BF20-ED2FA2F92938}">
      <dgm:prSet phldrT="[Κείμενο]"/>
      <dgm:spPr/>
      <dgm:t>
        <a:bodyPr/>
        <a:lstStyle/>
        <a:p>
          <a:r>
            <a:rPr lang="en-US" dirty="0" smtClean="0"/>
            <a:t>…</a:t>
          </a:r>
          <a:endParaRPr lang="el-GR" dirty="0"/>
        </a:p>
      </dgm:t>
    </dgm:pt>
    <dgm:pt modelId="{7BA7C821-B47D-4643-9440-F09E2DBEA8A3}" type="parTrans" cxnId="{1036068A-2C2B-48DA-8F94-5345489CC18F}">
      <dgm:prSet/>
      <dgm:spPr/>
      <dgm:t>
        <a:bodyPr/>
        <a:lstStyle/>
        <a:p>
          <a:endParaRPr lang="el-GR"/>
        </a:p>
      </dgm:t>
    </dgm:pt>
    <dgm:pt modelId="{D7B2B060-DFA8-47A5-B416-0FA64E0D9058}" type="sibTrans" cxnId="{1036068A-2C2B-48DA-8F94-5345489CC18F}">
      <dgm:prSet/>
      <dgm:spPr/>
      <dgm:t>
        <a:bodyPr/>
        <a:lstStyle/>
        <a:p>
          <a:endParaRPr lang="el-GR"/>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05FBC0AF-58F7-4D32-9B92-EE2F572ECFB5}" type="pres">
      <dgm:prSet presAssocID="{7EC5FCAD-F632-4DA5-BF20-ED2FA2F92938}" presName="compositeA" presStyleCnt="0"/>
      <dgm:spPr/>
    </dgm:pt>
    <dgm:pt modelId="{C3D97098-C360-42DF-8AF3-CEF347B54719}" type="pres">
      <dgm:prSet presAssocID="{7EC5FCAD-F632-4DA5-BF20-ED2FA2F92938}" presName="textA" presStyleLbl="revTx" presStyleIdx="0" presStyleCnt="9">
        <dgm:presLayoutVars>
          <dgm:bulletEnabled val="1"/>
        </dgm:presLayoutVars>
      </dgm:prSet>
      <dgm:spPr/>
      <dgm:t>
        <a:bodyPr/>
        <a:lstStyle/>
        <a:p>
          <a:endParaRPr lang="el-GR"/>
        </a:p>
      </dgm:t>
    </dgm:pt>
    <dgm:pt modelId="{F6B02EBD-4184-48A6-9BC9-3EEB7538B6E4}" type="pres">
      <dgm:prSet presAssocID="{7EC5FCAD-F632-4DA5-BF20-ED2FA2F92938}" presName="circleA" presStyleLbl="node1" presStyleIdx="0" presStyleCnt="9"/>
      <dgm:spPr/>
    </dgm:pt>
    <dgm:pt modelId="{410C9534-095C-4425-AB7F-0EBEEE7B789B}" type="pres">
      <dgm:prSet presAssocID="{7EC5FCAD-F632-4DA5-BF20-ED2FA2F92938}" presName="spaceA" presStyleCnt="0"/>
      <dgm:spPr/>
    </dgm:pt>
    <dgm:pt modelId="{C7F981AB-7DBA-4E4D-9335-9664CA87241B}" type="pres">
      <dgm:prSet presAssocID="{D7B2B060-DFA8-47A5-B416-0FA64E0D9058}" presName="space" presStyleCnt="0"/>
      <dgm:spPr/>
    </dgm:pt>
    <dgm:pt modelId="{91386069-4957-405E-A656-103DCECF4718}" type="pres">
      <dgm:prSet presAssocID="{699417BA-EC4A-42D5-BFCF-3467AFF6663F}" presName="compositeB" presStyleCnt="0"/>
      <dgm:spPr/>
    </dgm:pt>
    <dgm:pt modelId="{AEAC648F-5876-4E91-AF0C-B3D9D0F360D7}" type="pres">
      <dgm:prSet presAssocID="{699417BA-EC4A-42D5-BFCF-3467AFF6663F}" presName="textB" presStyleLbl="revTx" presStyleIdx="1" presStyleCnt="9">
        <dgm:presLayoutVars>
          <dgm:bulletEnabled val="1"/>
        </dgm:presLayoutVars>
      </dgm:prSet>
      <dgm:spPr/>
      <dgm:t>
        <a:bodyPr/>
        <a:lstStyle/>
        <a:p>
          <a:endParaRPr lang="el-GR"/>
        </a:p>
      </dgm:t>
    </dgm:pt>
    <dgm:pt modelId="{3AA65857-E902-4F18-9D8C-72947DD27520}" type="pres">
      <dgm:prSet presAssocID="{699417BA-EC4A-42D5-BFCF-3467AFF6663F}" presName="circleB" presStyleLbl="node1" presStyleIdx="1" presStyleCnt="9"/>
      <dgm:spPr/>
    </dgm:pt>
    <dgm:pt modelId="{4BB6DF99-8BEC-4E86-9789-DDBF9E7A2EB2}" type="pres">
      <dgm:prSet presAssocID="{699417BA-EC4A-42D5-BFCF-3467AFF6663F}" presName="spaceB" presStyleCnt="0"/>
      <dgm:spPr/>
    </dgm:pt>
    <dgm:pt modelId="{8B4C6F46-8C4E-4B37-8C13-8305F2FE6C18}" type="pres">
      <dgm:prSet presAssocID="{8BD8BDDD-FB8B-4144-BEC9-6EF7B1AEEAAF}" presName="space" presStyleCnt="0"/>
      <dgm:spPr/>
    </dgm:pt>
    <dgm:pt modelId="{D7D0D207-1BAB-48A9-81EF-F04880F1F794}" type="pres">
      <dgm:prSet presAssocID="{DFE8B2E9-D5B0-4C9A-9F48-D7127FA43643}" presName="compositeA" presStyleCnt="0"/>
      <dgm:spPr/>
    </dgm:pt>
    <dgm:pt modelId="{12BE3286-8DAD-4722-9FF8-7B468FA7C471}" type="pres">
      <dgm:prSet presAssocID="{DFE8B2E9-D5B0-4C9A-9F48-D7127FA43643}" presName="textA" presStyleLbl="revTx" presStyleIdx="2" presStyleCnt="9">
        <dgm:presLayoutVars>
          <dgm:bulletEnabled val="1"/>
        </dgm:presLayoutVars>
      </dgm:prSet>
      <dgm:spPr/>
      <dgm:t>
        <a:bodyPr/>
        <a:lstStyle/>
        <a:p>
          <a:endParaRPr lang="el-GR"/>
        </a:p>
      </dgm:t>
    </dgm:pt>
    <dgm:pt modelId="{91AFFA8F-CACF-485A-94F5-123E2B3D682E}" type="pres">
      <dgm:prSet presAssocID="{DFE8B2E9-D5B0-4C9A-9F48-D7127FA43643}" presName="circleA" presStyleLbl="node1" presStyleIdx="2" presStyleCnt="9"/>
      <dgm:spPr/>
    </dgm:pt>
    <dgm:pt modelId="{6D197026-7BFB-4335-9ABA-AF6C327AD31A}" type="pres">
      <dgm:prSet presAssocID="{DFE8B2E9-D5B0-4C9A-9F48-D7127FA43643}" presName="spaceA" presStyleCnt="0"/>
      <dgm:spPr/>
    </dgm:pt>
    <dgm:pt modelId="{F3E18E11-2965-4050-9863-BFDF9B51FCC9}" type="pres">
      <dgm:prSet presAssocID="{FAC94325-60B2-4EA5-86FC-9462B272BB5F}" presName="space" presStyleCnt="0"/>
      <dgm:spPr/>
    </dgm:pt>
    <dgm:pt modelId="{90F3911E-B953-49EE-A1C8-CE1B440C3347}" type="pres">
      <dgm:prSet presAssocID="{8EF894E9-F9CF-47CF-BEB2-C603E634573D}" presName="compositeB" presStyleCnt="0"/>
      <dgm:spPr/>
    </dgm:pt>
    <dgm:pt modelId="{34BB0494-BEF3-45C6-A04A-6063AE5633A6}" type="pres">
      <dgm:prSet presAssocID="{8EF894E9-F9CF-47CF-BEB2-C603E634573D}" presName="textB" presStyleLbl="revTx" presStyleIdx="3" presStyleCnt="9">
        <dgm:presLayoutVars>
          <dgm:bulletEnabled val="1"/>
        </dgm:presLayoutVars>
      </dgm:prSet>
      <dgm:spPr/>
      <dgm:t>
        <a:bodyPr/>
        <a:lstStyle/>
        <a:p>
          <a:endParaRPr lang="el-GR"/>
        </a:p>
      </dgm:t>
    </dgm:pt>
    <dgm:pt modelId="{E67391AC-512A-43F8-816A-E32A69036F0B}" type="pres">
      <dgm:prSet presAssocID="{8EF894E9-F9CF-47CF-BEB2-C603E634573D}" presName="circleB" presStyleLbl="node1" presStyleIdx="3" presStyleCnt="9"/>
      <dgm:spPr/>
    </dgm:pt>
    <dgm:pt modelId="{D94C94F6-ACC5-4FF1-BF2D-23746B3BC805}" type="pres">
      <dgm:prSet presAssocID="{8EF894E9-F9CF-47CF-BEB2-C603E634573D}" presName="spaceB" presStyleCnt="0"/>
      <dgm:spPr/>
    </dgm:pt>
    <dgm:pt modelId="{D60E67AA-E1D0-4F21-A807-27C1F1CE0331}" type="pres">
      <dgm:prSet presAssocID="{C4F5CA54-8383-45DA-85D8-C71A7ACF9CBB}" presName="space" presStyleCnt="0"/>
      <dgm:spPr/>
    </dgm:pt>
    <dgm:pt modelId="{A0352D6E-F0F5-4A55-AC8F-BE239C750AA0}" type="pres">
      <dgm:prSet presAssocID="{8AED8B05-BC40-4F0B-993C-F78DBBFC598B}" presName="compositeA" presStyleCnt="0"/>
      <dgm:spPr/>
    </dgm:pt>
    <dgm:pt modelId="{1573EBB8-6472-451F-B69D-4FA1E135709C}" type="pres">
      <dgm:prSet presAssocID="{8AED8B05-BC40-4F0B-993C-F78DBBFC598B}" presName="textA" presStyleLbl="revTx" presStyleIdx="4" presStyleCnt="9">
        <dgm:presLayoutVars>
          <dgm:bulletEnabled val="1"/>
        </dgm:presLayoutVars>
      </dgm:prSet>
      <dgm:spPr/>
      <dgm:t>
        <a:bodyPr/>
        <a:lstStyle/>
        <a:p>
          <a:endParaRPr lang="el-GR"/>
        </a:p>
      </dgm:t>
    </dgm:pt>
    <dgm:pt modelId="{F5C74FF0-CCDB-45C0-8617-F2ECC9FA418B}" type="pres">
      <dgm:prSet presAssocID="{8AED8B05-BC40-4F0B-993C-F78DBBFC598B}" presName="circleA" presStyleLbl="node1" presStyleIdx="4" presStyleCnt="9"/>
      <dgm:spPr/>
    </dgm:pt>
    <dgm:pt modelId="{7A60D0FC-FEB9-40E7-9166-C309D812013C}" type="pres">
      <dgm:prSet presAssocID="{8AED8B05-BC40-4F0B-993C-F78DBBFC598B}" presName="spaceA" presStyleCnt="0"/>
      <dgm:spPr/>
    </dgm:pt>
    <dgm:pt modelId="{045CF3C2-3E80-451F-B1A7-7D0F69A64385}" type="pres">
      <dgm:prSet presAssocID="{03F32E46-6DD3-4F4D-900A-51DB7861AA97}" presName="space" presStyleCnt="0"/>
      <dgm:spPr/>
    </dgm:pt>
    <dgm:pt modelId="{99447313-442F-40BC-83B1-A5B1F7209756}" type="pres">
      <dgm:prSet presAssocID="{A565B449-6E28-457C-BD97-E662CACBE81E}" presName="compositeB" presStyleCnt="0"/>
      <dgm:spPr/>
    </dgm:pt>
    <dgm:pt modelId="{891AE40F-B5EE-4751-B176-F90F9362A357}" type="pres">
      <dgm:prSet presAssocID="{A565B449-6E28-457C-BD97-E662CACBE81E}" presName="textB" presStyleLbl="revTx" presStyleIdx="5" presStyleCnt="9">
        <dgm:presLayoutVars>
          <dgm:bulletEnabled val="1"/>
        </dgm:presLayoutVars>
      </dgm:prSet>
      <dgm:spPr/>
      <dgm:t>
        <a:bodyPr/>
        <a:lstStyle/>
        <a:p>
          <a:endParaRPr lang="el-GR"/>
        </a:p>
      </dgm:t>
    </dgm:pt>
    <dgm:pt modelId="{7E0A14C9-F47C-4582-B4F8-8C12569E2B18}" type="pres">
      <dgm:prSet presAssocID="{A565B449-6E28-457C-BD97-E662CACBE81E}" presName="circleB" presStyleLbl="node1" presStyleIdx="5" presStyleCnt="9"/>
      <dgm:spPr/>
    </dgm:pt>
    <dgm:pt modelId="{954238DD-B60B-4E2B-A448-FCB0C5F865D9}" type="pres">
      <dgm:prSet presAssocID="{A565B449-6E28-457C-BD97-E662CACBE81E}" presName="spaceB" presStyleCnt="0"/>
      <dgm:spPr/>
    </dgm:pt>
    <dgm:pt modelId="{44A5BF42-B180-4D8D-AC64-99663DF4C339}" type="pres">
      <dgm:prSet presAssocID="{7E6EFE83-E6C5-42F1-8EDF-B7846A7C7B6D}" presName="space" presStyleCnt="0"/>
      <dgm:spPr/>
    </dgm:pt>
    <dgm:pt modelId="{887E4CD0-B9A9-49D8-B907-FD2B4D894E59}" type="pres">
      <dgm:prSet presAssocID="{E4F9B8BB-B062-491C-9A9B-E23AA82D188B}" presName="compositeA" presStyleCnt="0"/>
      <dgm:spPr/>
    </dgm:pt>
    <dgm:pt modelId="{3F90D9DA-0CB2-4364-8FDE-992AD16DB855}" type="pres">
      <dgm:prSet presAssocID="{E4F9B8BB-B062-491C-9A9B-E23AA82D188B}" presName="textA" presStyleLbl="revTx" presStyleIdx="6" presStyleCnt="9">
        <dgm:presLayoutVars>
          <dgm:bulletEnabled val="1"/>
        </dgm:presLayoutVars>
      </dgm:prSet>
      <dgm:spPr/>
      <dgm:t>
        <a:bodyPr/>
        <a:lstStyle/>
        <a:p>
          <a:endParaRPr lang="el-GR"/>
        </a:p>
      </dgm:t>
    </dgm:pt>
    <dgm:pt modelId="{477CB4FC-2388-4B96-B5E9-1781693459F0}" type="pres">
      <dgm:prSet presAssocID="{E4F9B8BB-B062-491C-9A9B-E23AA82D188B}" presName="circleA" presStyleLbl="node1" presStyleIdx="6" presStyleCnt="9"/>
      <dgm:spPr/>
    </dgm:pt>
    <dgm:pt modelId="{D2B55981-49E0-474E-A160-97505F1FAAF4}" type="pres">
      <dgm:prSet presAssocID="{E4F9B8BB-B062-491C-9A9B-E23AA82D188B}" presName="spaceA" presStyleCnt="0"/>
      <dgm:spPr/>
    </dgm:pt>
    <dgm:pt modelId="{9D3E9F2F-65E8-4D75-A473-5F6B6A2E3B35}" type="pres">
      <dgm:prSet presAssocID="{F682DC71-11C7-4D0E-B354-B64AE8A0B6B4}" presName="space" presStyleCnt="0"/>
      <dgm:spPr/>
    </dgm:pt>
    <dgm:pt modelId="{A345CC72-32A0-42D2-9416-AEE6690B30DD}" type="pres">
      <dgm:prSet presAssocID="{E08608F2-BE2C-4AC7-81AC-F5C70F782D27}" presName="compositeB" presStyleCnt="0"/>
      <dgm:spPr/>
    </dgm:pt>
    <dgm:pt modelId="{B75ADDA6-BAC3-4A32-9993-7677554EA9C2}" type="pres">
      <dgm:prSet presAssocID="{E08608F2-BE2C-4AC7-81AC-F5C70F782D27}" presName="textB" presStyleLbl="revTx" presStyleIdx="7" presStyleCnt="9">
        <dgm:presLayoutVars>
          <dgm:bulletEnabled val="1"/>
        </dgm:presLayoutVars>
      </dgm:prSet>
      <dgm:spPr/>
      <dgm:t>
        <a:bodyPr/>
        <a:lstStyle/>
        <a:p>
          <a:endParaRPr lang="el-GR"/>
        </a:p>
      </dgm:t>
    </dgm:pt>
    <dgm:pt modelId="{CD77516C-A417-4510-9E74-0089D0AA948A}" type="pres">
      <dgm:prSet presAssocID="{E08608F2-BE2C-4AC7-81AC-F5C70F782D27}" presName="circleB" presStyleLbl="node1" presStyleIdx="7" presStyleCnt="9"/>
      <dgm:spPr/>
    </dgm:pt>
    <dgm:pt modelId="{40D2631B-9393-4C02-8FAD-5ECABDF8DBFF}" type="pres">
      <dgm:prSet presAssocID="{E08608F2-BE2C-4AC7-81AC-F5C70F782D27}" presName="spaceB" presStyleCnt="0"/>
      <dgm:spPr/>
    </dgm:pt>
    <dgm:pt modelId="{D2841A0D-FA8E-451B-8A0B-118A37A65640}" type="pres">
      <dgm:prSet presAssocID="{6E01983B-2B03-4CC1-BF93-DF97F52BEBDB}" presName="space" presStyleCnt="0"/>
      <dgm:spPr/>
    </dgm:pt>
    <dgm:pt modelId="{017E343B-5B65-450A-B8E4-6C258AB35980}" type="pres">
      <dgm:prSet presAssocID="{6EF61BCD-C75E-4044-9503-B4B2910826FB}" presName="compositeA" presStyleCnt="0"/>
      <dgm:spPr/>
    </dgm:pt>
    <dgm:pt modelId="{A7E47819-FC54-4A2F-B85D-5F092B117F10}" type="pres">
      <dgm:prSet presAssocID="{6EF61BCD-C75E-4044-9503-B4B2910826FB}" presName="textA" presStyleLbl="revTx" presStyleIdx="8" presStyleCnt="9">
        <dgm:presLayoutVars>
          <dgm:bulletEnabled val="1"/>
        </dgm:presLayoutVars>
      </dgm:prSet>
      <dgm:spPr/>
      <dgm:t>
        <a:bodyPr/>
        <a:lstStyle/>
        <a:p>
          <a:endParaRPr lang="el-GR"/>
        </a:p>
      </dgm:t>
    </dgm:pt>
    <dgm:pt modelId="{38C3D7B3-67BB-42AF-8B96-986C26926EC8}" type="pres">
      <dgm:prSet presAssocID="{6EF61BCD-C75E-4044-9503-B4B2910826FB}" presName="circleA" presStyleLbl="node1" presStyleIdx="8" presStyleCnt="9"/>
      <dgm:spPr/>
    </dgm:pt>
    <dgm:pt modelId="{D914B5C7-32B7-4D45-B309-F7881ADB1A53}" type="pres">
      <dgm:prSet presAssocID="{6EF61BCD-C75E-4044-9503-B4B2910826FB}" presName="spaceA" presStyleCnt="0"/>
      <dgm:spPr/>
    </dgm:pt>
  </dgm:ptLst>
  <dgm:cxnLst>
    <dgm:cxn modelId="{76C7117E-59A7-420E-A377-AF9E253E8DA7}" type="presOf" srcId="{699417BA-EC4A-42D5-BFCF-3467AFF6663F}" destId="{AEAC648F-5876-4E91-AF0C-B3D9D0F360D7}" srcOrd="0" destOrd="0" presId="urn:microsoft.com/office/officeart/2005/8/layout/hProcess11"/>
    <dgm:cxn modelId="{A3EEC1B3-C036-4311-9993-D3D9B4C4A9BE}" srcId="{74DF81AD-776D-4BAE-BBF3-004D7E3AB217}" destId="{A565B449-6E28-457C-BD97-E662CACBE81E}" srcOrd="5" destOrd="0" parTransId="{0763515D-C675-4B5D-A72A-AF75A0D5678F}" sibTransId="{7E6EFE83-E6C5-42F1-8EDF-B7846A7C7B6D}"/>
    <dgm:cxn modelId="{A000CA05-EDC2-465F-8D15-5FA9E91C2B0F}" type="presOf" srcId="{8EF894E9-F9CF-47CF-BEB2-C603E634573D}" destId="{34BB0494-BEF3-45C6-A04A-6063AE5633A6}" srcOrd="0" destOrd="0" presId="urn:microsoft.com/office/officeart/2005/8/layout/hProcess11"/>
    <dgm:cxn modelId="{2C5DD304-5986-43F9-8E22-0A7EB1C884CB}" type="presOf" srcId="{6EF61BCD-C75E-4044-9503-B4B2910826FB}" destId="{A7E47819-FC54-4A2F-B85D-5F092B117F10}" srcOrd="0" destOrd="0" presId="urn:microsoft.com/office/officeart/2005/8/layout/hProcess11"/>
    <dgm:cxn modelId="{A09BB783-ADB4-4D57-B926-7550F7B5CADD}" srcId="{74DF81AD-776D-4BAE-BBF3-004D7E3AB217}" destId="{8EF894E9-F9CF-47CF-BEB2-C603E634573D}" srcOrd="3" destOrd="0" parTransId="{D08484FB-C236-48A9-B894-91AFE270322D}" sibTransId="{C4F5CA54-8383-45DA-85D8-C71A7ACF9CBB}"/>
    <dgm:cxn modelId="{8961FFB0-1B11-406C-B899-95A3B7D0AEBD}" srcId="{74DF81AD-776D-4BAE-BBF3-004D7E3AB217}" destId="{E4F9B8BB-B062-491C-9A9B-E23AA82D188B}" srcOrd="6" destOrd="0" parTransId="{12D2A6D6-C2EA-4C60-BDF2-B354D64EE4AD}" sibTransId="{F682DC71-11C7-4D0E-B354-B64AE8A0B6B4}"/>
    <dgm:cxn modelId="{9B6373F1-2566-4776-9D73-10537F9CA565}" srcId="{74DF81AD-776D-4BAE-BBF3-004D7E3AB217}" destId="{6EF61BCD-C75E-4044-9503-B4B2910826FB}" srcOrd="8" destOrd="0" parTransId="{686DF514-2EA6-44EC-8311-03DB448AB0FA}" sibTransId="{47D81286-8B99-4FC6-A0B9-83BCF170B68B}"/>
    <dgm:cxn modelId="{5A467313-3147-4A20-86F9-A70B59895EEF}" srcId="{74DF81AD-776D-4BAE-BBF3-004D7E3AB217}" destId="{DFE8B2E9-D5B0-4C9A-9F48-D7127FA43643}" srcOrd="2" destOrd="0" parTransId="{21056DAA-5F7B-4724-AA7A-54CF86A74240}" sibTransId="{FAC94325-60B2-4EA5-86FC-9462B272BB5F}"/>
    <dgm:cxn modelId="{4BA8D5F9-0A30-4FC7-B1CE-57599991DDFD}" type="presOf" srcId="{A565B449-6E28-457C-BD97-E662CACBE81E}" destId="{891AE40F-B5EE-4751-B176-F90F9362A357}" srcOrd="0" destOrd="0" presId="urn:microsoft.com/office/officeart/2005/8/layout/hProcess11"/>
    <dgm:cxn modelId="{610DB5EA-D8F0-46C2-BAAF-F92DC9980A71}" srcId="{74DF81AD-776D-4BAE-BBF3-004D7E3AB217}" destId="{E08608F2-BE2C-4AC7-81AC-F5C70F782D27}" srcOrd="7" destOrd="0" parTransId="{9759E515-71CD-4EDD-AFCB-6C30A63455F0}" sibTransId="{6E01983B-2B03-4CC1-BF93-DF97F52BEBDB}"/>
    <dgm:cxn modelId="{EDA205F5-A775-4545-8E5B-0DAB39928ECA}" type="presOf" srcId="{74DF81AD-776D-4BAE-BBF3-004D7E3AB217}" destId="{7555EF7C-2D48-4B76-B8EC-76C96FF89CC2}" srcOrd="0" destOrd="0" presId="urn:microsoft.com/office/officeart/2005/8/layout/hProcess11"/>
    <dgm:cxn modelId="{1036068A-2C2B-48DA-8F94-5345489CC18F}" srcId="{74DF81AD-776D-4BAE-BBF3-004D7E3AB217}" destId="{7EC5FCAD-F632-4DA5-BF20-ED2FA2F92938}" srcOrd="0" destOrd="0" parTransId="{7BA7C821-B47D-4643-9440-F09E2DBEA8A3}" sibTransId="{D7B2B060-DFA8-47A5-B416-0FA64E0D9058}"/>
    <dgm:cxn modelId="{1F2F6450-124D-4D95-8541-D8E6E1D80947}" type="presOf" srcId="{E4F9B8BB-B062-491C-9A9B-E23AA82D188B}" destId="{3F90D9DA-0CB2-4364-8FDE-992AD16DB855}" srcOrd="0" destOrd="0" presId="urn:microsoft.com/office/officeart/2005/8/layout/hProcess11"/>
    <dgm:cxn modelId="{39229E45-5D4A-40DA-A5A5-DD2E239D9FC9}" type="presOf" srcId="{8AED8B05-BC40-4F0B-993C-F78DBBFC598B}" destId="{1573EBB8-6472-451F-B69D-4FA1E135709C}" srcOrd="0" destOrd="0" presId="urn:microsoft.com/office/officeart/2005/8/layout/hProcess11"/>
    <dgm:cxn modelId="{A8061091-FFF7-42F3-B663-5B9827EC10FE}" srcId="{74DF81AD-776D-4BAE-BBF3-004D7E3AB217}" destId="{699417BA-EC4A-42D5-BFCF-3467AFF6663F}" srcOrd="1" destOrd="0" parTransId="{B803E8ED-28E6-4099-AD7E-C31D8A3EF353}" sibTransId="{8BD8BDDD-FB8B-4144-BEC9-6EF7B1AEEAAF}"/>
    <dgm:cxn modelId="{2A09A8DD-7607-4552-A739-4AADC8EC81C0}" srcId="{74DF81AD-776D-4BAE-BBF3-004D7E3AB217}" destId="{8AED8B05-BC40-4F0B-993C-F78DBBFC598B}" srcOrd="4" destOrd="0" parTransId="{342887CD-972B-4486-BE0F-2C9EF3DF12CF}" sibTransId="{03F32E46-6DD3-4F4D-900A-51DB7861AA97}"/>
    <dgm:cxn modelId="{85F55E06-86B6-40CC-B078-643F7EA44B52}" type="presOf" srcId="{E08608F2-BE2C-4AC7-81AC-F5C70F782D27}" destId="{B75ADDA6-BAC3-4A32-9993-7677554EA9C2}" srcOrd="0" destOrd="0" presId="urn:microsoft.com/office/officeart/2005/8/layout/hProcess11"/>
    <dgm:cxn modelId="{691C804C-ED5A-4603-806F-E14D9A47B991}" type="presOf" srcId="{DFE8B2E9-D5B0-4C9A-9F48-D7127FA43643}" destId="{12BE3286-8DAD-4722-9FF8-7B468FA7C471}" srcOrd="0" destOrd="0" presId="urn:microsoft.com/office/officeart/2005/8/layout/hProcess11"/>
    <dgm:cxn modelId="{5B1D716F-FFCA-498D-89EB-11EA3C2F2CEE}" type="presOf" srcId="{7EC5FCAD-F632-4DA5-BF20-ED2FA2F92938}" destId="{C3D97098-C360-42DF-8AF3-CEF347B54719}" srcOrd="0" destOrd="0" presId="urn:microsoft.com/office/officeart/2005/8/layout/hProcess11"/>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332CEBC6-F14C-4A7D-AE89-F83CEB93C015}" type="presParOf" srcId="{D5E8E126-9C3C-4AC0-96A8-88CA88CA3FDC}" destId="{05FBC0AF-58F7-4D32-9B92-EE2F572ECFB5}" srcOrd="0" destOrd="0" presId="urn:microsoft.com/office/officeart/2005/8/layout/hProcess11"/>
    <dgm:cxn modelId="{0996E1B3-CB36-4D19-8933-14882F73A248}" type="presParOf" srcId="{05FBC0AF-58F7-4D32-9B92-EE2F572ECFB5}" destId="{C3D97098-C360-42DF-8AF3-CEF347B54719}" srcOrd="0" destOrd="0" presId="urn:microsoft.com/office/officeart/2005/8/layout/hProcess11"/>
    <dgm:cxn modelId="{563F431D-1E00-4AEA-8E8F-2B78566DB159}" type="presParOf" srcId="{05FBC0AF-58F7-4D32-9B92-EE2F572ECFB5}" destId="{F6B02EBD-4184-48A6-9BC9-3EEB7538B6E4}" srcOrd="1" destOrd="0" presId="urn:microsoft.com/office/officeart/2005/8/layout/hProcess11"/>
    <dgm:cxn modelId="{8828C3C4-90F8-47A7-A5B0-D1BBF2D56B38}" type="presParOf" srcId="{05FBC0AF-58F7-4D32-9B92-EE2F572ECFB5}" destId="{410C9534-095C-4425-AB7F-0EBEEE7B789B}" srcOrd="2" destOrd="0" presId="urn:microsoft.com/office/officeart/2005/8/layout/hProcess11"/>
    <dgm:cxn modelId="{0883C5F3-6121-4FCC-8CBF-F6A50AE4EEC7}" type="presParOf" srcId="{D5E8E126-9C3C-4AC0-96A8-88CA88CA3FDC}" destId="{C7F981AB-7DBA-4E4D-9335-9664CA87241B}" srcOrd="1" destOrd="0" presId="urn:microsoft.com/office/officeart/2005/8/layout/hProcess11"/>
    <dgm:cxn modelId="{295E79C8-5751-4C37-BA3C-A7F13ABDFB26}" type="presParOf" srcId="{D5E8E126-9C3C-4AC0-96A8-88CA88CA3FDC}" destId="{91386069-4957-405E-A656-103DCECF4718}" srcOrd="2" destOrd="0" presId="urn:microsoft.com/office/officeart/2005/8/layout/hProcess11"/>
    <dgm:cxn modelId="{94983AFB-3CA5-49DE-B2C3-2645A29D1D62}" type="presParOf" srcId="{91386069-4957-405E-A656-103DCECF4718}" destId="{AEAC648F-5876-4E91-AF0C-B3D9D0F360D7}" srcOrd="0" destOrd="0" presId="urn:microsoft.com/office/officeart/2005/8/layout/hProcess11"/>
    <dgm:cxn modelId="{CCC3B739-07C8-4A16-9FCF-086F95F80741}" type="presParOf" srcId="{91386069-4957-405E-A656-103DCECF4718}" destId="{3AA65857-E902-4F18-9D8C-72947DD27520}" srcOrd="1" destOrd="0" presId="urn:microsoft.com/office/officeart/2005/8/layout/hProcess11"/>
    <dgm:cxn modelId="{1763BA42-7D3E-4AA0-A82F-453353CE393C}" type="presParOf" srcId="{91386069-4957-405E-A656-103DCECF4718}" destId="{4BB6DF99-8BEC-4E86-9789-DDBF9E7A2EB2}" srcOrd="2" destOrd="0" presId="urn:microsoft.com/office/officeart/2005/8/layout/hProcess11"/>
    <dgm:cxn modelId="{EA302F17-D263-4F9D-8174-AACDAB944CAA}" type="presParOf" srcId="{D5E8E126-9C3C-4AC0-96A8-88CA88CA3FDC}" destId="{8B4C6F46-8C4E-4B37-8C13-8305F2FE6C18}" srcOrd="3" destOrd="0" presId="urn:microsoft.com/office/officeart/2005/8/layout/hProcess11"/>
    <dgm:cxn modelId="{BBD4DE6E-BE22-43AC-AD47-9E85FF58C80D}" type="presParOf" srcId="{D5E8E126-9C3C-4AC0-96A8-88CA88CA3FDC}" destId="{D7D0D207-1BAB-48A9-81EF-F04880F1F794}" srcOrd="4" destOrd="0" presId="urn:microsoft.com/office/officeart/2005/8/layout/hProcess11"/>
    <dgm:cxn modelId="{EF62650E-A9E9-4A63-A7B6-7CAB358AD466}" type="presParOf" srcId="{D7D0D207-1BAB-48A9-81EF-F04880F1F794}" destId="{12BE3286-8DAD-4722-9FF8-7B468FA7C471}" srcOrd="0" destOrd="0" presId="urn:microsoft.com/office/officeart/2005/8/layout/hProcess11"/>
    <dgm:cxn modelId="{C0682DAA-1B22-4CF5-9526-2D3D1E80D27F}" type="presParOf" srcId="{D7D0D207-1BAB-48A9-81EF-F04880F1F794}" destId="{91AFFA8F-CACF-485A-94F5-123E2B3D682E}" srcOrd="1" destOrd="0" presId="urn:microsoft.com/office/officeart/2005/8/layout/hProcess11"/>
    <dgm:cxn modelId="{0FDBCE1D-B9F4-4163-8DA8-49837E5047C3}" type="presParOf" srcId="{D7D0D207-1BAB-48A9-81EF-F04880F1F794}" destId="{6D197026-7BFB-4335-9ABA-AF6C327AD31A}" srcOrd="2" destOrd="0" presId="urn:microsoft.com/office/officeart/2005/8/layout/hProcess11"/>
    <dgm:cxn modelId="{1D460CAF-1523-4762-9FAB-E25117445F3E}" type="presParOf" srcId="{D5E8E126-9C3C-4AC0-96A8-88CA88CA3FDC}" destId="{F3E18E11-2965-4050-9863-BFDF9B51FCC9}" srcOrd="5" destOrd="0" presId="urn:microsoft.com/office/officeart/2005/8/layout/hProcess11"/>
    <dgm:cxn modelId="{A4BBB91E-51C5-46EE-B9EF-DFABA8ED0DE5}" type="presParOf" srcId="{D5E8E126-9C3C-4AC0-96A8-88CA88CA3FDC}" destId="{90F3911E-B953-49EE-A1C8-CE1B440C3347}" srcOrd="6" destOrd="0" presId="urn:microsoft.com/office/officeart/2005/8/layout/hProcess11"/>
    <dgm:cxn modelId="{B91E52C8-0BE4-4778-81D3-58E3210F4E20}" type="presParOf" srcId="{90F3911E-B953-49EE-A1C8-CE1B440C3347}" destId="{34BB0494-BEF3-45C6-A04A-6063AE5633A6}" srcOrd="0" destOrd="0" presId="urn:microsoft.com/office/officeart/2005/8/layout/hProcess11"/>
    <dgm:cxn modelId="{FFBD3E50-DB59-4262-8E79-D8DD1FD023DF}" type="presParOf" srcId="{90F3911E-B953-49EE-A1C8-CE1B440C3347}" destId="{E67391AC-512A-43F8-816A-E32A69036F0B}" srcOrd="1" destOrd="0" presId="urn:microsoft.com/office/officeart/2005/8/layout/hProcess11"/>
    <dgm:cxn modelId="{BA6B0F0E-0273-49E6-A45F-A3B42FAD81CB}" type="presParOf" srcId="{90F3911E-B953-49EE-A1C8-CE1B440C3347}" destId="{D94C94F6-ACC5-4FF1-BF2D-23746B3BC805}" srcOrd="2" destOrd="0" presId="urn:microsoft.com/office/officeart/2005/8/layout/hProcess11"/>
    <dgm:cxn modelId="{08F2E9ED-40DF-498D-8BAB-C4AB6EBD3FE7}" type="presParOf" srcId="{D5E8E126-9C3C-4AC0-96A8-88CA88CA3FDC}" destId="{D60E67AA-E1D0-4F21-A807-27C1F1CE0331}" srcOrd="7" destOrd="0" presId="urn:microsoft.com/office/officeart/2005/8/layout/hProcess11"/>
    <dgm:cxn modelId="{8EB8FDA7-52E1-4EB7-A46C-DA07A850F74B}" type="presParOf" srcId="{D5E8E126-9C3C-4AC0-96A8-88CA88CA3FDC}" destId="{A0352D6E-F0F5-4A55-AC8F-BE239C750AA0}" srcOrd="8" destOrd="0" presId="urn:microsoft.com/office/officeart/2005/8/layout/hProcess11"/>
    <dgm:cxn modelId="{79B789DD-153E-4BB5-B8EA-CCB49EDB2992}" type="presParOf" srcId="{A0352D6E-F0F5-4A55-AC8F-BE239C750AA0}" destId="{1573EBB8-6472-451F-B69D-4FA1E135709C}" srcOrd="0" destOrd="0" presId="urn:microsoft.com/office/officeart/2005/8/layout/hProcess11"/>
    <dgm:cxn modelId="{931DCEF0-8BB1-4CC0-B460-3FDB7CE3D006}" type="presParOf" srcId="{A0352D6E-F0F5-4A55-AC8F-BE239C750AA0}" destId="{F5C74FF0-CCDB-45C0-8617-F2ECC9FA418B}" srcOrd="1" destOrd="0" presId="urn:microsoft.com/office/officeart/2005/8/layout/hProcess11"/>
    <dgm:cxn modelId="{C42FCF99-CC10-40AD-922E-A0FF768E458E}" type="presParOf" srcId="{A0352D6E-F0F5-4A55-AC8F-BE239C750AA0}" destId="{7A60D0FC-FEB9-40E7-9166-C309D812013C}" srcOrd="2" destOrd="0" presId="urn:microsoft.com/office/officeart/2005/8/layout/hProcess11"/>
    <dgm:cxn modelId="{71A4010C-53AA-42B3-8B83-930A666A0D75}" type="presParOf" srcId="{D5E8E126-9C3C-4AC0-96A8-88CA88CA3FDC}" destId="{045CF3C2-3E80-451F-B1A7-7D0F69A64385}" srcOrd="9" destOrd="0" presId="urn:microsoft.com/office/officeart/2005/8/layout/hProcess11"/>
    <dgm:cxn modelId="{445DA25E-8AD1-4391-873B-F474972929C4}" type="presParOf" srcId="{D5E8E126-9C3C-4AC0-96A8-88CA88CA3FDC}" destId="{99447313-442F-40BC-83B1-A5B1F7209756}" srcOrd="10" destOrd="0" presId="urn:microsoft.com/office/officeart/2005/8/layout/hProcess11"/>
    <dgm:cxn modelId="{0A52B295-A465-4925-9014-C71BDC1BD2AC}" type="presParOf" srcId="{99447313-442F-40BC-83B1-A5B1F7209756}" destId="{891AE40F-B5EE-4751-B176-F90F9362A357}" srcOrd="0" destOrd="0" presId="urn:microsoft.com/office/officeart/2005/8/layout/hProcess11"/>
    <dgm:cxn modelId="{5323883C-0902-42A0-8491-B602CDD699BD}" type="presParOf" srcId="{99447313-442F-40BC-83B1-A5B1F7209756}" destId="{7E0A14C9-F47C-4582-B4F8-8C12569E2B18}" srcOrd="1" destOrd="0" presId="urn:microsoft.com/office/officeart/2005/8/layout/hProcess11"/>
    <dgm:cxn modelId="{9B0F3080-BF58-4B04-B820-EFDFCD79C96E}" type="presParOf" srcId="{99447313-442F-40BC-83B1-A5B1F7209756}" destId="{954238DD-B60B-4E2B-A448-FCB0C5F865D9}" srcOrd="2" destOrd="0" presId="urn:microsoft.com/office/officeart/2005/8/layout/hProcess11"/>
    <dgm:cxn modelId="{4314358B-CCF2-46EB-9B3C-C00D2DE9A956}" type="presParOf" srcId="{D5E8E126-9C3C-4AC0-96A8-88CA88CA3FDC}" destId="{44A5BF42-B180-4D8D-AC64-99663DF4C339}" srcOrd="11" destOrd="0" presId="urn:microsoft.com/office/officeart/2005/8/layout/hProcess11"/>
    <dgm:cxn modelId="{1E0EF09C-88AC-4282-A401-40209B5E49F3}" type="presParOf" srcId="{D5E8E126-9C3C-4AC0-96A8-88CA88CA3FDC}" destId="{887E4CD0-B9A9-49D8-B907-FD2B4D894E59}" srcOrd="12" destOrd="0" presId="urn:microsoft.com/office/officeart/2005/8/layout/hProcess11"/>
    <dgm:cxn modelId="{1AA0EC97-774B-4A80-A522-6B78E0483D74}" type="presParOf" srcId="{887E4CD0-B9A9-49D8-B907-FD2B4D894E59}" destId="{3F90D9DA-0CB2-4364-8FDE-992AD16DB855}" srcOrd="0" destOrd="0" presId="urn:microsoft.com/office/officeart/2005/8/layout/hProcess11"/>
    <dgm:cxn modelId="{D7D1132F-B63F-4389-9900-72DAF2BA8962}" type="presParOf" srcId="{887E4CD0-B9A9-49D8-B907-FD2B4D894E59}" destId="{477CB4FC-2388-4B96-B5E9-1781693459F0}" srcOrd="1" destOrd="0" presId="urn:microsoft.com/office/officeart/2005/8/layout/hProcess11"/>
    <dgm:cxn modelId="{6A54FCB0-3337-4ECC-8653-A7AA206EF2E9}" type="presParOf" srcId="{887E4CD0-B9A9-49D8-B907-FD2B4D894E59}" destId="{D2B55981-49E0-474E-A160-97505F1FAAF4}" srcOrd="2" destOrd="0" presId="urn:microsoft.com/office/officeart/2005/8/layout/hProcess11"/>
    <dgm:cxn modelId="{FD46FA2D-4209-4655-9E40-71B6CD9C0D90}" type="presParOf" srcId="{D5E8E126-9C3C-4AC0-96A8-88CA88CA3FDC}" destId="{9D3E9F2F-65E8-4D75-A473-5F6B6A2E3B35}" srcOrd="13" destOrd="0" presId="urn:microsoft.com/office/officeart/2005/8/layout/hProcess11"/>
    <dgm:cxn modelId="{E7028CAC-603D-4E58-9304-C561CE2D3C6E}" type="presParOf" srcId="{D5E8E126-9C3C-4AC0-96A8-88CA88CA3FDC}" destId="{A345CC72-32A0-42D2-9416-AEE6690B30DD}" srcOrd="14" destOrd="0" presId="urn:microsoft.com/office/officeart/2005/8/layout/hProcess11"/>
    <dgm:cxn modelId="{CEFAF3CF-A842-48EA-A196-89BFCA92B46C}" type="presParOf" srcId="{A345CC72-32A0-42D2-9416-AEE6690B30DD}" destId="{B75ADDA6-BAC3-4A32-9993-7677554EA9C2}" srcOrd="0" destOrd="0" presId="urn:microsoft.com/office/officeart/2005/8/layout/hProcess11"/>
    <dgm:cxn modelId="{B4F49564-3D3F-4175-992D-067F0968B321}" type="presParOf" srcId="{A345CC72-32A0-42D2-9416-AEE6690B30DD}" destId="{CD77516C-A417-4510-9E74-0089D0AA948A}" srcOrd="1" destOrd="0" presId="urn:microsoft.com/office/officeart/2005/8/layout/hProcess11"/>
    <dgm:cxn modelId="{4DA01FA9-9B0A-4192-BF09-B938585BB4A4}" type="presParOf" srcId="{A345CC72-32A0-42D2-9416-AEE6690B30DD}" destId="{40D2631B-9393-4C02-8FAD-5ECABDF8DBFF}" srcOrd="2" destOrd="0" presId="urn:microsoft.com/office/officeart/2005/8/layout/hProcess11"/>
    <dgm:cxn modelId="{9F649AF3-0944-47E7-AB31-C340D9BDE896}" type="presParOf" srcId="{D5E8E126-9C3C-4AC0-96A8-88CA88CA3FDC}" destId="{D2841A0D-FA8E-451B-8A0B-118A37A65640}" srcOrd="15" destOrd="0" presId="urn:microsoft.com/office/officeart/2005/8/layout/hProcess11"/>
    <dgm:cxn modelId="{79DC6905-FC52-446A-AB25-A9EDCCACF7F2}" type="presParOf" srcId="{D5E8E126-9C3C-4AC0-96A8-88CA88CA3FDC}" destId="{017E343B-5B65-450A-B8E4-6C258AB35980}" srcOrd="16" destOrd="0" presId="urn:microsoft.com/office/officeart/2005/8/layout/hProcess11"/>
    <dgm:cxn modelId="{97E6008C-E4EF-4824-BBC9-184D7657E725}" type="presParOf" srcId="{017E343B-5B65-450A-B8E4-6C258AB35980}" destId="{A7E47819-FC54-4A2F-B85D-5F092B117F10}" srcOrd="0" destOrd="0" presId="urn:microsoft.com/office/officeart/2005/8/layout/hProcess11"/>
    <dgm:cxn modelId="{19AA4332-95A6-41EE-8535-E8EECF0AC311}" type="presParOf" srcId="{017E343B-5B65-450A-B8E4-6C258AB35980}" destId="{38C3D7B3-67BB-42AF-8B96-986C26926EC8}" srcOrd="1" destOrd="0" presId="urn:microsoft.com/office/officeart/2005/8/layout/hProcess11"/>
    <dgm:cxn modelId="{0DF1DA71-739D-429E-A53C-6D79705D4F2C}" type="presParOf" srcId="{017E343B-5B65-450A-B8E4-6C258AB35980}" destId="{D914B5C7-32B7-4D45-B309-F7881ADB1A5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21873-4208-4405-8896-6D683178BAF5}">
      <dsp:nvSpPr>
        <dsp:cNvPr id="0" name=""/>
        <dsp:cNvSpPr/>
      </dsp:nvSpPr>
      <dsp:spPr>
        <a:xfrm>
          <a:off x="1020197" y="279188"/>
          <a:ext cx="1514568" cy="1260577"/>
        </a:xfrm>
        <a:prstGeom prst="roundRect">
          <a:avLst/>
        </a:prstGeom>
        <a:blipFill rotWithShape="1">
          <a:blip xmlns:r="http://schemas.openxmlformats.org/officeDocument/2006/relationships" r:embed="rId1"/>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29997231-00D9-40FD-B44C-105342738293}">
      <dsp:nvSpPr>
        <dsp:cNvPr id="0" name=""/>
        <dsp:cNvSpPr/>
      </dsp:nvSpPr>
      <dsp:spPr>
        <a:xfrm>
          <a:off x="512978" y="1586060"/>
          <a:ext cx="2529007"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Traffic Conditions</a:t>
          </a:r>
          <a:endParaRPr lang="en-US" sz="1800" kern="12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512978" y="1586060"/>
        <a:ext cx="2529007" cy="516746"/>
      </dsp:txXfrm>
    </dsp:sp>
    <dsp:sp modelId="{4F75EB08-7461-451D-AF03-4CC26FC1D177}">
      <dsp:nvSpPr>
        <dsp:cNvPr id="0" name=""/>
        <dsp:cNvSpPr/>
      </dsp:nvSpPr>
      <dsp:spPr>
        <a:xfrm>
          <a:off x="3669243" y="354414"/>
          <a:ext cx="1392847" cy="959671"/>
        </a:xfrm>
        <a:prstGeom prst="roundRect">
          <a:avLst/>
        </a:prstGeom>
        <a:blipFill rotWithShape="1">
          <a:blip xmlns:r="http://schemas.openxmlformats.org/officeDocument/2006/relationships" r:embed="rId2"/>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C79C43B6-2ADF-4265-ADA6-5E697613022E}">
      <dsp:nvSpPr>
        <dsp:cNvPr id="0" name=""/>
        <dsp:cNvSpPr/>
      </dsp:nvSpPr>
      <dsp:spPr>
        <a:xfrm>
          <a:off x="3387470" y="1386272"/>
          <a:ext cx="2162228"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Network and Cyber Security</a:t>
          </a:r>
          <a:b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Detect Intrusion</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3387470" y="1386272"/>
        <a:ext cx="2162228" cy="516746"/>
      </dsp:txXfrm>
    </dsp:sp>
    <dsp:sp modelId="{34A33B32-2B3F-49A9-B4DC-C7D713E5C712}">
      <dsp:nvSpPr>
        <dsp:cNvPr id="0" name=""/>
        <dsp:cNvSpPr/>
      </dsp:nvSpPr>
      <dsp:spPr>
        <a:xfrm>
          <a:off x="6232977" y="354414"/>
          <a:ext cx="1392847" cy="959671"/>
        </a:xfrm>
        <a:prstGeom prst="roundRect">
          <a:avLst/>
        </a:prstGeom>
        <a:blipFill rotWithShape="1">
          <a:blip xmlns:r="http://schemas.openxmlformats.org/officeDocument/2006/relationships" r:embed="rId3"/>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C578B40F-78B3-46F0-A78E-0B2C76B58A01}">
      <dsp:nvSpPr>
        <dsp:cNvPr id="0" name=""/>
        <dsp:cNvSpPr/>
      </dsp:nvSpPr>
      <dsp:spPr>
        <a:xfrm>
          <a:off x="5867786" y="1510834"/>
          <a:ext cx="2123228"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Biomarkers</a:t>
          </a:r>
          <a:endParaRPr lang="en-US" sz="1800" kern="12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5867786" y="1510834"/>
        <a:ext cx="2123228" cy="516746"/>
      </dsp:txXfrm>
    </dsp:sp>
    <dsp:sp modelId="{F3FC611B-10A6-4BA5-BC41-B49D355FD3AF}">
      <dsp:nvSpPr>
        <dsp:cNvPr id="0" name=""/>
        <dsp:cNvSpPr/>
      </dsp:nvSpPr>
      <dsp:spPr>
        <a:xfrm>
          <a:off x="1026131" y="2599340"/>
          <a:ext cx="1392847" cy="959671"/>
        </a:xfrm>
        <a:prstGeom prst="roundRect">
          <a:avLst/>
        </a:prstGeom>
        <a:blipFill rotWithShape="1">
          <a:blip xmlns:r="http://schemas.openxmlformats.org/officeDocument/2006/relationships" r:embed="rId4"/>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B2FA494D-986C-4AD3-979C-E0D450D8F33A}">
      <dsp:nvSpPr>
        <dsp:cNvPr id="0" name=""/>
        <dsp:cNvSpPr/>
      </dsp:nvSpPr>
      <dsp:spPr>
        <a:xfrm>
          <a:off x="109609" y="3607109"/>
          <a:ext cx="3076549"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Predictive maintenance, Production safety Monitoring</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109609" y="3607109"/>
        <a:ext cx="3076549" cy="516746"/>
      </dsp:txXfrm>
    </dsp:sp>
    <dsp:sp modelId="{3C4B2528-4208-4CAE-B5C6-5A9F32400DEA}">
      <dsp:nvSpPr>
        <dsp:cNvPr id="0" name=""/>
        <dsp:cNvSpPr/>
      </dsp:nvSpPr>
      <dsp:spPr>
        <a:xfrm>
          <a:off x="3716558" y="2634667"/>
          <a:ext cx="1392847" cy="959671"/>
        </a:xfrm>
        <a:prstGeom prst="roundRect">
          <a:avLst/>
        </a:prstGeom>
        <a:blipFill rotWithShape="1">
          <a:blip xmlns:r="http://schemas.openxmlformats.org/officeDocument/2006/relationships" r:embed="rId5"/>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EAB714C8-CA9D-4292-BF90-477A45DDFDD7}">
      <dsp:nvSpPr>
        <dsp:cNvPr id="0" name=""/>
        <dsp:cNvSpPr/>
      </dsp:nvSpPr>
      <dsp:spPr>
        <a:xfrm>
          <a:off x="3319179" y="3724073"/>
          <a:ext cx="1982439" cy="51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Agriculture</a:t>
          </a:r>
          <a:b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Pest, Water Control</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3319179" y="3724073"/>
        <a:ext cx="1982439" cy="519697"/>
      </dsp:txXfrm>
    </dsp:sp>
    <dsp:sp modelId="{2F83F74F-5684-442A-B229-565753457418}">
      <dsp:nvSpPr>
        <dsp:cNvPr id="0" name=""/>
        <dsp:cNvSpPr/>
      </dsp:nvSpPr>
      <dsp:spPr>
        <a:xfrm>
          <a:off x="6302981" y="2474883"/>
          <a:ext cx="1287172" cy="1168640"/>
        </a:xfrm>
        <a:prstGeom prst="roundRect">
          <a:avLst/>
        </a:prstGeom>
        <a:blipFill rotWithShape="1">
          <a:blip xmlns:r="http://schemas.openxmlformats.org/officeDocument/2006/relationships" r:embed="rId6"/>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8BFFEF2B-C53F-473A-9305-4FC44BA481A3}">
      <dsp:nvSpPr>
        <dsp:cNvPr id="0" name=""/>
        <dsp:cNvSpPr/>
      </dsp:nvSpPr>
      <dsp:spPr>
        <a:xfrm>
          <a:off x="5340335" y="3640598"/>
          <a:ext cx="3191055"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Energy  Consumption</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5340335" y="3640598"/>
        <a:ext cx="3191055" cy="516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85020"/>
          <a:ext cx="8638162" cy="60690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0923E-ACF4-465D-B40C-0887ADF8B387}">
      <dsp:nvSpPr>
        <dsp:cNvPr id="0" name=""/>
        <dsp:cNvSpPr/>
      </dsp:nvSpPr>
      <dsp:spPr>
        <a:xfrm>
          <a:off x="4579"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Screw</a:t>
          </a:r>
          <a:endParaRPr lang="el-GR" sz="1300" kern="1200" dirty="0"/>
        </a:p>
      </dsp:txBody>
      <dsp:txXfrm>
        <a:off x="4579" y="0"/>
        <a:ext cx="743080" cy="606904"/>
      </dsp:txXfrm>
    </dsp:sp>
    <dsp:sp modelId="{7D050EB9-F9C9-4D93-B19C-D0E4178ECB3F}">
      <dsp:nvSpPr>
        <dsp:cNvPr id="0" name=""/>
        <dsp:cNvSpPr/>
      </dsp:nvSpPr>
      <dsp:spPr>
        <a:xfrm>
          <a:off x="300255"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9FDC5-A2DE-4CC7-9C85-F649B2F7B46E}">
      <dsp:nvSpPr>
        <dsp:cNvPr id="0" name=""/>
        <dsp:cNvSpPr/>
      </dsp:nvSpPr>
      <dsp:spPr>
        <a:xfrm>
          <a:off x="784813"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l-GR" sz="1300" kern="1200" dirty="0" smtClean="0"/>
            <a:t>Dime</a:t>
          </a:r>
          <a:endParaRPr lang="el-GR" sz="1300" kern="1200" dirty="0"/>
        </a:p>
      </dsp:txBody>
      <dsp:txXfrm>
        <a:off x="784813" y="910357"/>
        <a:ext cx="743080" cy="606904"/>
      </dsp:txXfrm>
    </dsp:sp>
    <dsp:sp modelId="{7BBE75FD-8A68-4E88-AB51-F8B456FC7EC4}">
      <dsp:nvSpPr>
        <dsp:cNvPr id="0" name=""/>
        <dsp:cNvSpPr/>
      </dsp:nvSpPr>
      <dsp:spPr>
        <a:xfrm>
          <a:off x="1080490"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89CC0-DCA6-40EE-BAC7-BD62DBCE0AC5}">
      <dsp:nvSpPr>
        <dsp:cNvPr id="0" name=""/>
        <dsp:cNvSpPr/>
      </dsp:nvSpPr>
      <dsp:spPr>
        <a:xfrm>
          <a:off x="1565047"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Knob</a:t>
          </a:r>
          <a:endParaRPr lang="el-GR" sz="1300" kern="1200" dirty="0"/>
        </a:p>
      </dsp:txBody>
      <dsp:txXfrm>
        <a:off x="1565047" y="0"/>
        <a:ext cx="743080" cy="606904"/>
      </dsp:txXfrm>
    </dsp:sp>
    <dsp:sp modelId="{EA90BBA9-9C45-441D-B4C7-4D1A0B1A85C9}">
      <dsp:nvSpPr>
        <dsp:cNvPr id="0" name=""/>
        <dsp:cNvSpPr/>
      </dsp:nvSpPr>
      <dsp:spPr>
        <a:xfrm>
          <a:off x="1860724"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936D2-F048-4F0F-B1D3-61439ECEA23F}">
      <dsp:nvSpPr>
        <dsp:cNvPr id="0" name=""/>
        <dsp:cNvSpPr/>
      </dsp:nvSpPr>
      <dsp:spPr>
        <a:xfrm>
          <a:off x="2345281"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l-GR" sz="1300" kern="1200" dirty="0" smtClean="0"/>
            <a:t>Battery</a:t>
          </a:r>
          <a:endParaRPr lang="el-GR" sz="1300" kern="1200" dirty="0"/>
        </a:p>
      </dsp:txBody>
      <dsp:txXfrm>
        <a:off x="2345281" y="910357"/>
        <a:ext cx="743080" cy="606904"/>
      </dsp:txXfrm>
    </dsp:sp>
    <dsp:sp modelId="{36EB99A9-0553-4297-B6EA-8EA95BA2175D}">
      <dsp:nvSpPr>
        <dsp:cNvPr id="0" name=""/>
        <dsp:cNvSpPr/>
      </dsp:nvSpPr>
      <dsp:spPr>
        <a:xfrm>
          <a:off x="2640958"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F3C23C-516A-4826-8CE9-46E046AF7505}">
      <dsp:nvSpPr>
        <dsp:cNvPr id="0" name=""/>
        <dsp:cNvSpPr/>
      </dsp:nvSpPr>
      <dsp:spPr>
        <a:xfrm>
          <a:off x="3125515"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Box</a:t>
          </a:r>
          <a:endParaRPr lang="el-GR" sz="1300" kern="1200" dirty="0"/>
        </a:p>
      </dsp:txBody>
      <dsp:txXfrm>
        <a:off x="3125515" y="0"/>
        <a:ext cx="743080" cy="606904"/>
      </dsp:txXfrm>
    </dsp:sp>
    <dsp:sp modelId="{D95FEE6F-1000-4653-916D-806F2EE425CC}">
      <dsp:nvSpPr>
        <dsp:cNvPr id="0" name=""/>
        <dsp:cNvSpPr/>
      </dsp:nvSpPr>
      <dsp:spPr>
        <a:xfrm>
          <a:off x="3421192"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0BD75-E9B4-468F-B9E1-8AFC0C64031D}">
      <dsp:nvSpPr>
        <dsp:cNvPr id="0" name=""/>
        <dsp:cNvSpPr/>
      </dsp:nvSpPr>
      <dsp:spPr>
        <a:xfrm>
          <a:off x="3905749"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l-GR" sz="1300" kern="1200" dirty="0" smtClean="0"/>
            <a:t>Block</a:t>
          </a:r>
          <a:endParaRPr lang="el-GR" sz="1300" kern="1200" dirty="0"/>
        </a:p>
      </dsp:txBody>
      <dsp:txXfrm>
        <a:off x="3905749" y="910357"/>
        <a:ext cx="743080" cy="606904"/>
      </dsp:txXfrm>
    </dsp:sp>
    <dsp:sp modelId="{3EF19FCA-C964-461D-89DA-58C0023F812B}">
      <dsp:nvSpPr>
        <dsp:cNvPr id="0" name=""/>
        <dsp:cNvSpPr/>
      </dsp:nvSpPr>
      <dsp:spPr>
        <a:xfrm>
          <a:off x="420142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1DAE4-290D-40EC-AFF4-CF0FE5342315}">
      <dsp:nvSpPr>
        <dsp:cNvPr id="0" name=""/>
        <dsp:cNvSpPr/>
      </dsp:nvSpPr>
      <dsp:spPr>
        <a:xfrm>
          <a:off x="4685984"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Penny</a:t>
          </a:r>
          <a:endParaRPr lang="el-GR" sz="1300" kern="1200" dirty="0"/>
        </a:p>
      </dsp:txBody>
      <dsp:txXfrm>
        <a:off x="4685984" y="0"/>
        <a:ext cx="743080" cy="606904"/>
      </dsp:txXfrm>
    </dsp:sp>
    <dsp:sp modelId="{631C8382-9FC6-40F8-B7DD-38756025E344}">
      <dsp:nvSpPr>
        <dsp:cNvPr id="0" name=""/>
        <dsp:cNvSpPr/>
      </dsp:nvSpPr>
      <dsp:spPr>
        <a:xfrm>
          <a:off x="4981661"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F42CB-BCA6-43EA-BB5B-85BDA501CC3E}">
      <dsp:nvSpPr>
        <dsp:cNvPr id="0" name=""/>
        <dsp:cNvSpPr/>
      </dsp:nvSpPr>
      <dsp:spPr>
        <a:xfrm>
          <a:off x="5466218"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kern="1200" dirty="0" smtClean="0"/>
            <a:t>Eraser</a:t>
          </a:r>
          <a:endParaRPr lang="el-GR" sz="1300" kern="1200" dirty="0"/>
        </a:p>
      </dsp:txBody>
      <dsp:txXfrm>
        <a:off x="5466218" y="910357"/>
        <a:ext cx="743080" cy="606904"/>
      </dsp:txXfrm>
    </dsp:sp>
    <dsp:sp modelId="{8DE7F455-84C4-4021-8AC2-CE4D4CFA6456}">
      <dsp:nvSpPr>
        <dsp:cNvPr id="0" name=""/>
        <dsp:cNvSpPr/>
      </dsp:nvSpPr>
      <dsp:spPr>
        <a:xfrm>
          <a:off x="5761895"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8001C-C6A5-4D63-999A-C2E7F52C3656}">
      <dsp:nvSpPr>
        <dsp:cNvPr id="0" name=""/>
        <dsp:cNvSpPr/>
      </dsp:nvSpPr>
      <dsp:spPr>
        <a:xfrm>
          <a:off x="6246452"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US" sz="1300" kern="1200" dirty="0" smtClean="0"/>
            <a:t>Key</a:t>
          </a:r>
          <a:endParaRPr lang="el-GR" sz="1300" kern="1200" dirty="0"/>
        </a:p>
      </dsp:txBody>
      <dsp:txXfrm>
        <a:off x="6246452" y="0"/>
        <a:ext cx="743080" cy="606904"/>
      </dsp:txXfrm>
    </dsp:sp>
    <dsp:sp modelId="{3730BFE9-7F83-4C1F-AE04-AFCE4D467C05}">
      <dsp:nvSpPr>
        <dsp:cNvPr id="0" name=""/>
        <dsp:cNvSpPr/>
      </dsp:nvSpPr>
      <dsp:spPr>
        <a:xfrm>
          <a:off x="654212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67B3B6-5337-4B1E-94CD-65922A5B658F}">
      <dsp:nvSpPr>
        <dsp:cNvPr id="0" name=""/>
        <dsp:cNvSpPr/>
      </dsp:nvSpPr>
      <dsp:spPr>
        <a:xfrm>
          <a:off x="7026686"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kern="1200" dirty="0" smtClean="0"/>
            <a:t>…</a:t>
          </a:r>
          <a:endParaRPr lang="el-GR" sz="1300" kern="1200" dirty="0"/>
        </a:p>
      </dsp:txBody>
      <dsp:txXfrm>
        <a:off x="7026686" y="910357"/>
        <a:ext cx="743080" cy="606904"/>
      </dsp:txXfrm>
    </dsp:sp>
    <dsp:sp modelId="{C1322E30-EE39-45BB-AD21-24E9FCE9D06F}">
      <dsp:nvSpPr>
        <dsp:cNvPr id="0" name=""/>
        <dsp:cNvSpPr/>
      </dsp:nvSpPr>
      <dsp:spPr>
        <a:xfrm>
          <a:off x="732236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85020"/>
          <a:ext cx="8638162" cy="60690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53EE0-95E6-478F-AA62-792F4B6045D9}">
      <dsp:nvSpPr>
        <dsp:cNvPr id="0" name=""/>
        <dsp:cNvSpPr/>
      </dsp:nvSpPr>
      <dsp:spPr>
        <a:xfrm>
          <a:off x="2182"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Box</a:t>
          </a:r>
          <a:endParaRPr lang="el-GR" sz="1500" kern="1200" dirty="0"/>
        </a:p>
      </dsp:txBody>
      <dsp:txXfrm>
        <a:off x="2182" y="0"/>
        <a:ext cx="826593" cy="606904"/>
      </dsp:txXfrm>
    </dsp:sp>
    <dsp:sp modelId="{B5AE4427-9078-45AF-9149-C743C045DB11}">
      <dsp:nvSpPr>
        <dsp:cNvPr id="0" name=""/>
        <dsp:cNvSpPr/>
      </dsp:nvSpPr>
      <dsp:spPr>
        <a:xfrm>
          <a:off x="33961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6D9B6-949E-46D0-B00E-2445A7175719}">
      <dsp:nvSpPr>
        <dsp:cNvPr id="0" name=""/>
        <dsp:cNvSpPr/>
      </dsp:nvSpPr>
      <dsp:spPr>
        <a:xfrm>
          <a:off x="870106"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Block</a:t>
          </a:r>
          <a:endParaRPr lang="el-GR" sz="1500" kern="1200" dirty="0"/>
        </a:p>
      </dsp:txBody>
      <dsp:txXfrm>
        <a:off x="870106" y="910357"/>
        <a:ext cx="826593" cy="606904"/>
      </dsp:txXfrm>
    </dsp:sp>
    <dsp:sp modelId="{11407882-8268-44A4-BA65-6ADF94CDFC34}">
      <dsp:nvSpPr>
        <dsp:cNvPr id="0" name=""/>
        <dsp:cNvSpPr/>
      </dsp:nvSpPr>
      <dsp:spPr>
        <a:xfrm>
          <a:off x="120753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653AC8-C84B-4E5E-824C-2B6B127CDFAD}">
      <dsp:nvSpPr>
        <dsp:cNvPr id="0" name=""/>
        <dsp:cNvSpPr/>
      </dsp:nvSpPr>
      <dsp:spPr>
        <a:xfrm>
          <a:off x="1738029"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Bead</a:t>
          </a:r>
          <a:endParaRPr lang="el-GR" sz="1500" kern="1200" dirty="0"/>
        </a:p>
      </dsp:txBody>
      <dsp:txXfrm>
        <a:off x="1738029" y="0"/>
        <a:ext cx="826593" cy="606904"/>
      </dsp:txXfrm>
    </dsp:sp>
    <dsp:sp modelId="{055AD383-D72B-45F1-9EC4-F164A0CA717E}">
      <dsp:nvSpPr>
        <dsp:cNvPr id="0" name=""/>
        <dsp:cNvSpPr/>
      </dsp:nvSpPr>
      <dsp:spPr>
        <a:xfrm>
          <a:off x="207546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DFA6E-D645-409B-94BD-4CC014755F1D}">
      <dsp:nvSpPr>
        <dsp:cNvPr id="0" name=""/>
        <dsp:cNvSpPr/>
      </dsp:nvSpPr>
      <dsp:spPr>
        <a:xfrm>
          <a:off x="2605952"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Penny</a:t>
          </a:r>
          <a:endParaRPr lang="el-GR" sz="1500" kern="1200" dirty="0"/>
        </a:p>
      </dsp:txBody>
      <dsp:txXfrm>
        <a:off x="2605952" y="910357"/>
        <a:ext cx="826593" cy="606904"/>
      </dsp:txXfrm>
    </dsp:sp>
    <dsp:sp modelId="{E9B197C2-EB34-432F-A997-D9D0F5B3F8C8}">
      <dsp:nvSpPr>
        <dsp:cNvPr id="0" name=""/>
        <dsp:cNvSpPr/>
      </dsp:nvSpPr>
      <dsp:spPr>
        <a:xfrm>
          <a:off x="294338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E0BF8-FD4C-44E0-B5FD-C3FBE06A237F}">
      <dsp:nvSpPr>
        <dsp:cNvPr id="0" name=""/>
        <dsp:cNvSpPr/>
      </dsp:nvSpPr>
      <dsp:spPr>
        <a:xfrm>
          <a:off x="3473876"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Screw</a:t>
          </a:r>
          <a:endParaRPr lang="el-GR" sz="1500" kern="1200" dirty="0"/>
        </a:p>
      </dsp:txBody>
      <dsp:txXfrm>
        <a:off x="3473876" y="0"/>
        <a:ext cx="826593" cy="606904"/>
      </dsp:txXfrm>
    </dsp:sp>
    <dsp:sp modelId="{5A1196EA-7C4A-4793-A845-31C623F9D163}">
      <dsp:nvSpPr>
        <dsp:cNvPr id="0" name=""/>
        <dsp:cNvSpPr/>
      </dsp:nvSpPr>
      <dsp:spPr>
        <a:xfrm>
          <a:off x="381130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3CBF8-AFE8-4F80-A060-BAB1C8759C4D}">
      <dsp:nvSpPr>
        <dsp:cNvPr id="0" name=""/>
        <dsp:cNvSpPr/>
      </dsp:nvSpPr>
      <dsp:spPr>
        <a:xfrm>
          <a:off x="4341799"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Dime</a:t>
          </a:r>
          <a:endParaRPr lang="el-GR" sz="1500" kern="1200" dirty="0"/>
        </a:p>
      </dsp:txBody>
      <dsp:txXfrm>
        <a:off x="4341799" y="910357"/>
        <a:ext cx="826593" cy="606904"/>
      </dsp:txXfrm>
    </dsp:sp>
    <dsp:sp modelId="{C252B945-AFA0-49DF-B096-4777737B81AC}">
      <dsp:nvSpPr>
        <dsp:cNvPr id="0" name=""/>
        <dsp:cNvSpPr/>
      </dsp:nvSpPr>
      <dsp:spPr>
        <a:xfrm>
          <a:off x="467923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EB3E4-1371-472C-A7C3-22AABB462C44}">
      <dsp:nvSpPr>
        <dsp:cNvPr id="0" name=""/>
        <dsp:cNvSpPr/>
      </dsp:nvSpPr>
      <dsp:spPr>
        <a:xfrm>
          <a:off x="5209722"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Knob</a:t>
          </a:r>
          <a:endParaRPr lang="el-GR" sz="1500" kern="1200" dirty="0"/>
        </a:p>
      </dsp:txBody>
      <dsp:txXfrm>
        <a:off x="5209722" y="0"/>
        <a:ext cx="826593" cy="606904"/>
      </dsp:txXfrm>
    </dsp:sp>
    <dsp:sp modelId="{9D9C024A-F5EB-4298-823A-E4D17C09F8E3}">
      <dsp:nvSpPr>
        <dsp:cNvPr id="0" name=""/>
        <dsp:cNvSpPr/>
      </dsp:nvSpPr>
      <dsp:spPr>
        <a:xfrm>
          <a:off x="554715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38BE8-811D-42D0-B982-EE2C8916137A}">
      <dsp:nvSpPr>
        <dsp:cNvPr id="0" name=""/>
        <dsp:cNvSpPr/>
      </dsp:nvSpPr>
      <dsp:spPr>
        <a:xfrm>
          <a:off x="6077646"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Battery</a:t>
          </a:r>
          <a:endParaRPr lang="el-GR" sz="1500" kern="1200" dirty="0"/>
        </a:p>
      </dsp:txBody>
      <dsp:txXfrm>
        <a:off x="6077646" y="910357"/>
        <a:ext cx="826593" cy="606904"/>
      </dsp:txXfrm>
    </dsp:sp>
    <dsp:sp modelId="{E2D13840-6F74-48DA-9B75-DD65CD682301}">
      <dsp:nvSpPr>
        <dsp:cNvPr id="0" name=""/>
        <dsp:cNvSpPr/>
      </dsp:nvSpPr>
      <dsp:spPr>
        <a:xfrm>
          <a:off x="641507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5513C-BAC4-43DD-8ECB-376D3AD0D93C}">
      <dsp:nvSpPr>
        <dsp:cNvPr id="0" name=""/>
        <dsp:cNvSpPr/>
      </dsp:nvSpPr>
      <dsp:spPr>
        <a:xfrm>
          <a:off x="6945569"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a:t>
          </a:r>
          <a:endParaRPr lang="el-GR" sz="1500" kern="1200" dirty="0"/>
        </a:p>
      </dsp:txBody>
      <dsp:txXfrm>
        <a:off x="6945569" y="0"/>
        <a:ext cx="826593" cy="606904"/>
      </dsp:txXfrm>
    </dsp:sp>
    <dsp:sp modelId="{CF6913CF-A923-4258-9174-E2953A9B6A2B}">
      <dsp:nvSpPr>
        <dsp:cNvPr id="0" name=""/>
        <dsp:cNvSpPr/>
      </dsp:nvSpPr>
      <dsp:spPr>
        <a:xfrm>
          <a:off x="728300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48800"/>
          <a:ext cx="8638162" cy="56158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53EE0-95E6-478F-AA62-792F4B6045D9}">
      <dsp:nvSpPr>
        <dsp:cNvPr id="0" name=""/>
        <dsp:cNvSpPr/>
      </dsp:nvSpPr>
      <dsp:spPr>
        <a:xfrm>
          <a:off x="2182"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Box</a:t>
          </a:r>
          <a:endParaRPr lang="el-GR" sz="1500" kern="1200" dirty="0"/>
        </a:p>
      </dsp:txBody>
      <dsp:txXfrm>
        <a:off x="2182" y="0"/>
        <a:ext cx="826593" cy="561583"/>
      </dsp:txXfrm>
    </dsp:sp>
    <dsp:sp modelId="{B5AE4427-9078-45AF-9149-C743C045DB11}">
      <dsp:nvSpPr>
        <dsp:cNvPr id="0" name=""/>
        <dsp:cNvSpPr/>
      </dsp:nvSpPr>
      <dsp:spPr>
        <a:xfrm>
          <a:off x="34528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6D9B6-949E-46D0-B00E-2445A7175719}">
      <dsp:nvSpPr>
        <dsp:cNvPr id="0" name=""/>
        <dsp:cNvSpPr/>
      </dsp:nvSpPr>
      <dsp:spPr>
        <a:xfrm>
          <a:off x="870106"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Block</a:t>
          </a:r>
          <a:endParaRPr lang="el-GR" sz="1500" kern="1200" dirty="0"/>
        </a:p>
      </dsp:txBody>
      <dsp:txXfrm>
        <a:off x="870106" y="842374"/>
        <a:ext cx="826593" cy="561583"/>
      </dsp:txXfrm>
    </dsp:sp>
    <dsp:sp modelId="{11407882-8268-44A4-BA65-6ADF94CDFC34}">
      <dsp:nvSpPr>
        <dsp:cNvPr id="0" name=""/>
        <dsp:cNvSpPr/>
      </dsp:nvSpPr>
      <dsp:spPr>
        <a:xfrm>
          <a:off x="1213204"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653AC8-C84B-4E5E-824C-2B6B127CDFAD}">
      <dsp:nvSpPr>
        <dsp:cNvPr id="0" name=""/>
        <dsp:cNvSpPr/>
      </dsp:nvSpPr>
      <dsp:spPr>
        <a:xfrm>
          <a:off x="1738029"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Bead</a:t>
          </a:r>
          <a:endParaRPr lang="el-GR" sz="1500" kern="1200" dirty="0"/>
        </a:p>
      </dsp:txBody>
      <dsp:txXfrm>
        <a:off x="1738029" y="0"/>
        <a:ext cx="826593" cy="561583"/>
      </dsp:txXfrm>
    </dsp:sp>
    <dsp:sp modelId="{055AD383-D72B-45F1-9EC4-F164A0CA717E}">
      <dsp:nvSpPr>
        <dsp:cNvPr id="0" name=""/>
        <dsp:cNvSpPr/>
      </dsp:nvSpPr>
      <dsp:spPr>
        <a:xfrm>
          <a:off x="2081128"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DFA6E-D645-409B-94BD-4CC014755F1D}">
      <dsp:nvSpPr>
        <dsp:cNvPr id="0" name=""/>
        <dsp:cNvSpPr/>
      </dsp:nvSpPr>
      <dsp:spPr>
        <a:xfrm>
          <a:off x="2605952"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Penny</a:t>
          </a:r>
          <a:endParaRPr lang="el-GR" sz="1500" kern="1200" dirty="0"/>
        </a:p>
      </dsp:txBody>
      <dsp:txXfrm>
        <a:off x="2605952" y="842374"/>
        <a:ext cx="826593" cy="561583"/>
      </dsp:txXfrm>
    </dsp:sp>
    <dsp:sp modelId="{E9B197C2-EB34-432F-A997-D9D0F5B3F8C8}">
      <dsp:nvSpPr>
        <dsp:cNvPr id="0" name=""/>
        <dsp:cNvSpPr/>
      </dsp:nvSpPr>
      <dsp:spPr>
        <a:xfrm>
          <a:off x="294905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E0BF8-FD4C-44E0-B5FD-C3FBE06A237F}">
      <dsp:nvSpPr>
        <dsp:cNvPr id="0" name=""/>
        <dsp:cNvSpPr/>
      </dsp:nvSpPr>
      <dsp:spPr>
        <a:xfrm>
          <a:off x="3473876"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Screw</a:t>
          </a:r>
          <a:endParaRPr lang="el-GR" sz="1500" kern="1200" dirty="0"/>
        </a:p>
      </dsp:txBody>
      <dsp:txXfrm>
        <a:off x="3473876" y="0"/>
        <a:ext cx="826593" cy="561583"/>
      </dsp:txXfrm>
    </dsp:sp>
    <dsp:sp modelId="{5A1196EA-7C4A-4793-A845-31C623F9D163}">
      <dsp:nvSpPr>
        <dsp:cNvPr id="0" name=""/>
        <dsp:cNvSpPr/>
      </dsp:nvSpPr>
      <dsp:spPr>
        <a:xfrm>
          <a:off x="3816975"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3CBF8-AFE8-4F80-A060-BAB1C8759C4D}">
      <dsp:nvSpPr>
        <dsp:cNvPr id="0" name=""/>
        <dsp:cNvSpPr/>
      </dsp:nvSpPr>
      <dsp:spPr>
        <a:xfrm>
          <a:off x="4341799"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Dime</a:t>
          </a:r>
          <a:endParaRPr lang="el-GR" sz="1500" kern="1200" dirty="0"/>
        </a:p>
      </dsp:txBody>
      <dsp:txXfrm>
        <a:off x="4341799" y="842374"/>
        <a:ext cx="826593" cy="561583"/>
      </dsp:txXfrm>
    </dsp:sp>
    <dsp:sp modelId="{C252B945-AFA0-49DF-B096-4777737B81AC}">
      <dsp:nvSpPr>
        <dsp:cNvPr id="0" name=""/>
        <dsp:cNvSpPr/>
      </dsp:nvSpPr>
      <dsp:spPr>
        <a:xfrm>
          <a:off x="4684898"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EB3E4-1371-472C-A7C3-22AABB462C44}">
      <dsp:nvSpPr>
        <dsp:cNvPr id="0" name=""/>
        <dsp:cNvSpPr/>
      </dsp:nvSpPr>
      <dsp:spPr>
        <a:xfrm>
          <a:off x="5209722"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Knob</a:t>
          </a:r>
          <a:endParaRPr lang="el-GR" sz="1500" kern="1200" dirty="0"/>
        </a:p>
      </dsp:txBody>
      <dsp:txXfrm>
        <a:off x="5209722" y="0"/>
        <a:ext cx="826593" cy="561583"/>
      </dsp:txXfrm>
    </dsp:sp>
    <dsp:sp modelId="{9D9C024A-F5EB-4298-823A-E4D17C09F8E3}">
      <dsp:nvSpPr>
        <dsp:cNvPr id="0" name=""/>
        <dsp:cNvSpPr/>
      </dsp:nvSpPr>
      <dsp:spPr>
        <a:xfrm>
          <a:off x="555282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38BE8-811D-42D0-B982-EE2C8916137A}">
      <dsp:nvSpPr>
        <dsp:cNvPr id="0" name=""/>
        <dsp:cNvSpPr/>
      </dsp:nvSpPr>
      <dsp:spPr>
        <a:xfrm>
          <a:off x="6077646"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Battery</a:t>
          </a:r>
          <a:endParaRPr lang="el-GR" sz="1500" kern="1200" dirty="0"/>
        </a:p>
      </dsp:txBody>
      <dsp:txXfrm>
        <a:off x="6077646" y="842374"/>
        <a:ext cx="826593" cy="561583"/>
      </dsp:txXfrm>
    </dsp:sp>
    <dsp:sp modelId="{E2D13840-6F74-48DA-9B75-DD65CD682301}">
      <dsp:nvSpPr>
        <dsp:cNvPr id="0" name=""/>
        <dsp:cNvSpPr/>
      </dsp:nvSpPr>
      <dsp:spPr>
        <a:xfrm>
          <a:off x="6420745"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5513C-BAC4-43DD-8ECB-376D3AD0D93C}">
      <dsp:nvSpPr>
        <dsp:cNvPr id="0" name=""/>
        <dsp:cNvSpPr/>
      </dsp:nvSpPr>
      <dsp:spPr>
        <a:xfrm>
          <a:off x="6945569"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a:t>
          </a:r>
          <a:endParaRPr lang="el-GR" sz="1500" kern="1200" dirty="0"/>
        </a:p>
      </dsp:txBody>
      <dsp:txXfrm>
        <a:off x="6945569" y="0"/>
        <a:ext cx="826593" cy="561583"/>
      </dsp:txXfrm>
    </dsp:sp>
    <dsp:sp modelId="{CF6913CF-A923-4258-9174-E2953A9B6A2B}">
      <dsp:nvSpPr>
        <dsp:cNvPr id="0" name=""/>
        <dsp:cNvSpPr/>
      </dsp:nvSpPr>
      <dsp:spPr>
        <a:xfrm>
          <a:off x="7288668"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48800"/>
          <a:ext cx="8862271" cy="56158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97098-C360-42DF-8AF3-CEF347B54719}">
      <dsp:nvSpPr>
        <dsp:cNvPr id="0" name=""/>
        <dsp:cNvSpPr/>
      </dsp:nvSpPr>
      <dsp:spPr>
        <a:xfrm>
          <a:off x="2239"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a:t>
          </a:r>
          <a:endParaRPr lang="el-GR" sz="1500" kern="1200" dirty="0"/>
        </a:p>
      </dsp:txBody>
      <dsp:txXfrm>
        <a:off x="2239" y="0"/>
        <a:ext cx="848038" cy="561583"/>
      </dsp:txXfrm>
    </dsp:sp>
    <dsp:sp modelId="{F6B02EBD-4184-48A6-9BC9-3EEB7538B6E4}">
      <dsp:nvSpPr>
        <dsp:cNvPr id="0" name=""/>
        <dsp:cNvSpPr/>
      </dsp:nvSpPr>
      <dsp:spPr>
        <a:xfrm>
          <a:off x="356060"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AC648F-5876-4E91-AF0C-B3D9D0F360D7}">
      <dsp:nvSpPr>
        <dsp:cNvPr id="0" name=""/>
        <dsp:cNvSpPr/>
      </dsp:nvSpPr>
      <dsp:spPr>
        <a:xfrm>
          <a:off x="892680"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Screw</a:t>
          </a:r>
          <a:endParaRPr lang="el-GR" sz="1500" kern="1200" dirty="0"/>
        </a:p>
      </dsp:txBody>
      <dsp:txXfrm>
        <a:off x="892680" y="842374"/>
        <a:ext cx="848038" cy="561583"/>
      </dsp:txXfrm>
    </dsp:sp>
    <dsp:sp modelId="{3AA65857-E902-4F18-9D8C-72947DD27520}">
      <dsp:nvSpPr>
        <dsp:cNvPr id="0" name=""/>
        <dsp:cNvSpPr/>
      </dsp:nvSpPr>
      <dsp:spPr>
        <a:xfrm>
          <a:off x="124650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BE3286-8DAD-4722-9FF8-7B468FA7C471}">
      <dsp:nvSpPr>
        <dsp:cNvPr id="0" name=""/>
        <dsp:cNvSpPr/>
      </dsp:nvSpPr>
      <dsp:spPr>
        <a:xfrm>
          <a:off x="1783120"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Dime</a:t>
          </a:r>
          <a:endParaRPr lang="el-GR" sz="1500" kern="1200" dirty="0"/>
        </a:p>
      </dsp:txBody>
      <dsp:txXfrm>
        <a:off x="1783120" y="0"/>
        <a:ext cx="848038" cy="561583"/>
      </dsp:txXfrm>
    </dsp:sp>
    <dsp:sp modelId="{91AFFA8F-CACF-485A-94F5-123E2B3D682E}">
      <dsp:nvSpPr>
        <dsp:cNvPr id="0" name=""/>
        <dsp:cNvSpPr/>
      </dsp:nvSpPr>
      <dsp:spPr>
        <a:xfrm>
          <a:off x="2136942"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BB0494-BEF3-45C6-A04A-6063AE5633A6}">
      <dsp:nvSpPr>
        <dsp:cNvPr id="0" name=""/>
        <dsp:cNvSpPr/>
      </dsp:nvSpPr>
      <dsp:spPr>
        <a:xfrm>
          <a:off x="2673561"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Knob</a:t>
          </a:r>
          <a:endParaRPr lang="el-GR" sz="1500" kern="1200" dirty="0"/>
        </a:p>
      </dsp:txBody>
      <dsp:txXfrm>
        <a:off x="2673561" y="842374"/>
        <a:ext cx="848038" cy="561583"/>
      </dsp:txXfrm>
    </dsp:sp>
    <dsp:sp modelId="{E67391AC-512A-43F8-816A-E32A69036F0B}">
      <dsp:nvSpPr>
        <dsp:cNvPr id="0" name=""/>
        <dsp:cNvSpPr/>
      </dsp:nvSpPr>
      <dsp:spPr>
        <a:xfrm>
          <a:off x="3027383"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73EBB8-6472-451F-B69D-4FA1E135709C}">
      <dsp:nvSpPr>
        <dsp:cNvPr id="0" name=""/>
        <dsp:cNvSpPr/>
      </dsp:nvSpPr>
      <dsp:spPr>
        <a:xfrm>
          <a:off x="3564002"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Battery</a:t>
          </a:r>
          <a:endParaRPr lang="el-GR" sz="1500" kern="1200" dirty="0"/>
        </a:p>
      </dsp:txBody>
      <dsp:txXfrm>
        <a:off x="3564002" y="0"/>
        <a:ext cx="848038" cy="561583"/>
      </dsp:txXfrm>
    </dsp:sp>
    <dsp:sp modelId="{F5C74FF0-CCDB-45C0-8617-F2ECC9FA418B}">
      <dsp:nvSpPr>
        <dsp:cNvPr id="0" name=""/>
        <dsp:cNvSpPr/>
      </dsp:nvSpPr>
      <dsp:spPr>
        <a:xfrm>
          <a:off x="3917824"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1AE40F-B5EE-4751-B176-F90F9362A357}">
      <dsp:nvSpPr>
        <dsp:cNvPr id="0" name=""/>
        <dsp:cNvSpPr/>
      </dsp:nvSpPr>
      <dsp:spPr>
        <a:xfrm>
          <a:off x="4454443"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Easer</a:t>
          </a:r>
          <a:endParaRPr lang="el-GR" sz="1500" kern="1200" dirty="0"/>
        </a:p>
      </dsp:txBody>
      <dsp:txXfrm>
        <a:off x="4454443" y="842374"/>
        <a:ext cx="848038" cy="561583"/>
      </dsp:txXfrm>
    </dsp:sp>
    <dsp:sp modelId="{7E0A14C9-F47C-4582-B4F8-8C12569E2B18}">
      <dsp:nvSpPr>
        <dsp:cNvPr id="0" name=""/>
        <dsp:cNvSpPr/>
      </dsp:nvSpPr>
      <dsp:spPr>
        <a:xfrm>
          <a:off x="4808264"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90D9DA-0CB2-4364-8FDE-992AD16DB855}">
      <dsp:nvSpPr>
        <dsp:cNvPr id="0" name=""/>
        <dsp:cNvSpPr/>
      </dsp:nvSpPr>
      <dsp:spPr>
        <a:xfrm>
          <a:off x="5344884"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Key</a:t>
          </a:r>
          <a:endParaRPr lang="el-GR" sz="1500" kern="1200" dirty="0"/>
        </a:p>
      </dsp:txBody>
      <dsp:txXfrm>
        <a:off x="5344884" y="0"/>
        <a:ext cx="848038" cy="561583"/>
      </dsp:txXfrm>
    </dsp:sp>
    <dsp:sp modelId="{477CB4FC-2388-4B96-B5E9-1781693459F0}">
      <dsp:nvSpPr>
        <dsp:cNvPr id="0" name=""/>
        <dsp:cNvSpPr/>
      </dsp:nvSpPr>
      <dsp:spPr>
        <a:xfrm>
          <a:off x="5698705"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ADDA6-BAC3-4A32-9993-7677554EA9C2}">
      <dsp:nvSpPr>
        <dsp:cNvPr id="0" name=""/>
        <dsp:cNvSpPr/>
      </dsp:nvSpPr>
      <dsp:spPr>
        <a:xfrm>
          <a:off x="6235324"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Paper</a:t>
          </a:r>
          <a:endParaRPr lang="el-GR" sz="1500" kern="1200" dirty="0"/>
        </a:p>
      </dsp:txBody>
      <dsp:txXfrm>
        <a:off x="6235324" y="842374"/>
        <a:ext cx="848038" cy="561583"/>
      </dsp:txXfrm>
    </dsp:sp>
    <dsp:sp modelId="{CD77516C-A417-4510-9E74-0089D0AA948A}">
      <dsp:nvSpPr>
        <dsp:cNvPr id="0" name=""/>
        <dsp:cNvSpPr/>
      </dsp:nvSpPr>
      <dsp:spPr>
        <a:xfrm>
          <a:off x="6589146"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47819-FC54-4A2F-B85D-5F092B117F10}">
      <dsp:nvSpPr>
        <dsp:cNvPr id="0" name=""/>
        <dsp:cNvSpPr/>
      </dsp:nvSpPr>
      <dsp:spPr>
        <a:xfrm>
          <a:off x="7125765"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Pin</a:t>
          </a:r>
          <a:endParaRPr lang="el-GR" sz="1500" kern="1200" dirty="0"/>
        </a:p>
      </dsp:txBody>
      <dsp:txXfrm>
        <a:off x="7125765" y="0"/>
        <a:ext cx="848038" cy="561583"/>
      </dsp:txXfrm>
    </dsp:sp>
    <dsp:sp modelId="{38C3D7B3-67BB-42AF-8B96-986C26926EC8}">
      <dsp:nvSpPr>
        <dsp:cNvPr id="0" name=""/>
        <dsp:cNvSpPr/>
      </dsp:nvSpPr>
      <dsp:spPr>
        <a:xfrm>
          <a:off x="7479587"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2" y="1"/>
            <a:ext cx="2946347" cy="496491"/>
          </a:xfrm>
          <a:prstGeom prst="rect">
            <a:avLst/>
          </a:prstGeom>
          <a:noFill/>
          <a:ln w="12700">
            <a:noFill/>
            <a:miter lim="800000"/>
            <a:headEnd/>
            <a:tailEnd/>
          </a:ln>
          <a:effectLst/>
        </p:spPr>
        <p:txBody>
          <a:bodyPr vert="horz" wrap="square" lIns="41614" tIns="0" rIns="41614" bIns="0" numCol="1" anchor="t" anchorCtr="0" compatLnSpc="1">
            <a:prstTxWarp prst="textNoShape">
              <a:avLst/>
            </a:prstTxWarp>
          </a:bodyPr>
          <a:lstStyle>
            <a:lvl1pPr>
              <a:buFont typeface="Times" pitchFamily="80" charset="0"/>
              <a:buChar char="•"/>
              <a:defRPr sz="1200">
                <a:ea typeface="+mn-ea"/>
                <a:cs typeface="Arial" charset="0"/>
              </a:defRPr>
            </a:lvl1pPr>
          </a:lstStyle>
          <a:p>
            <a:pPr>
              <a:defRPr/>
            </a:pPr>
            <a:endParaRPr lang="en-US"/>
          </a:p>
        </p:txBody>
      </p:sp>
      <p:sp>
        <p:nvSpPr>
          <p:cNvPr id="182275" name="Rectangle 3"/>
          <p:cNvSpPr>
            <a:spLocks noGrp="1" noChangeArrowheads="1"/>
          </p:cNvSpPr>
          <p:nvPr>
            <p:ph type="dt" sz="quarter" idx="1"/>
          </p:nvPr>
        </p:nvSpPr>
        <p:spPr bwMode="auto">
          <a:xfrm>
            <a:off x="3852917" y="1"/>
            <a:ext cx="2946347" cy="496491"/>
          </a:xfrm>
          <a:prstGeom prst="rect">
            <a:avLst/>
          </a:prstGeom>
          <a:noFill/>
          <a:ln w="12700">
            <a:noFill/>
            <a:miter lim="800000"/>
            <a:headEnd/>
            <a:tailEnd/>
          </a:ln>
          <a:effectLst/>
        </p:spPr>
        <p:txBody>
          <a:bodyPr vert="horz" wrap="square" lIns="41614" tIns="0" rIns="41614" bIns="0" numCol="1" anchor="t" anchorCtr="0" compatLnSpc="1">
            <a:prstTxWarp prst="textNoShape">
              <a:avLst/>
            </a:prstTxWarp>
          </a:bodyPr>
          <a:lstStyle>
            <a:lvl1pPr algn="r">
              <a:buFont typeface="Times" pitchFamily="80" charset="0"/>
              <a:buChar char="•"/>
              <a:defRPr sz="1200">
                <a:ea typeface="+mn-ea"/>
                <a:cs typeface="Arial" charset="0"/>
              </a:defRPr>
            </a:lvl1pPr>
          </a:lstStyle>
          <a:p>
            <a:pPr>
              <a:defRPr/>
            </a:pPr>
            <a:endParaRPr lang="en-US"/>
          </a:p>
        </p:txBody>
      </p:sp>
      <p:sp>
        <p:nvSpPr>
          <p:cNvPr id="182276" name="Rectangle 4"/>
          <p:cNvSpPr>
            <a:spLocks noGrp="1" noChangeArrowheads="1"/>
          </p:cNvSpPr>
          <p:nvPr>
            <p:ph type="ftr" sz="quarter" idx="2"/>
          </p:nvPr>
        </p:nvSpPr>
        <p:spPr bwMode="auto">
          <a:xfrm>
            <a:off x="2" y="9433322"/>
            <a:ext cx="2946347" cy="496491"/>
          </a:xfrm>
          <a:prstGeom prst="rect">
            <a:avLst/>
          </a:prstGeom>
          <a:noFill/>
          <a:ln w="12700">
            <a:noFill/>
            <a:miter lim="800000"/>
            <a:headEnd/>
            <a:tailEnd/>
          </a:ln>
          <a:effectLst/>
        </p:spPr>
        <p:txBody>
          <a:bodyPr vert="horz" wrap="square" lIns="41614" tIns="0" rIns="41614" bIns="0" numCol="1" anchor="b" anchorCtr="0" compatLnSpc="1">
            <a:prstTxWarp prst="textNoShape">
              <a:avLst/>
            </a:prstTxWarp>
          </a:bodyPr>
          <a:lstStyle>
            <a:lvl1pPr>
              <a:buFont typeface="Times" pitchFamily="80" charset="0"/>
              <a:buChar char="•"/>
              <a:defRPr sz="1200">
                <a:ea typeface="+mn-ea"/>
                <a:cs typeface="Arial" charset="0"/>
              </a:defRPr>
            </a:lvl1pPr>
          </a:lstStyle>
          <a:p>
            <a:pPr>
              <a:defRPr/>
            </a:pPr>
            <a:endParaRPr lang="en-US"/>
          </a:p>
        </p:txBody>
      </p:sp>
      <p:sp>
        <p:nvSpPr>
          <p:cNvPr id="182277" name="Rectangle 5"/>
          <p:cNvSpPr>
            <a:spLocks noGrp="1" noChangeArrowheads="1"/>
          </p:cNvSpPr>
          <p:nvPr>
            <p:ph type="sldNum" sz="quarter" idx="3"/>
          </p:nvPr>
        </p:nvSpPr>
        <p:spPr bwMode="auto">
          <a:xfrm>
            <a:off x="3852917" y="9433322"/>
            <a:ext cx="2946347" cy="496491"/>
          </a:xfrm>
          <a:prstGeom prst="rect">
            <a:avLst/>
          </a:prstGeom>
          <a:noFill/>
          <a:ln w="12700">
            <a:noFill/>
            <a:miter lim="800000"/>
            <a:headEnd/>
            <a:tailEnd/>
          </a:ln>
          <a:effectLst/>
        </p:spPr>
        <p:txBody>
          <a:bodyPr vert="horz" wrap="square" lIns="41614" tIns="0" rIns="41614" bIns="0" numCol="1" anchor="b" anchorCtr="0" compatLnSpc="1">
            <a:prstTxWarp prst="textNoShape">
              <a:avLst/>
            </a:prstTxWarp>
          </a:bodyPr>
          <a:lstStyle>
            <a:lvl1pPr algn="r">
              <a:defRPr sz="1200" smtClean="0">
                <a:cs typeface="Arial" charset="0"/>
              </a:defRPr>
            </a:lvl1pPr>
          </a:lstStyle>
          <a:p>
            <a:pPr>
              <a:defRPr/>
            </a:pPr>
            <a:fld id="{5BB38E17-2F7A-874D-88F5-D16EFB936965}" type="slidenum">
              <a:rPr lang="en-US"/>
              <a:pPr>
                <a:defRPr/>
              </a:pPr>
              <a:t>‹N°›</a:t>
            </a:fld>
            <a:endParaRPr lang="en-US"/>
          </a:p>
        </p:txBody>
      </p:sp>
    </p:spTree>
    <p:extLst>
      <p:ext uri="{BB962C8B-B14F-4D97-AF65-F5344CB8AC3E}">
        <p14:creationId xmlns:p14="http://schemas.microsoft.com/office/powerpoint/2010/main" val="399646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p:cNvSpPr>
          <p:nvPr>
            <p:ph type="hdr" sz="quarter"/>
          </p:nvPr>
        </p:nvSpPr>
        <p:spPr bwMode="auto">
          <a:xfrm>
            <a:off x="2" y="1"/>
            <a:ext cx="2946347" cy="496491"/>
          </a:xfrm>
          <a:prstGeom prst="rect">
            <a:avLst/>
          </a:prstGeom>
          <a:noFill/>
          <a:ln w="12700">
            <a:noFill/>
            <a:miter lim="800000"/>
            <a:headEnd/>
            <a:tailEnd/>
          </a:ln>
          <a:effectLst/>
        </p:spPr>
        <p:txBody>
          <a:bodyPr vert="horz" wrap="square" lIns="91751" tIns="45875" rIns="91751" bIns="45875" numCol="1" anchor="t" anchorCtr="0" compatLnSpc="1">
            <a:prstTxWarp prst="textNoShape">
              <a:avLst/>
            </a:prstTxWarp>
          </a:bodyPr>
          <a:lstStyle>
            <a:lvl1pPr>
              <a:lnSpc>
                <a:spcPct val="100000"/>
              </a:lnSpc>
              <a:spcBef>
                <a:spcPct val="0"/>
              </a:spcBef>
              <a:buClrTx/>
              <a:buSzTx/>
              <a:buFontTx/>
              <a:buNone/>
              <a:defRPr sz="1200">
                <a:solidFill>
                  <a:srgbClr val="000000"/>
                </a:solidFill>
                <a:latin typeface="Times New Roman" pitchFamily="80" charset="0"/>
                <a:ea typeface="+mn-ea"/>
                <a:cs typeface="Times New Roman" pitchFamily="80" charset="0"/>
                <a:sym typeface="Times New Roman" pitchFamily="80" charset="0"/>
              </a:defRPr>
            </a:lvl1pPr>
          </a:lstStyle>
          <a:p>
            <a:pPr>
              <a:defRPr/>
            </a:pPr>
            <a:endParaRPr lang="fr-FR"/>
          </a:p>
        </p:txBody>
      </p:sp>
      <p:sp>
        <p:nvSpPr>
          <p:cNvPr id="7171" name="Rectangle 3"/>
          <p:cNvSpPr>
            <a:spLocks noGrp="1"/>
          </p:cNvSpPr>
          <p:nvPr>
            <p:ph type="dt" idx="1"/>
          </p:nvPr>
        </p:nvSpPr>
        <p:spPr bwMode="auto">
          <a:xfrm>
            <a:off x="3852917" y="1"/>
            <a:ext cx="2946347" cy="496491"/>
          </a:xfrm>
          <a:prstGeom prst="rect">
            <a:avLst/>
          </a:prstGeom>
          <a:noFill/>
          <a:ln w="12700">
            <a:noFill/>
            <a:miter lim="800000"/>
            <a:headEnd/>
            <a:tailEnd/>
          </a:ln>
          <a:effectLst/>
        </p:spPr>
        <p:txBody>
          <a:bodyPr vert="horz" wrap="square" lIns="91751" tIns="45875" rIns="91751" bIns="45875" numCol="1" anchor="t" anchorCtr="0" compatLnSpc="1">
            <a:prstTxWarp prst="textNoShape">
              <a:avLst/>
            </a:prstTxWarp>
          </a:bodyPr>
          <a:lstStyle>
            <a:lvl1pPr algn="r">
              <a:lnSpc>
                <a:spcPct val="100000"/>
              </a:lnSpc>
              <a:spcBef>
                <a:spcPct val="0"/>
              </a:spcBef>
              <a:buClrTx/>
              <a:buSzTx/>
              <a:buFontTx/>
              <a:buNone/>
              <a:defRPr sz="1200">
                <a:solidFill>
                  <a:srgbClr val="000000"/>
                </a:solidFill>
                <a:latin typeface="Times New Roman" pitchFamily="80" charset="0"/>
                <a:ea typeface="+mn-ea"/>
                <a:cs typeface="Times New Roman" pitchFamily="80" charset="0"/>
                <a:sym typeface="Times New Roman" pitchFamily="80" charset="0"/>
              </a:defRPr>
            </a:lvl1pPr>
          </a:lstStyle>
          <a:p>
            <a:pPr>
              <a:defRPr/>
            </a:pPr>
            <a:endParaRPr lang="fr-FR"/>
          </a:p>
        </p:txBody>
      </p:sp>
      <p:sp>
        <p:nvSpPr>
          <p:cNvPr id="15364" name="Rectangle 4"/>
          <p:cNvSpPr>
            <a:spLocks noGrp="1" noRot="1" noChangeAspect="1" noChangeArrowheads="1" noTextEdit="1"/>
          </p:cNvSpPr>
          <p:nvPr>
            <p:ph type="sldImg" idx="2"/>
          </p:nvPr>
        </p:nvSpPr>
        <p:spPr bwMode="auto">
          <a:xfrm>
            <a:off x="919163" y="746125"/>
            <a:ext cx="4960937"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p:cNvSpPr>
          <p:nvPr>
            <p:ph type="body" sz="quarter" idx="3"/>
          </p:nvPr>
        </p:nvSpPr>
        <p:spPr bwMode="auto">
          <a:xfrm>
            <a:off x="906569" y="4716662"/>
            <a:ext cx="4986127" cy="4468415"/>
          </a:xfrm>
          <a:prstGeom prst="rect">
            <a:avLst/>
          </a:prstGeom>
          <a:noFill/>
          <a:ln w="12700">
            <a:noFill/>
            <a:miter lim="800000"/>
            <a:headEnd/>
            <a:tailEnd/>
          </a:ln>
          <a:effectLst/>
        </p:spPr>
        <p:txBody>
          <a:bodyPr vert="horz" wrap="square" lIns="91751" tIns="45875" rIns="91751" bIns="45875"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7174" name="Rectangle 6"/>
          <p:cNvSpPr>
            <a:spLocks noGrp="1"/>
          </p:cNvSpPr>
          <p:nvPr>
            <p:ph type="ftr" sz="quarter" idx="4"/>
          </p:nvPr>
        </p:nvSpPr>
        <p:spPr bwMode="auto">
          <a:xfrm>
            <a:off x="2" y="9433322"/>
            <a:ext cx="2946347" cy="496491"/>
          </a:xfrm>
          <a:prstGeom prst="rect">
            <a:avLst/>
          </a:prstGeom>
          <a:noFill/>
          <a:ln w="12700">
            <a:noFill/>
            <a:miter lim="800000"/>
            <a:headEnd/>
            <a:tailEnd/>
          </a:ln>
          <a:effectLst/>
        </p:spPr>
        <p:txBody>
          <a:bodyPr vert="horz" wrap="square" lIns="91751" tIns="45875" rIns="91751" bIns="45875" numCol="1" anchor="b" anchorCtr="0" compatLnSpc="1">
            <a:prstTxWarp prst="textNoShape">
              <a:avLst/>
            </a:prstTxWarp>
          </a:bodyPr>
          <a:lstStyle>
            <a:lvl1pPr>
              <a:lnSpc>
                <a:spcPct val="100000"/>
              </a:lnSpc>
              <a:spcBef>
                <a:spcPct val="0"/>
              </a:spcBef>
              <a:buClrTx/>
              <a:buSzTx/>
              <a:buFontTx/>
              <a:buNone/>
              <a:defRPr sz="1200">
                <a:solidFill>
                  <a:srgbClr val="000000"/>
                </a:solidFill>
                <a:latin typeface="Times New Roman" pitchFamily="80" charset="0"/>
                <a:ea typeface="+mn-ea"/>
                <a:cs typeface="Times New Roman" pitchFamily="80" charset="0"/>
                <a:sym typeface="Times New Roman" pitchFamily="80" charset="0"/>
              </a:defRPr>
            </a:lvl1pPr>
          </a:lstStyle>
          <a:p>
            <a:pPr>
              <a:defRPr/>
            </a:pPr>
            <a:endParaRPr lang="fr-FR"/>
          </a:p>
        </p:txBody>
      </p:sp>
      <p:sp>
        <p:nvSpPr>
          <p:cNvPr id="7175" name="Rectangle 7"/>
          <p:cNvSpPr>
            <a:spLocks noGrp="1"/>
          </p:cNvSpPr>
          <p:nvPr>
            <p:ph type="sldNum" sz="quarter" idx="5"/>
          </p:nvPr>
        </p:nvSpPr>
        <p:spPr bwMode="auto">
          <a:xfrm>
            <a:off x="3852917" y="9433322"/>
            <a:ext cx="2946347" cy="496491"/>
          </a:xfrm>
          <a:prstGeom prst="rect">
            <a:avLst/>
          </a:prstGeom>
          <a:noFill/>
          <a:ln w="12700">
            <a:noFill/>
            <a:miter lim="800000"/>
            <a:headEnd/>
            <a:tailEnd/>
          </a:ln>
          <a:effectLst/>
        </p:spPr>
        <p:txBody>
          <a:bodyPr vert="horz" wrap="square" lIns="91751" tIns="45875" rIns="91751" bIns="45875" numCol="1" anchor="b" anchorCtr="0" compatLnSpc="1">
            <a:prstTxWarp prst="textNoShape">
              <a:avLst/>
            </a:prstTxWarp>
          </a:bodyPr>
          <a:lstStyle>
            <a:lvl1pPr algn="r">
              <a:lnSpc>
                <a:spcPct val="100000"/>
              </a:lnSpc>
              <a:spcBef>
                <a:spcPct val="0"/>
              </a:spcBef>
              <a:buClrTx/>
              <a:buSzTx/>
              <a:buFontTx/>
              <a:buNone/>
              <a:defRPr sz="1200" smtClean="0">
                <a:solidFill>
                  <a:srgbClr val="000000"/>
                </a:solidFill>
                <a:latin typeface="Times New Roman" charset="0"/>
                <a:cs typeface="Times New Roman" charset="0"/>
                <a:sym typeface="Times New Roman" charset="0"/>
              </a:defRPr>
            </a:lvl1pPr>
          </a:lstStyle>
          <a:p>
            <a:pPr>
              <a:defRPr/>
            </a:pPr>
            <a:fld id="{3586927B-C2F3-4548-AC2E-0D311B679999}" type="slidenum">
              <a:rPr lang="fr-FR"/>
              <a:pPr>
                <a:defRPr/>
              </a:pPr>
              <a:t>‹N°›</a:t>
            </a:fld>
            <a:endParaRPr lang="fr-FR"/>
          </a:p>
        </p:txBody>
      </p:sp>
    </p:spTree>
    <p:extLst>
      <p:ext uri="{BB962C8B-B14F-4D97-AF65-F5344CB8AC3E}">
        <p14:creationId xmlns:p14="http://schemas.microsoft.com/office/powerpoint/2010/main" val="2233610037"/>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n.wikipedia.org/wiki/Glossary_of_graph_theory_terms#H"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sym typeface="Arial" charset="0"/>
              </a:defRPr>
            </a:lvl1pPr>
            <a:lvl2pPr marL="745476" indent="-286722" eaLnBrk="0" hangingPunct="0">
              <a:defRPr sz="3200">
                <a:solidFill>
                  <a:schemeClr val="tx1"/>
                </a:solidFill>
                <a:latin typeface="Arial" charset="0"/>
                <a:ea typeface="ＭＳ Ｐゴシック" charset="0"/>
                <a:sym typeface="Arial" charset="0"/>
              </a:defRPr>
            </a:lvl2pPr>
            <a:lvl3pPr marL="1146886" indent="-229377" eaLnBrk="0" hangingPunct="0">
              <a:defRPr sz="3200">
                <a:solidFill>
                  <a:schemeClr val="tx1"/>
                </a:solidFill>
                <a:latin typeface="Arial" charset="0"/>
                <a:ea typeface="ＭＳ Ｐゴシック" charset="0"/>
                <a:sym typeface="Arial" charset="0"/>
              </a:defRPr>
            </a:lvl3pPr>
            <a:lvl4pPr marL="1605641" indent="-229377" eaLnBrk="0" hangingPunct="0">
              <a:defRPr sz="3200">
                <a:solidFill>
                  <a:schemeClr val="tx1"/>
                </a:solidFill>
                <a:latin typeface="Arial" charset="0"/>
                <a:ea typeface="ＭＳ Ｐゴシック" charset="0"/>
                <a:sym typeface="Arial" charset="0"/>
              </a:defRPr>
            </a:lvl4pPr>
            <a:lvl5pPr marL="2064395" indent="-229377" eaLnBrk="0" hangingPunct="0">
              <a:defRPr sz="3200">
                <a:solidFill>
                  <a:schemeClr val="tx1"/>
                </a:solidFill>
                <a:latin typeface="Arial" charset="0"/>
                <a:ea typeface="ＭＳ Ｐゴシック" charset="0"/>
                <a:sym typeface="Arial" charset="0"/>
              </a:defRPr>
            </a:lvl5pPr>
            <a:lvl6pPr marL="2523150"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6pPr>
            <a:lvl7pPr marL="2981904"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7pPr>
            <a:lvl8pPr marL="3440659"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8pPr>
            <a:lvl9pPr marL="3899413"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9pPr>
          </a:lstStyle>
          <a:p>
            <a:pPr eaLnBrk="1" hangingPunct="1"/>
            <a:fld id="{6915AB5F-C9FE-2648-A4BA-C31C77A00E3C}" type="slidenum">
              <a:rPr lang="fr-FR" sz="1200">
                <a:solidFill>
                  <a:srgbClr val="000000"/>
                </a:solidFill>
                <a:latin typeface="Times New Roman" charset="0"/>
                <a:cs typeface="Times New Roman" charset="0"/>
                <a:sym typeface="Times New Roman" charset="0"/>
              </a:rPr>
              <a:pPr eaLnBrk="1" hangingPunct="1"/>
              <a:t>0</a:t>
            </a:fld>
            <a:endParaRPr lang="fr-FR" sz="1200">
              <a:solidFill>
                <a:srgbClr val="000000"/>
              </a:solidFill>
              <a:latin typeface="Times New Roman" charset="0"/>
              <a:cs typeface="Times New Roman" charset="0"/>
              <a:sym typeface="Times New Roman"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a:t>The objective of this </a:t>
            </a:r>
            <a:r>
              <a:rPr lang="en-US" sz="1100" dirty="0" smtClean="0"/>
              <a:t>seminar </a:t>
            </a:r>
            <a:r>
              <a:rPr lang="en-US" sz="1100" dirty="0"/>
              <a:t>is to </a:t>
            </a:r>
            <a:r>
              <a:rPr lang="en-US" sz="1100" dirty="0" smtClean="0"/>
              <a:t>highlight the importance of </a:t>
            </a:r>
            <a:r>
              <a:rPr lang="en-US" sz="1100" dirty="0" err="1" smtClean="0"/>
              <a:t>IoT</a:t>
            </a:r>
            <a:r>
              <a:rPr lang="en-US" sz="1100" dirty="0" smtClean="0"/>
              <a:t> data in the emerging Industry 4.0</a:t>
            </a:r>
            <a:r>
              <a:rPr lang="en-US" sz="1100" baseline="0" dirty="0" smtClean="0"/>
              <a:t> and explain the need for processing and analyzing them in real-time. We then </a:t>
            </a:r>
            <a:r>
              <a:rPr lang="en-US" sz="1100" dirty="0" smtClean="0"/>
              <a:t>focus</a:t>
            </a:r>
            <a:r>
              <a:rPr lang="en-US" sz="1100" baseline="0" dirty="0" smtClean="0"/>
              <a:t> on </a:t>
            </a:r>
            <a:r>
              <a:rPr lang="en-US" sz="1100" dirty="0" smtClean="0"/>
              <a:t>state-of-the art algorithms for </a:t>
            </a:r>
            <a:r>
              <a:rPr lang="en-US" sz="1100" baseline="0" dirty="0" smtClean="0"/>
              <a:t>online unsupervised anomaly detection in </a:t>
            </a:r>
            <a:r>
              <a:rPr lang="en-US" sz="1100" baseline="0" dirty="0" err="1" smtClean="0"/>
              <a:t>IoT</a:t>
            </a:r>
            <a:r>
              <a:rPr lang="en-US" sz="1100" baseline="0" dirty="0" smtClean="0"/>
              <a:t> data streams. </a:t>
            </a:r>
            <a:endParaRPr lang="en-US" sz="110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This</a:t>
            </a:r>
            <a:r>
              <a:rPr lang="en-US" sz="1100" baseline="0" dirty="0" smtClean="0"/>
              <a:t> is an ongoing work, with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100" baseline="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baseline="0" dirty="0" smtClean="0"/>
              <a:t>Part I: 9 slides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baseline="0" dirty="0" smtClean="0"/>
              <a:t>Part II: 16 slides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baseline="0" dirty="0" smtClean="0"/>
              <a:t>Part III: </a:t>
            </a:r>
            <a:r>
              <a:rPr lang="en-US" sz="1100" baseline="0" smtClean="0"/>
              <a:t>22 slides</a:t>
            </a:r>
            <a:endParaRPr lang="en-US" sz="1100" dirty="0" smtClean="0"/>
          </a:p>
        </p:txBody>
      </p:sp>
    </p:spTree>
    <p:extLst>
      <p:ext uri="{BB962C8B-B14F-4D97-AF65-F5344CB8AC3E}">
        <p14:creationId xmlns:p14="http://schemas.microsoft.com/office/powerpoint/2010/main" val="1456657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Data collection</a:t>
            </a:r>
          </a:p>
          <a:p>
            <a:r>
              <a:rPr lang="en-US" sz="1100" dirty="0"/>
              <a:t>Data validation</a:t>
            </a:r>
          </a:p>
          <a:p>
            <a:r>
              <a:rPr lang="en-US" sz="1100" dirty="0"/>
              <a:t>Data semantic unification and interoperability</a:t>
            </a:r>
          </a:p>
          <a:p>
            <a:r>
              <a:rPr lang="en-US" sz="1100" dirty="0"/>
              <a:t>Data structuring and Storage</a:t>
            </a:r>
          </a:p>
          <a:p>
            <a:r>
              <a:rPr lang="en-US" sz="1100" dirty="0"/>
              <a:t>Data analysis</a:t>
            </a:r>
          </a:p>
          <a:p>
            <a:r>
              <a:rPr lang="en-US" sz="1100" dirty="0"/>
              <a:t>Real-time outputs -visualization/actionable </a:t>
            </a:r>
            <a:r>
              <a:rPr lang="en-US" sz="1100" dirty="0" smtClean="0"/>
              <a:t>feedback</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9</a:t>
            </a:fld>
            <a:endParaRPr lang="fr-FR"/>
          </a:p>
        </p:txBody>
      </p:sp>
    </p:spTree>
    <p:extLst>
      <p:ext uri="{BB962C8B-B14F-4D97-AF65-F5344CB8AC3E}">
        <p14:creationId xmlns:p14="http://schemas.microsoft.com/office/powerpoint/2010/main" val="266259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Although it has been studied in detail in academia, applications of anomaly detection have been limited to niche domains like banks, financial institutions, auditing, and medical diagnosis etc. However, with the advent of IoT, anomaly detection would likely to play a key role in IoT use cases such as monitoring predictive maintenance and cyber security</a:t>
            </a:r>
            <a:r>
              <a:rPr lang="en-US" sz="1100" dirty="0" smtClean="0"/>
              <a:t>.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10</a:t>
            </a:fld>
            <a:endParaRPr lang="fr-FR"/>
          </a:p>
        </p:txBody>
      </p:sp>
    </p:spTree>
    <p:extLst>
      <p:ext uri="{BB962C8B-B14F-4D97-AF65-F5344CB8AC3E}">
        <p14:creationId xmlns:p14="http://schemas.microsoft.com/office/powerpoint/2010/main" val="406652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Measurement data streams: monitor evolution of entity states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10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Time value of sensor data means that the data you have right now won’t mean as much a week, day or even hour from now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11</a:t>
            </a:fld>
            <a:endParaRPr lang="fr-FR"/>
          </a:p>
        </p:txBody>
      </p:sp>
    </p:spTree>
    <p:extLst>
      <p:ext uri="{BB962C8B-B14F-4D97-AF65-F5344CB8AC3E}">
        <p14:creationId xmlns:p14="http://schemas.microsoft.com/office/powerpoint/2010/main" val="3831338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https://www.rtinsights.com/iot-analytics-data-integration-and-business-intelligence/</a:t>
            </a:r>
          </a:p>
          <a:p>
            <a:pPr defTabSz="917509">
              <a:defRPr/>
            </a:pPr>
            <a:r>
              <a:rPr lang="en-US" sz="1100" dirty="0"/>
              <a:t>Traditionally businesses would use end-of-the-day reports and relied heavily on Excel spreadsheets to optimize operations. Organizations started moving to data warehouse models in the 1990s, but data analysis often took hours or days. Today it is possible to connect business processes and systems to the internet, such as for enterprise resource planning and customer relationship management. And through the explosion of machine sensors and networks, it is now possible to connect point-of-sale systems, manufacturing equipment, or devices used in smart homes and buildings.</a:t>
            </a:r>
            <a:r>
              <a:rPr lang="fr-FR" sz="1100" dirty="0"/>
              <a:t> </a:t>
            </a:r>
            <a:r>
              <a:rPr lang="en-US" sz="1100" dirty="0"/>
              <a:t>Gartner, in fact, predicts that more than half of major new business processes and systems will incorporate some element of the IoT by 2020. Use cases enabled by the IoT are extensive:</a:t>
            </a:r>
          </a:p>
          <a:p>
            <a:pPr defTabSz="917509">
              <a:defRPr/>
            </a:pPr>
            <a:r>
              <a:rPr lang="en-US" sz="1100" dirty="0"/>
              <a:t>    When point-of-sale data is combined with manufacturing and warehouse data, a retailer can optimize their supply chain to increase sales and ensure a smooth customer experience.</a:t>
            </a:r>
          </a:p>
          <a:p>
            <a:pPr defTabSz="917509">
              <a:defRPr/>
            </a:pPr>
            <a:r>
              <a:rPr lang="en-US" sz="1100" dirty="0"/>
              <a:t>    A manufacturer could predict when a piece of equipment might fail, or spot defects on a production line, saving millions of dollars;</a:t>
            </a:r>
          </a:p>
          <a:p>
            <a:pPr defTabSz="917509">
              <a:defRPr/>
            </a:pPr>
            <a:r>
              <a:rPr lang="en-US" sz="1100" dirty="0"/>
              <a:t>    A smart building might continually adjust the temperature in certain rooms, solar output, or lighting, leading to substantial energy savings;</a:t>
            </a:r>
          </a:p>
          <a:p>
            <a:pPr defTabSz="917509">
              <a:defRPr/>
            </a:pPr>
            <a:r>
              <a:rPr lang="en-US" sz="1100" dirty="0"/>
              <a:t>    A transportation or shipping system could reroute during times of congestion, thus improving customer experience and gaining insights on future planning.</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12</a:t>
            </a:fld>
            <a:endParaRPr lang="fr-FR"/>
          </a:p>
        </p:txBody>
      </p:sp>
    </p:spTree>
    <p:extLst>
      <p:ext uri="{BB962C8B-B14F-4D97-AF65-F5344CB8AC3E}">
        <p14:creationId xmlns:p14="http://schemas.microsoft.com/office/powerpoint/2010/main" val="785344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An increasing amount of data is priceless in the seconds after it’s collected — consider the instance of a hacker accessing accounts — but it loses all value during the time it takes to move it to the centralized data center infrastructure or upload it to the cloud. </a:t>
            </a:r>
          </a:p>
          <a:p>
            <a:r>
              <a:rPr lang="en-US" sz="1100" dirty="0" err="1" smtClean="0"/>
              <a:t>IoT</a:t>
            </a:r>
            <a:r>
              <a:rPr lang="en-US" sz="1100" dirty="0" smtClean="0"/>
              <a:t> </a:t>
            </a:r>
            <a:r>
              <a:rPr lang="en-US" sz="1100" dirty="0"/>
              <a:t>data has distinct life stages: </a:t>
            </a:r>
          </a:p>
          <a:p>
            <a:r>
              <a:rPr lang="en-US" sz="1100" dirty="0"/>
              <a:t>near real time (1 </a:t>
            </a:r>
            <a:r>
              <a:rPr lang="en-US" sz="1100" dirty="0" smtClean="0"/>
              <a:t>second-1 minute), </a:t>
            </a:r>
            <a:endParaRPr lang="en-US" sz="1100" dirty="0"/>
          </a:p>
          <a:p>
            <a:r>
              <a:rPr lang="en-US" sz="1100" dirty="0"/>
              <a:t>medium-term </a:t>
            </a:r>
            <a:r>
              <a:rPr lang="en-US" sz="1100" dirty="0" smtClean="0"/>
              <a:t>(1-30 </a:t>
            </a:r>
            <a:r>
              <a:rPr lang="en-US" sz="1100" dirty="0"/>
              <a:t>minutes), </a:t>
            </a:r>
          </a:p>
          <a:p>
            <a:r>
              <a:rPr lang="en-US" sz="1100" dirty="0"/>
              <a:t>long-term (30 minutes-1 day), </a:t>
            </a:r>
          </a:p>
          <a:p>
            <a:r>
              <a:rPr lang="en-US" sz="1100" dirty="0"/>
              <a:t>historical (1 day+)</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13</a:t>
            </a:fld>
            <a:endParaRPr lang="fr-FR"/>
          </a:p>
        </p:txBody>
      </p:sp>
    </p:spTree>
    <p:extLst>
      <p:ext uri="{BB962C8B-B14F-4D97-AF65-F5344CB8AC3E}">
        <p14:creationId xmlns:p14="http://schemas.microsoft.com/office/powerpoint/2010/main" val="48407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Fog nodes extend the Cloud; bring it </a:t>
            </a:r>
            <a:r>
              <a:rPr lang="en-US" sz="1100" dirty="0" smtClean="0"/>
              <a:t>closer </a:t>
            </a:r>
            <a:r>
              <a:rPr lang="en-US" sz="1100" dirty="0"/>
              <a:t>to the connected device sending/receiving data</a:t>
            </a:r>
          </a:p>
          <a:p>
            <a:r>
              <a:rPr lang="en-US" sz="1100" dirty="0"/>
              <a:t>Fog sits between the edge devices and the Cloud</a:t>
            </a:r>
          </a:p>
          <a:p>
            <a:r>
              <a:rPr lang="en-US" sz="1100" dirty="0"/>
              <a:t>Fog node –any device with compute processor, small storage, NW connectivity</a:t>
            </a:r>
          </a:p>
          <a:p>
            <a:r>
              <a:rPr lang="en-US" sz="1100" dirty="0"/>
              <a:t>Edge analytics can be done on Fog nodes</a:t>
            </a:r>
          </a:p>
          <a:p>
            <a:r>
              <a:rPr lang="en-US" sz="1100" dirty="0"/>
              <a:t>Fog Computing -reduces latency, increases speed to react to incoming data from edge devices.</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14</a:t>
            </a:fld>
            <a:endParaRPr lang="fr-FR"/>
          </a:p>
        </p:txBody>
      </p:sp>
    </p:spTree>
    <p:extLst>
      <p:ext uri="{BB962C8B-B14F-4D97-AF65-F5344CB8AC3E}">
        <p14:creationId xmlns:p14="http://schemas.microsoft.com/office/powerpoint/2010/main" val="1827793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kern="0" dirty="0" smtClean="0"/>
              <a:t>(e.g., real-time monitoring and control, correct malfunctions, detect security breaches, etc.)</a:t>
            </a:r>
          </a:p>
          <a:p>
            <a:endParaRPr lang="en-US" sz="1100" kern="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kern="0" dirty="0" smtClean="0"/>
              <a:t>data about people (in the consumer </a:t>
            </a:r>
            <a:r>
              <a:rPr lang="en-US" sz="1100" kern="0" dirty="0" err="1" smtClean="0"/>
              <a:t>IoT</a:t>
            </a:r>
            <a:r>
              <a:rPr lang="en-US" sz="1100" kern="0" dirty="0" smtClean="0"/>
              <a:t>), thus data security, privacy, etc. even more important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100" kern="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kern="0" dirty="0" smtClean="0"/>
              <a:t>the </a:t>
            </a:r>
            <a:r>
              <a:rPr lang="en-US" sz="1100" kern="0" dirty="0" smtClean="0">
                <a:solidFill>
                  <a:srgbClr val="017DBB"/>
                </a:solidFill>
              </a:rPr>
              <a:t>size of ML models should be small</a:t>
            </a:r>
            <a:r>
              <a:rPr lang="en-US" sz="1100" kern="0" dirty="0" smtClean="0"/>
              <a:t> enough to be used in edge devices and should also have a </a:t>
            </a:r>
            <a:r>
              <a:rPr lang="en-US" sz="1100" kern="0" dirty="0" smtClean="0">
                <a:solidFill>
                  <a:srgbClr val="017DBB"/>
                </a:solidFill>
              </a:rPr>
              <a:t>short inference time for real-time use</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15</a:t>
            </a:fld>
            <a:endParaRPr lang="fr-FR"/>
          </a:p>
        </p:txBody>
      </p:sp>
    </p:spTree>
    <p:extLst>
      <p:ext uri="{BB962C8B-B14F-4D97-AF65-F5344CB8AC3E}">
        <p14:creationId xmlns:p14="http://schemas.microsoft.com/office/powerpoint/2010/main" val="114503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16</a:t>
            </a:fld>
            <a:endParaRPr lang="fr-FR"/>
          </a:p>
        </p:txBody>
      </p:sp>
    </p:spTree>
    <p:extLst>
      <p:ext uri="{BB962C8B-B14F-4D97-AF65-F5344CB8AC3E}">
        <p14:creationId xmlns:p14="http://schemas.microsoft.com/office/powerpoint/2010/main" val="3297503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Anomalies are the unusual, unexpected, surprising patterns in the observed world. Identifying, understanding, and predicting anomalies from data form one of the key pillars of modern data mining. Effective detection of anomalies allows extracting critical information from data which can then be used for a variety of applications, such as to stop malicious intruders, detect and repair faults in complex systems, and better understand the behavior of natural, social, and engineered systems.</a:t>
            </a:r>
          </a:p>
          <a:p>
            <a:pPr defTabSz="917509">
              <a:defRPr/>
            </a:pPr>
            <a:endParaRPr lang="en-US" sz="1100" dirty="0"/>
          </a:p>
          <a:p>
            <a:pPr defTabSz="917509">
              <a:defRPr/>
            </a:pPr>
            <a:r>
              <a:rPr lang="en-US" sz="1100" dirty="0"/>
              <a:t>Anomaly detection refers to the problem of </a:t>
            </a:r>
            <a:r>
              <a:rPr lang="en-US" sz="1100" dirty="0" smtClean="0"/>
              <a:t>finding </a:t>
            </a:r>
            <a:r>
              <a:rPr lang="en-US" sz="1100" dirty="0"/>
              <a:t>anomalies in data. While anomaly is a generally accepted term, other synonyms, such as outliers, discordant observations, exceptions, aberrations, surprises, peculiarities or contaminants, are often used in different application domains. In particular, anomalies and outliers are often used interchangeably. </a:t>
            </a:r>
            <a:endParaRPr lang="en-US" sz="110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17</a:t>
            </a:fld>
            <a:endParaRPr lang="fr-FR"/>
          </a:p>
        </p:txBody>
      </p:sp>
    </p:spTree>
    <p:extLst>
      <p:ext uri="{BB962C8B-B14F-4D97-AF65-F5344CB8AC3E}">
        <p14:creationId xmlns:p14="http://schemas.microsoft.com/office/powerpoint/2010/main" val="2203706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In the process of producing, collecting, processing and analyzing data, outliers can come from many sources and hide in many dimensions. Those that are not a product of an error are called novelties</a:t>
            </a:r>
            <a:r>
              <a:rPr lang="en-US" sz="1100" dirty="0" smtClean="0"/>
              <a:t>.</a:t>
            </a:r>
          </a:p>
          <a:p>
            <a:pPr defTabSz="917509">
              <a:defRPr/>
            </a:pPr>
            <a:r>
              <a:rPr lang="en-US" sz="1100" dirty="0" smtClean="0"/>
              <a:t>Novelty detection aims to detect unobserved (emergent) patterns in data</a:t>
            </a:r>
          </a:p>
          <a:p>
            <a:pPr defTabSz="917509">
              <a:defRPr/>
            </a:pPr>
            <a:r>
              <a:rPr lang="en-US" sz="1100" dirty="0" smtClean="0"/>
              <a:t>A novelty can be considered as a specific type of anomaly that occur after the training phase has been completed. The rationale is that a novelty does not fit well to the previously learned distributions.</a:t>
            </a:r>
          </a:p>
          <a:p>
            <a:pPr defTabSz="917509">
              <a:defRPr/>
            </a:pPr>
            <a:r>
              <a:rPr lang="en-US" sz="1100" dirty="0" smtClean="0"/>
              <a:t>Underlying statistical assumption: the data constitute a random sample from a population and they can be represented as points in a vector space of random variables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18</a:t>
            </a:fld>
            <a:endParaRPr lang="fr-FR"/>
          </a:p>
        </p:txBody>
      </p:sp>
    </p:spTree>
    <p:extLst>
      <p:ext uri="{BB962C8B-B14F-4D97-AF65-F5344CB8AC3E}">
        <p14:creationId xmlns:p14="http://schemas.microsoft.com/office/powerpoint/2010/main" val="398383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a:t>
            </a:fld>
            <a:endParaRPr lang="fr-FR"/>
          </a:p>
        </p:txBody>
      </p:sp>
    </p:spTree>
    <p:extLst>
      <p:ext uri="{BB962C8B-B14F-4D97-AF65-F5344CB8AC3E}">
        <p14:creationId xmlns:p14="http://schemas.microsoft.com/office/powerpoint/2010/main" val="396013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K. </a:t>
            </a:r>
            <a:r>
              <a:rPr lang="en-US" dirty="0" err="1" smtClean="0"/>
              <a:t>Muandet</a:t>
            </a:r>
            <a:r>
              <a:rPr lang="en-US" dirty="0" smtClean="0"/>
              <a:t>, B. </a:t>
            </a:r>
            <a:r>
              <a:rPr lang="en-US" dirty="0" err="1" smtClean="0"/>
              <a:t>Schölkopf</a:t>
            </a:r>
            <a:r>
              <a:rPr lang="en-US" dirty="0" smtClean="0"/>
              <a:t>, "One-class support measure machines for group anomaly </a:t>
            </a:r>
            <a:r>
              <a:rPr lang="en-US" dirty="0" err="1" smtClean="0"/>
              <a:t>dection</a:t>
            </a:r>
            <a:r>
              <a:rPr lang="en-US" dirty="0" smtClean="0"/>
              <a:t>", Proc. Conf. Uncertain. </a:t>
            </a:r>
            <a:r>
              <a:rPr lang="en-US" dirty="0" err="1" smtClean="0"/>
              <a:t>Artif</a:t>
            </a:r>
            <a:r>
              <a:rPr lang="en-US" dirty="0" smtClean="0"/>
              <a:t>. </a:t>
            </a:r>
            <a:r>
              <a:rPr lang="en-US" dirty="0" err="1" smtClean="0"/>
              <a:t>Intell</a:t>
            </a:r>
            <a:r>
              <a:rPr lang="en-US" dirty="0" smtClean="0"/>
              <a:t>., pp. 449-458, Mar. 2013.</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19</a:t>
            </a:fld>
            <a:endParaRPr lang="fr-FR"/>
          </a:p>
        </p:txBody>
      </p:sp>
    </p:spTree>
    <p:extLst>
      <p:ext uri="{BB962C8B-B14F-4D97-AF65-F5344CB8AC3E}">
        <p14:creationId xmlns:p14="http://schemas.microsoft.com/office/powerpoint/2010/main" val="3024228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smtClean="0">
                <a:solidFill>
                  <a:schemeClr val="tx1"/>
                </a:solidFill>
                <a:latin typeface="Times New Roman" pitchFamily="80" charset="0"/>
                <a:ea typeface="ＭＳ Ｐゴシック" charset="0"/>
                <a:cs typeface="ＭＳ Ｐゴシック" charset="0"/>
              </a:rPr>
              <a:t> Two anomalies can be easily identified by eye: x1 and x2 are very different from the dense areas with respect to their features and are therefore called global anomalies. When looking at the dataset globally, x3 can be seen as a normal record since it is not too far away from the cluster c2. However, when we focus only on the cluster c2 and compare it with x3 while neglecting all the other instances, it can be seen as an anomaly. Therefore, x3 is called a local anomaly, since it is only anomalous when compared with its close-by neighborhood. It depends on the application, whether local anomalies are of interest or not. Another interesting question is whether the instances of the cluster c3 should be seen as three anomalies or as a (small) regular cluster. These phenomena is called micro cluster and anomaly detection algorithms should assign scores to its members larger than the normal instances, but smaller values than the obvious anomalies. This simple example already illustrates that anomalies are not always obvious and a score is much more useful than a binary label assignment.</a:t>
            </a:r>
          </a:p>
          <a:p>
            <a:r>
              <a:rPr lang="en-US" sz="1200" b="0" i="0" u="none" strike="noStrike" kern="1200" baseline="0" dirty="0" smtClean="0">
                <a:solidFill>
                  <a:schemeClr val="tx1"/>
                </a:solidFill>
                <a:latin typeface="Times New Roman" pitchFamily="80" charset="0"/>
                <a:ea typeface="ＭＳ Ｐゴシック" charset="0"/>
                <a:cs typeface="ＭＳ Ｐゴシック" charset="0"/>
              </a:rPr>
              <a:t>The distinction between global and local outliers (and correspondingly, between global and local outlier detection methods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Breunig</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M. M.,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Kriegel</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H. P., Ng, R. T., &amp; Sander, J. (2000). LOF: Identifying density-based local outliers. In Proceedings of the ACM International Conference on Management of Data (SIGMOD) (pp. 93–104). Dallas, TX.] refers to the scope of a database being considered when a method decides on the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outlierness</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of a given object. While some methods take always the complete database into account, others consider only a local selection of database objects, for example, the k nearest neighbors of a point. [Schubert, E.,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Zimek</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A., &amp;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Kriegel</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H. P. (2014b). Local outlier detection reconsidered: A generalized view on locality with applications to spatial, video, and network outlier detection. Data Mining and Knowledge Discovery, 28(1), 190–237.] discussed the aspect of locality in outlier detection in depth.</a:t>
            </a:r>
            <a:endParaRPr lang="en-US"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20</a:t>
            </a:fld>
            <a:endParaRPr lang="fr-FR"/>
          </a:p>
        </p:txBody>
      </p:sp>
    </p:spTree>
    <p:extLst>
      <p:ext uri="{BB962C8B-B14F-4D97-AF65-F5344CB8AC3E}">
        <p14:creationId xmlns:p14="http://schemas.microsoft.com/office/powerpoint/2010/main" val="67179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fontAlgn="t" hangingPunct="1">
              <a:spcBef>
                <a:spcPts val="0"/>
              </a:spcBef>
              <a:spcAft>
                <a:spcPts val="0"/>
              </a:spcAft>
            </a:pPr>
            <a:r>
              <a:rPr lang="en-US" dirty="0" smtClean="0">
                <a:solidFill>
                  <a:srgbClr val="FFFFFF"/>
                </a:solidFill>
                <a:latin typeface="Arial" panose="020B0604020202020204" pitchFamily="34" charset="0"/>
                <a:cs typeface="Arial" panose="020B0604020202020204" pitchFamily="34" charset="0"/>
              </a:rPr>
              <a:t>10 objects</a:t>
            </a:r>
          </a:p>
          <a:p>
            <a:pPr eaLnBrk="1" fontAlgn="t" hangingPunct="1">
              <a:spcBef>
                <a:spcPts val="0"/>
              </a:spcBef>
              <a:spcAft>
                <a:spcPts val="0"/>
              </a:spcAft>
            </a:pPr>
            <a:r>
              <a:rPr lang="en-US" dirty="0" smtClean="0">
                <a:solidFill>
                  <a:srgbClr val="FFFFFF"/>
                </a:solidFill>
                <a:latin typeface="Arial" panose="020B0604020202020204" pitchFamily="34" charset="0"/>
                <a:cs typeface="Arial" panose="020B0604020202020204" pitchFamily="34" charset="0"/>
              </a:rPr>
              <a:t>penny </a:t>
            </a:r>
            <a:r>
              <a:rPr lang="en-US" dirty="0">
                <a:solidFill>
                  <a:srgbClr val="FFFFFF"/>
                </a:solidFill>
                <a:latin typeface="Arial" panose="020B0604020202020204" pitchFamily="34" charset="0"/>
                <a:cs typeface="Arial" panose="020B0604020202020204" pitchFamily="34" charset="0"/>
              </a:rPr>
              <a:t>centime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dime </a:t>
            </a:r>
            <a:r>
              <a:rPr lang="en-US" dirty="0" err="1">
                <a:solidFill>
                  <a:srgbClr val="000000"/>
                </a:solidFill>
                <a:latin typeface="Arial" panose="020B0604020202020204" pitchFamily="34" charset="0"/>
                <a:cs typeface="Arial" panose="020B0604020202020204" pitchFamily="34" charset="0"/>
              </a:rPr>
              <a:t>dixième</a:t>
            </a:r>
            <a:r>
              <a:rPr lang="en-US" dirty="0">
                <a:solidFill>
                  <a:srgbClr val="000000"/>
                </a:solidFill>
                <a:latin typeface="Arial" panose="020B0604020202020204" pitchFamily="34" charset="0"/>
                <a:cs typeface="Arial" panose="020B0604020202020204" pitchFamily="34" charset="0"/>
              </a:rPr>
              <a:t> de dollar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knob </a:t>
            </a:r>
            <a:r>
              <a:rPr lang="en-US" dirty="0" err="1">
                <a:solidFill>
                  <a:srgbClr val="000000"/>
                </a:solidFill>
                <a:latin typeface="Arial" panose="020B0604020202020204" pitchFamily="34" charset="0"/>
                <a:cs typeface="Arial" panose="020B0604020202020204" pitchFamily="34" charset="0"/>
              </a:rPr>
              <a:t>bouton</a:t>
            </a:r>
            <a:r>
              <a:rPr lang="en-US" dirty="0">
                <a:solidFill>
                  <a:srgbClr val="000000"/>
                </a:solidFill>
                <a:latin typeface="Arial" panose="020B0604020202020204" pitchFamily="34" charset="0"/>
                <a:cs typeface="Arial" panose="020B0604020202020204" pitchFamily="34" charset="0"/>
              </a:rPr>
              <a:t>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eraser </a:t>
            </a:r>
            <a:r>
              <a:rPr lang="en-US" dirty="0" err="1">
                <a:solidFill>
                  <a:srgbClr val="000000"/>
                </a:solidFill>
                <a:latin typeface="Arial" panose="020B0604020202020204" pitchFamily="34" charset="0"/>
                <a:cs typeface="Arial" panose="020B0604020202020204" pitchFamily="34" charset="0"/>
              </a:rPr>
              <a:t>gomme</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box  </a:t>
            </a:r>
            <a:r>
              <a:rPr lang="en-US" dirty="0" err="1">
                <a:solidFill>
                  <a:srgbClr val="000000"/>
                </a:solidFill>
                <a:latin typeface="Arial" panose="020B0604020202020204" pitchFamily="34" charset="0"/>
                <a:cs typeface="Arial" panose="020B0604020202020204" pitchFamily="34" charset="0"/>
              </a:rPr>
              <a:t>boîte</a:t>
            </a:r>
            <a:r>
              <a:rPr lang="en-US" dirty="0">
                <a:solidFill>
                  <a:srgbClr val="000000"/>
                </a:solidFill>
                <a:latin typeface="Arial" panose="020B0604020202020204" pitchFamily="34" charset="0"/>
                <a:cs typeface="Arial" panose="020B0604020202020204" pitchFamily="34" charset="0"/>
              </a:rPr>
              <a:t>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block </a:t>
            </a:r>
            <a:r>
              <a:rPr lang="en-US" sz="1100" dirty="0">
                <a:solidFill>
                  <a:srgbClr val="000000"/>
                </a:solidFill>
                <a:latin typeface="Arial" panose="020B0604020202020204" pitchFamily="34" charset="0"/>
                <a:cs typeface="Arial" panose="020B0604020202020204" pitchFamily="34" charset="0"/>
              </a:rPr>
              <a:t>bloc</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screw vis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battery </a:t>
            </a:r>
            <a:r>
              <a:rPr lang="en-US" dirty="0" err="1">
                <a:solidFill>
                  <a:srgbClr val="000000"/>
                </a:solidFill>
                <a:latin typeface="Arial" panose="020B0604020202020204" pitchFamily="34" charset="0"/>
                <a:cs typeface="Arial" panose="020B0604020202020204" pitchFamily="34" charset="0"/>
              </a:rPr>
              <a:t>batterie</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key </a:t>
            </a:r>
            <a:r>
              <a:rPr lang="en-US" sz="1100" dirty="0" err="1">
                <a:solidFill>
                  <a:srgbClr val="000000"/>
                </a:solidFill>
                <a:latin typeface="Arial" panose="020B0604020202020204" pitchFamily="34" charset="0"/>
                <a:cs typeface="Arial" panose="020B0604020202020204" pitchFamily="34" charset="0"/>
              </a:rPr>
              <a:t>clé</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bead </a:t>
            </a:r>
            <a:r>
              <a:rPr lang="en-US" dirty="0" err="1">
                <a:solidFill>
                  <a:srgbClr val="000000"/>
                </a:solidFill>
                <a:latin typeface="Arial" panose="020B0604020202020204" pitchFamily="34" charset="0"/>
                <a:cs typeface="Arial" panose="020B0604020202020204" pitchFamily="34" charset="0"/>
              </a:rPr>
              <a:t>perles</a:t>
            </a:r>
            <a:endParaRPr lang="fr-FR" sz="1100" dirty="0">
              <a:latin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21</a:t>
            </a:fld>
            <a:endParaRPr lang="fr-FR"/>
          </a:p>
        </p:txBody>
      </p:sp>
    </p:spTree>
    <p:extLst>
      <p:ext uri="{BB962C8B-B14F-4D97-AF65-F5344CB8AC3E}">
        <p14:creationId xmlns:p14="http://schemas.microsoft.com/office/powerpoint/2010/main" val="371684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smtClean="0"/>
              <a:t>Humans used prior knowledge to </a:t>
            </a:r>
            <a:r>
              <a:rPr lang="en-US" sz="1200" dirty="0" smtClean="0">
                <a:solidFill>
                  <a:srgbClr val="0070C0"/>
                </a:solidFill>
              </a:rPr>
              <a:t>select features that separated objects</a:t>
            </a:r>
          </a:p>
          <a:p>
            <a:pPr lvl="1"/>
            <a:r>
              <a:rPr lang="en-US" sz="1200" dirty="0" smtClean="0"/>
              <a:t>“skinny”, “corners”, “round”, “smooth”</a:t>
            </a:r>
          </a:p>
          <a:p>
            <a:r>
              <a:rPr lang="en-US" sz="1200" dirty="0" smtClean="0"/>
              <a:t>Objects have been separated based on the chosen features</a:t>
            </a:r>
          </a:p>
          <a:p>
            <a:r>
              <a:rPr lang="en-US" sz="1200" dirty="0" smtClean="0">
                <a:solidFill>
                  <a:srgbClr val="0070C0"/>
                </a:solidFill>
              </a:rPr>
              <a:t>Each cluster has been examined to see</a:t>
            </a:r>
          </a:p>
          <a:p>
            <a:pPr lvl="1"/>
            <a:r>
              <a:rPr lang="en-US" sz="1200" dirty="0" smtClean="0"/>
              <a:t>which object fits less well in its cluster</a:t>
            </a:r>
          </a:p>
          <a:p>
            <a:pPr lvl="1"/>
            <a:r>
              <a:rPr lang="en-US" sz="1200" dirty="0" smtClean="0"/>
              <a:t>and did not fit any other cluster</a:t>
            </a:r>
            <a:endParaRPr lang="fr-FR" sz="120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22</a:t>
            </a:fld>
            <a:endParaRPr lang="fr-FR"/>
          </a:p>
        </p:txBody>
      </p:sp>
    </p:spTree>
    <p:extLst>
      <p:ext uri="{BB962C8B-B14F-4D97-AF65-F5344CB8AC3E}">
        <p14:creationId xmlns:p14="http://schemas.microsoft.com/office/powerpoint/2010/main" val="2026656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23</a:t>
            </a:fld>
            <a:endParaRPr lang="fr-FR"/>
          </a:p>
        </p:txBody>
      </p:sp>
    </p:spTree>
    <p:extLst>
      <p:ext uri="{BB962C8B-B14F-4D97-AF65-F5344CB8AC3E}">
        <p14:creationId xmlns:p14="http://schemas.microsoft.com/office/powerpoint/2010/main" val="229041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Learning from humans: create features that capture object differences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Length/width: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&gt;=1 =&gt;“skinny”</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==1 =&gt;”round”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&lt;1 =&gt; “tinny“</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Number of surfaces: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distinct surfaces requires “edges” that have corners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Smooth: true or false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Looking at features individually, sometimes none of them may reveal any anomalous behavior. Capturing numerous features is desirable since certain random fluctuations, i.e., anomalous </a:t>
            </a:r>
            <a:r>
              <a:rPr lang="en-US" sz="1100" dirty="0" err="1" smtClean="0"/>
              <a:t>behaviour</a:t>
            </a:r>
            <a:r>
              <a:rPr lang="en-US" sz="1100" dirty="0" smtClean="0"/>
              <a:t>, can only be observed if studying high dimensions.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24</a:t>
            </a:fld>
            <a:endParaRPr lang="fr-FR"/>
          </a:p>
        </p:txBody>
      </p:sp>
    </p:spTree>
    <p:extLst>
      <p:ext uri="{BB962C8B-B14F-4D97-AF65-F5344CB8AC3E}">
        <p14:creationId xmlns:p14="http://schemas.microsoft.com/office/powerpoint/2010/main" val="1859977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fr-FR" sz="1100" dirty="0" smtClean="0"/>
              <a:t>une anomalie détectée simultanément par les diagrammes en boîte </a:t>
            </a:r>
            <a:r>
              <a:rPr lang="fr-FR" sz="1100" dirty="0" err="1" smtClean="0"/>
              <a:t>unidimensionels</a:t>
            </a:r>
            <a:r>
              <a:rPr lang="fr-FR" sz="1100" dirty="0" smtClean="0"/>
              <a:t> semble moins atypique que celle en rouge au regard de la distribution bidimensionnelle.</a:t>
            </a:r>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25</a:t>
            </a:fld>
            <a:endParaRPr lang="fr-FR"/>
          </a:p>
        </p:txBody>
      </p:sp>
    </p:spTree>
    <p:extLst>
      <p:ext uri="{BB962C8B-B14F-4D97-AF65-F5344CB8AC3E}">
        <p14:creationId xmlns:p14="http://schemas.microsoft.com/office/powerpoint/2010/main" val="2962109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smtClean="0"/>
              <a:t>, </a:t>
            </a:r>
            <a:r>
              <a:rPr lang="en-US" sz="1100" dirty="0"/>
              <a:t>due to the central limit theorem, </a:t>
            </a:r>
            <a:endParaRPr lang="en-US" sz="1100" dirty="0" smtClean="0"/>
          </a:p>
          <a:p>
            <a:r>
              <a:rPr lang="en-US" sz="1100" dirty="0" smtClean="0"/>
              <a:t>Distance metrics (Euclidean, Manhattan, etc. [</a:t>
            </a:r>
            <a:r>
              <a:rPr lang="en-US" sz="1100" b="0" i="0" u="none" strike="noStrike" kern="1200" baseline="0" dirty="0" smtClean="0">
                <a:solidFill>
                  <a:schemeClr val="tx1"/>
                </a:solidFill>
                <a:latin typeface="Times New Roman" pitchFamily="80" charset="0"/>
                <a:ea typeface="ＭＳ Ｐゴシック" charset="0"/>
                <a:cs typeface="ＭＳ Ｐゴシック" charset="0"/>
              </a:rPr>
              <a:t>D. </a:t>
            </a:r>
            <a:r>
              <a:rPr lang="en-US" sz="1100" b="0" i="0" u="none" strike="noStrike" kern="1200" baseline="0" dirty="0" err="1" smtClean="0">
                <a:solidFill>
                  <a:schemeClr val="tx1"/>
                </a:solidFill>
                <a:latin typeface="Times New Roman" pitchFamily="80" charset="0"/>
                <a:ea typeface="ＭＳ Ｐゴシック" charset="0"/>
                <a:cs typeface="ＭＳ Ｐゴシック" charset="0"/>
              </a:rPr>
              <a:t>Ashlock</a:t>
            </a:r>
            <a:r>
              <a:rPr lang="en-US" sz="1100" b="0" i="0" u="none" strike="noStrike" kern="1200" baseline="0" dirty="0" smtClean="0">
                <a:solidFill>
                  <a:schemeClr val="tx1"/>
                </a:solidFill>
                <a:latin typeface="Times New Roman" pitchFamily="80" charset="0"/>
                <a:ea typeface="ＭＳ Ｐゴシック" charset="0"/>
                <a:cs typeface="ＭＳ Ｐゴシック" charset="0"/>
              </a:rPr>
              <a:t>, </a:t>
            </a:r>
            <a:r>
              <a:rPr lang="en-US" sz="1100" b="0" i="1" u="none" strike="noStrike" kern="1200" baseline="0" dirty="0" smtClean="0">
                <a:solidFill>
                  <a:schemeClr val="tx1"/>
                </a:solidFill>
                <a:latin typeface="Times New Roman" pitchFamily="80" charset="0"/>
                <a:ea typeface="ＭＳ Ｐゴシック" charset="0"/>
                <a:cs typeface="ＭＳ Ｐゴシック" charset="0"/>
              </a:rPr>
              <a:t>Evolutionary Computation for Modeling and Optimization</a:t>
            </a:r>
            <a:r>
              <a:rPr lang="en-US" sz="1100" b="0" i="0" u="none" strike="noStrike" kern="1200" baseline="0" dirty="0" smtClean="0">
                <a:solidFill>
                  <a:schemeClr val="tx1"/>
                </a:solidFill>
                <a:latin typeface="Times New Roman" pitchFamily="80" charset="0"/>
                <a:ea typeface="ＭＳ Ｐゴシック" charset="0"/>
                <a:cs typeface="ＭＳ Ｐゴシック" charset="0"/>
              </a:rPr>
              <a:t>. Springer, 2010.</a:t>
            </a:r>
            <a:r>
              <a:rPr lang="en-US" sz="1100" dirty="0" smtClean="0"/>
              <a:t>]) cannot measure the similarity between data</a:t>
            </a:r>
            <a:r>
              <a:rPr lang="en-US" sz="1100" baseline="0" dirty="0" smtClean="0"/>
              <a:t> </a:t>
            </a:r>
            <a:r>
              <a:rPr lang="en-US" sz="1100" dirty="0" smtClean="0"/>
              <a:t>points if the number of dimensions is large [K. S. Beyer, J. Goldstein, R. </a:t>
            </a:r>
            <a:r>
              <a:rPr lang="en-US" sz="1100" dirty="0" err="1" smtClean="0"/>
              <a:t>Ramakrishnan</a:t>
            </a:r>
            <a:r>
              <a:rPr lang="en-US" sz="1100" dirty="0" smtClean="0"/>
              <a:t>, and U. Shaft, “When is “nearest neighbor” meaningful?” ser. ICDT ’99.]</a:t>
            </a:r>
          </a:p>
          <a:p>
            <a:pPr defTabSz="917509">
              <a:defRPr/>
            </a:pPr>
            <a:r>
              <a:rPr lang="en-US" sz="1100" dirty="0" smtClean="0"/>
              <a:t>Data density functions (DDF) summarizing the normal behavior of the data points cannot easily computed because the DDF space grows exponentially with the number of dimensions</a:t>
            </a:r>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26</a:t>
            </a:fld>
            <a:endParaRPr lang="fr-FR"/>
          </a:p>
        </p:txBody>
      </p:sp>
    </p:spTree>
    <p:extLst>
      <p:ext uri="{BB962C8B-B14F-4D97-AF65-F5344CB8AC3E}">
        <p14:creationId xmlns:p14="http://schemas.microsoft.com/office/powerpoint/2010/main" val="62000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In the above Figure the data are</a:t>
            </a:r>
            <a:r>
              <a:rPr lang="en-US" sz="1100" baseline="0" dirty="0" smtClean="0"/>
              <a:t> </a:t>
            </a:r>
            <a:r>
              <a:rPr lang="en-US" sz="1100" dirty="0" smtClean="0"/>
              <a:t>samples from a multivariate Normal distribution. The left panel plot</a:t>
            </a:r>
            <a:r>
              <a:rPr lang="en-US" sz="1100" baseline="0" dirty="0" smtClean="0"/>
              <a:t> </a:t>
            </a:r>
            <a:r>
              <a:rPr lang="en-US" sz="1100" dirty="0" smtClean="0"/>
              <a:t>illustrates the problem of detecting outliers in low-dimensional projections for two dimensions. The figure incorporates a</a:t>
            </a:r>
            <a:r>
              <a:rPr lang="en-US" sz="1100" baseline="0" dirty="0" smtClean="0"/>
              <a:t> </a:t>
            </a:r>
            <a:r>
              <a:rPr lang="en-US" sz="1100" dirty="0" smtClean="0"/>
              <a:t>95 percent joint confidence ellipse based on the sample distribution of points. Two points are outside this ellipse. The red point on the left is at the extreme of both marginal histograms. But the one on the right is well inside both histograms. Examining the separate histograms would fail to identify that point. The right panel plot shows the situation for three dimensions. The three marginal 2D plots are shown as projections onto the facets of the 3D cube. Each confidence ellipse is based on the pairwise plots. The</a:t>
            </a:r>
          </a:p>
          <a:p>
            <a:r>
              <a:rPr lang="en-US" sz="1100" dirty="0" smtClean="0"/>
              <a:t>red outlying point in the joint distribution is inside all three marginal ellipses. The 2D scatterplots fail to reveal the 3D outlier. The situation gets even worse in higher dimensions.</a:t>
            </a:r>
          </a:p>
          <a:p>
            <a:r>
              <a:rPr lang="en-US" sz="1100" dirty="0" smtClean="0"/>
              <a:t>Relevant features for detecting an anomaly are those that exhibit significantly different values from those in normal instances. In other words, anomalies can only be detected in a feature subspace, and they do not look anomalous outside that subspace. The ability to detect anomalies in data sets with irrelevant features is an essential feature for a state-of-the-art anomaly detector.</a:t>
            </a:r>
          </a:p>
          <a:p>
            <a:endParaRPr lang="en-US" sz="1100" dirty="0" smtClean="0"/>
          </a:p>
          <a:p>
            <a:r>
              <a:rPr lang="en-US" sz="1100" dirty="0" smtClean="0"/>
              <a:t>In addition, it is desirable that the algorithm be efficient in terms of time complexity, memory complexity and the required number of labelled </a:t>
            </a:r>
            <a:r>
              <a:rPr lang="fr-FR" sz="1100" dirty="0" smtClean="0"/>
              <a:t>records.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27</a:t>
            </a:fld>
            <a:endParaRPr lang="fr-FR"/>
          </a:p>
        </p:txBody>
      </p:sp>
    </p:spTree>
    <p:extLst>
      <p:ext uri="{BB962C8B-B14F-4D97-AF65-F5344CB8AC3E}">
        <p14:creationId xmlns:p14="http://schemas.microsoft.com/office/powerpoint/2010/main" val="3966770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Anomaly detection approaches can be classified into 3 categories: supervised, </a:t>
            </a:r>
            <a:r>
              <a:rPr lang="en-US" sz="1100" dirty="0" err="1"/>
              <a:t>semisupervised</a:t>
            </a:r>
            <a:r>
              <a:rPr lang="en-US" sz="1100" dirty="0" smtClean="0"/>
              <a:t>, and </a:t>
            </a:r>
            <a:r>
              <a:rPr lang="en-US" sz="1100" dirty="0"/>
              <a:t>unsupervised. Supervised approaches are dependent on labeled data, </a:t>
            </a:r>
            <a:r>
              <a:rPr lang="en-US" sz="1100" dirty="0" err="1" smtClean="0"/>
              <a:t>semisupervised</a:t>
            </a:r>
            <a:r>
              <a:rPr lang="en-US" sz="1100" dirty="0" smtClean="0"/>
              <a:t> approaches </a:t>
            </a:r>
            <a:r>
              <a:rPr lang="en-US" sz="1100" dirty="0"/>
              <a:t>allow the use of unlabeled data together with labeled data, and </a:t>
            </a:r>
            <a:r>
              <a:rPr lang="en-US" sz="1100" dirty="0" smtClean="0"/>
              <a:t>unsupervised approaches </a:t>
            </a:r>
            <a:r>
              <a:rPr lang="en-US" sz="1100" dirty="0"/>
              <a:t>are not dependent on labeled data at all. Due to the high cost associated with </a:t>
            </a:r>
            <a:r>
              <a:rPr lang="en-US" sz="1100" dirty="0" smtClean="0"/>
              <a:t>labeled data</a:t>
            </a:r>
            <a:r>
              <a:rPr lang="en-US" sz="1100" dirty="0"/>
              <a:t>, unsupervised approaches have been given substantial attention in recent literature.</a:t>
            </a:r>
          </a:p>
          <a:p>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28</a:t>
            </a:fld>
            <a:endParaRPr lang="fr-FR"/>
          </a:p>
        </p:txBody>
      </p:sp>
    </p:spTree>
    <p:extLst>
      <p:ext uri="{BB962C8B-B14F-4D97-AF65-F5344CB8AC3E}">
        <p14:creationId xmlns:p14="http://schemas.microsoft.com/office/powerpoint/2010/main" val="132014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The </a:t>
            </a:r>
            <a:r>
              <a:rPr lang="en-US" sz="1100" dirty="0" err="1" smtClean="0"/>
              <a:t>IoT</a:t>
            </a:r>
            <a:r>
              <a:rPr lang="en-US" sz="1100" dirty="0" smtClean="0"/>
              <a:t> is rapidly transforming the physical world into a large scale information system! </a:t>
            </a:r>
          </a:p>
          <a:p>
            <a:endParaRPr lang="en-US" sz="1100" dirty="0" smtClean="0"/>
          </a:p>
          <a:p>
            <a:r>
              <a:rPr lang="en-US" sz="1100" dirty="0" smtClean="0"/>
              <a:t>There </a:t>
            </a:r>
            <a:r>
              <a:rPr lang="en-US" sz="1100" dirty="0"/>
              <a:t>are many areas where Internet of Things (IoT) has already become reality: Intelligent street lights, smart meters and self-farmed fields to name a few. Devices can decide when to power up, when to buy energy because it is cheap, and when to start watering a field. Decisions based on data, not just pre-programmed activation. There are even more: Wearables that predict an upcoming disease, or electronics that notify customer service themselves if there is a problem. </a:t>
            </a:r>
          </a:p>
        </p:txBody>
      </p:sp>
      <p:sp>
        <p:nvSpPr>
          <p:cNvPr id="4" name="Espace réservé du numéro de diapositive 3"/>
          <p:cNvSpPr>
            <a:spLocks noGrp="1"/>
          </p:cNvSpPr>
          <p:nvPr>
            <p:ph type="sldNum" sz="quarter" idx="10"/>
          </p:nvPr>
        </p:nvSpPr>
        <p:spPr/>
        <p:txBody>
          <a:bodyPr/>
          <a:lstStyle/>
          <a:p>
            <a:fld id="{DF1B1745-0A56-40FE-8CBC-9072E5C3D223}" type="slidenum">
              <a:rPr lang="fr-FR" smtClean="0"/>
              <a:t>2</a:t>
            </a:fld>
            <a:endParaRPr lang="fr-FR"/>
          </a:p>
        </p:txBody>
      </p:sp>
    </p:spTree>
    <p:extLst>
      <p:ext uri="{BB962C8B-B14F-4D97-AF65-F5344CB8AC3E}">
        <p14:creationId xmlns:p14="http://schemas.microsoft.com/office/powerpoint/2010/main" val="3195847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Quelque soit la méthode utilisée, une anomalie des données est toujours définie, implicitement ou explicitement relativement à un modèle sous-jacent. Le choix de la méthode et donc de ce modèle dépend complètement du contexte, de l’objectif visé, des données et les annotations disponibles, de leurs propriétés.</a:t>
            </a:r>
          </a:p>
          <a:p>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Other</a:t>
            </a:r>
            <a:r>
              <a:rPr lang="en-US" baseline="0" dirty="0" smtClean="0"/>
              <a:t> orthogonal dimensions Global vs Local, Outlier vs Novelty, Exact vs Approximate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An advantage of isolation based anomaly detection is that employs an ensemble learning strategy (called "feature bagging“). So instead of wasting much time to train the strong detector, it only trains multiple weak detector models and aggregates them into a final ensemble detector with high performance.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aseline="0" dirty="0" smtClean="0"/>
          </a:p>
          <a:p>
            <a:endParaRPr lang="en-US" dirty="0" smtClean="0"/>
          </a:p>
          <a:p>
            <a:pPr lvl="0"/>
            <a:r>
              <a:rPr lang="en-US" dirty="0" smtClean="0"/>
              <a:t>Statistical methods</a:t>
            </a:r>
            <a:r>
              <a:rPr lang="en-US" baseline="0" dirty="0" smtClean="0"/>
              <a:t> consider as outlier a data object that significantly deviates from the model that was fitted to the dataset (it is unlikely to happen).</a:t>
            </a:r>
          </a:p>
          <a:p>
            <a:pPr lvl="1"/>
            <a:r>
              <a:rPr lang="en-US" dirty="0" smtClean="0">
                <a:latin typeface="Franklin Gothic Book" panose="020B0503020102020204" pitchFamily="34" charset="0"/>
              </a:rPr>
              <a:t>typically</a:t>
            </a:r>
            <a:r>
              <a:rPr lang="en-US" dirty="0" smtClean="0">
                <a:latin typeface="Franklin Gothic Book" panose="020B0503020102020204" pitchFamily="34" charset="0"/>
                <a:sym typeface="Wingdings" panose="05000000000000000000" pitchFamily="2" charset="2"/>
              </a:rPr>
              <a:t> </a:t>
            </a:r>
            <a:r>
              <a:rPr lang="en-US" dirty="0" smtClean="0">
                <a:latin typeface="Franklin Gothic Book" panose="020B0503020102020204" pitchFamily="34" charset="0"/>
              </a:rPr>
              <a:t>do not scale well to large datasets</a:t>
            </a:r>
            <a:endParaRPr lang="en-US" dirty="0" smtClean="0"/>
          </a:p>
          <a:p>
            <a:pPr lvl="0"/>
            <a:r>
              <a:rPr lang="en-US" dirty="0" smtClean="0"/>
              <a:t>Distance-based algorithms consider as outlier a data object without sufficient neighbors</a:t>
            </a:r>
            <a:endParaRPr lang="en-US" baseline="0" dirty="0" smtClean="0"/>
          </a:p>
          <a:p>
            <a:pPr lvl="1"/>
            <a:r>
              <a:rPr lang="en-US" dirty="0" smtClean="0"/>
              <a:t>using smart structures and pruning techniques for nearest neighbors have ensured that scale quite well to large datasets of moderate dimensionality</a:t>
            </a:r>
          </a:p>
          <a:p>
            <a:r>
              <a:rPr lang="en-US" dirty="0" smtClean="0"/>
              <a:t>Density-based algorithms consider as outlier a data object appearing in a very low density area </a:t>
            </a:r>
          </a:p>
          <a:p>
            <a:pPr marL="457200" marR="0" lvl="1" indent="0" algn="l" defTabSz="914400" rtl="0" eaLnBrk="0" fontAlgn="base" latinLnBrk="0" hangingPunct="0">
              <a:lnSpc>
                <a:spcPct val="100000"/>
              </a:lnSpc>
              <a:spcBef>
                <a:spcPct val="0"/>
              </a:spcBef>
              <a:spcAft>
                <a:spcPct val="0"/>
              </a:spcAft>
              <a:buClrTx/>
              <a:buSzTx/>
              <a:buFontTx/>
              <a:buNone/>
              <a:tabLst/>
              <a:defRPr/>
            </a:pPr>
            <a:r>
              <a:rPr lang="en-US" dirty="0" smtClean="0"/>
              <a:t>The local neighborhood density of a data object</a:t>
            </a:r>
            <a:r>
              <a:rPr lang="en-US" baseline="0" dirty="0" smtClean="0"/>
              <a:t> </a:t>
            </a:r>
            <a:r>
              <a:rPr lang="en-US" dirty="0" smtClean="0"/>
              <a:t>can be expensive to compute particularly in high dimensions</a:t>
            </a:r>
          </a:p>
          <a:p>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Note that CMGOS can be categorized in two groups: It is a clustering-based algorithm as well as estimating a subspace of each cluster.</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29</a:t>
            </a:fld>
            <a:endParaRPr lang="fr-FR"/>
          </a:p>
        </p:txBody>
      </p:sp>
    </p:spTree>
    <p:extLst>
      <p:ext uri="{BB962C8B-B14F-4D97-AF65-F5344CB8AC3E}">
        <p14:creationId xmlns:p14="http://schemas.microsoft.com/office/powerpoint/2010/main" val="1598947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 Binary class label, normal or anomalous (Early years)</a:t>
            </a:r>
          </a:p>
          <a:p>
            <a:r>
              <a:rPr lang="en-US" sz="1100" dirty="0"/>
              <a:t>▪ Numerical output (anomaly score), can be converted to binary output</a:t>
            </a:r>
          </a:p>
          <a:p>
            <a:pPr lvl="1"/>
            <a:r>
              <a:rPr lang="en-US" sz="1100" dirty="0"/>
              <a:t>▪ Used by semi-supervised and unsupervised algorithms</a:t>
            </a:r>
          </a:p>
          <a:p>
            <a:r>
              <a:rPr lang="en-US" sz="1100" dirty="0"/>
              <a:t>▪ The interpretation of outlier score depends on the algorithm.</a:t>
            </a:r>
          </a:p>
          <a:p>
            <a:pPr lvl="1"/>
            <a:r>
              <a:rPr lang="en-US" sz="1100" dirty="0"/>
              <a:t>▪ Some algorithms: only an ordering according to the scores make sense (ordinal scale)</a:t>
            </a:r>
          </a:p>
          <a:p>
            <a:pPr lvl="1"/>
            <a:r>
              <a:rPr lang="en-US" sz="1100" dirty="0"/>
              <a:t>▪ Other algorithms: reference point, 1.0 is normal behavior</a:t>
            </a:r>
          </a:p>
          <a:p>
            <a:pPr lvl="1"/>
            <a:r>
              <a:rPr lang="en-US" sz="1100" dirty="0"/>
              <a:t>▪ Probability (not possible with most algorithms), so the scores can be compared by different data set.</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30</a:t>
            </a:fld>
            <a:endParaRPr lang="fr-FR"/>
          </a:p>
        </p:txBody>
      </p:sp>
    </p:spTree>
    <p:extLst>
      <p:ext uri="{BB962C8B-B14F-4D97-AF65-F5344CB8AC3E}">
        <p14:creationId xmlns:p14="http://schemas.microsoft.com/office/powerpoint/2010/main" val="1520419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noProof="0" dirty="0" smtClean="0"/>
              <a:t>Knowing that splits matter: The order of splits is unknown!</a:t>
            </a:r>
          </a:p>
          <a:p>
            <a:r>
              <a:rPr lang="en-US" sz="1100" noProof="0" dirty="0" smtClean="0"/>
              <a:t>A decision tree is a graphical representation of all the possible solutions to a decision based on certain conditions. It's called a decision tree because it starts with a single box (or root), which then branches off into a number of solutions, just like a tree. Decision trees are a type of model used for both classification and regression. The model behaves with “if this than that” conditions ultimately yielding a specific result.</a:t>
            </a:r>
          </a:p>
          <a:p>
            <a:r>
              <a:rPr lang="en-US" sz="1100" noProof="0" dirty="0" smtClean="0"/>
              <a:t>Disadvantages of decision trees:</a:t>
            </a:r>
          </a:p>
          <a:p>
            <a:pPr marL="228600" indent="-228600">
              <a:buAutoNum type="arabicPeriod"/>
            </a:pPr>
            <a:r>
              <a:rPr lang="en-US" sz="1100" noProof="0" dirty="0" smtClean="0"/>
              <a:t>Building decision trees require algorithms capable of determining an optimal choice at each node. </a:t>
            </a:r>
          </a:p>
          <a:p>
            <a:pPr marL="228600" indent="-228600">
              <a:buAutoNum type="arabicPeriod"/>
            </a:pPr>
            <a:r>
              <a:rPr lang="en-US" sz="1100" noProof="0" dirty="0" smtClean="0"/>
              <a:t>Decision trees are prone to overfitting, especially when a tree is particularly deep. </a:t>
            </a:r>
            <a:endParaRPr lang="en-US" sz="1100" noProof="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31</a:t>
            </a:fld>
            <a:endParaRPr lang="fr-FR"/>
          </a:p>
        </p:txBody>
      </p:sp>
    </p:spTree>
    <p:extLst>
      <p:ext uri="{BB962C8B-B14F-4D97-AF65-F5344CB8AC3E}">
        <p14:creationId xmlns:p14="http://schemas.microsoft.com/office/powerpoint/2010/main" val="96064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https://cds.cern.ch/record/2030962?ln=en</a:t>
            </a:r>
          </a:p>
          <a:p>
            <a:r>
              <a:rPr lang="en-US" sz="1100" dirty="0"/>
              <a:t>The basic concept of Isolation Forest is to measure susceptibility or proneness of individual data instances to be isolated. Since anomalies are few and far from normal instances and therefore they are more inclined to isolation.</a:t>
            </a:r>
          </a:p>
          <a:p>
            <a:r>
              <a:rPr lang="en-US" sz="1100" dirty="0"/>
              <a:t>During the procedure of anomaly detection, random partitioning of instances according to the </a:t>
            </a:r>
            <a:r>
              <a:rPr lang="en-US" sz="1100" dirty="0" smtClean="0"/>
              <a:t>feature </a:t>
            </a:r>
            <a:r>
              <a:rPr lang="en-US" sz="1100" dirty="0"/>
              <a:t>value is repeated recursively until all the instances are isolated or they meet a pre-defined termination criterion. Then those data points that are easily isolated are regarded as the anomalies with high possibility. Consequently, the more easily an observation data point is isolated, the more probability it carries to be regarded as the anomaly data point.</a:t>
            </a:r>
          </a:p>
          <a:p>
            <a:r>
              <a:rPr lang="en-US" sz="1100" dirty="0"/>
              <a:t>The assumptions are: the fewer instances of anomalies result in a smaller number of partitions (shorter path length) and the instances with distinguishable </a:t>
            </a:r>
            <a:r>
              <a:rPr lang="en-US" sz="1100" dirty="0" smtClean="0"/>
              <a:t>feature-values </a:t>
            </a:r>
            <a:r>
              <a:rPr lang="en-US" sz="1100" dirty="0"/>
              <a:t>are more likely to be separated in early partitioning. Hence, when a forest of random trees collectively produce shorter path lengths for some particular points, then they are highly likely to be anomalies.</a:t>
            </a:r>
          </a:p>
          <a:p>
            <a:endParaRPr lang="en-US" sz="1100" dirty="0"/>
          </a:p>
          <a:p>
            <a:r>
              <a:rPr lang="en-US" sz="1100" dirty="0"/>
              <a:t>Of course, only a single isolation tree has probably a poor detection performance, isolation based anomaly detection method is an ensemble learning technique in essential, which needs to build multiple isolation trees to gain an aggregate decision. Consequently, ensemble detector is constructed for the given dataset at the training stage, which consists of N individual detectors.</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32</a:t>
            </a:fld>
            <a:endParaRPr lang="fr-FR"/>
          </a:p>
        </p:txBody>
      </p:sp>
    </p:spTree>
    <p:extLst>
      <p:ext uri="{BB962C8B-B14F-4D97-AF65-F5344CB8AC3E}">
        <p14:creationId xmlns:p14="http://schemas.microsoft.com/office/powerpoint/2010/main" val="1665702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Where h(x) is the path length of the sample </a:t>
            </a:r>
            <a:r>
              <a:rPr lang="en-US" sz="1100" dirty="0" smtClean="0"/>
              <a:t>x.</a:t>
            </a:r>
            <a:r>
              <a:rPr lang="en-US" sz="1100" baseline="0" dirty="0" smtClean="0"/>
              <a:t> </a:t>
            </a:r>
            <a:r>
              <a:rPr lang="en-US" sz="1100" dirty="0" smtClean="0"/>
              <a:t>E(h(x)) is the mean of h(x) taken over a forest of isolation trees. c(n</a:t>
            </a:r>
            <a:r>
              <a:rPr lang="en-US" sz="1100" dirty="0"/>
              <a:t>) is the </a:t>
            </a:r>
            <a:r>
              <a:rPr lang="en-US" sz="1100" dirty="0" smtClean="0"/>
              <a:t>average path length of a binary tree from root to a leaf node, </a:t>
            </a:r>
            <a:r>
              <a:rPr lang="en-US" sz="1100" baseline="0" dirty="0" smtClean="0"/>
              <a:t>where</a:t>
            </a:r>
            <a:r>
              <a:rPr lang="en-US" sz="1100" dirty="0" smtClean="0"/>
              <a:t> </a:t>
            </a:r>
            <a:r>
              <a:rPr lang="en-US" sz="1100" dirty="0"/>
              <a:t>n is the number of data points i.e</a:t>
            </a:r>
            <a:r>
              <a:rPr lang="en-US" sz="1100" dirty="0" smtClean="0"/>
              <a:t>. </a:t>
            </a:r>
            <a:r>
              <a:rPr lang="en-US" sz="1100" dirty="0"/>
              <a:t>leaf nodes. </a:t>
            </a:r>
            <a:r>
              <a:rPr lang="en-US" sz="1100" dirty="0" smtClean="0"/>
              <a:t>After </a:t>
            </a:r>
            <a:r>
              <a:rPr lang="en-US" sz="1100" dirty="0"/>
              <a:t>giving each observation a score ranging from 0 to </a:t>
            </a:r>
            <a:r>
              <a:rPr lang="en-US" sz="1100" dirty="0" smtClean="0"/>
              <a:t>1,</a:t>
            </a:r>
            <a:r>
              <a:rPr lang="en-US" sz="1100" baseline="0" dirty="0" smtClean="0"/>
              <a:t> a</a:t>
            </a:r>
            <a:r>
              <a:rPr lang="en-US" sz="1100" dirty="0" smtClean="0"/>
              <a:t> </a:t>
            </a:r>
            <a:r>
              <a:rPr lang="en-US" sz="1100" dirty="0"/>
              <a:t>threshold can then be specified (i.e., 0.55 or 0.60).</a:t>
            </a:r>
          </a:p>
          <a:p>
            <a:endParaRPr lang="en-US" sz="1100" dirty="0"/>
          </a:p>
          <a:p>
            <a:r>
              <a:rPr lang="en-US" sz="1100" dirty="0"/>
              <a:t>c(n) = 2H(n-1) – (2(n-1)/n) where H(</a:t>
            </a:r>
            <a:r>
              <a:rPr lang="en-US" sz="1100" dirty="0" err="1"/>
              <a:t>i</a:t>
            </a:r>
            <a:r>
              <a:rPr lang="en-US" sz="1100" dirty="0"/>
              <a:t>) is the harmonic number that can be estimated by log(</a:t>
            </a:r>
            <a:r>
              <a:rPr lang="en-US" sz="1100" dirty="0" err="1"/>
              <a:t>i</a:t>
            </a:r>
            <a:r>
              <a:rPr lang="en-US" sz="1100" dirty="0"/>
              <a:t>) + 0.5772156649 (</a:t>
            </a:r>
            <a:r>
              <a:rPr lang="en-US" sz="1100" dirty="0" err="1"/>
              <a:t>euler's</a:t>
            </a:r>
            <a:r>
              <a:rPr lang="en-US" sz="1100" dirty="0"/>
              <a:t> constant). As c(n) is the average of </a:t>
            </a:r>
            <a:r>
              <a:rPr lang="en-US" sz="1100" dirty="0" smtClean="0"/>
              <a:t>path length </a:t>
            </a:r>
            <a:r>
              <a:rPr lang="en-US" sz="1100" dirty="0"/>
              <a:t>given n, we use it to normalize h(x). </a:t>
            </a:r>
          </a:p>
          <a:p>
            <a:r>
              <a:rPr lang="en-US" sz="1100" dirty="0"/>
              <a:t>When E(h(x))  -&gt; c(n) =&gt; s -&gt; 0.5</a:t>
            </a:r>
          </a:p>
          <a:p>
            <a:pPr defTabSz="917509">
              <a:defRPr/>
            </a:pPr>
            <a:r>
              <a:rPr lang="en-US" sz="1100" dirty="0"/>
              <a:t>When E(h(x))  -&gt; 0     =&gt; s -&gt; 1</a:t>
            </a:r>
          </a:p>
          <a:p>
            <a:pPr defTabSz="917509">
              <a:defRPr/>
            </a:pPr>
            <a:r>
              <a:rPr lang="en-US" sz="1100" dirty="0"/>
              <a:t>When E(h(x))  -&gt; n-1 with n large =&gt; s -&gt; 0</a:t>
            </a:r>
          </a:p>
          <a:p>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33</a:t>
            </a:fld>
            <a:endParaRPr lang="fr-FR"/>
          </a:p>
        </p:txBody>
      </p:sp>
    </p:spTree>
    <p:extLst>
      <p:ext uri="{BB962C8B-B14F-4D97-AF65-F5344CB8AC3E}">
        <p14:creationId xmlns:p14="http://schemas.microsoft.com/office/powerpoint/2010/main" val="2927293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The isolation forest algorithm has several hyper-parameters: </a:t>
            </a:r>
            <a:r>
              <a:rPr lang="en-US" dirty="0"/>
              <a:t>the subsampling size, the number of trees and the height of the tree. </a:t>
            </a:r>
            <a:endParaRPr lang="en-US" sz="1100" dirty="0"/>
          </a:p>
          <a:p>
            <a:endParaRPr lang="en-US" sz="1100" dirty="0"/>
          </a:p>
          <a:p>
            <a:r>
              <a:rPr lang="en-US" sz="1100" dirty="0"/>
              <a:t>    </a:t>
            </a:r>
            <a:r>
              <a:rPr lang="en-US" sz="1100" dirty="0" err="1"/>
              <a:t>n_estimators</a:t>
            </a:r>
            <a:r>
              <a:rPr lang="en-US" sz="1100" dirty="0"/>
              <a:t>: The number of trees to use. The paper suggests an number of 100 trees, because the path lengths usually converges well before that.</a:t>
            </a:r>
          </a:p>
          <a:p>
            <a:r>
              <a:rPr lang="en-US" sz="1100" dirty="0"/>
              <a:t>    </a:t>
            </a:r>
            <a:r>
              <a:rPr lang="en-US" sz="1100" dirty="0" err="1"/>
              <a:t>max_samples</a:t>
            </a:r>
            <a:r>
              <a:rPr lang="en-US" sz="1100" dirty="0"/>
              <a:t>: The number of samples to draw while build a single tree. This parameter is called sub-</a:t>
            </a:r>
            <a:r>
              <a:rPr lang="en-US" sz="1100" dirty="0" err="1"/>
              <a:t>sampeling</a:t>
            </a:r>
            <a:r>
              <a:rPr lang="en-US" sz="1100" dirty="0"/>
              <a:t> in the paper and they suggest </a:t>
            </a:r>
            <a:r>
              <a:rPr lang="en-US" sz="1100" dirty="0" err="1"/>
              <a:t>max_samples</a:t>
            </a:r>
            <a:r>
              <a:rPr lang="en-US" sz="1100" dirty="0"/>
              <a:t>=256, since it generally provides enough details to perform anomaly detection across a wide range of data.</a:t>
            </a:r>
          </a:p>
          <a:p>
            <a:r>
              <a:rPr lang="en-US" sz="1100" dirty="0"/>
              <a:t>    contamination: The amount of contamination of the data set, i.e. the proportion of outliers in the data set. Used when fitting to define the threshold on the decision function. </a:t>
            </a:r>
          </a:p>
          <a:p>
            <a:endParaRPr lang="en-US" sz="1100" dirty="0"/>
          </a:p>
          <a:p>
            <a:r>
              <a:rPr lang="en-US" dirty="0"/>
              <a:t>The depth of the tree can be approximately calculated by log2 (number of data instances). Sub-sampling size (𝜓) controls the training data size. There is no need to increase the sub-sampling size beyond the desired value because it increases processing time and memory size without any gain in detection accuracy (</a:t>
            </a:r>
            <a:r>
              <a:rPr lang="en-US" dirty="0" err="1"/>
              <a:t>Fayet</a:t>
            </a:r>
            <a:r>
              <a:rPr lang="en-US" dirty="0"/>
              <a:t> et al., 2017; Liu et al., 2012). According to Liu et al. (2012), the sub-sampling size of 28 or 256 is enough to perform anomaly detection empirically. Number of tree (𝑇) controls the ensemble size. According to Liu et al. (2012), the path lengths usually converge well before t = 100. </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34</a:t>
            </a:fld>
            <a:endParaRPr lang="fr-FR"/>
          </a:p>
        </p:txBody>
      </p:sp>
    </p:spTree>
    <p:extLst>
      <p:ext uri="{BB962C8B-B14F-4D97-AF65-F5344CB8AC3E}">
        <p14:creationId xmlns:p14="http://schemas.microsoft.com/office/powerpoint/2010/main" val="630209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35</a:t>
            </a:fld>
            <a:endParaRPr lang="fr-FR"/>
          </a:p>
        </p:txBody>
      </p:sp>
    </p:spTree>
    <p:extLst>
      <p:ext uri="{BB962C8B-B14F-4D97-AF65-F5344CB8AC3E}">
        <p14:creationId xmlns:p14="http://schemas.microsoft.com/office/powerpoint/2010/main" val="671067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36</a:t>
            </a:fld>
            <a:endParaRPr lang="fr-FR"/>
          </a:p>
        </p:txBody>
      </p:sp>
    </p:spTree>
    <p:extLst>
      <p:ext uri="{BB962C8B-B14F-4D97-AF65-F5344CB8AC3E}">
        <p14:creationId xmlns:p14="http://schemas.microsoft.com/office/powerpoint/2010/main" val="2560156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https://www.predix.io/api/catalog/analytics/artifacts/53ab5bc9-3c7a-4b64-ace2-14d5bb898a78/file?fileName= IsolationForestOutlier%20Documentation.pdf</a:t>
            </a:r>
          </a:p>
          <a:p>
            <a:endParaRPr lang="en-US" sz="1100" dirty="0"/>
          </a:p>
          <a:p>
            <a:r>
              <a:rPr lang="en-US" sz="1100" dirty="0"/>
              <a:t>If training data is provided with “Target” labels, </a:t>
            </a:r>
            <a:r>
              <a:rPr lang="en-US" sz="1100" dirty="0" err="1"/>
              <a:t>iForest</a:t>
            </a:r>
            <a:r>
              <a:rPr lang="en-US" sz="1100" dirty="0"/>
              <a:t> AD will be used as a supervised learning algorithm</a:t>
            </a:r>
          </a:p>
          <a:p>
            <a:r>
              <a:rPr lang="en-US" sz="1100" dirty="0"/>
              <a:t>the labels should be “1” stands for normal data and “-1” for anomalies</a:t>
            </a:r>
          </a:p>
          <a:p>
            <a:r>
              <a:rPr lang="en-US" sz="1100" dirty="0"/>
              <a:t>If training data is missing “Target” labels, </a:t>
            </a:r>
            <a:r>
              <a:rPr lang="en-US" sz="1100" dirty="0" err="1"/>
              <a:t>iForest</a:t>
            </a:r>
            <a:r>
              <a:rPr lang="en-US" sz="1100" dirty="0"/>
              <a:t> AD will be used as an unsupervised learning algorithm</a:t>
            </a:r>
          </a:p>
          <a:p>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37</a:t>
            </a:fld>
            <a:endParaRPr lang="fr-FR"/>
          </a:p>
        </p:txBody>
      </p:sp>
    </p:spTree>
    <p:extLst>
      <p:ext uri="{BB962C8B-B14F-4D97-AF65-F5344CB8AC3E}">
        <p14:creationId xmlns:p14="http://schemas.microsoft.com/office/powerpoint/2010/main" val="1161337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err="1" smtClean="0"/>
              <a:t>iForest</a:t>
            </a:r>
            <a:r>
              <a:rPr lang="en-US" sz="1100" dirty="0" smtClean="0"/>
              <a:t> success in low to moderate dimensional data -&gt; choice of dimension not that crucial</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Need extensions to handle discrete values and nominal data</a:t>
            </a:r>
            <a:endParaRPr lang="fr-FR" sz="1100" dirty="0" smtClean="0"/>
          </a:p>
          <a:p>
            <a:endParaRPr lang="en-US" sz="1100" dirty="0" smtClean="0"/>
          </a:p>
          <a:p>
            <a:r>
              <a:rPr lang="en-US" sz="1100" dirty="0" smtClean="0"/>
              <a:t>Isolation </a:t>
            </a:r>
            <a:r>
              <a:rPr lang="en-US" sz="1100" dirty="0"/>
              <a:t>based method has linear time complexity with low computational and memory requirement, which implies that this method can detect anomaly fast and save the memory resource effectively.</a:t>
            </a:r>
          </a:p>
          <a:p>
            <a:endParaRPr lang="fr-FR" sz="1100" dirty="0"/>
          </a:p>
          <a:p>
            <a:r>
              <a:rPr lang="en-US" sz="1100" dirty="0"/>
              <a:t>Gracefully handles missing values at scoring time</a:t>
            </a:r>
          </a:p>
          <a:p>
            <a:endParaRPr lang="en-US" sz="1100" dirty="0"/>
          </a:p>
          <a:p>
            <a:r>
              <a:rPr lang="en-US" sz="1100" dirty="0"/>
              <a:t>Robust against masking and swamping effects: “masking” of an outlier as a </a:t>
            </a:r>
            <a:r>
              <a:rPr lang="en-US" sz="1100" dirty="0" err="1"/>
              <a:t>nonoutlier</a:t>
            </a:r>
            <a:r>
              <a:rPr lang="en-US" sz="1100" dirty="0"/>
              <a:t> (Type I error), and “swamping” of a </a:t>
            </a:r>
            <a:r>
              <a:rPr lang="en-US" sz="1100" dirty="0" err="1"/>
              <a:t>nonoutlier</a:t>
            </a:r>
            <a:r>
              <a:rPr lang="en-US" sz="1100" dirty="0"/>
              <a:t> as an outlier (Type II error</a:t>
            </a:r>
            <a:r>
              <a:rPr lang="en-US" sz="1100" dirty="0" smtClean="0"/>
              <a:t>)</a:t>
            </a:r>
            <a:endParaRPr lang="en-US" sz="1100" dirty="0"/>
          </a:p>
          <a:p>
            <a:pPr lvl="1"/>
            <a:r>
              <a:rPr lang="en-US" sz="1100" dirty="0"/>
              <a:t>The axis-parallel subdivisions may mask global anomalies that exist in between axis-parallel clusters. </a:t>
            </a:r>
            <a:endParaRPr lang="en-US" sz="1100" dirty="0" smtClean="0"/>
          </a:p>
          <a:p>
            <a:endParaRPr lang="en-US" sz="110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Like in all Decision Trees</a:t>
            </a:r>
            <a:r>
              <a:rPr lang="en-US" sz="1100" baseline="0" dirty="0" smtClean="0"/>
              <a:t> s</a:t>
            </a:r>
            <a:r>
              <a:rPr lang="en-US" sz="1100" dirty="0" smtClean="0"/>
              <a:t>ensitive to sample size of training data</a:t>
            </a:r>
          </a:p>
          <a:p>
            <a:pPr lvl="1"/>
            <a:r>
              <a:rPr lang="en-US" sz="1100" dirty="0" smtClean="0"/>
              <a:t>If trained on a small sample of normal points it fails to </a:t>
            </a:r>
            <a:r>
              <a:rPr lang="en-US" sz="1100" dirty="0" err="1" smtClean="0"/>
              <a:t>generalise</a:t>
            </a:r>
            <a:r>
              <a:rPr lang="en-US" sz="1100" dirty="0" smtClean="0"/>
              <a:t> on normal points that differ significantly from training</a:t>
            </a:r>
          </a:p>
          <a:p>
            <a:pPr lvl="1"/>
            <a:r>
              <a:rPr lang="en-US" sz="1100" dirty="0" smtClean="0"/>
              <a:t>Most anomalies are absent from training data</a:t>
            </a:r>
          </a:p>
          <a:p>
            <a:r>
              <a:rPr lang="en-US" sz="1100" dirty="0" smtClean="0"/>
              <a:t>Unclear streaming implementation</a:t>
            </a:r>
            <a:endParaRPr lang="en-US" sz="1100" dirty="0"/>
          </a:p>
          <a:p>
            <a:endParaRPr lang="en-US" sz="1100" dirty="0" smtClean="0"/>
          </a:p>
          <a:p>
            <a:r>
              <a:rPr lang="en-US" sz="1100" dirty="0" err="1" smtClean="0"/>
              <a:t>decision_function</a:t>
            </a:r>
            <a:r>
              <a:rPr lang="en-US" sz="1100" dirty="0" smtClean="0"/>
              <a:t> </a:t>
            </a:r>
            <a:r>
              <a:rPr lang="en-US" sz="1100" dirty="0"/>
              <a:t>for OCSVM is such that if the value is positive then the sample is an inlier and if negative then it is an outlier. It takes into account the parameter nu which can be seen as a contamination parameter. The </a:t>
            </a:r>
            <a:r>
              <a:rPr lang="en-US" sz="1100" dirty="0" err="1"/>
              <a:t>decision_function</a:t>
            </a:r>
            <a:r>
              <a:rPr lang="en-US" sz="1100" dirty="0"/>
              <a:t> of </a:t>
            </a:r>
            <a:r>
              <a:rPr lang="en-US" sz="1100" dirty="0" err="1"/>
              <a:t>IsolationForest</a:t>
            </a:r>
            <a:r>
              <a:rPr lang="en-US" sz="1100" dirty="0"/>
              <a:t> does not take into account the contamination parameter, it just returns the score of the samples. For LOF, it is private _</a:t>
            </a:r>
            <a:r>
              <a:rPr lang="en-US" sz="1100" dirty="0" err="1"/>
              <a:t>decision_function</a:t>
            </a:r>
            <a:r>
              <a:rPr lang="en-US" sz="1100" dirty="0"/>
              <a:t> and does not take into account the contamination parameter. For </a:t>
            </a:r>
            <a:r>
              <a:rPr lang="en-US" sz="1100" dirty="0" err="1"/>
              <a:t>EllipticEnveloppe</a:t>
            </a:r>
            <a:r>
              <a:rPr lang="en-US" sz="1100" dirty="0"/>
              <a:t>, </a:t>
            </a:r>
            <a:r>
              <a:rPr lang="en-US" sz="1100" dirty="0" err="1"/>
              <a:t>decision_function</a:t>
            </a:r>
            <a:r>
              <a:rPr lang="en-US" sz="1100" dirty="0"/>
              <a:t> takes into account the contamination parameter and it is said in the documentation that it is meant to "ensure a compatibility with other outlier detection tools such as the One-Class SVM". </a:t>
            </a:r>
          </a:p>
          <a:p>
            <a:r>
              <a:rPr lang="en-US" sz="1100" dirty="0"/>
              <a:t>https://github.com/scikit-learn/scikit-learn/issues/8693</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38</a:t>
            </a:fld>
            <a:endParaRPr lang="fr-FR"/>
          </a:p>
        </p:txBody>
      </p:sp>
    </p:spTree>
    <p:extLst>
      <p:ext uri="{BB962C8B-B14F-4D97-AF65-F5344CB8AC3E}">
        <p14:creationId xmlns:p14="http://schemas.microsoft.com/office/powerpoint/2010/main" val="355687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https://en.wikipedia.org/wiki/Crop_yield</a:t>
            </a:r>
          </a:p>
          <a:p>
            <a:r>
              <a:rPr lang="en-US" sz="1100" dirty="0"/>
              <a:t>In agriculture, crop yield (also known as "agricultural output") refers to both the measure of the yield of a crop per unit area of land cultivation, and the seed generation of the plant itself (e.g. if three grains are harvested for each grain seeded, the resulting yield is 1:3</a:t>
            </a:r>
            <a:r>
              <a:rPr lang="en-US" sz="1100" dirty="0" smtClean="0"/>
              <a:t>).</a:t>
            </a:r>
          </a:p>
          <a:p>
            <a:endParaRPr lang="en-US" sz="1100" dirty="0" smtClean="0"/>
          </a:p>
          <a:p>
            <a:r>
              <a:rPr lang="el-GR" sz="1100" dirty="0" smtClean="0"/>
              <a:t>Σύμφωνα με το Παγκόσμιο Ινστιτούτο McKinsey, σε σύγκριση με τη Βιομηχανική Επανάσταση στα τέλη του 18ου αιώνα, οι αλλαγές που επιφέρει η τεχνητή νοημοσύνη στην κοινωνία συμβαίνουν 10 φορές πιο γρήγορα και θα έχουν 300 φορές μεγαλύτερο αντίκτυπο. Αυτό που συμβαίνει και θα συμβεί τα επόμενα χρόνια δε θα μοιάζει με τίποτα από όσα έχουμε δει ως τώρα στην ανθρώπινη ιστορία.</a:t>
            </a:r>
            <a:endParaRPr lang="en-US" sz="1100" dirty="0" smtClean="0"/>
          </a:p>
          <a:p>
            <a:r>
              <a:rPr lang="fr-FR" sz="1100" dirty="0" smtClean="0"/>
              <a:t>https://www.huffingtonpost.gr/entry/technete-noemosene-kai-aetomatismos-e-meyale-serriknose-tes-mesaias-taxes_gr_5aeada26e4b00f70f0ef90b9?utm_hp_ref=gr-blogs</a:t>
            </a:r>
          </a:p>
        </p:txBody>
      </p:sp>
      <p:sp>
        <p:nvSpPr>
          <p:cNvPr id="4" name="Espace réservé du numéro de diapositive 3"/>
          <p:cNvSpPr>
            <a:spLocks noGrp="1"/>
          </p:cNvSpPr>
          <p:nvPr>
            <p:ph type="sldNum" sz="quarter" idx="10"/>
          </p:nvPr>
        </p:nvSpPr>
        <p:spPr/>
        <p:txBody>
          <a:bodyPr/>
          <a:lstStyle/>
          <a:p>
            <a:fld id="{DF1B1745-0A56-40FE-8CBC-9072E5C3D223}" type="slidenum">
              <a:rPr lang="fr-FR" smtClean="0"/>
              <a:t>3</a:t>
            </a:fld>
            <a:endParaRPr lang="fr-FR"/>
          </a:p>
        </p:txBody>
      </p:sp>
    </p:spTree>
    <p:extLst>
      <p:ext uri="{BB962C8B-B14F-4D97-AF65-F5344CB8AC3E}">
        <p14:creationId xmlns:p14="http://schemas.microsoft.com/office/powerpoint/2010/main" val="2088431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Streaming Half-Space-Trees (</a:t>
            </a:r>
            <a:r>
              <a:rPr lang="en-US" dirty="0" err="1" smtClean="0"/>
              <a:t>hsta</a:t>
            </a:r>
            <a:r>
              <a:rPr lang="en-US" dirty="0" smtClean="0"/>
              <a:t>) (Tan et al, 2011) randomly construct a binary tree structure without any data. It selects a dimension at random and splits it in half. Each tree then counts the number of instances from the training set at each node referred to as “mass”. The score for a new instance is then proportional to the mass in the leaf in which new instance hits after passing down the tree. Obviously, an ensemble of such trees can be built-in constant time and the training is linear in n. However, randomly splitting a very high-dimensional space will not yield in a tree sufficiently fine-grained for anomaly detection. The RS-Forest (Wu et al, 2014) is a modification of </a:t>
            </a:r>
            <a:r>
              <a:rPr lang="en-US" dirty="0" err="1" smtClean="0"/>
              <a:t>hsta</a:t>
            </a:r>
            <a:r>
              <a:rPr lang="en-US" dirty="0" smtClean="0"/>
              <a:t> in which each dimension is not </a:t>
            </a:r>
            <a:r>
              <a:rPr lang="en-US" dirty="0" err="1" smtClean="0"/>
              <a:t>splitted</a:t>
            </a:r>
            <a:r>
              <a:rPr lang="en-US" dirty="0" smtClean="0"/>
              <a:t> in half, but at a random cut-point. Also the assumption that “[. . .] once each instance is scored, streaming RS-Forest will receive the true label of the instance [. . .]” (Wu et al, 2014) does not always hold.</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39</a:t>
            </a:fld>
            <a:endParaRPr lang="fr-FR"/>
          </a:p>
        </p:txBody>
      </p:sp>
    </p:spTree>
    <p:extLst>
      <p:ext uri="{BB962C8B-B14F-4D97-AF65-F5344CB8AC3E}">
        <p14:creationId xmlns:p14="http://schemas.microsoft.com/office/powerpoint/2010/main" val="3647736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Supervised SVMs (or </a:t>
            </a:r>
            <a:r>
              <a:rPr lang="en-US" sz="1100" dirty="0" err="1"/>
              <a:t>lSVM</a:t>
            </a:r>
            <a:r>
              <a:rPr lang="en-US" sz="1100" dirty="0"/>
              <a:t>, short for labelled SVM) are not always practical for anomaly detection, due to their need for labelled training data that identifies both normal and anomalous records in the dataset, or relying on “pure” normal data that are free of any anomalies. Such training datasets are expensive to compile in practice. Semi-supervised anomaly detection approaches such as 1SVMs overcome this challenge by constructing a nonlinear model of normal behavior, where data points that deviate from the normal model are identified as anomalies.</a:t>
            </a:r>
          </a:p>
          <a:p>
            <a:endParaRPr lang="en-US" sz="1100" dirty="0"/>
          </a:p>
          <a:p>
            <a:pPr defTabSz="917509">
              <a:defRPr/>
            </a:pPr>
            <a:r>
              <a:rPr lang="en-US" sz="1100" dirty="0"/>
              <a:t>By using a Mercer kernel function, the data vectors are implicitly mapped to a higher dimensional inner product space without any knowledge of the mapping function. The boundaries found in the implicit feature space usually yield a non-linear boundary in the input space.</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40</a:t>
            </a:fld>
            <a:endParaRPr lang="fr-FR"/>
          </a:p>
        </p:txBody>
      </p:sp>
    </p:spTree>
    <p:extLst>
      <p:ext uri="{BB962C8B-B14F-4D97-AF65-F5344CB8AC3E}">
        <p14:creationId xmlns:p14="http://schemas.microsoft.com/office/powerpoint/2010/main" val="856782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If our feature space (The amount of columns in our dataset) is 1 dimensional, a hyperplane would be a point. Is the feature space 2 dimensional, than the hyperplane is a line. In a 3 dimensional feature space the hyperplane is a plane. Formally a hyperplane is a geometric space one dimension less than the feature space. The SVM must find the optimal hyperplane that splits the observed data points best. Therefore there needs to be a definition of optimal separating hyperplane. The optimal hyperplane is defined by the plane that maximizes the perpendicular distance between the hyperplane and the closest samples. This perpendicular distance can be spanned with support vectors. </a:t>
            </a:r>
          </a:p>
          <a:p>
            <a:endParaRPr lang="en-US" sz="1100" dirty="0"/>
          </a:p>
          <a:p>
            <a:r>
              <a:rPr lang="en-US" sz="1100" dirty="0"/>
              <a:t>Recently, several 1SVM methods have been proposed for anomaly detection and some of the state-of-the-art 1SVM formulations are presented in the above Figure. The Figure shows a simple dataset. Normal records are represented with solid dots and anomalies with crosses. The figures on the bottom, show the data projected to a higher dimensional space using four different 1SVM approaches. </a:t>
            </a:r>
            <a:endParaRPr lang="en-US" sz="1100" dirty="0" smtClean="0"/>
          </a:p>
          <a:p>
            <a:endParaRPr lang="en-US" sz="1100" dirty="0" smtClean="0"/>
          </a:p>
          <a:p>
            <a:r>
              <a:rPr lang="en-US" sz="1100" dirty="0" smtClean="0"/>
              <a:t>This approach does not scale very well to large datasets where predictions have to be made with high frequency. As, </a:t>
            </a:r>
            <a:r>
              <a:rPr lang="en-US" sz="1100" dirty="0" err="1" smtClean="0"/>
              <a:t>Steinwart</a:t>
            </a:r>
            <a:r>
              <a:rPr lang="en-US" sz="1100" dirty="0" smtClean="0"/>
              <a:t> (2003) showed that the number of support vectors can grow linearly in the size of the dataset. There exist One-class support vector machines which can be learned incrementally (</a:t>
            </a:r>
            <a:r>
              <a:rPr lang="en-US" sz="1100" dirty="0" err="1" smtClean="0"/>
              <a:t>Gretton</a:t>
            </a:r>
            <a:r>
              <a:rPr lang="en-US" sz="1100" dirty="0" smtClean="0"/>
              <a:t> and </a:t>
            </a:r>
            <a:r>
              <a:rPr lang="en-US" sz="1100" dirty="0" err="1" smtClean="0"/>
              <a:t>Desobry</a:t>
            </a:r>
            <a:r>
              <a:rPr lang="en-US" sz="1100" dirty="0" smtClean="0"/>
              <a:t>, 2003).</a:t>
            </a:r>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41</a:t>
            </a:fld>
            <a:endParaRPr lang="fr-FR"/>
          </a:p>
        </p:txBody>
      </p:sp>
    </p:spTree>
    <p:extLst>
      <p:ext uri="{BB962C8B-B14F-4D97-AF65-F5344CB8AC3E}">
        <p14:creationId xmlns:p14="http://schemas.microsoft.com/office/powerpoint/2010/main" val="3990276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A very nice property of SVMs is that it can create a non-linear decision boundary by projecting the data through a non-linear function ϕ to a space with a higher dimension. This means that data points which can’t be separated by a straight line in their original space I are “lifted” to a feature space F where there can be a “straight” hyperplane that separates the data points of one class from an other. When that hyperplane would be projected back to the input space I, it would have the form of a non-linear curve. The following video illustrates this process; the blue dots (in the white circle) can not be linearly separated from the red dots. By using a polynomial kernel for projection (later more on that) all the dots are lifted into the third dimension, in which a hyperplane can be used for separation. When the intersection of the plane with the space is projected back to the two dimensional space, a circular boundary arises. </a:t>
            </a:r>
          </a:p>
          <a:p>
            <a:pPr defTabSz="917509">
              <a:defRPr/>
            </a:pPr>
            <a:r>
              <a:rPr lang="fr-FR" dirty="0" smtClean="0"/>
              <a:t>http://rvlasveld.github.io/blog/2013/07/12/introduction-to-one-class-support-vector-machines/</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42</a:t>
            </a:fld>
            <a:endParaRPr lang="fr-FR"/>
          </a:p>
        </p:txBody>
      </p:sp>
    </p:spTree>
    <p:extLst>
      <p:ext uri="{BB962C8B-B14F-4D97-AF65-F5344CB8AC3E}">
        <p14:creationId xmlns:p14="http://schemas.microsoft.com/office/powerpoint/2010/main" val="1551293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A confusion matrix as shown in Table is typically used to evaluate performance of a machine learning algorithm. In this table, it is considered that anomaly class is positive and normal (non-anomaly) class is negative. Therefore, True Negative is the number of correctly predicted non-anomalies. True Positive is the number of correctly predicted anomalies. False Negative is the number of actual anomalies which are predicted as non-anomalies. False Positive is the number of non-anomalies which are predicted as anomalies.</a:t>
            </a:r>
          </a:p>
          <a:p>
            <a:r>
              <a:rPr lang="en-US" sz="1100" dirty="0"/>
              <a:t>To evaluate our proposed algorithm, four performance metrics are selected. The first is the accuracy rate (ACC), which is a traditional metric used to evaluate the classifier performance in the community of data mining and machine learning. ACC represents the percentage of right prediction. The second is the true positive rate (TPR), which represents the percentage of anomalies that are correctly detected, i.e., the ratio between the number of correctly detected anomalies and the total number of anomalies. The third is the false alarm rate (FAR) or false positive rate (FPR), which represents the percentage of normal data that</a:t>
            </a:r>
          </a:p>
          <a:p>
            <a:r>
              <a:rPr lang="en-US" sz="1100" dirty="0"/>
              <a:t>are incorrectly considered as anomalies, i.e., the ratio between the number of normal data detected as anomalies and the total number of normal data. Compared to the TPR and FAR, the </a:t>
            </a:r>
            <a:r>
              <a:rPr lang="fr-FR" sz="1100" dirty="0"/>
              <a:t>area </a:t>
            </a:r>
            <a:r>
              <a:rPr lang="fr-FR" sz="1100" dirty="0" err="1"/>
              <a:t>under</a:t>
            </a:r>
            <a:r>
              <a:rPr lang="fr-FR" sz="1100" dirty="0"/>
              <a:t> </a:t>
            </a:r>
            <a:r>
              <a:rPr lang="fr-FR" sz="1100" dirty="0" err="1"/>
              <a:t>cover</a:t>
            </a:r>
            <a:r>
              <a:rPr lang="fr-FR" sz="1100" dirty="0"/>
              <a:t> (</a:t>
            </a:r>
            <a:r>
              <a:rPr lang="en-US" sz="1100" dirty="0"/>
              <a:t>AUC) is widely used to measure the overall performance of anomaly detector regardless of the threshold</a:t>
            </a:r>
          </a:p>
          <a:p>
            <a:r>
              <a:rPr lang="en-US" sz="1100" dirty="0"/>
              <a:t>between the true positive and true negative. The calculation formula is described in </a:t>
            </a:r>
          </a:p>
          <a:p>
            <a:r>
              <a:rPr lang="en-US" sz="1100" dirty="0"/>
              <a:t>D. J. Hand, R. J. Till. A simple </a:t>
            </a:r>
            <a:r>
              <a:rPr lang="en-US" sz="1100" dirty="0" err="1"/>
              <a:t>generalisation</a:t>
            </a:r>
            <a:r>
              <a:rPr lang="en-US" sz="1100" dirty="0"/>
              <a:t> of the area under the ROC curve for multiple class classification problems. Machine Learning, vol. 45, no. 2, pp. 171–186, 2001.</a:t>
            </a:r>
          </a:p>
          <a:p>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43</a:t>
            </a:fld>
            <a:endParaRPr lang="fr-FR"/>
          </a:p>
        </p:txBody>
      </p:sp>
    </p:spTree>
    <p:extLst>
      <p:ext uri="{BB962C8B-B14F-4D97-AF65-F5344CB8AC3E}">
        <p14:creationId xmlns:p14="http://schemas.microsoft.com/office/powerpoint/2010/main" val="2839774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https://en.wikipedia.org/wiki/Receiver_operating_characteristic</a:t>
            </a:r>
          </a:p>
          <a:p>
            <a:r>
              <a:rPr lang="en-US" dirty="0" smtClean="0"/>
              <a:t>In statistics, a receiver operating characteristic curve, i.e. ROC curve, is a graphical plot that illustrates the diagnostic ability of a binary classifier system as its discrimination threshold is varied.</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44</a:t>
            </a:fld>
            <a:endParaRPr lang="fr-FR"/>
          </a:p>
        </p:txBody>
      </p:sp>
    </p:spTree>
    <p:extLst>
      <p:ext uri="{BB962C8B-B14F-4D97-AF65-F5344CB8AC3E}">
        <p14:creationId xmlns:p14="http://schemas.microsoft.com/office/powerpoint/2010/main" val="626478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characteristics of the most relevant anomaly detection algorithms is summarized in Table. All</a:t>
            </a:r>
          </a:p>
          <a:p>
            <a:r>
              <a:rPr lang="en-US" dirty="0" smtClean="0"/>
              <a:t>complexities are given with respect to the dataset size n in high-dimensional spaces.</a:t>
            </a:r>
          </a:p>
          <a:p>
            <a:endParaRPr lang="en-US" dirty="0" smtClean="0"/>
          </a:p>
          <a:p>
            <a:r>
              <a:rPr lang="en-US" dirty="0" smtClean="0"/>
              <a:t>Most methods discussed do not scale to very large problems since either the training time is non-linear with the number of samples or the time to make a single prediction increases with the dataset size (stream length)</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45</a:t>
            </a:fld>
            <a:endParaRPr lang="fr-FR"/>
          </a:p>
        </p:txBody>
      </p:sp>
    </p:spTree>
    <p:extLst>
      <p:ext uri="{BB962C8B-B14F-4D97-AF65-F5344CB8AC3E}">
        <p14:creationId xmlns:p14="http://schemas.microsoft.com/office/powerpoint/2010/main" val="1818268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In recent years, anomaly detection has become increasingly important in a variety of domains in business,</a:t>
            </a:r>
          </a:p>
          <a:p>
            <a:r>
              <a:rPr lang="en-US" sz="1100" dirty="0"/>
              <a:t>science and technology. Roughly defined as the automated detection within data sets of elements that</a:t>
            </a:r>
          </a:p>
          <a:p>
            <a:r>
              <a:rPr lang="en-US" sz="1100" dirty="0"/>
              <a:t>are somehow abnormal, anomaly detection encompasses a broad set of techniques and problems. In</a:t>
            </a:r>
          </a:p>
          <a:p>
            <a:r>
              <a:rPr lang="en-US" sz="1100" dirty="0"/>
              <a:t>part due to the emergence of new application domains, and in part due to the evolving nature of many</a:t>
            </a:r>
          </a:p>
          <a:p>
            <a:r>
              <a:rPr lang="en-US" sz="1100" dirty="0"/>
              <a:t>traditional domains, new applications of and approaches to anomaly detection and related subjects are</a:t>
            </a:r>
          </a:p>
          <a:p>
            <a:r>
              <a:rPr lang="en-US" sz="1100" dirty="0"/>
              <a:t>being developed at an increasing rate, as indicated in Figure</a:t>
            </a:r>
            <a:r>
              <a:rPr lang="en-US" sz="1100" dirty="0" smtClean="0"/>
              <a:t>.</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46</a:t>
            </a:fld>
            <a:endParaRPr lang="fr-FR"/>
          </a:p>
        </p:txBody>
      </p:sp>
    </p:spTree>
    <p:extLst>
      <p:ext uri="{BB962C8B-B14F-4D97-AF65-F5344CB8AC3E}">
        <p14:creationId xmlns:p14="http://schemas.microsoft.com/office/powerpoint/2010/main" val="2516011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47</a:t>
            </a:fld>
            <a:endParaRPr lang="fr-FR"/>
          </a:p>
        </p:txBody>
      </p:sp>
    </p:spTree>
    <p:extLst>
      <p:ext uri="{BB962C8B-B14F-4D97-AF65-F5344CB8AC3E}">
        <p14:creationId xmlns:p14="http://schemas.microsoft.com/office/powerpoint/2010/main" val="1996137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Batch learning Consuming all training examples at once </a:t>
            </a:r>
          </a:p>
          <a:p>
            <a:r>
              <a:rPr lang="en-US" dirty="0" smtClean="0"/>
              <a:t>Incremental learning Consuming one example at a time </a:t>
            </a:r>
          </a:p>
          <a:p>
            <a:r>
              <a:rPr lang="en-US" dirty="0" smtClean="0"/>
              <a:t>Mini-batch learning Consuming several examples at a time </a:t>
            </a:r>
          </a:p>
          <a:p>
            <a:endParaRPr lang="en-US" dirty="0" smtClean="0"/>
          </a:p>
          <a:p>
            <a:r>
              <a:rPr lang="en-US" dirty="0" smtClean="0"/>
              <a:t>Streaming algorithms have many similarities with Online algorithms since they both require decisions to be made before all data are available, but they are not identical. Data stream algorithms only have limited memory available but they may be able to defer action until a group of points arrive, while online algorithms are required to take action as soon as each point arrives.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48</a:t>
            </a:fld>
            <a:endParaRPr lang="fr-FR"/>
          </a:p>
        </p:txBody>
      </p:sp>
    </p:spTree>
    <p:extLst>
      <p:ext uri="{BB962C8B-B14F-4D97-AF65-F5344CB8AC3E}">
        <p14:creationId xmlns:p14="http://schemas.microsoft.com/office/powerpoint/2010/main" val="1212179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In general, the Internet of Things (</a:t>
            </a:r>
            <a:r>
              <a:rPr lang="en-US" sz="1100" dirty="0" err="1"/>
              <a:t>IoT</a:t>
            </a:r>
            <a:r>
              <a:rPr lang="en-US" sz="1100" dirty="0"/>
              <a:t>) is the network that connects people, data, processes, and physical objects including machines, devices, and appliances. This hyper-connectivity has been delivering new capabilities, richer experiences, and unprecedented economic opportunity for businesses, individuals, and cities.</a:t>
            </a:r>
          </a:p>
          <a:p>
            <a:endParaRPr lang="en-US" sz="1100" dirty="0"/>
          </a:p>
          <a:p>
            <a:r>
              <a:rPr lang="en-US" sz="1100" dirty="0"/>
              <a:t>“The first three industrial revolutions came about as a result of mechanization, electricity and IT. The introduction of the Internet of Things is ushering in a fourth industrial revolution. … Industry 4.0 will address and solve some of the challenges facing the world today such as resource and energy efficiency, urban production and demographic change. ” Henning </a:t>
            </a:r>
            <a:r>
              <a:rPr lang="en-US" sz="1100" dirty="0" err="1"/>
              <a:t>Kagermann</a:t>
            </a:r>
            <a:r>
              <a:rPr lang="en-US" sz="1100" dirty="0"/>
              <a:t> et.al., </a:t>
            </a:r>
            <a:r>
              <a:rPr lang="en-US" sz="1100" dirty="0" smtClean="0"/>
              <a:t>Recommendations for implementing the strategic initiative </a:t>
            </a:r>
            <a:r>
              <a:rPr lang="en-US" sz="1100" dirty="0" err="1" smtClean="0"/>
              <a:t>Industrie</a:t>
            </a:r>
            <a:r>
              <a:rPr lang="en-US" sz="1100" dirty="0" smtClean="0"/>
              <a:t> 4.0 </a:t>
            </a:r>
            <a:r>
              <a:rPr lang="en-US" sz="1100" dirty="0" err="1" smtClean="0"/>
              <a:t>Acatech</a:t>
            </a:r>
            <a:r>
              <a:rPr lang="en-US" sz="1100" dirty="0" smtClean="0"/>
              <a:t>, 2013</a:t>
            </a:r>
          </a:p>
          <a:p>
            <a:endParaRPr lang="en-US" sz="1100" dirty="0" smtClean="0"/>
          </a:p>
          <a:p>
            <a:r>
              <a:rPr lang="en-US" sz="1100" dirty="0" smtClean="0"/>
              <a:t>“Look at the list of the Fortune 500 companies from 10 years ago. Today, 35 percent of them are no longer in it.”     Vishal </a:t>
            </a:r>
            <a:r>
              <a:rPr lang="en-US" sz="1100" dirty="0" err="1" smtClean="0"/>
              <a:t>Sikka</a:t>
            </a:r>
            <a:r>
              <a:rPr lang="en-US" sz="1100" dirty="0" smtClean="0"/>
              <a:t>, CEO, </a:t>
            </a:r>
            <a:r>
              <a:rPr lang="en-US" sz="1100" dirty="0" err="1" smtClean="0"/>
              <a:t>InfoSys</a:t>
            </a:r>
            <a:endParaRPr lang="en-US" sz="1100" dirty="0" smtClean="0"/>
          </a:p>
          <a:p>
            <a:endParaRPr lang="en-US" sz="1100" dirty="0"/>
          </a:p>
        </p:txBody>
      </p:sp>
      <p:sp>
        <p:nvSpPr>
          <p:cNvPr id="4" name="Espace réservé du numéro de diapositive 3"/>
          <p:cNvSpPr>
            <a:spLocks noGrp="1"/>
          </p:cNvSpPr>
          <p:nvPr>
            <p:ph type="sldNum" sz="quarter" idx="10"/>
          </p:nvPr>
        </p:nvSpPr>
        <p:spPr/>
        <p:txBody>
          <a:bodyPr/>
          <a:lstStyle/>
          <a:p>
            <a:fld id="{DF1B1745-0A56-40FE-8CBC-9072E5C3D223}" type="slidenum">
              <a:rPr lang="fr-FR" smtClean="0"/>
              <a:t>4</a:t>
            </a:fld>
            <a:endParaRPr lang="fr-FR"/>
          </a:p>
        </p:txBody>
      </p:sp>
    </p:spTree>
    <p:extLst>
      <p:ext uri="{BB962C8B-B14F-4D97-AF65-F5344CB8AC3E}">
        <p14:creationId xmlns:p14="http://schemas.microsoft.com/office/powerpoint/2010/main" val="2406182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Data are streaming in at high speed and hence must be processed in a timely manner</a:t>
            </a:r>
          </a:p>
          <a:p>
            <a:r>
              <a:rPr lang="en-US" sz="1100" dirty="0" smtClean="0"/>
              <a:t>This requires that the rate of updating a detection model should be higher than the data rate, and the obtained detector must be able to adapt to the high speed nature of streaming information </a:t>
            </a:r>
          </a:p>
          <a:p>
            <a:r>
              <a:rPr lang="en-US" sz="1100" dirty="0" smtClean="0"/>
              <a:t>Conventional anomaly detection algorithms need data to be resident in memory for model construction </a:t>
            </a:r>
          </a:p>
          <a:p>
            <a:r>
              <a:rPr lang="en-US" sz="1100" dirty="0" smtClean="0"/>
              <a:t>This array of methods will be nullified by the voluminous unbounded data due to memory exhaustion </a:t>
            </a:r>
          </a:p>
          <a:p>
            <a:r>
              <a:rPr lang="en-US" sz="1100" dirty="0" smtClean="0"/>
              <a:t>Third, in streaming data, normal and abnormal events keep evolving with the drifting concepts </a:t>
            </a:r>
          </a:p>
          <a:p>
            <a:r>
              <a:rPr lang="en-US" sz="1100" dirty="0" smtClean="0"/>
              <a:t>Such incessant changes often outdate the detection models learned from old data </a:t>
            </a:r>
          </a:p>
          <a:p>
            <a:r>
              <a:rPr lang="en-US" sz="1100" dirty="0" smtClean="0"/>
              <a:t>Therefore, the detector needs to quickly adjust to the evolution of normal behavior over time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49</a:t>
            </a:fld>
            <a:endParaRPr lang="fr-FR"/>
          </a:p>
        </p:txBody>
      </p:sp>
    </p:spTree>
    <p:extLst>
      <p:ext uri="{BB962C8B-B14F-4D97-AF65-F5344CB8AC3E}">
        <p14:creationId xmlns:p14="http://schemas.microsoft.com/office/powerpoint/2010/main" val="1093078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Tumbling repeats at a non-overlapping interval.</a:t>
            </a:r>
          </a:p>
          <a:p>
            <a:r>
              <a:rPr lang="en-US" dirty="0" smtClean="0"/>
              <a:t>Time Sliding triggers at regular interval.</a:t>
            </a:r>
          </a:p>
          <a:p>
            <a:r>
              <a:rPr lang="en-US" dirty="0" smtClean="0"/>
              <a:t>Eviction Sliding triggers on a count.</a:t>
            </a:r>
          </a:p>
          <a:p>
            <a:endParaRPr lang="en-US"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50</a:t>
            </a:fld>
            <a:endParaRPr lang="fr-FR"/>
          </a:p>
        </p:txBody>
      </p:sp>
    </p:spTree>
    <p:extLst>
      <p:ext uri="{BB962C8B-B14F-4D97-AF65-F5344CB8AC3E}">
        <p14:creationId xmlns:p14="http://schemas.microsoft.com/office/powerpoint/2010/main" val="2440565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Displacement</a:t>
            </a:r>
            <a:r>
              <a:rPr lang="en-US" baseline="0" dirty="0" smtClean="0"/>
              <a:t> = number of observations on the sibling leaf / number of observations of current leaf</a:t>
            </a:r>
            <a:endParaRPr lang="en-US" dirty="0" smtClean="0"/>
          </a:p>
          <a:p>
            <a:r>
              <a:rPr lang="en-US" dirty="0" err="1" smtClean="0"/>
              <a:t>CoDisp</a:t>
            </a:r>
            <a:r>
              <a:rPr lang="en-US" baseline="0" dirty="0" smtClean="0"/>
              <a:t> </a:t>
            </a:r>
            <a:r>
              <a:rPr lang="en-US" dirty="0" smtClean="0"/>
              <a:t>is average of maximal displacement which can be achieved by deleting this point and its neighbors divided by number of points deleted</a:t>
            </a:r>
          </a:p>
          <a:p>
            <a:endParaRPr lang="en-US" dirty="0" smtClean="0"/>
          </a:p>
          <a:p>
            <a:r>
              <a:rPr lang="en-US" dirty="0" smtClean="0"/>
              <a:t>Collusive Displacement sees Displacement</a:t>
            </a:r>
            <a:r>
              <a:rPr lang="en-US" baseline="0" dirty="0" smtClean="0"/>
              <a:t> at each tree depth from leaf to root and assigns as </a:t>
            </a:r>
            <a:r>
              <a:rPr lang="en-US" baseline="0" dirty="0" err="1" smtClean="0"/>
              <a:t>CoDisp</a:t>
            </a:r>
            <a:r>
              <a:rPr lang="en-US" baseline="0" dirty="0" smtClean="0"/>
              <a:t> the maximal displacement observed by that.</a:t>
            </a:r>
          </a:p>
          <a:p>
            <a:endParaRPr lang="en-US" baseline="0" dirty="0" smtClean="0"/>
          </a:p>
          <a:p>
            <a:r>
              <a:rPr lang="en-US" baseline="0" dirty="0" smtClean="0"/>
              <a:t>By assigning weights on each observation based on the time of their arrival, latest observations contribute more to the Displacement turning it to</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Displacement</a:t>
            </a:r>
            <a:r>
              <a:rPr lang="en-US" baseline="0" dirty="0" smtClean="0"/>
              <a:t> = sum of weights of observations on the sibling leaf / sum of weights of observations of current leaf</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Previous version</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a:t>
            </a:r>
            <a:r>
              <a:rPr lang="en-US" sz="1200" dirty="0" smtClean="0">
                <a:solidFill>
                  <a:srgbClr val="017DBB"/>
                </a:solidFill>
              </a:rPr>
              <a:t>Insert a new point </a:t>
            </a:r>
            <a:r>
              <a:rPr lang="en-US" sz="1200" dirty="0" smtClean="0"/>
              <a:t>in a Tree as it was available during training and </a:t>
            </a:r>
            <a:r>
              <a:rPr lang="en-US" sz="1200" dirty="0" smtClean="0">
                <a:solidFill>
                  <a:srgbClr val="017DBB"/>
                </a:solidFill>
              </a:rPr>
              <a:t>remove the oldest points </a:t>
            </a:r>
            <a:r>
              <a:rPr lang="en-US" sz="1200" dirty="0" smtClean="0"/>
              <a:t>if the Tree grows above a permitted size”</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51</a:t>
            </a:fld>
            <a:endParaRPr lang="fr-FR"/>
          </a:p>
        </p:txBody>
      </p:sp>
    </p:spTree>
    <p:extLst>
      <p:ext uri="{BB962C8B-B14F-4D97-AF65-F5344CB8AC3E}">
        <p14:creationId xmlns:p14="http://schemas.microsoft.com/office/powerpoint/2010/main" val="1930147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52</a:t>
            </a:fld>
            <a:endParaRPr lang="fr-FR"/>
          </a:p>
        </p:txBody>
      </p:sp>
    </p:spTree>
    <p:extLst>
      <p:ext uri="{BB962C8B-B14F-4D97-AF65-F5344CB8AC3E}">
        <p14:creationId xmlns:p14="http://schemas.microsoft.com/office/powerpoint/2010/main" val="234923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a:t>
            </a:r>
            <a:r>
              <a:rPr lang="en-US" baseline="0" dirty="0" smtClean="0"/>
              <a:t> greater its value range the more </a:t>
            </a:r>
            <a:r>
              <a:rPr lang="en-US" dirty="0" smtClean="0"/>
              <a:t>probable a dimension to be selected</a:t>
            </a:r>
          </a:p>
          <a:p>
            <a:endParaRPr lang="en-US" dirty="0" smtClean="0"/>
          </a:p>
        </p:txBody>
      </p:sp>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53</a:t>
            </a:fld>
            <a:endParaRPr lang="fr-FR"/>
          </a:p>
        </p:txBody>
      </p:sp>
    </p:spTree>
    <p:extLst>
      <p:ext uri="{BB962C8B-B14F-4D97-AF65-F5344CB8AC3E}">
        <p14:creationId xmlns:p14="http://schemas.microsoft.com/office/powerpoint/2010/main" val="3068248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a:t>
            </a:r>
            <a:r>
              <a:rPr lang="en-US" baseline="0" dirty="0" smtClean="0"/>
              <a:t> greater its value range the more </a:t>
            </a:r>
            <a:r>
              <a:rPr lang="en-US" dirty="0" smtClean="0"/>
              <a:t>probable a dimension to be selected</a:t>
            </a:r>
          </a:p>
          <a:p>
            <a:endParaRPr lang="en-US" dirty="0"/>
          </a:p>
        </p:txBody>
      </p:sp>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54</a:t>
            </a:fld>
            <a:endParaRPr lang="fr-FR"/>
          </a:p>
        </p:txBody>
      </p:sp>
    </p:spTree>
    <p:extLst>
      <p:ext uri="{BB962C8B-B14F-4D97-AF65-F5344CB8AC3E}">
        <p14:creationId xmlns:p14="http://schemas.microsoft.com/office/powerpoint/2010/main" val="2884388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dirty="0" smtClean="0"/>
                  <a:t>Traverse tree until</a:t>
                </a:r>
                <a:r>
                  <a:rPr lang="en-US" sz="1200" baseline="0" dirty="0" smtClean="0"/>
                  <a:t> we meet leaf</a:t>
                </a:r>
                <a:br>
                  <a:rPr lang="en-US" sz="1200" baseline="0" dirty="0" smtClean="0"/>
                </a:br>
                <a:r>
                  <a:rPr lang="en-US" sz="1200" baseline="0" dirty="0" smtClean="0"/>
                  <a:t>If within leaf bounds : inlier</a:t>
                </a:r>
                <a:br>
                  <a:rPr lang="en-US" sz="1200" baseline="0" dirty="0" smtClean="0"/>
                </a:br>
                <a:r>
                  <a:rPr lang="en-US" sz="1200" baseline="0" dirty="0" smtClean="0"/>
                  <a:t>If without leaf bounds : update tree and calculate </a:t>
                </a:r>
                <a:r>
                  <a:rPr lang="en-US" sz="1200" baseline="0" dirty="0" err="1" smtClean="0"/>
                  <a:t>CoDisp</a:t>
                </a:r>
                <a:r>
                  <a:rPr lang="en-US" sz="1200" baseline="0" dirty="0" smtClean="0"/>
                  <a:t/>
                </a:r>
                <a:br>
                  <a:rPr lang="en-US" sz="1200" baseline="0" dirty="0" smtClean="0"/>
                </a:br>
                <a:r>
                  <a:rPr lang="en-US" sz="1200" baseline="0" dirty="0" smtClean="0"/>
                  <a:t>NOT specifically declared by authors but implied by the processes : each node has information about splitting dimension, splitting value, dimension ranges based on so far observations</a:t>
                </a:r>
                <a:r>
                  <a:rPr lang="el-GR" sz="1200" baseline="0" dirty="0" smtClean="0"/>
                  <a:t/>
                </a:r>
                <a:br>
                  <a:rPr lang="el-GR" sz="1200" baseline="0" dirty="0" smtClean="0"/>
                </a:br>
                <a:r>
                  <a:rPr lang="el-GR" sz="1200" baseline="0" dirty="0" smtClean="0"/>
                  <a:t/>
                </a:r>
                <a:br>
                  <a:rPr lang="el-GR" sz="1200" baseline="0" dirty="0" smtClean="0"/>
                </a:br>
                <a:r>
                  <a:rPr lang="el-GR" sz="1200" baseline="0" dirty="0" err="1" smtClean="0"/>
                  <a:t>Each</a:t>
                </a:r>
                <a:r>
                  <a:rPr lang="el-GR" sz="1200" baseline="0" dirty="0" smtClean="0"/>
                  <a:t> </a:t>
                </a:r>
                <a:r>
                  <a:rPr lang="el-GR" sz="1200" baseline="0" dirty="0" err="1" smtClean="0"/>
                  <a:t>matrix</a:t>
                </a:r>
                <a:r>
                  <a:rPr lang="el-GR" sz="1200" baseline="0" dirty="0" smtClean="0"/>
                  <a:t> </a:t>
                </a:r>
                <a:r>
                  <a:rPr lang="el-GR" sz="1200" baseline="0" dirty="0" err="1" smtClean="0"/>
                  <a:t>depicts</a:t>
                </a:r>
                <a:r>
                  <a:rPr lang="el-GR" sz="1200" baseline="0" dirty="0" smtClean="0"/>
                  <a:t> the </a:t>
                </a:r>
                <a:r>
                  <a:rPr lang="el-GR" sz="1200" baseline="0" dirty="0" err="1" smtClean="0"/>
                  <a:t>subspace</a:t>
                </a:r>
                <a:r>
                  <a:rPr lang="el-GR" sz="1200" baseline="0" dirty="0" smtClean="0"/>
                  <a:t> </a:t>
                </a:r>
                <a:r>
                  <a:rPr lang="el-GR" sz="1200" baseline="0" dirty="0" err="1" smtClean="0"/>
                  <a:t>viewed</a:t>
                </a:r>
                <a:r>
                  <a:rPr lang="el-GR" sz="1200" baseline="0" dirty="0" smtClean="0"/>
                  <a:t> </a:t>
                </a:r>
                <a:r>
                  <a:rPr lang="el-GR" sz="1200" baseline="0" dirty="0" err="1" smtClean="0"/>
                  <a:t>by</a:t>
                </a:r>
                <a:r>
                  <a:rPr lang="el-GR" sz="1200" baseline="0" dirty="0" smtClean="0"/>
                  <a:t> the </a:t>
                </a:r>
                <a:r>
                  <a:rPr lang="el-GR" sz="1200" baseline="0" dirty="0" err="1" smtClean="0"/>
                  <a:t>respective</a:t>
                </a:r>
                <a:r>
                  <a:rPr lang="el-GR" sz="1200" baseline="0" dirty="0" smtClean="0"/>
                  <a:t> </a:t>
                </a:r>
                <a:r>
                  <a:rPr lang="el-GR" sz="1200" baseline="0" dirty="0" err="1" smtClean="0"/>
                  <a:t>internal</a:t>
                </a:r>
                <a:r>
                  <a:rPr lang="el-GR" sz="1200" baseline="0" dirty="0" smtClean="0"/>
                  <a:t> </a:t>
                </a:r>
                <a:r>
                  <a:rPr lang="el-GR" sz="1200" baseline="0" dirty="0" err="1" smtClean="0"/>
                  <a:t>node</a:t>
                </a:r>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56</a:t>
            </a:fld>
            <a:endParaRPr lang="fr-FR"/>
          </a:p>
        </p:txBody>
      </p:sp>
    </p:spTree>
    <p:extLst>
      <p:ext uri="{BB962C8B-B14F-4D97-AF65-F5344CB8AC3E}">
        <p14:creationId xmlns:p14="http://schemas.microsoft.com/office/powerpoint/2010/main" val="3102125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dirty="0" smtClean="0">
                    <a:solidFill>
                      <a:srgbClr val="000000"/>
                    </a:solidFill>
                    <a:latin typeface="Arial" charset="0"/>
                    <a:ea typeface="ＭＳ Ｐゴシック" charset="0"/>
                    <a:sym typeface="Arial" charset="0"/>
                  </a:rPr>
                  <a:t>does not change significantly the overall bits required to navigate the tree = each bit denotes which subtree to follow</a:t>
                </a:r>
                <a:r>
                  <a:rPr lang="en-US" sz="1200" baseline="0" dirty="0" smtClean="0">
                    <a:solidFill>
                      <a:srgbClr val="000000"/>
                    </a:solidFill>
                    <a:latin typeface="Arial" charset="0"/>
                    <a:ea typeface="ＭＳ Ｐゴシック" charset="0"/>
                    <a:sym typeface="Arial" charset="0"/>
                  </a:rPr>
                  <a:t/>
                </a:r>
                <a:br>
                  <a:rPr lang="en-US" sz="1200" baseline="0" dirty="0" smtClean="0">
                    <a:solidFill>
                      <a:srgbClr val="000000"/>
                    </a:solidFill>
                    <a:latin typeface="Arial" charset="0"/>
                    <a:ea typeface="ＭＳ Ｐゴシック" charset="0"/>
                    <a:sym typeface="Arial" charset="0"/>
                  </a:rPr>
                </a:br>
                <a:r>
                  <a:rPr lang="en-US" sz="1200" baseline="0" dirty="0" smtClean="0">
                    <a:solidFill>
                      <a:srgbClr val="000000"/>
                    </a:solidFill>
                    <a:latin typeface="Arial" charset="0"/>
                    <a:ea typeface="ＭＳ Ｐゴシック" charset="0"/>
                    <a:sym typeface="Arial" charset="0"/>
                  </a:rPr>
                  <a:t>ex.</a:t>
                </a:r>
                <a:br>
                  <a:rPr lang="en-US" sz="1200" baseline="0" dirty="0" smtClean="0">
                    <a:solidFill>
                      <a:srgbClr val="000000"/>
                    </a:solidFill>
                    <a:latin typeface="Arial" charset="0"/>
                    <a:ea typeface="ＭＳ Ｐゴシック" charset="0"/>
                    <a:sym typeface="Arial" charset="0"/>
                  </a:rPr>
                </a:br>
                <a:r>
                  <a:rPr lang="en-US" sz="1200" baseline="0" dirty="0" smtClean="0">
                    <a:solidFill>
                      <a:srgbClr val="000000"/>
                    </a:solidFill>
                    <a:latin typeface="Arial" charset="0"/>
                    <a:ea typeface="ＭＳ Ｐゴシック" charset="0"/>
                    <a:sym typeface="Arial" charset="0"/>
                  </a:rPr>
                  <a:t>For left 1, for right 0</a:t>
                </a:r>
                <a:br>
                  <a:rPr lang="en-US" sz="1200" baseline="0" dirty="0" smtClean="0">
                    <a:solidFill>
                      <a:srgbClr val="000000"/>
                    </a:solidFill>
                    <a:latin typeface="Arial" charset="0"/>
                    <a:ea typeface="ＭＳ Ｐゴシック" charset="0"/>
                    <a:sym typeface="Arial" charset="0"/>
                  </a:rPr>
                </a:br>
                <a:r>
                  <a:rPr lang="en-US" sz="1200" baseline="0" dirty="0" smtClean="0">
                    <a:solidFill>
                      <a:srgbClr val="000000"/>
                    </a:solidFill>
                    <a:latin typeface="Arial" charset="0"/>
                    <a:ea typeface="ＭＳ Ｐゴシック" charset="0"/>
                    <a:sym typeface="Arial" charset="0"/>
                  </a:rPr>
                  <a:t>to reach leaf “Knob” the path would be 1100</a:t>
                </a:r>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57</a:t>
            </a:fld>
            <a:endParaRPr lang="fr-FR"/>
          </a:p>
        </p:txBody>
      </p:sp>
    </p:spTree>
    <p:extLst>
      <p:ext uri="{BB962C8B-B14F-4D97-AF65-F5344CB8AC3E}">
        <p14:creationId xmlns:p14="http://schemas.microsoft.com/office/powerpoint/2010/main" val="492372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58</a:t>
            </a:fld>
            <a:endParaRPr lang="fr-FR"/>
          </a:p>
        </p:txBody>
      </p:sp>
    </p:spTree>
    <p:extLst>
      <p:ext uri="{BB962C8B-B14F-4D97-AF65-F5344CB8AC3E}">
        <p14:creationId xmlns:p14="http://schemas.microsoft.com/office/powerpoint/2010/main" val="1500947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59</a:t>
            </a:fld>
            <a:endParaRPr lang="fr-FR"/>
          </a:p>
        </p:txBody>
      </p:sp>
    </p:spTree>
    <p:extLst>
      <p:ext uri="{BB962C8B-B14F-4D97-AF65-F5344CB8AC3E}">
        <p14:creationId xmlns:p14="http://schemas.microsoft.com/office/powerpoint/2010/main" val="2141715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smtClean="0"/>
              <a:t>IDC expects the average connected person to somehow interact with a connected device every 18 seconds, or nearly 4,800 times each day, by 2025. And those interactions, many of which occur in the background with little to no deliberate prompting on behalf of users, will flood enterprises with data.</a:t>
            </a:r>
            <a:endParaRPr lang="fr-FR" sz="1200" dirty="0" smtClean="0"/>
          </a:p>
          <a:p>
            <a:endParaRPr lang="en-US" dirty="0" smtClean="0"/>
          </a:p>
          <a:p>
            <a:r>
              <a:rPr lang="en-US" dirty="0" smtClean="0"/>
              <a:t>Cisco's </a:t>
            </a:r>
            <a:r>
              <a:rPr lang="en-US" dirty="0"/>
              <a:t>fourth annual Global Cloud Index study (https://www.cisco.com/c/en/us/solutions/collateral/service-provider/global-cloud-index-gci/white-paper-c11-738085.html) shows that data from devices connected to the internet will reach </a:t>
            </a:r>
            <a:r>
              <a:rPr lang="en-US" dirty="0" smtClean="0"/>
              <a:t>4.03ZB </a:t>
            </a:r>
            <a:r>
              <a:rPr lang="en-US" dirty="0"/>
              <a:t>a year by 2018, up from 113.4ZB a year in 2023. A zettabyte is a trillion gigabytes. Cisco cited several business examples that will drive this huge rise in data, such as a Boeing 787 aircraft, which generates 40TB per hour of flight, or a Rio Tinto mining operation that can generate up to 2.4TB of data a minute. Despite this huge growth in data from IoT devices, only a small amount will actually be sent to data centers for storage and subsequent analysis. </a:t>
            </a:r>
            <a:r>
              <a:rPr lang="en-US" dirty="0" smtClean="0"/>
              <a:t> </a:t>
            </a:r>
          </a:p>
          <a:p>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A 2017 IDC white paper (https://www.seagate.com/files/www-content/our-story/trends/files/Seagate-WP-DataAge2025-March-2017.pdf) forecasts that by 2025, the world will generate 160 zettabytes of data, up from 16 zettabytes today. The report all notes that by 2025, about 25% of all data will be real time in nature. Of this 25%, 95% of it will be generated by </a:t>
            </a:r>
            <a:r>
              <a:rPr lang="en-US" dirty="0" err="1" smtClean="0"/>
              <a:t>IoT</a:t>
            </a:r>
            <a:r>
              <a:rPr lang="en-US" dirty="0" smtClean="0"/>
              <a:t>. </a:t>
            </a:r>
            <a:endParaRPr lang="fr-FR" dirty="0" smtClean="0"/>
          </a:p>
          <a:p>
            <a:endParaRPr lang="en-US" dirty="0"/>
          </a:p>
          <a:p>
            <a:r>
              <a:rPr lang="fr-FR" dirty="0"/>
              <a:t>https://www.v3.co.uk/v3-uk/news/2379626/internet-of-things-to-generate-400-zettabytes-of-data-by-2018 </a:t>
            </a:r>
            <a:endParaRPr lang="en-US" dirty="0"/>
          </a:p>
          <a:p>
            <a:r>
              <a:rPr lang="fr-FR" dirty="0"/>
              <a:t>https://www.mckinsey.com/industries/semiconductors/our-insights/whats-new-with-the-internet-of-things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5</a:t>
            </a:fld>
            <a:endParaRPr lang="fr-FR"/>
          </a:p>
        </p:txBody>
      </p:sp>
    </p:spTree>
    <p:extLst>
      <p:ext uri="{BB962C8B-B14F-4D97-AF65-F5344CB8AC3E}">
        <p14:creationId xmlns:p14="http://schemas.microsoft.com/office/powerpoint/2010/main" val="3098584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S user defined hyper parameter</a:t>
            </a:r>
            <a:r>
              <a:rPr lang="en-US" baseline="0" dirty="0" smtClean="0"/>
              <a:t> of the algorithm that defines number of leaf neighbors to be deleted with the observation in order to calculate Collusive Displacement.</a:t>
            </a:r>
            <a:br>
              <a:rPr lang="en-US" baseline="0" dirty="0" smtClean="0"/>
            </a:br>
            <a:r>
              <a:rPr lang="en-US" baseline="0" dirty="0" smtClean="0"/>
              <a:t>If S=0 then we just calculate Displacement</a:t>
            </a:r>
          </a:p>
          <a:p>
            <a:r>
              <a:rPr lang="en-US" baseline="0" dirty="0" smtClean="0"/>
              <a:t>For each neighbor leaf (S) deletion, its parent node is deleted also -&gt; (2*S) + the observation + parent of observation = (2*S+2)</a:t>
            </a:r>
          </a:p>
          <a:p>
            <a:endParaRPr lang="en-US" baseline="0" dirty="0" smtClean="0"/>
          </a:p>
          <a:p>
            <a:r>
              <a:rPr lang="en-US" dirty="0" smtClean="0"/>
              <a:t>a binary tree with n leaves has height at least log(n). </a:t>
            </a:r>
          </a:p>
          <a:p>
            <a:r>
              <a:rPr lang="en-US" dirty="0" smtClean="0"/>
              <a:t>The number of nodes </a:t>
            </a:r>
            <a:r>
              <a:rPr lang="en-US" dirty="0" smtClean="0">
                <a:effectLst/>
              </a:rPr>
              <a:t>n </a:t>
            </a:r>
            <a:r>
              <a:rPr lang="en-US" dirty="0" smtClean="0"/>
              <a:t>in a full binary tree, is at least </a:t>
            </a:r>
            <a:r>
              <a:rPr lang="en-US" dirty="0" smtClean="0">
                <a:effectLst/>
              </a:rPr>
              <a:t>n = 2*h + 1 </a:t>
            </a:r>
            <a:r>
              <a:rPr lang="en-US" dirty="0" smtClean="0"/>
              <a:t>and at most </a:t>
            </a:r>
            <a:r>
              <a:rPr lang="en-US" dirty="0" smtClean="0">
                <a:effectLst/>
              </a:rPr>
              <a:t>n = 2^(h + 1) − 1</a:t>
            </a:r>
            <a:r>
              <a:rPr lang="en-US" dirty="0" smtClean="0"/>
              <a:t>,</a:t>
            </a:r>
            <a:r>
              <a:rPr lang="en-US" baseline="0" dirty="0" smtClean="0"/>
              <a:t> </a:t>
            </a:r>
            <a:r>
              <a:rPr lang="en-US" dirty="0" smtClean="0"/>
              <a:t>where </a:t>
            </a:r>
            <a:r>
              <a:rPr lang="en-US" dirty="0" smtClean="0">
                <a:effectLst/>
              </a:rPr>
              <a:t>h </a:t>
            </a:r>
            <a:r>
              <a:rPr lang="en-US" dirty="0" smtClean="0"/>
              <a:t>is the </a:t>
            </a:r>
            <a:r>
              <a:rPr lang="en-US" dirty="0" smtClean="0">
                <a:hlinkClick r:id="rId3" tooltip="Glossary of graph theory terms"/>
              </a:rPr>
              <a:t>height</a:t>
            </a:r>
            <a:r>
              <a:rPr lang="en-US" dirty="0" smtClean="0"/>
              <a:t> of the tree. </a:t>
            </a:r>
            <a:br>
              <a:rPr lang="en-US" dirty="0" smtClean="0"/>
            </a:br>
            <a:r>
              <a:rPr lang="en-US" dirty="0" smtClean="0"/>
              <a:t>A tree consisting of only a root node has a height of 0. </a:t>
            </a:r>
          </a:p>
          <a:p>
            <a:r>
              <a:rPr lang="en-US" dirty="0" smtClean="0"/>
              <a:t>Number</a:t>
            </a:r>
            <a:r>
              <a:rPr lang="en-US" baseline="0" dirty="0" smtClean="0"/>
              <a:t> of leaves at height h are l=2^h</a:t>
            </a:r>
          </a:p>
          <a:p>
            <a:endParaRPr lang="en-US" dirty="0" smtClean="0"/>
          </a:p>
          <a:p>
            <a:r>
              <a:rPr lang="en-US" dirty="0" smtClean="0"/>
              <a:t>a perfect binary tree with </a:t>
            </a:r>
            <a:r>
              <a:rPr lang="en-US" dirty="0" smtClean="0">
                <a:effectLst/>
              </a:rPr>
              <a:t>l </a:t>
            </a:r>
            <a:r>
              <a:rPr lang="en-US" dirty="0" smtClean="0"/>
              <a:t>leaves has </a:t>
            </a:r>
            <a:r>
              <a:rPr lang="en-US" dirty="0" smtClean="0">
                <a:effectLst/>
              </a:rPr>
              <a:t>n = 2 l − 1 </a:t>
            </a:r>
            <a:r>
              <a:rPr lang="en-US" dirty="0" smtClean="0"/>
              <a:t>nodes.</a:t>
            </a:r>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61</a:t>
            </a:fld>
            <a:endParaRPr lang="fr-FR"/>
          </a:p>
        </p:txBody>
      </p:sp>
    </p:spTree>
    <p:extLst>
      <p:ext uri="{BB962C8B-B14F-4D97-AF65-F5344CB8AC3E}">
        <p14:creationId xmlns:p14="http://schemas.microsoft.com/office/powerpoint/2010/main" val="18626117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Streaming Half-Space-Trees (</a:t>
            </a:r>
            <a:r>
              <a:rPr lang="en-US" dirty="0" err="1" smtClean="0"/>
              <a:t>hsta</a:t>
            </a:r>
            <a:r>
              <a:rPr lang="en-US" dirty="0" smtClean="0"/>
              <a:t>) (Tan et al, 2011) randomly construct a binary tree structure without any data. It selects a dimension at random and splits it in half. Each tree then counts the number of instances from the training set at each node referred to as “mass”. The score for a new instance is then proportional to the mass in the leaf in which new instance hits after passing down the tree. Obviously, an ensemble of such trees can be built-in constant time and the training is linear in n. However, randomly splitting a very high-dimensional space will not yield in a tree sufficiently fine-grained for anomaly detection. The RS-Forest (Wu et al, 2014) is a modification of </a:t>
            </a:r>
            <a:r>
              <a:rPr lang="en-US" dirty="0" err="1" smtClean="0"/>
              <a:t>hsta</a:t>
            </a:r>
            <a:r>
              <a:rPr lang="en-US" dirty="0" smtClean="0"/>
              <a:t> in which each dimension is not </a:t>
            </a:r>
            <a:r>
              <a:rPr lang="en-US" dirty="0" err="1" smtClean="0"/>
              <a:t>splitted</a:t>
            </a:r>
            <a:r>
              <a:rPr lang="en-US" dirty="0" smtClean="0"/>
              <a:t> in half, but at a random cut-point. Also the assumption that “[. . .] once each instance is scored, streaming RS-Forest will receive the true label of the instance [. . .]” (Wu et al, 2014) does not always hold.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1" dirty="0" smtClean="0">
                <a:solidFill>
                  <a:srgbClr val="00B050"/>
                </a:solidFill>
                <a:effectLst>
                  <a:outerShdw blurRad="38100" dist="38100" dir="2700000" algn="tl">
                    <a:srgbClr val="000000">
                      <a:alpha val="43137"/>
                    </a:srgbClr>
                  </a:outerShdw>
                </a:effectLst>
              </a:rPr>
              <a:t>✔ -&gt; High mass</a:t>
            </a:r>
            <a:r>
              <a:rPr lang="en-US" sz="1200" b="1" baseline="0" dirty="0" smtClean="0">
                <a:solidFill>
                  <a:srgbClr val="00B050"/>
                </a:solidFill>
                <a:effectLst>
                  <a:outerShdw blurRad="38100" dist="38100" dir="2700000" algn="tl">
                    <a:srgbClr val="000000">
                      <a:alpha val="43137"/>
                    </a:srgbClr>
                  </a:outerShdw>
                </a:effectLst>
              </a:rPr>
              <a:t> -&gt; Inliers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smtClean="0">
                <a:solidFill>
                  <a:srgbClr val="FF2F2F"/>
                </a:solidFill>
                <a:effectLst>
                  <a:outerShdw blurRad="38100" dist="38100" dir="2700000" algn="tl">
                    <a:srgbClr val="000000">
                      <a:alpha val="43137"/>
                    </a:srgbClr>
                  </a:outerShdw>
                </a:effectLst>
              </a:rPr>
              <a:t>✘</a:t>
            </a:r>
            <a:r>
              <a:rPr lang="en-US" sz="1200" b="1" baseline="0" dirty="0" smtClean="0">
                <a:solidFill>
                  <a:srgbClr val="FF2F2F"/>
                </a:solidFill>
                <a:effectLst>
                  <a:outerShdw blurRad="38100" dist="38100" dir="2700000" algn="tl">
                    <a:srgbClr val="000000">
                      <a:alpha val="43137"/>
                    </a:srgbClr>
                  </a:outerShdw>
                </a:effectLst>
                <a:latin typeface="Franklin Gothic Book (Κυρίως κείμενο)"/>
              </a:rPr>
              <a:t> -&gt; Low mass -&gt; Outliers</a:t>
            </a:r>
            <a:endParaRPr lang="en-US" sz="1200" dirty="0" smtClean="0">
              <a:solidFill>
                <a:srgbClr val="00B050"/>
              </a:solidFill>
              <a:effectLst>
                <a:outerShdw blurRad="38100" dist="38100" dir="2700000" algn="tl">
                  <a:srgbClr val="000000">
                    <a:alpha val="43137"/>
                  </a:srgbClr>
                </a:outerShdw>
              </a:effectLst>
              <a:latin typeface="Franklin Gothic Book (Κυρίως κείμενο)"/>
            </a:endParaRPr>
          </a:p>
          <a:p>
            <a:endParaRPr lang="en-US"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63</a:t>
            </a:fld>
            <a:endParaRPr lang="fr-FR"/>
          </a:p>
        </p:txBody>
      </p:sp>
    </p:spTree>
    <p:extLst>
      <p:ext uri="{BB962C8B-B14F-4D97-AF65-F5344CB8AC3E}">
        <p14:creationId xmlns:p14="http://schemas.microsoft.com/office/powerpoint/2010/main" val="34354674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65</a:t>
            </a:fld>
            <a:endParaRPr lang="fr-FR"/>
          </a:p>
        </p:txBody>
      </p:sp>
    </p:spTree>
    <p:extLst>
      <p:ext uri="{BB962C8B-B14F-4D97-AF65-F5344CB8AC3E}">
        <p14:creationId xmlns:p14="http://schemas.microsoft.com/office/powerpoint/2010/main" val="1968720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66</a:t>
            </a:fld>
            <a:endParaRPr lang="fr-FR"/>
          </a:p>
        </p:txBody>
      </p:sp>
    </p:spTree>
    <p:extLst>
      <p:ext uri="{BB962C8B-B14F-4D97-AF65-F5344CB8AC3E}">
        <p14:creationId xmlns:p14="http://schemas.microsoft.com/office/powerpoint/2010/main" val="10344930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Node*</a:t>
            </a:r>
            <a:r>
              <a:rPr lang="en-US" baseline="0" dirty="0" smtClean="0"/>
              <a:t> = Leaf node.</a:t>
            </a:r>
          </a:p>
          <a:p>
            <a:r>
              <a:rPr lang="en-US" baseline="0" dirty="0" smtClean="0"/>
              <a:t>Node*.r = the Mass r of a leaf node.</a:t>
            </a:r>
          </a:p>
          <a:p>
            <a:r>
              <a:rPr lang="en-US" baseline="0" dirty="0" smtClean="0"/>
              <a:t>Node*.k = the depth of the leaf node.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To mean(score) </a:t>
            </a:r>
            <a:r>
              <a:rPr lang="el-GR" baseline="0" dirty="0" smtClean="0"/>
              <a:t>είναι ένα </a:t>
            </a:r>
            <a:r>
              <a:rPr lang="en-US" baseline="0" dirty="0" smtClean="0"/>
              <a:t>threshold </a:t>
            </a:r>
            <a:r>
              <a:rPr lang="el-GR" baseline="0" dirty="0" smtClean="0"/>
              <a:t>το οποίο ορίζουμε αυθαίρετα (</a:t>
            </a:r>
            <a:r>
              <a:rPr lang="en-US" baseline="0" dirty="0" smtClean="0"/>
              <a:t>hyper parameter) </a:t>
            </a:r>
            <a:r>
              <a:rPr lang="el-GR" baseline="0" dirty="0" smtClean="0"/>
              <a:t>για να εκτιμήσουμε πιο αντικείμενο είναι </a:t>
            </a:r>
            <a:r>
              <a:rPr lang="en-US" baseline="0" dirty="0" smtClean="0"/>
              <a:t>outlier </a:t>
            </a:r>
            <a:r>
              <a:rPr lang="el-GR" baseline="0" dirty="0" smtClean="0"/>
              <a:t>και πιο είναι </a:t>
            </a:r>
            <a:r>
              <a:rPr lang="en-US" baseline="0" dirty="0" smtClean="0"/>
              <a:t>inlier</a:t>
            </a:r>
            <a:r>
              <a:rPr lang="el-GR" baseline="0" dirty="0" smtClean="0"/>
              <a:t>, χρησιμοποιώντας τα </a:t>
            </a:r>
            <a:r>
              <a:rPr lang="en-US" baseline="0" dirty="0" smtClean="0"/>
              <a:t>scores </a:t>
            </a:r>
            <a:r>
              <a:rPr lang="el-GR" baseline="0" dirty="0" smtClean="0"/>
              <a:t>αυτών</a:t>
            </a:r>
            <a:r>
              <a:rPr lang="en-US" baseline="0" dirty="0" smtClean="0"/>
              <a:t>.</a:t>
            </a:r>
            <a:r>
              <a:rPr lang="el-GR" baseline="0" dirty="0" smtClean="0"/>
              <a:t> Τα (</a:t>
            </a:r>
            <a:r>
              <a:rPr lang="en-US" sz="1200" dirty="0" smtClean="0">
                <a:solidFill>
                  <a:srgbClr val="C00000"/>
                </a:solidFill>
              </a:rPr>
              <a:t>✘</a:t>
            </a:r>
            <a:r>
              <a:rPr lang="el-GR" sz="1200" dirty="0" smtClean="0">
                <a:solidFill>
                  <a:srgbClr val="C00000"/>
                </a:solidFill>
              </a:rPr>
              <a:t>) είναι</a:t>
            </a:r>
            <a:r>
              <a:rPr lang="el-GR" sz="1200" baseline="0" dirty="0" smtClean="0">
                <a:solidFill>
                  <a:srgbClr val="C00000"/>
                </a:solidFill>
              </a:rPr>
              <a:t> </a:t>
            </a:r>
            <a:r>
              <a:rPr lang="en-US" sz="1200" baseline="0" dirty="0" smtClean="0">
                <a:solidFill>
                  <a:srgbClr val="C00000"/>
                </a:solidFill>
              </a:rPr>
              <a:t>outliers. </a:t>
            </a:r>
            <a:r>
              <a:rPr lang="el-GR" sz="1200" baseline="0" dirty="0" smtClean="0">
                <a:solidFill>
                  <a:srgbClr val="C00000"/>
                </a:solidFill>
              </a:rPr>
              <a:t>Τα (</a:t>
            </a:r>
            <a:r>
              <a:rPr lang="en-US" sz="1200" dirty="0" smtClean="0">
                <a:solidFill>
                  <a:srgbClr val="00B050"/>
                </a:solidFill>
              </a:rPr>
              <a:t>✔</a:t>
            </a:r>
            <a:r>
              <a:rPr lang="el-GR" sz="1200" dirty="0" smtClean="0">
                <a:solidFill>
                  <a:srgbClr val="C00000"/>
                </a:solidFill>
              </a:rPr>
              <a:t>)</a:t>
            </a:r>
            <a:r>
              <a:rPr lang="el-GR" sz="1200" baseline="0" dirty="0" smtClean="0">
                <a:solidFill>
                  <a:srgbClr val="C00000"/>
                </a:solidFill>
              </a:rPr>
              <a:t> είναι </a:t>
            </a:r>
            <a:r>
              <a:rPr lang="en-US" sz="1200" baseline="0" dirty="0" smtClean="0">
                <a:solidFill>
                  <a:srgbClr val="C00000"/>
                </a:solidFill>
              </a:rPr>
              <a:t>inliers.</a:t>
            </a:r>
            <a:endParaRPr lang="en-US" sz="1200" dirty="0" smtClean="0">
              <a:solidFill>
                <a:srgbClr val="00B050"/>
              </a:solidFill>
            </a:endParaRPr>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69</a:t>
            </a:fld>
            <a:endParaRPr lang="fr-FR"/>
          </a:p>
        </p:txBody>
      </p:sp>
    </p:spTree>
    <p:extLst>
      <p:ext uri="{BB962C8B-B14F-4D97-AF65-F5344CB8AC3E}">
        <p14:creationId xmlns:p14="http://schemas.microsoft.com/office/powerpoint/2010/main" val="159783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72</a:t>
            </a:fld>
            <a:endParaRPr lang="fr-FR"/>
          </a:p>
        </p:txBody>
      </p:sp>
    </p:spTree>
    <p:extLst>
      <p:ext uri="{BB962C8B-B14F-4D97-AF65-F5344CB8AC3E}">
        <p14:creationId xmlns:p14="http://schemas.microsoft.com/office/powerpoint/2010/main" val="8737568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Node*</a:t>
            </a:r>
            <a:r>
              <a:rPr lang="en-US" baseline="0" dirty="0" smtClean="0"/>
              <a:t> = Leaf node.</a:t>
            </a:r>
          </a:p>
          <a:p>
            <a:r>
              <a:rPr lang="en-US" baseline="0" dirty="0" smtClean="0"/>
              <a:t>Node*.r = the Mass r of a leaf node.</a:t>
            </a:r>
          </a:p>
          <a:p>
            <a:r>
              <a:rPr lang="en-US" baseline="0" dirty="0" smtClean="0"/>
              <a:t>Node*.k = the depth of the leaf node.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To mean(score) </a:t>
            </a:r>
            <a:r>
              <a:rPr lang="el-GR" baseline="0" dirty="0" smtClean="0"/>
              <a:t>είναι ένα </a:t>
            </a:r>
            <a:r>
              <a:rPr lang="en-US" baseline="0" dirty="0" smtClean="0"/>
              <a:t>threshold </a:t>
            </a:r>
            <a:r>
              <a:rPr lang="el-GR" baseline="0" dirty="0" smtClean="0"/>
              <a:t>το οποίο ορίζουμε αυθαίρετα (</a:t>
            </a:r>
            <a:r>
              <a:rPr lang="en-US" baseline="0" dirty="0" smtClean="0"/>
              <a:t>hyper parameter) </a:t>
            </a:r>
            <a:r>
              <a:rPr lang="el-GR" baseline="0" dirty="0" smtClean="0"/>
              <a:t>για να εκτιμήσουμε πιο αντικείμενο είναι </a:t>
            </a:r>
            <a:r>
              <a:rPr lang="en-US" baseline="0" dirty="0" smtClean="0"/>
              <a:t>outlier </a:t>
            </a:r>
            <a:r>
              <a:rPr lang="el-GR" baseline="0" dirty="0" smtClean="0"/>
              <a:t>και πιο είναι </a:t>
            </a:r>
            <a:r>
              <a:rPr lang="en-US" baseline="0" dirty="0" smtClean="0"/>
              <a:t>inlier</a:t>
            </a:r>
            <a:r>
              <a:rPr lang="el-GR" baseline="0" dirty="0" smtClean="0"/>
              <a:t>, χρησιμοποιώντας τα </a:t>
            </a:r>
            <a:r>
              <a:rPr lang="en-US" baseline="0" dirty="0" smtClean="0"/>
              <a:t>scores </a:t>
            </a:r>
            <a:r>
              <a:rPr lang="el-GR" baseline="0" dirty="0" smtClean="0"/>
              <a:t>αυτών</a:t>
            </a:r>
            <a:r>
              <a:rPr lang="en-US" baseline="0" dirty="0" smtClean="0"/>
              <a:t>.</a:t>
            </a:r>
            <a:r>
              <a:rPr lang="el-GR" baseline="0" dirty="0" smtClean="0"/>
              <a:t> Τα (</a:t>
            </a:r>
            <a:r>
              <a:rPr lang="en-US" sz="1200" dirty="0" smtClean="0">
                <a:solidFill>
                  <a:srgbClr val="C00000"/>
                </a:solidFill>
              </a:rPr>
              <a:t>✘</a:t>
            </a:r>
            <a:r>
              <a:rPr lang="el-GR" sz="1200" dirty="0" smtClean="0">
                <a:solidFill>
                  <a:srgbClr val="C00000"/>
                </a:solidFill>
              </a:rPr>
              <a:t>) είναι</a:t>
            </a:r>
            <a:r>
              <a:rPr lang="el-GR" sz="1200" baseline="0" dirty="0" smtClean="0">
                <a:solidFill>
                  <a:srgbClr val="C00000"/>
                </a:solidFill>
              </a:rPr>
              <a:t> </a:t>
            </a:r>
            <a:r>
              <a:rPr lang="en-US" sz="1200" baseline="0" dirty="0" smtClean="0">
                <a:solidFill>
                  <a:srgbClr val="C00000"/>
                </a:solidFill>
              </a:rPr>
              <a:t>outliers. </a:t>
            </a:r>
            <a:r>
              <a:rPr lang="el-GR" sz="1200" baseline="0" dirty="0" smtClean="0">
                <a:solidFill>
                  <a:srgbClr val="C00000"/>
                </a:solidFill>
              </a:rPr>
              <a:t>Τα (</a:t>
            </a:r>
            <a:r>
              <a:rPr lang="en-US" sz="1200" dirty="0" smtClean="0">
                <a:solidFill>
                  <a:srgbClr val="00B050"/>
                </a:solidFill>
              </a:rPr>
              <a:t>✔</a:t>
            </a:r>
            <a:r>
              <a:rPr lang="el-GR" sz="1200" dirty="0" smtClean="0">
                <a:solidFill>
                  <a:srgbClr val="C00000"/>
                </a:solidFill>
              </a:rPr>
              <a:t>)</a:t>
            </a:r>
            <a:r>
              <a:rPr lang="el-GR" sz="1200" baseline="0" dirty="0" smtClean="0">
                <a:solidFill>
                  <a:srgbClr val="C00000"/>
                </a:solidFill>
              </a:rPr>
              <a:t> είναι </a:t>
            </a:r>
            <a:r>
              <a:rPr lang="en-US" sz="1200" baseline="0" dirty="0" smtClean="0">
                <a:solidFill>
                  <a:srgbClr val="C00000"/>
                </a:solidFill>
              </a:rPr>
              <a:t>inliers.</a:t>
            </a:r>
            <a:endParaRPr lang="en-US" sz="1200" dirty="0" smtClean="0">
              <a:solidFill>
                <a:srgbClr val="00B050"/>
              </a:solidFill>
            </a:endParaRPr>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73</a:t>
            </a:fld>
            <a:endParaRPr lang="fr-FR"/>
          </a:p>
        </p:txBody>
      </p:sp>
    </p:spTree>
    <p:extLst>
      <p:ext uri="{BB962C8B-B14F-4D97-AF65-F5344CB8AC3E}">
        <p14:creationId xmlns:p14="http://schemas.microsoft.com/office/powerpoint/2010/main" val="1242829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100" b="0" dirty="0" smtClean="0"/>
              <a:t>HS</a:t>
            </a:r>
            <a:r>
              <a:rPr lang="en-US" sz="1100" b="0" baseline="0" dirty="0" smtClean="0"/>
              <a:t> Trees has a significant advantage in terms of both time and space complexities. This is mainly due to the fact that HST only needs a small subsample to train a tree, where </a:t>
            </a:r>
            <a:r>
              <a:rPr lang="el-GR" sz="1100" b="0" baseline="0" dirty="0" smtClean="0"/>
              <a:t>ψ </a:t>
            </a:r>
            <a:r>
              <a:rPr lang="en-US" sz="1100" b="0" baseline="0" dirty="0" smtClean="0"/>
              <a:t>&lt;&lt; n; </a:t>
            </a:r>
            <a:r>
              <a:rPr lang="el-GR" sz="1100" b="0" baseline="0" dirty="0" smtClean="0"/>
              <a:t>Ψ (</a:t>
            </a:r>
            <a:r>
              <a:rPr lang="en-US" sz="1100" b="0" baseline="0" dirty="0" smtClean="0"/>
              <a:t>also t and h) can be fixed in practice, regardless the size of the given stream.</a:t>
            </a:r>
          </a:p>
          <a:p>
            <a:r>
              <a:rPr lang="en-US" sz="1100" b="0" baseline="0" dirty="0" smtClean="0"/>
              <a:t>Another distinguishing feature is that the time complexity of HST is independent of the dimensionality of the domain. Thus, the training time and memory space requirement are fixed – these properties make HST the ideal candidate to apply to domain with huge data size or infinite data such as data stream.</a:t>
            </a:r>
          </a:p>
          <a:p>
            <a:r>
              <a:rPr lang="en-US" sz="1100" b="0" baseline="0" dirty="0" smtClean="0"/>
              <a:t>- - - - - - - - -</a:t>
            </a:r>
          </a:p>
          <a:p>
            <a:r>
              <a:rPr lang="en-US" sz="1100" b="0" baseline="0" dirty="0" smtClean="0"/>
              <a:t>What is the distinction between Mass update and Model update?</a:t>
            </a:r>
          </a:p>
          <a:p>
            <a:pPr marL="228600" indent="-228600">
              <a:buAutoNum type="alphaUcParenR"/>
            </a:pPr>
            <a:r>
              <a:rPr lang="en-US" sz="1100" b="0" baseline="0" dirty="0" smtClean="0"/>
              <a:t>Mass update means to update the </a:t>
            </a:r>
            <a:r>
              <a:rPr lang="en-US" sz="1100" b="0" baseline="0" dirty="0" err="1" smtClean="0"/>
              <a:t>mass.r</a:t>
            </a:r>
            <a:r>
              <a:rPr lang="en-US" sz="1100" b="0" baseline="0" dirty="0" smtClean="0"/>
              <a:t> or the </a:t>
            </a:r>
            <a:r>
              <a:rPr lang="en-US" sz="1100" b="0" baseline="0" dirty="0" err="1" smtClean="0"/>
              <a:t>mass.l</a:t>
            </a:r>
            <a:r>
              <a:rPr lang="en-US" sz="1100" b="0" baseline="0" dirty="0" smtClean="0"/>
              <a:t> of the nodes of a tree.</a:t>
            </a:r>
          </a:p>
          <a:p>
            <a:pPr marL="228600" indent="-228600">
              <a:buAutoNum type="alphaUcParenR"/>
            </a:pPr>
            <a:r>
              <a:rPr lang="en-US" sz="1100" b="0" baseline="0" dirty="0" smtClean="0"/>
              <a:t>Model update means to add the non-zero </a:t>
            </a:r>
            <a:r>
              <a:rPr lang="en-US" sz="1100" b="0" baseline="0" dirty="0" err="1" smtClean="0"/>
              <a:t>mass.l</a:t>
            </a:r>
            <a:r>
              <a:rPr lang="en-US" sz="1100" b="0" baseline="0" dirty="0" smtClean="0"/>
              <a:t> to the </a:t>
            </a:r>
            <a:r>
              <a:rPr lang="en-US" sz="1100" b="0" baseline="0" dirty="0" err="1" smtClean="0"/>
              <a:t>mass.r</a:t>
            </a:r>
            <a:r>
              <a:rPr lang="en-US" sz="1100" b="0" baseline="0" dirty="0" smtClean="0"/>
              <a:t> of the nodes of the model and Reset the non-zero </a:t>
            </a:r>
            <a:r>
              <a:rPr lang="en-US" sz="1100" b="0" baseline="0" dirty="0" err="1" smtClean="0"/>
              <a:t>mass.l</a:t>
            </a:r>
            <a:r>
              <a:rPr lang="en-US" sz="1100" b="0" baseline="0" dirty="0" smtClean="0"/>
              <a:t> to zero.</a:t>
            </a:r>
          </a:p>
          <a:p>
            <a:endParaRPr lang="en-US" sz="1100" b="0"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74</a:t>
            </a:fld>
            <a:endParaRPr lang="fr-FR"/>
          </a:p>
        </p:txBody>
      </p:sp>
    </p:spTree>
    <p:extLst>
      <p:ext uri="{BB962C8B-B14F-4D97-AF65-F5344CB8AC3E}">
        <p14:creationId xmlns:p14="http://schemas.microsoft.com/office/powerpoint/2010/main" val="40707608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75</a:t>
            </a:fld>
            <a:endParaRPr lang="fr-FR"/>
          </a:p>
        </p:txBody>
      </p:sp>
    </p:spTree>
    <p:extLst>
      <p:ext uri="{BB962C8B-B14F-4D97-AF65-F5344CB8AC3E}">
        <p14:creationId xmlns:p14="http://schemas.microsoft.com/office/powerpoint/2010/main" val="39851393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r>
              <a:rPr lang="en-US" sz="1100" kern="0" dirty="0" smtClean="0"/>
              <a:t>All algorithms assume that training set consists only of inliers in order to construct trees, without mechanisms to compensate -&gt; can lead to false negatives</a:t>
            </a:r>
          </a:p>
          <a:p>
            <a:pPr lvl="0" algn="just"/>
            <a:r>
              <a:rPr lang="en-US" sz="1100" kern="0" dirty="0" smtClean="0"/>
              <a:t>HST assumes knowledge of dimension space -&gt; could lead to false density mapping of feature space in case of extreme new observations</a:t>
            </a:r>
          </a:p>
          <a:p>
            <a:pPr lvl="0" algn="just"/>
            <a:r>
              <a:rPr lang="en-US" sz="1100" kern="0" dirty="0" smtClean="0"/>
              <a:t>Due to practical dependency on training set inliers outside of the modeled distribution would be considered outliers (RRCF) or fail to assign to a leaf (HST)</a:t>
            </a:r>
          </a:p>
          <a:p>
            <a:r>
              <a:rPr lang="en-US" sz="1100" baseline="0" dirty="0" smtClean="0"/>
              <a:t>RRCF sacrifices model update complexity in order to incrementally update model at each new observation. Each observation is classified with the latest possible model.</a:t>
            </a:r>
          </a:p>
          <a:p>
            <a:r>
              <a:rPr lang="en-US" sz="1100" baseline="0" dirty="0" smtClean="0"/>
              <a:t>HST sacrifices model updates for speed. Each observation is classified with the model of the latest window, without taking into consideration observations within the current window </a:t>
            </a:r>
          </a:p>
          <a:p>
            <a:r>
              <a:rPr lang="en-US" sz="1100" baseline="0" dirty="0" smtClean="0"/>
              <a:t>Although incrementally updating each new inlier is updating model without explicitly tackling drift detection</a:t>
            </a:r>
          </a:p>
          <a:p>
            <a:r>
              <a:rPr lang="en-US" sz="1100" baseline="0" dirty="0" smtClean="0"/>
              <a:t>Smooth change would be incorporated within the model</a:t>
            </a:r>
          </a:p>
          <a:p>
            <a:r>
              <a:rPr lang="en-US" sz="1100" baseline="0" dirty="0" smtClean="0"/>
              <a:t>Abrupt change would be found anomalous</a:t>
            </a:r>
          </a:p>
          <a:p>
            <a:r>
              <a:rPr lang="en-US" sz="1100" baseline="0" dirty="0" smtClean="0"/>
              <a:t>Difference in windowing operations would cause HST more numb to such phenomena</a:t>
            </a:r>
          </a:p>
          <a:p>
            <a:endParaRPr lang="el-GR" sz="1100" baseline="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76</a:t>
            </a:fld>
            <a:endParaRPr lang="fr-FR"/>
          </a:p>
        </p:txBody>
      </p:sp>
    </p:spTree>
    <p:extLst>
      <p:ext uri="{BB962C8B-B14F-4D97-AF65-F5344CB8AC3E}">
        <p14:creationId xmlns:p14="http://schemas.microsoft.com/office/powerpoint/2010/main" val="46754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It’s time we look at the emerging patterns of IoT, which will provide better opportunities to define and solve problems.  These patterns surround the use of data, which is the real core of IoT.</a:t>
            </a:r>
          </a:p>
          <a:p>
            <a:r>
              <a:rPr lang="en-US" sz="1100" dirty="0"/>
              <a:t>Passive data does not mean a passive data/</a:t>
            </a:r>
            <a:r>
              <a:rPr lang="en-US" sz="1100" dirty="0" err="1"/>
              <a:t>IoT</a:t>
            </a:r>
            <a:r>
              <a:rPr lang="en-US" sz="1100" dirty="0"/>
              <a:t> application.  Indeed, since the sensors need to be managed, the application must take on the logic needed to do so.  These are typically sensors that are low power and exist in remote locations.</a:t>
            </a:r>
          </a:p>
          <a:p>
            <a:r>
              <a:rPr lang="en-US" sz="1100" dirty="0"/>
              <a:t>This allows a full range of capabilities, including the ability to change the data that’s produced, change the format of the data, change the frequency, and even deal with security issues and provide automated software updates to dynamically deal with issues. In short, data from dynamic is like an IoT application talking to another application.  They do not just deal with data points that devices produce, but can alter the data produced to meet the needs of the target IoT application. These are also self- and auto-configurable, and these dynamic capabilities really provide the best IoT capabilities.</a:t>
            </a:r>
          </a:p>
          <a:p>
            <a:r>
              <a:rPr lang="en-US" sz="1100" dirty="0"/>
              <a:t>As you build IoT applications, you’ll find that the types of IoT data—passive, active, or dynamic— will be mixed into most IoT systems.  However, as time moves on, and we build net-new IoT systems, the data from dynamic will be the most likely evolution.  This is due to the capabilities of these sensors, specifically the automation that makes them less likely to be obsolete anytime soon.</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6</a:t>
            </a:fld>
            <a:endParaRPr lang="fr-FR"/>
          </a:p>
        </p:txBody>
      </p:sp>
    </p:spTree>
    <p:extLst>
      <p:ext uri="{BB962C8B-B14F-4D97-AF65-F5344CB8AC3E}">
        <p14:creationId xmlns:p14="http://schemas.microsoft.com/office/powerpoint/2010/main" val="16899516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l-GR" sz="110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77</a:t>
            </a:fld>
            <a:endParaRPr lang="fr-FR"/>
          </a:p>
        </p:txBody>
      </p:sp>
    </p:spTree>
    <p:extLst>
      <p:ext uri="{BB962C8B-B14F-4D97-AF65-F5344CB8AC3E}">
        <p14:creationId xmlns:p14="http://schemas.microsoft.com/office/powerpoint/2010/main" val="7184560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Data are streaming in at high speed and hence must be processed in a timely manner</a:t>
            </a:r>
          </a:p>
          <a:p>
            <a:r>
              <a:rPr lang="en-US" sz="1100" dirty="0" smtClean="0"/>
              <a:t>This requires that the rate of updating a detection model should be higher than the data rate, and the obtained detector must be able to adapt to the high speed nature of streaming information </a:t>
            </a:r>
          </a:p>
          <a:p>
            <a:r>
              <a:rPr lang="en-US" sz="1100" dirty="0" smtClean="0"/>
              <a:t>Conventional anomaly detection algorithms need data to be resident in memory for model construction </a:t>
            </a:r>
          </a:p>
          <a:p>
            <a:r>
              <a:rPr lang="en-US" sz="1100" dirty="0" smtClean="0"/>
              <a:t>This array of methods will be nullified by the voluminous unbounded data due to memory exhaustion </a:t>
            </a:r>
          </a:p>
          <a:p>
            <a:r>
              <a:rPr lang="en-US" sz="1100" dirty="0" smtClean="0"/>
              <a:t>Third, in streaming data, normal and abnormal events keep evolving with the drifting concepts </a:t>
            </a:r>
          </a:p>
          <a:p>
            <a:r>
              <a:rPr lang="en-US" sz="1100" dirty="0" smtClean="0"/>
              <a:t>Such incessant changes often outdate the detection models learned from old data </a:t>
            </a:r>
          </a:p>
          <a:p>
            <a:r>
              <a:rPr lang="en-US" sz="1100" dirty="0" smtClean="0"/>
              <a:t>Therefore, the detector needs to quickly adjust to the evolution of normal behavior over time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78</a:t>
            </a:fld>
            <a:endParaRPr lang="fr-FR"/>
          </a:p>
        </p:txBody>
      </p:sp>
    </p:spTree>
    <p:extLst>
      <p:ext uri="{BB962C8B-B14F-4D97-AF65-F5344CB8AC3E}">
        <p14:creationId xmlns:p14="http://schemas.microsoft.com/office/powerpoint/2010/main" val="42223451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79</a:t>
            </a:fld>
            <a:endParaRPr lang="fr-FR"/>
          </a:p>
        </p:txBody>
      </p:sp>
    </p:spTree>
    <p:extLst>
      <p:ext uri="{BB962C8B-B14F-4D97-AF65-F5344CB8AC3E}">
        <p14:creationId xmlns:p14="http://schemas.microsoft.com/office/powerpoint/2010/main" val="3429018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Here is a short description of all three methods:</a:t>
            </a:r>
          </a:p>
          <a:p>
            <a:r>
              <a:rPr lang="en-US" sz="1100" dirty="0"/>
              <a:t>Bagging (stands for Bootstrap Aggregating) is a way to decrease the variance of your prediction by generating additional data for training from your original dataset using combinations with repetitions to produce multisets of the same cardinality/size as your original data. By increasing the size of your training set you can't improve the model predictive force, but just decrease the variance, narrowly tuning the prediction to expected outcome.</a:t>
            </a:r>
          </a:p>
          <a:p>
            <a:r>
              <a:rPr lang="en-US" sz="1100" dirty="0"/>
              <a:t>Boosting is a two-step approach, where one first uses subsets of the original data to produce a series of averagely performing models and then "boosts" their performance by combining them together using a particular cost function (=majority vote). Unlike bagging, in the classical boosting the subset creation is not random and depends upon the performance of the previous models: every new subsets contains the elements that were (likely to be) misclassified by previous models.</a:t>
            </a:r>
          </a:p>
          <a:p>
            <a:r>
              <a:rPr lang="en-US" sz="1100" dirty="0"/>
              <a:t>Stacking is a similar to boosting: you also apply several models to your original data. The difference here is, however, that you don't have just an empirical formula for your weight function, rather you introduce a meta-level and use another model/approach to estimate the input together with outputs of every model to estimate the weights or, in other words, to determine what models perform well and what badly given these input data.</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80</a:t>
            </a:fld>
            <a:endParaRPr lang="fr-FR"/>
          </a:p>
        </p:txBody>
      </p:sp>
    </p:spTree>
    <p:extLst>
      <p:ext uri="{BB962C8B-B14F-4D97-AF65-F5344CB8AC3E}">
        <p14:creationId xmlns:p14="http://schemas.microsoft.com/office/powerpoint/2010/main" val="556653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81</a:t>
            </a:fld>
            <a:endParaRPr lang="fr-FR"/>
          </a:p>
        </p:txBody>
      </p:sp>
    </p:spTree>
    <p:extLst>
      <p:ext uri="{BB962C8B-B14F-4D97-AF65-F5344CB8AC3E}">
        <p14:creationId xmlns:p14="http://schemas.microsoft.com/office/powerpoint/2010/main" val="213286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82</a:t>
            </a:fld>
            <a:endParaRPr lang="fr-FR"/>
          </a:p>
        </p:txBody>
      </p:sp>
    </p:spTree>
    <p:extLst>
      <p:ext uri="{BB962C8B-B14F-4D97-AF65-F5344CB8AC3E}">
        <p14:creationId xmlns:p14="http://schemas.microsoft.com/office/powerpoint/2010/main" val="27248591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83</a:t>
            </a:fld>
            <a:endParaRPr lang="fr-FR"/>
          </a:p>
        </p:txBody>
      </p:sp>
    </p:spTree>
    <p:extLst>
      <p:ext uri="{BB962C8B-B14F-4D97-AF65-F5344CB8AC3E}">
        <p14:creationId xmlns:p14="http://schemas.microsoft.com/office/powerpoint/2010/main" val="1382026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84</a:t>
            </a:fld>
            <a:endParaRPr lang="fr-FR"/>
          </a:p>
        </p:txBody>
      </p:sp>
    </p:spTree>
    <p:extLst>
      <p:ext uri="{BB962C8B-B14F-4D97-AF65-F5344CB8AC3E}">
        <p14:creationId xmlns:p14="http://schemas.microsoft.com/office/powerpoint/2010/main" val="3325536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l-G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85</a:t>
            </a:fld>
            <a:endParaRPr lang="fr-FR"/>
          </a:p>
        </p:txBody>
      </p:sp>
    </p:spTree>
    <p:extLst>
      <p:ext uri="{BB962C8B-B14F-4D97-AF65-F5344CB8AC3E}">
        <p14:creationId xmlns:p14="http://schemas.microsoft.com/office/powerpoint/2010/main" val="168361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Datatypes of Mixed, Categorical and Numerical are used. Categorical data consists of nominal and ordinal data. Numerical data consists of Real, Continuous and Discrete data</a:t>
            </a:r>
            <a:r>
              <a:rPr lang="en-US" smtClean="0"/>
              <a:t>. </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a:t>
            </a:fld>
            <a:endParaRPr lang="fr-FR"/>
          </a:p>
        </p:txBody>
      </p:sp>
    </p:spTree>
    <p:extLst>
      <p:ext uri="{BB962C8B-B14F-4D97-AF65-F5344CB8AC3E}">
        <p14:creationId xmlns:p14="http://schemas.microsoft.com/office/powerpoint/2010/main" val="420057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E.g., pressure sensor data from a pipeline system, acoustic sensor data sensors from an engine, vibration sensor data on a suspension bridge </a:t>
            </a:r>
          </a:p>
          <a:p>
            <a:r>
              <a:rPr lang="en-US" sz="1100" dirty="0" smtClean="0"/>
              <a:t>Data </a:t>
            </a:r>
            <a:r>
              <a:rPr lang="en-US" sz="1100" dirty="0"/>
              <a:t>bias: As in the majority of data mining problems, IoT datasets can lead to biased processing and hence a thorough understanding and scrutiny of both training and test datasets is required prior to their operationalized deployment. To this end, classical data mining techniques can also be applied in the case of IoT applications.</a:t>
            </a:r>
          </a:p>
          <a:p>
            <a:r>
              <a:rPr lang="fr-FR" sz="1100" dirty="0"/>
              <a:t>https://www.linkedin.com/pulse/iot-tutorial-chapter7-data-iot-bigdata-convergence-john-soldatos/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a:t>
            </a:fld>
            <a:endParaRPr lang="fr-FR"/>
          </a:p>
        </p:txBody>
      </p:sp>
    </p:spTree>
    <p:extLst>
      <p:ext uri="{BB962C8B-B14F-4D97-AF65-F5344CB8AC3E}">
        <p14:creationId xmlns:p14="http://schemas.microsoft.com/office/powerpoint/2010/main" val="311514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Text Box 2"/>
          <p:cNvSpPr txBox="1">
            <a:spLocks noGrp="1" noChangeArrowheads="1"/>
          </p:cNvSpPr>
          <p:nvPr>
            <p:ph type="sldNum" sz="quarter" idx="10"/>
          </p:nvPr>
        </p:nvSpPr>
        <p:spPr>
          <a:ln/>
        </p:spPr>
        <p:txBody>
          <a:bodyPr/>
          <a:lstStyle>
            <a:lvl1pPr>
              <a:defRPr/>
            </a:lvl1pPr>
          </a:lstStyle>
          <a:p>
            <a:pPr>
              <a:defRPr/>
            </a:pPr>
            <a:fld id="{47501C7E-3E99-634F-83AF-B5118AE4AE80}" type="slidenum">
              <a:rPr lang="en-US"/>
              <a:pPr>
                <a:defRPr/>
              </a:pPr>
              <a:t>‹N°›</a:t>
            </a:fld>
            <a:endParaRPr lang="en-US" dirty="0"/>
          </a:p>
        </p:txBody>
      </p:sp>
    </p:spTree>
    <p:extLst>
      <p:ext uri="{BB962C8B-B14F-4D97-AF65-F5344CB8AC3E}">
        <p14:creationId xmlns:p14="http://schemas.microsoft.com/office/powerpoint/2010/main" val="21341172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2"/>
          <p:cNvSpPr txBox="1">
            <a:spLocks noGrp="1" noChangeArrowheads="1"/>
          </p:cNvSpPr>
          <p:nvPr>
            <p:ph type="sldNum" sz="quarter" idx="10"/>
          </p:nvPr>
        </p:nvSpPr>
        <p:spPr>
          <a:ln/>
        </p:spPr>
        <p:txBody>
          <a:bodyPr/>
          <a:lstStyle>
            <a:lvl1pPr>
              <a:defRPr/>
            </a:lvl1pPr>
          </a:lstStyle>
          <a:p>
            <a:pPr>
              <a:defRPr/>
            </a:pPr>
            <a:fld id="{CFD4CECB-296C-3D46-A101-8B18F288F133}" type="slidenum">
              <a:rPr lang="en-US"/>
              <a:pPr>
                <a:defRPr/>
              </a:pPr>
              <a:t>‹N°›</a:t>
            </a:fld>
            <a:endParaRPr lang="en-US" dirty="0"/>
          </a:p>
        </p:txBody>
      </p:sp>
    </p:spTree>
    <p:extLst>
      <p:ext uri="{BB962C8B-B14F-4D97-AF65-F5344CB8AC3E}">
        <p14:creationId xmlns:p14="http://schemas.microsoft.com/office/powerpoint/2010/main" val="41840312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213" y="374650"/>
            <a:ext cx="1951037" cy="56388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71513" y="374650"/>
            <a:ext cx="5702300" cy="56388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2"/>
          <p:cNvSpPr txBox="1">
            <a:spLocks noGrp="1" noChangeArrowheads="1"/>
          </p:cNvSpPr>
          <p:nvPr>
            <p:ph type="sldNum" sz="quarter" idx="10"/>
          </p:nvPr>
        </p:nvSpPr>
        <p:spPr>
          <a:ln/>
        </p:spPr>
        <p:txBody>
          <a:bodyPr/>
          <a:lstStyle>
            <a:lvl1pPr>
              <a:defRPr/>
            </a:lvl1pPr>
          </a:lstStyle>
          <a:p>
            <a:pPr>
              <a:defRPr/>
            </a:pPr>
            <a:fld id="{149389D6-70E9-504D-92C8-9A8FF9488FF7}" type="slidenum">
              <a:rPr lang="en-US"/>
              <a:pPr>
                <a:defRPr/>
              </a:pPr>
              <a:t>‹N°›</a:t>
            </a:fld>
            <a:endParaRPr lang="en-US" dirty="0"/>
          </a:p>
        </p:txBody>
      </p:sp>
    </p:spTree>
    <p:extLst>
      <p:ext uri="{BB962C8B-B14F-4D97-AF65-F5344CB8AC3E}">
        <p14:creationId xmlns:p14="http://schemas.microsoft.com/office/powerpoint/2010/main" val="273693897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6565627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231195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0514284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371600" y="3249613"/>
            <a:ext cx="3124200" cy="145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3249613"/>
            <a:ext cx="3124200" cy="145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157623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215165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152741987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795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7649899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lvl1pPr>
              <a:defRPr sz="2800"/>
            </a:lvl1pPr>
            <a:lvl2pPr>
              <a:defRPr sz="2400"/>
            </a:lvl2pPr>
            <a:lvl3pPr>
              <a:defRPr sz="2000"/>
            </a:lvl3pPr>
            <a:lvl4pPr>
              <a:defRPr sz="2000"/>
            </a:lvl4pPr>
            <a:lvl5pPr>
              <a:defRPr sz="20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ext Box 2"/>
          <p:cNvSpPr txBox="1">
            <a:spLocks noGrp="1" noChangeArrowheads="1"/>
          </p:cNvSpPr>
          <p:nvPr>
            <p:ph type="sldNum" sz="quarter" idx="10"/>
          </p:nvPr>
        </p:nvSpPr>
        <p:spPr>
          <a:ln/>
        </p:spPr>
        <p:txBody>
          <a:bodyPr/>
          <a:lstStyle>
            <a:lvl1pPr>
              <a:defRPr/>
            </a:lvl1pPr>
          </a:lstStyle>
          <a:p>
            <a:pPr>
              <a:defRPr/>
            </a:pPr>
            <a:fld id="{8CC49870-FC5F-1046-8A0C-D94918725A28}" type="slidenum">
              <a:rPr lang="en-US"/>
              <a:pPr>
                <a:defRPr/>
              </a:pPr>
              <a:t>‹N°›</a:t>
            </a:fld>
            <a:endParaRPr lang="en-US" dirty="0"/>
          </a:p>
        </p:txBody>
      </p:sp>
    </p:spTree>
    <p:extLst>
      <p:ext uri="{BB962C8B-B14F-4D97-AF65-F5344CB8AC3E}">
        <p14:creationId xmlns:p14="http://schemas.microsoft.com/office/powerpoint/2010/main" val="12601054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Arial" charset="0"/>
            </a:endParaRP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18614137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2831047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898525"/>
            <a:ext cx="1943100" cy="380206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898525"/>
            <a:ext cx="5676900" cy="380206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219958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Text Box 2"/>
          <p:cNvSpPr txBox="1">
            <a:spLocks noGrp="1" noChangeArrowheads="1"/>
          </p:cNvSpPr>
          <p:nvPr>
            <p:ph type="sldNum" sz="quarter" idx="10"/>
          </p:nvPr>
        </p:nvSpPr>
        <p:spPr>
          <a:ln/>
        </p:spPr>
        <p:txBody>
          <a:bodyPr/>
          <a:lstStyle>
            <a:lvl1pPr>
              <a:defRPr/>
            </a:lvl1pPr>
          </a:lstStyle>
          <a:p>
            <a:pPr>
              <a:defRPr/>
            </a:pPr>
            <a:fld id="{11F2C5B4-8F10-F948-8A19-701379208308}" type="slidenum">
              <a:rPr lang="en-US"/>
              <a:pPr>
                <a:defRPr/>
              </a:pPr>
              <a:t>‹N°›</a:t>
            </a:fld>
            <a:endParaRPr lang="en-US" dirty="0"/>
          </a:p>
        </p:txBody>
      </p:sp>
    </p:spTree>
    <p:extLst>
      <p:ext uri="{BB962C8B-B14F-4D97-AF65-F5344CB8AC3E}">
        <p14:creationId xmlns:p14="http://schemas.microsoft.com/office/powerpoint/2010/main" val="7495749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71513" y="1831975"/>
            <a:ext cx="3825875"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9788" y="1831975"/>
            <a:ext cx="3827462"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2"/>
          <p:cNvSpPr txBox="1">
            <a:spLocks noGrp="1" noChangeArrowheads="1"/>
          </p:cNvSpPr>
          <p:nvPr>
            <p:ph type="sldNum" sz="quarter" idx="10"/>
          </p:nvPr>
        </p:nvSpPr>
        <p:spPr>
          <a:ln/>
        </p:spPr>
        <p:txBody>
          <a:bodyPr/>
          <a:lstStyle>
            <a:lvl1pPr>
              <a:defRPr/>
            </a:lvl1pPr>
          </a:lstStyle>
          <a:p>
            <a:pPr>
              <a:defRPr/>
            </a:pPr>
            <a:fld id="{B66795DE-A179-0A4F-AABD-090D00F5FBEB}" type="slidenum">
              <a:rPr lang="en-US"/>
              <a:pPr>
                <a:defRPr/>
              </a:pPr>
              <a:t>‹N°›</a:t>
            </a:fld>
            <a:endParaRPr lang="en-US" dirty="0"/>
          </a:p>
        </p:txBody>
      </p:sp>
    </p:spTree>
    <p:extLst>
      <p:ext uri="{BB962C8B-B14F-4D97-AF65-F5344CB8AC3E}">
        <p14:creationId xmlns:p14="http://schemas.microsoft.com/office/powerpoint/2010/main" val="24959480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2"/>
          <p:cNvSpPr txBox="1">
            <a:spLocks noGrp="1" noChangeArrowheads="1"/>
          </p:cNvSpPr>
          <p:nvPr>
            <p:ph type="sldNum" sz="quarter" idx="10"/>
          </p:nvPr>
        </p:nvSpPr>
        <p:spPr>
          <a:ln/>
        </p:spPr>
        <p:txBody>
          <a:bodyPr/>
          <a:lstStyle>
            <a:lvl1pPr>
              <a:defRPr/>
            </a:lvl1pPr>
          </a:lstStyle>
          <a:p>
            <a:pPr>
              <a:defRPr/>
            </a:pPr>
            <a:fld id="{A30F0C1A-28A1-7F4B-B8EB-B8D20D0F139A}" type="slidenum">
              <a:rPr lang="en-US"/>
              <a:pPr>
                <a:defRPr/>
              </a:pPr>
              <a:t>‹N°›</a:t>
            </a:fld>
            <a:endParaRPr lang="en-US" dirty="0"/>
          </a:p>
        </p:txBody>
      </p:sp>
    </p:spTree>
    <p:extLst>
      <p:ext uri="{BB962C8B-B14F-4D97-AF65-F5344CB8AC3E}">
        <p14:creationId xmlns:p14="http://schemas.microsoft.com/office/powerpoint/2010/main" val="1828934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Text Box 2"/>
          <p:cNvSpPr txBox="1">
            <a:spLocks noGrp="1" noChangeArrowheads="1"/>
          </p:cNvSpPr>
          <p:nvPr>
            <p:ph type="sldNum" sz="quarter" idx="10"/>
          </p:nvPr>
        </p:nvSpPr>
        <p:spPr>
          <a:ln/>
        </p:spPr>
        <p:txBody>
          <a:bodyPr/>
          <a:lstStyle>
            <a:lvl1pPr>
              <a:defRPr/>
            </a:lvl1pPr>
          </a:lstStyle>
          <a:p>
            <a:pPr>
              <a:defRPr/>
            </a:pPr>
            <a:fld id="{B5AB38F2-DC9D-AC4D-A5F9-B9317846DCA6}" type="slidenum">
              <a:rPr lang="en-US"/>
              <a:pPr>
                <a:defRPr/>
              </a:pPr>
              <a:t>‹N°›</a:t>
            </a:fld>
            <a:endParaRPr lang="en-US" dirty="0"/>
          </a:p>
        </p:txBody>
      </p:sp>
    </p:spTree>
    <p:extLst>
      <p:ext uri="{BB962C8B-B14F-4D97-AF65-F5344CB8AC3E}">
        <p14:creationId xmlns:p14="http://schemas.microsoft.com/office/powerpoint/2010/main" val="27601734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9AAD0129-69F2-DB4E-B68A-E73F91C07369}" type="slidenum">
              <a:rPr lang="en-US"/>
              <a:pPr>
                <a:defRPr/>
              </a:pPr>
              <a:t>‹N°›</a:t>
            </a:fld>
            <a:endParaRPr lang="en-US" dirty="0"/>
          </a:p>
        </p:txBody>
      </p:sp>
    </p:spTree>
    <p:extLst>
      <p:ext uri="{BB962C8B-B14F-4D97-AF65-F5344CB8AC3E}">
        <p14:creationId xmlns:p14="http://schemas.microsoft.com/office/powerpoint/2010/main" val="39583654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Text Box 2"/>
          <p:cNvSpPr txBox="1">
            <a:spLocks noGrp="1" noChangeArrowheads="1"/>
          </p:cNvSpPr>
          <p:nvPr>
            <p:ph type="sldNum" sz="quarter" idx="10"/>
          </p:nvPr>
        </p:nvSpPr>
        <p:spPr>
          <a:ln/>
        </p:spPr>
        <p:txBody>
          <a:bodyPr/>
          <a:lstStyle>
            <a:lvl1pPr>
              <a:defRPr/>
            </a:lvl1pPr>
          </a:lstStyle>
          <a:p>
            <a:pPr>
              <a:defRPr/>
            </a:pPr>
            <a:fld id="{7E7039FD-4A13-9E44-AFEF-EF5966B1272B}" type="slidenum">
              <a:rPr lang="en-US"/>
              <a:pPr>
                <a:defRPr/>
              </a:pPr>
              <a:t>‹N°›</a:t>
            </a:fld>
            <a:endParaRPr lang="en-US" dirty="0"/>
          </a:p>
        </p:txBody>
      </p:sp>
    </p:spTree>
    <p:extLst>
      <p:ext uri="{BB962C8B-B14F-4D97-AF65-F5344CB8AC3E}">
        <p14:creationId xmlns:p14="http://schemas.microsoft.com/office/powerpoint/2010/main" val="42259641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Arial" charset="0"/>
            </a:endParaRP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Text Box 2"/>
          <p:cNvSpPr txBox="1">
            <a:spLocks noGrp="1" noChangeArrowheads="1"/>
          </p:cNvSpPr>
          <p:nvPr>
            <p:ph type="sldNum" sz="quarter" idx="10"/>
          </p:nvPr>
        </p:nvSpPr>
        <p:spPr>
          <a:ln/>
        </p:spPr>
        <p:txBody>
          <a:bodyPr/>
          <a:lstStyle>
            <a:lvl1pPr>
              <a:defRPr/>
            </a:lvl1pPr>
          </a:lstStyle>
          <a:p>
            <a:pPr>
              <a:defRPr/>
            </a:pPr>
            <a:fld id="{33FFF714-88C8-5A42-8A13-687ADF679B35}" type="slidenum">
              <a:rPr lang="en-US"/>
              <a:pPr>
                <a:defRPr/>
              </a:pPr>
              <a:t>‹N°›</a:t>
            </a:fld>
            <a:endParaRPr lang="en-US" dirty="0"/>
          </a:p>
        </p:txBody>
      </p:sp>
    </p:spTree>
    <p:extLst>
      <p:ext uri="{BB962C8B-B14F-4D97-AF65-F5344CB8AC3E}">
        <p14:creationId xmlns:p14="http://schemas.microsoft.com/office/powerpoint/2010/main" val="427827922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ndeau_texte_rouge"/>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579755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
          <p:cNvSpPr>
            <a:spLocks noGrp="1" noChangeArrowheads="1"/>
          </p:cNvSpPr>
          <p:nvPr>
            <p:ph type="body" idx="1"/>
          </p:nvPr>
        </p:nvSpPr>
        <p:spPr bwMode="auto">
          <a:xfrm>
            <a:off x="671513" y="1831975"/>
            <a:ext cx="7805737"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p>
            <a:pPr lvl="0"/>
            <a:r>
              <a:rPr lang="en-US" dirty="0" err="1">
                <a:sym typeface="Arial" charset="0"/>
              </a:rPr>
              <a:t>Cliquez</a:t>
            </a:r>
            <a:r>
              <a:rPr lang="en-US" dirty="0">
                <a:sym typeface="Arial" charset="0"/>
              </a:rPr>
              <a:t> pour modifier les styles du </a:t>
            </a:r>
            <a:r>
              <a:rPr lang="en-US" dirty="0" err="1">
                <a:sym typeface="Arial" charset="0"/>
              </a:rPr>
              <a:t>texte</a:t>
            </a:r>
            <a:r>
              <a:rPr lang="en-US" dirty="0">
                <a:sym typeface="Arial" charset="0"/>
              </a:rPr>
              <a:t> du masque</a:t>
            </a:r>
          </a:p>
          <a:p>
            <a:pPr lvl="1"/>
            <a:r>
              <a:rPr lang="en-US" dirty="0" err="1">
                <a:sym typeface="Arial" charset="0"/>
              </a:rPr>
              <a:t>Deuxième</a:t>
            </a:r>
            <a:r>
              <a:rPr lang="en-US" dirty="0">
                <a:sym typeface="Arial" charset="0"/>
              </a:rPr>
              <a:t> </a:t>
            </a:r>
            <a:r>
              <a:rPr lang="en-US" dirty="0" err="1">
                <a:sym typeface="Arial" charset="0"/>
              </a:rPr>
              <a:t>niveau</a:t>
            </a:r>
            <a:endParaRPr lang="en-US" dirty="0">
              <a:sym typeface="Arial" charset="0"/>
            </a:endParaRPr>
          </a:p>
          <a:p>
            <a:pPr lvl="2"/>
            <a:r>
              <a:rPr lang="en-US" dirty="0" err="1">
                <a:sym typeface="Arial" charset="0"/>
              </a:rPr>
              <a:t>Troisième</a:t>
            </a:r>
            <a:r>
              <a:rPr lang="en-US" dirty="0">
                <a:sym typeface="Arial" charset="0"/>
              </a:rPr>
              <a:t> </a:t>
            </a:r>
            <a:r>
              <a:rPr lang="en-US" dirty="0" err="1">
                <a:sym typeface="Arial" charset="0"/>
              </a:rPr>
              <a:t>niveau</a:t>
            </a:r>
            <a:endParaRPr lang="en-US" dirty="0">
              <a:sym typeface="Arial" charset="0"/>
            </a:endParaRPr>
          </a:p>
          <a:p>
            <a:pPr lvl="3"/>
            <a:r>
              <a:rPr lang="en-US" dirty="0" err="1">
                <a:sym typeface="Arial" charset="0"/>
              </a:rPr>
              <a:t>Quatrième</a:t>
            </a:r>
            <a:r>
              <a:rPr lang="en-US" dirty="0">
                <a:sym typeface="Arial" charset="0"/>
              </a:rPr>
              <a:t> </a:t>
            </a:r>
            <a:r>
              <a:rPr lang="en-US" dirty="0" err="1">
                <a:sym typeface="Arial" charset="0"/>
              </a:rPr>
              <a:t>niveau</a:t>
            </a:r>
            <a:endParaRPr lang="en-US" dirty="0">
              <a:sym typeface="Arial" charset="0"/>
            </a:endParaRPr>
          </a:p>
          <a:p>
            <a:pPr lvl="4"/>
            <a:r>
              <a:rPr lang="en-US" dirty="0" err="1">
                <a:sym typeface="Arial" charset="0"/>
              </a:rPr>
              <a:t>Cinquième</a:t>
            </a:r>
            <a:r>
              <a:rPr lang="en-US" dirty="0">
                <a:sym typeface="Arial" charset="0"/>
              </a:rPr>
              <a:t> </a:t>
            </a:r>
            <a:r>
              <a:rPr lang="en-US" dirty="0" err="1">
                <a:sym typeface="Arial" charset="0"/>
              </a:rPr>
              <a:t>niveau</a:t>
            </a:r>
            <a:endParaRPr lang="en-US" dirty="0">
              <a:sym typeface="Arial" charset="0"/>
            </a:endParaRPr>
          </a:p>
        </p:txBody>
      </p:sp>
      <p:sp>
        <p:nvSpPr>
          <p:cNvPr id="1028" name="Rectangle 4"/>
          <p:cNvSpPr>
            <a:spLocks noGrp="1" noChangeArrowheads="1"/>
          </p:cNvSpPr>
          <p:nvPr>
            <p:ph type="title"/>
          </p:nvPr>
        </p:nvSpPr>
        <p:spPr bwMode="auto">
          <a:xfrm>
            <a:off x="671513" y="374650"/>
            <a:ext cx="7805737"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4418" tIns="0" rIns="149301" bIns="0" numCol="1" anchor="ctr" anchorCtr="0" compatLnSpc="1">
            <a:prstTxWarp prst="textNoShape">
              <a:avLst/>
            </a:prstTxWarp>
          </a:bodyPr>
          <a:lstStyle/>
          <a:p>
            <a:pPr lvl="0"/>
            <a:r>
              <a:rPr lang="en-US" dirty="0" err="1">
                <a:sym typeface="Arial" charset="0"/>
              </a:rPr>
              <a:t>Cliquez</a:t>
            </a:r>
            <a:r>
              <a:rPr lang="en-US" dirty="0">
                <a:sym typeface="Arial" charset="0"/>
              </a:rPr>
              <a:t> et </a:t>
            </a:r>
            <a:r>
              <a:rPr lang="en-US" dirty="0" err="1">
                <a:sym typeface="Arial" charset="0"/>
              </a:rPr>
              <a:t>modifiez</a:t>
            </a:r>
            <a:r>
              <a:rPr lang="en-US" dirty="0">
                <a:sym typeface="Arial" charset="0"/>
              </a:rPr>
              <a:t> le </a:t>
            </a:r>
            <a:r>
              <a:rPr lang="en-US" dirty="0" err="1">
                <a:sym typeface="Arial" charset="0"/>
              </a:rPr>
              <a:t>titre</a:t>
            </a:r>
            <a:endParaRPr lang="en-US" dirty="0">
              <a:sym typeface="Arial" charset="0"/>
            </a:endParaRPr>
          </a:p>
        </p:txBody>
      </p:sp>
      <p:sp>
        <p:nvSpPr>
          <p:cNvPr id="2050" name="Text Box 2"/>
          <p:cNvSpPr txBox="1">
            <a:spLocks noGrp="1" noChangeArrowheads="1"/>
          </p:cNvSpPr>
          <p:nvPr>
            <p:ph type="sldNum" sz="quarter" idx="4"/>
          </p:nvPr>
        </p:nvSpPr>
        <p:spPr bwMode="auto">
          <a:xfrm>
            <a:off x="8537575" y="6515100"/>
            <a:ext cx="282575" cy="276225"/>
          </a:xfrm>
          <a:prstGeom prst="rect">
            <a:avLst/>
          </a:prstGeom>
          <a:noFill/>
          <a:ln w="12700">
            <a:noFill/>
            <a:miter lim="800000"/>
            <a:headEnd/>
            <a:tailEnd/>
          </a:ln>
        </p:spPr>
        <p:txBody>
          <a:bodyPr vert="horz" wrap="none" lIns="82945" tIns="41473" rIns="82945" bIns="41473" numCol="1" anchor="t" anchorCtr="0" compatLnSpc="1">
            <a:prstTxWarp prst="textNoShape">
              <a:avLst/>
            </a:prstTxWarp>
          </a:bodyPr>
          <a:lstStyle>
            <a:lvl1pPr algn="ctr">
              <a:lnSpc>
                <a:spcPct val="100000"/>
              </a:lnSpc>
              <a:spcBef>
                <a:spcPct val="0"/>
              </a:spcBef>
              <a:buClrTx/>
              <a:buSzTx/>
              <a:buFontTx/>
              <a:buNone/>
              <a:defRPr sz="1300" smtClean="0">
                <a:solidFill>
                  <a:schemeClr val="bg1"/>
                </a:solidFill>
                <a:cs typeface="Arial" charset="0"/>
              </a:defRPr>
            </a:lvl1pPr>
          </a:lstStyle>
          <a:p>
            <a:pPr>
              <a:defRPr/>
            </a:pPr>
            <a:fld id="{6333CB02-66D1-F243-BD2F-EDEE5DF2603C}" type="slidenum">
              <a:rPr lang="en-US"/>
              <a:pPr>
                <a:defRPr/>
              </a:pPr>
              <a:t>‹N°›</a:t>
            </a:fld>
            <a:endParaRPr lang="en-US" dirty="0"/>
          </a:p>
        </p:txBody>
      </p:sp>
      <p:sp>
        <p:nvSpPr>
          <p:cNvPr id="8" name="Rectangle 7"/>
          <p:cNvSpPr/>
          <p:nvPr userDrawn="1"/>
        </p:nvSpPr>
        <p:spPr>
          <a:xfrm>
            <a:off x="6530109" y="0"/>
            <a:ext cx="2704525" cy="343492"/>
          </a:xfrm>
          <a:prstGeom prst="rect">
            <a:avLst/>
          </a:prstGeom>
        </p:spPr>
        <p:txBody>
          <a:bodyPr wrap="square">
            <a:spAutoFit/>
          </a:bodyPr>
          <a:lstStyle/>
          <a:p>
            <a:pPr>
              <a:buNone/>
            </a:pPr>
            <a:r>
              <a:rPr lang="fr-FR" sz="1600" dirty="0" smtClean="0">
                <a:latin typeface="Tahoma" panose="020B0604030504040204" pitchFamily="34" charset="0"/>
                <a:ea typeface="Tahoma" panose="020B0604030504040204" pitchFamily="34" charset="0"/>
                <a:cs typeface="Tahoma" panose="020B0604030504040204" pitchFamily="34" charset="0"/>
              </a:rPr>
              <a:t>SystemX Saclay 14/03/2019</a:t>
            </a:r>
            <a:endParaRPr lang="fr-FR" sz="1600" dirty="0">
              <a:latin typeface="Tahoma" panose="020B0604030504040204" pitchFamily="34" charset="0"/>
              <a:ea typeface="Tahoma" panose="020B0604030504040204" pitchFamily="34" charset="0"/>
              <a:cs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iming>
    <p:tnLst>
      <p:par>
        <p:cTn id="1" dur="indefinite" restart="never" nodeType="tmRoot"/>
      </p:par>
    </p:tnLst>
  </p:timing>
  <p:hf hdr="0" ftr="0" dt="0"/>
  <p:txStyles>
    <p:titleStyle>
      <a:lvl1pPr marL="23813" indent="-23813" algn="ctr" defTabSz="828675" rtl="0" eaLnBrk="0" fontAlgn="base" hangingPunct="0">
        <a:lnSpc>
          <a:spcPct val="102000"/>
        </a:lnSpc>
        <a:spcBef>
          <a:spcPct val="0"/>
        </a:spcBef>
        <a:spcAft>
          <a:spcPct val="0"/>
        </a:spcAft>
        <a:defRPr sz="4000">
          <a:solidFill>
            <a:srgbClr val="FF0000"/>
          </a:solidFill>
          <a:latin typeface="+mj-lt"/>
          <a:ea typeface="ＭＳ Ｐゴシック" charset="0"/>
          <a:cs typeface="+mj-cs"/>
          <a:sym typeface="Arial" charset="0"/>
        </a:defRPr>
      </a:lvl1pPr>
      <a:lvl2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2pPr>
      <a:lvl3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3pPr>
      <a:lvl4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4pPr>
      <a:lvl5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5pPr>
      <a:lvl6pPr marL="4810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6pPr>
      <a:lvl7pPr marL="9382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7pPr>
      <a:lvl8pPr marL="13954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8pPr>
      <a:lvl9pPr marL="18526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9pPr>
    </p:titleStyle>
    <p:body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10" descr="fond_couv_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bwMode="auto">
          <a:xfrm>
            <a:off x="685800" y="2419350"/>
            <a:ext cx="77724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4418" tIns="0" rIns="149301" bIns="0" numCol="1" anchor="ctr" anchorCtr="0" compatLnSpc="1">
            <a:prstTxWarp prst="textNoShape">
              <a:avLst/>
            </a:prstTxWarp>
          </a:bodyPr>
          <a:lstStyle/>
          <a:p>
            <a:pPr lvl="0"/>
            <a:r>
              <a:rPr lang="en-US">
                <a:sym typeface="Arial" charset="0"/>
              </a:rPr>
              <a:t>Cliquez et modifiez le titre</a:t>
            </a:r>
          </a:p>
        </p:txBody>
      </p:sp>
      <p:sp>
        <p:nvSpPr>
          <p:cNvPr id="13316" name="Rectangle 2"/>
          <p:cNvSpPr>
            <a:spLocks noGrp="1" noChangeArrowheads="1"/>
          </p:cNvSpPr>
          <p:nvPr>
            <p:ph type="body" idx="1"/>
          </p:nvPr>
        </p:nvSpPr>
        <p:spPr bwMode="auto">
          <a:xfrm>
            <a:off x="1371600" y="4770438"/>
            <a:ext cx="64008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p>
            <a:pPr lvl="0"/>
            <a:r>
              <a:rPr lang="en-US">
                <a:sym typeface="Arial" charset="0"/>
              </a:rPr>
              <a:t>Cliquez pour modifier les styles du textedu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marL="23813" indent="-23813" algn="ctr" defTabSz="828675" rtl="0" eaLnBrk="0" fontAlgn="base" hangingPunct="0">
        <a:spcBef>
          <a:spcPct val="0"/>
        </a:spcBef>
        <a:spcAft>
          <a:spcPct val="0"/>
        </a:spcAft>
        <a:defRPr sz="4000">
          <a:solidFill>
            <a:schemeClr val="bg1"/>
          </a:solidFill>
          <a:latin typeface="Calibri"/>
          <a:ea typeface="ＭＳ Ｐゴシック" charset="0"/>
          <a:cs typeface="Calibri"/>
          <a:sym typeface="Arial" charset="0"/>
        </a:defRPr>
      </a:lvl1pPr>
      <a:lvl2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2pPr>
      <a:lvl3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3pPr>
      <a:lvl4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4pPr>
      <a:lvl5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5pPr>
      <a:lvl6pPr marL="481013" algn="ctr" defTabSz="828675" rtl="0" fontAlgn="base">
        <a:spcBef>
          <a:spcPct val="0"/>
        </a:spcBef>
        <a:spcAft>
          <a:spcPct val="0"/>
        </a:spcAft>
        <a:defRPr sz="4000">
          <a:solidFill>
            <a:srgbClr val="667F9E"/>
          </a:solidFill>
          <a:latin typeface="Arial" charset="0"/>
          <a:cs typeface="Arial" charset="0"/>
          <a:sym typeface="Arial" charset="0"/>
        </a:defRPr>
      </a:lvl6pPr>
      <a:lvl7pPr marL="938213" algn="ctr" defTabSz="828675" rtl="0" fontAlgn="base">
        <a:spcBef>
          <a:spcPct val="0"/>
        </a:spcBef>
        <a:spcAft>
          <a:spcPct val="0"/>
        </a:spcAft>
        <a:defRPr sz="4000">
          <a:solidFill>
            <a:srgbClr val="667F9E"/>
          </a:solidFill>
          <a:latin typeface="Arial" charset="0"/>
          <a:cs typeface="Arial" charset="0"/>
          <a:sym typeface="Arial" charset="0"/>
        </a:defRPr>
      </a:lvl7pPr>
      <a:lvl8pPr marL="1395413" algn="ctr" defTabSz="828675" rtl="0" fontAlgn="base">
        <a:spcBef>
          <a:spcPct val="0"/>
        </a:spcBef>
        <a:spcAft>
          <a:spcPct val="0"/>
        </a:spcAft>
        <a:defRPr sz="4000">
          <a:solidFill>
            <a:srgbClr val="667F9E"/>
          </a:solidFill>
          <a:latin typeface="Arial" charset="0"/>
          <a:cs typeface="Arial" charset="0"/>
          <a:sym typeface="Arial" charset="0"/>
        </a:defRPr>
      </a:lvl8pPr>
      <a:lvl9pPr marL="1852613" algn="ctr" defTabSz="828675" rtl="0" fontAlgn="base">
        <a:spcBef>
          <a:spcPct val="0"/>
        </a:spcBef>
        <a:spcAft>
          <a:spcPct val="0"/>
        </a:spcAft>
        <a:defRPr sz="4000">
          <a:solidFill>
            <a:srgbClr val="667F9E"/>
          </a:solidFill>
          <a:latin typeface="Arial" charset="0"/>
          <a:cs typeface="Arial" charset="0"/>
          <a:sym typeface="Arial" charset="0"/>
        </a:defRPr>
      </a:lvl9pPr>
    </p:titleStyle>
    <p:bodyStyle>
      <a:lvl1pPr marL="23813" indent="-23813" algn="ctr" defTabSz="828675" rtl="0" eaLnBrk="0" fontAlgn="base" hangingPunct="0">
        <a:lnSpc>
          <a:spcPct val="102000"/>
        </a:lnSpc>
        <a:spcBef>
          <a:spcPct val="0"/>
        </a:spcBef>
        <a:spcAft>
          <a:spcPct val="0"/>
        </a:spcAft>
        <a:defRPr sz="2800">
          <a:solidFill>
            <a:srgbClr val="FFFFFF"/>
          </a:solidFill>
          <a:latin typeface="+mn-lt"/>
          <a:ea typeface="ＭＳ Ｐゴシック" charset="0"/>
          <a:cs typeface="+mn-cs"/>
          <a:sym typeface="Arial" charset="0"/>
        </a:defRPr>
      </a:lvl1pPr>
      <a:lvl2pPr marL="307975" indent="-200025" algn="l" defTabSz="828675" rtl="0" eaLnBrk="0" fontAlgn="base" hangingPunct="0">
        <a:spcBef>
          <a:spcPts val="550"/>
        </a:spcBef>
        <a:spcAft>
          <a:spcPct val="0"/>
        </a:spcAft>
        <a:buClr>
          <a:srgbClr val="000000"/>
        </a:buClr>
        <a:buSzPct val="44000"/>
        <a:buFont typeface="Lucida Grande" charset="0"/>
        <a:buChar char="●"/>
        <a:defRPr sz="2500">
          <a:solidFill>
            <a:srgbClr val="FFFFFF"/>
          </a:solidFill>
          <a:latin typeface="+mn-lt"/>
          <a:ea typeface="Arial" charset="0"/>
          <a:cs typeface="+mn-cs"/>
          <a:sym typeface="Arial" charset="0"/>
        </a:defRPr>
      </a:lvl2pPr>
      <a:lvl3pPr marL="504825" indent="-201613" algn="l" defTabSz="828675" rtl="0" eaLnBrk="0" fontAlgn="base" hangingPunct="0">
        <a:spcBef>
          <a:spcPts val="550"/>
        </a:spcBef>
        <a:spcAft>
          <a:spcPct val="0"/>
        </a:spcAft>
        <a:buClr>
          <a:srgbClr val="000000"/>
        </a:buClr>
        <a:buSzPct val="44000"/>
        <a:buFont typeface="Lucida Grande" charset="0"/>
        <a:buChar char="●"/>
        <a:defRPr sz="2200">
          <a:solidFill>
            <a:schemeClr val="tx1"/>
          </a:solidFill>
          <a:latin typeface="+mn-lt"/>
          <a:ea typeface="Arial" charset="0"/>
          <a:cs typeface="+mn-cs"/>
          <a:sym typeface="Arial" charset="0"/>
        </a:defRPr>
      </a:lvl3pPr>
      <a:lvl4pPr marL="690563" indent="-190500" algn="l" defTabSz="828675" rtl="0" eaLnBrk="0" fontAlgn="base" hangingPunct="0">
        <a:spcBef>
          <a:spcPts val="450"/>
        </a:spcBef>
        <a:spcAft>
          <a:spcPct val="0"/>
        </a:spcAft>
        <a:buClr>
          <a:srgbClr val="000000"/>
        </a:buClr>
        <a:buSzPct val="44000"/>
        <a:buFont typeface="Lucida Grande" charset="0"/>
        <a:buChar char="●"/>
        <a:defRPr>
          <a:solidFill>
            <a:schemeClr val="tx1"/>
          </a:solidFill>
          <a:latin typeface="+mn-lt"/>
          <a:ea typeface="Arial" charset="0"/>
          <a:cs typeface="+mn-cs"/>
          <a:sym typeface="Arial" charset="0"/>
        </a:defRPr>
      </a:lvl4pPr>
      <a:lvl5pPr marL="885825" indent="-190500" algn="l" defTabSz="828675" rtl="0" eaLnBrk="0" fontAlgn="base" hangingPunct="0">
        <a:spcBef>
          <a:spcPts val="450"/>
        </a:spcBef>
        <a:spcAft>
          <a:spcPct val="0"/>
        </a:spcAft>
        <a:buClr>
          <a:srgbClr val="000000"/>
        </a:buClr>
        <a:buSzPct val="44000"/>
        <a:buFont typeface="Lucida Grande" charset="0"/>
        <a:buChar char="●"/>
        <a:defRPr>
          <a:solidFill>
            <a:schemeClr val="tx1"/>
          </a:solidFill>
          <a:latin typeface="+mn-lt"/>
          <a:ea typeface="Arial" charset="0"/>
          <a:cs typeface="+mn-cs"/>
          <a:sym typeface="Arial" charset="0"/>
        </a:defRPr>
      </a:lvl5pPr>
      <a:lvl6pPr marL="13430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6pPr>
      <a:lvl7pPr marL="18002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7pPr>
      <a:lvl8pPr marL="22574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8pPr>
      <a:lvl9pPr marL="27146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github.com/jmbhughes/crcf/blob/master/overview.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github.com/jmbhughes/crcf/blob/master/overview.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450918" y="3152716"/>
            <a:ext cx="8525934" cy="913666"/>
          </a:xfrm>
          <a:noFill/>
        </p:spPr>
        <p:txBody>
          <a:bodyPr/>
          <a:lstStyle/>
          <a:p>
            <a:pPr marL="0" indent="0" eaLnBrk="1" hangingPunct="1"/>
            <a:r>
              <a:rPr lang="en-US" sz="4800" b="1" dirty="0">
                <a:latin typeface="Arial" charset="0"/>
                <a:cs typeface="Arial" charset="0"/>
              </a:rPr>
              <a:t>Detecting Outliers in </a:t>
            </a:r>
            <a:r>
              <a:rPr lang="en-US" sz="4800" b="1" dirty="0" err="1">
                <a:latin typeface="Arial" charset="0"/>
                <a:cs typeface="Arial" charset="0"/>
              </a:rPr>
              <a:t>IoT</a:t>
            </a:r>
            <a:r>
              <a:rPr lang="en-US" sz="4800" b="1" dirty="0">
                <a:latin typeface="Arial" charset="0"/>
                <a:cs typeface="Arial" charset="0"/>
              </a:rPr>
              <a:t> Data Streams</a:t>
            </a:r>
            <a:endParaRPr lang="en-US" sz="4800" b="1" i="1" dirty="0">
              <a:latin typeface="Arial" charset="0"/>
              <a:cs typeface="Arial" charset="0"/>
            </a:endParaRPr>
          </a:p>
        </p:txBody>
      </p:sp>
      <p:pic>
        <p:nvPicPr>
          <p:cNvPr id="16386" name="Picture 19" descr="1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517900"/>
            <a:ext cx="285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0" descr="1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138" y="3517900"/>
            <a:ext cx="1619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3"/>
          <p:cNvSpPr>
            <a:spLocks noGrp="1" noChangeArrowheads="1"/>
          </p:cNvSpPr>
          <p:nvPr>
            <p:ph type="body" idx="1"/>
          </p:nvPr>
        </p:nvSpPr>
        <p:spPr>
          <a:xfrm>
            <a:off x="0" y="4880722"/>
            <a:ext cx="9143999" cy="1977278"/>
          </a:xfrm>
          <a:noFill/>
        </p:spPr>
        <p:txBody>
          <a:bodyPr/>
          <a:lstStyle/>
          <a:p>
            <a:pPr marL="0" indent="23813" eaLnBrk="1" hangingPunct="1">
              <a:lnSpc>
                <a:spcPct val="100000"/>
              </a:lnSpc>
            </a:pPr>
            <a:r>
              <a:rPr lang="en-US" sz="3000" i="1" dirty="0" err="1">
                <a:latin typeface="Arial" charset="0"/>
              </a:rPr>
              <a:t>Vassilis</a:t>
            </a:r>
            <a:r>
              <a:rPr lang="en-US" sz="3000" i="1" dirty="0">
                <a:latin typeface="Arial" charset="0"/>
              </a:rPr>
              <a:t> </a:t>
            </a:r>
            <a:r>
              <a:rPr lang="en-US" sz="3000" i="1" dirty="0" err="1">
                <a:latin typeface="Arial" charset="0"/>
              </a:rPr>
              <a:t>Christophides</a:t>
            </a:r>
            <a:endParaRPr lang="en-US" sz="3000" i="1" dirty="0">
              <a:latin typeface="Arial" charset="0"/>
            </a:endParaRPr>
          </a:p>
          <a:p>
            <a:pPr marL="0" indent="23813" eaLnBrk="1" hangingPunct="1">
              <a:lnSpc>
                <a:spcPct val="100000"/>
              </a:lnSpc>
            </a:pPr>
            <a:r>
              <a:rPr lang="en-US" sz="2400" i="1" dirty="0">
                <a:latin typeface="Arial" charset="0"/>
              </a:rPr>
              <a:t>INRIA </a:t>
            </a:r>
            <a:r>
              <a:rPr lang="en-US" sz="2400" i="1" dirty="0" smtClean="0">
                <a:latin typeface="Arial" charset="0"/>
              </a:rPr>
              <a:t>Paris (</a:t>
            </a:r>
            <a:r>
              <a:rPr lang="en-US" sz="2400" i="1" dirty="0" err="1" smtClean="0">
                <a:latin typeface="Arial" charset="0"/>
              </a:rPr>
              <a:t>MiMove</a:t>
            </a:r>
            <a:r>
              <a:rPr lang="en-US" sz="2400" i="1" dirty="0" smtClean="0">
                <a:latin typeface="Arial" charset="0"/>
              </a:rPr>
              <a:t>) vassilis.christophides@inria.fr</a:t>
            </a:r>
          </a:p>
          <a:p>
            <a:pPr marL="0" indent="23813" eaLnBrk="1" hangingPunct="1">
              <a:lnSpc>
                <a:spcPct val="100000"/>
              </a:lnSpc>
            </a:pPr>
            <a:r>
              <a:rPr lang="en-US" sz="3000" i="1" dirty="0">
                <a:latin typeface="Arial" charset="0"/>
              </a:rPr>
              <a:t>Mike </a:t>
            </a:r>
            <a:r>
              <a:rPr lang="en-US" sz="3000" i="1" dirty="0" err="1">
                <a:latin typeface="Arial" charset="0"/>
              </a:rPr>
              <a:t>Giannoulis</a:t>
            </a:r>
            <a:r>
              <a:rPr lang="en-US" sz="3000" i="1" dirty="0">
                <a:latin typeface="Arial" charset="0"/>
              </a:rPr>
              <a:t> &amp; </a:t>
            </a:r>
            <a:r>
              <a:rPr lang="en-US" sz="3000" i="1" dirty="0" err="1">
                <a:latin typeface="Arial" charset="0"/>
              </a:rPr>
              <a:t>Theodoros</a:t>
            </a:r>
            <a:r>
              <a:rPr lang="en-US" sz="3000" i="1" dirty="0">
                <a:latin typeface="Arial" charset="0"/>
              </a:rPr>
              <a:t> </a:t>
            </a:r>
            <a:r>
              <a:rPr lang="en-US" sz="3000" i="1" dirty="0" err="1">
                <a:latin typeface="Arial" charset="0"/>
              </a:rPr>
              <a:t>Marios</a:t>
            </a:r>
            <a:r>
              <a:rPr lang="en-US" sz="3000" i="1" dirty="0">
                <a:latin typeface="Arial" charset="0"/>
              </a:rPr>
              <a:t> </a:t>
            </a:r>
            <a:r>
              <a:rPr lang="en-US" sz="3000" i="1" dirty="0" err="1" smtClean="0">
                <a:latin typeface="Arial" charset="0"/>
              </a:rPr>
              <a:t>Giakoumakis</a:t>
            </a:r>
            <a:endParaRPr lang="en-US" sz="3000" i="1" dirty="0" smtClean="0">
              <a:latin typeface="Arial" charset="0"/>
            </a:endParaRPr>
          </a:p>
          <a:p>
            <a:pPr marL="0" indent="23813" eaLnBrk="1" hangingPunct="1">
              <a:lnSpc>
                <a:spcPct val="100000"/>
              </a:lnSpc>
            </a:pPr>
            <a:r>
              <a:rPr lang="en-US" sz="2400" i="1" dirty="0" smtClean="0">
                <a:latin typeface="Arial" charset="0"/>
              </a:rPr>
              <a:t>Computer Science Department, University of Crete</a:t>
            </a:r>
            <a:endParaRPr lang="en-US" sz="2400" i="1" dirty="0">
              <a:latin typeface="Arial" charset="0"/>
            </a:endParaRPr>
          </a:p>
          <a:p>
            <a:pPr marL="0" indent="23813" eaLnBrk="1" hangingPunct="1">
              <a:lnSpc>
                <a:spcPct val="100000"/>
              </a:lnSpc>
            </a:pPr>
            <a:endParaRPr lang="en-US" i="1" dirty="0">
              <a:latin typeface="Arial" charset="0"/>
            </a:endParaRPr>
          </a:p>
        </p:txBody>
      </p:sp>
      <p:pic>
        <p:nvPicPr>
          <p:cNvPr id="2" name="Imag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28537" y="0"/>
            <a:ext cx="3115462" cy="2243133"/>
          </a:xfrm>
          <a:prstGeom prst="rect">
            <a:avLst/>
          </a:prstGeom>
        </p:spPr>
      </p:pic>
      <p:sp>
        <p:nvSpPr>
          <p:cNvPr id="3" name="Rectangle 2"/>
          <p:cNvSpPr/>
          <p:nvPr/>
        </p:nvSpPr>
        <p:spPr>
          <a:xfrm>
            <a:off x="0" y="4208379"/>
            <a:ext cx="9144000" cy="562526"/>
          </a:xfrm>
          <a:prstGeom prst="rect">
            <a:avLst/>
          </a:prstGeom>
        </p:spPr>
        <p:txBody>
          <a:bodyPr wrap="square">
            <a:spAutoFit/>
          </a:bodyPr>
          <a:lstStyle/>
          <a:p>
            <a:pPr algn="ctr">
              <a:spcBef>
                <a:spcPts val="0"/>
              </a:spcBef>
              <a:buNone/>
            </a:pPr>
            <a:r>
              <a:rPr lang="en-US" dirty="0" err="1">
                <a:solidFill>
                  <a:schemeClr val="bg1"/>
                </a:solidFill>
              </a:rPr>
              <a:t>S</a:t>
            </a:r>
            <a:r>
              <a:rPr lang="en-US" dirty="0" err="1" smtClean="0">
                <a:solidFill>
                  <a:schemeClr val="bg1"/>
                </a:solidFill>
              </a:rPr>
              <a:t>ystemX</a:t>
            </a:r>
            <a:r>
              <a:rPr lang="en-US" dirty="0" smtClean="0">
                <a:solidFill>
                  <a:schemeClr val="bg1"/>
                </a:solidFill>
              </a:rPr>
              <a:t>  Seminar 14 March 2019</a:t>
            </a:r>
            <a:endParaRPr lang="fr-FR" dirty="0">
              <a:solidFill>
                <a:schemeClr val="bg1"/>
              </a:solidFill>
            </a:endParaRPr>
          </a:p>
        </p:txBody>
      </p:sp>
    </p:spTree>
    <p:extLst>
      <p:ext uri="{BB962C8B-B14F-4D97-AF65-F5344CB8AC3E}">
        <p14:creationId xmlns:p14="http://schemas.microsoft.com/office/powerpoint/2010/main" val="3896226838"/>
      </p:ext>
    </p:extLst>
  </p:cSld>
  <p:clrMapOvr>
    <a:masterClrMapping/>
  </p:clrMapOvr>
  <p:transition advTm="1733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78128"/>
            <a:ext cx="9143999" cy="653143"/>
          </a:xfrm>
        </p:spPr>
        <p:txBody>
          <a:bodyPr/>
          <a:lstStyle/>
          <a:p>
            <a:r>
              <a:rPr lang="en-US" dirty="0"/>
              <a:t>IoT Data </a:t>
            </a:r>
            <a:r>
              <a:rPr lang="en-US" dirty="0" smtClean="0"/>
              <a:t>Life </a:t>
            </a:r>
            <a:r>
              <a:rPr lang="en-US" dirty="0"/>
              <a:t>Cycle</a:t>
            </a:r>
            <a:endParaRPr lang="fr-FR" dirty="0"/>
          </a:p>
        </p:txBody>
      </p:sp>
      <p:sp>
        <p:nvSpPr>
          <p:cNvPr id="3" name="Espace réservé du contenu 2"/>
          <p:cNvSpPr>
            <a:spLocks noGrp="1"/>
          </p:cNvSpPr>
          <p:nvPr>
            <p:ph idx="1"/>
          </p:nvPr>
        </p:nvSpPr>
        <p:spPr>
          <a:xfrm>
            <a:off x="1226684" y="6357030"/>
            <a:ext cx="7805737" cy="592364"/>
          </a:xfrm>
        </p:spPr>
        <p:txBody>
          <a:bodyPr/>
          <a:lstStyle/>
          <a:p>
            <a:pPr marL="0" indent="0">
              <a:buNone/>
            </a:pPr>
            <a:r>
              <a:rPr lang="fr-FR" sz="1800" dirty="0">
                <a:latin typeface="Lucida Console" panose="020B0609040504020204" pitchFamily="49" charset="0"/>
              </a:rPr>
              <a:t>https://blog.bosch-si.com/internetofthings/the-top-4-benefits-of-iot-data-management</a:t>
            </a:r>
            <a:r>
              <a:rPr lang="fr-FR" sz="1800" dirty="0" smtClean="0">
                <a:latin typeface="Lucida Console" panose="020B0609040504020204" pitchFamily="49" charset="0"/>
              </a:rPr>
              <a:t>/</a:t>
            </a:r>
            <a:endParaRPr lang="fr-FR" sz="1800" dirty="0">
              <a:latin typeface="Lucida Console" panose="020B0609040504020204" pitchFamily="49" charset="0"/>
            </a:endParaRP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9</a:t>
            </a:fld>
            <a:endParaRPr lang="en-US" dirty="0"/>
          </a:p>
        </p:txBody>
      </p:sp>
      <p:pic>
        <p:nvPicPr>
          <p:cNvPr id="6" name="Image 5"/>
          <p:cNvPicPr>
            <a:picLocks noChangeAspect="1"/>
          </p:cNvPicPr>
          <p:nvPr/>
        </p:nvPicPr>
        <p:blipFill>
          <a:blip r:embed="rId3"/>
          <a:stretch>
            <a:fillRect/>
          </a:stretch>
        </p:blipFill>
        <p:spPr>
          <a:xfrm>
            <a:off x="388480" y="589326"/>
            <a:ext cx="1838325" cy="2314575"/>
          </a:xfrm>
          <a:prstGeom prst="rect">
            <a:avLst/>
          </a:prstGeom>
        </p:spPr>
      </p:pic>
      <p:sp>
        <p:nvSpPr>
          <p:cNvPr id="7" name="ZoneTexte 6"/>
          <p:cNvSpPr txBox="1"/>
          <p:nvPr/>
        </p:nvSpPr>
        <p:spPr>
          <a:xfrm>
            <a:off x="-60201" y="2925671"/>
            <a:ext cx="2523961" cy="437684"/>
          </a:xfrm>
          <a:prstGeom prst="rect">
            <a:avLst/>
          </a:prstGeom>
          <a:noFill/>
        </p:spPr>
        <p:txBody>
          <a:bodyPr wrap="none" rtlCol="0">
            <a:spAutoFit/>
          </a:bodyPr>
          <a:lstStyle/>
          <a:p>
            <a:pPr>
              <a:buNone/>
            </a:pPr>
            <a:r>
              <a:rPr lang="en-US" sz="2200" dirty="0" smtClean="0"/>
              <a:t>Data Transmission</a:t>
            </a:r>
            <a:endParaRPr lang="en-US" sz="2200" dirty="0"/>
          </a:p>
        </p:txBody>
      </p:sp>
      <p:pic>
        <p:nvPicPr>
          <p:cNvPr id="8" name="Image 7"/>
          <p:cNvPicPr>
            <a:picLocks noChangeAspect="1"/>
          </p:cNvPicPr>
          <p:nvPr/>
        </p:nvPicPr>
        <p:blipFill>
          <a:blip r:embed="rId4"/>
          <a:stretch>
            <a:fillRect/>
          </a:stretch>
        </p:blipFill>
        <p:spPr>
          <a:xfrm>
            <a:off x="3855238" y="808400"/>
            <a:ext cx="1838325" cy="1876425"/>
          </a:xfrm>
          <a:prstGeom prst="rect">
            <a:avLst/>
          </a:prstGeom>
        </p:spPr>
      </p:pic>
      <p:pic>
        <p:nvPicPr>
          <p:cNvPr id="9" name="Image 8"/>
          <p:cNvPicPr>
            <a:picLocks noChangeAspect="1"/>
          </p:cNvPicPr>
          <p:nvPr/>
        </p:nvPicPr>
        <p:blipFill>
          <a:blip r:embed="rId5"/>
          <a:stretch>
            <a:fillRect/>
          </a:stretch>
        </p:blipFill>
        <p:spPr>
          <a:xfrm>
            <a:off x="7185934" y="808399"/>
            <a:ext cx="1847850" cy="1876425"/>
          </a:xfrm>
          <a:prstGeom prst="rect">
            <a:avLst/>
          </a:prstGeom>
        </p:spPr>
      </p:pic>
      <p:sp>
        <p:nvSpPr>
          <p:cNvPr id="10" name="ZoneTexte 9"/>
          <p:cNvSpPr txBox="1"/>
          <p:nvPr/>
        </p:nvSpPr>
        <p:spPr>
          <a:xfrm>
            <a:off x="3855238" y="2684824"/>
            <a:ext cx="2158758" cy="760914"/>
          </a:xfrm>
          <a:prstGeom prst="rect">
            <a:avLst/>
          </a:prstGeom>
          <a:noFill/>
        </p:spPr>
        <p:txBody>
          <a:bodyPr wrap="square" rtlCol="0">
            <a:spAutoFit/>
          </a:bodyPr>
          <a:lstStyle/>
          <a:p>
            <a:pPr>
              <a:buNone/>
            </a:pPr>
            <a:r>
              <a:rPr lang="en-US" sz="2200" dirty="0" smtClean="0"/>
              <a:t>Data Ingestion &amp; Processing</a:t>
            </a:r>
            <a:endParaRPr lang="en-US" sz="2200" dirty="0"/>
          </a:p>
        </p:txBody>
      </p:sp>
      <p:sp>
        <p:nvSpPr>
          <p:cNvPr id="11" name="ZoneTexte 10"/>
          <p:cNvSpPr txBox="1"/>
          <p:nvPr/>
        </p:nvSpPr>
        <p:spPr>
          <a:xfrm>
            <a:off x="6824337" y="2684824"/>
            <a:ext cx="2277813" cy="760914"/>
          </a:xfrm>
          <a:prstGeom prst="rect">
            <a:avLst/>
          </a:prstGeom>
          <a:noFill/>
        </p:spPr>
        <p:txBody>
          <a:bodyPr wrap="square" rtlCol="0">
            <a:spAutoFit/>
          </a:bodyPr>
          <a:lstStyle/>
          <a:p>
            <a:pPr>
              <a:buNone/>
            </a:pPr>
            <a:r>
              <a:rPr lang="en-US" sz="2200" dirty="0" smtClean="0"/>
              <a:t>Data Analytics &amp; Visualization</a:t>
            </a:r>
            <a:endParaRPr lang="en-US" sz="2200" dirty="0"/>
          </a:p>
        </p:txBody>
      </p:sp>
      <p:pic>
        <p:nvPicPr>
          <p:cNvPr id="13" name="Image 12"/>
          <p:cNvPicPr>
            <a:picLocks noChangeAspect="1"/>
          </p:cNvPicPr>
          <p:nvPr/>
        </p:nvPicPr>
        <p:blipFill>
          <a:blip r:embed="rId6"/>
          <a:stretch>
            <a:fillRect/>
          </a:stretch>
        </p:blipFill>
        <p:spPr>
          <a:xfrm>
            <a:off x="9187875" y="572179"/>
            <a:ext cx="3971925" cy="1581150"/>
          </a:xfrm>
          <a:prstGeom prst="rect">
            <a:avLst/>
          </a:prstGeom>
        </p:spPr>
      </p:pic>
      <p:sp>
        <p:nvSpPr>
          <p:cNvPr id="5" name="Rectangle 4"/>
          <p:cNvSpPr/>
          <p:nvPr/>
        </p:nvSpPr>
        <p:spPr>
          <a:xfrm>
            <a:off x="5892752" y="3388604"/>
            <a:ext cx="3251248" cy="1128386"/>
          </a:xfrm>
          <a:prstGeom prst="rect">
            <a:avLst/>
          </a:prstGeom>
        </p:spPr>
        <p:txBody>
          <a:bodyPr wrap="square">
            <a:spAutoFit/>
          </a:bodyPr>
          <a:lstStyle/>
          <a:p>
            <a:pPr>
              <a:buNone/>
            </a:pPr>
            <a:r>
              <a:rPr lang="en-US" sz="2200" dirty="0"/>
              <a:t>How to engender </a:t>
            </a:r>
            <a:r>
              <a:rPr lang="en-US" sz="2200" dirty="0">
                <a:solidFill>
                  <a:srgbClr val="0070C0"/>
                </a:solidFill>
              </a:rPr>
              <a:t>trust</a:t>
            </a:r>
            <a:r>
              <a:rPr lang="en-US" sz="2200" dirty="0"/>
              <a:t> in the processes that </a:t>
            </a:r>
            <a:r>
              <a:rPr lang="en-US" sz="2200" dirty="0" smtClean="0"/>
              <a:t>use/consume </a:t>
            </a:r>
            <a:r>
              <a:rPr lang="en-US" sz="2200" dirty="0"/>
              <a:t>the data?</a:t>
            </a:r>
          </a:p>
        </p:txBody>
      </p:sp>
      <p:cxnSp>
        <p:nvCxnSpPr>
          <p:cNvPr id="16" name="Connecteur droit avec flèche 15"/>
          <p:cNvCxnSpPr>
            <a:stCxn id="6" idx="3"/>
            <a:endCxn id="8" idx="1"/>
          </p:cNvCxnSpPr>
          <p:nvPr/>
        </p:nvCxnSpPr>
        <p:spPr bwMode="auto">
          <a:xfrm flipV="1">
            <a:off x="2226805" y="1746613"/>
            <a:ext cx="1628433" cy="1"/>
          </a:xfrm>
          <a:prstGeom prst="straightConnector1">
            <a:avLst/>
          </a:prstGeom>
          <a:noFill/>
          <a:ln w="76200" cap="flat" cmpd="sng" algn="ctr">
            <a:solidFill>
              <a:srgbClr val="008000"/>
            </a:solidFill>
            <a:prstDash val="solid"/>
            <a:round/>
            <a:headEnd type="none" w="med" len="med"/>
            <a:tailEnd type="triangle"/>
          </a:ln>
          <a:effectLst/>
        </p:spPr>
      </p:cxnSp>
      <p:cxnSp>
        <p:nvCxnSpPr>
          <p:cNvPr id="17" name="Connecteur droit avec flèche 16"/>
          <p:cNvCxnSpPr/>
          <p:nvPr/>
        </p:nvCxnSpPr>
        <p:spPr bwMode="auto">
          <a:xfrm flipV="1">
            <a:off x="5625532" y="1759397"/>
            <a:ext cx="1647483" cy="1"/>
          </a:xfrm>
          <a:prstGeom prst="straightConnector1">
            <a:avLst/>
          </a:prstGeom>
          <a:noFill/>
          <a:ln w="76200" cap="flat" cmpd="sng" algn="ctr">
            <a:solidFill>
              <a:srgbClr val="008000"/>
            </a:solidFill>
            <a:prstDash val="solid"/>
            <a:round/>
            <a:headEnd type="none" w="med" len="med"/>
            <a:tailEnd type="triangle"/>
          </a:ln>
          <a:effectLst/>
        </p:spPr>
      </p:cxnSp>
      <p:sp>
        <p:nvSpPr>
          <p:cNvPr id="19" name="Accolade fermante 18"/>
          <p:cNvSpPr/>
          <p:nvPr/>
        </p:nvSpPr>
        <p:spPr bwMode="auto">
          <a:xfrm rot="5400000">
            <a:off x="4295800" y="2591783"/>
            <a:ext cx="930176" cy="2092278"/>
          </a:xfrm>
          <a:prstGeom prst="rightBrace">
            <a:avLst>
              <a:gd name="adj1" fmla="val 0"/>
              <a:gd name="adj2" fmla="val 49160"/>
            </a:avLst>
          </a:prstGeom>
          <a:noFill/>
          <a:ln w="57150" cap="flat" cmpd="sng" algn="ctr">
            <a:solidFill>
              <a:schemeClr val="accent2"/>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pic>
        <p:nvPicPr>
          <p:cNvPr id="15" name="Imag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87875" y="2231235"/>
            <a:ext cx="3793724" cy="3194271"/>
          </a:xfrm>
          <a:prstGeom prst="rect">
            <a:avLst/>
          </a:prstGeom>
        </p:spPr>
      </p:pic>
      <p:sp>
        <p:nvSpPr>
          <p:cNvPr id="18" name="Rectangle 17"/>
          <p:cNvSpPr/>
          <p:nvPr/>
        </p:nvSpPr>
        <p:spPr>
          <a:xfrm>
            <a:off x="-187820" y="3646692"/>
            <a:ext cx="4088427" cy="409343"/>
          </a:xfrm>
          <a:prstGeom prst="rect">
            <a:avLst/>
          </a:prstGeom>
        </p:spPr>
        <p:txBody>
          <a:bodyPr wrap="none">
            <a:spAutoFit/>
          </a:bodyPr>
          <a:lstStyle/>
          <a:p>
            <a:pPr>
              <a:buNone/>
            </a:pPr>
            <a:r>
              <a:rPr lang="fr-FR" sz="2200" dirty="0">
                <a:solidFill>
                  <a:srgbClr val="0070C0"/>
                </a:solidFill>
                <a:latin typeface="Tahoma" panose="020B0604030504040204" pitchFamily="34" charset="0"/>
                <a:ea typeface="Tahoma" panose="020B0604030504040204" pitchFamily="34" charset="0"/>
                <a:cs typeface="Tahoma" panose="020B0604030504040204" pitchFamily="34" charset="0"/>
              </a:rPr>
              <a:t> IOT Data </a:t>
            </a:r>
            <a:r>
              <a:rPr lang="en-US" sz="2200" dirty="0" smtClean="0">
                <a:solidFill>
                  <a:srgbClr val="0070C0"/>
                </a:solidFill>
                <a:latin typeface="Tahoma" panose="020B0604030504040204" pitchFamily="34" charset="0"/>
                <a:ea typeface="Tahoma" panose="020B0604030504040204" pitchFamily="34" charset="0"/>
                <a:cs typeface="Tahoma" panose="020B0604030504040204" pitchFamily="34" charset="0"/>
              </a:rPr>
              <a:t>Preparation </a:t>
            </a:r>
            <a:r>
              <a:rPr lang="fr-FR" sz="2200" dirty="0" smtClean="0">
                <a:solidFill>
                  <a:srgbClr val="0070C0"/>
                </a:solidFill>
                <a:latin typeface="Tahoma" panose="020B0604030504040204" pitchFamily="34" charset="0"/>
                <a:ea typeface="Tahoma" panose="020B0604030504040204" pitchFamily="34" charset="0"/>
                <a:cs typeface="Tahoma" panose="020B0604030504040204" pitchFamily="34" charset="0"/>
              </a:rPr>
              <a:t>Pipelines</a:t>
            </a:r>
            <a:endParaRPr lang="fr-FR" sz="2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07592" y="4185793"/>
            <a:ext cx="3181799" cy="1364072"/>
          </a:xfrm>
          <a:prstGeom prst="rect">
            <a:avLst/>
          </a:prstGeom>
        </p:spPr>
      </p:pic>
      <p:pic>
        <p:nvPicPr>
          <p:cNvPr id="22" name="Image 21"/>
          <p:cNvPicPr>
            <a:picLocks noChangeAspect="1"/>
          </p:cNvPicPr>
          <p:nvPr/>
        </p:nvPicPr>
        <p:blipFill>
          <a:blip r:embed="rId9"/>
          <a:stretch>
            <a:fillRect/>
          </a:stretch>
        </p:blipFill>
        <p:spPr>
          <a:xfrm>
            <a:off x="9195050" y="5456510"/>
            <a:ext cx="4459990" cy="1401490"/>
          </a:xfrm>
          <a:prstGeom prst="rect">
            <a:avLst/>
          </a:prstGeom>
        </p:spPr>
      </p:pic>
      <p:grpSp>
        <p:nvGrpSpPr>
          <p:cNvPr id="20" name="Groupe 19"/>
          <p:cNvGrpSpPr/>
          <p:nvPr/>
        </p:nvGrpSpPr>
        <p:grpSpPr>
          <a:xfrm>
            <a:off x="72291" y="3960463"/>
            <a:ext cx="5798524" cy="1790079"/>
            <a:chOff x="585883" y="4699870"/>
            <a:chExt cx="5798524" cy="1790079"/>
          </a:xfrm>
        </p:grpSpPr>
        <p:pic>
          <p:nvPicPr>
            <p:cNvPr id="12" name="Image 11"/>
            <p:cNvPicPr>
              <a:picLocks noChangeAspect="1"/>
            </p:cNvPicPr>
            <p:nvPr/>
          </p:nvPicPr>
          <p:blipFill>
            <a:blip r:embed="rId10"/>
            <a:stretch>
              <a:fillRect/>
            </a:stretch>
          </p:blipFill>
          <p:spPr>
            <a:xfrm>
              <a:off x="585883" y="4699870"/>
              <a:ext cx="4348734" cy="1260784"/>
            </a:xfrm>
            <a:prstGeom prst="rect">
              <a:avLst/>
            </a:prstGeom>
          </p:spPr>
        </p:pic>
        <p:sp>
          <p:nvSpPr>
            <p:cNvPr id="14" name="ZoneTexte 13"/>
            <p:cNvSpPr txBox="1"/>
            <p:nvPr/>
          </p:nvSpPr>
          <p:spPr>
            <a:xfrm>
              <a:off x="745022" y="5730685"/>
              <a:ext cx="1378953" cy="720197"/>
            </a:xfrm>
            <a:prstGeom prst="rect">
              <a:avLst/>
            </a:prstGeom>
            <a:noFill/>
          </p:spPr>
          <p:txBody>
            <a:bodyPr wrap="square" rtlCol="0">
              <a:spAutoFit/>
            </a:bodyPr>
            <a:lstStyle/>
            <a:p>
              <a:pPr>
                <a:buNone/>
              </a:pPr>
              <a:r>
                <a:rPr lang="en-US" sz="2000" b="1" dirty="0" smtClean="0">
                  <a:latin typeface="Tahoma" panose="020B0604030504040204" pitchFamily="34" charset="0"/>
                  <a:ea typeface="Tahoma" panose="020B0604030504040204" pitchFamily="34" charset="0"/>
                  <a:cs typeface="Tahoma" panose="020B0604030504040204" pitchFamily="34" charset="0"/>
                </a:rPr>
                <a:t>Data Decoding</a:t>
              </a:r>
              <a:endParaRPr lang="fr-FR" sz="2000" b="1" dirty="0">
                <a:latin typeface="Tahoma" panose="020B0604030504040204" pitchFamily="34" charset="0"/>
                <a:ea typeface="Tahoma" panose="020B0604030504040204" pitchFamily="34" charset="0"/>
                <a:cs typeface="Tahoma" panose="020B0604030504040204" pitchFamily="34" charset="0"/>
              </a:endParaRPr>
            </a:p>
          </p:txBody>
        </p:sp>
        <p:sp>
          <p:nvSpPr>
            <p:cNvPr id="23" name="ZoneTexte 22"/>
            <p:cNvSpPr txBox="1"/>
            <p:nvPr/>
          </p:nvSpPr>
          <p:spPr>
            <a:xfrm>
              <a:off x="2226805" y="5769752"/>
              <a:ext cx="1314946" cy="720197"/>
            </a:xfrm>
            <a:prstGeom prst="rect">
              <a:avLst/>
            </a:prstGeom>
            <a:noFill/>
          </p:spPr>
          <p:txBody>
            <a:bodyPr wrap="square" rtlCol="0">
              <a:spAutoFit/>
            </a:bodyPr>
            <a:lstStyle/>
            <a:p>
              <a:pPr>
                <a:buNone/>
              </a:pPr>
              <a:r>
                <a:rPr lang="en-US" sz="2000" b="1" dirty="0" smtClean="0">
                  <a:latin typeface="Tahoma" panose="020B0604030504040204" pitchFamily="34" charset="0"/>
                  <a:ea typeface="Tahoma" panose="020B0604030504040204" pitchFamily="34" charset="0"/>
                  <a:cs typeface="Tahoma" panose="020B0604030504040204" pitchFamily="34" charset="0"/>
                </a:rPr>
                <a:t>Data Cleaning</a:t>
              </a:r>
              <a:endParaRPr lang="fr-FR" sz="2000" b="1" dirty="0">
                <a:latin typeface="Tahoma" panose="020B0604030504040204" pitchFamily="34" charset="0"/>
                <a:ea typeface="Tahoma" panose="020B0604030504040204" pitchFamily="34" charset="0"/>
                <a:cs typeface="Tahoma" panose="020B0604030504040204" pitchFamily="34" charset="0"/>
              </a:endParaRPr>
            </a:p>
          </p:txBody>
        </p:sp>
        <p:sp>
          <p:nvSpPr>
            <p:cNvPr id="24" name="ZoneTexte 23"/>
            <p:cNvSpPr txBox="1"/>
            <p:nvPr/>
          </p:nvSpPr>
          <p:spPr>
            <a:xfrm>
              <a:off x="3580710" y="5769752"/>
              <a:ext cx="2803697" cy="720197"/>
            </a:xfrm>
            <a:prstGeom prst="rect">
              <a:avLst/>
            </a:prstGeom>
            <a:noFill/>
          </p:spPr>
          <p:txBody>
            <a:bodyPr wrap="square" rtlCol="0">
              <a:spAutoFit/>
            </a:bodyPr>
            <a:lstStyle/>
            <a:p>
              <a:pPr>
                <a:buNone/>
              </a:pPr>
              <a:r>
                <a:rPr lang="en-US" sz="2000" b="1" dirty="0" smtClean="0">
                  <a:latin typeface="Tahoma" panose="020B0604030504040204" pitchFamily="34" charset="0"/>
                  <a:ea typeface="Tahoma" panose="020B0604030504040204" pitchFamily="34" charset="0"/>
                  <a:cs typeface="Tahoma" panose="020B0604030504040204" pitchFamily="34" charset="0"/>
                </a:rPr>
                <a:t>Data Contextualization</a:t>
              </a:r>
              <a:endParaRPr lang="fr-FR" sz="2000" b="1" dirty="0">
                <a:latin typeface="Tahoma" panose="020B0604030504040204" pitchFamily="34" charset="0"/>
                <a:ea typeface="Tahoma" panose="020B0604030504040204" pitchFamily="34" charset="0"/>
                <a:cs typeface="Tahoma" panose="020B0604030504040204" pitchFamily="34" charset="0"/>
              </a:endParaRPr>
            </a:p>
          </p:txBody>
        </p:sp>
      </p:grpSp>
      <p:sp>
        <p:nvSpPr>
          <p:cNvPr id="25" name="Rectangle 24"/>
          <p:cNvSpPr/>
          <p:nvPr/>
        </p:nvSpPr>
        <p:spPr>
          <a:xfrm>
            <a:off x="-9929" y="5674281"/>
            <a:ext cx="9102150" cy="783035"/>
          </a:xfrm>
          <a:prstGeom prst="rect">
            <a:avLst/>
          </a:prstGeom>
        </p:spPr>
        <p:txBody>
          <a:bodyPr wrap="square">
            <a:spAutoFit/>
          </a:bodyPr>
          <a:lstStyle/>
          <a:p>
            <a:pPr lvl="1">
              <a:spcBef>
                <a:spcPts val="600"/>
              </a:spcBef>
              <a:buNone/>
            </a:pPr>
            <a:r>
              <a:rPr lang="en-US" sz="2200" dirty="0"/>
              <a:t>The importance of </a:t>
            </a:r>
            <a:r>
              <a:rPr lang="en-US" sz="2200" i="1" dirty="0">
                <a:solidFill>
                  <a:srgbClr val="017DBB"/>
                </a:solidFill>
              </a:rPr>
              <a:t>reliability of data </a:t>
            </a:r>
            <a:r>
              <a:rPr lang="en-US" sz="2200" dirty="0"/>
              <a:t>is even higher when exploited in applications which </a:t>
            </a:r>
            <a:r>
              <a:rPr lang="en-US" sz="2200" i="1" dirty="0">
                <a:solidFill>
                  <a:srgbClr val="017DBB"/>
                </a:solidFill>
              </a:rPr>
              <a:t>involve</a:t>
            </a:r>
            <a:r>
              <a:rPr lang="en-US" sz="2200" dirty="0"/>
              <a:t> or </a:t>
            </a:r>
            <a:r>
              <a:rPr lang="en-US" sz="2200" i="1" dirty="0">
                <a:solidFill>
                  <a:srgbClr val="017DBB"/>
                </a:solidFill>
              </a:rPr>
              <a:t>affect</a:t>
            </a:r>
            <a:r>
              <a:rPr lang="en-US" sz="2200" dirty="0">
                <a:solidFill>
                  <a:srgbClr val="017DBB"/>
                </a:solidFill>
              </a:rPr>
              <a:t> human lives!</a:t>
            </a:r>
          </a:p>
        </p:txBody>
      </p:sp>
    </p:spTree>
    <p:extLst>
      <p:ext uri="{BB962C8B-B14F-4D97-AF65-F5344CB8AC3E}">
        <p14:creationId xmlns:p14="http://schemas.microsoft.com/office/powerpoint/2010/main" val="3879224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19"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9131" y="254203"/>
            <a:ext cx="7805737" cy="835025"/>
          </a:xfrm>
        </p:spPr>
        <p:txBody>
          <a:bodyPr/>
          <a:lstStyle/>
          <a:p>
            <a:r>
              <a:rPr lang="en-US" dirty="0" smtClean="0"/>
              <a:t>IoT Data Analytics</a:t>
            </a:r>
            <a:endParaRPr lang="en-US" dirty="0"/>
          </a:p>
        </p:txBody>
      </p:sp>
      <p:sp>
        <p:nvSpPr>
          <p:cNvPr id="3" name="Espace réservé du contenu 2"/>
          <p:cNvSpPr>
            <a:spLocks noGrp="1"/>
          </p:cNvSpPr>
          <p:nvPr>
            <p:ph idx="1"/>
          </p:nvPr>
        </p:nvSpPr>
        <p:spPr>
          <a:xfrm>
            <a:off x="0" y="1089228"/>
            <a:ext cx="9144000" cy="4968875"/>
          </a:xfrm>
        </p:spPr>
        <p:txBody>
          <a:bodyPr>
            <a:noAutofit/>
          </a:bodyPr>
          <a:lstStyle/>
          <a:p>
            <a:r>
              <a:rPr lang="en-US" sz="2200" dirty="0" smtClean="0">
                <a:solidFill>
                  <a:srgbClr val="017DBB"/>
                </a:solidFill>
              </a:rPr>
              <a:t>Use Cases</a:t>
            </a:r>
          </a:p>
          <a:p>
            <a:pPr lvl="1"/>
            <a:r>
              <a:rPr lang="en-US" sz="2200" dirty="0" smtClean="0"/>
              <a:t>Real-time monitoring and control</a:t>
            </a:r>
          </a:p>
          <a:p>
            <a:pPr lvl="1"/>
            <a:r>
              <a:rPr lang="en-US" sz="2200" dirty="0" smtClean="0"/>
              <a:t>Failure detection and predictive maintenance</a:t>
            </a:r>
          </a:p>
          <a:p>
            <a:pPr lvl="1"/>
            <a:r>
              <a:rPr lang="en-US" sz="2200" dirty="0" smtClean="0"/>
              <a:t>Malicious cyber activity detection</a:t>
            </a:r>
          </a:p>
          <a:p>
            <a:pPr lvl="1"/>
            <a:r>
              <a:rPr lang="en-US" sz="2200" dirty="0" smtClean="0"/>
              <a:t>Product life-cycle management</a:t>
            </a:r>
          </a:p>
          <a:p>
            <a:pPr lvl="1"/>
            <a:r>
              <a:rPr lang="en-US" sz="2200" dirty="0" smtClean="0"/>
              <a:t>Operational efficiency, optimization, self-adaptation</a:t>
            </a:r>
          </a:p>
          <a:p>
            <a:endParaRPr lang="en-US" sz="2200" dirty="0" smtClean="0"/>
          </a:p>
          <a:p>
            <a:r>
              <a:rPr lang="en-US" sz="2200" dirty="0" smtClean="0">
                <a:solidFill>
                  <a:srgbClr val="017DBB"/>
                </a:solidFill>
              </a:rPr>
              <a:t>Batch and Online Techniques</a:t>
            </a:r>
          </a:p>
          <a:p>
            <a:pPr lvl="1"/>
            <a:r>
              <a:rPr lang="en-US" sz="2200" dirty="0" smtClean="0"/>
              <a:t>Descriptive Analytics: </a:t>
            </a:r>
            <a:r>
              <a:rPr lang="en-US" sz="2200" dirty="0"/>
              <a:t>a</a:t>
            </a:r>
            <a:r>
              <a:rPr lang="en-US" sz="2200" dirty="0" smtClean="0"/>
              <a:t>ggregation and statistics</a:t>
            </a:r>
          </a:p>
          <a:p>
            <a:pPr lvl="1"/>
            <a:r>
              <a:rPr lang="en-US" sz="2200" dirty="0"/>
              <a:t>Predictive </a:t>
            </a:r>
            <a:r>
              <a:rPr lang="en-US" sz="2200" dirty="0" smtClean="0"/>
              <a:t>Analytics: Supervised, Semi-Supervised, Unsupervised</a:t>
            </a:r>
          </a:p>
          <a:p>
            <a:pPr lvl="1"/>
            <a:r>
              <a:rPr lang="en-US" sz="2200" dirty="0" smtClean="0"/>
              <a:t>Data </a:t>
            </a:r>
            <a:r>
              <a:rPr lang="en-US" sz="2200" dirty="0"/>
              <a:t>series </a:t>
            </a:r>
            <a:r>
              <a:rPr lang="en-US" sz="2200" dirty="0" smtClean="0"/>
              <a:t>analytics: Spatiotemporal</a:t>
            </a:r>
            <a:endParaRPr lang="en-US" sz="2200" dirty="0"/>
          </a:p>
          <a:p>
            <a:pPr lvl="1"/>
            <a:r>
              <a:rPr lang="en-US" sz="2200" dirty="0" smtClean="0"/>
              <a:t>Domain and data type specific: Signal processing</a:t>
            </a:r>
          </a:p>
          <a:p>
            <a:endParaRPr lang="en-US" sz="2200" dirty="0"/>
          </a:p>
        </p:txBody>
      </p:sp>
      <p:sp>
        <p:nvSpPr>
          <p:cNvPr id="4" name="Rectangle 3"/>
          <p:cNvSpPr/>
          <p:nvPr/>
        </p:nvSpPr>
        <p:spPr bwMode="auto">
          <a:xfrm>
            <a:off x="6367803" y="1789509"/>
            <a:ext cx="2452347" cy="387634"/>
          </a:xfrm>
          <a:prstGeom prst="rect">
            <a:avLst/>
          </a:prstGeom>
          <a:noFill/>
          <a:ln w="28575" cap="flat" cmpd="sng" algn="ctr">
            <a:solidFill>
              <a:srgbClr val="FF0000"/>
            </a:solid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algn="ctr" defTabSz="828675">
              <a:buNone/>
            </a:pPr>
            <a:r>
              <a:rPr lang="en-US" sz="2200" dirty="0" smtClean="0">
                <a:cs typeface="Arial" charset="0"/>
              </a:rPr>
              <a:t>Anomaly Detection</a:t>
            </a:r>
            <a:endParaRPr lang="en-US" sz="2200" dirty="0">
              <a:cs typeface="Arial" charset="0"/>
            </a:endParaRPr>
          </a:p>
        </p:txBody>
      </p:sp>
      <p:sp>
        <p:nvSpPr>
          <p:cNvPr id="5" name="Rectangle 4"/>
          <p:cNvSpPr/>
          <p:nvPr/>
        </p:nvSpPr>
        <p:spPr bwMode="auto">
          <a:xfrm>
            <a:off x="4713528" y="4455886"/>
            <a:ext cx="4106621" cy="359132"/>
          </a:xfrm>
          <a:prstGeom prst="rect">
            <a:avLst/>
          </a:prstGeom>
          <a:noFill/>
          <a:ln w="28575"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6" name="Espace réservé du numéro de diapositive 2"/>
          <p:cNvSpPr>
            <a:spLocks noGrp="1"/>
          </p:cNvSpPr>
          <p:nvPr>
            <p:ph type="sldNum" sz="quarter" idx="10"/>
          </p:nvPr>
        </p:nvSpPr>
        <p:spPr>
          <a:xfrm>
            <a:off x="8537575" y="6540500"/>
            <a:ext cx="282575" cy="276225"/>
          </a:xfrm>
        </p:spPr>
        <p:txBody>
          <a:bodyPr/>
          <a:lstStyle/>
          <a:p>
            <a:pPr>
              <a:defRPr/>
            </a:pPr>
            <a:fld id="{B5AB38F2-DC9D-AC4D-A5F9-B9317846DCA6}" type="slidenum">
              <a:rPr lang="en-US" smtClean="0"/>
              <a:pPr>
                <a:defRPr/>
              </a:pPr>
              <a:t>10</a:t>
            </a:fld>
            <a:endParaRPr lang="en-US" dirty="0"/>
          </a:p>
        </p:txBody>
      </p:sp>
    </p:spTree>
    <p:extLst>
      <p:ext uri="{BB962C8B-B14F-4D97-AF65-F5344CB8AC3E}">
        <p14:creationId xmlns:p14="http://schemas.microsoft.com/office/powerpoint/2010/main" val="405289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8537575" y="6526985"/>
            <a:ext cx="282575" cy="276225"/>
          </a:xfrm>
        </p:spPr>
        <p:txBody>
          <a:bodyPr/>
          <a:lstStyle/>
          <a:p>
            <a:pPr>
              <a:defRPr/>
            </a:pPr>
            <a:fld id="{B5AB38F2-DC9D-AC4D-A5F9-B9317846DCA6}" type="slidenum">
              <a:rPr lang="en-US" smtClean="0"/>
              <a:pPr>
                <a:defRPr/>
              </a:pPr>
              <a:t>11</a:t>
            </a:fld>
            <a:endParaRPr lang="en-US" dirty="0"/>
          </a:p>
        </p:txBody>
      </p:sp>
      <p:sp>
        <p:nvSpPr>
          <p:cNvPr id="4" name="Titre 1"/>
          <p:cNvSpPr>
            <a:spLocks noGrp="1"/>
          </p:cNvSpPr>
          <p:nvPr>
            <p:ph type="title"/>
          </p:nvPr>
        </p:nvSpPr>
        <p:spPr>
          <a:xfrm>
            <a:off x="0" y="76795"/>
            <a:ext cx="9144000" cy="826718"/>
          </a:xfrm>
        </p:spPr>
        <p:txBody>
          <a:bodyPr/>
          <a:lstStyle/>
          <a:p>
            <a:r>
              <a:rPr lang="en-US" dirty="0" smtClean="0"/>
              <a:t>Real Time Anomaly Detection</a:t>
            </a:r>
            <a:endParaRPr lang="fr-FR" dirty="0"/>
          </a:p>
        </p:txBody>
      </p:sp>
      <p:graphicFrame>
        <p:nvGraphicFramePr>
          <p:cNvPr id="5" name="Content Placeholder 3"/>
          <p:cNvGraphicFramePr>
            <a:graphicFrameLocks/>
          </p:cNvGraphicFramePr>
          <p:nvPr>
            <p:extLst>
              <p:ext uri="{D42A27DB-BD31-4B8C-83A1-F6EECF244321}">
                <p14:modId xmlns:p14="http://schemas.microsoft.com/office/powerpoint/2010/main" val="3799239732"/>
              </p:ext>
            </p:extLst>
          </p:nvPr>
        </p:nvGraphicFramePr>
        <p:xfrm>
          <a:off x="447017" y="942310"/>
          <a:ext cx="8531391" cy="4644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p:cNvSpPr txBox="1"/>
          <p:nvPr/>
        </p:nvSpPr>
        <p:spPr>
          <a:xfrm>
            <a:off x="1" y="5688797"/>
            <a:ext cx="9144000" cy="415563"/>
          </a:xfrm>
          <a:prstGeom prst="rect">
            <a:avLst/>
          </a:prstGeom>
          <a:noFill/>
        </p:spPr>
        <p:txBody>
          <a:bodyPr wrap="square" rtlCol="0">
            <a:spAutoFit/>
          </a:bodyPr>
          <a:lstStyle/>
          <a:p>
            <a:pPr algn="ctr">
              <a:buNone/>
            </a:pPr>
            <a:r>
              <a:rPr lang="en-US" sz="2200" dirty="0" smtClean="0"/>
              <a:t>Define </a:t>
            </a:r>
            <a:r>
              <a:rPr lang="en-US" sz="2200" dirty="0" smtClean="0">
                <a:solidFill>
                  <a:srgbClr val="0070C0"/>
                </a:solidFill>
              </a:rPr>
              <a:t>alerts</a:t>
            </a:r>
            <a:r>
              <a:rPr lang="en-US" sz="2200" dirty="0" smtClean="0"/>
              <a:t>, predict </a:t>
            </a:r>
            <a:r>
              <a:rPr lang="en-US" sz="2200" dirty="0" smtClean="0">
                <a:solidFill>
                  <a:srgbClr val="0070C0"/>
                </a:solidFill>
              </a:rPr>
              <a:t>faults</a:t>
            </a:r>
            <a:r>
              <a:rPr lang="en-US" sz="2200" dirty="0" smtClean="0"/>
              <a:t>, detect </a:t>
            </a:r>
            <a:r>
              <a:rPr lang="en-US" sz="2200" dirty="0" smtClean="0">
                <a:solidFill>
                  <a:srgbClr val="0070C0"/>
                </a:solidFill>
              </a:rPr>
              <a:t>intrusions </a:t>
            </a:r>
            <a:r>
              <a:rPr lang="en-US" sz="2200" dirty="0" smtClean="0"/>
              <a:t>&amp; </a:t>
            </a:r>
            <a:r>
              <a:rPr lang="en-US" sz="2200" dirty="0" smtClean="0">
                <a:solidFill>
                  <a:srgbClr val="017DBB"/>
                </a:solidFill>
              </a:rPr>
              <a:t>threats</a:t>
            </a:r>
            <a:endParaRPr lang="en-US" sz="2200" dirty="0">
              <a:solidFill>
                <a:srgbClr val="0070C0"/>
              </a:solidFill>
            </a:endParaRPr>
          </a:p>
        </p:txBody>
      </p:sp>
    </p:spTree>
    <p:extLst>
      <p:ext uri="{BB962C8B-B14F-4D97-AF65-F5344CB8AC3E}">
        <p14:creationId xmlns:p14="http://schemas.microsoft.com/office/powerpoint/2010/main" val="314558643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05980" y="506922"/>
            <a:ext cx="9329057" cy="659493"/>
          </a:xfrm>
        </p:spPr>
        <p:txBody>
          <a:bodyPr/>
          <a:lstStyle/>
          <a:p>
            <a:r>
              <a:rPr lang="en-US" dirty="0" smtClean="0"/>
              <a:t>What Makes </a:t>
            </a:r>
            <a:r>
              <a:rPr lang="en-US" dirty="0" err="1" smtClean="0"/>
              <a:t>IoT</a:t>
            </a:r>
            <a:r>
              <a:rPr lang="en-US" dirty="0" smtClean="0"/>
              <a:t> Data Processing &amp; Analytics Challenging?</a:t>
            </a:r>
            <a:endParaRPr lang="fr-FR" dirty="0"/>
          </a:p>
        </p:txBody>
      </p:sp>
      <p:sp>
        <p:nvSpPr>
          <p:cNvPr id="3" name="Espace réservé du contenu 2"/>
          <p:cNvSpPr>
            <a:spLocks noGrp="1"/>
          </p:cNvSpPr>
          <p:nvPr>
            <p:ph idx="1"/>
          </p:nvPr>
        </p:nvSpPr>
        <p:spPr>
          <a:xfrm>
            <a:off x="1259209" y="6360625"/>
            <a:ext cx="7914592" cy="255268"/>
          </a:xfrm>
        </p:spPr>
        <p:txBody>
          <a:bodyPr/>
          <a:lstStyle/>
          <a:p>
            <a:pPr marL="0" indent="0">
              <a:buNone/>
            </a:pPr>
            <a:r>
              <a:rPr lang="fr-FR" sz="1800" dirty="0" err="1" smtClean="0">
                <a:latin typeface="Lucida Console" panose="020B0609040504020204" pitchFamily="49" charset="0"/>
              </a:rPr>
              <a:t>Adapted</a:t>
            </a:r>
            <a:r>
              <a:rPr lang="fr-FR" sz="1800" dirty="0" smtClean="0">
                <a:latin typeface="Lucida Console" panose="020B0609040504020204" pitchFamily="49" charset="0"/>
              </a:rPr>
              <a:t> </a:t>
            </a:r>
            <a:r>
              <a:rPr lang="fr-FR" sz="1800" dirty="0" err="1" smtClean="0">
                <a:latin typeface="Lucida Console" panose="020B0609040504020204" pitchFamily="49" charset="0"/>
              </a:rPr>
              <a:t>from</a:t>
            </a:r>
            <a:r>
              <a:rPr lang="fr-FR" sz="1800" dirty="0" smtClean="0">
                <a:latin typeface="Lucida Console" panose="020B0609040504020204" pitchFamily="49" charset="0"/>
              </a:rPr>
              <a:t> https</a:t>
            </a:r>
            <a:r>
              <a:rPr lang="fr-FR" sz="1800" dirty="0">
                <a:latin typeface="Lucida Console" panose="020B0609040504020204" pitchFamily="49" charset="0"/>
              </a:rPr>
              <a:t>://www.gartner.com/smarterwithgartner</a:t>
            </a:r>
            <a:r>
              <a:rPr lang="fr-FR" sz="1800" dirty="0" smtClean="0">
                <a:latin typeface="Lucida Console" panose="020B0609040504020204" pitchFamily="49" charset="0"/>
              </a:rPr>
              <a:t>/ </a:t>
            </a:r>
            <a:r>
              <a:rPr lang="fr-FR" sz="1800" dirty="0" err="1" smtClean="0">
                <a:latin typeface="Lucida Console" panose="020B0609040504020204" pitchFamily="49" charset="0"/>
              </a:rPr>
              <a:t>transform</a:t>
            </a:r>
            <a:r>
              <a:rPr lang="fr-FR" sz="1800" dirty="0" smtClean="0">
                <a:latin typeface="Lucida Console" panose="020B0609040504020204" pitchFamily="49" charset="0"/>
              </a:rPr>
              <a:t>-</a:t>
            </a:r>
            <a:r>
              <a:rPr lang="fr-FR" sz="1800" dirty="0" err="1" smtClean="0">
                <a:latin typeface="Lucida Console" panose="020B0609040504020204" pitchFamily="49" charset="0"/>
              </a:rPr>
              <a:t>your</a:t>
            </a:r>
            <a:r>
              <a:rPr lang="fr-FR" sz="1800" dirty="0" smtClean="0">
                <a:latin typeface="Lucida Console" panose="020B0609040504020204" pitchFamily="49" charset="0"/>
              </a:rPr>
              <a:t>-business-</a:t>
            </a:r>
            <a:r>
              <a:rPr lang="fr-FR" sz="1800" dirty="0" err="1" smtClean="0">
                <a:latin typeface="Lucida Console" panose="020B0609040504020204" pitchFamily="49" charset="0"/>
              </a:rPr>
              <a:t>with</a:t>
            </a:r>
            <a:r>
              <a:rPr lang="fr-FR" sz="1800" dirty="0" smtClean="0">
                <a:latin typeface="Lucida Console" panose="020B0609040504020204" pitchFamily="49" charset="0"/>
              </a:rPr>
              <a:t>-</a:t>
            </a:r>
            <a:r>
              <a:rPr lang="fr-FR" sz="1800" dirty="0" err="1" smtClean="0">
                <a:latin typeface="Lucida Console" panose="020B0609040504020204" pitchFamily="49" charset="0"/>
              </a:rPr>
              <a:t>iot-analytics</a:t>
            </a:r>
            <a:r>
              <a:rPr lang="fr-FR" sz="1800" dirty="0">
                <a:latin typeface="Lucida Console" panose="020B0609040504020204" pitchFamily="49" charset="0"/>
              </a:rPr>
              <a:t>/</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12</a:t>
            </a:fld>
            <a:endParaRPr lang="en-US" dirty="0"/>
          </a:p>
        </p:txBody>
      </p:sp>
      <p:sp>
        <p:nvSpPr>
          <p:cNvPr id="9" name="ZoneTexte 8"/>
          <p:cNvSpPr txBox="1"/>
          <p:nvPr/>
        </p:nvSpPr>
        <p:spPr>
          <a:xfrm>
            <a:off x="9245803" y="3660283"/>
            <a:ext cx="2349795" cy="444930"/>
          </a:xfrm>
          <a:prstGeom prst="rect">
            <a:avLst/>
          </a:prstGeom>
          <a:noFill/>
        </p:spPr>
        <p:txBody>
          <a:bodyPr wrap="square" rtlCol="0">
            <a:spAutoFit/>
          </a:bodyPr>
          <a:lstStyle/>
          <a:p>
            <a:pPr>
              <a:spcBef>
                <a:spcPts val="0"/>
              </a:spcBef>
              <a:buNone/>
            </a:pPr>
            <a:r>
              <a:rPr lang="en-US" sz="2400" b="1" dirty="0" smtClean="0"/>
              <a:t>100+ locations</a:t>
            </a:r>
            <a:endParaRPr lang="fr-FR" sz="2400" b="1" dirty="0"/>
          </a:p>
        </p:txBody>
      </p:sp>
      <p:sp>
        <p:nvSpPr>
          <p:cNvPr id="10" name="ZoneTexte 9"/>
          <p:cNvSpPr txBox="1"/>
          <p:nvPr/>
        </p:nvSpPr>
        <p:spPr>
          <a:xfrm>
            <a:off x="-3516164" y="3511849"/>
            <a:ext cx="2194832" cy="444930"/>
          </a:xfrm>
          <a:prstGeom prst="rect">
            <a:avLst/>
          </a:prstGeom>
          <a:noFill/>
        </p:spPr>
        <p:txBody>
          <a:bodyPr wrap="none" rtlCol="0">
            <a:spAutoFit/>
          </a:bodyPr>
          <a:lstStyle/>
          <a:p>
            <a:pPr>
              <a:spcBef>
                <a:spcPts val="0"/>
              </a:spcBef>
              <a:buNone/>
            </a:pPr>
            <a:r>
              <a:rPr lang="en-US" sz="2400" b="1" dirty="0"/>
              <a:t>1</a:t>
            </a:r>
            <a:r>
              <a:rPr lang="en-US" sz="2400" b="1" dirty="0" smtClean="0"/>
              <a:t>M+ rows/sec</a:t>
            </a:r>
          </a:p>
        </p:txBody>
      </p:sp>
      <p:pic>
        <p:nvPicPr>
          <p:cNvPr id="11" name="Image 10"/>
          <p:cNvPicPr>
            <a:picLocks noChangeAspect="1"/>
          </p:cNvPicPr>
          <p:nvPr/>
        </p:nvPicPr>
        <p:blipFill>
          <a:blip r:embed="rId3"/>
          <a:stretch>
            <a:fillRect/>
          </a:stretch>
        </p:blipFill>
        <p:spPr>
          <a:xfrm>
            <a:off x="-4133850" y="1663780"/>
            <a:ext cx="4133850" cy="1238250"/>
          </a:xfrm>
          <a:prstGeom prst="rect">
            <a:avLst/>
          </a:prstGeom>
        </p:spPr>
      </p:pic>
      <p:pic>
        <p:nvPicPr>
          <p:cNvPr id="12" name="Image 11"/>
          <p:cNvPicPr>
            <a:picLocks noChangeAspect="1"/>
          </p:cNvPicPr>
          <p:nvPr/>
        </p:nvPicPr>
        <p:blipFill>
          <a:blip r:embed="rId4"/>
          <a:stretch>
            <a:fillRect/>
          </a:stretch>
        </p:blipFill>
        <p:spPr>
          <a:xfrm>
            <a:off x="-4286250" y="3956779"/>
            <a:ext cx="4286250" cy="1104900"/>
          </a:xfrm>
          <a:prstGeom prst="rect">
            <a:avLst/>
          </a:prstGeom>
        </p:spPr>
      </p:pic>
      <p:pic>
        <p:nvPicPr>
          <p:cNvPr id="13" name="Image 12"/>
          <p:cNvPicPr>
            <a:picLocks noChangeAspect="1"/>
          </p:cNvPicPr>
          <p:nvPr/>
        </p:nvPicPr>
        <p:blipFill>
          <a:blip r:embed="rId5"/>
          <a:stretch>
            <a:fillRect/>
          </a:stretch>
        </p:blipFill>
        <p:spPr>
          <a:xfrm>
            <a:off x="9245803" y="4148173"/>
            <a:ext cx="4219575" cy="1028700"/>
          </a:xfrm>
          <a:prstGeom prst="rect">
            <a:avLst/>
          </a:prstGeom>
        </p:spPr>
      </p:pic>
      <p:sp>
        <p:nvSpPr>
          <p:cNvPr id="14" name="ZoneTexte 13"/>
          <p:cNvSpPr txBox="1"/>
          <p:nvPr/>
        </p:nvSpPr>
        <p:spPr>
          <a:xfrm>
            <a:off x="-3209513" y="1066231"/>
            <a:ext cx="1733167" cy="469039"/>
          </a:xfrm>
          <a:prstGeom prst="rect">
            <a:avLst/>
          </a:prstGeom>
          <a:noFill/>
        </p:spPr>
        <p:txBody>
          <a:bodyPr wrap="none" rtlCol="0">
            <a:spAutoFit/>
          </a:bodyPr>
          <a:lstStyle/>
          <a:p>
            <a:pPr>
              <a:spcBef>
                <a:spcPts val="0"/>
              </a:spcBef>
              <a:buNone/>
            </a:pPr>
            <a:r>
              <a:rPr lang="en-US" sz="2400" b="1" dirty="0" smtClean="0"/>
              <a:t>10B+ rows</a:t>
            </a:r>
          </a:p>
        </p:txBody>
      </p:sp>
      <p:pic>
        <p:nvPicPr>
          <p:cNvPr id="15" name="Image 14"/>
          <p:cNvPicPr>
            <a:picLocks noChangeAspect="1"/>
          </p:cNvPicPr>
          <p:nvPr/>
        </p:nvPicPr>
        <p:blipFill>
          <a:blip r:embed="rId6"/>
          <a:stretch>
            <a:fillRect/>
          </a:stretch>
        </p:blipFill>
        <p:spPr>
          <a:xfrm>
            <a:off x="9143997" y="1940468"/>
            <a:ext cx="4981575" cy="1247775"/>
          </a:xfrm>
          <a:prstGeom prst="rect">
            <a:avLst/>
          </a:prstGeom>
        </p:spPr>
      </p:pic>
      <p:sp>
        <p:nvSpPr>
          <p:cNvPr id="16" name="ZoneTexte 15"/>
          <p:cNvSpPr txBox="1"/>
          <p:nvPr/>
        </p:nvSpPr>
        <p:spPr>
          <a:xfrm>
            <a:off x="9235188" y="1094029"/>
            <a:ext cx="2349795" cy="821635"/>
          </a:xfrm>
          <a:prstGeom prst="rect">
            <a:avLst/>
          </a:prstGeom>
          <a:noFill/>
        </p:spPr>
        <p:txBody>
          <a:bodyPr wrap="square" rtlCol="0">
            <a:spAutoFit/>
          </a:bodyPr>
          <a:lstStyle/>
          <a:p>
            <a:pPr>
              <a:spcBef>
                <a:spcPts val="0"/>
              </a:spcBef>
              <a:buNone/>
            </a:pPr>
            <a:r>
              <a:rPr lang="en-US" sz="2400" b="1" dirty="0" smtClean="0"/>
              <a:t>&lt;1 sec response time</a:t>
            </a:r>
            <a:endParaRPr lang="fr-FR" sz="2400" b="1" dirty="0"/>
          </a:p>
        </p:txBody>
      </p:sp>
      <p:grpSp>
        <p:nvGrpSpPr>
          <p:cNvPr id="29" name="Groupe 28"/>
          <p:cNvGrpSpPr/>
          <p:nvPr/>
        </p:nvGrpSpPr>
        <p:grpSpPr>
          <a:xfrm>
            <a:off x="25604" y="1535270"/>
            <a:ext cx="1436914" cy="2662740"/>
            <a:chOff x="25604" y="894012"/>
            <a:chExt cx="1436914" cy="2662740"/>
          </a:xfrm>
        </p:grpSpPr>
        <p:pic>
          <p:nvPicPr>
            <p:cNvPr id="17" name="Image 16"/>
            <p:cNvPicPr>
              <a:picLocks noChangeAspect="1"/>
            </p:cNvPicPr>
            <p:nvPr/>
          </p:nvPicPr>
          <p:blipFill>
            <a:blip r:embed="rId7"/>
            <a:stretch>
              <a:fillRect/>
            </a:stretch>
          </p:blipFill>
          <p:spPr>
            <a:xfrm>
              <a:off x="125358" y="894012"/>
              <a:ext cx="1146228" cy="921267"/>
            </a:xfrm>
            <a:prstGeom prst="rect">
              <a:avLst/>
            </a:prstGeom>
          </p:spPr>
        </p:pic>
        <p:sp>
          <p:nvSpPr>
            <p:cNvPr id="23" name="ZoneTexte 22"/>
            <p:cNvSpPr txBox="1"/>
            <p:nvPr/>
          </p:nvSpPr>
          <p:spPr>
            <a:xfrm>
              <a:off x="25604" y="1894759"/>
              <a:ext cx="1436914" cy="1661993"/>
            </a:xfrm>
            <a:prstGeom prst="rect">
              <a:avLst/>
            </a:prstGeom>
            <a:noFill/>
          </p:spPr>
          <p:txBody>
            <a:bodyPr wrap="square" rtlCol="0">
              <a:spAutoFit/>
            </a:bodyPr>
            <a:lstStyle/>
            <a:p>
              <a:pPr>
                <a:buNone/>
              </a:pPr>
              <a:r>
                <a:rPr lang="en-US" sz="2000" dirty="0" smtClean="0">
                  <a:solidFill>
                    <a:srgbClr val="0070C0"/>
                  </a:solidFill>
                </a:rPr>
                <a:t>continuous data </a:t>
              </a:r>
              <a:r>
                <a:rPr lang="en-US" sz="2000" dirty="0" smtClean="0"/>
                <a:t>from multiple things </a:t>
              </a:r>
              <a:r>
                <a:rPr lang="en-US" sz="2000" dirty="0" smtClean="0">
                  <a:solidFill>
                    <a:srgbClr val="0070C0"/>
                  </a:solidFill>
                </a:rPr>
                <a:t>in the wild</a:t>
              </a:r>
              <a:endParaRPr lang="fr-FR" sz="2000" dirty="0">
                <a:solidFill>
                  <a:srgbClr val="0070C0"/>
                </a:solidFill>
              </a:endParaRPr>
            </a:p>
          </p:txBody>
        </p:sp>
      </p:grpSp>
      <p:grpSp>
        <p:nvGrpSpPr>
          <p:cNvPr id="30" name="Groupe 29"/>
          <p:cNvGrpSpPr/>
          <p:nvPr/>
        </p:nvGrpSpPr>
        <p:grpSpPr>
          <a:xfrm>
            <a:off x="1453142" y="1535270"/>
            <a:ext cx="1436914" cy="2034876"/>
            <a:chOff x="1453142" y="894012"/>
            <a:chExt cx="1436914" cy="2034876"/>
          </a:xfrm>
        </p:grpSpPr>
        <p:pic>
          <p:nvPicPr>
            <p:cNvPr id="18" name="Image 17"/>
            <p:cNvPicPr>
              <a:picLocks noChangeAspect="1"/>
            </p:cNvPicPr>
            <p:nvPr/>
          </p:nvPicPr>
          <p:blipFill>
            <a:blip r:embed="rId8"/>
            <a:stretch>
              <a:fillRect/>
            </a:stretch>
          </p:blipFill>
          <p:spPr>
            <a:xfrm>
              <a:off x="1672117" y="894012"/>
              <a:ext cx="998964" cy="921267"/>
            </a:xfrm>
            <a:prstGeom prst="rect">
              <a:avLst/>
            </a:prstGeom>
          </p:spPr>
        </p:pic>
        <p:sp>
          <p:nvSpPr>
            <p:cNvPr id="24" name="ZoneTexte 23"/>
            <p:cNvSpPr txBox="1"/>
            <p:nvPr/>
          </p:nvSpPr>
          <p:spPr>
            <a:xfrm>
              <a:off x="1453142" y="1894759"/>
              <a:ext cx="1436914" cy="1034129"/>
            </a:xfrm>
            <a:prstGeom prst="rect">
              <a:avLst/>
            </a:prstGeom>
            <a:noFill/>
          </p:spPr>
          <p:txBody>
            <a:bodyPr wrap="square" rtlCol="0">
              <a:spAutoFit/>
            </a:bodyPr>
            <a:lstStyle/>
            <a:p>
              <a:pPr>
                <a:buNone/>
              </a:pPr>
              <a:r>
                <a:rPr lang="en-US" sz="2000" dirty="0"/>
                <a:t>i</a:t>
              </a:r>
              <a:r>
                <a:rPr lang="en-US" sz="2000" dirty="0" smtClean="0"/>
                <a:t>ngest and process </a:t>
              </a:r>
              <a:r>
                <a:rPr lang="en-US" sz="2000" dirty="0" smtClean="0">
                  <a:solidFill>
                    <a:srgbClr val="0070C0"/>
                  </a:solidFill>
                </a:rPr>
                <a:t>data series</a:t>
              </a:r>
              <a:endParaRPr lang="fr-FR" sz="2000" dirty="0">
                <a:solidFill>
                  <a:srgbClr val="0070C0"/>
                </a:solidFill>
              </a:endParaRPr>
            </a:p>
          </p:txBody>
        </p:sp>
      </p:grpSp>
      <p:grpSp>
        <p:nvGrpSpPr>
          <p:cNvPr id="31" name="Groupe 30"/>
          <p:cNvGrpSpPr/>
          <p:nvPr/>
        </p:nvGrpSpPr>
        <p:grpSpPr>
          <a:xfrm>
            <a:off x="3005617" y="1504846"/>
            <a:ext cx="1436914" cy="2693164"/>
            <a:chOff x="3005617" y="863588"/>
            <a:chExt cx="1436914" cy="2693164"/>
          </a:xfrm>
        </p:grpSpPr>
        <p:pic>
          <p:nvPicPr>
            <p:cNvPr id="19" name="Image 18"/>
            <p:cNvPicPr>
              <a:picLocks noChangeAspect="1"/>
            </p:cNvPicPr>
            <p:nvPr/>
          </p:nvPicPr>
          <p:blipFill>
            <a:blip r:embed="rId9"/>
            <a:stretch>
              <a:fillRect/>
            </a:stretch>
          </p:blipFill>
          <p:spPr>
            <a:xfrm>
              <a:off x="3071813" y="863588"/>
              <a:ext cx="990600" cy="971550"/>
            </a:xfrm>
            <a:prstGeom prst="rect">
              <a:avLst/>
            </a:prstGeom>
          </p:spPr>
        </p:pic>
        <p:sp>
          <p:nvSpPr>
            <p:cNvPr id="25" name="ZoneTexte 24"/>
            <p:cNvSpPr txBox="1"/>
            <p:nvPr/>
          </p:nvSpPr>
          <p:spPr>
            <a:xfrm>
              <a:off x="3005617" y="1894759"/>
              <a:ext cx="1436914" cy="1661993"/>
            </a:xfrm>
            <a:prstGeom prst="rect">
              <a:avLst/>
            </a:prstGeom>
            <a:noFill/>
          </p:spPr>
          <p:txBody>
            <a:bodyPr wrap="square" rtlCol="0">
              <a:spAutoFit/>
            </a:bodyPr>
            <a:lstStyle/>
            <a:p>
              <a:pPr>
                <a:buNone/>
              </a:pPr>
              <a:r>
                <a:rPr lang="en-US" sz="2000" dirty="0"/>
                <a:t>u</a:t>
              </a:r>
              <a:r>
                <a:rPr lang="en-US" sz="2000" dirty="0" smtClean="0"/>
                <a:t>se </a:t>
              </a:r>
              <a:r>
                <a:rPr lang="en-US" sz="2000" dirty="0" smtClean="0">
                  <a:solidFill>
                    <a:srgbClr val="0070C0"/>
                  </a:solidFill>
                </a:rPr>
                <a:t>multiple data analytics </a:t>
              </a:r>
              <a:r>
                <a:rPr lang="en-US" sz="2000" dirty="0" smtClean="0"/>
                <a:t>methods</a:t>
              </a:r>
              <a:endParaRPr lang="fr-FR" sz="2000" dirty="0"/>
            </a:p>
          </p:txBody>
        </p:sp>
      </p:grpSp>
      <p:grpSp>
        <p:nvGrpSpPr>
          <p:cNvPr id="32" name="Groupe 31"/>
          <p:cNvGrpSpPr/>
          <p:nvPr/>
        </p:nvGrpSpPr>
        <p:grpSpPr>
          <a:xfrm>
            <a:off x="4459615" y="1481420"/>
            <a:ext cx="1436914" cy="2716590"/>
            <a:chOff x="4459615" y="840162"/>
            <a:chExt cx="1436914" cy="2716590"/>
          </a:xfrm>
        </p:grpSpPr>
        <p:pic>
          <p:nvPicPr>
            <p:cNvPr id="20" name="Image 19"/>
            <p:cNvPicPr>
              <a:picLocks noChangeAspect="1"/>
            </p:cNvPicPr>
            <p:nvPr/>
          </p:nvPicPr>
          <p:blipFill>
            <a:blip r:embed="rId10"/>
            <a:stretch>
              <a:fillRect/>
            </a:stretch>
          </p:blipFill>
          <p:spPr>
            <a:xfrm>
              <a:off x="4525737" y="840162"/>
              <a:ext cx="971550" cy="1038225"/>
            </a:xfrm>
            <a:prstGeom prst="rect">
              <a:avLst/>
            </a:prstGeom>
          </p:spPr>
        </p:pic>
        <p:sp>
          <p:nvSpPr>
            <p:cNvPr id="26" name="ZoneTexte 25"/>
            <p:cNvSpPr txBox="1"/>
            <p:nvPr/>
          </p:nvSpPr>
          <p:spPr>
            <a:xfrm>
              <a:off x="4459615" y="1894759"/>
              <a:ext cx="1436914" cy="1661993"/>
            </a:xfrm>
            <a:prstGeom prst="rect">
              <a:avLst/>
            </a:prstGeom>
            <a:noFill/>
          </p:spPr>
          <p:txBody>
            <a:bodyPr wrap="square" rtlCol="0">
              <a:spAutoFit/>
            </a:bodyPr>
            <a:lstStyle/>
            <a:p>
              <a:pPr>
                <a:buNone/>
              </a:pPr>
              <a:r>
                <a:rPr lang="en-US" sz="2000" dirty="0">
                  <a:solidFill>
                    <a:srgbClr val="0070C0"/>
                  </a:solidFill>
                </a:rPr>
                <a:t>d</a:t>
              </a:r>
              <a:r>
                <a:rPr lang="en-US" sz="2000" dirty="0" smtClean="0">
                  <a:solidFill>
                    <a:srgbClr val="0070C0"/>
                  </a:solidFill>
                </a:rPr>
                <a:t>ata analytics distributed </a:t>
              </a:r>
              <a:r>
                <a:rPr lang="en-US" sz="2000" dirty="0" smtClean="0"/>
                <a:t>in several locations</a:t>
              </a:r>
              <a:endParaRPr lang="fr-FR" sz="2000" dirty="0"/>
            </a:p>
          </p:txBody>
        </p:sp>
      </p:grpSp>
      <p:grpSp>
        <p:nvGrpSpPr>
          <p:cNvPr id="33" name="Groupe 32"/>
          <p:cNvGrpSpPr/>
          <p:nvPr/>
        </p:nvGrpSpPr>
        <p:grpSpPr>
          <a:xfrm>
            <a:off x="5935887" y="1481420"/>
            <a:ext cx="1436914" cy="2716590"/>
            <a:chOff x="5935887" y="840162"/>
            <a:chExt cx="1436914" cy="2716590"/>
          </a:xfrm>
        </p:grpSpPr>
        <p:pic>
          <p:nvPicPr>
            <p:cNvPr id="21" name="Image 20"/>
            <p:cNvPicPr>
              <a:picLocks noChangeAspect="1"/>
            </p:cNvPicPr>
            <p:nvPr/>
          </p:nvPicPr>
          <p:blipFill>
            <a:blip r:embed="rId11"/>
            <a:stretch>
              <a:fillRect/>
            </a:stretch>
          </p:blipFill>
          <p:spPr>
            <a:xfrm>
              <a:off x="6015045" y="840162"/>
              <a:ext cx="1047750" cy="933450"/>
            </a:xfrm>
            <a:prstGeom prst="rect">
              <a:avLst/>
            </a:prstGeom>
          </p:spPr>
        </p:pic>
        <p:sp>
          <p:nvSpPr>
            <p:cNvPr id="27" name="ZoneTexte 26"/>
            <p:cNvSpPr txBox="1"/>
            <p:nvPr/>
          </p:nvSpPr>
          <p:spPr>
            <a:xfrm>
              <a:off x="5935887" y="1894759"/>
              <a:ext cx="1436914" cy="1661993"/>
            </a:xfrm>
            <a:prstGeom prst="rect">
              <a:avLst/>
            </a:prstGeom>
            <a:noFill/>
          </p:spPr>
          <p:txBody>
            <a:bodyPr wrap="square" rtlCol="0">
              <a:spAutoFit/>
            </a:bodyPr>
            <a:lstStyle/>
            <a:p>
              <a:pPr>
                <a:buNone/>
              </a:pPr>
              <a:r>
                <a:rPr lang="en-US" sz="2000" dirty="0"/>
                <a:t>i</a:t>
              </a:r>
              <a:r>
                <a:rPr lang="en-US" sz="2000" dirty="0" smtClean="0"/>
                <a:t>ntegration with </a:t>
              </a:r>
              <a:r>
                <a:rPr lang="en-US" sz="2000" dirty="0" smtClean="0">
                  <a:solidFill>
                    <a:srgbClr val="0070C0"/>
                  </a:solidFill>
                </a:rPr>
                <a:t>business operation systems</a:t>
              </a:r>
              <a:endParaRPr lang="fr-FR" sz="2000" dirty="0">
                <a:solidFill>
                  <a:srgbClr val="0070C0"/>
                </a:solidFill>
              </a:endParaRPr>
            </a:p>
          </p:txBody>
        </p:sp>
      </p:grpSp>
      <p:grpSp>
        <p:nvGrpSpPr>
          <p:cNvPr id="34" name="Groupe 33"/>
          <p:cNvGrpSpPr/>
          <p:nvPr/>
        </p:nvGrpSpPr>
        <p:grpSpPr>
          <a:xfrm>
            <a:off x="7308978" y="1578055"/>
            <a:ext cx="1909661" cy="2306023"/>
            <a:chOff x="7308978" y="936797"/>
            <a:chExt cx="1909661" cy="2306023"/>
          </a:xfrm>
        </p:grpSpPr>
        <p:pic>
          <p:nvPicPr>
            <p:cNvPr id="22" name="Image 21"/>
            <p:cNvPicPr>
              <a:picLocks noChangeAspect="1"/>
            </p:cNvPicPr>
            <p:nvPr/>
          </p:nvPicPr>
          <p:blipFill>
            <a:blip r:embed="rId12"/>
            <a:stretch>
              <a:fillRect/>
            </a:stretch>
          </p:blipFill>
          <p:spPr>
            <a:xfrm>
              <a:off x="7491403" y="936797"/>
              <a:ext cx="1200150" cy="704850"/>
            </a:xfrm>
            <a:prstGeom prst="rect">
              <a:avLst/>
            </a:prstGeom>
          </p:spPr>
        </p:pic>
        <p:sp>
          <p:nvSpPr>
            <p:cNvPr id="28" name="ZoneTexte 27"/>
            <p:cNvSpPr txBox="1"/>
            <p:nvPr/>
          </p:nvSpPr>
          <p:spPr>
            <a:xfrm>
              <a:off x="7308978" y="1894759"/>
              <a:ext cx="1909661" cy="1348061"/>
            </a:xfrm>
            <a:prstGeom prst="rect">
              <a:avLst/>
            </a:prstGeom>
            <a:noFill/>
          </p:spPr>
          <p:txBody>
            <a:bodyPr wrap="square" rtlCol="0">
              <a:spAutoFit/>
            </a:bodyPr>
            <a:lstStyle/>
            <a:p>
              <a:pPr>
                <a:buNone/>
              </a:pPr>
              <a:r>
                <a:rPr lang="en-US" sz="2000" dirty="0">
                  <a:solidFill>
                    <a:srgbClr val="0070C0"/>
                  </a:solidFill>
                </a:rPr>
                <a:t>b</a:t>
              </a:r>
              <a:r>
                <a:rPr lang="en-US" sz="2000" dirty="0" smtClean="0">
                  <a:solidFill>
                    <a:srgbClr val="0070C0"/>
                  </a:solidFill>
                </a:rPr>
                <a:t>idirectional</a:t>
              </a:r>
              <a:r>
                <a:rPr lang="en-US" sz="2000" dirty="0" smtClean="0"/>
                <a:t> communication and control of endpoints </a:t>
              </a:r>
              <a:endParaRPr lang="fr-FR" sz="2000" dirty="0"/>
            </a:p>
          </p:txBody>
        </p:sp>
      </p:grpSp>
      <p:grpSp>
        <p:nvGrpSpPr>
          <p:cNvPr id="42" name="Groupe 41"/>
          <p:cNvGrpSpPr/>
          <p:nvPr/>
        </p:nvGrpSpPr>
        <p:grpSpPr>
          <a:xfrm>
            <a:off x="-55879" y="4018792"/>
            <a:ext cx="2945935" cy="1449588"/>
            <a:chOff x="-55879" y="3377534"/>
            <a:chExt cx="2945935" cy="1449588"/>
          </a:xfrm>
        </p:grpSpPr>
        <p:sp>
          <p:nvSpPr>
            <p:cNvPr id="36" name="Accolade ouvrante 35"/>
            <p:cNvSpPr/>
            <p:nvPr/>
          </p:nvSpPr>
          <p:spPr bwMode="auto">
            <a:xfrm rot="16200000">
              <a:off x="228670" y="3237245"/>
              <a:ext cx="980874" cy="1261451"/>
            </a:xfrm>
            <a:prstGeom prst="leftBrace">
              <a:avLst/>
            </a:prstGeom>
            <a:noFill/>
            <a:ln w="1270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37" name="ZoneTexte 36"/>
            <p:cNvSpPr txBox="1"/>
            <p:nvPr/>
          </p:nvSpPr>
          <p:spPr>
            <a:xfrm>
              <a:off x="-55879" y="4106925"/>
              <a:ext cx="2945935" cy="720197"/>
            </a:xfrm>
            <a:prstGeom prst="rect">
              <a:avLst/>
            </a:prstGeom>
            <a:noFill/>
          </p:spPr>
          <p:txBody>
            <a:bodyPr wrap="square" rtlCol="0">
              <a:spAutoFit/>
            </a:bodyPr>
            <a:lstStyle/>
            <a:p>
              <a:pPr algn="ctr">
                <a:buNone/>
              </a:pPr>
              <a:r>
                <a:rPr lang="en-US" sz="2000" b="1" dirty="0" smtClean="0">
                  <a:latin typeface="Verdana" panose="020B0604030504040204" pitchFamily="34" charset="0"/>
                  <a:ea typeface="Verdana" panose="020B0604030504040204" pitchFamily="34" charset="0"/>
                  <a:cs typeface="Verdana" panose="020B0604030504040204" pitchFamily="34" charset="0"/>
                </a:rPr>
                <a:t>High Volumes of Raw data in Motion</a:t>
              </a:r>
              <a:endParaRPr lang="fr-FR" sz="20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43" name="Groupe 42"/>
          <p:cNvGrpSpPr/>
          <p:nvPr/>
        </p:nvGrpSpPr>
        <p:grpSpPr>
          <a:xfrm>
            <a:off x="1550902" y="4047305"/>
            <a:ext cx="4934958" cy="1429519"/>
            <a:chOff x="1550902" y="3406047"/>
            <a:chExt cx="4934958" cy="1429519"/>
          </a:xfrm>
        </p:grpSpPr>
        <p:sp>
          <p:nvSpPr>
            <p:cNvPr id="38" name="Accolade ouvrante 37"/>
            <p:cNvSpPr/>
            <p:nvPr/>
          </p:nvSpPr>
          <p:spPr bwMode="auto">
            <a:xfrm rot="16200000">
              <a:off x="3164430" y="1792519"/>
              <a:ext cx="952361" cy="4179418"/>
            </a:xfrm>
            <a:prstGeom prst="leftBrace">
              <a:avLst/>
            </a:prstGeom>
            <a:noFill/>
            <a:ln w="1270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39" name="ZoneTexte 38"/>
            <p:cNvSpPr txBox="1"/>
            <p:nvPr/>
          </p:nvSpPr>
          <p:spPr>
            <a:xfrm>
              <a:off x="2675490" y="4115369"/>
              <a:ext cx="3810370" cy="720197"/>
            </a:xfrm>
            <a:prstGeom prst="rect">
              <a:avLst/>
            </a:prstGeom>
            <a:noFill/>
          </p:spPr>
          <p:txBody>
            <a:bodyPr wrap="square" rtlCol="0">
              <a:spAutoFit/>
            </a:bodyPr>
            <a:lstStyle/>
            <a:p>
              <a:pPr algn="ctr">
                <a:buNone/>
              </a:pPr>
              <a:r>
                <a:rPr lang="en-US" sz="2000" b="1" dirty="0" smtClean="0">
                  <a:latin typeface="Verdana" panose="020B0604030504040204" pitchFamily="34" charset="0"/>
                  <a:ea typeface="Verdana" panose="020B0604030504040204" pitchFamily="34" charset="0"/>
                  <a:cs typeface="Verdana" panose="020B0604030504040204" pitchFamily="34" charset="0"/>
                </a:rPr>
                <a:t>Complex Data Processing &amp; Analytics Pipelines</a:t>
              </a:r>
              <a:endParaRPr lang="fr-FR" sz="20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44" name="Groupe 43"/>
          <p:cNvGrpSpPr/>
          <p:nvPr/>
        </p:nvGrpSpPr>
        <p:grpSpPr>
          <a:xfrm>
            <a:off x="6015047" y="4018792"/>
            <a:ext cx="3180057" cy="1424261"/>
            <a:chOff x="6015047" y="3377534"/>
            <a:chExt cx="3180057" cy="1424261"/>
          </a:xfrm>
        </p:grpSpPr>
        <p:sp>
          <p:nvSpPr>
            <p:cNvPr id="40" name="Accolade ouvrante 39"/>
            <p:cNvSpPr/>
            <p:nvPr/>
          </p:nvSpPr>
          <p:spPr bwMode="auto">
            <a:xfrm rot="16200000">
              <a:off x="7089087" y="2303494"/>
              <a:ext cx="980874" cy="3128953"/>
            </a:xfrm>
            <a:prstGeom prst="leftBrace">
              <a:avLst/>
            </a:prstGeom>
            <a:noFill/>
            <a:ln w="1270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41" name="ZoneTexte 40"/>
            <p:cNvSpPr txBox="1"/>
            <p:nvPr/>
          </p:nvSpPr>
          <p:spPr>
            <a:xfrm>
              <a:off x="6249169" y="4106925"/>
              <a:ext cx="2945935" cy="694870"/>
            </a:xfrm>
            <a:prstGeom prst="rect">
              <a:avLst/>
            </a:prstGeom>
            <a:noFill/>
          </p:spPr>
          <p:txBody>
            <a:bodyPr wrap="square" rtlCol="0">
              <a:spAutoFit/>
            </a:bodyPr>
            <a:lstStyle/>
            <a:p>
              <a:pPr algn="ctr">
                <a:buNone/>
              </a:pPr>
              <a:r>
                <a:rPr lang="en-US" sz="2000" b="1" dirty="0" smtClean="0">
                  <a:latin typeface="Verdana" panose="020B0604030504040204" pitchFamily="34" charset="0"/>
                  <a:ea typeface="Verdana" panose="020B0604030504040204" pitchFamily="34" charset="0"/>
                  <a:cs typeface="Verdana" panose="020B0604030504040204" pitchFamily="34" charset="0"/>
                </a:rPr>
                <a:t>Real-time Control and Automation</a:t>
              </a:r>
              <a:endParaRPr lang="fr-FR" sz="2000" b="1" dirty="0">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960084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500" fill="hold"/>
                                        <p:tgtEl>
                                          <p:spTgt spid="44"/>
                                        </p:tgtEl>
                                        <p:attrNameLst>
                                          <p:attrName>ppt_w</p:attrName>
                                        </p:attrNameLst>
                                      </p:cBhvr>
                                      <p:tavLst>
                                        <p:tav tm="0">
                                          <p:val>
                                            <p:fltVal val="0"/>
                                          </p:val>
                                        </p:tav>
                                        <p:tav tm="100000">
                                          <p:val>
                                            <p:strVal val="#ppt_w"/>
                                          </p:val>
                                        </p:tav>
                                      </p:tavLst>
                                    </p:anim>
                                    <p:anim calcmode="lin" valueType="num">
                                      <p:cBhvr>
                                        <p:cTn id="46" dur="500" fill="hold"/>
                                        <p:tgtEl>
                                          <p:spTgt spid="44"/>
                                        </p:tgtEl>
                                        <p:attrNameLst>
                                          <p:attrName>ppt_h</p:attrName>
                                        </p:attrNameLst>
                                      </p:cBhvr>
                                      <p:tavLst>
                                        <p:tav tm="0">
                                          <p:val>
                                            <p:fltVal val="0"/>
                                          </p:val>
                                        </p:tav>
                                        <p:tav tm="100000">
                                          <p:val>
                                            <p:strVal val="#ppt_h"/>
                                          </p:val>
                                        </p:tav>
                                      </p:tavLst>
                                    </p:anim>
                                    <p:animEffect transition="in" filter="fade">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96464" y="190631"/>
            <a:ext cx="7805737" cy="804484"/>
          </a:xfrm>
        </p:spPr>
        <p:txBody>
          <a:bodyPr/>
          <a:lstStyle/>
          <a:p>
            <a:r>
              <a:rPr lang="en-US" dirty="0" smtClean="0"/>
              <a:t>What is Real Time Analytics?</a:t>
            </a:r>
            <a:endParaRPr lang="fr-FR" dirty="0"/>
          </a:p>
        </p:txBody>
      </p:sp>
      <p:sp>
        <p:nvSpPr>
          <p:cNvPr id="3" name="Espace réservé du contenu 2"/>
          <p:cNvSpPr>
            <a:spLocks noGrp="1"/>
          </p:cNvSpPr>
          <p:nvPr>
            <p:ph idx="1"/>
          </p:nvPr>
        </p:nvSpPr>
        <p:spPr>
          <a:xfrm>
            <a:off x="1206500" y="6424136"/>
            <a:ext cx="8128000" cy="734377"/>
          </a:xfrm>
        </p:spPr>
        <p:txBody>
          <a:bodyPr/>
          <a:lstStyle/>
          <a:p>
            <a:pPr marL="0" indent="0">
              <a:buNone/>
            </a:pPr>
            <a:r>
              <a:rPr lang="fr-FR" sz="1400" dirty="0">
                <a:latin typeface="Lucida Console" panose="020B0609040504020204" pitchFamily="49" charset="0"/>
              </a:rPr>
              <a:t>https://www.slideshare.net/AmazonWebServices/introduction-to-realtime-streaming-data-and-amazon-kinesis-streaming-data-ingestion-with-firehouse</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13</a:t>
            </a:fld>
            <a:endParaRPr lang="en-US" dirty="0"/>
          </a:p>
        </p:txBody>
      </p:sp>
      <p:pic>
        <p:nvPicPr>
          <p:cNvPr id="6" name="Image 5"/>
          <p:cNvPicPr>
            <a:picLocks noChangeAspect="1"/>
          </p:cNvPicPr>
          <p:nvPr/>
        </p:nvPicPr>
        <p:blipFill>
          <a:blip r:embed="rId3"/>
          <a:stretch>
            <a:fillRect/>
          </a:stretch>
        </p:blipFill>
        <p:spPr>
          <a:xfrm>
            <a:off x="870333" y="995115"/>
            <a:ext cx="7011550" cy="4475866"/>
          </a:xfrm>
          <a:prstGeom prst="rect">
            <a:avLst/>
          </a:prstGeom>
        </p:spPr>
      </p:pic>
      <p:sp>
        <p:nvSpPr>
          <p:cNvPr id="7" name="Rectangle 6"/>
          <p:cNvSpPr/>
          <p:nvPr/>
        </p:nvSpPr>
        <p:spPr>
          <a:xfrm>
            <a:off x="1206500" y="5459117"/>
            <a:ext cx="1221206" cy="720197"/>
          </a:xfrm>
          <a:prstGeom prst="rect">
            <a:avLst/>
          </a:prstGeom>
        </p:spPr>
        <p:txBody>
          <a:bodyPr wrap="square">
            <a:spAutoFit/>
          </a:bodyPr>
          <a:lstStyle/>
          <a:p>
            <a:pPr>
              <a:buNone/>
            </a:pP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near real time </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576227" y="5416786"/>
            <a:ext cx="1221206" cy="694357"/>
          </a:xfrm>
          <a:prstGeom prst="rect">
            <a:avLst/>
          </a:prstGeom>
        </p:spPr>
        <p:txBody>
          <a:bodyPr wrap="square">
            <a:spAutoFit/>
          </a:bodyPr>
          <a:lstStyle/>
          <a:p>
            <a:pPr>
              <a:buNone/>
            </a:pP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m</a:t>
            </a: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edium-term</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988730" y="5438791"/>
            <a:ext cx="1221206" cy="694357"/>
          </a:xfrm>
          <a:prstGeom prst="rect">
            <a:avLst/>
          </a:prstGeom>
        </p:spPr>
        <p:txBody>
          <a:bodyPr wrap="square">
            <a:spAutoFit/>
          </a:bodyPr>
          <a:lstStyle/>
          <a:p>
            <a:pPr>
              <a:buNone/>
            </a:pP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long-term</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5209936" y="5438791"/>
            <a:ext cx="1914453" cy="380425"/>
          </a:xfrm>
          <a:prstGeom prst="rect">
            <a:avLst/>
          </a:prstGeom>
        </p:spPr>
        <p:txBody>
          <a:bodyPr wrap="square">
            <a:spAutoFit/>
          </a:bodyPr>
          <a:lstStyle/>
          <a:p>
            <a:pPr>
              <a:buNone/>
            </a:pP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historical</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99101" y="995115"/>
            <a:ext cx="3644899" cy="1796967"/>
          </a:xfrm>
          <a:prstGeom prst="rect">
            <a:avLst/>
          </a:prstGeom>
        </p:spPr>
        <p:txBody>
          <a:bodyPr wrap="square">
            <a:spAutoFit/>
          </a:bodyPr>
          <a:lstStyle/>
          <a:p>
            <a:pPr algn="just">
              <a:buNone/>
            </a:pPr>
            <a:r>
              <a:rPr lang="en-US" sz="2200" dirty="0">
                <a:solidFill>
                  <a:srgbClr val="0070C0"/>
                </a:solidFill>
              </a:rPr>
              <a:t>Time value of </a:t>
            </a:r>
            <a:r>
              <a:rPr lang="en-US" sz="2200" dirty="0" smtClean="0">
                <a:solidFill>
                  <a:srgbClr val="0070C0"/>
                </a:solidFill>
              </a:rPr>
              <a:t>sensor data </a:t>
            </a:r>
            <a:r>
              <a:rPr lang="en-US" sz="2200" dirty="0"/>
              <a:t>means that the data you have right now won’t mean as much a week, day or even hour from </a:t>
            </a:r>
            <a:r>
              <a:rPr lang="en-US" sz="2200" dirty="0" smtClean="0"/>
              <a:t>now !</a:t>
            </a:r>
            <a:endParaRPr lang="fr-FR" sz="2200" dirty="0"/>
          </a:p>
        </p:txBody>
      </p:sp>
    </p:spTree>
    <p:extLst>
      <p:ext uri="{BB962C8B-B14F-4D97-AF65-F5344CB8AC3E}">
        <p14:creationId xmlns:p14="http://schemas.microsoft.com/office/powerpoint/2010/main" val="320921250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stretch>
            <a:fillRect/>
          </a:stretch>
        </p:blipFill>
        <p:spPr>
          <a:xfrm>
            <a:off x="7672388" y="1338557"/>
            <a:ext cx="1524000" cy="3933825"/>
          </a:xfrm>
          <a:prstGeom prst="rect">
            <a:avLst/>
          </a:prstGeom>
        </p:spPr>
      </p:pic>
      <p:sp>
        <p:nvSpPr>
          <p:cNvPr id="2" name="Titre 1"/>
          <p:cNvSpPr>
            <a:spLocks noGrp="1"/>
          </p:cNvSpPr>
          <p:nvPr>
            <p:ph type="title"/>
          </p:nvPr>
        </p:nvSpPr>
        <p:spPr>
          <a:xfrm>
            <a:off x="0" y="130625"/>
            <a:ext cx="9182464" cy="673768"/>
          </a:xfrm>
        </p:spPr>
        <p:txBody>
          <a:bodyPr/>
          <a:lstStyle/>
          <a:p>
            <a:r>
              <a:rPr lang="en-US" dirty="0" smtClean="0"/>
              <a:t>A Fog/Edge Computing Architecture</a:t>
            </a:r>
            <a:endParaRPr lang="fr-FR" dirty="0"/>
          </a:p>
        </p:txBody>
      </p:sp>
      <p:sp>
        <p:nvSpPr>
          <p:cNvPr id="3" name="Espace réservé du contenu 2"/>
          <p:cNvSpPr>
            <a:spLocks noGrp="1"/>
          </p:cNvSpPr>
          <p:nvPr>
            <p:ph idx="1"/>
          </p:nvPr>
        </p:nvSpPr>
        <p:spPr>
          <a:xfrm>
            <a:off x="1181768" y="6453572"/>
            <a:ext cx="7479632" cy="622467"/>
          </a:xfrm>
        </p:spPr>
        <p:txBody>
          <a:bodyPr/>
          <a:lstStyle/>
          <a:p>
            <a:pPr marL="0" indent="0">
              <a:buNone/>
            </a:pPr>
            <a:r>
              <a:rPr lang="en-US" sz="1500" dirty="0" smtClean="0"/>
              <a:t>B. Tang, Z. Chen, G. </a:t>
            </a:r>
            <a:r>
              <a:rPr lang="en-US" sz="1500" dirty="0" err="1" smtClean="0"/>
              <a:t>Hefferman</a:t>
            </a:r>
            <a:r>
              <a:rPr lang="en-US" sz="1500" dirty="0" smtClean="0"/>
              <a:t>, T. Wei, H. He, Q. Yang. A Hierarchical Distributed Fog Computing Architecture for Big Data Analysis in Smart Cities. ASE BD&amp;SI 2015</a:t>
            </a:r>
            <a:endParaRPr lang="en-US" sz="15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14</a:t>
            </a:fld>
            <a:endParaRPr lang="en-US" dirty="0"/>
          </a:p>
        </p:txBody>
      </p:sp>
      <p:sp>
        <p:nvSpPr>
          <p:cNvPr id="7" name="ZoneTexte 6"/>
          <p:cNvSpPr txBox="1"/>
          <p:nvPr/>
        </p:nvSpPr>
        <p:spPr>
          <a:xfrm>
            <a:off x="7746856" y="4054792"/>
            <a:ext cx="1435608" cy="438069"/>
          </a:xfrm>
          <a:prstGeom prst="rect">
            <a:avLst/>
          </a:prstGeom>
          <a:noFill/>
        </p:spPr>
        <p:txBody>
          <a:bodyPr wrap="square" rtlCol="0">
            <a:spAutoFit/>
          </a:bodyPr>
          <a:lstStyle/>
          <a:p>
            <a:pPr>
              <a:buNone/>
            </a:pP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eal time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7795116" y="3036228"/>
            <a:ext cx="1458612" cy="469039"/>
          </a:xfrm>
          <a:prstGeom prst="rect">
            <a:avLst/>
          </a:prstGeom>
          <a:noFill/>
        </p:spPr>
        <p:txBody>
          <a:bodyPr wrap="squar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online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7795116" y="2042590"/>
            <a:ext cx="1298448" cy="469039"/>
          </a:xfrm>
          <a:prstGeom prst="rect">
            <a:avLst/>
          </a:prstGeom>
          <a:noFill/>
        </p:spPr>
        <p:txBody>
          <a:bodyPr wrap="squar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offline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9144000" y="3842383"/>
            <a:ext cx="1435608" cy="939873"/>
          </a:xfrm>
          <a:prstGeom prst="rect">
            <a:avLst/>
          </a:prstGeom>
          <a:noFill/>
        </p:spPr>
        <p:txBody>
          <a:bodyPr wrap="square" rtlCol="0">
            <a:spAutoFit/>
          </a:bodyPr>
          <a:lstStyle/>
          <a:p>
            <a:pPr>
              <a:buNone/>
            </a:pP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l</a:t>
            </a:r>
            <a:r>
              <a:rPr lang="en-US" sz="1800" dirty="0" smtClean="0">
                <a:solidFill>
                  <a:srgbClr val="0070C0"/>
                </a:solidFill>
                <a:latin typeface="Tahoma" panose="020B0604030504040204" pitchFamily="34" charset="0"/>
                <a:ea typeface="Tahoma" panose="020B0604030504040204" pitchFamily="34" charset="0"/>
                <a:cs typeface="Tahoma" panose="020B0604030504040204" pitchFamily="34" charset="0"/>
              </a:rPr>
              <a:t>imited compute storage</a:t>
            </a:r>
            <a:endParaRPr lang="fr-F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9144000" y="2480132"/>
            <a:ext cx="1435608" cy="1222386"/>
          </a:xfrm>
          <a:prstGeom prst="rect">
            <a:avLst/>
          </a:prstGeom>
          <a:noFill/>
        </p:spPr>
        <p:txBody>
          <a:bodyPr wrap="square" rtlCol="0">
            <a:spAutoFit/>
          </a:bodyPr>
          <a:lstStyle/>
          <a:p>
            <a:pPr>
              <a:buNone/>
            </a:pPr>
            <a:r>
              <a:rPr lang="en-US" sz="1800" dirty="0" smtClean="0">
                <a:solidFill>
                  <a:srgbClr val="0070C0"/>
                </a:solidFill>
                <a:latin typeface="Tahoma" panose="020B0604030504040204" pitchFamily="34" charset="0"/>
                <a:ea typeface="Tahoma" panose="020B0604030504040204" pitchFamily="34" charset="0"/>
                <a:cs typeface="Tahoma" panose="020B0604030504040204" pitchFamily="34" charset="0"/>
              </a:rPr>
              <a:t>larger compute limited storage</a:t>
            </a:r>
            <a:endParaRPr lang="fr-F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9144000" y="953265"/>
            <a:ext cx="1435608" cy="939873"/>
          </a:xfrm>
          <a:prstGeom prst="rect">
            <a:avLst/>
          </a:prstGeom>
          <a:noFill/>
        </p:spPr>
        <p:txBody>
          <a:bodyPr wrap="square" rtlCol="0">
            <a:spAutoFit/>
          </a:bodyPr>
          <a:lstStyle/>
          <a:p>
            <a:pPr>
              <a:buNone/>
            </a:pPr>
            <a:r>
              <a:rPr lang="en-US" sz="1800" dirty="0" smtClean="0">
                <a:solidFill>
                  <a:srgbClr val="0070C0"/>
                </a:solidFill>
                <a:latin typeface="Tahoma" panose="020B0604030504040204" pitchFamily="34" charset="0"/>
                <a:ea typeface="Tahoma" panose="020B0604030504040204" pitchFamily="34" charset="0"/>
                <a:cs typeface="Tahoma" panose="020B0604030504040204" pitchFamily="34" charset="0"/>
              </a:rPr>
              <a:t>large compute storage</a:t>
            </a:r>
            <a:endParaRPr lang="fr-F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4"/>
          <a:stretch>
            <a:fillRect/>
          </a:stretch>
        </p:blipFill>
        <p:spPr>
          <a:xfrm>
            <a:off x="1395167" y="5013910"/>
            <a:ext cx="6305550" cy="1209675"/>
          </a:xfrm>
          <a:prstGeom prst="rect">
            <a:avLst/>
          </a:prstGeom>
        </p:spPr>
      </p:pic>
      <p:pic>
        <p:nvPicPr>
          <p:cNvPr id="14" name="Image 13"/>
          <p:cNvPicPr>
            <a:picLocks noChangeAspect="1"/>
          </p:cNvPicPr>
          <p:nvPr/>
        </p:nvPicPr>
        <p:blipFill>
          <a:blip r:embed="rId5"/>
          <a:stretch>
            <a:fillRect/>
          </a:stretch>
        </p:blipFill>
        <p:spPr>
          <a:xfrm>
            <a:off x="1371952" y="816867"/>
            <a:ext cx="6324600" cy="828675"/>
          </a:xfrm>
          <a:prstGeom prst="rect">
            <a:avLst/>
          </a:prstGeom>
        </p:spPr>
      </p:pic>
      <p:pic>
        <p:nvPicPr>
          <p:cNvPr id="15" name="Image 14"/>
          <p:cNvPicPr>
            <a:picLocks noChangeAspect="1"/>
          </p:cNvPicPr>
          <p:nvPr/>
        </p:nvPicPr>
        <p:blipFill>
          <a:blip r:embed="rId6"/>
          <a:stretch>
            <a:fillRect/>
          </a:stretch>
        </p:blipFill>
        <p:spPr>
          <a:xfrm>
            <a:off x="1419225" y="1738312"/>
            <a:ext cx="6305550" cy="3381375"/>
          </a:xfrm>
          <a:prstGeom prst="rect">
            <a:avLst/>
          </a:prstGeom>
        </p:spPr>
      </p:pic>
      <p:pic>
        <p:nvPicPr>
          <p:cNvPr id="17" name="Image 16"/>
          <p:cNvPicPr>
            <a:picLocks noChangeAspect="1"/>
          </p:cNvPicPr>
          <p:nvPr/>
        </p:nvPicPr>
        <p:blipFill>
          <a:blip r:embed="rId7"/>
          <a:stretch>
            <a:fillRect/>
          </a:stretch>
        </p:blipFill>
        <p:spPr>
          <a:xfrm>
            <a:off x="45118" y="1472954"/>
            <a:ext cx="1362075" cy="3848100"/>
          </a:xfrm>
          <a:prstGeom prst="rect">
            <a:avLst/>
          </a:prstGeom>
        </p:spPr>
      </p:pic>
    </p:spTree>
    <p:extLst>
      <p:ext uri="{BB962C8B-B14F-4D97-AF65-F5344CB8AC3E}">
        <p14:creationId xmlns:p14="http://schemas.microsoft.com/office/powerpoint/2010/main" val="3132704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632" y="161555"/>
            <a:ext cx="7805737" cy="741631"/>
          </a:xfrm>
        </p:spPr>
        <p:txBody>
          <a:bodyPr/>
          <a:lstStyle/>
          <a:p>
            <a:r>
              <a:rPr lang="en-US" dirty="0" smtClean="0"/>
              <a:t>So to Recap</a:t>
            </a:r>
            <a:endParaRPr lang="fr-FR" dirty="0"/>
          </a:p>
        </p:txBody>
      </p:sp>
      <p:sp>
        <p:nvSpPr>
          <p:cNvPr id="3" name="Espace réservé du contenu 2"/>
          <p:cNvSpPr>
            <a:spLocks noGrp="1"/>
          </p:cNvSpPr>
          <p:nvPr>
            <p:ph idx="1"/>
          </p:nvPr>
        </p:nvSpPr>
        <p:spPr>
          <a:xfrm>
            <a:off x="-29028" y="1131703"/>
            <a:ext cx="9233059" cy="1589195"/>
          </a:xfrm>
        </p:spPr>
        <p:txBody>
          <a:bodyPr/>
          <a:lstStyle/>
          <a:p>
            <a:r>
              <a:rPr lang="en-US" sz="2200" dirty="0" smtClean="0">
                <a:solidFill>
                  <a:srgbClr val="017DBB"/>
                </a:solidFill>
              </a:rPr>
              <a:t>The Internet of Things Is more About Data, than Things!</a:t>
            </a:r>
          </a:p>
          <a:p>
            <a:pPr lvl="1"/>
            <a:r>
              <a:rPr lang="en-US" sz="2200" dirty="0" smtClean="0"/>
              <a:t>data </a:t>
            </a:r>
            <a:r>
              <a:rPr lang="en-US" sz="2200" dirty="0" smtClean="0">
                <a:solidFill>
                  <a:srgbClr val="0070C0"/>
                </a:solidFill>
              </a:rPr>
              <a:t>in motion</a:t>
            </a:r>
            <a:r>
              <a:rPr lang="en-US" sz="2200" dirty="0" smtClean="0"/>
              <a:t> usually with </a:t>
            </a:r>
            <a:r>
              <a:rPr lang="en-US" sz="2200" dirty="0" smtClean="0">
                <a:solidFill>
                  <a:srgbClr val="017DBB"/>
                </a:solidFill>
              </a:rPr>
              <a:t>spatiotemporal</a:t>
            </a:r>
            <a:r>
              <a:rPr lang="en-US" sz="2200" dirty="0" smtClean="0">
                <a:solidFill>
                  <a:srgbClr val="0070C0"/>
                </a:solidFill>
              </a:rPr>
              <a:t> semantics </a:t>
            </a:r>
          </a:p>
          <a:p>
            <a:pPr lvl="1"/>
            <a:r>
              <a:rPr lang="en-US" sz="2200" dirty="0" smtClean="0"/>
              <a:t>produced by </a:t>
            </a:r>
            <a:r>
              <a:rPr lang="en-US" sz="2200" dirty="0" smtClean="0">
                <a:solidFill>
                  <a:srgbClr val="017DBB"/>
                </a:solidFill>
              </a:rPr>
              <a:t>several</a:t>
            </a:r>
            <a:r>
              <a:rPr lang="en-US" sz="2200" dirty="0" smtClean="0"/>
              <a:t>, </a:t>
            </a:r>
            <a:r>
              <a:rPr lang="en-US" sz="2200" dirty="0" smtClean="0">
                <a:solidFill>
                  <a:srgbClr val="017DBB"/>
                </a:solidFill>
              </a:rPr>
              <a:t>distributed</a:t>
            </a:r>
            <a:r>
              <a:rPr lang="en-US" sz="2200" dirty="0" smtClean="0"/>
              <a:t>, </a:t>
            </a:r>
            <a:r>
              <a:rPr lang="en-US" sz="2200" dirty="0" smtClean="0">
                <a:solidFill>
                  <a:srgbClr val="0070C0"/>
                </a:solidFill>
              </a:rPr>
              <a:t>heterogeneous devices </a:t>
            </a:r>
          </a:p>
          <a:p>
            <a:pPr lvl="1"/>
            <a:r>
              <a:rPr lang="en-US" sz="2200" dirty="0" smtClean="0"/>
              <a:t>in the </a:t>
            </a:r>
            <a:r>
              <a:rPr lang="en-US" sz="2200" dirty="0" smtClean="0">
                <a:solidFill>
                  <a:srgbClr val="0070C0"/>
                </a:solidFill>
              </a:rPr>
              <a:t>wild,</a:t>
            </a:r>
            <a:r>
              <a:rPr lang="en-US" sz="2200" dirty="0" smtClean="0"/>
              <a:t> hence data </a:t>
            </a:r>
            <a:r>
              <a:rPr lang="en-US" sz="2200" dirty="0" smtClean="0">
                <a:solidFill>
                  <a:srgbClr val="0070C0"/>
                </a:solidFill>
              </a:rPr>
              <a:t>prone to errors</a:t>
            </a:r>
            <a:r>
              <a:rPr lang="en-US" sz="2200" dirty="0" smtClean="0"/>
              <a:t> and </a:t>
            </a:r>
            <a:r>
              <a:rPr lang="en-US" sz="2200" dirty="0" smtClean="0">
                <a:solidFill>
                  <a:srgbClr val="0070C0"/>
                </a:solidFill>
              </a:rPr>
              <a:t>noise</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15</a:t>
            </a:fld>
            <a:endParaRPr lang="en-US" dirty="0"/>
          </a:p>
        </p:txBody>
      </p:sp>
      <p:sp>
        <p:nvSpPr>
          <p:cNvPr id="5" name="Espace réservé du contenu 2"/>
          <p:cNvSpPr txBox="1">
            <a:spLocks/>
          </p:cNvSpPr>
          <p:nvPr/>
        </p:nvSpPr>
        <p:spPr bwMode="auto">
          <a:xfrm>
            <a:off x="0" y="2949415"/>
            <a:ext cx="9233059" cy="119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070C0"/>
                </a:solidFill>
              </a:rPr>
              <a:t>Low-latency</a:t>
            </a:r>
            <a:r>
              <a:rPr lang="en-US" sz="2200" kern="0" dirty="0" smtClean="0"/>
              <a:t>, </a:t>
            </a:r>
            <a:r>
              <a:rPr lang="en-US" sz="2200" kern="0" dirty="0" smtClean="0">
                <a:solidFill>
                  <a:srgbClr val="0070C0"/>
                </a:solidFill>
              </a:rPr>
              <a:t>privacy-aware</a:t>
            </a:r>
            <a:r>
              <a:rPr lang="en-US" sz="2200" kern="0" dirty="0" smtClean="0"/>
              <a:t> </a:t>
            </a:r>
            <a:r>
              <a:rPr lang="en-US" sz="2200" kern="0" dirty="0" err="1" smtClean="0"/>
              <a:t>IoT</a:t>
            </a:r>
            <a:r>
              <a:rPr lang="en-US" sz="2200" kern="0" dirty="0" smtClean="0"/>
              <a:t> data </a:t>
            </a:r>
            <a:r>
              <a:rPr lang="en-US" sz="2200" kern="0" dirty="0"/>
              <a:t>processing </a:t>
            </a:r>
            <a:r>
              <a:rPr lang="en-US" sz="2200" kern="0" dirty="0" smtClean="0"/>
              <a:t>in post-cloud architectures</a:t>
            </a:r>
          </a:p>
          <a:p>
            <a:pPr lvl="1"/>
            <a:r>
              <a:rPr lang="en-US" sz="2200" kern="0" dirty="0" smtClean="0">
                <a:solidFill>
                  <a:srgbClr val="017DBB"/>
                </a:solidFill>
              </a:rPr>
              <a:t>Edge/fog computing </a:t>
            </a:r>
            <a:r>
              <a:rPr lang="en-US" sz="2200" kern="0" dirty="0" smtClean="0"/>
              <a:t>for </a:t>
            </a:r>
            <a:r>
              <a:rPr lang="en-US" sz="2200" kern="0" dirty="0" smtClean="0">
                <a:solidFill>
                  <a:srgbClr val="017DBB"/>
                </a:solidFill>
              </a:rPr>
              <a:t>effectively</a:t>
            </a:r>
            <a:r>
              <a:rPr lang="en-US" sz="2200" kern="0" dirty="0" smtClean="0"/>
              <a:t> and </a:t>
            </a:r>
            <a:r>
              <a:rPr lang="en-US" sz="2200" kern="0" dirty="0" smtClean="0">
                <a:solidFill>
                  <a:srgbClr val="017DBB"/>
                </a:solidFill>
              </a:rPr>
              <a:t>efficiently</a:t>
            </a:r>
            <a:r>
              <a:rPr lang="en-US" sz="2200" kern="0" dirty="0" smtClean="0"/>
              <a:t> ingesting and analyzing data </a:t>
            </a:r>
            <a:r>
              <a:rPr lang="en-US" sz="2200" i="1" kern="0" dirty="0" smtClean="0">
                <a:solidFill>
                  <a:srgbClr val="017DBB"/>
                </a:solidFill>
              </a:rPr>
              <a:t>when</a:t>
            </a:r>
            <a:r>
              <a:rPr lang="en-US" sz="2200" kern="0" dirty="0" smtClean="0">
                <a:solidFill>
                  <a:srgbClr val="017DBB"/>
                </a:solidFill>
              </a:rPr>
              <a:t> </a:t>
            </a:r>
            <a:r>
              <a:rPr lang="en-US" sz="2200" kern="0" dirty="0" smtClean="0"/>
              <a:t>and</a:t>
            </a:r>
            <a:r>
              <a:rPr lang="en-US" sz="2200" kern="0" dirty="0" smtClean="0">
                <a:solidFill>
                  <a:srgbClr val="017DBB"/>
                </a:solidFill>
              </a:rPr>
              <a:t> </a:t>
            </a:r>
            <a:r>
              <a:rPr lang="en-US" sz="2200" i="1" kern="0" dirty="0" smtClean="0">
                <a:solidFill>
                  <a:srgbClr val="017DBB"/>
                </a:solidFill>
              </a:rPr>
              <a:t>where</a:t>
            </a:r>
            <a:r>
              <a:rPr lang="en-US" sz="2200" kern="0" dirty="0" smtClean="0">
                <a:solidFill>
                  <a:srgbClr val="017DBB"/>
                </a:solidFill>
              </a:rPr>
              <a:t> </a:t>
            </a:r>
            <a:r>
              <a:rPr lang="en-US" sz="2200" kern="0" dirty="0" smtClean="0"/>
              <a:t>it is needed</a:t>
            </a:r>
          </a:p>
        </p:txBody>
      </p:sp>
      <p:sp>
        <p:nvSpPr>
          <p:cNvPr id="6" name="Espace réservé du contenu 2"/>
          <p:cNvSpPr txBox="1">
            <a:spLocks/>
          </p:cNvSpPr>
          <p:nvPr/>
        </p:nvSpPr>
        <p:spPr bwMode="auto">
          <a:xfrm>
            <a:off x="-29028" y="4800101"/>
            <a:ext cx="9233059" cy="79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070C0"/>
                </a:solidFill>
              </a:rPr>
              <a:t>Real time </a:t>
            </a:r>
            <a:r>
              <a:rPr lang="en-US" sz="2200" kern="0" dirty="0" err="1" smtClean="0">
                <a:solidFill>
                  <a:srgbClr val="0070C0"/>
                </a:solidFill>
              </a:rPr>
              <a:t>IoT</a:t>
            </a:r>
            <a:r>
              <a:rPr lang="en-US" sz="2200" kern="0" dirty="0" smtClean="0">
                <a:solidFill>
                  <a:srgbClr val="0070C0"/>
                </a:solidFill>
              </a:rPr>
              <a:t> Data Analytics </a:t>
            </a:r>
            <a:r>
              <a:rPr lang="en-US" sz="2200" kern="0" dirty="0" smtClean="0"/>
              <a:t>requires </a:t>
            </a:r>
            <a:r>
              <a:rPr lang="en-US" sz="2200" kern="0" dirty="0" smtClean="0">
                <a:solidFill>
                  <a:srgbClr val="0070C0"/>
                </a:solidFill>
              </a:rPr>
              <a:t>data streams </a:t>
            </a:r>
            <a:r>
              <a:rPr lang="en-US" sz="2200" kern="0" dirty="0" smtClean="0">
                <a:solidFill>
                  <a:srgbClr val="017DBB"/>
                </a:solidFill>
              </a:rPr>
              <a:t>support</a:t>
            </a:r>
          </a:p>
          <a:p>
            <a:pPr lvl="1"/>
            <a:r>
              <a:rPr lang="en-US" sz="2200" kern="0" dirty="0" smtClean="0">
                <a:solidFill>
                  <a:srgbClr val="017DBB"/>
                </a:solidFill>
              </a:rPr>
              <a:t>Limited ground truth </a:t>
            </a:r>
            <a:r>
              <a:rPr lang="en-US" sz="2200" kern="0" dirty="0" smtClean="0"/>
              <a:t>calls for</a:t>
            </a:r>
            <a:r>
              <a:rPr lang="en-US" sz="2200" kern="0" dirty="0" smtClean="0">
                <a:solidFill>
                  <a:srgbClr val="017DBB"/>
                </a:solidFill>
              </a:rPr>
              <a:t> unsupervised techniques</a:t>
            </a:r>
            <a:endParaRPr lang="en-US" sz="2200" kern="0" dirty="0"/>
          </a:p>
        </p:txBody>
      </p:sp>
    </p:spTree>
    <p:extLst>
      <p:ext uri="{BB962C8B-B14F-4D97-AF65-F5344CB8AC3E}">
        <p14:creationId xmlns:p14="http://schemas.microsoft.com/office/powerpoint/2010/main" val="450977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988" y="1109023"/>
            <a:ext cx="8412162" cy="1254125"/>
          </a:xfrm>
        </p:spPr>
        <p:txBody>
          <a:bodyPr/>
          <a:lstStyle/>
          <a:p>
            <a:r>
              <a:rPr lang="en-US" sz="4400" dirty="0" smtClean="0"/>
              <a:t>Data Anomaly Detection</a:t>
            </a:r>
            <a:endParaRPr lang="fr-FR" sz="4400"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16</a:t>
            </a:fld>
            <a:endParaRPr lang="en-US"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8792" y="2363148"/>
            <a:ext cx="6990553" cy="3317797"/>
          </a:xfrm>
          <a:prstGeom prst="rect">
            <a:avLst/>
          </a:prstGeom>
        </p:spPr>
      </p:pic>
    </p:spTree>
    <p:extLst>
      <p:ext uri="{BB962C8B-B14F-4D97-AF65-F5344CB8AC3E}">
        <p14:creationId xmlns:p14="http://schemas.microsoft.com/office/powerpoint/2010/main" val="9081389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5431775" y="3576505"/>
            <a:ext cx="3929064" cy="2857501"/>
          </a:xfrm>
          <a:prstGeom prst="rect">
            <a:avLst/>
          </a:prstGeom>
        </p:spPr>
      </p:pic>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17</a:t>
            </a:fld>
            <a:endParaRPr lang="en-US" dirty="0"/>
          </a:p>
        </p:txBody>
      </p:sp>
      <p:sp>
        <p:nvSpPr>
          <p:cNvPr id="5" name="Titre 1"/>
          <p:cNvSpPr>
            <a:spLocks noGrp="1"/>
          </p:cNvSpPr>
          <p:nvPr>
            <p:ph type="title"/>
          </p:nvPr>
        </p:nvSpPr>
        <p:spPr>
          <a:xfrm>
            <a:off x="1" y="142499"/>
            <a:ext cx="9144000" cy="718679"/>
          </a:xfrm>
        </p:spPr>
        <p:txBody>
          <a:bodyPr>
            <a:normAutofit/>
          </a:bodyPr>
          <a:lstStyle/>
          <a:p>
            <a:r>
              <a:rPr lang="en-US" dirty="0" smtClean="0"/>
              <a:t>Data Anomalies</a:t>
            </a:r>
            <a:endParaRPr lang="fr-FR" dirty="0"/>
          </a:p>
        </p:txBody>
      </p:sp>
      <p:sp>
        <p:nvSpPr>
          <p:cNvPr id="8" name="Espace réservé du contenu 2"/>
          <p:cNvSpPr txBox="1">
            <a:spLocks/>
          </p:cNvSpPr>
          <p:nvPr/>
        </p:nvSpPr>
        <p:spPr bwMode="auto">
          <a:xfrm>
            <a:off x="0" y="3658464"/>
            <a:ext cx="578104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solidFill>
                  <a:srgbClr val="0070C0"/>
                </a:solidFill>
              </a:rPr>
              <a:t>Anomaly</a:t>
            </a:r>
            <a:r>
              <a:rPr lang="en-US" sz="2200" kern="0" dirty="0" smtClean="0"/>
              <a:t>, or </a:t>
            </a:r>
            <a:r>
              <a:rPr lang="en-US" sz="2200" kern="0" dirty="0" smtClean="0">
                <a:solidFill>
                  <a:srgbClr val="0070C0"/>
                </a:solidFill>
              </a:rPr>
              <a:t>outlier</a:t>
            </a:r>
            <a:r>
              <a:rPr lang="en-US" sz="2200" kern="0" dirty="0" smtClean="0"/>
              <a:t>, or </a:t>
            </a:r>
            <a:r>
              <a:rPr lang="en-US" sz="2200" kern="0" dirty="0" smtClean="0">
                <a:solidFill>
                  <a:srgbClr val="0070C0"/>
                </a:solidFill>
              </a:rPr>
              <a:t>deviation</a:t>
            </a:r>
            <a:r>
              <a:rPr lang="en-US" sz="2200" kern="0" dirty="0" smtClean="0"/>
              <a:t>, or </a:t>
            </a:r>
            <a:r>
              <a:rPr lang="en-US" sz="2200" kern="0" dirty="0" smtClean="0">
                <a:solidFill>
                  <a:srgbClr val="0070C0"/>
                </a:solidFill>
              </a:rPr>
              <a:t>novelty</a:t>
            </a:r>
            <a:r>
              <a:rPr lang="en-US" sz="2200" kern="0" dirty="0" smtClean="0"/>
              <a:t> </a:t>
            </a:r>
            <a:r>
              <a:rPr lang="en-US" sz="2200" kern="0" dirty="0" smtClean="0">
                <a:solidFill>
                  <a:srgbClr val="017DBB"/>
                </a:solidFill>
              </a:rPr>
              <a:t>detection</a:t>
            </a:r>
            <a:r>
              <a:rPr lang="en-US" sz="2200" kern="0" dirty="0" smtClean="0"/>
              <a:t>, aims to measure whether a data point (or a subset) considerably differs </a:t>
            </a:r>
            <a:r>
              <a:rPr lang="en-US" sz="2200" kern="0" dirty="0"/>
              <a:t>than the remainder </a:t>
            </a:r>
            <a:r>
              <a:rPr lang="en-US" sz="2200" kern="0" dirty="0" smtClean="0"/>
              <a:t>of </a:t>
            </a:r>
            <a:r>
              <a:rPr lang="en-US" sz="2200" kern="0" dirty="0"/>
              <a:t>the </a:t>
            </a:r>
            <a:r>
              <a:rPr lang="en-US" sz="2200" kern="0" dirty="0" smtClean="0"/>
              <a:t>data points</a:t>
            </a:r>
            <a:endParaRPr lang="en-US" sz="2200" kern="0" dirty="0"/>
          </a:p>
          <a:p>
            <a:pPr lvl="1"/>
            <a:r>
              <a:rPr lang="en-US" sz="2200" kern="0" dirty="0"/>
              <a:t>On a scatter plot of the data, they lie far away from other data</a:t>
            </a:r>
          </a:p>
          <a:p>
            <a:pPr lvl="1"/>
            <a:r>
              <a:rPr lang="en-US" sz="2200" kern="0" dirty="0" smtClean="0"/>
              <a:t>Anomalies = Outliers + Novelties</a:t>
            </a:r>
            <a:endParaRPr lang="en-US" sz="2200" kern="0" dirty="0"/>
          </a:p>
        </p:txBody>
      </p:sp>
      <p:sp>
        <p:nvSpPr>
          <p:cNvPr id="3" name="Espace réservé du contenu 2"/>
          <p:cNvSpPr>
            <a:spLocks noGrp="1"/>
          </p:cNvSpPr>
          <p:nvPr>
            <p:ph idx="1"/>
          </p:nvPr>
        </p:nvSpPr>
        <p:spPr>
          <a:xfrm>
            <a:off x="2" y="1136609"/>
            <a:ext cx="9143999" cy="1797049"/>
          </a:xfrm>
        </p:spPr>
        <p:txBody>
          <a:bodyPr/>
          <a:lstStyle/>
          <a:p>
            <a:r>
              <a:rPr lang="en-US" sz="2200" dirty="0">
                <a:solidFill>
                  <a:srgbClr val="0070C0"/>
                </a:solidFill>
              </a:rPr>
              <a:t>What are </a:t>
            </a:r>
            <a:r>
              <a:rPr lang="en-US" sz="2200" dirty="0" smtClean="0">
                <a:solidFill>
                  <a:srgbClr val="0070C0"/>
                </a:solidFill>
              </a:rPr>
              <a:t>anomalies</a:t>
            </a:r>
            <a:r>
              <a:rPr lang="en-US" sz="2200" dirty="0" smtClean="0"/>
              <a:t>?</a:t>
            </a:r>
            <a:endParaRPr lang="en-US" sz="2200" dirty="0"/>
          </a:p>
          <a:p>
            <a:pPr lvl="1"/>
            <a:r>
              <a:rPr lang="en-US" sz="2200" dirty="0" smtClean="0"/>
              <a:t>“</a:t>
            </a:r>
            <a:r>
              <a:rPr lang="en-US" sz="2200" dirty="0"/>
              <a:t>An </a:t>
            </a:r>
            <a:r>
              <a:rPr lang="en-US" sz="2200" dirty="0">
                <a:solidFill>
                  <a:srgbClr val="0070C0"/>
                </a:solidFill>
              </a:rPr>
              <a:t>outlier</a:t>
            </a:r>
            <a:r>
              <a:rPr lang="en-US" sz="2200" dirty="0"/>
              <a:t> is an </a:t>
            </a:r>
            <a:r>
              <a:rPr lang="en-US" sz="2200" dirty="0">
                <a:solidFill>
                  <a:srgbClr val="0070C0"/>
                </a:solidFill>
              </a:rPr>
              <a:t>observation</a:t>
            </a:r>
            <a:r>
              <a:rPr lang="en-US" sz="2200" dirty="0"/>
              <a:t> </a:t>
            </a:r>
            <a:r>
              <a:rPr lang="en-US" sz="2200" dirty="0" smtClean="0"/>
              <a:t>in a dataset that </a:t>
            </a:r>
            <a:r>
              <a:rPr lang="en-US" sz="2200" dirty="0"/>
              <a:t>appears to be </a:t>
            </a:r>
            <a:r>
              <a:rPr lang="en-US" sz="2200" dirty="0">
                <a:solidFill>
                  <a:srgbClr val="0070C0"/>
                </a:solidFill>
              </a:rPr>
              <a:t>inconsistent</a:t>
            </a:r>
            <a:r>
              <a:rPr lang="en-US" sz="2200" dirty="0"/>
              <a:t> with the remainder of that </a:t>
            </a:r>
            <a:r>
              <a:rPr lang="en-US" sz="2200" dirty="0" smtClean="0"/>
              <a:t>dataset” [Johnson 1992]</a:t>
            </a:r>
          </a:p>
          <a:p>
            <a:pPr lvl="1"/>
            <a:r>
              <a:rPr lang="en-US" sz="2200" dirty="0" smtClean="0"/>
              <a:t>“</a:t>
            </a:r>
            <a:r>
              <a:rPr lang="en-US" sz="2200" dirty="0"/>
              <a:t>An </a:t>
            </a:r>
            <a:r>
              <a:rPr lang="en-US" sz="2200" dirty="0">
                <a:solidFill>
                  <a:srgbClr val="0070C0"/>
                </a:solidFill>
              </a:rPr>
              <a:t>outlier</a:t>
            </a:r>
            <a:r>
              <a:rPr lang="en-US" sz="2200" dirty="0"/>
              <a:t> is an </a:t>
            </a:r>
            <a:r>
              <a:rPr lang="en-US" sz="2200" dirty="0">
                <a:solidFill>
                  <a:srgbClr val="0070C0"/>
                </a:solidFill>
              </a:rPr>
              <a:t>observation</a:t>
            </a:r>
            <a:r>
              <a:rPr lang="en-US" sz="2200" dirty="0"/>
              <a:t> that </a:t>
            </a:r>
            <a:r>
              <a:rPr lang="en-US" sz="2200" dirty="0" smtClean="0">
                <a:solidFill>
                  <a:srgbClr val="0070C0"/>
                </a:solidFill>
              </a:rPr>
              <a:t>deviates</a:t>
            </a:r>
            <a:r>
              <a:rPr lang="en-US" sz="2200" dirty="0" smtClean="0"/>
              <a:t> </a:t>
            </a:r>
            <a:r>
              <a:rPr lang="en-US" sz="2200" dirty="0"/>
              <a:t>so much from </a:t>
            </a:r>
            <a:r>
              <a:rPr lang="en-US" sz="2200" dirty="0">
                <a:solidFill>
                  <a:srgbClr val="0070C0"/>
                </a:solidFill>
              </a:rPr>
              <a:t>other observations </a:t>
            </a:r>
            <a:r>
              <a:rPr lang="en-US" sz="2200" dirty="0"/>
              <a:t>as to </a:t>
            </a:r>
            <a:r>
              <a:rPr lang="en-US" sz="2200" dirty="0">
                <a:solidFill>
                  <a:srgbClr val="0070C0"/>
                </a:solidFill>
              </a:rPr>
              <a:t>arouse suspicion </a:t>
            </a:r>
            <a:r>
              <a:rPr lang="en-US" sz="2200" dirty="0"/>
              <a:t>that it was generated by a </a:t>
            </a:r>
            <a:r>
              <a:rPr lang="en-US" sz="2200" dirty="0">
                <a:solidFill>
                  <a:srgbClr val="0070C0"/>
                </a:solidFill>
              </a:rPr>
              <a:t>different mechanism</a:t>
            </a:r>
            <a:r>
              <a:rPr lang="en-US" sz="2200" dirty="0" smtClean="0"/>
              <a:t>” </a:t>
            </a:r>
            <a:r>
              <a:rPr lang="en-US" sz="2200" dirty="0"/>
              <a:t>[Hawkins 1980</a:t>
            </a:r>
            <a:r>
              <a:rPr lang="en-US" sz="2200" dirty="0" smtClean="0"/>
              <a:t>]</a:t>
            </a:r>
            <a:endParaRPr lang="en-US" sz="2200" dirty="0"/>
          </a:p>
        </p:txBody>
      </p:sp>
      <p:pic>
        <p:nvPicPr>
          <p:cNvPr id="10" name="Image 9" descr="Capture d’écran 2017-04-30 à 20.10.13.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56173" y="2400298"/>
            <a:ext cx="3407204" cy="2626591"/>
          </a:xfrm>
          <a:prstGeom prst="rect">
            <a:avLst/>
          </a:prstGeom>
        </p:spPr>
      </p:pic>
      <p:sp>
        <p:nvSpPr>
          <p:cNvPr id="11" name="Espace réservé du contenu 2"/>
          <p:cNvSpPr txBox="1">
            <a:spLocks/>
          </p:cNvSpPr>
          <p:nvPr/>
        </p:nvSpPr>
        <p:spPr bwMode="auto">
          <a:xfrm>
            <a:off x="1162898" y="6367674"/>
            <a:ext cx="7960764"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fr-FR" sz="1800" kern="0" dirty="0">
                <a:latin typeface="Lucida Console" panose="020B0609040504020204" pitchFamily="49" charset="0"/>
              </a:rPr>
              <a:t>http://www.kdd.org/kdd2016/topics/view/outlier-and-anomaly-detection</a:t>
            </a:r>
          </a:p>
        </p:txBody>
      </p:sp>
    </p:spTree>
    <p:extLst>
      <p:ext uri="{BB962C8B-B14F-4D97-AF65-F5344CB8AC3E}">
        <p14:creationId xmlns:p14="http://schemas.microsoft.com/office/powerpoint/2010/main" val="2107285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07121" y="4555626"/>
            <a:ext cx="2326346" cy="1550897"/>
          </a:xfrm>
          <a:prstGeom prst="rect">
            <a:avLst/>
          </a:prstGeom>
        </p:spPr>
      </p:pic>
      <p:sp>
        <p:nvSpPr>
          <p:cNvPr id="2" name="Titre 1"/>
          <p:cNvSpPr>
            <a:spLocks noGrp="1"/>
          </p:cNvSpPr>
          <p:nvPr>
            <p:ph type="title"/>
          </p:nvPr>
        </p:nvSpPr>
        <p:spPr>
          <a:xfrm>
            <a:off x="671513" y="95000"/>
            <a:ext cx="7805737" cy="730250"/>
          </a:xfrm>
        </p:spPr>
        <p:txBody>
          <a:bodyPr/>
          <a:lstStyle/>
          <a:p>
            <a:r>
              <a:rPr lang="en-US" dirty="0" smtClean="0"/>
              <a:t>Cause of Data Anomalies</a:t>
            </a:r>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18</a:t>
            </a:fld>
            <a:endParaRPr lang="en-US" dirty="0"/>
          </a:p>
        </p:txBody>
      </p:sp>
      <p:sp>
        <p:nvSpPr>
          <p:cNvPr id="3" name="Espace réservé du contenu 2"/>
          <p:cNvSpPr>
            <a:spLocks noGrp="1"/>
          </p:cNvSpPr>
          <p:nvPr>
            <p:ph idx="1"/>
          </p:nvPr>
        </p:nvSpPr>
        <p:spPr>
          <a:xfrm>
            <a:off x="0" y="870085"/>
            <a:ext cx="9143999" cy="4530998"/>
          </a:xfrm>
        </p:spPr>
        <p:txBody>
          <a:bodyPr/>
          <a:lstStyle/>
          <a:p>
            <a:pPr>
              <a:spcBef>
                <a:spcPts val="1200"/>
              </a:spcBef>
            </a:pPr>
            <a:r>
              <a:rPr lang="en-US" sz="2200" dirty="0" smtClean="0">
                <a:solidFill>
                  <a:srgbClr val="0070C0"/>
                </a:solidFill>
              </a:rPr>
              <a:t>Errors </a:t>
            </a:r>
            <a:r>
              <a:rPr lang="en-US" sz="2200" dirty="0">
                <a:solidFill>
                  <a:srgbClr val="0070C0"/>
                </a:solidFill>
              </a:rPr>
              <a:t>in the data collection or measurement process</a:t>
            </a:r>
          </a:p>
          <a:p>
            <a:pPr lvl="1">
              <a:spcBef>
                <a:spcPts val="600"/>
              </a:spcBef>
            </a:pPr>
            <a:r>
              <a:rPr lang="en-US" sz="2200" dirty="0" smtClean="0"/>
              <a:t>Because </a:t>
            </a:r>
            <a:r>
              <a:rPr lang="en-US" sz="2200" dirty="0"/>
              <a:t>of human </a:t>
            </a:r>
            <a:r>
              <a:rPr lang="en-US" sz="2200" dirty="0" smtClean="0">
                <a:solidFill>
                  <a:srgbClr val="0070C0"/>
                </a:solidFill>
              </a:rPr>
              <a:t>error</a:t>
            </a:r>
            <a:r>
              <a:rPr lang="en-US" sz="2200" dirty="0" smtClean="0"/>
              <a:t> </a:t>
            </a:r>
            <a:r>
              <a:rPr lang="en-US" sz="2200" dirty="0"/>
              <a:t>(</a:t>
            </a:r>
            <a:r>
              <a:rPr lang="en-US" sz="2200" dirty="0" smtClean="0"/>
              <a:t>intentional or </a:t>
            </a:r>
            <a:r>
              <a:rPr lang="en-US" sz="2200" dirty="0"/>
              <a:t>not</a:t>
            </a:r>
            <a:r>
              <a:rPr lang="en-US" sz="2200" dirty="0" smtClean="0"/>
              <a:t>), </a:t>
            </a:r>
            <a:r>
              <a:rPr lang="en-US" sz="2200" dirty="0"/>
              <a:t>a </a:t>
            </a:r>
            <a:r>
              <a:rPr lang="en-US" sz="2200" dirty="0" smtClean="0">
                <a:solidFill>
                  <a:srgbClr val="0070C0"/>
                </a:solidFill>
              </a:rPr>
              <a:t>problem</a:t>
            </a:r>
            <a:r>
              <a:rPr lang="en-US" sz="2200" dirty="0" smtClean="0"/>
              <a:t> with a measuring device </a:t>
            </a:r>
            <a:r>
              <a:rPr lang="en-US" sz="2200" dirty="0"/>
              <a:t>or the presence of </a:t>
            </a:r>
            <a:r>
              <a:rPr lang="en-US" sz="2200" dirty="0" smtClean="0"/>
              <a:t>noise</a:t>
            </a:r>
          </a:p>
          <a:p>
            <a:pPr lvl="1">
              <a:spcBef>
                <a:spcPts val="1200"/>
              </a:spcBef>
            </a:pPr>
            <a:r>
              <a:rPr lang="en-US" sz="2200" dirty="0">
                <a:solidFill>
                  <a:srgbClr val="0070C0"/>
                </a:solidFill>
              </a:rPr>
              <a:t>Insights extracted from “dirty data” are probably erroneous and thus the decisions to be made are likely unsound </a:t>
            </a:r>
            <a:r>
              <a:rPr lang="en-US" sz="2200" dirty="0"/>
              <a:t>(e.g., </a:t>
            </a:r>
            <a:r>
              <a:rPr lang="en-US" sz="2200" dirty="0" smtClean="0"/>
              <a:t>incur a high </a:t>
            </a:r>
            <a:r>
              <a:rPr lang="en-US" sz="2200" dirty="0"/>
              <a:t>rate of </a:t>
            </a:r>
            <a:r>
              <a:rPr lang="en-US" sz="2200" i="1" dirty="0"/>
              <a:t>false </a:t>
            </a:r>
            <a:r>
              <a:rPr lang="en-US" sz="2200" i="1" dirty="0" smtClean="0"/>
              <a:t>positives </a:t>
            </a:r>
            <a:r>
              <a:rPr lang="en-US" sz="2200" dirty="0"/>
              <a:t>and </a:t>
            </a:r>
            <a:r>
              <a:rPr lang="en-US" sz="2200" i="1" dirty="0"/>
              <a:t>false </a:t>
            </a:r>
            <a:r>
              <a:rPr lang="en-US" sz="2200" i="1" dirty="0" smtClean="0"/>
              <a:t>negatives</a:t>
            </a:r>
            <a:r>
              <a:rPr lang="en-US" sz="2200" dirty="0" smtClean="0"/>
              <a:t>)</a:t>
            </a:r>
            <a:endParaRPr lang="en-US" sz="2200" dirty="0"/>
          </a:p>
          <a:p>
            <a:pPr>
              <a:spcBef>
                <a:spcPts val="1200"/>
              </a:spcBef>
            </a:pPr>
            <a:r>
              <a:rPr lang="en-US" sz="2200" dirty="0" smtClean="0">
                <a:solidFill>
                  <a:srgbClr val="0070C0"/>
                </a:solidFill>
              </a:rPr>
              <a:t>Changes </a:t>
            </a:r>
            <a:r>
              <a:rPr lang="en-US" sz="2200" dirty="0">
                <a:solidFill>
                  <a:srgbClr val="0070C0"/>
                </a:solidFill>
              </a:rPr>
              <a:t>in the </a:t>
            </a:r>
            <a:r>
              <a:rPr lang="en-US" sz="2200" dirty="0" smtClean="0">
                <a:solidFill>
                  <a:srgbClr val="0070C0"/>
                </a:solidFill>
              </a:rPr>
              <a:t>“data generation” process</a:t>
            </a:r>
            <a:r>
              <a:rPr lang="en-US" sz="2200" dirty="0"/>
              <a:t>, e.g. some given statistical </a:t>
            </a:r>
            <a:r>
              <a:rPr lang="en-US" sz="2200" dirty="0" smtClean="0"/>
              <a:t>process</a:t>
            </a:r>
            <a:r>
              <a:rPr lang="en-US" sz="2200" dirty="0" smtClean="0">
                <a:solidFill>
                  <a:srgbClr val="0070C0"/>
                </a:solidFill>
              </a:rPr>
              <a:t> </a:t>
            </a:r>
            <a:r>
              <a:rPr lang="en-US" sz="2200" dirty="0" smtClean="0"/>
              <a:t>(not </a:t>
            </a:r>
            <a:r>
              <a:rPr lang="en-US" sz="2200" dirty="0"/>
              <a:t>an error, </a:t>
            </a:r>
            <a:r>
              <a:rPr lang="en-US" sz="2200" dirty="0">
                <a:solidFill>
                  <a:srgbClr val="0070C0"/>
                </a:solidFill>
              </a:rPr>
              <a:t>novelties</a:t>
            </a:r>
            <a:r>
              <a:rPr lang="en-US" sz="2200" dirty="0"/>
              <a:t> in data</a:t>
            </a:r>
            <a:r>
              <a:rPr lang="en-US" sz="2200" dirty="0" smtClean="0"/>
              <a:t>)</a:t>
            </a:r>
            <a:endParaRPr lang="en-US" sz="2200" dirty="0"/>
          </a:p>
          <a:p>
            <a:pPr lvl="1">
              <a:spcBef>
                <a:spcPts val="600"/>
              </a:spcBef>
            </a:pPr>
            <a:r>
              <a:rPr lang="en-US" sz="2200" dirty="0" smtClean="0"/>
              <a:t>Abnormal </a:t>
            </a:r>
            <a:r>
              <a:rPr lang="en-US" sz="2200" dirty="0"/>
              <a:t>data deviate from this generating </a:t>
            </a:r>
            <a:r>
              <a:rPr lang="en-US" sz="2200" dirty="0" smtClean="0"/>
              <a:t>mechanism</a:t>
            </a:r>
            <a:r>
              <a:rPr lang="el-GR" sz="2200" dirty="0" smtClean="0"/>
              <a:t> </a:t>
            </a:r>
            <a:r>
              <a:rPr lang="en-US" sz="2200" dirty="0" smtClean="0"/>
              <a:t>because </a:t>
            </a:r>
            <a:r>
              <a:rPr lang="en-US" sz="2200" dirty="0"/>
              <a:t>it is of a </a:t>
            </a:r>
            <a:r>
              <a:rPr lang="en-US" sz="2200" dirty="0">
                <a:solidFill>
                  <a:srgbClr val="0070C0"/>
                </a:solidFill>
              </a:rPr>
              <a:t>different </a:t>
            </a:r>
            <a:r>
              <a:rPr lang="en-US" sz="2200" dirty="0" smtClean="0">
                <a:solidFill>
                  <a:srgbClr val="0070C0"/>
                </a:solidFill>
              </a:rPr>
              <a:t>type</a:t>
            </a:r>
            <a:endParaRPr lang="en-US" sz="2200" dirty="0">
              <a:solidFill>
                <a:srgbClr val="0070C0"/>
              </a:solidFill>
            </a:endParaRPr>
          </a:p>
          <a:p>
            <a:pPr lvl="1">
              <a:spcBef>
                <a:spcPts val="600"/>
              </a:spcBef>
            </a:pPr>
            <a:r>
              <a:rPr lang="en-US" sz="2200" dirty="0" smtClean="0">
                <a:solidFill>
                  <a:srgbClr val="0070C0"/>
                </a:solidFill>
              </a:rPr>
              <a:t>Novel class of observations provide valuable insights </a:t>
            </a:r>
          </a:p>
          <a:p>
            <a:pPr>
              <a:spcBef>
                <a:spcPts val="1200"/>
              </a:spcBef>
            </a:pPr>
            <a:endParaRPr lang="fr-FR" sz="2200" dirty="0"/>
          </a:p>
        </p:txBody>
      </p:sp>
    </p:spTree>
    <p:extLst>
      <p:ext uri="{BB962C8B-B14F-4D97-AF65-F5344CB8AC3E}">
        <p14:creationId xmlns:p14="http://schemas.microsoft.com/office/powerpoint/2010/main" val="895369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1061045"/>
            <a:ext cx="7805737" cy="941399"/>
          </a:xfrm>
        </p:spPr>
        <p:txBody>
          <a:bodyPr/>
          <a:lstStyle/>
          <a:p>
            <a:r>
              <a:rPr lang="en-US" sz="4400" dirty="0" err="1" smtClean="0"/>
              <a:t>IoT</a:t>
            </a:r>
            <a:r>
              <a:rPr lang="en-US" sz="4400" dirty="0" smtClean="0"/>
              <a:t> Data Analytics </a:t>
            </a:r>
            <a:endParaRPr lang="fr-FR" sz="4400" dirty="0"/>
          </a:p>
        </p:txBody>
      </p:sp>
      <p:sp>
        <p:nvSpPr>
          <p:cNvPr id="3" name="Espace réservé du numéro de diapositive 2"/>
          <p:cNvSpPr>
            <a:spLocks noGrp="1"/>
          </p:cNvSpPr>
          <p:nvPr>
            <p:ph type="sldNum" sz="quarter" idx="10"/>
          </p:nvPr>
        </p:nvSpPr>
        <p:spPr>
          <a:xfrm>
            <a:off x="8537575" y="6527800"/>
            <a:ext cx="282575" cy="276225"/>
          </a:xfrm>
        </p:spPr>
        <p:txBody>
          <a:bodyPr/>
          <a:lstStyle/>
          <a:p>
            <a:pPr>
              <a:defRPr/>
            </a:pPr>
            <a:fld id="{B5AB38F2-DC9D-AC4D-A5F9-B9317846DCA6}" type="slidenum">
              <a:rPr lang="en-US" smtClean="0"/>
              <a:pPr>
                <a:defRPr/>
              </a:pPr>
              <a:t>1</a:t>
            </a:fld>
            <a:endParaRPr lang="en-US" dirty="0"/>
          </a:p>
        </p:txBody>
      </p:sp>
      <p:pic>
        <p:nvPicPr>
          <p:cNvPr id="4" name="Image 3"/>
          <p:cNvPicPr>
            <a:picLocks noChangeAspect="1"/>
          </p:cNvPicPr>
          <p:nvPr/>
        </p:nvPicPr>
        <p:blipFill>
          <a:blip r:embed="rId3"/>
          <a:stretch>
            <a:fillRect/>
          </a:stretch>
        </p:blipFill>
        <p:spPr>
          <a:xfrm>
            <a:off x="1314897" y="2253748"/>
            <a:ext cx="6639618" cy="2685688"/>
          </a:xfrm>
          <a:prstGeom prst="rect">
            <a:avLst/>
          </a:prstGeom>
        </p:spPr>
      </p:pic>
      <p:sp>
        <p:nvSpPr>
          <p:cNvPr id="6" name="Espace réservé du contenu 2"/>
          <p:cNvSpPr txBox="1">
            <a:spLocks/>
          </p:cNvSpPr>
          <p:nvPr/>
        </p:nvSpPr>
        <p:spPr>
          <a:xfrm>
            <a:off x="1" y="5190740"/>
            <a:ext cx="9318170" cy="1097838"/>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GB" sz="2200" kern="0" dirty="0">
                <a:solidFill>
                  <a:srgbClr val="0070C0"/>
                </a:solidFill>
              </a:rPr>
              <a:t>Disclaimer: </a:t>
            </a:r>
            <a:r>
              <a:rPr lang="en-GB" sz="2200" kern="0" dirty="0"/>
              <a:t>The </a:t>
            </a:r>
            <a:r>
              <a:rPr lang="en-GB" sz="2200" kern="0" dirty="0" smtClean="0"/>
              <a:t>slides contain graphics &amp; </a:t>
            </a:r>
            <a:r>
              <a:rPr lang="en-GB" sz="2200" kern="0" dirty="0"/>
              <a:t>figures collected from the Web but hopefully cleverly edited, sequenced, and stitched for academic lecturing purposes</a:t>
            </a:r>
            <a:endParaRPr lang="el-GR" sz="2200" kern="0" dirty="0"/>
          </a:p>
        </p:txBody>
      </p:sp>
    </p:spTree>
    <p:extLst>
      <p:ext uri="{BB962C8B-B14F-4D97-AF65-F5344CB8AC3E}">
        <p14:creationId xmlns:p14="http://schemas.microsoft.com/office/powerpoint/2010/main" val="12903281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stretch>
            <a:fillRect/>
          </a:stretch>
        </p:blipFill>
        <p:spPr>
          <a:xfrm>
            <a:off x="2733748" y="769187"/>
            <a:ext cx="2421987" cy="2312889"/>
          </a:xfrm>
          <a:prstGeom prst="rect">
            <a:avLst/>
          </a:prstGeom>
        </p:spPr>
      </p:pic>
      <p:pic>
        <p:nvPicPr>
          <p:cNvPr id="13" name="Image 12"/>
          <p:cNvPicPr>
            <a:picLocks noChangeAspect="1"/>
          </p:cNvPicPr>
          <p:nvPr/>
        </p:nvPicPr>
        <p:blipFill>
          <a:blip r:embed="rId4"/>
          <a:stretch>
            <a:fillRect/>
          </a:stretch>
        </p:blipFill>
        <p:spPr>
          <a:xfrm>
            <a:off x="1641985" y="4952052"/>
            <a:ext cx="4422060" cy="1419761"/>
          </a:xfrm>
          <a:prstGeom prst="rect">
            <a:avLst/>
          </a:prstGeom>
        </p:spPr>
      </p:pic>
      <p:pic>
        <p:nvPicPr>
          <p:cNvPr id="12" name="Image 11"/>
          <p:cNvPicPr>
            <a:picLocks noChangeAspect="1"/>
          </p:cNvPicPr>
          <p:nvPr/>
        </p:nvPicPr>
        <p:blipFill>
          <a:blip r:embed="rId5"/>
          <a:stretch>
            <a:fillRect/>
          </a:stretch>
        </p:blipFill>
        <p:spPr>
          <a:xfrm>
            <a:off x="1940175" y="3026351"/>
            <a:ext cx="4496126" cy="1802147"/>
          </a:xfrm>
          <a:prstGeom prst="rect">
            <a:avLst/>
          </a:prstGeom>
        </p:spPr>
      </p:pic>
      <p:sp>
        <p:nvSpPr>
          <p:cNvPr id="2" name="Titre 1"/>
          <p:cNvSpPr>
            <a:spLocks noGrp="1"/>
          </p:cNvSpPr>
          <p:nvPr>
            <p:ph type="title"/>
          </p:nvPr>
        </p:nvSpPr>
        <p:spPr>
          <a:xfrm>
            <a:off x="671513" y="10776"/>
            <a:ext cx="7805737" cy="758411"/>
          </a:xfrm>
        </p:spPr>
        <p:txBody>
          <a:bodyPr/>
          <a:lstStyle/>
          <a:p>
            <a:r>
              <a:rPr lang="en-US" dirty="0" smtClean="0"/>
              <a:t>Types of Anomalies</a:t>
            </a:r>
            <a:endParaRPr lang="fr-FR" dirty="0"/>
          </a:p>
        </p:txBody>
      </p:sp>
      <p:sp>
        <p:nvSpPr>
          <p:cNvPr id="3" name="Espace réservé du contenu 2"/>
          <p:cNvSpPr>
            <a:spLocks noGrp="1"/>
          </p:cNvSpPr>
          <p:nvPr>
            <p:ph idx="1"/>
          </p:nvPr>
        </p:nvSpPr>
        <p:spPr>
          <a:xfrm>
            <a:off x="5571675" y="990358"/>
            <a:ext cx="3458817" cy="831712"/>
          </a:xfrm>
        </p:spPr>
        <p:txBody>
          <a:bodyPr/>
          <a:lstStyle/>
          <a:p>
            <a:pPr marL="0" indent="0">
              <a:buNone/>
            </a:pPr>
            <a:r>
              <a:rPr lang="en-US" sz="2200" dirty="0" smtClean="0"/>
              <a:t>Data point anomalous w.r.t. to the rest of the data</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z="2200" smtClean="0"/>
              <a:pPr>
                <a:defRPr/>
              </a:pPr>
              <a:t>19</a:t>
            </a:fld>
            <a:endParaRPr lang="en-US" sz="2200" dirty="0"/>
          </a:p>
        </p:txBody>
      </p:sp>
      <p:sp>
        <p:nvSpPr>
          <p:cNvPr id="5" name="Espace réservé du contenu 2"/>
          <p:cNvSpPr txBox="1">
            <a:spLocks/>
          </p:cNvSpPr>
          <p:nvPr/>
        </p:nvSpPr>
        <p:spPr bwMode="auto">
          <a:xfrm>
            <a:off x="5559643" y="2716368"/>
            <a:ext cx="3352124" cy="83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Data point anomalous in a specific </a:t>
            </a:r>
            <a:r>
              <a:rPr lang="en-US" sz="2200" kern="0" dirty="0">
                <a:solidFill>
                  <a:srgbClr val="0070C0"/>
                </a:solidFill>
              </a:rPr>
              <a:t>context</a:t>
            </a:r>
            <a:r>
              <a:rPr lang="en-US" sz="2200" kern="0" dirty="0"/>
              <a:t>; </a:t>
            </a:r>
            <a:r>
              <a:rPr lang="en-US" sz="2200" kern="0" dirty="0" smtClean="0"/>
              <a:t>also </a:t>
            </a:r>
            <a:r>
              <a:rPr lang="en-US" sz="2200" kern="0" dirty="0"/>
              <a:t>referred to as </a:t>
            </a:r>
            <a:r>
              <a:rPr lang="en-US" sz="2200" kern="0" dirty="0">
                <a:solidFill>
                  <a:srgbClr val="0070C0"/>
                </a:solidFill>
              </a:rPr>
              <a:t>conditional anomalies</a:t>
            </a:r>
            <a:endParaRPr lang="fr-FR" sz="2200" kern="0" dirty="0">
              <a:solidFill>
                <a:srgbClr val="0070C0"/>
              </a:solidFill>
            </a:endParaRPr>
          </a:p>
        </p:txBody>
      </p:sp>
      <p:sp>
        <p:nvSpPr>
          <p:cNvPr id="7" name="Espace réservé du contenu 2"/>
          <p:cNvSpPr txBox="1">
            <a:spLocks/>
          </p:cNvSpPr>
          <p:nvPr/>
        </p:nvSpPr>
        <p:spPr bwMode="auto">
          <a:xfrm>
            <a:off x="5607288" y="4657961"/>
            <a:ext cx="3709741" cy="136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A </a:t>
            </a:r>
            <a:r>
              <a:rPr lang="en-US" sz="2200" kern="0" dirty="0" smtClean="0">
                <a:solidFill>
                  <a:srgbClr val="0070C0"/>
                </a:solidFill>
              </a:rPr>
              <a:t>group</a:t>
            </a:r>
            <a:r>
              <a:rPr lang="en-US" sz="2200" kern="0" dirty="0" smtClean="0"/>
              <a:t> of </a:t>
            </a:r>
            <a:r>
              <a:rPr lang="en-US" sz="2200" kern="0" dirty="0" smtClean="0">
                <a:solidFill>
                  <a:srgbClr val="0070C0"/>
                </a:solidFill>
              </a:rPr>
              <a:t>data</a:t>
            </a:r>
            <a:r>
              <a:rPr lang="en-US" sz="2200" kern="0" dirty="0" smtClean="0"/>
              <a:t> points is anomalous; </a:t>
            </a:r>
            <a:r>
              <a:rPr lang="en-US" sz="2200" dirty="0" smtClean="0"/>
              <a:t>the individual points within a group are not anomalous by themselves</a:t>
            </a:r>
            <a:endParaRPr lang="en-US" sz="2200" kern="0" dirty="0"/>
          </a:p>
        </p:txBody>
      </p:sp>
      <p:sp>
        <p:nvSpPr>
          <p:cNvPr id="6" name="ZoneTexte 5"/>
          <p:cNvSpPr txBox="1"/>
          <p:nvPr/>
        </p:nvSpPr>
        <p:spPr>
          <a:xfrm>
            <a:off x="-25675" y="1053915"/>
            <a:ext cx="1929007" cy="720197"/>
          </a:xfrm>
          <a:prstGeom prst="rect">
            <a:avLst/>
          </a:prstGeom>
          <a:noFill/>
        </p:spPr>
        <p:txBody>
          <a:bodyPr wrap="square" rtlCol="0">
            <a:spAutoFit/>
          </a:bodyPr>
          <a:lstStyle/>
          <a:p>
            <a:pPr>
              <a:buNone/>
            </a:pP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Point</a:t>
            </a:r>
            <a:r>
              <a:rPr lang="en-US" sz="2000" dirty="0" smtClean="0">
                <a:latin typeface="Tahoma" panose="020B0604030504040204" pitchFamily="34" charset="0"/>
                <a:ea typeface="Tahoma" panose="020B0604030504040204" pitchFamily="34" charset="0"/>
                <a:cs typeface="Tahoma" panose="020B0604030504040204" pitchFamily="34" charset="0"/>
              </a:rPr>
              <a:t> Anomaly Detection</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0" y="2933560"/>
            <a:ext cx="2329841" cy="720197"/>
          </a:xfrm>
          <a:prstGeom prst="rect">
            <a:avLst/>
          </a:prstGeom>
          <a:noFill/>
        </p:spPr>
        <p:txBody>
          <a:bodyPr wrap="square" rtlCol="0">
            <a:spAutoFit/>
          </a:bodyPr>
          <a:lstStyle/>
          <a:p>
            <a:pPr>
              <a:buNone/>
            </a:pP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Contextual</a:t>
            </a:r>
            <a:r>
              <a:rPr lang="en-US" sz="2000" dirty="0" smtClean="0">
                <a:latin typeface="Tahoma" panose="020B0604030504040204" pitchFamily="34" charset="0"/>
                <a:ea typeface="Tahoma" panose="020B0604030504040204" pitchFamily="34" charset="0"/>
                <a:cs typeface="Tahoma" panose="020B0604030504040204" pitchFamily="34" charset="0"/>
              </a:rPr>
              <a:t> Anomaly Detection</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0" y="4832638"/>
            <a:ext cx="2079876" cy="720197"/>
          </a:xfrm>
          <a:prstGeom prst="rect">
            <a:avLst/>
          </a:prstGeom>
          <a:noFill/>
        </p:spPr>
        <p:txBody>
          <a:bodyPr wrap="square" rtlCol="0">
            <a:spAutoFit/>
          </a:bodyPr>
          <a:lstStyle/>
          <a:p>
            <a:pPr>
              <a:buNone/>
            </a:pP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Group</a:t>
            </a:r>
            <a:r>
              <a:rPr lang="en-US" sz="2000" dirty="0" smtClean="0">
                <a:latin typeface="Tahoma" panose="020B0604030504040204" pitchFamily="34" charset="0"/>
                <a:ea typeface="Tahoma" panose="020B0604030504040204" pitchFamily="34" charset="0"/>
                <a:cs typeface="Tahoma" panose="020B0604030504040204" pitchFamily="34" charset="0"/>
              </a:rPr>
              <a:t> Anomaly Detection</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9413685" y="4696012"/>
            <a:ext cx="6081011" cy="2331151"/>
          </a:xfrm>
          <a:prstGeom prst="rect">
            <a:avLst/>
          </a:prstGeom>
        </p:spPr>
        <p:txBody>
          <a:bodyPr wrap="square">
            <a:spAutoFit/>
          </a:bodyPr>
          <a:lstStyle/>
          <a:p>
            <a:pPr>
              <a:spcBef>
                <a:spcPts val="0"/>
              </a:spcBef>
            </a:pPr>
            <a:r>
              <a:rPr lang="en-US" sz="2200" dirty="0"/>
              <a:t>Requires a relationship among data instances</a:t>
            </a:r>
          </a:p>
          <a:p>
            <a:pPr lvl="1">
              <a:spcBef>
                <a:spcPts val="0"/>
              </a:spcBef>
            </a:pPr>
            <a:r>
              <a:rPr lang="en-US" sz="2200" dirty="0" smtClean="0"/>
              <a:t>Sequential </a:t>
            </a:r>
            <a:r>
              <a:rPr lang="en-US" sz="2200" dirty="0"/>
              <a:t>data</a:t>
            </a:r>
          </a:p>
          <a:p>
            <a:pPr lvl="1">
              <a:spcBef>
                <a:spcPts val="0"/>
              </a:spcBef>
            </a:pPr>
            <a:r>
              <a:rPr lang="en-US" sz="2200" dirty="0" smtClean="0"/>
              <a:t>Spatial </a:t>
            </a:r>
            <a:r>
              <a:rPr lang="en-US" sz="2200" dirty="0"/>
              <a:t>data</a:t>
            </a:r>
          </a:p>
          <a:p>
            <a:pPr lvl="1">
              <a:spcBef>
                <a:spcPts val="0"/>
              </a:spcBef>
            </a:pPr>
            <a:r>
              <a:rPr lang="en-US" sz="2200" dirty="0" smtClean="0"/>
              <a:t>Graph data</a:t>
            </a:r>
            <a:endParaRPr lang="el-GR" sz="2200" dirty="0" smtClean="0"/>
          </a:p>
          <a:p>
            <a:r>
              <a:rPr lang="en-US" sz="2200" dirty="0"/>
              <a:t>that is, a single object </a:t>
            </a:r>
            <a:r>
              <a:rPr lang="en-US" sz="2200" dirty="0" smtClean="0"/>
              <a:t>is</a:t>
            </a:r>
            <a:r>
              <a:rPr lang="el-GR" sz="2200" dirty="0" smtClean="0"/>
              <a:t> </a:t>
            </a:r>
            <a:r>
              <a:rPr lang="en-US" sz="2200" dirty="0" smtClean="0"/>
              <a:t>unsuspicious </a:t>
            </a:r>
            <a:r>
              <a:rPr lang="en-US" sz="2200" dirty="0"/>
              <a:t>while a collection of similar objects </a:t>
            </a:r>
            <a:r>
              <a:rPr lang="en-US" sz="2200" dirty="0" smtClean="0"/>
              <a:t>becomes</a:t>
            </a:r>
            <a:r>
              <a:rPr lang="el-GR" sz="2200" dirty="0" smtClean="0"/>
              <a:t> </a:t>
            </a:r>
            <a:r>
              <a:rPr lang="en-US" sz="2200" dirty="0" smtClean="0"/>
              <a:t>spurious</a:t>
            </a:r>
            <a:endParaRPr lang="fr-FR" sz="2200" dirty="0"/>
          </a:p>
        </p:txBody>
      </p:sp>
      <p:sp>
        <p:nvSpPr>
          <p:cNvPr id="15" name="Rectangle 14"/>
          <p:cNvSpPr/>
          <p:nvPr/>
        </p:nvSpPr>
        <p:spPr>
          <a:xfrm>
            <a:off x="9389221" y="2793169"/>
            <a:ext cx="5371807" cy="760914"/>
          </a:xfrm>
          <a:prstGeom prst="rect">
            <a:avLst/>
          </a:prstGeom>
        </p:spPr>
        <p:txBody>
          <a:bodyPr wrap="square">
            <a:spAutoFit/>
          </a:bodyPr>
          <a:lstStyle/>
          <a:p>
            <a:pPr>
              <a:spcBef>
                <a:spcPts val="0"/>
              </a:spcBef>
            </a:pPr>
            <a:r>
              <a:rPr lang="en-US" sz="2200" dirty="0"/>
              <a:t>R</a:t>
            </a:r>
            <a:r>
              <a:rPr lang="en-US" sz="2200" dirty="0" smtClean="0"/>
              <a:t>equires </a:t>
            </a:r>
            <a:r>
              <a:rPr lang="en-US" sz="2200" dirty="0"/>
              <a:t>a notion of </a:t>
            </a:r>
            <a:r>
              <a:rPr lang="en-US" sz="2200" dirty="0" smtClean="0"/>
              <a:t>context</a:t>
            </a:r>
            <a:endParaRPr lang="el-GR" sz="2200" dirty="0" smtClean="0"/>
          </a:p>
          <a:p>
            <a:pPr lvl="1">
              <a:spcBef>
                <a:spcPts val="0"/>
              </a:spcBef>
            </a:pPr>
            <a:r>
              <a:rPr lang="en-US" sz="2200" dirty="0"/>
              <a:t>the spatial or temporal neighborhood</a:t>
            </a:r>
            <a:endParaRPr lang="fr-FR" sz="2200" dirty="0"/>
          </a:p>
        </p:txBody>
      </p:sp>
      <p:sp>
        <p:nvSpPr>
          <p:cNvPr id="16" name="Espace réservé du contenu 2"/>
          <p:cNvSpPr txBox="1">
            <a:spLocks/>
          </p:cNvSpPr>
          <p:nvPr/>
        </p:nvSpPr>
        <p:spPr bwMode="auto">
          <a:xfrm>
            <a:off x="1162898" y="6367674"/>
            <a:ext cx="7960764"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a:t>Chandola, V., Banerjee, A., &amp; Kumar, V. (2009). Anomaly detection: A survey. ACM Computing Surveys, 41(3), 1–58.</a:t>
            </a:r>
            <a:endParaRPr lang="fr-FR" sz="1800" kern="0" dirty="0">
              <a:latin typeface="Lucida Console" panose="020B0609040504020204" pitchFamily="49" charset="0"/>
            </a:endParaRPr>
          </a:p>
        </p:txBody>
      </p:sp>
      <p:sp>
        <p:nvSpPr>
          <p:cNvPr id="8" name="Rectangle 7"/>
          <p:cNvSpPr/>
          <p:nvPr/>
        </p:nvSpPr>
        <p:spPr bwMode="auto">
          <a:xfrm>
            <a:off x="30481" y="958781"/>
            <a:ext cx="1798319" cy="863289"/>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3068658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6" grpId="0"/>
      <p:bldP spid="9" grpId="0"/>
      <p:bldP spid="10"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20</a:t>
            </a:fld>
            <a:endParaRPr lang="en-US" dirty="0"/>
          </a:p>
        </p:txBody>
      </p:sp>
      <p:pic>
        <p:nvPicPr>
          <p:cNvPr id="5" name="Image 4"/>
          <p:cNvPicPr>
            <a:picLocks noChangeAspect="1"/>
          </p:cNvPicPr>
          <p:nvPr/>
        </p:nvPicPr>
        <p:blipFill>
          <a:blip r:embed="rId3"/>
          <a:stretch>
            <a:fillRect/>
          </a:stretch>
        </p:blipFill>
        <p:spPr>
          <a:xfrm>
            <a:off x="2104297" y="744884"/>
            <a:ext cx="4915065" cy="4569924"/>
          </a:xfrm>
          <a:prstGeom prst="rect">
            <a:avLst/>
          </a:prstGeom>
        </p:spPr>
      </p:pic>
      <p:sp>
        <p:nvSpPr>
          <p:cNvPr id="6" name="Espace réservé du contenu 2"/>
          <p:cNvSpPr txBox="1">
            <a:spLocks/>
          </p:cNvSpPr>
          <p:nvPr/>
        </p:nvSpPr>
        <p:spPr bwMode="auto">
          <a:xfrm>
            <a:off x="1162898" y="6367674"/>
            <a:ext cx="7960764"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smtClean="0"/>
              <a:t>M. Goldstein, S</a:t>
            </a:r>
            <a:r>
              <a:rPr lang="en-US" sz="1800" dirty="0"/>
              <a:t>. </a:t>
            </a:r>
            <a:r>
              <a:rPr lang="en-US" sz="1800" dirty="0" err="1"/>
              <a:t>Uchida</a:t>
            </a:r>
            <a:r>
              <a:rPr lang="en-US" sz="1800" dirty="0" err="1" smtClean="0"/>
              <a:t>A</a:t>
            </a:r>
            <a:r>
              <a:rPr lang="en-US" sz="1800" dirty="0" smtClean="0"/>
              <a:t> </a:t>
            </a:r>
            <a:r>
              <a:rPr lang="en-US" sz="1800" dirty="0"/>
              <a:t>Comparative Evaluation of Unsupervised Anomaly Detection Algorithms for Multivariate Data. </a:t>
            </a:r>
            <a:r>
              <a:rPr lang="en-US" sz="1800" dirty="0" err="1"/>
              <a:t>PLoS</a:t>
            </a:r>
            <a:r>
              <a:rPr lang="en-US" sz="1800" dirty="0"/>
              <a:t> One. 2016;11(4)</a:t>
            </a:r>
            <a:endParaRPr lang="fr-FR" sz="1800" kern="0" dirty="0">
              <a:latin typeface="Lucida Console" panose="020B0609040504020204" pitchFamily="49" charset="0"/>
            </a:endParaRPr>
          </a:p>
        </p:txBody>
      </p:sp>
      <p:sp>
        <p:nvSpPr>
          <p:cNvPr id="7" name="Titre 1"/>
          <p:cNvSpPr>
            <a:spLocks noGrp="1"/>
          </p:cNvSpPr>
          <p:nvPr>
            <p:ph type="title"/>
          </p:nvPr>
        </p:nvSpPr>
        <p:spPr>
          <a:xfrm>
            <a:off x="0" y="177498"/>
            <a:ext cx="9123661" cy="758411"/>
          </a:xfrm>
        </p:spPr>
        <p:txBody>
          <a:bodyPr/>
          <a:lstStyle/>
          <a:p>
            <a:r>
              <a:rPr lang="en-US" dirty="0" smtClean="0"/>
              <a:t>Scope of Anomaly Detection Methods</a:t>
            </a:r>
            <a:endParaRPr lang="fr-FR" dirty="0"/>
          </a:p>
        </p:txBody>
      </p:sp>
      <p:sp>
        <p:nvSpPr>
          <p:cNvPr id="8" name="ZoneTexte 7"/>
          <p:cNvSpPr txBox="1"/>
          <p:nvPr/>
        </p:nvSpPr>
        <p:spPr>
          <a:xfrm>
            <a:off x="5846872" y="889031"/>
            <a:ext cx="99418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global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2981401" y="3074334"/>
            <a:ext cx="99418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global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3577078" y="941252"/>
            <a:ext cx="79701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local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5048649" y="1791328"/>
            <a:ext cx="1941685" cy="469039"/>
          </a:xfrm>
          <a:prstGeom prst="rect">
            <a:avLst/>
          </a:prstGeom>
          <a:noFill/>
        </p:spPr>
        <p:txBody>
          <a:bodyPr wrap="none" rtlCol="0">
            <a:spAutoFit/>
          </a:bodyPr>
          <a:lstStyle/>
          <a:p>
            <a:pPr>
              <a:buNone/>
            </a:pPr>
            <a:r>
              <a:rPr lang="en-US" sz="2400" dirty="0">
                <a:latin typeface="Tahoma" panose="020B0604030504040204" pitchFamily="34" charset="0"/>
                <a:ea typeface="Tahoma" panose="020B0604030504040204" pitchFamily="34" charset="0"/>
                <a:cs typeface="Tahoma" panose="020B0604030504040204" pitchFamily="34" charset="0"/>
              </a:rPr>
              <a:t>m</a:t>
            </a:r>
            <a:r>
              <a:rPr lang="en-US" sz="2400" dirty="0" smtClean="0">
                <a:latin typeface="Tahoma" panose="020B0604030504040204" pitchFamily="34" charset="0"/>
                <a:ea typeface="Tahoma" panose="020B0604030504040204" pitchFamily="34" charset="0"/>
                <a:cs typeface="Tahoma" panose="020B0604030504040204" pitchFamily="34" charset="0"/>
              </a:rPr>
              <a:t>icro-cluster</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Espace réservé du contenu 2"/>
          <p:cNvSpPr txBox="1">
            <a:spLocks/>
          </p:cNvSpPr>
          <p:nvPr/>
        </p:nvSpPr>
        <p:spPr bwMode="auto">
          <a:xfrm>
            <a:off x="0" y="5272262"/>
            <a:ext cx="9028658" cy="132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solidFill>
                  <a:srgbClr val="0070C0"/>
                </a:solidFill>
              </a:rPr>
              <a:t>Swamping</a:t>
            </a:r>
            <a:r>
              <a:rPr lang="en-US" sz="2200" kern="0" dirty="0" smtClean="0"/>
              <a:t>: </a:t>
            </a:r>
            <a:r>
              <a:rPr lang="en-US" sz="2200" kern="0" dirty="0"/>
              <a:t>wrongly identifying normal instances as anomalies when normal instances are too close to anomalies</a:t>
            </a:r>
          </a:p>
          <a:p>
            <a:pPr>
              <a:spcBef>
                <a:spcPts val="0"/>
              </a:spcBef>
            </a:pPr>
            <a:r>
              <a:rPr lang="en-US" sz="2200" kern="0" dirty="0">
                <a:solidFill>
                  <a:srgbClr val="0070C0"/>
                </a:solidFill>
              </a:rPr>
              <a:t>Masking :  </a:t>
            </a:r>
            <a:r>
              <a:rPr lang="en-US" sz="2200" kern="0" dirty="0" smtClean="0"/>
              <a:t>an anomaly </a:t>
            </a:r>
            <a:r>
              <a:rPr lang="en-US" sz="2200" kern="0" dirty="0"/>
              <a:t>is close to another point, anomalous or </a:t>
            </a:r>
            <a:r>
              <a:rPr lang="en-US" sz="2200" kern="0" dirty="0" smtClean="0"/>
              <a:t>not</a:t>
            </a:r>
            <a:endParaRPr lang="en-US" sz="2200" kern="0" dirty="0"/>
          </a:p>
        </p:txBody>
      </p:sp>
      <p:sp>
        <p:nvSpPr>
          <p:cNvPr id="3" name="Rectangle 2"/>
          <p:cNvSpPr/>
          <p:nvPr/>
        </p:nvSpPr>
        <p:spPr>
          <a:xfrm>
            <a:off x="9312346" y="5335007"/>
            <a:ext cx="2542684" cy="503728"/>
          </a:xfrm>
          <a:prstGeom prst="rect">
            <a:avLst/>
          </a:prstGeom>
        </p:spPr>
        <p:txBody>
          <a:bodyPr wrap="none">
            <a:spAutoFit/>
          </a:bodyPr>
          <a:lstStyle/>
          <a:p>
            <a:pPr>
              <a:buNone/>
            </a:pPr>
            <a:r>
              <a:rPr lang="en-US" sz="2800" kern="0" dirty="0" smtClean="0"/>
              <a:t>false positives </a:t>
            </a:r>
            <a:endParaRPr lang="en-US" sz="2800" dirty="0"/>
          </a:p>
        </p:txBody>
      </p:sp>
      <p:sp>
        <p:nvSpPr>
          <p:cNvPr id="13" name="Rectangle 12"/>
          <p:cNvSpPr/>
          <p:nvPr/>
        </p:nvSpPr>
        <p:spPr>
          <a:xfrm>
            <a:off x="9290469" y="5909974"/>
            <a:ext cx="2683748" cy="503728"/>
          </a:xfrm>
          <a:prstGeom prst="rect">
            <a:avLst/>
          </a:prstGeom>
        </p:spPr>
        <p:txBody>
          <a:bodyPr wrap="none">
            <a:spAutoFit/>
          </a:bodyPr>
          <a:lstStyle/>
          <a:p>
            <a:pPr>
              <a:buNone/>
            </a:pPr>
            <a:r>
              <a:rPr lang="en-US" sz="2800" kern="0" dirty="0" smtClean="0"/>
              <a:t>false negatives </a:t>
            </a:r>
            <a:endParaRPr lang="en-US" sz="2800" dirty="0"/>
          </a:p>
        </p:txBody>
      </p:sp>
      <p:sp>
        <p:nvSpPr>
          <p:cNvPr id="2" name="ZoneTexte 1"/>
          <p:cNvSpPr txBox="1"/>
          <p:nvPr/>
        </p:nvSpPr>
        <p:spPr>
          <a:xfrm>
            <a:off x="3199689" y="1803213"/>
            <a:ext cx="502061"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N</a:t>
            </a:r>
            <a:r>
              <a:rPr lang="en-US" sz="2400" baseline="-25000" dirty="0" smtClean="0">
                <a:latin typeface="Tahoma" panose="020B0604030504040204" pitchFamily="34" charset="0"/>
                <a:ea typeface="Tahoma" panose="020B0604030504040204" pitchFamily="34" charset="0"/>
                <a:cs typeface="Tahoma" panose="020B0604030504040204" pitchFamily="34" charset="0"/>
              </a:rPr>
              <a:t>1</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6343963" y="4307760"/>
            <a:ext cx="502061"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N</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4814450" y="2281489"/>
            <a:ext cx="514885"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4</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2929206" y="3631736"/>
            <a:ext cx="468398"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5754653" y="1348018"/>
            <a:ext cx="468398"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3</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8" name="ZoneTexte 17"/>
          <p:cNvSpPr txBox="1"/>
          <p:nvPr/>
        </p:nvSpPr>
        <p:spPr>
          <a:xfrm>
            <a:off x="3507187" y="1345445"/>
            <a:ext cx="463588"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1</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8385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1511" y="248921"/>
            <a:ext cx="7805737" cy="871220"/>
          </a:xfrm>
        </p:spPr>
        <p:txBody>
          <a:bodyPr/>
          <a:lstStyle/>
          <a:p>
            <a:r>
              <a:rPr lang="en-US" dirty="0" smtClean="0"/>
              <a:t>Example: Most Unusual Objects?</a:t>
            </a:r>
            <a:endParaRPr lang="fr-FR" dirty="0"/>
          </a:p>
        </p:txBody>
      </p:sp>
      <p:sp>
        <p:nvSpPr>
          <p:cNvPr id="3"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21</a:t>
            </a:fld>
            <a:endParaRPr lang="en-US" dirty="0"/>
          </a:p>
        </p:txBody>
      </p:sp>
      <p:pic>
        <p:nvPicPr>
          <p:cNvPr id="5" name="Image 4"/>
          <p:cNvPicPr>
            <a:picLocks noChangeAspect="1"/>
          </p:cNvPicPr>
          <p:nvPr/>
        </p:nvPicPr>
        <p:blipFill>
          <a:blip r:embed="rId3"/>
          <a:stretch>
            <a:fillRect/>
          </a:stretch>
        </p:blipFill>
        <p:spPr>
          <a:xfrm>
            <a:off x="1026318" y="1577975"/>
            <a:ext cx="7096125" cy="4133850"/>
          </a:xfrm>
          <a:prstGeom prst="rect">
            <a:avLst/>
          </a:prstGeom>
        </p:spPr>
      </p:pic>
      <p:sp>
        <p:nvSpPr>
          <p:cNvPr id="6" name="Rectangle 5"/>
          <p:cNvSpPr/>
          <p:nvPr/>
        </p:nvSpPr>
        <p:spPr>
          <a:xfrm>
            <a:off x="966115" y="3828301"/>
            <a:ext cx="1300356" cy="562526"/>
          </a:xfrm>
          <a:prstGeom prst="rect">
            <a:avLst/>
          </a:prstGeom>
        </p:spPr>
        <p:txBody>
          <a:bodyPr wrap="none">
            <a:spAutoFit/>
          </a:bodyPr>
          <a:lstStyle/>
          <a:p>
            <a:pPr>
              <a:buNone/>
            </a:pPr>
            <a:r>
              <a:rPr lang="en-US" dirty="0">
                <a:latin typeface="Arial" panose="020B0604020202020204" pitchFamily="34" charset="0"/>
                <a:cs typeface="Arial" panose="020B0604020202020204" pitchFamily="34" charset="0"/>
              </a:rPr>
              <a:t>penny</a:t>
            </a:r>
            <a:endParaRPr lang="fr-FR" dirty="0"/>
          </a:p>
        </p:txBody>
      </p:sp>
      <p:sp>
        <p:nvSpPr>
          <p:cNvPr id="7" name="Rectangle 6"/>
          <p:cNvSpPr/>
          <p:nvPr/>
        </p:nvSpPr>
        <p:spPr>
          <a:xfrm>
            <a:off x="6338886" y="4886414"/>
            <a:ext cx="1072730"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dime</a:t>
            </a:r>
            <a:endParaRPr lang="fr-FR" dirty="0"/>
          </a:p>
        </p:txBody>
      </p:sp>
      <p:sp>
        <p:nvSpPr>
          <p:cNvPr id="8" name="Rectangle 7"/>
          <p:cNvSpPr/>
          <p:nvPr/>
        </p:nvSpPr>
        <p:spPr>
          <a:xfrm>
            <a:off x="4574379" y="3822050"/>
            <a:ext cx="1072730" cy="562526"/>
          </a:xfrm>
          <a:prstGeom prst="rect">
            <a:avLst/>
          </a:prstGeom>
        </p:spPr>
        <p:txBody>
          <a:bodyPr wrap="none">
            <a:spAutoFit/>
          </a:bodyPr>
          <a:lstStyle/>
          <a:p>
            <a:pPr>
              <a:buNone/>
            </a:pPr>
            <a:r>
              <a:rPr lang="en-US" dirty="0" smtClean="0">
                <a:solidFill>
                  <a:srgbClr val="000000"/>
                </a:solidFill>
                <a:latin typeface="Arial" panose="020B0604020202020204" pitchFamily="34" charset="0"/>
                <a:cs typeface="Arial" panose="020B0604020202020204" pitchFamily="34" charset="0"/>
              </a:rPr>
              <a:t>knob</a:t>
            </a:r>
            <a:endParaRPr lang="fr-FR" dirty="0"/>
          </a:p>
        </p:txBody>
      </p:sp>
      <p:sp>
        <p:nvSpPr>
          <p:cNvPr id="9" name="Rectangle 8"/>
          <p:cNvSpPr/>
          <p:nvPr/>
        </p:nvSpPr>
        <p:spPr>
          <a:xfrm>
            <a:off x="2159754" y="5624595"/>
            <a:ext cx="1345240" cy="562526"/>
          </a:xfrm>
          <a:prstGeom prst="rect">
            <a:avLst/>
          </a:prstGeom>
        </p:spPr>
        <p:txBody>
          <a:bodyPr wrap="none">
            <a:spAutoFit/>
          </a:bodyPr>
          <a:lstStyle/>
          <a:p>
            <a:pPr>
              <a:buNone/>
            </a:pPr>
            <a:r>
              <a:rPr lang="en-US" dirty="0" smtClean="0"/>
              <a:t>eraser</a:t>
            </a:r>
            <a:endParaRPr lang="en-US" dirty="0"/>
          </a:p>
        </p:txBody>
      </p:sp>
      <p:sp>
        <p:nvSpPr>
          <p:cNvPr id="10" name="Rectangle 9"/>
          <p:cNvSpPr/>
          <p:nvPr/>
        </p:nvSpPr>
        <p:spPr>
          <a:xfrm>
            <a:off x="6875251" y="2669669"/>
            <a:ext cx="845103" cy="562526"/>
          </a:xfrm>
          <a:prstGeom prst="rect">
            <a:avLst/>
          </a:prstGeom>
        </p:spPr>
        <p:txBody>
          <a:bodyPr wrap="none">
            <a:spAutoFit/>
          </a:bodyPr>
          <a:lstStyle/>
          <a:p>
            <a:pPr>
              <a:buNone/>
            </a:pPr>
            <a:r>
              <a:rPr lang="fr-FR" dirty="0"/>
              <a:t>box</a:t>
            </a:r>
          </a:p>
        </p:txBody>
      </p:sp>
      <p:sp>
        <p:nvSpPr>
          <p:cNvPr id="11" name="Rectangle 10"/>
          <p:cNvSpPr/>
          <p:nvPr/>
        </p:nvSpPr>
        <p:spPr>
          <a:xfrm>
            <a:off x="5438639" y="1567249"/>
            <a:ext cx="1436612"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battery</a:t>
            </a:r>
            <a:endParaRPr lang="fr-FR" dirty="0"/>
          </a:p>
        </p:txBody>
      </p:sp>
      <p:sp>
        <p:nvSpPr>
          <p:cNvPr id="12" name="Rectangle 11"/>
          <p:cNvSpPr/>
          <p:nvPr/>
        </p:nvSpPr>
        <p:spPr>
          <a:xfrm>
            <a:off x="3539454" y="2950932"/>
            <a:ext cx="822661" cy="594650"/>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key</a:t>
            </a:r>
            <a:endParaRPr lang="fr-FR" dirty="0"/>
          </a:p>
        </p:txBody>
      </p:sp>
      <p:sp>
        <p:nvSpPr>
          <p:cNvPr id="13" name="Rectangle 12"/>
          <p:cNvSpPr/>
          <p:nvPr/>
        </p:nvSpPr>
        <p:spPr>
          <a:xfrm>
            <a:off x="2695312" y="1577975"/>
            <a:ext cx="1255472"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screw</a:t>
            </a:r>
            <a:endParaRPr lang="fr-FR" dirty="0"/>
          </a:p>
        </p:txBody>
      </p:sp>
      <p:sp>
        <p:nvSpPr>
          <p:cNvPr id="14" name="Rectangle 13"/>
          <p:cNvSpPr/>
          <p:nvPr/>
        </p:nvSpPr>
        <p:spPr>
          <a:xfrm>
            <a:off x="4343467" y="1852826"/>
            <a:ext cx="1095172"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bead</a:t>
            </a:r>
            <a:endParaRPr lang="fr-FR" dirty="0"/>
          </a:p>
        </p:txBody>
      </p:sp>
      <p:sp>
        <p:nvSpPr>
          <p:cNvPr id="15" name="Rectangle 14"/>
          <p:cNvSpPr/>
          <p:nvPr/>
        </p:nvSpPr>
        <p:spPr>
          <a:xfrm>
            <a:off x="1026318" y="2369356"/>
            <a:ext cx="1141659"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block</a:t>
            </a:r>
            <a:endParaRPr lang="fr-FR" dirty="0"/>
          </a:p>
        </p:txBody>
      </p:sp>
    </p:spTree>
    <p:extLst>
      <p:ext uri="{BB962C8B-B14F-4D97-AF65-F5344CB8AC3E}">
        <p14:creationId xmlns:p14="http://schemas.microsoft.com/office/powerpoint/2010/main" val="953018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22</a:t>
            </a:fld>
            <a:endParaRPr lang="en-US" dirty="0"/>
          </a:p>
        </p:txBody>
      </p:sp>
      <p:pic>
        <p:nvPicPr>
          <p:cNvPr id="6" name="Image 5"/>
          <p:cNvPicPr>
            <a:picLocks noChangeAspect="1"/>
          </p:cNvPicPr>
          <p:nvPr/>
        </p:nvPicPr>
        <p:blipFill>
          <a:blip r:embed="rId3"/>
          <a:stretch>
            <a:fillRect/>
          </a:stretch>
        </p:blipFill>
        <p:spPr>
          <a:xfrm>
            <a:off x="671513" y="792479"/>
            <a:ext cx="8177212" cy="5527358"/>
          </a:xfrm>
          <a:prstGeom prst="rect">
            <a:avLst/>
          </a:prstGeom>
        </p:spPr>
      </p:pic>
      <p:sp>
        <p:nvSpPr>
          <p:cNvPr id="8" name="Titre 1"/>
          <p:cNvSpPr>
            <a:spLocks noGrp="1"/>
          </p:cNvSpPr>
          <p:nvPr>
            <p:ph type="title"/>
          </p:nvPr>
        </p:nvSpPr>
        <p:spPr>
          <a:xfrm>
            <a:off x="0" y="168911"/>
            <a:ext cx="9143999" cy="665479"/>
          </a:xfrm>
        </p:spPr>
        <p:txBody>
          <a:bodyPr/>
          <a:lstStyle/>
          <a:p>
            <a:r>
              <a:rPr lang="en-US" dirty="0" smtClean="0"/>
              <a:t>Example: How to Distinguish Objects?</a:t>
            </a:r>
            <a:endParaRPr lang="fr-FR" dirty="0"/>
          </a:p>
        </p:txBody>
      </p:sp>
    </p:spTree>
    <p:extLst>
      <p:ext uri="{BB962C8B-B14F-4D97-AF65-F5344CB8AC3E}">
        <p14:creationId xmlns:p14="http://schemas.microsoft.com/office/powerpoint/2010/main" val="398000460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1009015"/>
            <a:ext cx="9143999" cy="5323205"/>
          </a:xfrm>
        </p:spPr>
        <p:txBody>
          <a:bodyPr/>
          <a:lstStyle/>
          <a:p>
            <a:r>
              <a:rPr lang="en-US" sz="2200" dirty="0" smtClean="0"/>
              <a:t>Humans used prior knowledge to </a:t>
            </a:r>
            <a:r>
              <a:rPr lang="en-US" sz="2200" dirty="0" smtClean="0">
                <a:solidFill>
                  <a:srgbClr val="0070C0"/>
                </a:solidFill>
              </a:rPr>
              <a:t>select features that separated objects</a:t>
            </a:r>
          </a:p>
          <a:p>
            <a:pPr lvl="1"/>
            <a:r>
              <a:rPr lang="en-US" sz="2200" dirty="0" smtClean="0"/>
              <a:t>“skinny”, “corners”, “round”, “smooth”</a:t>
            </a:r>
          </a:p>
          <a:p>
            <a:r>
              <a:rPr lang="en-US" sz="2200" dirty="0" smtClean="0"/>
              <a:t>Objects have been separated based on the chosen features</a:t>
            </a:r>
          </a:p>
          <a:p>
            <a:r>
              <a:rPr lang="en-US" sz="2200" dirty="0" smtClean="0">
                <a:solidFill>
                  <a:srgbClr val="0070C0"/>
                </a:solidFill>
              </a:rPr>
              <a:t>Each cluster has been examined to see</a:t>
            </a:r>
          </a:p>
          <a:p>
            <a:pPr lvl="1"/>
            <a:r>
              <a:rPr lang="en-US" sz="2200" dirty="0"/>
              <a:t>w</a:t>
            </a:r>
            <a:r>
              <a:rPr lang="en-US" sz="2200" dirty="0" smtClean="0"/>
              <a:t>hich object fits less well in its cluster</a:t>
            </a:r>
          </a:p>
          <a:p>
            <a:pPr lvl="1"/>
            <a:r>
              <a:rPr lang="en-US" sz="2200" dirty="0"/>
              <a:t>a</a:t>
            </a:r>
            <a:r>
              <a:rPr lang="en-US" sz="2200" dirty="0" smtClean="0"/>
              <a:t>nd did not fit any other cluster</a:t>
            </a:r>
            <a:endParaRPr lang="fr-FR" sz="2200" dirty="0" smtClean="0"/>
          </a:p>
          <a:p>
            <a:r>
              <a:rPr lang="en-US" sz="2200" dirty="0" smtClean="0"/>
              <a:t>Learning from humans: </a:t>
            </a:r>
            <a:r>
              <a:rPr lang="en-US" sz="2200" dirty="0" smtClean="0">
                <a:solidFill>
                  <a:srgbClr val="0070C0"/>
                </a:solidFill>
              </a:rPr>
              <a:t>create</a:t>
            </a:r>
            <a:r>
              <a:rPr lang="en-US" sz="2200" dirty="0" smtClean="0"/>
              <a:t> </a:t>
            </a:r>
            <a:r>
              <a:rPr lang="en-US" sz="2200" dirty="0" smtClean="0">
                <a:solidFill>
                  <a:srgbClr val="0070C0"/>
                </a:solidFill>
              </a:rPr>
              <a:t>features that capture object differences</a:t>
            </a:r>
          </a:p>
          <a:p>
            <a:pPr lvl="1"/>
            <a:r>
              <a:rPr lang="en-US" sz="2200" dirty="0" smtClean="0"/>
              <a:t>Length/width: </a:t>
            </a:r>
          </a:p>
          <a:p>
            <a:pPr marL="771525" lvl="2" indent="0">
              <a:buNone/>
            </a:pPr>
            <a:r>
              <a:rPr lang="en-US" sz="2200" dirty="0" smtClean="0"/>
              <a:t>&gt;=1 =&gt;“skinny”</a:t>
            </a:r>
          </a:p>
          <a:p>
            <a:pPr marL="771525" lvl="2" indent="0">
              <a:buNone/>
            </a:pPr>
            <a:r>
              <a:rPr lang="en-US" sz="2200" dirty="0" smtClean="0"/>
              <a:t>==1 =&gt;”round”</a:t>
            </a:r>
          </a:p>
          <a:p>
            <a:pPr marL="771525" lvl="2" indent="0">
              <a:buNone/>
            </a:pPr>
            <a:r>
              <a:rPr lang="en-US" sz="2200" dirty="0" smtClean="0"/>
              <a:t>&lt;1 =&gt; </a:t>
            </a:r>
            <a:r>
              <a:rPr lang="en-US" sz="2200" dirty="0"/>
              <a:t>“</a:t>
            </a:r>
            <a:r>
              <a:rPr lang="en-US" sz="2200" dirty="0" smtClean="0"/>
              <a:t>tinny</a:t>
            </a:r>
            <a:r>
              <a:rPr lang="en-US" sz="2200" dirty="0"/>
              <a:t>“</a:t>
            </a:r>
            <a:endParaRPr lang="en-US" sz="2200" dirty="0" smtClean="0"/>
          </a:p>
          <a:p>
            <a:pPr lvl="1"/>
            <a:r>
              <a:rPr lang="en-US" sz="2200" dirty="0" smtClean="0"/>
              <a:t>Number of surfaces:</a:t>
            </a:r>
          </a:p>
          <a:p>
            <a:pPr lvl="2"/>
            <a:r>
              <a:rPr lang="en-US" sz="2200" dirty="0"/>
              <a:t>d</a:t>
            </a:r>
            <a:r>
              <a:rPr lang="en-US" sz="2200" dirty="0" smtClean="0"/>
              <a:t>istinct surfaces requires “edges” that have corners</a:t>
            </a:r>
          </a:p>
          <a:p>
            <a:pPr lvl="1"/>
            <a:r>
              <a:rPr lang="en-US" sz="2200" dirty="0" smtClean="0"/>
              <a:t>Smooth: true or false </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23</a:t>
            </a:fld>
            <a:endParaRPr lang="en-US" dirty="0"/>
          </a:p>
        </p:txBody>
      </p:sp>
      <p:sp>
        <p:nvSpPr>
          <p:cNvPr id="7" name="Titre 1"/>
          <p:cNvSpPr>
            <a:spLocks noGrp="1"/>
          </p:cNvSpPr>
          <p:nvPr>
            <p:ph type="title"/>
          </p:nvPr>
        </p:nvSpPr>
        <p:spPr>
          <a:xfrm>
            <a:off x="0" y="168911"/>
            <a:ext cx="9143999" cy="665479"/>
          </a:xfrm>
        </p:spPr>
        <p:txBody>
          <a:bodyPr/>
          <a:lstStyle/>
          <a:p>
            <a:r>
              <a:rPr lang="en-US" dirty="0" smtClean="0"/>
              <a:t>Example: How to Distinguish Objects?</a:t>
            </a:r>
            <a:endParaRPr lang="fr-FR" dirty="0"/>
          </a:p>
        </p:txBody>
      </p:sp>
      <p:sp>
        <p:nvSpPr>
          <p:cNvPr id="8" name="Espace réservé du contenu 2"/>
          <p:cNvSpPr txBox="1">
            <a:spLocks/>
          </p:cNvSpPr>
          <p:nvPr/>
        </p:nvSpPr>
        <p:spPr bwMode="auto">
          <a:xfrm>
            <a:off x="1338263" y="6458267"/>
            <a:ext cx="7805737"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Font typeface="Wingdings" charset="0"/>
              <a:buNone/>
            </a:pPr>
            <a:r>
              <a:rPr lang="fr-FR" sz="1800" kern="0" smtClean="0">
                <a:latin typeface="Lucida Console" panose="020B0609040504020204" pitchFamily="49" charset="0"/>
              </a:rPr>
              <a:t>https://www.slideshare.net/mlvlc/l14-anomaly-detection</a:t>
            </a:r>
            <a:endParaRPr lang="fr-FR" sz="1800" kern="0" dirty="0">
              <a:latin typeface="Lucida Console" panose="020B0609040504020204" pitchFamily="49" charset="0"/>
            </a:endParaRPr>
          </a:p>
        </p:txBody>
      </p:sp>
    </p:spTree>
    <p:extLst>
      <p:ext uri="{BB962C8B-B14F-4D97-AF65-F5344CB8AC3E}">
        <p14:creationId xmlns:p14="http://schemas.microsoft.com/office/powerpoint/2010/main" val="154482967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47332"/>
            <a:ext cx="9144000" cy="654050"/>
          </a:xfrm>
        </p:spPr>
        <p:txBody>
          <a:bodyPr/>
          <a:lstStyle/>
          <a:p>
            <a:r>
              <a:rPr lang="en-US" dirty="0"/>
              <a:t>High-Dimensional </a:t>
            </a:r>
            <a:r>
              <a:rPr lang="en-US" dirty="0" smtClean="0"/>
              <a:t>Data: Example</a:t>
            </a:r>
            <a:endParaRPr lang="fr-FR" dirty="0"/>
          </a:p>
        </p:txBody>
      </p:sp>
      <p:sp>
        <p:nvSpPr>
          <p:cNvPr id="6"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graphicFrame>
        <p:nvGraphicFramePr>
          <p:cNvPr id="3" name="Tableau 2"/>
          <p:cNvGraphicFramePr>
            <a:graphicFrameLocks noGrp="1"/>
          </p:cNvGraphicFramePr>
          <p:nvPr>
            <p:extLst>
              <p:ext uri="{D42A27DB-BD31-4B8C-83A1-F6EECF244321}">
                <p14:modId xmlns:p14="http://schemas.microsoft.com/office/powerpoint/2010/main" val="134588808"/>
              </p:ext>
            </p:extLst>
          </p:nvPr>
        </p:nvGraphicFramePr>
        <p:xfrm>
          <a:off x="384435" y="1034598"/>
          <a:ext cx="8312726" cy="5029200"/>
        </p:xfrm>
        <a:graphic>
          <a:graphicData uri="http://schemas.openxmlformats.org/drawingml/2006/table">
            <a:tbl>
              <a:tblPr firstRow="1" bandRow="1">
                <a:tableStyleId>{5C22544A-7EE6-4342-B048-85BDC9FD1C3A}</a:tableStyleId>
              </a:tblPr>
              <a:tblGrid>
                <a:gridCol w="1869382">
                  <a:extLst>
                    <a:ext uri="{9D8B030D-6E8A-4147-A177-3AD203B41FA5}">
                      <a16:colId xmlns:a16="http://schemas.microsoft.com/office/drawing/2014/main" val="3643924971"/>
                    </a:ext>
                  </a:extLst>
                </a:gridCol>
                <a:gridCol w="2286982">
                  <a:extLst>
                    <a:ext uri="{9D8B030D-6E8A-4147-A177-3AD203B41FA5}">
                      <a16:colId xmlns:a16="http://schemas.microsoft.com/office/drawing/2014/main" val="1396031468"/>
                    </a:ext>
                  </a:extLst>
                </a:gridCol>
                <a:gridCol w="2379480">
                  <a:extLst>
                    <a:ext uri="{9D8B030D-6E8A-4147-A177-3AD203B41FA5}">
                      <a16:colId xmlns:a16="http://schemas.microsoft.com/office/drawing/2014/main" val="701680466"/>
                    </a:ext>
                  </a:extLst>
                </a:gridCol>
                <a:gridCol w="1776882">
                  <a:extLst>
                    <a:ext uri="{9D8B030D-6E8A-4147-A177-3AD203B41FA5}">
                      <a16:colId xmlns:a16="http://schemas.microsoft.com/office/drawing/2014/main" val="1381006060"/>
                    </a:ext>
                  </a:extLst>
                </a:gridCol>
              </a:tblGrid>
              <a:tr h="370840">
                <a:tc>
                  <a:txBody>
                    <a:bodyPr/>
                    <a:lstStyle/>
                    <a:p>
                      <a:r>
                        <a:rPr lang="en-US" sz="2400" dirty="0" smtClean="0"/>
                        <a:t>Object</a:t>
                      </a:r>
                      <a:endParaRPr lang="fr-FR" sz="2400" dirty="0"/>
                    </a:p>
                  </a:txBody>
                  <a:tcPr/>
                </a:tc>
                <a:tc>
                  <a:txBody>
                    <a:bodyPr/>
                    <a:lstStyle/>
                    <a:p>
                      <a:r>
                        <a:rPr lang="en-US" sz="2400" dirty="0" smtClean="0"/>
                        <a:t>Length/Width</a:t>
                      </a:r>
                      <a:endParaRPr lang="fr-FR" sz="2400" dirty="0"/>
                    </a:p>
                  </a:txBody>
                  <a:tcPr/>
                </a:tc>
                <a:tc>
                  <a:txBody>
                    <a:bodyPr/>
                    <a:lstStyle/>
                    <a:p>
                      <a:r>
                        <a:rPr lang="en-US" sz="2400" dirty="0" err="1" smtClean="0"/>
                        <a:t>Num</a:t>
                      </a:r>
                      <a:r>
                        <a:rPr lang="en-US" sz="2400" dirty="0" smtClean="0"/>
                        <a:t> Surfaces</a:t>
                      </a:r>
                      <a:endParaRPr lang="fr-FR" sz="2400" dirty="0"/>
                    </a:p>
                  </a:txBody>
                  <a:tcPr/>
                </a:tc>
                <a:tc>
                  <a:txBody>
                    <a:bodyPr/>
                    <a:lstStyle/>
                    <a:p>
                      <a:r>
                        <a:rPr lang="en-US" sz="2400" dirty="0" smtClean="0"/>
                        <a:t>Smooth</a:t>
                      </a:r>
                      <a:endParaRPr lang="fr-FR" sz="2400" dirty="0"/>
                    </a:p>
                  </a:txBody>
                  <a:tcPr/>
                </a:tc>
                <a:extLst>
                  <a:ext uri="{0D108BD9-81ED-4DB2-BD59-A6C34878D82A}">
                    <a16:rowId xmlns:a16="http://schemas.microsoft.com/office/drawing/2014/main" val="3303436431"/>
                  </a:ext>
                </a:extLst>
              </a:tr>
              <a:tr h="370840">
                <a:tc>
                  <a:txBody>
                    <a:bodyPr/>
                    <a:lstStyle/>
                    <a:p>
                      <a:r>
                        <a:rPr lang="en-US" sz="2400" dirty="0" smtClean="0"/>
                        <a:t>penny</a:t>
                      </a:r>
                      <a:endParaRPr lang="fr-FR" sz="2400" dirty="0"/>
                    </a:p>
                  </a:txBody>
                  <a:tcPr/>
                </a:tc>
                <a:tc>
                  <a:txBody>
                    <a:bodyPr/>
                    <a:lstStyle/>
                    <a:p>
                      <a:r>
                        <a:rPr lang="en-US" sz="2400" dirty="0" smtClean="0"/>
                        <a:t>1</a:t>
                      </a:r>
                      <a:endParaRPr lang="fr-FR" sz="2400" dirty="0"/>
                    </a:p>
                  </a:txBody>
                  <a:tcPr/>
                </a:tc>
                <a:tc>
                  <a:txBody>
                    <a:bodyPr/>
                    <a:lstStyle/>
                    <a:p>
                      <a:r>
                        <a:rPr lang="en-US" sz="2400" dirty="0" smtClean="0"/>
                        <a:t>3</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581747687"/>
                  </a:ext>
                </a:extLst>
              </a:tr>
              <a:tr h="370840">
                <a:tc>
                  <a:txBody>
                    <a:bodyPr/>
                    <a:lstStyle/>
                    <a:p>
                      <a:r>
                        <a:rPr lang="en-US" sz="2400" dirty="0" smtClean="0"/>
                        <a:t>dime</a:t>
                      </a:r>
                      <a:endParaRPr lang="fr-FR" sz="2400" dirty="0"/>
                    </a:p>
                  </a:txBody>
                  <a:tcPr/>
                </a:tc>
                <a:tc>
                  <a:txBody>
                    <a:bodyPr/>
                    <a:lstStyle/>
                    <a:p>
                      <a:r>
                        <a:rPr lang="en-US" sz="2400" dirty="0" smtClean="0"/>
                        <a:t>1</a:t>
                      </a:r>
                      <a:endParaRPr lang="fr-FR" sz="2400" dirty="0"/>
                    </a:p>
                  </a:txBody>
                  <a:tcPr/>
                </a:tc>
                <a:tc>
                  <a:txBody>
                    <a:bodyPr/>
                    <a:lstStyle/>
                    <a:p>
                      <a:r>
                        <a:rPr lang="en-US" sz="2400" dirty="0" smtClean="0"/>
                        <a:t>3</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1646462938"/>
                  </a:ext>
                </a:extLst>
              </a:tr>
              <a:tr h="413543">
                <a:tc>
                  <a:txBody>
                    <a:bodyPr/>
                    <a:lstStyle/>
                    <a:p>
                      <a:r>
                        <a:rPr lang="en-US" sz="2400" dirty="0" smtClean="0"/>
                        <a:t>knob</a:t>
                      </a:r>
                      <a:endParaRPr lang="fr-FR" sz="2400" dirty="0"/>
                    </a:p>
                  </a:txBody>
                  <a:tcPr/>
                </a:tc>
                <a:tc>
                  <a:txBody>
                    <a:bodyPr/>
                    <a:lstStyle/>
                    <a:p>
                      <a:r>
                        <a:rPr lang="en-US" sz="2400" dirty="0" smtClean="0"/>
                        <a:t>1</a:t>
                      </a:r>
                      <a:endParaRPr lang="fr-FR" sz="2400" dirty="0"/>
                    </a:p>
                  </a:txBody>
                  <a:tcPr/>
                </a:tc>
                <a:tc>
                  <a:txBody>
                    <a:bodyPr/>
                    <a:lstStyle/>
                    <a:p>
                      <a:r>
                        <a:rPr lang="en-US" sz="2400" dirty="0" smtClean="0"/>
                        <a:t>4</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451045584"/>
                  </a:ext>
                </a:extLst>
              </a:tr>
              <a:tr h="370840">
                <a:tc>
                  <a:txBody>
                    <a:bodyPr/>
                    <a:lstStyle/>
                    <a:p>
                      <a:r>
                        <a:rPr lang="en-US" sz="2400" dirty="0" smtClean="0"/>
                        <a:t>box</a:t>
                      </a:r>
                      <a:endParaRPr lang="fr-FR" sz="2400" dirty="0"/>
                    </a:p>
                  </a:txBody>
                  <a:tcPr/>
                </a:tc>
                <a:tc>
                  <a:txBody>
                    <a:bodyPr/>
                    <a:lstStyle/>
                    <a:p>
                      <a:r>
                        <a:rPr lang="en-US" sz="2400" dirty="0" smtClean="0"/>
                        <a:t>1</a:t>
                      </a:r>
                      <a:endParaRPr lang="fr-FR" sz="2400" dirty="0"/>
                    </a:p>
                  </a:txBody>
                  <a:tcPr/>
                </a:tc>
                <a:tc>
                  <a:txBody>
                    <a:bodyPr/>
                    <a:lstStyle/>
                    <a:p>
                      <a:r>
                        <a:rPr lang="en-US" sz="2400" dirty="0" smtClean="0"/>
                        <a:t>6</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39932158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eraser</a:t>
                      </a:r>
                      <a:endParaRPr lang="fr-FR" sz="2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2.75</a:t>
                      </a:r>
                      <a:endParaRPr lang="fr-FR" sz="2400" dirty="0" smtClean="0"/>
                    </a:p>
                  </a:txBody>
                  <a:tcPr/>
                </a:tc>
                <a:tc>
                  <a:txBody>
                    <a:bodyPr/>
                    <a:lstStyle/>
                    <a:p>
                      <a:r>
                        <a:rPr lang="en-US" sz="2400" dirty="0" smtClean="0"/>
                        <a:t>6</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937145327"/>
                  </a:ext>
                </a:extLst>
              </a:tr>
              <a:tr h="370840">
                <a:tc>
                  <a:txBody>
                    <a:bodyPr/>
                    <a:lstStyle/>
                    <a:p>
                      <a:r>
                        <a:rPr lang="en-US" sz="2400" dirty="0" smtClean="0"/>
                        <a:t>block</a:t>
                      </a:r>
                      <a:endParaRPr lang="fr-FR" sz="2400" dirty="0"/>
                    </a:p>
                  </a:txBody>
                  <a:tcPr/>
                </a:tc>
                <a:tc>
                  <a:txBody>
                    <a:bodyPr/>
                    <a:lstStyle/>
                    <a:p>
                      <a:r>
                        <a:rPr lang="en-US" sz="2400" dirty="0" smtClean="0"/>
                        <a:t>1.6</a:t>
                      </a:r>
                      <a:endParaRPr lang="fr-FR" sz="2400" dirty="0"/>
                    </a:p>
                  </a:txBody>
                  <a:tcPr/>
                </a:tc>
                <a:tc>
                  <a:txBody>
                    <a:bodyPr/>
                    <a:lstStyle/>
                    <a:p>
                      <a:r>
                        <a:rPr lang="en-US" sz="2400" dirty="0" smtClean="0"/>
                        <a:t>6</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233748839"/>
                  </a:ext>
                </a:extLst>
              </a:tr>
              <a:tr h="370840">
                <a:tc>
                  <a:txBody>
                    <a:bodyPr/>
                    <a:lstStyle/>
                    <a:p>
                      <a:r>
                        <a:rPr lang="en-US" sz="2400" dirty="0" smtClean="0"/>
                        <a:t>screw</a:t>
                      </a:r>
                      <a:r>
                        <a:rPr lang="en-US" sz="2400" baseline="0" dirty="0" smtClean="0"/>
                        <a:t> </a:t>
                      </a:r>
                      <a:endParaRPr lang="fr-FR" sz="2400" dirty="0"/>
                    </a:p>
                  </a:txBody>
                  <a:tcPr/>
                </a:tc>
                <a:tc>
                  <a:txBody>
                    <a:bodyPr/>
                    <a:lstStyle/>
                    <a:p>
                      <a:r>
                        <a:rPr lang="en-US" sz="2400" dirty="0" smtClean="0"/>
                        <a:t>8</a:t>
                      </a:r>
                      <a:endParaRPr lang="fr-FR" sz="2400" dirty="0"/>
                    </a:p>
                  </a:txBody>
                  <a:tcPr/>
                </a:tc>
                <a:tc>
                  <a:txBody>
                    <a:bodyPr/>
                    <a:lstStyle/>
                    <a:p>
                      <a:r>
                        <a:rPr lang="en-US" sz="2400" dirty="0" smtClean="0"/>
                        <a:t>3</a:t>
                      </a:r>
                      <a:endParaRPr lang="fr-FR" sz="2400" dirty="0"/>
                    </a:p>
                  </a:txBody>
                  <a:tcPr/>
                </a:tc>
                <a:tc>
                  <a:txBody>
                    <a:bodyPr/>
                    <a:lstStyle/>
                    <a:p>
                      <a:r>
                        <a:rPr lang="en-US" sz="2400" dirty="0" smtClean="0"/>
                        <a:t>false</a:t>
                      </a:r>
                      <a:endParaRPr lang="fr-FR" sz="2400" dirty="0"/>
                    </a:p>
                  </a:txBody>
                  <a:tcPr/>
                </a:tc>
                <a:extLst>
                  <a:ext uri="{0D108BD9-81ED-4DB2-BD59-A6C34878D82A}">
                    <a16:rowId xmlns:a16="http://schemas.microsoft.com/office/drawing/2014/main" val="2514914914"/>
                  </a:ext>
                </a:extLst>
              </a:tr>
              <a:tr h="370840">
                <a:tc>
                  <a:txBody>
                    <a:bodyPr/>
                    <a:lstStyle/>
                    <a:p>
                      <a:r>
                        <a:rPr lang="en-US" sz="2400" dirty="0" smtClean="0"/>
                        <a:t>battery</a:t>
                      </a:r>
                      <a:endParaRPr lang="fr-FR" sz="2400" dirty="0"/>
                    </a:p>
                  </a:txBody>
                  <a:tcPr/>
                </a:tc>
                <a:tc>
                  <a:txBody>
                    <a:bodyPr/>
                    <a:lstStyle/>
                    <a:p>
                      <a:r>
                        <a:rPr lang="en-US" sz="2400" dirty="0" smtClean="0"/>
                        <a:t>5</a:t>
                      </a:r>
                      <a:endParaRPr lang="fr-FR" sz="2400" dirty="0"/>
                    </a:p>
                  </a:txBody>
                  <a:tcPr/>
                </a:tc>
                <a:tc>
                  <a:txBody>
                    <a:bodyPr/>
                    <a:lstStyle/>
                    <a:p>
                      <a:r>
                        <a:rPr lang="en-US" sz="2400" dirty="0" smtClean="0"/>
                        <a:t>3</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76782857"/>
                  </a:ext>
                </a:extLst>
              </a:tr>
              <a:tr h="370840">
                <a:tc>
                  <a:txBody>
                    <a:bodyPr/>
                    <a:lstStyle/>
                    <a:p>
                      <a:r>
                        <a:rPr lang="en-US" sz="2400" dirty="0" smtClean="0"/>
                        <a:t>key</a:t>
                      </a:r>
                      <a:endParaRPr lang="fr-FR" sz="2400" dirty="0"/>
                    </a:p>
                  </a:txBody>
                  <a:tcPr/>
                </a:tc>
                <a:tc>
                  <a:txBody>
                    <a:bodyPr/>
                    <a:lstStyle/>
                    <a:p>
                      <a:r>
                        <a:rPr lang="en-US" sz="2400" dirty="0" smtClean="0"/>
                        <a:t>4.25</a:t>
                      </a:r>
                      <a:endParaRPr lang="fr-FR" sz="2400" dirty="0"/>
                    </a:p>
                  </a:txBody>
                  <a:tcPr/>
                </a:tc>
                <a:tc>
                  <a:txBody>
                    <a:bodyPr/>
                    <a:lstStyle/>
                    <a:p>
                      <a:r>
                        <a:rPr lang="en-US" sz="2400" dirty="0" smtClean="0"/>
                        <a:t>3</a:t>
                      </a:r>
                      <a:endParaRPr lang="fr-FR" sz="2400" dirty="0"/>
                    </a:p>
                  </a:txBody>
                  <a:tcPr/>
                </a:tc>
                <a:tc>
                  <a:txBody>
                    <a:bodyPr/>
                    <a:lstStyle/>
                    <a:p>
                      <a:r>
                        <a:rPr lang="en-US" sz="2400" dirty="0" smtClean="0"/>
                        <a:t>false</a:t>
                      </a:r>
                      <a:endParaRPr lang="fr-FR" sz="2400" dirty="0"/>
                    </a:p>
                  </a:txBody>
                  <a:tcPr/>
                </a:tc>
                <a:extLst>
                  <a:ext uri="{0D108BD9-81ED-4DB2-BD59-A6C34878D82A}">
                    <a16:rowId xmlns:a16="http://schemas.microsoft.com/office/drawing/2014/main" val="162808174"/>
                  </a:ext>
                </a:extLst>
              </a:tr>
              <a:tr h="370840">
                <a:tc>
                  <a:txBody>
                    <a:bodyPr/>
                    <a:lstStyle/>
                    <a:p>
                      <a:r>
                        <a:rPr lang="en-US" sz="2400" dirty="0" smtClean="0"/>
                        <a:t>bead</a:t>
                      </a:r>
                      <a:endParaRPr lang="fr-FR" sz="2400" dirty="0"/>
                    </a:p>
                  </a:txBody>
                  <a:tcPr/>
                </a:tc>
                <a:tc>
                  <a:txBody>
                    <a:bodyPr/>
                    <a:lstStyle/>
                    <a:p>
                      <a:r>
                        <a:rPr lang="en-US" sz="2400" dirty="0" smtClean="0"/>
                        <a:t>1</a:t>
                      </a:r>
                      <a:endParaRPr lang="fr-FR" sz="2400" dirty="0"/>
                    </a:p>
                  </a:txBody>
                  <a:tcPr/>
                </a:tc>
                <a:tc>
                  <a:txBody>
                    <a:bodyPr/>
                    <a:lstStyle/>
                    <a:p>
                      <a:r>
                        <a:rPr lang="en-US" sz="2400" dirty="0" smtClean="0"/>
                        <a:t>2</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3514066286"/>
                  </a:ext>
                </a:extLst>
              </a:tr>
            </a:tbl>
          </a:graphicData>
        </a:graphic>
      </p:graphicFrame>
      <p:sp>
        <p:nvSpPr>
          <p:cNvPr id="5" name="Rectangle 4"/>
          <p:cNvSpPr/>
          <p:nvPr/>
        </p:nvSpPr>
        <p:spPr bwMode="auto">
          <a:xfrm>
            <a:off x="384436" y="1520331"/>
            <a:ext cx="8312726" cy="1792705"/>
          </a:xfrm>
          <a:prstGeom prst="rect">
            <a:avLst/>
          </a:prstGeom>
          <a:noFill/>
          <a:ln w="38100" cap="flat" cmpd="sng" algn="ctr">
            <a:solidFill>
              <a:srgbClr val="005A9E"/>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7" name="Rectangle 6"/>
          <p:cNvSpPr/>
          <p:nvPr/>
        </p:nvSpPr>
        <p:spPr bwMode="auto">
          <a:xfrm>
            <a:off x="384435" y="5560038"/>
            <a:ext cx="8312726" cy="474392"/>
          </a:xfrm>
          <a:prstGeom prst="rect">
            <a:avLst/>
          </a:prstGeom>
          <a:noFill/>
          <a:ln w="38100" cap="flat" cmpd="sng" algn="ctr">
            <a:solidFill>
              <a:srgbClr val="005A9E"/>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 name="Rectangle 7"/>
          <p:cNvSpPr/>
          <p:nvPr/>
        </p:nvSpPr>
        <p:spPr>
          <a:xfrm rot="16200000">
            <a:off x="-440349" y="2348648"/>
            <a:ext cx="1231427" cy="562526"/>
          </a:xfrm>
          <a:prstGeom prst="rect">
            <a:avLst/>
          </a:prstGeom>
        </p:spPr>
        <p:txBody>
          <a:bodyPr wrap="none">
            <a:spAutoFit/>
          </a:bodyPr>
          <a:lstStyle/>
          <a:p>
            <a:pPr>
              <a:buNone/>
            </a:pPr>
            <a:r>
              <a:rPr lang="en-US" dirty="0" smtClean="0"/>
              <a:t>round</a:t>
            </a:r>
            <a:endParaRPr lang="en-US" dirty="0"/>
          </a:p>
        </p:txBody>
      </p:sp>
      <p:sp>
        <p:nvSpPr>
          <p:cNvPr id="9" name="Rectangle 8"/>
          <p:cNvSpPr/>
          <p:nvPr/>
        </p:nvSpPr>
        <p:spPr>
          <a:xfrm rot="16200000">
            <a:off x="8232857" y="4435692"/>
            <a:ext cx="1346844" cy="562526"/>
          </a:xfrm>
          <a:prstGeom prst="rect">
            <a:avLst/>
          </a:prstGeom>
        </p:spPr>
        <p:txBody>
          <a:bodyPr wrap="none">
            <a:spAutoFit/>
          </a:bodyPr>
          <a:lstStyle/>
          <a:p>
            <a:pPr>
              <a:buNone/>
            </a:pPr>
            <a:r>
              <a:rPr lang="en-US" dirty="0" smtClean="0"/>
              <a:t>skinny</a:t>
            </a:r>
            <a:endParaRPr lang="en-US" dirty="0"/>
          </a:p>
        </p:txBody>
      </p:sp>
    </p:spTree>
    <p:extLst>
      <p:ext uri="{BB962C8B-B14F-4D97-AF65-F5344CB8AC3E}">
        <p14:creationId xmlns:p14="http://schemas.microsoft.com/office/powerpoint/2010/main" val="4006855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4" y="95000"/>
            <a:ext cx="9143999" cy="783771"/>
          </a:xfrm>
        </p:spPr>
        <p:txBody>
          <a:bodyPr/>
          <a:lstStyle/>
          <a:p>
            <a:r>
              <a:rPr lang="en-US" dirty="0" smtClean="0"/>
              <a:t>Multi-Dimensional Anomaly </a:t>
            </a:r>
            <a:r>
              <a:rPr lang="en-US" dirty="0"/>
              <a:t>Detection</a:t>
            </a:r>
            <a:endParaRPr lang="fr-FR" dirty="0"/>
          </a:p>
        </p:txBody>
      </p:sp>
      <p:sp>
        <p:nvSpPr>
          <p:cNvPr id="3" name="Espace réservé du contenu 2"/>
          <p:cNvSpPr>
            <a:spLocks noGrp="1"/>
          </p:cNvSpPr>
          <p:nvPr>
            <p:ph idx="1"/>
          </p:nvPr>
        </p:nvSpPr>
        <p:spPr>
          <a:xfrm>
            <a:off x="0" y="5611251"/>
            <a:ext cx="9176382" cy="745956"/>
          </a:xfrm>
        </p:spPr>
        <p:txBody>
          <a:bodyPr/>
          <a:lstStyle/>
          <a:p>
            <a:pPr>
              <a:spcBef>
                <a:spcPts val="1200"/>
              </a:spcBef>
            </a:pPr>
            <a:r>
              <a:rPr lang="en-US" sz="2200" dirty="0" smtClean="0"/>
              <a:t>Anomaly </a:t>
            </a:r>
            <a:r>
              <a:rPr lang="en-US" sz="2200" dirty="0"/>
              <a:t>detection in </a:t>
            </a:r>
            <a:r>
              <a:rPr lang="en-US" sz="2200" dirty="0" smtClean="0">
                <a:solidFill>
                  <a:srgbClr val="017DBB"/>
                </a:solidFill>
              </a:rPr>
              <a:t>multi-dimensional</a:t>
            </a:r>
            <a:r>
              <a:rPr lang="en-US" sz="2200" dirty="0" smtClean="0"/>
              <a:t> </a:t>
            </a:r>
            <a:r>
              <a:rPr lang="en-US" sz="2200" dirty="0"/>
              <a:t>datasets </a:t>
            </a:r>
            <a:r>
              <a:rPr lang="en-US" sz="2200" dirty="0" smtClean="0"/>
              <a:t>reveals more </a:t>
            </a:r>
            <a:r>
              <a:rPr lang="en-US" sz="2200" dirty="0"/>
              <a:t>accurate </a:t>
            </a:r>
            <a:r>
              <a:rPr lang="en-US" sz="2200" dirty="0" smtClean="0"/>
              <a:t>behavior </a:t>
            </a:r>
            <a:r>
              <a:rPr lang="en-US" sz="2200" dirty="0"/>
              <a:t>of the data </a:t>
            </a:r>
            <a:r>
              <a:rPr lang="en-US" sz="2200" dirty="0" smtClean="0"/>
              <a:t>but at the same time poses </a:t>
            </a:r>
            <a:r>
              <a:rPr lang="en-US" sz="2200" dirty="0"/>
              <a:t>various </a:t>
            </a:r>
            <a:r>
              <a:rPr lang="en-US" sz="2200" dirty="0" smtClean="0"/>
              <a:t>challenges</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25</a:t>
            </a:fld>
            <a:endParaRPr lang="en-US" dirty="0"/>
          </a:p>
        </p:txBody>
      </p:sp>
      <p:sp>
        <p:nvSpPr>
          <p:cNvPr id="5" name="Espace réservé du contenu 2"/>
          <p:cNvSpPr txBox="1">
            <a:spLocks/>
          </p:cNvSpPr>
          <p:nvPr/>
        </p:nvSpPr>
        <p:spPr bwMode="auto">
          <a:xfrm>
            <a:off x="1199535" y="6515100"/>
            <a:ext cx="7800229" cy="20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a:latin typeface="Lucida Console" panose="020B0609040504020204" pitchFamily="49" charset="0"/>
              </a:rPr>
              <a:t>http://wikistat.fr/pdf/st-m-app-anomalies.pdf</a:t>
            </a:r>
          </a:p>
        </p:txBody>
      </p:sp>
      <p:pic>
        <p:nvPicPr>
          <p:cNvPr id="6" name="Image 5"/>
          <p:cNvPicPr>
            <a:picLocks noChangeAspect="1"/>
          </p:cNvPicPr>
          <p:nvPr/>
        </p:nvPicPr>
        <p:blipFill>
          <a:blip r:embed="rId3"/>
          <a:stretch>
            <a:fillRect/>
          </a:stretch>
        </p:blipFill>
        <p:spPr>
          <a:xfrm>
            <a:off x="1975334" y="725495"/>
            <a:ext cx="5424088" cy="4915580"/>
          </a:xfrm>
          <a:prstGeom prst="rect">
            <a:avLst/>
          </a:prstGeom>
        </p:spPr>
      </p:pic>
    </p:spTree>
    <p:extLst>
      <p:ext uri="{BB962C8B-B14F-4D97-AF65-F5344CB8AC3E}">
        <p14:creationId xmlns:p14="http://schemas.microsoft.com/office/powerpoint/2010/main" val="30406049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4" y="167570"/>
            <a:ext cx="9143999" cy="783771"/>
          </a:xfrm>
        </p:spPr>
        <p:txBody>
          <a:bodyPr/>
          <a:lstStyle/>
          <a:p>
            <a:r>
              <a:rPr lang="en-US" dirty="0" smtClean="0"/>
              <a:t>Multi-Dimensional Anomaly </a:t>
            </a:r>
            <a:r>
              <a:rPr lang="en-US" dirty="0"/>
              <a:t>Detection</a:t>
            </a:r>
            <a:endParaRPr lang="fr-FR" dirty="0"/>
          </a:p>
        </p:txBody>
      </p:sp>
      <p:sp>
        <p:nvSpPr>
          <p:cNvPr id="3" name="Espace réservé du contenu 2"/>
          <p:cNvSpPr>
            <a:spLocks noGrp="1"/>
          </p:cNvSpPr>
          <p:nvPr>
            <p:ph idx="1"/>
          </p:nvPr>
        </p:nvSpPr>
        <p:spPr>
          <a:xfrm>
            <a:off x="-22996" y="4098081"/>
            <a:ext cx="9176382" cy="2092199"/>
          </a:xfrm>
        </p:spPr>
        <p:txBody>
          <a:bodyPr/>
          <a:lstStyle/>
          <a:p>
            <a:pPr lvl="1">
              <a:spcBef>
                <a:spcPts val="600"/>
              </a:spcBef>
            </a:pPr>
            <a:r>
              <a:rPr lang="en-US" sz="2000" dirty="0" smtClean="0">
                <a:solidFill>
                  <a:srgbClr val="0070C0"/>
                </a:solidFill>
              </a:rPr>
              <a:t>Space concentration </a:t>
            </a:r>
            <a:r>
              <a:rPr lang="en-US" sz="2000" dirty="0">
                <a:solidFill>
                  <a:srgbClr val="0070C0"/>
                </a:solidFill>
              </a:rPr>
              <a:t>of </a:t>
            </a:r>
            <a:r>
              <a:rPr lang="en-US" sz="2000" dirty="0" smtClean="0">
                <a:solidFill>
                  <a:srgbClr val="0070C0"/>
                </a:solidFill>
              </a:rPr>
              <a:t>distances</a:t>
            </a:r>
            <a:r>
              <a:rPr lang="en-US" sz="2000" dirty="0" smtClean="0"/>
              <a:t>: feature-wise </a:t>
            </a:r>
            <a:r>
              <a:rPr lang="en-US" sz="2000" dirty="0"/>
              <a:t>distances of </a:t>
            </a:r>
            <a:r>
              <a:rPr lang="en-US" sz="2000" dirty="0" err="1"/>
              <a:t>i.i.d</a:t>
            </a:r>
            <a:r>
              <a:rPr lang="en-US" sz="2000" dirty="0"/>
              <a:t>. </a:t>
            </a:r>
            <a:r>
              <a:rPr lang="en-US" sz="2000" dirty="0" smtClean="0"/>
              <a:t>data samples approximately </a:t>
            </a:r>
            <a:r>
              <a:rPr lang="en-US" sz="2000" dirty="0"/>
              <a:t>converge to a normal </a:t>
            </a:r>
            <a:r>
              <a:rPr lang="en-US" sz="2000" dirty="0" smtClean="0"/>
              <a:t>distribution </a:t>
            </a:r>
          </a:p>
          <a:p>
            <a:pPr lvl="1">
              <a:spcBef>
                <a:spcPts val="600"/>
              </a:spcBef>
            </a:pPr>
            <a:r>
              <a:rPr lang="en-US" sz="2000" dirty="0">
                <a:solidFill>
                  <a:srgbClr val="017DBB"/>
                </a:solidFill>
              </a:rPr>
              <a:t>The number of feature subspaces grows exponentially </a:t>
            </a:r>
            <a:r>
              <a:rPr lang="en-US" sz="2000" dirty="0"/>
              <a:t>with the increasing dimensionality of </a:t>
            </a:r>
            <a:r>
              <a:rPr lang="en-US" sz="2000" dirty="0" smtClean="0"/>
              <a:t>data</a:t>
            </a:r>
            <a:r>
              <a:rPr lang="en-US" sz="2000" dirty="0"/>
              <a:t>: </a:t>
            </a:r>
            <a:r>
              <a:rPr lang="en-US" sz="2000" dirty="0" smtClean="0">
                <a:solidFill>
                  <a:srgbClr val="0070C0"/>
                </a:solidFill>
              </a:rPr>
              <a:t>data </a:t>
            </a:r>
            <a:r>
              <a:rPr lang="en-US" sz="2000" dirty="0">
                <a:solidFill>
                  <a:srgbClr val="0070C0"/>
                </a:solidFill>
              </a:rPr>
              <a:t>density functions </a:t>
            </a:r>
            <a:r>
              <a:rPr lang="en-US" sz="2000" dirty="0" smtClean="0"/>
              <a:t>not </a:t>
            </a:r>
            <a:r>
              <a:rPr lang="en-US" sz="2000" dirty="0"/>
              <a:t>easily </a:t>
            </a:r>
            <a:r>
              <a:rPr lang="en-US" sz="2000" dirty="0" smtClean="0"/>
              <a:t>computed</a:t>
            </a:r>
            <a:endParaRPr lang="en-US" sz="2000" dirty="0"/>
          </a:p>
          <a:p>
            <a:pPr lvl="1">
              <a:spcBef>
                <a:spcPts val="600"/>
              </a:spcBef>
            </a:pPr>
            <a:r>
              <a:rPr lang="en-US" sz="2000" dirty="0" smtClean="0">
                <a:solidFill>
                  <a:srgbClr val="0070C0"/>
                </a:solidFill>
              </a:rPr>
              <a:t>Data-snooping bias</a:t>
            </a:r>
            <a:r>
              <a:rPr lang="en-US" sz="2000" dirty="0" smtClean="0"/>
              <a:t>: </a:t>
            </a:r>
            <a:r>
              <a:rPr lang="en-US" sz="2000" dirty="0"/>
              <a:t>g</a:t>
            </a:r>
            <a:r>
              <a:rPr lang="en-US" sz="2000" dirty="0" smtClean="0"/>
              <a:t>iven </a:t>
            </a:r>
            <a:r>
              <a:rPr lang="en-US" sz="2000" dirty="0"/>
              <a:t>enough </a:t>
            </a:r>
            <a:r>
              <a:rPr lang="en-US" sz="2000" dirty="0" smtClean="0"/>
              <a:t>features, </a:t>
            </a:r>
            <a:r>
              <a:rPr lang="en-US" sz="2000" dirty="0"/>
              <a:t>at least one feature subspace can be found </a:t>
            </a:r>
            <a:r>
              <a:rPr lang="en-US" sz="2000" dirty="0" smtClean="0"/>
              <a:t>for each data point </a:t>
            </a:r>
            <a:r>
              <a:rPr lang="en-US" sz="2000" dirty="0"/>
              <a:t>such that it appears as an </a:t>
            </a:r>
            <a:r>
              <a:rPr lang="en-US" sz="2000" dirty="0" smtClean="0"/>
              <a:t>anomaly</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26</a:t>
            </a:fld>
            <a:endParaRPr lang="en-US" dirty="0"/>
          </a:p>
        </p:txBody>
      </p:sp>
      <p:sp>
        <p:nvSpPr>
          <p:cNvPr id="5" name="Espace réservé du contenu 2"/>
          <p:cNvSpPr txBox="1">
            <a:spLocks/>
          </p:cNvSpPr>
          <p:nvPr/>
        </p:nvSpPr>
        <p:spPr bwMode="auto">
          <a:xfrm>
            <a:off x="1199535" y="6341808"/>
            <a:ext cx="7800229" cy="38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a:t>D. L. </a:t>
            </a:r>
            <a:r>
              <a:rPr lang="en-US" sz="1800" dirty="0" err="1"/>
              <a:t>Donoho</a:t>
            </a:r>
            <a:r>
              <a:rPr lang="en-US" sz="1800" dirty="0"/>
              <a:t>, “High-dimensional data analysis: The curses and blessings of dimensionality,” AMS Math Challenges Lecture, pp. 1–32, 2000</a:t>
            </a:r>
            <a:r>
              <a:rPr lang="en-US" sz="1800" dirty="0" smtClean="0"/>
              <a:t>.</a:t>
            </a:r>
            <a:endParaRPr lang="en-US" sz="18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1351"/>
            <a:ext cx="9144000" cy="2828924"/>
          </a:xfrm>
          <a:prstGeom prst="rect">
            <a:avLst/>
          </a:prstGeom>
        </p:spPr>
      </p:pic>
    </p:spTree>
    <p:extLst>
      <p:ext uri="{BB962C8B-B14F-4D97-AF65-F5344CB8AC3E}">
        <p14:creationId xmlns:p14="http://schemas.microsoft.com/office/powerpoint/2010/main" val="36002136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4638101"/>
            <a:ext cx="9137194" cy="1375349"/>
          </a:xfrm>
        </p:spPr>
        <p:txBody>
          <a:bodyPr/>
          <a:lstStyle/>
          <a:p>
            <a:pPr>
              <a:spcBef>
                <a:spcPts val="1200"/>
              </a:spcBef>
            </a:pPr>
            <a:r>
              <a:rPr lang="en-US" sz="2200" dirty="0">
                <a:solidFill>
                  <a:srgbClr val="0070C0"/>
                </a:solidFill>
              </a:rPr>
              <a:t>Challenge</a:t>
            </a:r>
            <a:r>
              <a:rPr lang="en-US" sz="2200" dirty="0"/>
              <a:t>: select a subspace that highlights </a:t>
            </a:r>
            <a:r>
              <a:rPr lang="en-US" sz="2200" i="1" dirty="0">
                <a:solidFill>
                  <a:srgbClr val="017DBB"/>
                </a:solidFill>
              </a:rPr>
              <a:t>relevant features</a:t>
            </a:r>
            <a:r>
              <a:rPr lang="en-US" sz="2200" dirty="0"/>
              <a:t>, i.e. in which anomalies exhibit significantly different values from normal data</a:t>
            </a:r>
          </a:p>
          <a:p>
            <a:pPr lvl="1">
              <a:spcBef>
                <a:spcPts val="600"/>
              </a:spcBef>
            </a:pPr>
            <a:r>
              <a:rPr lang="en-US" sz="2200" dirty="0"/>
              <a:t>A </a:t>
            </a:r>
            <a:r>
              <a:rPr lang="en-US" sz="2200" dirty="0">
                <a:solidFill>
                  <a:srgbClr val="017DBB"/>
                </a:solidFill>
              </a:rPr>
              <a:t>robust</a:t>
            </a:r>
            <a:r>
              <a:rPr lang="en-US" sz="2200" dirty="0"/>
              <a:t> anomaly detector should be able to detect anomalies with a </a:t>
            </a:r>
            <a:r>
              <a:rPr lang="en-US" sz="2200" i="1" dirty="0"/>
              <a:t>high proportion</a:t>
            </a:r>
            <a:r>
              <a:rPr lang="el-GR" sz="2200" i="1" dirty="0"/>
              <a:t> </a:t>
            </a:r>
            <a:r>
              <a:rPr lang="en-US" sz="2200" i="1" dirty="0"/>
              <a:t>of irrelevant </a:t>
            </a:r>
            <a:r>
              <a:rPr lang="en-US" sz="2200" i="1" dirty="0" smtClean="0"/>
              <a:t>features</a:t>
            </a:r>
            <a:r>
              <a:rPr lang="el-GR" sz="2200" i="1" dirty="0" smtClean="0"/>
              <a:t> </a:t>
            </a:r>
            <a:r>
              <a:rPr lang="en-US" sz="2200" i="1" dirty="0"/>
              <a:t>creating noise in the input data, which masks the true anomalies</a:t>
            </a:r>
          </a:p>
          <a:p>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27</a:t>
            </a:fld>
            <a:endParaRPr lang="en-US" dirty="0"/>
          </a:p>
        </p:txBody>
      </p:sp>
      <p:sp>
        <p:nvSpPr>
          <p:cNvPr id="5" name="Titre 1"/>
          <p:cNvSpPr>
            <a:spLocks noGrp="1"/>
          </p:cNvSpPr>
          <p:nvPr>
            <p:ph type="title"/>
          </p:nvPr>
        </p:nvSpPr>
        <p:spPr>
          <a:xfrm>
            <a:off x="-6804" y="95000"/>
            <a:ext cx="9143999" cy="783771"/>
          </a:xfrm>
        </p:spPr>
        <p:txBody>
          <a:bodyPr/>
          <a:lstStyle/>
          <a:p>
            <a:r>
              <a:rPr lang="en-US" dirty="0"/>
              <a:t>Multi-Dimensional </a:t>
            </a:r>
            <a:r>
              <a:rPr lang="en-US" dirty="0" smtClean="0"/>
              <a:t>Anomaly </a:t>
            </a:r>
            <a:r>
              <a:rPr lang="en-US" dirty="0"/>
              <a:t>Detection</a:t>
            </a:r>
            <a:endParaRPr lang="fr-FR" dirty="0"/>
          </a:p>
        </p:txBody>
      </p:sp>
      <p:pic>
        <p:nvPicPr>
          <p:cNvPr id="6" name="Image 5"/>
          <p:cNvPicPr>
            <a:picLocks noChangeAspect="1"/>
          </p:cNvPicPr>
          <p:nvPr/>
        </p:nvPicPr>
        <p:blipFill>
          <a:blip r:embed="rId3"/>
          <a:stretch>
            <a:fillRect/>
          </a:stretch>
        </p:blipFill>
        <p:spPr>
          <a:xfrm>
            <a:off x="282892" y="804862"/>
            <a:ext cx="3861067" cy="3833239"/>
          </a:xfrm>
          <a:prstGeom prst="rect">
            <a:avLst/>
          </a:prstGeom>
        </p:spPr>
      </p:pic>
      <p:pic>
        <p:nvPicPr>
          <p:cNvPr id="7" name="Image 6"/>
          <p:cNvPicPr>
            <a:picLocks noChangeAspect="1"/>
          </p:cNvPicPr>
          <p:nvPr/>
        </p:nvPicPr>
        <p:blipFill>
          <a:blip r:embed="rId4"/>
          <a:stretch>
            <a:fillRect/>
          </a:stretch>
        </p:blipFill>
        <p:spPr>
          <a:xfrm>
            <a:off x="4668372" y="1026791"/>
            <a:ext cx="4010490" cy="3463290"/>
          </a:xfrm>
          <a:prstGeom prst="rect">
            <a:avLst/>
          </a:prstGeom>
        </p:spPr>
      </p:pic>
      <p:sp>
        <p:nvSpPr>
          <p:cNvPr id="8" name="Espace réservé du contenu 2"/>
          <p:cNvSpPr txBox="1">
            <a:spLocks/>
          </p:cNvSpPr>
          <p:nvPr/>
        </p:nvSpPr>
        <p:spPr bwMode="auto">
          <a:xfrm>
            <a:off x="1199535" y="6412675"/>
            <a:ext cx="7800229" cy="3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smtClean="0"/>
              <a:t>L. Wilkinson Visualizing </a:t>
            </a:r>
            <a:r>
              <a:rPr lang="en-US" sz="1800" dirty="0"/>
              <a:t>Big Data Outliers through Distributed Aggregation IEEE </a:t>
            </a:r>
            <a:r>
              <a:rPr lang="fr-FR" sz="1800" dirty="0"/>
              <a:t>Trans. Vis. Comput. Graph. 24(1):</a:t>
            </a:r>
            <a:r>
              <a:rPr lang="en-US" sz="1800" dirty="0" smtClean="0"/>
              <a:t>Jan</a:t>
            </a:r>
            <a:r>
              <a:rPr lang="en-US" sz="1800" dirty="0"/>
              <a:t>. 2018.</a:t>
            </a:r>
          </a:p>
        </p:txBody>
      </p:sp>
    </p:spTree>
    <p:extLst>
      <p:ext uri="{BB962C8B-B14F-4D97-AF65-F5344CB8AC3E}">
        <p14:creationId xmlns:p14="http://schemas.microsoft.com/office/powerpoint/2010/main" val="29743304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Image 17"/>
          <p:cNvPicPr>
            <a:picLocks noChangeAspect="1"/>
          </p:cNvPicPr>
          <p:nvPr/>
        </p:nvPicPr>
        <p:blipFill>
          <a:blip r:embed="rId3"/>
          <a:stretch>
            <a:fillRect/>
          </a:stretch>
        </p:blipFill>
        <p:spPr>
          <a:xfrm>
            <a:off x="687053" y="5310917"/>
            <a:ext cx="7639050" cy="714375"/>
          </a:xfrm>
          <a:prstGeom prst="rect">
            <a:avLst/>
          </a:prstGeom>
        </p:spPr>
      </p:pic>
      <p:pic>
        <p:nvPicPr>
          <p:cNvPr id="16" name="Image 15"/>
          <p:cNvPicPr>
            <a:picLocks noChangeAspect="1"/>
          </p:cNvPicPr>
          <p:nvPr/>
        </p:nvPicPr>
        <p:blipFill>
          <a:blip r:embed="rId4"/>
          <a:stretch>
            <a:fillRect/>
          </a:stretch>
        </p:blipFill>
        <p:spPr>
          <a:xfrm>
            <a:off x="601328" y="2848483"/>
            <a:ext cx="7762875" cy="2000250"/>
          </a:xfrm>
          <a:prstGeom prst="rect">
            <a:avLst/>
          </a:prstGeom>
        </p:spPr>
      </p:pic>
      <p:pic>
        <p:nvPicPr>
          <p:cNvPr id="13" name="Image 12"/>
          <p:cNvPicPr>
            <a:picLocks noChangeAspect="1"/>
          </p:cNvPicPr>
          <p:nvPr/>
        </p:nvPicPr>
        <p:blipFill>
          <a:blip r:embed="rId5"/>
          <a:stretch>
            <a:fillRect/>
          </a:stretch>
        </p:blipFill>
        <p:spPr>
          <a:xfrm>
            <a:off x="601328" y="698010"/>
            <a:ext cx="7724775" cy="1962150"/>
          </a:xfrm>
          <a:prstGeom prst="rect">
            <a:avLst/>
          </a:prstGeom>
        </p:spPr>
      </p:pic>
      <p:sp>
        <p:nvSpPr>
          <p:cNvPr id="2" name="Titre 1"/>
          <p:cNvSpPr>
            <a:spLocks noGrp="1"/>
          </p:cNvSpPr>
          <p:nvPr>
            <p:ph type="title"/>
          </p:nvPr>
        </p:nvSpPr>
        <p:spPr>
          <a:xfrm>
            <a:off x="0" y="58057"/>
            <a:ext cx="9248503" cy="796834"/>
          </a:xfrm>
        </p:spPr>
        <p:txBody>
          <a:bodyPr/>
          <a:lstStyle/>
          <a:p>
            <a:r>
              <a:rPr lang="en-US" sz="3800" dirty="0" smtClean="0"/>
              <a:t>Anomaly Detection Methods</a:t>
            </a:r>
            <a:endParaRPr lang="en-US" sz="3800" dirty="0"/>
          </a:p>
        </p:txBody>
      </p:sp>
      <p:sp>
        <p:nvSpPr>
          <p:cNvPr id="3" name="Espace réservé du contenu 2"/>
          <p:cNvSpPr>
            <a:spLocks noGrp="1"/>
          </p:cNvSpPr>
          <p:nvPr>
            <p:ph idx="1"/>
          </p:nvPr>
        </p:nvSpPr>
        <p:spPr>
          <a:xfrm>
            <a:off x="1299294" y="6373286"/>
            <a:ext cx="7805737" cy="479766"/>
          </a:xfrm>
        </p:spPr>
        <p:txBody>
          <a:bodyPr/>
          <a:lstStyle/>
          <a:p>
            <a:pPr marL="0" indent="0">
              <a:buNone/>
            </a:pPr>
            <a:r>
              <a:rPr lang="en-US" sz="1800" dirty="0"/>
              <a:t>Goldstein M, Uchida S (2016) A Comparative Evaluation of Unsupervised Anomaly Detection Algorithms for Multivariate Data. PLOS ONE 11(4</a:t>
            </a:r>
            <a:r>
              <a:rPr lang="en-US" sz="1800" dirty="0" smtClean="0"/>
              <a:t>)</a:t>
            </a:r>
            <a:endParaRPr lang="en-US" sz="18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28</a:t>
            </a:fld>
            <a:endParaRPr lang="en-US" dirty="0"/>
          </a:p>
        </p:txBody>
      </p:sp>
      <p:sp>
        <p:nvSpPr>
          <p:cNvPr id="7" name="Rectangle 6"/>
          <p:cNvSpPr/>
          <p:nvPr/>
        </p:nvSpPr>
        <p:spPr>
          <a:xfrm>
            <a:off x="0" y="1059903"/>
            <a:ext cx="3373120" cy="720197"/>
          </a:xfrm>
          <a:prstGeom prst="rect">
            <a:avLst/>
          </a:prstGeom>
        </p:spPr>
        <p:txBody>
          <a:bodyPr wrap="square">
            <a:spAutoFit/>
          </a:bodyPr>
          <a:lstStyle/>
          <a:p>
            <a:pPr>
              <a:buNone/>
            </a:pPr>
            <a:r>
              <a:rPr lang="en-US" sz="2000" dirty="0"/>
              <a:t>Labels available for both normal data and anomalies</a:t>
            </a:r>
          </a:p>
        </p:txBody>
      </p:sp>
      <p:sp>
        <p:nvSpPr>
          <p:cNvPr id="9" name="Rectangle 8"/>
          <p:cNvSpPr/>
          <p:nvPr/>
        </p:nvSpPr>
        <p:spPr>
          <a:xfrm>
            <a:off x="0" y="2965978"/>
            <a:ext cx="3373120" cy="1034129"/>
          </a:xfrm>
          <a:prstGeom prst="rect">
            <a:avLst/>
          </a:prstGeom>
        </p:spPr>
        <p:txBody>
          <a:bodyPr wrap="square">
            <a:spAutoFit/>
          </a:bodyPr>
          <a:lstStyle/>
          <a:p>
            <a:pPr>
              <a:buNone/>
            </a:pPr>
            <a:r>
              <a:rPr lang="en-US" sz="2000" dirty="0"/>
              <a:t>Labels available </a:t>
            </a:r>
            <a:r>
              <a:rPr lang="en-US" sz="2000" dirty="0" smtClean="0"/>
              <a:t>only for normal data, test data may contain unknown anomalies</a:t>
            </a:r>
            <a:endParaRPr lang="en-US" sz="2000" dirty="0"/>
          </a:p>
        </p:txBody>
      </p:sp>
      <p:sp>
        <p:nvSpPr>
          <p:cNvPr id="10" name="Rectangle 9"/>
          <p:cNvSpPr/>
          <p:nvPr/>
        </p:nvSpPr>
        <p:spPr>
          <a:xfrm>
            <a:off x="0" y="4761343"/>
            <a:ext cx="3373120" cy="720197"/>
          </a:xfrm>
          <a:prstGeom prst="rect">
            <a:avLst/>
          </a:prstGeom>
        </p:spPr>
        <p:txBody>
          <a:bodyPr wrap="square">
            <a:spAutoFit/>
          </a:bodyPr>
          <a:lstStyle/>
          <a:p>
            <a:pPr>
              <a:buNone/>
            </a:pPr>
            <a:r>
              <a:rPr lang="en-US" sz="2000" dirty="0" smtClean="0"/>
              <a:t>Unknown labels for </a:t>
            </a:r>
            <a:r>
              <a:rPr lang="en-US" sz="2000" dirty="0"/>
              <a:t>both normal data and anomalies</a:t>
            </a:r>
          </a:p>
        </p:txBody>
      </p:sp>
      <p:sp>
        <p:nvSpPr>
          <p:cNvPr id="11" name="Rectangle 10"/>
          <p:cNvSpPr/>
          <p:nvPr/>
        </p:nvSpPr>
        <p:spPr>
          <a:xfrm>
            <a:off x="6219080" y="2966117"/>
            <a:ext cx="2924920" cy="1014060"/>
          </a:xfrm>
          <a:prstGeom prst="rect">
            <a:avLst/>
          </a:prstGeom>
        </p:spPr>
        <p:txBody>
          <a:bodyPr wrap="square">
            <a:spAutoFit/>
          </a:bodyPr>
          <a:lstStyle/>
          <a:p>
            <a:pPr>
              <a:buNone/>
            </a:pPr>
            <a:r>
              <a:rPr lang="en-US" sz="2000" dirty="0">
                <a:solidFill>
                  <a:srgbClr val="000000"/>
                </a:solidFill>
                <a:latin typeface="Arial" panose="020B0604020202020204" pitchFamily="34" charset="0"/>
              </a:rPr>
              <a:t>A</a:t>
            </a:r>
            <a:r>
              <a:rPr lang="en-US" sz="2000" dirty="0" smtClean="0">
                <a:solidFill>
                  <a:srgbClr val="000000"/>
                </a:solidFill>
                <a:latin typeface="Arial" panose="020B0604020202020204" pitchFamily="34" charset="0"/>
              </a:rPr>
              <a:t>nomalies </a:t>
            </a:r>
            <a:r>
              <a:rPr lang="en-US" sz="2000" dirty="0">
                <a:solidFill>
                  <a:srgbClr val="000000"/>
                </a:solidFill>
                <a:latin typeface="Arial" panose="020B0604020202020204" pitchFamily="34" charset="0"/>
              </a:rPr>
              <a:t>are “rare” </a:t>
            </a:r>
            <a:r>
              <a:rPr lang="en-US" sz="2000" dirty="0" smtClean="0">
                <a:solidFill>
                  <a:srgbClr val="000000"/>
                </a:solidFill>
                <a:latin typeface="Arial" panose="020B0604020202020204" pitchFamily="34" charset="0"/>
              </a:rPr>
              <a:t>in the reference dataset, and </a:t>
            </a:r>
            <a:r>
              <a:rPr lang="en-US" sz="2000" dirty="0" err="1" smtClean="0">
                <a:solidFill>
                  <a:srgbClr val="000000"/>
                </a:solidFill>
                <a:latin typeface="Arial" panose="020B0604020202020204" pitchFamily="34" charset="0"/>
              </a:rPr>
              <a:t>i.i.d</a:t>
            </a:r>
            <a:r>
              <a:rPr lang="en-US" sz="2000" dirty="0" smtClean="0">
                <a:solidFill>
                  <a:srgbClr val="000000"/>
                </a:solidFill>
                <a:latin typeface="Arial" panose="020B0604020202020204" pitchFamily="34" charset="0"/>
              </a:rPr>
              <a:t>.</a:t>
            </a:r>
            <a:endParaRPr lang="fr-FR" sz="2000" dirty="0"/>
          </a:p>
        </p:txBody>
      </p:sp>
      <p:sp>
        <p:nvSpPr>
          <p:cNvPr id="12" name="Rectangle 11"/>
          <p:cNvSpPr/>
          <p:nvPr/>
        </p:nvSpPr>
        <p:spPr>
          <a:xfrm>
            <a:off x="3807530" y="1022492"/>
            <a:ext cx="2406428" cy="406265"/>
          </a:xfrm>
          <a:prstGeom prst="rect">
            <a:avLst/>
          </a:prstGeom>
        </p:spPr>
        <p:txBody>
          <a:bodyPr wrap="none">
            <a:spAutoFit/>
          </a:bodyPr>
          <a:lstStyle/>
          <a:p>
            <a:pPr>
              <a:buNone/>
            </a:pPr>
            <a:r>
              <a:rPr lang="fr-FR" sz="2000" b="1" dirty="0" smtClean="0">
                <a:solidFill>
                  <a:srgbClr val="0070C0"/>
                </a:solidFill>
                <a:latin typeface="Arial" panose="020B0604020202020204" pitchFamily="34" charset="0"/>
              </a:rPr>
              <a:t>Rare </a:t>
            </a:r>
            <a:r>
              <a:rPr lang="fr-FR" sz="2000" b="1" dirty="0">
                <a:solidFill>
                  <a:srgbClr val="0070C0"/>
                </a:solidFill>
                <a:latin typeface="Arial" panose="020B0604020202020204" pitchFamily="34" charset="0"/>
              </a:rPr>
              <a:t>Class </a:t>
            </a:r>
            <a:r>
              <a:rPr lang="fr-FR" sz="2000" b="1" dirty="0" smtClean="0">
                <a:solidFill>
                  <a:srgbClr val="0070C0"/>
                </a:solidFill>
                <a:latin typeface="Arial" panose="020B0604020202020204" pitchFamily="34" charset="0"/>
              </a:rPr>
              <a:t>Mining</a:t>
            </a:r>
            <a:endParaRPr lang="fr-FR" sz="2000" b="1" dirty="0">
              <a:solidFill>
                <a:srgbClr val="0070C0"/>
              </a:solidFill>
            </a:endParaRPr>
          </a:p>
        </p:txBody>
      </p:sp>
      <p:sp>
        <p:nvSpPr>
          <p:cNvPr id="14" name="Rectangle 13"/>
          <p:cNvSpPr/>
          <p:nvPr/>
        </p:nvSpPr>
        <p:spPr>
          <a:xfrm>
            <a:off x="4372323" y="3206889"/>
            <a:ext cx="1438214" cy="386196"/>
          </a:xfrm>
          <a:prstGeom prst="rect">
            <a:avLst/>
          </a:prstGeom>
        </p:spPr>
        <p:txBody>
          <a:bodyPr wrap="none">
            <a:spAutoFit/>
          </a:bodyPr>
          <a:lstStyle/>
          <a:p>
            <a:pPr>
              <a:buNone/>
            </a:pPr>
            <a:r>
              <a:rPr lang="fr-FR" sz="2000" b="1" dirty="0" smtClean="0">
                <a:solidFill>
                  <a:srgbClr val="0070C0"/>
                </a:solidFill>
                <a:latin typeface="Arial" panose="020B0604020202020204" pitchFamily="34" charset="0"/>
              </a:rPr>
              <a:t>One Class</a:t>
            </a:r>
            <a:endParaRPr lang="fr-FR" sz="2000" b="1" dirty="0">
              <a:solidFill>
                <a:srgbClr val="0070C0"/>
              </a:solidFill>
            </a:endParaRPr>
          </a:p>
        </p:txBody>
      </p:sp>
      <p:sp>
        <p:nvSpPr>
          <p:cNvPr id="15" name="Rectangle 14"/>
          <p:cNvSpPr/>
          <p:nvPr/>
        </p:nvSpPr>
        <p:spPr>
          <a:xfrm>
            <a:off x="6314803" y="4815827"/>
            <a:ext cx="2933700" cy="720197"/>
          </a:xfrm>
          <a:prstGeom prst="rect">
            <a:avLst/>
          </a:prstGeom>
        </p:spPr>
        <p:txBody>
          <a:bodyPr wrap="square">
            <a:spAutoFit/>
          </a:bodyPr>
          <a:lstStyle/>
          <a:p>
            <a:pPr>
              <a:buNone/>
            </a:pPr>
            <a:r>
              <a:rPr lang="en-US" sz="2000" dirty="0">
                <a:solidFill>
                  <a:srgbClr val="000000"/>
                </a:solidFill>
                <a:latin typeface="Arial" panose="020B0604020202020204" pitchFamily="34" charset="0"/>
              </a:rPr>
              <a:t>O</a:t>
            </a:r>
            <a:r>
              <a:rPr lang="en-US" sz="2000" dirty="0" smtClean="0">
                <a:solidFill>
                  <a:srgbClr val="000000"/>
                </a:solidFill>
                <a:latin typeface="Arial" panose="020B0604020202020204" pitchFamily="34" charset="0"/>
              </a:rPr>
              <a:t>utliers are </a:t>
            </a:r>
            <a:r>
              <a:rPr lang="en-US" sz="2000" dirty="0">
                <a:solidFill>
                  <a:srgbClr val="000000"/>
                </a:solidFill>
                <a:latin typeface="Arial" panose="020B0604020202020204" pitchFamily="34" charset="0"/>
              </a:rPr>
              <a:t>”rare” and ”isolated” </a:t>
            </a:r>
            <a:r>
              <a:rPr lang="en-US" sz="2000" dirty="0" smtClean="0">
                <a:solidFill>
                  <a:srgbClr val="000000"/>
                </a:solidFill>
                <a:latin typeface="Arial" panose="020B0604020202020204" pitchFamily="34" charset="0"/>
              </a:rPr>
              <a:t>w.r.t. inliers </a:t>
            </a:r>
            <a:endParaRPr lang="fr-FR" sz="2000" dirty="0"/>
          </a:p>
        </p:txBody>
      </p:sp>
      <p:sp>
        <p:nvSpPr>
          <p:cNvPr id="17" name="Rectangle 16"/>
          <p:cNvSpPr/>
          <p:nvPr/>
        </p:nvSpPr>
        <p:spPr>
          <a:xfrm>
            <a:off x="6314803" y="788232"/>
            <a:ext cx="2837617" cy="1034129"/>
          </a:xfrm>
          <a:prstGeom prst="rect">
            <a:avLst/>
          </a:prstGeom>
        </p:spPr>
        <p:txBody>
          <a:bodyPr wrap="square">
            <a:spAutoFit/>
          </a:bodyPr>
          <a:lstStyle/>
          <a:p>
            <a:pPr>
              <a:buNone/>
            </a:pPr>
            <a:r>
              <a:rPr lang="en-US" sz="2000" dirty="0" smtClean="0">
                <a:solidFill>
                  <a:srgbClr val="000000"/>
                </a:solidFill>
                <a:latin typeface="Arial" panose="020B0604020202020204" pitchFamily="34" charset="0"/>
              </a:rPr>
              <a:t>New anomalies </a:t>
            </a:r>
            <a:r>
              <a:rPr lang="en-US" sz="2000" dirty="0" smtClean="0"/>
              <a:t>will </a:t>
            </a:r>
            <a:r>
              <a:rPr lang="en-US" sz="2000" dirty="0"/>
              <a:t>be </a:t>
            </a:r>
            <a:r>
              <a:rPr lang="en-US" sz="2000" dirty="0" smtClean="0"/>
              <a:t>“similar” </a:t>
            </a:r>
            <a:r>
              <a:rPr lang="en-US" sz="2000" dirty="0"/>
              <a:t>to some past anomaly</a:t>
            </a:r>
            <a:endParaRPr lang="fr-FR" sz="2000" dirty="0"/>
          </a:p>
        </p:txBody>
      </p:sp>
      <p:sp>
        <p:nvSpPr>
          <p:cNvPr id="5" name="Rectangle 4"/>
          <p:cNvSpPr/>
          <p:nvPr/>
        </p:nvSpPr>
        <p:spPr>
          <a:xfrm>
            <a:off x="9144000" y="1140297"/>
            <a:ext cx="5158388" cy="415563"/>
          </a:xfrm>
          <a:prstGeom prst="rect">
            <a:avLst/>
          </a:prstGeom>
        </p:spPr>
        <p:txBody>
          <a:bodyPr wrap="square">
            <a:spAutoFit/>
          </a:bodyPr>
          <a:lstStyle/>
          <a:p>
            <a:pPr>
              <a:buNone/>
            </a:pPr>
            <a:r>
              <a:rPr lang="en-US" sz="2200" dirty="0"/>
              <a:t>classification with high class imbalance</a:t>
            </a:r>
            <a:endParaRPr lang="fr-FR" sz="2200" dirty="0"/>
          </a:p>
        </p:txBody>
      </p:sp>
      <p:sp>
        <p:nvSpPr>
          <p:cNvPr id="8" name="Rectangle 7"/>
          <p:cNvSpPr/>
          <p:nvPr/>
        </p:nvSpPr>
        <p:spPr>
          <a:xfrm>
            <a:off x="1271864" y="5976953"/>
            <a:ext cx="7477760" cy="406265"/>
          </a:xfrm>
          <a:prstGeom prst="rect">
            <a:avLst/>
          </a:prstGeom>
        </p:spPr>
        <p:txBody>
          <a:bodyPr wrap="square">
            <a:spAutoFit/>
          </a:bodyPr>
          <a:lstStyle/>
          <a:p>
            <a:pPr>
              <a:spcBef>
                <a:spcPts val="0"/>
              </a:spcBef>
              <a:buNone/>
            </a:pPr>
            <a:r>
              <a:rPr lang="en-US" sz="2000" b="1" dirty="0">
                <a:solidFill>
                  <a:srgbClr val="017DBB"/>
                </a:solidFill>
              </a:rPr>
              <a:t>Nearest Neighbor </a:t>
            </a:r>
            <a:r>
              <a:rPr lang="en-US" sz="2000" b="1" dirty="0" smtClean="0">
                <a:solidFill>
                  <a:srgbClr val="017DBB"/>
                </a:solidFill>
              </a:rPr>
              <a:t>based </a:t>
            </a:r>
            <a:r>
              <a:rPr lang="en-US" sz="2000" dirty="0"/>
              <a:t>(</a:t>
            </a:r>
            <a:r>
              <a:rPr lang="en-US" sz="2000" dirty="0" smtClean="0"/>
              <a:t>distance</a:t>
            </a:r>
            <a:r>
              <a:rPr lang="el-GR" sz="2000" dirty="0" smtClean="0"/>
              <a:t>,</a:t>
            </a:r>
            <a:r>
              <a:rPr lang="en-US" sz="2000" dirty="0" smtClean="0"/>
              <a:t> density)</a:t>
            </a:r>
            <a:r>
              <a:rPr lang="el-GR" sz="2000" dirty="0" smtClean="0"/>
              <a:t> </a:t>
            </a:r>
            <a:r>
              <a:rPr lang="en-US" sz="2000" b="1" dirty="0" smtClean="0">
                <a:solidFill>
                  <a:srgbClr val="017DBB"/>
                </a:solidFill>
              </a:rPr>
              <a:t>Clustering </a:t>
            </a:r>
            <a:r>
              <a:rPr lang="en-US" sz="2000" b="1" dirty="0">
                <a:solidFill>
                  <a:srgbClr val="017DBB"/>
                </a:solidFill>
              </a:rPr>
              <a:t>b</a:t>
            </a:r>
            <a:r>
              <a:rPr lang="en-US" sz="2000" b="1" dirty="0" smtClean="0">
                <a:solidFill>
                  <a:srgbClr val="017DBB"/>
                </a:solidFill>
              </a:rPr>
              <a:t>ased</a:t>
            </a:r>
            <a:endParaRPr lang="en-US" sz="2000" b="1" dirty="0">
              <a:solidFill>
                <a:srgbClr val="017DBB"/>
              </a:solidFill>
            </a:endParaRPr>
          </a:p>
        </p:txBody>
      </p:sp>
    </p:spTree>
    <p:extLst>
      <p:ext uri="{BB962C8B-B14F-4D97-AF65-F5344CB8AC3E}">
        <p14:creationId xmlns:p14="http://schemas.microsoft.com/office/powerpoint/2010/main" val="2188969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4" grpId="0"/>
      <p:bldP spid="15" grpId="0"/>
      <p:bldP spid="1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35" y="156850"/>
            <a:ext cx="9144000" cy="671051"/>
          </a:xfrm>
        </p:spPr>
        <p:txBody>
          <a:bodyPr/>
          <a:lstStyle/>
          <a:p>
            <a:r>
              <a:rPr lang="en-US" dirty="0"/>
              <a:t>Universality of </a:t>
            </a:r>
            <a:r>
              <a:rPr lang="en-US" dirty="0" err="1"/>
              <a:t>IoT</a:t>
            </a:r>
            <a:r>
              <a:rPr lang="en-US" dirty="0"/>
              <a:t> Technology</a:t>
            </a:r>
            <a:endParaRPr lang="fr-FR" dirty="0"/>
          </a:p>
        </p:txBody>
      </p:sp>
      <p:pic>
        <p:nvPicPr>
          <p:cNvPr id="8" name="Image 7"/>
          <p:cNvPicPr>
            <a:picLocks noChangeAspect="1"/>
          </p:cNvPicPr>
          <p:nvPr/>
        </p:nvPicPr>
        <p:blipFill>
          <a:blip r:embed="rId3"/>
          <a:stretch>
            <a:fillRect/>
          </a:stretch>
        </p:blipFill>
        <p:spPr>
          <a:xfrm>
            <a:off x="1532" y="1387474"/>
            <a:ext cx="9096033" cy="3457575"/>
          </a:xfrm>
          <a:prstGeom prst="rect">
            <a:avLst/>
          </a:prstGeom>
        </p:spPr>
      </p:pic>
      <p:sp>
        <p:nvSpPr>
          <p:cNvPr id="5" name="Espace réservé du numéro de diapositive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2</a:t>
            </a:fld>
            <a:endParaRPr lang="en-US" dirty="0"/>
          </a:p>
        </p:txBody>
      </p:sp>
      <p:sp>
        <p:nvSpPr>
          <p:cNvPr id="6" name="Espace réservé du contenu 2"/>
          <p:cNvSpPr txBox="1">
            <a:spLocks/>
          </p:cNvSpPr>
          <p:nvPr/>
        </p:nvSpPr>
        <p:spPr bwMode="auto">
          <a:xfrm>
            <a:off x="1531" y="5324565"/>
            <a:ext cx="9096033" cy="107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smtClean="0"/>
              <a:t>"</a:t>
            </a:r>
            <a:r>
              <a:rPr lang="en-US" sz="2200" kern="0" dirty="0"/>
              <a:t>From autonomous cars to intelligent personal assistants, </a:t>
            </a:r>
            <a:r>
              <a:rPr lang="en-US" sz="2200" kern="0" dirty="0">
                <a:solidFill>
                  <a:srgbClr val="016290"/>
                </a:solidFill>
              </a:rPr>
              <a:t>data is the lifeblood of a rapidly growing digital existence</a:t>
            </a:r>
            <a:r>
              <a:rPr lang="en-US" sz="2200" kern="0" dirty="0"/>
              <a:t> – opening up opportunities previously unimagined by businesses“ </a:t>
            </a:r>
            <a:r>
              <a:rPr lang="en-US" sz="2200" kern="0" dirty="0" smtClean="0"/>
              <a:t>IDC</a:t>
            </a:r>
            <a:endParaRPr lang="en-US" sz="2200" kern="0" dirty="0"/>
          </a:p>
        </p:txBody>
      </p:sp>
      <p:sp>
        <p:nvSpPr>
          <p:cNvPr id="3" name="Rectangle 2"/>
          <p:cNvSpPr/>
          <p:nvPr/>
        </p:nvSpPr>
        <p:spPr>
          <a:xfrm>
            <a:off x="4867205" y="727864"/>
            <a:ext cx="1930337" cy="40626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Energy</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640293" y="1057547"/>
            <a:ext cx="2470548" cy="38042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Agriculture</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4613" y="760509"/>
            <a:ext cx="2734787" cy="694357"/>
          </a:xfrm>
          <a:prstGeom prst="rect">
            <a:avLst/>
          </a:prstGeom>
        </p:spPr>
        <p:txBody>
          <a:bodyPr wrap="squar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Transport </a:t>
            </a:r>
            <a:r>
              <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rPr>
              <a:t>&amp; Logistics</a:t>
            </a:r>
          </a:p>
        </p:txBody>
      </p:sp>
      <p:sp>
        <p:nvSpPr>
          <p:cNvPr id="11" name="Rectangle 10"/>
          <p:cNvSpPr/>
          <p:nvPr/>
        </p:nvSpPr>
        <p:spPr>
          <a:xfrm>
            <a:off x="6974025" y="4725659"/>
            <a:ext cx="1885453" cy="38042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Health</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4107728" y="3286356"/>
            <a:ext cx="2986715" cy="38042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Homes &amp; Cities</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39077" y="4699819"/>
            <a:ext cx="2210862" cy="40626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Factories</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2719255" y="4855484"/>
            <a:ext cx="2312623" cy="406265"/>
          </a:xfrm>
          <a:prstGeom prst="rect">
            <a:avLst/>
          </a:prstGeom>
        </p:spPr>
        <p:txBody>
          <a:bodyPr wrap="squar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Retail</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6591665" y="1008372"/>
            <a:ext cx="2226892" cy="40626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Buildings</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9589518" y="2285317"/>
            <a:ext cx="1830950" cy="415563"/>
          </a:xfrm>
          <a:prstGeom prst="rect">
            <a:avLst/>
          </a:prstGeom>
          <a:noFill/>
        </p:spPr>
        <p:txBody>
          <a:bodyPr wrap="none" rtlCol="0">
            <a:spAutoFit/>
          </a:bodyPr>
          <a:lstStyle/>
          <a:p>
            <a:pPr>
              <a:buNone/>
            </a:pPr>
            <a:r>
              <a:rPr lang="en-US" sz="2200" dirty="0" smtClean="0"/>
              <a:t>Public Safety</a:t>
            </a:r>
            <a:endParaRPr lang="fr-FR" sz="2200" dirty="0"/>
          </a:p>
        </p:txBody>
      </p:sp>
    </p:spTree>
    <p:extLst>
      <p:ext uri="{BB962C8B-B14F-4D97-AF65-F5344CB8AC3E}">
        <p14:creationId xmlns:p14="http://schemas.microsoft.com/office/powerpoint/2010/main" val="3165605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29</a:t>
            </a:fld>
            <a:endParaRPr lang="en-US" dirty="0"/>
          </a:p>
        </p:txBody>
      </p:sp>
      <p:sp>
        <p:nvSpPr>
          <p:cNvPr id="6" name="Rectangle 5"/>
          <p:cNvSpPr/>
          <p:nvPr/>
        </p:nvSpPr>
        <p:spPr bwMode="auto">
          <a:xfrm>
            <a:off x="255187" y="755751"/>
            <a:ext cx="8577521" cy="507583"/>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r>
              <a:rPr kumimoji="0" lang="en-US" sz="2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sym typeface="Arial" charset="0"/>
              </a:rPr>
              <a:t>Machine Learning</a:t>
            </a:r>
          </a:p>
        </p:txBody>
      </p:sp>
      <p:sp>
        <p:nvSpPr>
          <p:cNvPr id="7" name="Rectangle 6"/>
          <p:cNvSpPr/>
          <p:nvPr/>
        </p:nvSpPr>
        <p:spPr bwMode="auto">
          <a:xfrm>
            <a:off x="9144000" y="871450"/>
            <a:ext cx="2513611" cy="391884"/>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400" dirty="0" smtClean="0">
                <a:latin typeface="Verdana" panose="020B0604030504040204" pitchFamily="34" charset="0"/>
                <a:ea typeface="Verdana" panose="020B0604030504040204" pitchFamily="34" charset="0"/>
                <a:cs typeface="Verdana" panose="020B0604030504040204" pitchFamily="34" charset="0"/>
              </a:rPr>
              <a:t>Statistical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bwMode="auto">
          <a:xfrm>
            <a:off x="11103920" y="1703469"/>
            <a:ext cx="1633850"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Parametric</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bwMode="auto">
          <a:xfrm>
            <a:off x="9144000" y="1727219"/>
            <a:ext cx="1665269"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Non Parametric</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bwMode="auto">
          <a:xfrm>
            <a:off x="255187" y="1735139"/>
            <a:ext cx="1633850"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endParaRPr lang="en-US" sz="400" dirty="0" smtClean="0">
              <a:latin typeface="Verdana" panose="020B0604030504040204" pitchFamily="34" charset="0"/>
              <a:ea typeface="Verdana" panose="020B0604030504040204" pitchFamily="34" charset="0"/>
              <a:cs typeface="Verdana" panose="020B0604030504040204" pitchFamily="34" charset="0"/>
            </a:endParaRPr>
          </a:p>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Supervised</a:t>
            </a:r>
          </a:p>
        </p:txBody>
      </p:sp>
      <p:sp>
        <p:nvSpPr>
          <p:cNvPr id="11" name="Rectangle 10"/>
          <p:cNvSpPr/>
          <p:nvPr/>
        </p:nvSpPr>
        <p:spPr bwMode="auto">
          <a:xfrm>
            <a:off x="7198859" y="1734388"/>
            <a:ext cx="1633850"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Semi-Supervised</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bwMode="auto">
          <a:xfrm>
            <a:off x="1964245" y="1735139"/>
            <a:ext cx="5145113"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endParaRPr lang="en-US" sz="400" dirty="0" smtClean="0">
              <a:latin typeface="Verdana" panose="020B0604030504040204" pitchFamily="34" charset="0"/>
              <a:ea typeface="Verdana" panose="020B0604030504040204" pitchFamily="34" charset="0"/>
              <a:cs typeface="Verdana" panose="020B0604030504040204" pitchFamily="34" charset="0"/>
            </a:endParaRPr>
          </a:p>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Unsupervised</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bwMode="auto">
          <a:xfrm>
            <a:off x="1964244" y="2890749"/>
            <a:ext cx="2414693"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a:latin typeface="Verdana" panose="020B0604030504040204" pitchFamily="34" charset="0"/>
                <a:ea typeface="Verdana" panose="020B0604030504040204" pitchFamily="34" charset="0"/>
                <a:cs typeface="Verdana" panose="020B0604030504040204" pitchFamily="34" charset="0"/>
              </a:rPr>
              <a:t>Nearest </a:t>
            </a:r>
            <a:r>
              <a:rPr lang="en-US" sz="1800" dirty="0" smtClean="0">
                <a:latin typeface="Verdana" panose="020B0604030504040204" pitchFamily="34" charset="0"/>
                <a:ea typeface="Verdana" panose="020B0604030504040204" pitchFamily="34" charset="0"/>
                <a:cs typeface="Verdana" panose="020B0604030504040204" pitchFamily="34" charset="0"/>
              </a:rPr>
              <a:t>Neighbor </a:t>
            </a:r>
            <a:r>
              <a:rPr lang="en-US" sz="1800" dirty="0">
                <a:latin typeface="Verdana" panose="020B0604030504040204" pitchFamily="34" charset="0"/>
                <a:ea typeface="Verdana" panose="020B0604030504040204" pitchFamily="34" charset="0"/>
                <a:cs typeface="Verdana" panose="020B0604030504040204" pitchFamily="34" charset="0"/>
              </a:rPr>
              <a:t>based</a:t>
            </a:r>
          </a:p>
        </p:txBody>
      </p:sp>
      <p:sp>
        <p:nvSpPr>
          <p:cNvPr id="16" name="Rectangle 15"/>
          <p:cNvSpPr/>
          <p:nvPr/>
        </p:nvSpPr>
        <p:spPr bwMode="auto">
          <a:xfrm>
            <a:off x="255187" y="2881108"/>
            <a:ext cx="1614448"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1800" dirty="0" smtClean="0">
                <a:latin typeface="Verdana" panose="020B0604030504040204" pitchFamily="34" charset="0"/>
                <a:ea typeface="Verdana" panose="020B0604030504040204" pitchFamily="34" charset="0"/>
                <a:cs typeface="Verdana" panose="020B0604030504040204" pitchFamily="34" charset="0"/>
              </a:rPr>
              <a:t>Classification</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bwMode="auto">
          <a:xfrm>
            <a:off x="1878873" y="3859320"/>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Distance-based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p:cNvSpPr/>
          <p:nvPr/>
        </p:nvSpPr>
        <p:spPr bwMode="auto">
          <a:xfrm>
            <a:off x="3235876" y="3859320"/>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Density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9" name="Rectangle 18"/>
          <p:cNvSpPr/>
          <p:nvPr/>
        </p:nvSpPr>
        <p:spPr bwMode="auto">
          <a:xfrm>
            <a:off x="4467691" y="2888280"/>
            <a:ext cx="1255771"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Clustering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1" name="Rectangle 20"/>
          <p:cNvSpPr/>
          <p:nvPr/>
        </p:nvSpPr>
        <p:spPr bwMode="auto">
          <a:xfrm>
            <a:off x="5853587" y="2899610"/>
            <a:ext cx="1255771"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Ensemble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p:cNvSpPr/>
          <p:nvPr/>
        </p:nvSpPr>
        <p:spPr bwMode="auto">
          <a:xfrm>
            <a:off x="7239483" y="2912035"/>
            <a:ext cx="1552604"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One class SVM</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p:cNvSpPr/>
          <p:nvPr/>
        </p:nvSpPr>
        <p:spPr bwMode="auto">
          <a:xfrm>
            <a:off x="9506154" y="3642024"/>
            <a:ext cx="1255771"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Subspace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p:cNvSpPr/>
          <p:nvPr/>
        </p:nvSpPr>
        <p:spPr>
          <a:xfrm>
            <a:off x="4543431" y="3859320"/>
            <a:ext cx="1127976" cy="639342"/>
          </a:xfrm>
          <a:prstGeom prst="rect">
            <a:avLst/>
          </a:prstGeom>
          <a:solidFill>
            <a:srgbClr val="92D050"/>
          </a:solidFill>
        </p:spPr>
        <p:txBody>
          <a:bodyPr wrap="square">
            <a:spAutoFit/>
          </a:bodyPr>
          <a:lstStyle/>
          <a:p>
            <a:pPr algn="ctr">
              <a:buNone/>
            </a:pPr>
            <a:r>
              <a:rPr lang="en-US" sz="1800" b="1" dirty="0" smtClean="0"/>
              <a:t>CBLOF– </a:t>
            </a:r>
            <a:r>
              <a:rPr lang="en-US" sz="1800" b="1" dirty="0" err="1" smtClean="0"/>
              <a:t>uCBLOF</a:t>
            </a:r>
            <a:r>
              <a:rPr lang="en-US" sz="1800" b="1" dirty="0" smtClean="0"/>
              <a:t> </a:t>
            </a:r>
            <a:endParaRPr lang="el-GR" sz="1800" b="1" dirty="0"/>
          </a:p>
        </p:txBody>
      </p:sp>
      <p:sp>
        <p:nvSpPr>
          <p:cNvPr id="25" name="Rectangle 24"/>
          <p:cNvSpPr/>
          <p:nvPr/>
        </p:nvSpPr>
        <p:spPr>
          <a:xfrm>
            <a:off x="3359590" y="4597873"/>
            <a:ext cx="980247" cy="356829"/>
          </a:xfrm>
          <a:prstGeom prst="rect">
            <a:avLst/>
          </a:prstGeom>
          <a:solidFill>
            <a:srgbClr val="92D050"/>
          </a:solidFill>
        </p:spPr>
        <p:txBody>
          <a:bodyPr wrap="square">
            <a:spAutoFit/>
          </a:bodyPr>
          <a:lstStyle/>
          <a:p>
            <a:pPr algn="ctr">
              <a:buNone/>
            </a:pPr>
            <a:r>
              <a:rPr lang="en-US" sz="1800" b="1" dirty="0" smtClean="0"/>
              <a:t>LOF</a:t>
            </a:r>
            <a:endParaRPr lang="el-GR" sz="1800" b="1" dirty="0"/>
          </a:p>
        </p:txBody>
      </p:sp>
      <p:sp>
        <p:nvSpPr>
          <p:cNvPr id="26" name="Rectangle 25"/>
          <p:cNvSpPr/>
          <p:nvPr/>
        </p:nvSpPr>
        <p:spPr>
          <a:xfrm>
            <a:off x="316430" y="4590535"/>
            <a:ext cx="1338203" cy="374846"/>
          </a:xfrm>
          <a:prstGeom prst="rect">
            <a:avLst/>
          </a:prstGeom>
          <a:solidFill>
            <a:srgbClr val="FFC000"/>
          </a:solidFill>
        </p:spPr>
        <p:txBody>
          <a:bodyPr wrap="square">
            <a:spAutoFit/>
          </a:bodyPr>
          <a:lstStyle/>
          <a:p>
            <a:pPr algn="ctr">
              <a:buNone/>
            </a:pPr>
            <a:r>
              <a:rPr lang="en-US" sz="1800" b="1" dirty="0"/>
              <a:t>Hoeffding </a:t>
            </a:r>
          </a:p>
        </p:txBody>
      </p:sp>
      <p:sp>
        <p:nvSpPr>
          <p:cNvPr id="27" name="Rectangle 26"/>
          <p:cNvSpPr/>
          <p:nvPr/>
        </p:nvSpPr>
        <p:spPr bwMode="auto">
          <a:xfrm>
            <a:off x="379093" y="3832984"/>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Tree-based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p:cNvSpPr/>
          <p:nvPr/>
        </p:nvSpPr>
        <p:spPr bwMode="auto">
          <a:xfrm>
            <a:off x="-2527542" y="3866138"/>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Neural Network-based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p:cNvSpPr/>
          <p:nvPr/>
        </p:nvSpPr>
        <p:spPr bwMode="auto">
          <a:xfrm>
            <a:off x="-1274770" y="3864781"/>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Kernel-based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31" name="Rectangle 30"/>
          <p:cNvSpPr/>
          <p:nvPr/>
        </p:nvSpPr>
        <p:spPr>
          <a:xfrm>
            <a:off x="7525661" y="3756460"/>
            <a:ext cx="980247" cy="356829"/>
          </a:xfrm>
          <a:prstGeom prst="rect">
            <a:avLst/>
          </a:prstGeom>
          <a:solidFill>
            <a:srgbClr val="92D050"/>
          </a:solidFill>
        </p:spPr>
        <p:txBody>
          <a:bodyPr wrap="square">
            <a:spAutoFit/>
          </a:bodyPr>
          <a:lstStyle/>
          <a:p>
            <a:pPr algn="ctr">
              <a:buNone/>
            </a:pPr>
            <a:r>
              <a:rPr lang="en-US" sz="1800" b="1" dirty="0"/>
              <a:t>PSVM</a:t>
            </a:r>
            <a:endParaRPr lang="el-GR" sz="1800" b="1" dirty="0"/>
          </a:p>
        </p:txBody>
      </p:sp>
      <p:sp>
        <p:nvSpPr>
          <p:cNvPr id="32" name="Rectangle 31"/>
          <p:cNvSpPr/>
          <p:nvPr/>
        </p:nvSpPr>
        <p:spPr>
          <a:xfrm>
            <a:off x="7537842" y="4191118"/>
            <a:ext cx="980247" cy="356829"/>
          </a:xfrm>
          <a:prstGeom prst="rect">
            <a:avLst/>
          </a:prstGeom>
          <a:solidFill>
            <a:srgbClr val="92D050"/>
          </a:solidFill>
        </p:spPr>
        <p:txBody>
          <a:bodyPr wrap="square">
            <a:spAutoFit/>
          </a:bodyPr>
          <a:lstStyle/>
          <a:p>
            <a:pPr algn="ctr">
              <a:buNone/>
            </a:pPr>
            <a:r>
              <a:rPr lang="en-US" sz="1800" b="1" dirty="0"/>
              <a:t>SVDD</a:t>
            </a:r>
            <a:endParaRPr lang="el-GR" sz="1800" b="1" dirty="0"/>
          </a:p>
        </p:txBody>
      </p:sp>
      <p:sp>
        <p:nvSpPr>
          <p:cNvPr id="33" name="Rectangle 32"/>
          <p:cNvSpPr/>
          <p:nvPr/>
        </p:nvSpPr>
        <p:spPr>
          <a:xfrm>
            <a:off x="7464385" y="4624246"/>
            <a:ext cx="1102798" cy="374846"/>
          </a:xfrm>
          <a:prstGeom prst="rect">
            <a:avLst/>
          </a:prstGeom>
          <a:solidFill>
            <a:srgbClr val="92D050"/>
          </a:solidFill>
        </p:spPr>
        <p:txBody>
          <a:bodyPr wrap="square">
            <a:spAutoFit/>
          </a:bodyPr>
          <a:lstStyle/>
          <a:p>
            <a:pPr algn="ctr">
              <a:buNone/>
            </a:pPr>
            <a:r>
              <a:rPr lang="en-US" sz="1800" b="1" dirty="0"/>
              <a:t>QSSVM</a:t>
            </a:r>
            <a:endParaRPr lang="el-GR" sz="1800" b="1" dirty="0"/>
          </a:p>
        </p:txBody>
      </p:sp>
      <p:sp>
        <p:nvSpPr>
          <p:cNvPr id="34" name="Rectangle 33"/>
          <p:cNvSpPr/>
          <p:nvPr/>
        </p:nvSpPr>
        <p:spPr>
          <a:xfrm>
            <a:off x="7481899" y="5075831"/>
            <a:ext cx="1102798" cy="356829"/>
          </a:xfrm>
          <a:prstGeom prst="rect">
            <a:avLst/>
          </a:prstGeom>
          <a:solidFill>
            <a:srgbClr val="92D050"/>
          </a:solidFill>
        </p:spPr>
        <p:txBody>
          <a:bodyPr wrap="square">
            <a:spAutoFit/>
          </a:bodyPr>
          <a:lstStyle/>
          <a:p>
            <a:pPr algn="ctr">
              <a:buNone/>
            </a:pPr>
            <a:r>
              <a:rPr lang="en-US" sz="1800" b="1" dirty="0"/>
              <a:t>CESVM</a:t>
            </a:r>
            <a:endParaRPr lang="el-GR" sz="1800" b="1" dirty="0"/>
          </a:p>
        </p:txBody>
      </p:sp>
      <p:sp>
        <p:nvSpPr>
          <p:cNvPr id="35" name="Rectangle 34"/>
          <p:cNvSpPr/>
          <p:nvPr/>
        </p:nvSpPr>
        <p:spPr>
          <a:xfrm>
            <a:off x="10152900" y="2837486"/>
            <a:ext cx="656369" cy="374846"/>
          </a:xfrm>
          <a:prstGeom prst="rect">
            <a:avLst/>
          </a:prstGeom>
          <a:solidFill>
            <a:srgbClr val="92D050"/>
          </a:solidFill>
        </p:spPr>
        <p:txBody>
          <a:bodyPr wrap="square">
            <a:spAutoFit/>
          </a:bodyPr>
          <a:lstStyle/>
          <a:p>
            <a:pPr algn="ctr">
              <a:buNone/>
            </a:pPr>
            <a:r>
              <a:rPr lang="en-US" sz="1800" b="1" dirty="0" smtClean="0"/>
              <a:t>IQR</a:t>
            </a:r>
            <a:endParaRPr lang="en-US" sz="1800" b="1" dirty="0"/>
          </a:p>
        </p:txBody>
      </p:sp>
      <p:sp>
        <p:nvSpPr>
          <p:cNvPr id="36" name="Rectangle 35"/>
          <p:cNvSpPr/>
          <p:nvPr/>
        </p:nvSpPr>
        <p:spPr>
          <a:xfrm>
            <a:off x="11267321" y="2861235"/>
            <a:ext cx="1307048" cy="356829"/>
          </a:xfrm>
          <a:prstGeom prst="rect">
            <a:avLst/>
          </a:prstGeom>
          <a:solidFill>
            <a:srgbClr val="92D050"/>
          </a:solidFill>
        </p:spPr>
        <p:txBody>
          <a:bodyPr wrap="square">
            <a:spAutoFit/>
          </a:bodyPr>
          <a:lstStyle/>
          <a:p>
            <a:pPr algn="ctr">
              <a:buNone/>
            </a:pPr>
            <a:r>
              <a:rPr lang="en-US" sz="1800" b="1" dirty="0" smtClean="0"/>
              <a:t>Gaussian</a:t>
            </a:r>
            <a:endParaRPr lang="en-US" sz="1800" b="1" dirty="0"/>
          </a:p>
        </p:txBody>
      </p:sp>
      <p:sp>
        <p:nvSpPr>
          <p:cNvPr id="38" name="Rectangle 37"/>
          <p:cNvSpPr/>
          <p:nvPr/>
        </p:nvSpPr>
        <p:spPr>
          <a:xfrm>
            <a:off x="5889626" y="3757075"/>
            <a:ext cx="1200630" cy="657359"/>
          </a:xfrm>
          <a:prstGeom prst="rect">
            <a:avLst/>
          </a:prstGeom>
          <a:solidFill>
            <a:srgbClr val="92D050"/>
          </a:solidFill>
        </p:spPr>
        <p:txBody>
          <a:bodyPr wrap="square">
            <a:spAutoFit/>
          </a:bodyPr>
          <a:lstStyle/>
          <a:p>
            <a:pPr algn="ctr">
              <a:buNone/>
            </a:pPr>
            <a:r>
              <a:rPr lang="en-US" sz="1800" b="1" dirty="0" smtClean="0"/>
              <a:t>Isolation Forest </a:t>
            </a:r>
            <a:endParaRPr lang="en-US" sz="1800" b="1" dirty="0"/>
          </a:p>
        </p:txBody>
      </p:sp>
      <p:sp>
        <p:nvSpPr>
          <p:cNvPr id="39" name="Rectangle 38"/>
          <p:cNvSpPr/>
          <p:nvPr/>
        </p:nvSpPr>
        <p:spPr>
          <a:xfrm>
            <a:off x="3352900" y="5040613"/>
            <a:ext cx="980247" cy="356829"/>
          </a:xfrm>
          <a:prstGeom prst="rect">
            <a:avLst/>
          </a:prstGeom>
          <a:solidFill>
            <a:srgbClr val="92D050"/>
          </a:solidFill>
        </p:spPr>
        <p:txBody>
          <a:bodyPr wrap="square">
            <a:spAutoFit/>
          </a:bodyPr>
          <a:lstStyle/>
          <a:p>
            <a:pPr algn="ctr">
              <a:buNone/>
            </a:pPr>
            <a:r>
              <a:rPr lang="en-US" sz="1800" b="1" dirty="0"/>
              <a:t>LOCI</a:t>
            </a:r>
            <a:endParaRPr lang="el-GR" sz="1800" b="1" dirty="0"/>
          </a:p>
        </p:txBody>
      </p:sp>
      <p:sp>
        <p:nvSpPr>
          <p:cNvPr id="40" name="Rectangle 39"/>
          <p:cNvSpPr/>
          <p:nvPr/>
        </p:nvSpPr>
        <p:spPr>
          <a:xfrm>
            <a:off x="1817824" y="4585074"/>
            <a:ext cx="1346233" cy="374846"/>
          </a:xfrm>
          <a:prstGeom prst="rect">
            <a:avLst/>
          </a:prstGeom>
          <a:solidFill>
            <a:srgbClr val="92D050"/>
          </a:solidFill>
        </p:spPr>
        <p:txBody>
          <a:bodyPr wrap="square">
            <a:spAutoFit/>
          </a:bodyPr>
          <a:lstStyle/>
          <a:p>
            <a:pPr algn="ctr">
              <a:buNone/>
            </a:pPr>
            <a:r>
              <a:rPr lang="en-US" sz="1800" b="1" dirty="0"/>
              <a:t>DB-Outlier</a:t>
            </a:r>
            <a:endParaRPr lang="el-GR" sz="1800" b="1" dirty="0"/>
          </a:p>
        </p:txBody>
      </p:sp>
      <p:sp>
        <p:nvSpPr>
          <p:cNvPr id="41" name="Rectangle 40"/>
          <p:cNvSpPr/>
          <p:nvPr/>
        </p:nvSpPr>
        <p:spPr>
          <a:xfrm>
            <a:off x="9742282" y="4573391"/>
            <a:ext cx="980247" cy="356829"/>
          </a:xfrm>
          <a:prstGeom prst="rect">
            <a:avLst/>
          </a:prstGeom>
          <a:solidFill>
            <a:srgbClr val="92D050"/>
          </a:solidFill>
        </p:spPr>
        <p:txBody>
          <a:bodyPr wrap="square">
            <a:spAutoFit/>
          </a:bodyPr>
          <a:lstStyle/>
          <a:p>
            <a:pPr algn="ctr">
              <a:buNone/>
            </a:pPr>
            <a:r>
              <a:rPr lang="en-US" sz="1800" b="1" dirty="0" err="1" smtClean="0"/>
              <a:t>rPCA</a:t>
            </a:r>
            <a:endParaRPr lang="el-GR" sz="1800" b="1" dirty="0"/>
          </a:p>
        </p:txBody>
      </p:sp>
      <p:sp>
        <p:nvSpPr>
          <p:cNvPr id="42" name="Rectangle 41"/>
          <p:cNvSpPr/>
          <p:nvPr/>
        </p:nvSpPr>
        <p:spPr>
          <a:xfrm>
            <a:off x="9728361" y="4989393"/>
            <a:ext cx="1083360" cy="374846"/>
          </a:xfrm>
          <a:prstGeom prst="rect">
            <a:avLst/>
          </a:prstGeom>
          <a:solidFill>
            <a:srgbClr val="92D050"/>
          </a:solidFill>
        </p:spPr>
        <p:txBody>
          <a:bodyPr wrap="square">
            <a:spAutoFit/>
          </a:bodyPr>
          <a:lstStyle/>
          <a:p>
            <a:pPr>
              <a:buNone/>
            </a:pPr>
            <a:r>
              <a:rPr lang="en-US" sz="1800" b="1" dirty="0"/>
              <a:t>CMGOS</a:t>
            </a:r>
          </a:p>
        </p:txBody>
      </p:sp>
      <p:sp>
        <p:nvSpPr>
          <p:cNvPr id="43" name="Rectangle 42"/>
          <p:cNvSpPr/>
          <p:nvPr/>
        </p:nvSpPr>
        <p:spPr>
          <a:xfrm>
            <a:off x="4613645" y="4590222"/>
            <a:ext cx="980247" cy="657359"/>
          </a:xfrm>
          <a:prstGeom prst="rect">
            <a:avLst/>
          </a:prstGeom>
          <a:solidFill>
            <a:srgbClr val="FFC000"/>
          </a:solidFill>
        </p:spPr>
        <p:txBody>
          <a:bodyPr wrap="square">
            <a:spAutoFit/>
          </a:bodyPr>
          <a:lstStyle/>
          <a:p>
            <a:pPr algn="ctr">
              <a:buNone/>
            </a:pPr>
            <a:r>
              <a:rPr lang="en-US" sz="1800" b="1" dirty="0"/>
              <a:t>COD - MCOD</a:t>
            </a:r>
            <a:endParaRPr lang="el-GR" sz="1800" b="1" dirty="0"/>
          </a:p>
        </p:txBody>
      </p:sp>
      <p:sp>
        <p:nvSpPr>
          <p:cNvPr id="44" name="Rectangle 43"/>
          <p:cNvSpPr/>
          <p:nvPr/>
        </p:nvSpPr>
        <p:spPr bwMode="auto">
          <a:xfrm>
            <a:off x="-1989500" y="4770472"/>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a:latin typeface="Verdana" panose="020B0604030504040204" pitchFamily="34" charset="0"/>
                <a:ea typeface="Verdana" panose="020B0604030504040204" pitchFamily="34" charset="0"/>
                <a:cs typeface="Verdana" panose="020B0604030504040204" pitchFamily="34" charset="0"/>
              </a:rPr>
              <a:t>Multi-instance Learning</a:t>
            </a:r>
          </a:p>
        </p:txBody>
      </p:sp>
      <p:sp>
        <p:nvSpPr>
          <p:cNvPr id="45" name="Rectangle 44"/>
          <p:cNvSpPr/>
          <p:nvPr/>
        </p:nvSpPr>
        <p:spPr>
          <a:xfrm>
            <a:off x="1995897" y="5043353"/>
            <a:ext cx="980247" cy="356829"/>
          </a:xfrm>
          <a:prstGeom prst="rect">
            <a:avLst/>
          </a:prstGeom>
          <a:solidFill>
            <a:srgbClr val="92D050"/>
          </a:solidFill>
        </p:spPr>
        <p:txBody>
          <a:bodyPr wrap="square">
            <a:spAutoFit/>
          </a:bodyPr>
          <a:lstStyle/>
          <a:p>
            <a:pPr algn="ctr">
              <a:buNone/>
            </a:pPr>
            <a:r>
              <a:rPr lang="en-US" sz="1800" b="1" dirty="0"/>
              <a:t>k</a:t>
            </a:r>
            <a:r>
              <a:rPr lang="en-US" sz="1800" b="1" baseline="30000" dirty="0"/>
              <a:t>th</a:t>
            </a:r>
            <a:r>
              <a:rPr lang="en-US" sz="1800" b="1" dirty="0"/>
              <a:t>-NN</a:t>
            </a:r>
            <a:endParaRPr lang="el-GR" sz="1800" b="1" dirty="0"/>
          </a:p>
        </p:txBody>
      </p:sp>
      <p:sp>
        <p:nvSpPr>
          <p:cNvPr id="46" name="Rectangle 45"/>
          <p:cNvSpPr/>
          <p:nvPr/>
        </p:nvSpPr>
        <p:spPr>
          <a:xfrm>
            <a:off x="9176703" y="2837486"/>
            <a:ext cx="846072" cy="374846"/>
          </a:xfrm>
          <a:prstGeom prst="rect">
            <a:avLst/>
          </a:prstGeom>
          <a:solidFill>
            <a:srgbClr val="92D050"/>
          </a:solidFill>
        </p:spPr>
        <p:txBody>
          <a:bodyPr wrap="square">
            <a:spAutoFit/>
          </a:bodyPr>
          <a:lstStyle/>
          <a:p>
            <a:pPr algn="ctr">
              <a:buNone/>
            </a:pPr>
            <a:r>
              <a:rPr lang="en-US" sz="1800" b="1" dirty="0" smtClean="0"/>
              <a:t>HBOS</a:t>
            </a:r>
            <a:endParaRPr lang="en-US" sz="1800" b="1" dirty="0"/>
          </a:p>
        </p:txBody>
      </p:sp>
      <p:sp>
        <p:nvSpPr>
          <p:cNvPr id="48" name="Espace réservé du contenu 2"/>
          <p:cNvSpPr>
            <a:spLocks noGrp="1"/>
          </p:cNvSpPr>
          <p:nvPr>
            <p:ph idx="1"/>
          </p:nvPr>
        </p:nvSpPr>
        <p:spPr>
          <a:xfrm>
            <a:off x="1299294" y="6352738"/>
            <a:ext cx="7805737" cy="392466"/>
          </a:xfrm>
        </p:spPr>
        <p:txBody>
          <a:bodyPr/>
          <a:lstStyle/>
          <a:p>
            <a:pPr marL="0" indent="0">
              <a:buNone/>
            </a:pPr>
            <a:r>
              <a:rPr lang="en-US" sz="1800" dirty="0"/>
              <a:t>Goldstein M, Uchida S (2016) A Comparative Evaluation of Unsupervised Anomaly Detection Algorithms for Multivariate Data. PLOS ONE 11(4</a:t>
            </a:r>
            <a:r>
              <a:rPr lang="en-US" sz="1800" dirty="0" smtClean="0"/>
              <a:t>)</a:t>
            </a:r>
            <a:endParaRPr lang="en-US" sz="1800" dirty="0"/>
          </a:p>
        </p:txBody>
      </p:sp>
      <p:sp>
        <p:nvSpPr>
          <p:cNvPr id="49" name="Rectangle 48"/>
          <p:cNvSpPr/>
          <p:nvPr/>
        </p:nvSpPr>
        <p:spPr>
          <a:xfrm>
            <a:off x="3359589" y="5479164"/>
            <a:ext cx="980247" cy="356829"/>
          </a:xfrm>
          <a:prstGeom prst="rect">
            <a:avLst/>
          </a:prstGeom>
          <a:solidFill>
            <a:srgbClr val="92D050"/>
          </a:solidFill>
        </p:spPr>
        <p:txBody>
          <a:bodyPr wrap="square">
            <a:spAutoFit/>
          </a:bodyPr>
          <a:lstStyle/>
          <a:p>
            <a:pPr algn="ctr">
              <a:buNone/>
            </a:pPr>
            <a:r>
              <a:rPr lang="en-US" sz="1800" b="1" dirty="0" smtClean="0"/>
              <a:t>ABOD</a:t>
            </a:r>
            <a:endParaRPr lang="el-GR" sz="1800" b="1" dirty="0"/>
          </a:p>
        </p:txBody>
      </p:sp>
      <p:sp>
        <p:nvSpPr>
          <p:cNvPr id="50" name="Rectangle 49"/>
          <p:cNvSpPr/>
          <p:nvPr/>
        </p:nvSpPr>
        <p:spPr>
          <a:xfrm>
            <a:off x="1817824" y="5479165"/>
            <a:ext cx="1346233" cy="356829"/>
          </a:xfrm>
          <a:prstGeom prst="rect">
            <a:avLst/>
          </a:prstGeom>
          <a:solidFill>
            <a:srgbClr val="FFC000"/>
          </a:solidFill>
        </p:spPr>
        <p:txBody>
          <a:bodyPr wrap="square">
            <a:spAutoFit/>
          </a:bodyPr>
          <a:lstStyle/>
          <a:p>
            <a:pPr algn="ctr">
              <a:buNone/>
            </a:pPr>
            <a:r>
              <a:rPr lang="en-US" sz="1800" b="1" dirty="0" smtClean="0"/>
              <a:t>Storm </a:t>
            </a:r>
            <a:endParaRPr lang="en-US" sz="1800" b="1" dirty="0"/>
          </a:p>
        </p:txBody>
      </p:sp>
      <p:sp>
        <p:nvSpPr>
          <p:cNvPr id="51" name="Rectangle 50"/>
          <p:cNvSpPr/>
          <p:nvPr/>
        </p:nvSpPr>
        <p:spPr>
          <a:xfrm>
            <a:off x="5905188" y="4479636"/>
            <a:ext cx="1200630" cy="639342"/>
          </a:xfrm>
          <a:prstGeom prst="rect">
            <a:avLst/>
          </a:prstGeom>
          <a:solidFill>
            <a:srgbClr val="FFC000"/>
          </a:solidFill>
        </p:spPr>
        <p:txBody>
          <a:bodyPr wrap="square">
            <a:spAutoFit/>
          </a:bodyPr>
          <a:lstStyle/>
          <a:p>
            <a:pPr algn="ctr">
              <a:buNone/>
            </a:pPr>
            <a:r>
              <a:rPr lang="en-US" sz="1800" b="1" dirty="0" smtClean="0"/>
              <a:t>Half-Space</a:t>
            </a:r>
            <a:endParaRPr lang="en-US" sz="1800" b="1" dirty="0"/>
          </a:p>
        </p:txBody>
      </p:sp>
      <p:sp>
        <p:nvSpPr>
          <p:cNvPr id="52" name="Rectangle 51"/>
          <p:cNvSpPr/>
          <p:nvPr/>
        </p:nvSpPr>
        <p:spPr>
          <a:xfrm>
            <a:off x="5918378" y="5200208"/>
            <a:ext cx="1200630" cy="356829"/>
          </a:xfrm>
          <a:prstGeom prst="rect">
            <a:avLst/>
          </a:prstGeom>
          <a:solidFill>
            <a:srgbClr val="FFC000"/>
          </a:solidFill>
        </p:spPr>
        <p:txBody>
          <a:bodyPr wrap="square">
            <a:spAutoFit/>
          </a:bodyPr>
          <a:lstStyle/>
          <a:p>
            <a:pPr algn="ctr">
              <a:buNone/>
            </a:pPr>
            <a:r>
              <a:rPr lang="en-US" sz="1800" b="1" dirty="0" smtClean="0"/>
              <a:t>RRCF</a:t>
            </a:r>
            <a:endParaRPr lang="en-US" sz="1800" b="1" dirty="0"/>
          </a:p>
        </p:txBody>
      </p:sp>
      <p:sp>
        <p:nvSpPr>
          <p:cNvPr id="2" name="Rectangle 1"/>
          <p:cNvSpPr/>
          <p:nvPr/>
        </p:nvSpPr>
        <p:spPr bwMode="auto">
          <a:xfrm>
            <a:off x="5853587" y="2720456"/>
            <a:ext cx="1327112" cy="3001262"/>
          </a:xfrm>
          <a:prstGeom prst="rect">
            <a:avLst/>
          </a:prstGeom>
          <a:no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47" name="Titre 1"/>
          <p:cNvSpPr>
            <a:spLocks noGrp="1"/>
          </p:cNvSpPr>
          <p:nvPr>
            <p:ph type="title"/>
          </p:nvPr>
        </p:nvSpPr>
        <p:spPr>
          <a:xfrm>
            <a:off x="0" y="1"/>
            <a:ext cx="9248503" cy="796834"/>
          </a:xfrm>
        </p:spPr>
        <p:txBody>
          <a:bodyPr/>
          <a:lstStyle/>
          <a:p>
            <a:r>
              <a:rPr lang="en-US" sz="3800" dirty="0" smtClean="0"/>
              <a:t>Anomaly Detection Methods</a:t>
            </a:r>
            <a:endParaRPr lang="en-US" sz="3800" dirty="0"/>
          </a:p>
        </p:txBody>
      </p:sp>
      <p:sp>
        <p:nvSpPr>
          <p:cNvPr id="53" name="Rectangle 52"/>
          <p:cNvSpPr/>
          <p:nvPr/>
        </p:nvSpPr>
        <p:spPr>
          <a:xfrm>
            <a:off x="7333895" y="5595022"/>
            <a:ext cx="1708991" cy="657359"/>
          </a:xfrm>
          <a:prstGeom prst="rect">
            <a:avLst/>
          </a:prstGeom>
          <a:solidFill>
            <a:srgbClr val="FFC000"/>
          </a:solidFill>
        </p:spPr>
        <p:txBody>
          <a:bodyPr wrap="square">
            <a:spAutoFit/>
          </a:bodyPr>
          <a:lstStyle/>
          <a:p>
            <a:pPr algn="ctr">
              <a:buNone/>
            </a:pPr>
            <a:r>
              <a:rPr lang="en-US" sz="1800" b="1" dirty="0" smtClean="0"/>
              <a:t>Streaming Algorithms </a:t>
            </a:r>
            <a:endParaRPr lang="en-US" sz="1800" b="1" dirty="0"/>
          </a:p>
        </p:txBody>
      </p:sp>
      <p:sp>
        <p:nvSpPr>
          <p:cNvPr id="3" name="Rectangle 2"/>
          <p:cNvSpPr/>
          <p:nvPr/>
        </p:nvSpPr>
        <p:spPr bwMode="auto">
          <a:xfrm>
            <a:off x="5789425" y="2756552"/>
            <a:ext cx="1389744" cy="3303602"/>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404259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4" grpId="0" animBg="1"/>
      <p:bldP spid="25" grpId="0" animBg="1"/>
      <p:bldP spid="26" grpId="0" animBg="1"/>
      <p:bldP spid="27" grpId="0" animBg="1"/>
      <p:bldP spid="31" grpId="0" animBg="1"/>
      <p:bldP spid="32" grpId="0" animBg="1"/>
      <p:bldP spid="33" grpId="0" animBg="1"/>
      <p:bldP spid="34" grpId="0" animBg="1"/>
      <p:bldP spid="38" grpId="0" animBg="1"/>
      <p:bldP spid="39" grpId="0" animBg="1"/>
      <p:bldP spid="40" grpId="0" animBg="1"/>
      <p:bldP spid="43" grpId="0" animBg="1"/>
      <p:bldP spid="45" grpId="0" animBg="1"/>
      <p:bldP spid="49" grpId="0" animBg="1"/>
      <p:bldP spid="50" grpId="0" animBg="1"/>
      <p:bldP spid="51" grpId="0" animBg="1"/>
      <p:bldP spid="5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 13" descr="UsageUnsu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0599" y="667873"/>
            <a:ext cx="3637341" cy="2483185"/>
          </a:xfrm>
          <a:prstGeom prst="rect">
            <a:avLst/>
          </a:prstGeom>
        </p:spPr>
      </p:pic>
      <p:sp>
        <p:nvSpPr>
          <p:cNvPr id="2" name="Titre 1"/>
          <p:cNvSpPr>
            <a:spLocks noGrp="1"/>
          </p:cNvSpPr>
          <p:nvPr>
            <p:ph type="title"/>
          </p:nvPr>
        </p:nvSpPr>
        <p:spPr>
          <a:xfrm>
            <a:off x="0" y="83125"/>
            <a:ext cx="9143999" cy="801007"/>
          </a:xfrm>
        </p:spPr>
        <p:txBody>
          <a:bodyPr/>
          <a:lstStyle/>
          <a:p>
            <a:r>
              <a:rPr lang="en-US" dirty="0" smtClean="0"/>
              <a:t>Anomaly Detection Methods Output</a:t>
            </a:r>
            <a:endParaRPr lang="en-US" dirty="0"/>
          </a:p>
        </p:txBody>
      </p:sp>
      <p:sp>
        <p:nvSpPr>
          <p:cNvPr id="3" name="Espace réservé du contenu 2"/>
          <p:cNvSpPr>
            <a:spLocks noGrp="1"/>
          </p:cNvSpPr>
          <p:nvPr>
            <p:ph idx="1"/>
          </p:nvPr>
        </p:nvSpPr>
        <p:spPr>
          <a:xfrm>
            <a:off x="1207090" y="6523482"/>
            <a:ext cx="7805737" cy="334518"/>
          </a:xfrm>
        </p:spPr>
        <p:txBody>
          <a:bodyPr/>
          <a:lstStyle/>
          <a:p>
            <a:pPr marL="0" indent="0">
              <a:buNone/>
            </a:pPr>
            <a:r>
              <a:rPr lang="en-US" sz="2000" dirty="0" smtClean="0"/>
              <a:t>Cécile </a:t>
            </a:r>
            <a:r>
              <a:rPr lang="en-US" sz="2000" dirty="0" err="1" smtClean="0"/>
              <a:t>Germain</a:t>
            </a:r>
            <a:r>
              <a:rPr lang="en-US" sz="2000" dirty="0" smtClean="0"/>
              <a:t> </a:t>
            </a:r>
            <a:r>
              <a:rPr lang="en-US" sz="2000" dirty="0"/>
              <a:t>Anomaly </a:t>
            </a:r>
            <a:r>
              <a:rPr lang="en-US" sz="2000" dirty="0" smtClean="0"/>
              <a:t>detection In </a:t>
            </a:r>
            <a:r>
              <a:rPr lang="en-US" sz="2000" dirty="0" err="1" smtClean="0"/>
              <a:t>DataScience@HEP</a:t>
            </a:r>
            <a:r>
              <a:rPr lang="en-US" sz="2000" dirty="0" smtClean="0"/>
              <a:t> 2017 </a:t>
            </a:r>
            <a:endParaRPr lang="en-US" sz="20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30</a:t>
            </a:fld>
            <a:endParaRPr lang="en-US" dirty="0"/>
          </a:p>
        </p:txBody>
      </p:sp>
      <p:sp>
        <p:nvSpPr>
          <p:cNvPr id="8" name="ZoneTexte 7"/>
          <p:cNvSpPr txBox="1"/>
          <p:nvPr/>
        </p:nvSpPr>
        <p:spPr>
          <a:xfrm>
            <a:off x="6270349" y="636660"/>
            <a:ext cx="3065034" cy="1473737"/>
          </a:xfrm>
          <a:prstGeom prst="rect">
            <a:avLst/>
          </a:prstGeom>
          <a:noFill/>
        </p:spPr>
        <p:txBody>
          <a:bodyPr wrap="square" rtlCol="0">
            <a:spAutoFit/>
          </a:bodyPr>
          <a:lstStyle/>
          <a:p>
            <a:pPr>
              <a:spcBef>
                <a:spcPts val="0"/>
              </a:spcBef>
              <a:buNone/>
            </a:pPr>
            <a:r>
              <a:rPr lang="en-US" sz="2200" dirty="0" smtClean="0">
                <a:solidFill>
                  <a:srgbClr val="0070C0"/>
                </a:solidFill>
              </a:rPr>
              <a:t>Unsupervised</a:t>
            </a:r>
            <a:endParaRPr lang="en-US" sz="2200" dirty="0"/>
          </a:p>
          <a:p>
            <a:pPr marL="342900" indent="-342900">
              <a:spcBef>
                <a:spcPts val="0"/>
              </a:spcBef>
            </a:pPr>
            <a:r>
              <a:rPr lang="en-US" sz="2200" dirty="0" smtClean="0"/>
              <a:t>Binary </a:t>
            </a:r>
            <a:r>
              <a:rPr lang="en-US" sz="2200" dirty="0"/>
              <a:t>classification</a:t>
            </a:r>
          </a:p>
          <a:p>
            <a:pPr marL="342900" indent="-342900">
              <a:spcBef>
                <a:spcPts val="0"/>
              </a:spcBef>
            </a:pPr>
            <a:r>
              <a:rPr lang="en-US" sz="2200" dirty="0" smtClean="0"/>
              <a:t>Anomaly </a:t>
            </a:r>
            <a:r>
              <a:rPr lang="en-US" sz="2200" dirty="0"/>
              <a:t>scores (confidence</a:t>
            </a:r>
            <a:r>
              <a:rPr lang="en-US" sz="2200" dirty="0" smtClean="0"/>
              <a:t>)</a:t>
            </a:r>
            <a:endParaRPr lang="en-US" sz="2200" dirty="0"/>
          </a:p>
        </p:txBody>
      </p:sp>
      <p:pic>
        <p:nvPicPr>
          <p:cNvPr id="13" name="Image 12" descr="UsageSemi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11581" y="3650857"/>
            <a:ext cx="3944239" cy="2705161"/>
          </a:xfrm>
          <a:prstGeom prst="rect">
            <a:avLst/>
          </a:prstGeom>
        </p:spPr>
      </p:pic>
      <p:sp>
        <p:nvSpPr>
          <p:cNvPr id="9" name="ZoneTexte 8"/>
          <p:cNvSpPr txBox="1"/>
          <p:nvPr/>
        </p:nvSpPr>
        <p:spPr>
          <a:xfrm>
            <a:off x="4225" y="2551087"/>
            <a:ext cx="4266950" cy="1128386"/>
          </a:xfrm>
          <a:prstGeom prst="rect">
            <a:avLst/>
          </a:prstGeom>
          <a:noFill/>
        </p:spPr>
        <p:txBody>
          <a:bodyPr wrap="square" rtlCol="0">
            <a:spAutoFit/>
          </a:bodyPr>
          <a:lstStyle/>
          <a:p>
            <a:pPr>
              <a:spcBef>
                <a:spcPts val="0"/>
              </a:spcBef>
              <a:buNone/>
            </a:pPr>
            <a:r>
              <a:rPr lang="en-US" sz="2200" dirty="0">
                <a:solidFill>
                  <a:srgbClr val="0070C0"/>
                </a:solidFill>
              </a:rPr>
              <a:t>P</a:t>
            </a:r>
            <a:r>
              <a:rPr lang="en-US" sz="2200" dirty="0" smtClean="0">
                <a:solidFill>
                  <a:srgbClr val="0070C0"/>
                </a:solidFill>
              </a:rPr>
              <a:t>seudo semi-supervised</a:t>
            </a:r>
            <a:r>
              <a:rPr lang="en-US" sz="2200" dirty="0" smtClean="0"/>
              <a:t>:</a:t>
            </a:r>
          </a:p>
          <a:p>
            <a:pPr marL="342900" indent="-342900">
              <a:spcBef>
                <a:spcPts val="0"/>
              </a:spcBef>
            </a:pPr>
            <a:r>
              <a:rPr lang="en-US" sz="2200" dirty="0" smtClean="0"/>
              <a:t>Probabilities</a:t>
            </a:r>
            <a:endParaRPr lang="en-US" sz="2200" dirty="0"/>
          </a:p>
          <a:p>
            <a:pPr marL="342900" indent="-342900">
              <a:spcBef>
                <a:spcPts val="0"/>
              </a:spcBef>
            </a:pPr>
            <a:r>
              <a:rPr lang="en-US" sz="2200" dirty="0" smtClean="0"/>
              <a:t>Ranking</a:t>
            </a:r>
            <a:endParaRPr lang="en-US" sz="2200" dirty="0"/>
          </a:p>
        </p:txBody>
      </p:sp>
      <p:sp>
        <p:nvSpPr>
          <p:cNvPr id="10" name="ZoneTexte 9"/>
          <p:cNvSpPr txBox="1"/>
          <p:nvPr/>
        </p:nvSpPr>
        <p:spPr>
          <a:xfrm>
            <a:off x="6270349" y="2674590"/>
            <a:ext cx="3009157" cy="1128386"/>
          </a:xfrm>
          <a:prstGeom prst="rect">
            <a:avLst/>
          </a:prstGeom>
          <a:noFill/>
        </p:spPr>
        <p:txBody>
          <a:bodyPr wrap="none" rtlCol="0">
            <a:spAutoFit/>
          </a:bodyPr>
          <a:lstStyle/>
          <a:p>
            <a:pPr>
              <a:spcBef>
                <a:spcPts val="0"/>
              </a:spcBef>
              <a:buNone/>
            </a:pPr>
            <a:r>
              <a:rPr lang="en-US" sz="2200" dirty="0" smtClean="0">
                <a:solidFill>
                  <a:srgbClr val="0070C0"/>
                </a:solidFill>
              </a:rPr>
              <a:t>Semi-supervised</a:t>
            </a:r>
          </a:p>
          <a:p>
            <a:pPr marL="342900" indent="-342900">
              <a:spcBef>
                <a:spcPts val="0"/>
              </a:spcBef>
            </a:pPr>
            <a:r>
              <a:rPr lang="en-US" sz="2200" dirty="0" smtClean="0"/>
              <a:t>Binary </a:t>
            </a:r>
            <a:r>
              <a:rPr lang="en-US" sz="2200" dirty="0"/>
              <a:t>classification</a:t>
            </a:r>
          </a:p>
          <a:p>
            <a:pPr marL="342900" indent="-342900">
              <a:spcBef>
                <a:spcPts val="0"/>
              </a:spcBef>
            </a:pPr>
            <a:r>
              <a:rPr lang="en-US" sz="2200" dirty="0" smtClean="0"/>
              <a:t>Anomaly scores</a:t>
            </a:r>
            <a:endParaRPr lang="en-US" sz="2200" dirty="0"/>
          </a:p>
        </p:txBody>
      </p:sp>
      <p:sp>
        <p:nvSpPr>
          <p:cNvPr id="15" name="Rectangle 14"/>
          <p:cNvSpPr/>
          <p:nvPr/>
        </p:nvSpPr>
        <p:spPr>
          <a:xfrm>
            <a:off x="-2850360" y="4454923"/>
            <a:ext cx="2989578" cy="1034129"/>
          </a:xfrm>
          <a:prstGeom prst="rect">
            <a:avLst/>
          </a:prstGeom>
        </p:spPr>
        <p:txBody>
          <a:bodyPr wrap="square">
            <a:spAutoFit/>
          </a:bodyPr>
          <a:lstStyle/>
          <a:p>
            <a:pPr>
              <a:spcBef>
                <a:spcPts val="0"/>
              </a:spcBef>
              <a:buNone/>
            </a:pPr>
            <a:r>
              <a:rPr lang="en-US" sz="2000" dirty="0">
                <a:solidFill>
                  <a:srgbClr val="0070C0"/>
                </a:solidFill>
              </a:rPr>
              <a:t>Inductive (general rules)</a:t>
            </a:r>
            <a:endParaRPr lang="en-US" sz="2000" dirty="0" smtClean="0">
              <a:solidFill>
                <a:srgbClr val="0070C0"/>
              </a:solidFill>
            </a:endParaRPr>
          </a:p>
          <a:p>
            <a:pPr>
              <a:spcBef>
                <a:spcPts val="0"/>
              </a:spcBef>
              <a:buNone/>
            </a:pPr>
            <a:r>
              <a:rPr lang="en-US" sz="2000" dirty="0" smtClean="0">
                <a:solidFill>
                  <a:srgbClr val="0070C0"/>
                </a:solidFill>
              </a:rPr>
              <a:t>Classification Based (one-class </a:t>
            </a:r>
            <a:r>
              <a:rPr lang="en-US" sz="2000" dirty="0" err="1" smtClean="0">
                <a:solidFill>
                  <a:srgbClr val="0070C0"/>
                </a:solidFill>
              </a:rPr>
              <a:t>svn</a:t>
            </a:r>
            <a:r>
              <a:rPr lang="en-US" sz="2000" dirty="0" smtClean="0">
                <a:solidFill>
                  <a:srgbClr val="0070C0"/>
                </a:solidFill>
              </a:rPr>
              <a:t>)</a:t>
            </a:r>
            <a:endParaRPr lang="en-US" sz="2000" dirty="0">
              <a:solidFill>
                <a:srgbClr val="0070C0"/>
              </a:solidFill>
            </a:endParaRPr>
          </a:p>
        </p:txBody>
      </p:sp>
      <p:sp>
        <p:nvSpPr>
          <p:cNvPr id="16" name="Rectangle 15"/>
          <p:cNvSpPr/>
          <p:nvPr/>
        </p:nvSpPr>
        <p:spPr>
          <a:xfrm>
            <a:off x="9335383" y="848882"/>
            <a:ext cx="2978537" cy="1348061"/>
          </a:xfrm>
          <a:prstGeom prst="rect">
            <a:avLst/>
          </a:prstGeom>
        </p:spPr>
        <p:txBody>
          <a:bodyPr wrap="square">
            <a:spAutoFit/>
          </a:bodyPr>
          <a:lstStyle/>
          <a:p>
            <a:pPr>
              <a:spcBef>
                <a:spcPts val="0"/>
              </a:spcBef>
              <a:buNone/>
            </a:pPr>
            <a:r>
              <a:rPr lang="en-US" sz="2000" dirty="0" smtClean="0">
                <a:solidFill>
                  <a:srgbClr val="0070C0"/>
                </a:solidFill>
              </a:rPr>
              <a:t>Descriptive</a:t>
            </a:r>
          </a:p>
          <a:p>
            <a:pPr>
              <a:spcBef>
                <a:spcPts val="0"/>
              </a:spcBef>
              <a:buNone/>
            </a:pPr>
            <a:r>
              <a:rPr lang="en-US" sz="2000" dirty="0" smtClean="0">
                <a:solidFill>
                  <a:srgbClr val="0070C0"/>
                </a:solidFill>
              </a:rPr>
              <a:t>Nearest Neighbor Based (distance or density)</a:t>
            </a:r>
          </a:p>
          <a:p>
            <a:pPr>
              <a:spcBef>
                <a:spcPts val="0"/>
              </a:spcBef>
              <a:buNone/>
            </a:pPr>
            <a:r>
              <a:rPr lang="en-US" sz="2000" dirty="0" smtClean="0">
                <a:solidFill>
                  <a:srgbClr val="0070C0"/>
                </a:solidFill>
              </a:rPr>
              <a:t>Clustering Based</a:t>
            </a:r>
            <a:endParaRPr lang="en-US" sz="2000" dirty="0">
              <a:solidFill>
                <a:srgbClr val="0070C0"/>
              </a:solidFill>
            </a:endParaRPr>
          </a:p>
        </p:txBody>
      </p:sp>
      <p:sp>
        <p:nvSpPr>
          <p:cNvPr id="17" name="Rectangle 16"/>
          <p:cNvSpPr/>
          <p:nvPr/>
        </p:nvSpPr>
        <p:spPr>
          <a:xfrm>
            <a:off x="9279506" y="3679473"/>
            <a:ext cx="3649098" cy="1975926"/>
          </a:xfrm>
          <a:prstGeom prst="rect">
            <a:avLst/>
          </a:prstGeom>
        </p:spPr>
        <p:txBody>
          <a:bodyPr wrap="square">
            <a:spAutoFit/>
          </a:bodyPr>
          <a:lstStyle/>
          <a:p>
            <a:pPr>
              <a:spcBef>
                <a:spcPts val="0"/>
              </a:spcBef>
              <a:buNone/>
            </a:pPr>
            <a:r>
              <a:rPr lang="en-US" sz="2000" dirty="0" smtClean="0">
                <a:solidFill>
                  <a:srgbClr val="0070C0"/>
                </a:solidFill>
              </a:rPr>
              <a:t>Inductive (general rules)+ </a:t>
            </a:r>
            <a:r>
              <a:rPr lang="en-US" sz="2000" dirty="0" err="1" smtClean="0">
                <a:solidFill>
                  <a:srgbClr val="0070C0"/>
                </a:solidFill>
              </a:rPr>
              <a:t>Transductive</a:t>
            </a:r>
            <a:r>
              <a:rPr lang="en-US" sz="2000" dirty="0" smtClean="0">
                <a:solidFill>
                  <a:srgbClr val="0070C0"/>
                </a:solidFill>
              </a:rPr>
              <a:t> (dataset specific)</a:t>
            </a:r>
          </a:p>
          <a:p>
            <a:pPr>
              <a:spcBef>
                <a:spcPts val="0"/>
              </a:spcBef>
              <a:buNone/>
            </a:pPr>
            <a:r>
              <a:rPr lang="en-US" sz="2000" dirty="0" smtClean="0">
                <a:solidFill>
                  <a:srgbClr val="0070C0"/>
                </a:solidFill>
              </a:rPr>
              <a:t>Semi-Supervised Novelty </a:t>
            </a:r>
            <a:r>
              <a:rPr lang="en-US" sz="2000" dirty="0">
                <a:solidFill>
                  <a:srgbClr val="0070C0"/>
                </a:solidFill>
              </a:rPr>
              <a:t>Detection (SSND</a:t>
            </a:r>
            <a:r>
              <a:rPr lang="en-US" sz="2000" dirty="0" smtClean="0">
                <a:solidFill>
                  <a:srgbClr val="0070C0"/>
                </a:solidFill>
              </a:rPr>
              <a:t>)</a:t>
            </a:r>
          </a:p>
          <a:p>
            <a:pPr>
              <a:spcBef>
                <a:spcPts val="0"/>
              </a:spcBef>
              <a:buNone/>
            </a:pPr>
            <a:r>
              <a:rPr lang="en-US" sz="2000" dirty="0" smtClean="0">
                <a:solidFill>
                  <a:srgbClr val="0070C0"/>
                </a:solidFill>
              </a:rPr>
              <a:t>Learning </a:t>
            </a:r>
            <a:r>
              <a:rPr lang="en-US" sz="2000" dirty="0">
                <a:solidFill>
                  <a:srgbClr val="0070C0"/>
                </a:solidFill>
              </a:rPr>
              <a:t>from </a:t>
            </a:r>
            <a:r>
              <a:rPr lang="en-US" sz="2000" dirty="0" smtClean="0">
                <a:solidFill>
                  <a:srgbClr val="0070C0"/>
                </a:solidFill>
              </a:rPr>
              <a:t>“Positive</a:t>
            </a:r>
            <a:r>
              <a:rPr lang="en-US" sz="2000" dirty="0">
                <a:solidFill>
                  <a:srgbClr val="0070C0"/>
                </a:solidFill>
              </a:rPr>
              <a:t>” and </a:t>
            </a:r>
            <a:r>
              <a:rPr lang="en-US" sz="2000" dirty="0" smtClean="0">
                <a:solidFill>
                  <a:srgbClr val="0070C0"/>
                </a:solidFill>
              </a:rPr>
              <a:t>Unlabeled examples (</a:t>
            </a:r>
            <a:r>
              <a:rPr lang="en-US" sz="2000" dirty="0">
                <a:solidFill>
                  <a:srgbClr val="0070C0"/>
                </a:solidFill>
              </a:rPr>
              <a:t>LPUE</a:t>
            </a:r>
            <a:r>
              <a:rPr lang="en-US" sz="2000" dirty="0" smtClean="0">
                <a:solidFill>
                  <a:srgbClr val="0070C0"/>
                </a:solidFill>
              </a:rPr>
              <a:t>)</a:t>
            </a:r>
            <a:endParaRPr lang="en-US" sz="2000" dirty="0">
              <a:solidFill>
                <a:srgbClr val="0070C0"/>
              </a:solidFill>
            </a:endParaRPr>
          </a:p>
        </p:txBody>
      </p:sp>
      <p:sp>
        <p:nvSpPr>
          <p:cNvPr id="18" name="ZoneTexte 17"/>
          <p:cNvSpPr txBox="1"/>
          <p:nvPr/>
        </p:nvSpPr>
        <p:spPr>
          <a:xfrm>
            <a:off x="9279506" y="5655399"/>
            <a:ext cx="4041775" cy="1014060"/>
          </a:xfrm>
          <a:prstGeom prst="rect">
            <a:avLst/>
          </a:prstGeom>
          <a:noFill/>
        </p:spPr>
        <p:txBody>
          <a:bodyPr wrap="square" rtlCol="0">
            <a:spAutoFit/>
          </a:bodyPr>
          <a:lstStyle/>
          <a:p>
            <a:pPr>
              <a:buNone/>
            </a:pPr>
            <a:r>
              <a:rPr lang="en-US" sz="2000" dirty="0" smtClean="0">
                <a:solidFill>
                  <a:srgbClr val="0070C0"/>
                </a:solidFill>
              </a:rPr>
              <a:t>Novelty detection: </a:t>
            </a:r>
            <a:r>
              <a:rPr lang="en-US" sz="2000" dirty="0" smtClean="0"/>
              <a:t>Novelties should occupy </a:t>
            </a:r>
            <a:r>
              <a:rPr lang="en-US" sz="2000" dirty="0"/>
              <a:t>regions where the </a:t>
            </a:r>
            <a:r>
              <a:rPr lang="en-US" sz="2000" dirty="0" smtClean="0"/>
              <a:t>nominal density </a:t>
            </a:r>
            <a:r>
              <a:rPr lang="en-US" sz="2000" dirty="0"/>
              <a:t>is </a:t>
            </a:r>
            <a:r>
              <a:rPr lang="en-US" sz="2000" dirty="0" smtClean="0"/>
              <a:t>high</a:t>
            </a:r>
          </a:p>
        </p:txBody>
      </p:sp>
      <p:pic>
        <p:nvPicPr>
          <p:cNvPr id="20" name="Image 19" descr="Capture d’écran 2017-04-28 à 22.19.25.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1895" y="3617322"/>
            <a:ext cx="3556000" cy="2709333"/>
          </a:xfrm>
          <a:prstGeom prst="rect">
            <a:avLst/>
          </a:prstGeom>
        </p:spPr>
      </p:pic>
      <p:sp>
        <p:nvSpPr>
          <p:cNvPr id="11" name="ZoneTexte 10"/>
          <p:cNvSpPr txBox="1"/>
          <p:nvPr/>
        </p:nvSpPr>
        <p:spPr>
          <a:xfrm>
            <a:off x="4025002" y="3128143"/>
            <a:ext cx="1048685" cy="41556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spcBef>
                <a:spcPts val="0"/>
              </a:spcBef>
              <a:buNone/>
            </a:pPr>
            <a:r>
              <a:rPr lang="en-US" sz="2200" dirty="0" err="1" smtClean="0"/>
              <a:t>iForest</a:t>
            </a:r>
            <a:endParaRPr lang="en-US" sz="2200" dirty="0"/>
          </a:p>
        </p:txBody>
      </p:sp>
      <p:sp>
        <p:nvSpPr>
          <p:cNvPr id="19" name="ZoneTexte 18"/>
          <p:cNvSpPr txBox="1"/>
          <p:nvPr/>
        </p:nvSpPr>
        <p:spPr>
          <a:xfrm>
            <a:off x="2906861" y="5767064"/>
            <a:ext cx="1124026" cy="41556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spcBef>
                <a:spcPts val="0"/>
              </a:spcBef>
              <a:buNone/>
            </a:pPr>
            <a:r>
              <a:rPr lang="en-US" sz="2200" dirty="0" smtClean="0"/>
              <a:t>1CSVN</a:t>
            </a:r>
            <a:endParaRPr lang="en-US" sz="2200" dirty="0"/>
          </a:p>
        </p:txBody>
      </p:sp>
      <p:sp>
        <p:nvSpPr>
          <p:cNvPr id="5" name="Rectangle 4"/>
          <p:cNvSpPr/>
          <p:nvPr/>
        </p:nvSpPr>
        <p:spPr>
          <a:xfrm>
            <a:off x="-4158584" y="982011"/>
            <a:ext cx="4333949" cy="1128386"/>
          </a:xfrm>
          <a:prstGeom prst="rect">
            <a:avLst/>
          </a:prstGeom>
        </p:spPr>
        <p:txBody>
          <a:bodyPr wrap="square">
            <a:spAutoFit/>
          </a:bodyPr>
          <a:lstStyle/>
          <a:p>
            <a:pPr>
              <a:spcBef>
                <a:spcPts val="0"/>
              </a:spcBef>
            </a:pPr>
            <a:r>
              <a:rPr lang="en-US" sz="2200" dirty="0" smtClean="0">
                <a:solidFill>
                  <a:srgbClr val="0070C0"/>
                </a:solidFill>
              </a:rPr>
              <a:t>Supervised</a:t>
            </a:r>
          </a:p>
          <a:p>
            <a:pPr lvl="1">
              <a:spcBef>
                <a:spcPts val="0"/>
              </a:spcBef>
            </a:pPr>
            <a:r>
              <a:rPr lang="en-US" sz="2200" dirty="0" smtClean="0"/>
              <a:t>Hierarchical </a:t>
            </a:r>
            <a:r>
              <a:rPr lang="en-US" sz="2200" dirty="0"/>
              <a:t>Neural Network</a:t>
            </a:r>
          </a:p>
          <a:p>
            <a:pPr lvl="1">
              <a:spcBef>
                <a:spcPts val="0"/>
              </a:spcBef>
            </a:pPr>
            <a:r>
              <a:rPr lang="en-US" sz="2200" dirty="0"/>
              <a:t>Multi-instance Learning</a:t>
            </a:r>
            <a:endParaRPr lang="fr-FR" sz="2200" dirty="0"/>
          </a:p>
        </p:txBody>
      </p:sp>
      <p:sp>
        <p:nvSpPr>
          <p:cNvPr id="21" name="ZoneTexte 20"/>
          <p:cNvSpPr txBox="1"/>
          <p:nvPr/>
        </p:nvSpPr>
        <p:spPr>
          <a:xfrm>
            <a:off x="6677770" y="5724745"/>
            <a:ext cx="1859805" cy="43768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spcBef>
                <a:spcPts val="0"/>
              </a:spcBef>
              <a:buNone/>
            </a:pPr>
            <a:r>
              <a:rPr lang="en-US" sz="2200" dirty="0" smtClean="0"/>
              <a:t>SSND, LPUE</a:t>
            </a:r>
            <a:endParaRPr lang="en-US" sz="2200" dirty="0"/>
          </a:p>
        </p:txBody>
      </p:sp>
    </p:spTree>
    <p:extLst>
      <p:ext uri="{BB962C8B-B14F-4D97-AF65-F5344CB8AC3E}">
        <p14:creationId xmlns:p14="http://schemas.microsoft.com/office/powerpoint/2010/main" val="4266583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p:bldP spid="11" grpId="0" animBg="1"/>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 y="910074"/>
            <a:ext cx="8981719" cy="3989070"/>
          </a:xfrm>
          <a:prstGeom prst="rect">
            <a:avLst/>
          </a:prstGeom>
        </p:spPr>
      </p:pic>
      <p:sp>
        <p:nvSpPr>
          <p:cNvPr id="2" name="Titre 1"/>
          <p:cNvSpPr>
            <a:spLocks noGrp="1"/>
          </p:cNvSpPr>
          <p:nvPr>
            <p:ph type="title"/>
          </p:nvPr>
        </p:nvSpPr>
        <p:spPr>
          <a:xfrm>
            <a:off x="731838" y="39552"/>
            <a:ext cx="7805737" cy="654050"/>
          </a:xfrm>
        </p:spPr>
        <p:txBody>
          <a:bodyPr/>
          <a:lstStyle/>
          <a:p>
            <a:r>
              <a:rPr lang="en-US" dirty="0" smtClean="0"/>
              <a:t>Random Trees</a:t>
            </a:r>
            <a:endParaRPr lang="fr-FR" dirty="0"/>
          </a:p>
        </p:txBody>
      </p:sp>
      <p:sp>
        <p:nvSpPr>
          <p:cNvPr id="6"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7" name="Espace réservé du contenu 2"/>
          <p:cNvSpPr txBox="1">
            <a:spLocks/>
          </p:cNvSpPr>
          <p:nvPr/>
        </p:nvSpPr>
        <p:spPr bwMode="auto">
          <a:xfrm>
            <a:off x="0" y="4769015"/>
            <a:ext cx="9245600" cy="91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t>Partition </a:t>
            </a:r>
            <a:r>
              <a:rPr lang="en-US" sz="2200" kern="0" dirty="0"/>
              <a:t>feature space using </a:t>
            </a:r>
            <a:r>
              <a:rPr lang="en-US" sz="2200" kern="0" dirty="0">
                <a:solidFill>
                  <a:srgbClr val="017DBB"/>
                </a:solidFill>
              </a:rPr>
              <a:t>axis-parallel </a:t>
            </a:r>
            <a:r>
              <a:rPr lang="en-US" sz="2200" kern="0" dirty="0" smtClean="0">
                <a:solidFill>
                  <a:srgbClr val="017DBB"/>
                </a:solidFill>
              </a:rPr>
              <a:t>subdivisions</a:t>
            </a:r>
            <a:endParaRPr lang="en-US" sz="2200" dirty="0" smtClean="0">
              <a:solidFill>
                <a:srgbClr val="017DBB"/>
              </a:solidFill>
            </a:endParaRPr>
          </a:p>
          <a:p>
            <a:pPr lvl="1"/>
            <a:r>
              <a:rPr lang="en-US" sz="2000" kern="0" dirty="0"/>
              <a:t>Select the </a:t>
            </a:r>
            <a:r>
              <a:rPr lang="en-US" sz="2000" kern="0" dirty="0" smtClean="0">
                <a:solidFill>
                  <a:srgbClr val="017DBB"/>
                </a:solidFill>
              </a:rPr>
              <a:t>split</a:t>
            </a:r>
            <a:r>
              <a:rPr lang="en-US" sz="2000" kern="0" dirty="0" smtClean="0"/>
              <a:t> </a:t>
            </a:r>
            <a:r>
              <a:rPr lang="en-US" sz="2000" kern="0" dirty="0" smtClean="0">
                <a:solidFill>
                  <a:srgbClr val="017DBB"/>
                </a:solidFill>
              </a:rPr>
              <a:t>feature</a:t>
            </a:r>
            <a:r>
              <a:rPr lang="en-US" sz="2000" kern="0" dirty="0" smtClean="0"/>
              <a:t> </a:t>
            </a:r>
            <a:r>
              <a:rPr lang="en-US" sz="2000" i="1" kern="0" dirty="0"/>
              <a:t>A</a:t>
            </a:r>
            <a:r>
              <a:rPr lang="en-US" sz="2000" kern="0" dirty="0"/>
              <a:t>, randomly and </a:t>
            </a:r>
            <a:r>
              <a:rPr lang="en-US" sz="2000" kern="0" dirty="0" smtClean="0"/>
              <a:t>uniformly</a:t>
            </a:r>
            <a:endParaRPr lang="en-US" sz="2000" kern="0" dirty="0"/>
          </a:p>
          <a:p>
            <a:pPr lvl="1"/>
            <a:r>
              <a:rPr lang="en-US" sz="2000" kern="0" dirty="0"/>
              <a:t>Select the </a:t>
            </a:r>
            <a:r>
              <a:rPr lang="en-US" sz="2000" kern="0" dirty="0">
                <a:solidFill>
                  <a:srgbClr val="017DBB"/>
                </a:solidFill>
              </a:rPr>
              <a:t>split</a:t>
            </a:r>
            <a:r>
              <a:rPr lang="en-US" sz="2000" kern="0" dirty="0" smtClean="0"/>
              <a:t> </a:t>
            </a:r>
            <a:r>
              <a:rPr lang="en-US" sz="2000" kern="0" dirty="0" smtClean="0">
                <a:solidFill>
                  <a:srgbClr val="017DBB"/>
                </a:solidFill>
              </a:rPr>
              <a:t>value</a:t>
            </a:r>
            <a:r>
              <a:rPr lang="en-US" sz="2000" kern="0" dirty="0" smtClean="0"/>
              <a:t> </a:t>
            </a:r>
            <a:r>
              <a:rPr lang="en-US" sz="2000" i="1" kern="0" dirty="0" smtClean="0"/>
              <a:t>V</a:t>
            </a:r>
            <a:r>
              <a:rPr lang="en-US" sz="2000" i="1" kern="0" baseline="-25000" dirty="0" smtClean="0"/>
              <a:t>A</a:t>
            </a:r>
            <a:r>
              <a:rPr lang="en-US" sz="2000" kern="0" dirty="0" smtClean="0"/>
              <a:t>, uniformly as the min(A)+(max(A)–min(A))*rand(1)</a:t>
            </a:r>
          </a:p>
          <a:p>
            <a:pPr>
              <a:spcBef>
                <a:spcPts val="0"/>
              </a:spcBef>
            </a:pPr>
            <a:r>
              <a:rPr lang="en-US" sz="2200" dirty="0"/>
              <a:t>Grow a random tree until each data point is in its own leaf </a:t>
            </a:r>
            <a:r>
              <a:rPr lang="en-US" sz="2200" dirty="0">
                <a:solidFill>
                  <a:srgbClr val="017DBB"/>
                </a:solidFill>
              </a:rPr>
              <a:t>or</a:t>
            </a:r>
            <a:r>
              <a:rPr lang="en-US" sz="2200" dirty="0"/>
              <a:t> the tree reaches a maximum </a:t>
            </a:r>
            <a:r>
              <a:rPr lang="en-US" sz="2200" dirty="0">
                <a:solidFill>
                  <a:srgbClr val="017DBB"/>
                </a:solidFill>
              </a:rPr>
              <a:t>height</a:t>
            </a:r>
          </a:p>
          <a:p>
            <a:pPr>
              <a:spcBef>
                <a:spcPts val="0"/>
              </a:spcBef>
            </a:pPr>
            <a:endParaRPr lang="en-US" sz="2200" dirty="0" smtClean="0"/>
          </a:p>
        </p:txBody>
      </p:sp>
      <p:sp>
        <p:nvSpPr>
          <p:cNvPr id="4" name="ZoneTexte 3"/>
          <p:cNvSpPr txBox="1"/>
          <p:nvPr/>
        </p:nvSpPr>
        <p:spPr>
          <a:xfrm>
            <a:off x="2811503" y="1114938"/>
            <a:ext cx="434734" cy="562526"/>
          </a:xfrm>
          <a:prstGeom prst="rect">
            <a:avLst/>
          </a:prstGeom>
          <a:noFill/>
        </p:spPr>
        <p:txBody>
          <a:bodyPr wrap="none" rtlCol="0">
            <a:spAutoFit/>
          </a:bodyPr>
          <a:lstStyle/>
          <a:p>
            <a:pPr>
              <a:buNone/>
            </a:pPr>
            <a:r>
              <a:rPr lang="en-US" dirty="0"/>
              <a:t>F</a:t>
            </a:r>
            <a:endParaRPr lang="fr-FR" dirty="0"/>
          </a:p>
        </p:txBody>
      </p:sp>
      <p:sp>
        <p:nvSpPr>
          <p:cNvPr id="8" name="ZoneTexte 7"/>
          <p:cNvSpPr txBox="1"/>
          <p:nvPr/>
        </p:nvSpPr>
        <p:spPr>
          <a:xfrm>
            <a:off x="4750657" y="1114938"/>
            <a:ext cx="434734" cy="562526"/>
          </a:xfrm>
          <a:prstGeom prst="rect">
            <a:avLst/>
          </a:prstGeom>
          <a:noFill/>
        </p:spPr>
        <p:txBody>
          <a:bodyPr wrap="none" rtlCol="0">
            <a:spAutoFit/>
          </a:bodyPr>
          <a:lstStyle/>
          <a:p>
            <a:pPr>
              <a:buNone/>
            </a:pPr>
            <a:r>
              <a:rPr lang="en-US" dirty="0"/>
              <a:t>T</a:t>
            </a:r>
            <a:endParaRPr lang="fr-FR" dirty="0"/>
          </a:p>
        </p:txBody>
      </p:sp>
      <p:sp>
        <p:nvSpPr>
          <p:cNvPr id="9" name="ZoneTexte 8"/>
          <p:cNvSpPr txBox="1"/>
          <p:nvPr/>
        </p:nvSpPr>
        <p:spPr>
          <a:xfrm>
            <a:off x="1754976" y="1982034"/>
            <a:ext cx="375438" cy="590801"/>
          </a:xfrm>
          <a:prstGeom prst="rect">
            <a:avLst/>
          </a:prstGeom>
          <a:noFill/>
        </p:spPr>
        <p:txBody>
          <a:bodyPr wrap="square" rtlCol="0">
            <a:spAutoFit/>
          </a:bodyPr>
          <a:lstStyle/>
          <a:p>
            <a:pPr>
              <a:buNone/>
            </a:pPr>
            <a:r>
              <a:rPr lang="en-US" dirty="0"/>
              <a:t>F</a:t>
            </a:r>
            <a:endParaRPr lang="fr-FR" dirty="0"/>
          </a:p>
        </p:txBody>
      </p:sp>
      <p:sp>
        <p:nvSpPr>
          <p:cNvPr id="10" name="ZoneTexte 9"/>
          <p:cNvSpPr txBox="1"/>
          <p:nvPr/>
        </p:nvSpPr>
        <p:spPr>
          <a:xfrm>
            <a:off x="2811503" y="1929493"/>
            <a:ext cx="434734" cy="562526"/>
          </a:xfrm>
          <a:prstGeom prst="rect">
            <a:avLst/>
          </a:prstGeom>
          <a:noFill/>
        </p:spPr>
        <p:txBody>
          <a:bodyPr wrap="none" rtlCol="0">
            <a:spAutoFit/>
          </a:bodyPr>
          <a:lstStyle/>
          <a:p>
            <a:pPr>
              <a:buNone/>
            </a:pPr>
            <a:r>
              <a:rPr lang="en-US" dirty="0"/>
              <a:t>T</a:t>
            </a:r>
            <a:endParaRPr lang="fr-FR" dirty="0"/>
          </a:p>
        </p:txBody>
      </p:sp>
      <p:sp>
        <p:nvSpPr>
          <p:cNvPr id="12" name="Espace réservé du contenu 2"/>
          <p:cNvSpPr txBox="1">
            <a:spLocks/>
          </p:cNvSpPr>
          <p:nvPr/>
        </p:nvSpPr>
        <p:spPr bwMode="auto">
          <a:xfrm>
            <a:off x="0" y="631179"/>
            <a:ext cx="9097327" cy="3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dirty="0" smtClean="0"/>
              <a:t>Build a </a:t>
            </a:r>
            <a:r>
              <a:rPr lang="en-US" sz="2200" dirty="0">
                <a:solidFill>
                  <a:srgbClr val="017DBB"/>
                </a:solidFill>
              </a:rPr>
              <a:t>decision tree </a:t>
            </a:r>
            <a:r>
              <a:rPr lang="en-US" sz="2200" dirty="0" smtClean="0"/>
              <a:t>from a </a:t>
            </a:r>
            <a:r>
              <a:rPr lang="en-US" sz="2200" dirty="0" smtClean="0">
                <a:solidFill>
                  <a:srgbClr val="017DBB"/>
                </a:solidFill>
              </a:rPr>
              <a:t>random data subsample</a:t>
            </a:r>
            <a:endParaRPr lang="en-US" sz="2200" dirty="0"/>
          </a:p>
        </p:txBody>
      </p:sp>
    </p:spTree>
    <p:extLst>
      <p:ext uri="{BB962C8B-B14F-4D97-AF65-F5344CB8AC3E}">
        <p14:creationId xmlns:p14="http://schemas.microsoft.com/office/powerpoint/2010/main" val="147263248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55535"/>
            <a:ext cx="7805737" cy="596900"/>
          </a:xfrm>
        </p:spPr>
        <p:txBody>
          <a:bodyPr/>
          <a:lstStyle/>
          <a:p>
            <a:r>
              <a:rPr lang="en-US" dirty="0" smtClean="0"/>
              <a:t>Isolation Forest </a:t>
            </a:r>
            <a:r>
              <a:rPr lang="fr-FR" dirty="0"/>
              <a:t>[Liu et al</a:t>
            </a:r>
            <a:r>
              <a:rPr lang="fr-FR" dirty="0" smtClean="0"/>
              <a:t>. 2008</a:t>
            </a:r>
            <a:r>
              <a:rPr lang="fr-FR" dirty="0"/>
              <a:t>]</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32</a:t>
            </a:fld>
            <a:endParaRPr lang="en-US"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7486" y="1512672"/>
            <a:ext cx="7447290" cy="4029075"/>
          </a:xfrm>
          <a:prstGeom prst="rect">
            <a:avLst/>
          </a:prstGeom>
        </p:spPr>
      </p:pic>
      <p:sp>
        <p:nvSpPr>
          <p:cNvPr id="7" name="Espace réservé du contenu 2"/>
          <p:cNvSpPr txBox="1">
            <a:spLocks/>
          </p:cNvSpPr>
          <p:nvPr/>
        </p:nvSpPr>
        <p:spPr bwMode="auto">
          <a:xfrm>
            <a:off x="-12218" y="5598580"/>
            <a:ext cx="9293845" cy="45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t>Build </a:t>
            </a:r>
            <a:r>
              <a:rPr lang="en-US" sz="2200" kern="0" dirty="0"/>
              <a:t>an ensemble of </a:t>
            </a:r>
            <a:r>
              <a:rPr lang="en-US" sz="2200" kern="0" dirty="0" smtClean="0"/>
              <a:t>decision </a:t>
            </a:r>
            <a:r>
              <a:rPr lang="en-US" sz="2200" kern="0" dirty="0"/>
              <a:t>trees from </a:t>
            </a:r>
            <a:r>
              <a:rPr lang="en-US" sz="2200" kern="0" dirty="0">
                <a:solidFill>
                  <a:srgbClr val="017DBB"/>
                </a:solidFill>
              </a:rPr>
              <a:t>randomly selected </a:t>
            </a:r>
            <a:r>
              <a:rPr lang="en-US" sz="2200" kern="0" dirty="0" smtClean="0">
                <a:solidFill>
                  <a:srgbClr val="017DBB"/>
                </a:solidFill>
              </a:rPr>
              <a:t>subsamples </a:t>
            </a:r>
            <a:r>
              <a:rPr lang="en-US" sz="2200" dirty="0"/>
              <a:t>of size n</a:t>
            </a:r>
          </a:p>
          <a:p>
            <a:pPr>
              <a:spcBef>
                <a:spcPts val="0"/>
              </a:spcBef>
            </a:pPr>
            <a:endParaRPr lang="en-US" sz="2200" kern="0" dirty="0">
              <a:solidFill>
                <a:srgbClr val="017DBB"/>
              </a:solidFill>
            </a:endParaRPr>
          </a:p>
          <a:p>
            <a:pPr marL="0" indent="0">
              <a:spcBef>
                <a:spcPts val="0"/>
              </a:spcBef>
              <a:buNone/>
            </a:pPr>
            <a:r>
              <a:rPr lang="en-US" sz="2200" dirty="0" smtClean="0"/>
              <a:t>  </a:t>
            </a:r>
            <a:endParaRPr lang="en-US" sz="2200" dirty="0"/>
          </a:p>
        </p:txBody>
      </p:sp>
      <p:sp>
        <p:nvSpPr>
          <p:cNvPr id="8"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9" name="Espace réservé du contenu 2"/>
          <p:cNvSpPr txBox="1">
            <a:spLocks/>
          </p:cNvSpPr>
          <p:nvPr/>
        </p:nvSpPr>
        <p:spPr bwMode="auto">
          <a:xfrm>
            <a:off x="86042" y="999351"/>
            <a:ext cx="9097327" cy="72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dirty="0" smtClean="0"/>
              <a:t>To </a:t>
            </a:r>
            <a:r>
              <a:rPr lang="en-US" sz="2200" dirty="0"/>
              <a:t>score a data </a:t>
            </a:r>
            <a:r>
              <a:rPr lang="en-US" sz="2200" dirty="0" smtClean="0"/>
              <a:t>point, </a:t>
            </a:r>
            <a:r>
              <a:rPr lang="en-US" sz="2200" dirty="0"/>
              <a:t>find the </a:t>
            </a:r>
            <a:r>
              <a:rPr lang="en-US" sz="2200" dirty="0" smtClean="0">
                <a:solidFill>
                  <a:srgbClr val="017DBB"/>
                </a:solidFill>
              </a:rPr>
              <a:t>height </a:t>
            </a:r>
            <a:r>
              <a:rPr lang="en-US" sz="2200" dirty="0">
                <a:solidFill>
                  <a:srgbClr val="017DBB"/>
                </a:solidFill>
              </a:rPr>
              <a:t>of the </a:t>
            </a:r>
            <a:r>
              <a:rPr lang="en-US" sz="2200" dirty="0" smtClean="0">
                <a:solidFill>
                  <a:srgbClr val="017DBB"/>
                </a:solidFill>
              </a:rPr>
              <a:t>leaf node</a:t>
            </a:r>
            <a:endParaRPr lang="en-US" sz="2200" dirty="0">
              <a:solidFill>
                <a:srgbClr val="017DBB"/>
              </a:solidFill>
            </a:endParaRPr>
          </a:p>
          <a:p>
            <a:pPr lvl="1"/>
            <a:r>
              <a:rPr lang="en-US" sz="2200" dirty="0"/>
              <a:t>The </a:t>
            </a:r>
            <a:r>
              <a:rPr lang="en-US" sz="2200" dirty="0">
                <a:solidFill>
                  <a:srgbClr val="0070C0"/>
                </a:solidFill>
              </a:rPr>
              <a:t>smaller the </a:t>
            </a:r>
            <a:r>
              <a:rPr lang="en-US" sz="2200" dirty="0" smtClean="0">
                <a:solidFill>
                  <a:srgbClr val="0070C0"/>
                </a:solidFill>
              </a:rPr>
              <a:t>height </a:t>
            </a:r>
            <a:r>
              <a:rPr lang="en-US" sz="2200" dirty="0"/>
              <a:t>the </a:t>
            </a:r>
            <a:r>
              <a:rPr lang="en-US" sz="2200" dirty="0">
                <a:solidFill>
                  <a:srgbClr val="0070C0"/>
                </a:solidFill>
              </a:rPr>
              <a:t>more </a:t>
            </a:r>
            <a:r>
              <a:rPr lang="en-US" sz="2200" dirty="0" smtClean="0">
                <a:solidFill>
                  <a:srgbClr val="0070C0"/>
                </a:solidFill>
              </a:rPr>
              <a:t>anomalous </a:t>
            </a:r>
            <a:r>
              <a:rPr lang="en-US" sz="2200" dirty="0" smtClean="0"/>
              <a:t>is the data</a:t>
            </a:r>
            <a:endParaRPr lang="en-US" sz="2200" dirty="0"/>
          </a:p>
        </p:txBody>
      </p:sp>
    </p:spTree>
    <p:extLst>
      <p:ext uri="{BB962C8B-B14F-4D97-AF65-F5344CB8AC3E}">
        <p14:creationId xmlns:p14="http://schemas.microsoft.com/office/powerpoint/2010/main" val="16586710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81960" y="5382881"/>
            <a:ext cx="3160200" cy="1014743"/>
          </a:xfrm>
          <a:prstGeom prst="rect">
            <a:avLst/>
          </a:prstGeom>
        </p:spPr>
      </p:pic>
      <p:sp>
        <p:nvSpPr>
          <p:cNvPr id="2" name="Titre 1"/>
          <p:cNvSpPr>
            <a:spLocks noGrp="1"/>
          </p:cNvSpPr>
          <p:nvPr>
            <p:ph type="title"/>
          </p:nvPr>
        </p:nvSpPr>
        <p:spPr>
          <a:xfrm>
            <a:off x="669131" y="263533"/>
            <a:ext cx="7805737" cy="494030"/>
          </a:xfrm>
        </p:spPr>
        <p:txBody>
          <a:bodyPr/>
          <a:lstStyle/>
          <a:p>
            <a:r>
              <a:rPr lang="en-US" dirty="0" smtClean="0"/>
              <a:t>Isolation Forest Scores</a:t>
            </a:r>
            <a:endParaRPr lang="fr-FR" dirty="0"/>
          </a:p>
        </p:txBody>
      </p:sp>
      <p:sp>
        <p:nvSpPr>
          <p:cNvPr id="3" name="Espace réservé du contenu 2"/>
          <p:cNvSpPr>
            <a:spLocks noGrp="1"/>
          </p:cNvSpPr>
          <p:nvPr>
            <p:ph idx="1"/>
          </p:nvPr>
        </p:nvSpPr>
        <p:spPr>
          <a:xfrm>
            <a:off x="1338263" y="6354762"/>
            <a:ext cx="7805737" cy="298450"/>
          </a:xfrm>
        </p:spPr>
        <p:txBody>
          <a:bodyPr/>
          <a:lstStyle/>
          <a:p>
            <a:pPr marL="0" indent="0">
              <a:buNone/>
            </a:pPr>
            <a:r>
              <a:rPr lang="fr-FR" sz="1800" dirty="0">
                <a:latin typeface="Lucida Console" panose="020B0609040504020204" pitchFamily="49" charset="0"/>
              </a:rPr>
              <a:t>https://towardsdatascience.com/a-brief-overview-of-outlier-detection-techniques-1e0b2c19e561</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33</a:t>
            </a:fld>
            <a:endParaRPr lang="en-US" dirty="0"/>
          </a:p>
        </p:txBody>
      </p:sp>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1260949"/>
            <a:ext cx="9144000" cy="3439486"/>
          </a:xfrm>
          <a:prstGeom prst="rect">
            <a:avLst/>
          </a:prstGeom>
        </p:spPr>
      </p:pic>
      <p:sp>
        <p:nvSpPr>
          <p:cNvPr id="11" name="Espace réservé du contenu 2"/>
          <p:cNvSpPr txBox="1">
            <a:spLocks/>
          </p:cNvSpPr>
          <p:nvPr/>
        </p:nvSpPr>
        <p:spPr bwMode="auto">
          <a:xfrm>
            <a:off x="-1" y="856931"/>
            <a:ext cx="9124123" cy="64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dirty="0"/>
              <a:t>Use</a:t>
            </a:r>
            <a:r>
              <a:rPr lang="en-US" sz="2200" dirty="0">
                <a:solidFill>
                  <a:srgbClr val="017DBB"/>
                </a:solidFill>
              </a:rPr>
              <a:t> average </a:t>
            </a:r>
            <a:r>
              <a:rPr lang="en-US" sz="2200" dirty="0" smtClean="0">
                <a:solidFill>
                  <a:srgbClr val="017DBB"/>
                </a:solidFill>
              </a:rPr>
              <a:t>height </a:t>
            </a:r>
            <a:r>
              <a:rPr lang="en-US" sz="2200" dirty="0" smtClean="0"/>
              <a:t>to </a:t>
            </a:r>
            <a:r>
              <a:rPr lang="en-US" sz="2200" dirty="0"/>
              <a:t>compute the </a:t>
            </a:r>
            <a:r>
              <a:rPr lang="en-US" sz="2200" dirty="0">
                <a:solidFill>
                  <a:srgbClr val="017DBB"/>
                </a:solidFill>
              </a:rPr>
              <a:t>anomaly score: </a:t>
            </a:r>
          </a:p>
          <a:p>
            <a:pPr lvl="1"/>
            <a:r>
              <a:rPr lang="en-US" sz="2200" kern="0" dirty="0">
                <a:solidFill>
                  <a:srgbClr val="017DBB"/>
                </a:solidFill>
              </a:rPr>
              <a:t>0</a:t>
            </a:r>
            <a:r>
              <a:rPr lang="en-US" sz="2200" kern="0" dirty="0"/>
              <a:t> (normality) </a:t>
            </a:r>
            <a:r>
              <a:rPr lang="en-US" sz="2200" kern="0" dirty="0">
                <a:solidFill>
                  <a:srgbClr val="017DBB"/>
                </a:solidFill>
              </a:rPr>
              <a:t>1</a:t>
            </a:r>
            <a:r>
              <a:rPr lang="en-US" sz="2200" kern="0" dirty="0"/>
              <a:t> </a:t>
            </a:r>
            <a:r>
              <a:rPr lang="en-US" sz="2200" kern="0" dirty="0" smtClean="0"/>
              <a:t>(abnormality)</a:t>
            </a:r>
            <a:endParaRPr lang="en-US" sz="2200" dirty="0"/>
          </a:p>
        </p:txBody>
      </p:sp>
      <p:sp>
        <p:nvSpPr>
          <p:cNvPr id="12" name="Espace réservé du contenu 2"/>
          <p:cNvSpPr txBox="1">
            <a:spLocks/>
          </p:cNvSpPr>
          <p:nvPr/>
        </p:nvSpPr>
        <p:spPr bwMode="auto">
          <a:xfrm>
            <a:off x="19877" y="4432297"/>
            <a:ext cx="9124123" cy="135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dirty="0" smtClean="0">
                <a:solidFill>
                  <a:srgbClr val="017DBB"/>
                </a:solidFill>
              </a:rPr>
              <a:t>Score</a:t>
            </a:r>
          </a:p>
          <a:p>
            <a:pPr lvl="1"/>
            <a:r>
              <a:rPr lang="en-US" sz="2200" dirty="0" smtClean="0"/>
              <a:t>Ensemble </a:t>
            </a:r>
            <a:r>
              <a:rPr lang="en-US" sz="2200" dirty="0"/>
              <a:t>average path length to </a:t>
            </a:r>
            <a:r>
              <a:rPr lang="en-US" sz="2200" dirty="0" smtClean="0"/>
              <a:t>a data </a:t>
            </a:r>
            <a:r>
              <a:rPr lang="en-US" sz="2200" dirty="0"/>
              <a:t>point</a:t>
            </a:r>
          </a:p>
          <a:p>
            <a:pPr lvl="1"/>
            <a:r>
              <a:rPr lang="en-US" sz="2200" dirty="0" smtClean="0"/>
              <a:t>Normalized </a:t>
            </a:r>
            <a:r>
              <a:rPr lang="en-US" sz="2200" dirty="0"/>
              <a:t>by the </a:t>
            </a:r>
            <a:r>
              <a:rPr lang="en-US" sz="2200" dirty="0">
                <a:solidFill>
                  <a:srgbClr val="0070C0"/>
                </a:solidFill>
              </a:rPr>
              <a:t>expected path length </a:t>
            </a:r>
            <a:r>
              <a:rPr lang="en-US" sz="2200" dirty="0"/>
              <a:t>of balanced binary search </a:t>
            </a:r>
            <a:r>
              <a:rPr lang="en-US" sz="2200" dirty="0" smtClean="0"/>
              <a:t>tree</a:t>
            </a:r>
            <a:endParaRPr lang="en-US" sz="2200" dirty="0"/>
          </a:p>
        </p:txBody>
      </p:sp>
    </p:spTree>
    <p:extLst>
      <p:ext uri="{BB962C8B-B14F-4D97-AF65-F5344CB8AC3E}">
        <p14:creationId xmlns:p14="http://schemas.microsoft.com/office/powerpoint/2010/main" val="84130410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34</a:t>
            </a:fld>
            <a:endParaRPr lang="en-US" dirty="0"/>
          </a:p>
        </p:txBody>
      </p:sp>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913057"/>
            <a:ext cx="9144000" cy="5058873"/>
          </a:xfrm>
          <a:prstGeom prst="rect">
            <a:avLst/>
          </a:prstGeom>
        </p:spPr>
      </p:pic>
      <p:sp>
        <p:nvSpPr>
          <p:cNvPr id="7" name="Espace réservé du contenu 6"/>
          <p:cNvSpPr>
            <a:spLocks noGrp="1"/>
          </p:cNvSpPr>
          <p:nvPr>
            <p:ph idx="1"/>
          </p:nvPr>
        </p:nvSpPr>
        <p:spPr>
          <a:xfrm>
            <a:off x="1260793" y="6381750"/>
            <a:ext cx="7805737" cy="476250"/>
          </a:xfrm>
        </p:spPr>
        <p:txBody>
          <a:bodyPr/>
          <a:lstStyle/>
          <a:p>
            <a:r>
              <a:rPr lang="fr-FR" sz="1800" dirty="0">
                <a:latin typeface="Lucida Console" panose="020B0609040504020204" pitchFamily="49" charset="0"/>
              </a:rPr>
              <a:t>https://www.depends-on-the-definition.com/detecting-network-attacks-with-isolation-forests/</a:t>
            </a:r>
          </a:p>
        </p:txBody>
      </p:sp>
      <p:sp>
        <p:nvSpPr>
          <p:cNvPr id="8" name="Titre 1"/>
          <p:cNvSpPr>
            <a:spLocks noGrp="1"/>
          </p:cNvSpPr>
          <p:nvPr>
            <p:ph type="title"/>
          </p:nvPr>
        </p:nvSpPr>
        <p:spPr>
          <a:xfrm>
            <a:off x="669131" y="267658"/>
            <a:ext cx="7805737" cy="494030"/>
          </a:xfrm>
        </p:spPr>
        <p:txBody>
          <a:bodyPr/>
          <a:lstStyle/>
          <a:p>
            <a:r>
              <a:rPr lang="en-US" dirty="0" smtClean="0"/>
              <a:t>Isolation Forest Scores</a:t>
            </a:r>
            <a:endParaRPr lang="fr-FR" dirty="0"/>
          </a:p>
        </p:txBody>
      </p:sp>
      <p:sp>
        <p:nvSpPr>
          <p:cNvPr id="9" name="ZoneTexte 8"/>
          <p:cNvSpPr txBox="1"/>
          <p:nvPr/>
        </p:nvSpPr>
        <p:spPr>
          <a:xfrm>
            <a:off x="332071" y="5859760"/>
            <a:ext cx="432740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12 partitions (</a:t>
            </a:r>
            <a:r>
              <a:rPr lang="en-US" sz="2400" dirty="0" smtClean="0">
                <a:solidFill>
                  <a:srgbClr val="0000FF"/>
                </a:solidFill>
                <a:latin typeface="Tahoma" panose="020B0604030504040204" pitchFamily="34" charset="0"/>
                <a:ea typeface="Tahoma" panose="020B0604030504040204" pitchFamily="34" charset="0"/>
                <a:cs typeface="Tahoma" panose="020B0604030504040204" pitchFamily="34" charset="0"/>
              </a:rPr>
              <a:t>not an anomaly</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5281093" y="5859759"/>
            <a:ext cx="3192477" cy="469039"/>
          </a:xfrm>
          <a:prstGeom prst="rect">
            <a:avLst/>
          </a:prstGeom>
          <a:noFill/>
        </p:spPr>
        <p:txBody>
          <a:bodyPr wrap="none" rtlCol="0">
            <a:spAutoFit/>
          </a:bodyPr>
          <a:lstStyle/>
          <a:p>
            <a:pPr>
              <a:buNone/>
            </a:pPr>
            <a:r>
              <a:rPr lang="en-US" sz="2400" dirty="0">
                <a:latin typeface="Tahoma" panose="020B0604030504040204" pitchFamily="34" charset="0"/>
                <a:ea typeface="Tahoma" panose="020B0604030504040204" pitchFamily="34" charset="0"/>
                <a:cs typeface="Tahoma" panose="020B0604030504040204" pitchFamily="34" charset="0"/>
              </a:rPr>
              <a:t>4</a:t>
            </a:r>
            <a:r>
              <a:rPr lang="en-US" sz="2400" dirty="0" smtClean="0">
                <a:latin typeface="Tahoma" panose="020B0604030504040204" pitchFamily="34" charset="0"/>
                <a:ea typeface="Tahoma" panose="020B0604030504040204" pitchFamily="34" charset="0"/>
                <a:cs typeface="Tahoma" panose="020B0604030504040204" pitchFamily="34" charset="0"/>
              </a:rPr>
              <a:t> partitions (</a:t>
            </a:r>
            <a:r>
              <a:rPr lang="en-US" sz="2400" dirty="0" smtClean="0">
                <a:solidFill>
                  <a:srgbClr val="FF3C3C"/>
                </a:solidFill>
                <a:latin typeface="Tahoma" panose="020B0604030504040204" pitchFamily="34" charset="0"/>
                <a:ea typeface="Tahoma" panose="020B0604030504040204" pitchFamily="34" charset="0"/>
                <a:cs typeface="Tahoma" panose="020B0604030504040204" pitchFamily="34" charset="0"/>
              </a:rPr>
              <a:t>anomaly</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p:nvPicPr>
        <p:blipFill>
          <a:blip r:embed="rId4"/>
          <a:stretch>
            <a:fillRect/>
          </a:stretch>
        </p:blipFill>
        <p:spPr>
          <a:xfrm>
            <a:off x="2333465" y="913057"/>
            <a:ext cx="4477068" cy="4076137"/>
          </a:xfrm>
          <a:prstGeom prst="rect">
            <a:avLst/>
          </a:prstGeom>
        </p:spPr>
      </p:pic>
    </p:spTree>
    <p:extLst>
      <p:ext uri="{BB962C8B-B14F-4D97-AF65-F5344CB8AC3E}">
        <p14:creationId xmlns:p14="http://schemas.microsoft.com/office/powerpoint/2010/main" val="1731009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18750"/>
            <a:ext cx="9286239" cy="639921"/>
          </a:xfrm>
        </p:spPr>
        <p:txBody>
          <a:bodyPr/>
          <a:lstStyle/>
          <a:p>
            <a:r>
              <a:rPr lang="en-US" dirty="0" err="1" smtClean="0"/>
              <a:t>iTree</a:t>
            </a:r>
            <a:r>
              <a:rPr lang="en-US" dirty="0" smtClean="0"/>
              <a:t> Algorithm </a:t>
            </a:r>
            <a:r>
              <a:rPr lang="fr-FR" dirty="0"/>
              <a:t>[Liu et al.2008]</a:t>
            </a:r>
          </a:p>
        </p:txBody>
      </p:sp>
      <p:sp>
        <p:nvSpPr>
          <p:cNvPr id="3" name="Espace réservé du contenu 2"/>
          <p:cNvSpPr>
            <a:spLocks noGrp="1"/>
          </p:cNvSpPr>
          <p:nvPr>
            <p:ph idx="1"/>
          </p:nvPr>
        </p:nvSpPr>
        <p:spPr>
          <a:xfrm>
            <a:off x="66155" y="680561"/>
            <a:ext cx="9077845" cy="429577"/>
          </a:xfrm>
        </p:spPr>
        <p:txBody>
          <a:bodyPr/>
          <a:lstStyle/>
          <a:p>
            <a:pPr>
              <a:spcBef>
                <a:spcPts val="0"/>
              </a:spcBef>
            </a:pPr>
            <a:r>
              <a:rPr lang="en-US" sz="2200" dirty="0"/>
              <a:t>S</a:t>
            </a:r>
            <a:r>
              <a:rPr lang="en-US" sz="2200" dirty="0" smtClean="0"/>
              <a:t>ample </a:t>
            </a:r>
            <a:r>
              <a:rPr lang="en-US" sz="2200" dirty="0" smtClean="0">
                <a:solidFill>
                  <a:srgbClr val="0070C0"/>
                </a:solidFill>
              </a:rPr>
              <a:t>S</a:t>
            </a:r>
            <a:r>
              <a:rPr lang="en-US" sz="2200" dirty="0" smtClean="0"/>
              <a:t> randomly drown from </a:t>
            </a:r>
            <a:r>
              <a:rPr lang="en-US" sz="2200" dirty="0" smtClean="0">
                <a:solidFill>
                  <a:srgbClr val="0070C0"/>
                </a:solidFill>
              </a:rPr>
              <a:t>X</a:t>
            </a:r>
            <a:r>
              <a:rPr lang="en-US" sz="2200" dirty="0" smtClean="0"/>
              <a:t> ≤ R</a:t>
            </a:r>
            <a:r>
              <a:rPr lang="en-US" sz="2200" baseline="30000" dirty="0" smtClean="0"/>
              <a:t>d</a:t>
            </a:r>
            <a:endParaRPr lang="fr-FR" sz="2200" baseline="300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35</a:t>
            </a:fld>
            <a:endParaRPr lang="en-US" dirty="0"/>
          </a:p>
        </p:txBody>
      </p:sp>
      <p:pic>
        <p:nvPicPr>
          <p:cNvPr id="6" name="Image 5"/>
          <p:cNvPicPr>
            <a:picLocks noChangeAspect="1"/>
          </p:cNvPicPr>
          <p:nvPr/>
        </p:nvPicPr>
        <p:blipFill>
          <a:blip r:embed="rId3"/>
          <a:stretch>
            <a:fillRect/>
          </a:stretch>
        </p:blipFill>
        <p:spPr>
          <a:xfrm>
            <a:off x="66155" y="1021254"/>
            <a:ext cx="9047365" cy="5453206"/>
          </a:xfrm>
          <a:prstGeom prst="rect">
            <a:avLst/>
          </a:prstGeom>
        </p:spPr>
      </p:pic>
    </p:spTree>
    <p:extLst>
      <p:ext uri="{BB962C8B-B14F-4D97-AF65-F5344CB8AC3E}">
        <p14:creationId xmlns:p14="http://schemas.microsoft.com/office/powerpoint/2010/main" val="22215560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42500"/>
            <a:ext cx="9286239" cy="639921"/>
          </a:xfrm>
        </p:spPr>
        <p:txBody>
          <a:bodyPr/>
          <a:lstStyle/>
          <a:p>
            <a:r>
              <a:rPr lang="en-US" dirty="0" err="1" smtClean="0"/>
              <a:t>iForest</a:t>
            </a:r>
            <a:r>
              <a:rPr lang="en-US" dirty="0" smtClean="0"/>
              <a:t> Algorithm </a:t>
            </a:r>
            <a:r>
              <a:rPr lang="fr-FR" dirty="0"/>
              <a:t>[Liu et al.2008]</a:t>
            </a:r>
          </a:p>
        </p:txBody>
      </p:sp>
      <p:sp>
        <p:nvSpPr>
          <p:cNvPr id="3" name="Espace réservé du contenu 2"/>
          <p:cNvSpPr>
            <a:spLocks noGrp="1"/>
          </p:cNvSpPr>
          <p:nvPr>
            <p:ph idx="1"/>
          </p:nvPr>
        </p:nvSpPr>
        <p:spPr>
          <a:xfrm>
            <a:off x="66155" y="787436"/>
            <a:ext cx="9077845" cy="721519"/>
          </a:xfrm>
        </p:spPr>
        <p:txBody>
          <a:bodyPr/>
          <a:lstStyle/>
          <a:p>
            <a:pPr>
              <a:spcBef>
                <a:spcPts val="0"/>
              </a:spcBef>
            </a:pPr>
            <a:r>
              <a:rPr lang="en-US" sz="2200" dirty="0" smtClean="0"/>
              <a:t>Recursive Evaluation of h(x) of data point x given an </a:t>
            </a:r>
            <a:r>
              <a:rPr lang="en-US" sz="2200" dirty="0" err="1" smtClean="0"/>
              <a:t>iTree</a:t>
            </a:r>
            <a:r>
              <a:rPr lang="en-US" sz="2200" dirty="0" smtClean="0"/>
              <a:t> T and e the</a:t>
            </a:r>
            <a:r>
              <a:rPr lang="en-US" sz="2200" dirty="0"/>
              <a:t> </a:t>
            </a:r>
            <a:r>
              <a:rPr lang="en-US" sz="2200" dirty="0" smtClean="0"/>
              <a:t>current path length</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36</a:t>
            </a:fld>
            <a:endParaRPr lang="en-US" dirty="0"/>
          </a:p>
        </p:txBody>
      </p:sp>
      <p:pic>
        <p:nvPicPr>
          <p:cNvPr id="5" name="Image 4"/>
          <p:cNvPicPr>
            <a:picLocks noChangeAspect="1"/>
          </p:cNvPicPr>
          <p:nvPr/>
        </p:nvPicPr>
        <p:blipFill>
          <a:blip r:embed="rId3"/>
          <a:stretch>
            <a:fillRect/>
          </a:stretch>
        </p:blipFill>
        <p:spPr>
          <a:xfrm>
            <a:off x="1" y="1639532"/>
            <a:ext cx="9144000" cy="3887939"/>
          </a:xfrm>
          <a:prstGeom prst="rect">
            <a:avLst/>
          </a:prstGeom>
        </p:spPr>
      </p:pic>
    </p:spTree>
    <p:extLst>
      <p:ext uri="{BB962C8B-B14F-4D97-AF65-F5344CB8AC3E}">
        <p14:creationId xmlns:p14="http://schemas.microsoft.com/office/powerpoint/2010/main" val="393465393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3491" y="611230"/>
            <a:ext cx="5569895" cy="4177421"/>
          </a:xfrm>
          <a:prstGeom prst="rect">
            <a:avLst/>
          </a:prstGeom>
        </p:spPr>
      </p:pic>
      <p:sp>
        <p:nvSpPr>
          <p:cNvPr id="2" name="Titre 1"/>
          <p:cNvSpPr>
            <a:spLocks noGrp="1"/>
          </p:cNvSpPr>
          <p:nvPr>
            <p:ph type="title"/>
          </p:nvPr>
        </p:nvSpPr>
        <p:spPr>
          <a:xfrm>
            <a:off x="0" y="106876"/>
            <a:ext cx="9144000" cy="787400"/>
          </a:xfrm>
        </p:spPr>
        <p:txBody>
          <a:bodyPr/>
          <a:lstStyle/>
          <a:p>
            <a:r>
              <a:rPr lang="en-US" dirty="0" err="1" smtClean="0"/>
              <a:t>iForest</a:t>
            </a:r>
            <a:r>
              <a:rPr lang="en-US" dirty="0" smtClean="0"/>
              <a:t>: Use </a:t>
            </a:r>
            <a:r>
              <a:rPr lang="en-US" dirty="0"/>
              <a:t>C</a:t>
            </a:r>
            <a:r>
              <a:rPr lang="en-US" dirty="0" smtClean="0"/>
              <a:t>ases</a:t>
            </a:r>
            <a:endParaRPr lang="fr-FR" dirty="0"/>
          </a:p>
        </p:txBody>
      </p:sp>
      <p:sp>
        <p:nvSpPr>
          <p:cNvPr id="3" name="Espace réservé du contenu 2"/>
          <p:cNvSpPr>
            <a:spLocks noGrp="1"/>
          </p:cNvSpPr>
          <p:nvPr>
            <p:ph idx="1"/>
          </p:nvPr>
        </p:nvSpPr>
        <p:spPr>
          <a:xfrm>
            <a:off x="1" y="4564182"/>
            <a:ext cx="9143999" cy="1457646"/>
          </a:xfrm>
        </p:spPr>
        <p:txBody>
          <a:bodyPr/>
          <a:lstStyle/>
          <a:p>
            <a:pPr>
              <a:spcBef>
                <a:spcPts val="0"/>
              </a:spcBef>
            </a:pPr>
            <a:r>
              <a:rPr lang="en-US" sz="2200" dirty="0" smtClean="0"/>
              <a:t>In </a:t>
            </a:r>
            <a:r>
              <a:rPr lang="en-US" sz="2200" dirty="0"/>
              <a:t>case of </a:t>
            </a:r>
            <a:r>
              <a:rPr lang="en-US" sz="2200" dirty="0">
                <a:solidFill>
                  <a:srgbClr val="0070C0"/>
                </a:solidFill>
              </a:rPr>
              <a:t>missing values </a:t>
            </a:r>
            <a:r>
              <a:rPr lang="en-US" sz="2200" dirty="0" smtClean="0"/>
              <a:t>in features</a:t>
            </a:r>
            <a:r>
              <a:rPr lang="en-US" sz="2200" dirty="0"/>
              <a:t>, </a:t>
            </a:r>
            <a:r>
              <a:rPr lang="en-US" sz="2200" dirty="0" smtClean="0"/>
              <a:t>use </a:t>
            </a:r>
            <a:r>
              <a:rPr lang="en-US" sz="2200" dirty="0"/>
              <a:t>an imputation method to </a:t>
            </a:r>
            <a:r>
              <a:rPr lang="en-US" sz="2200" dirty="0" smtClean="0"/>
              <a:t> impute missing </a:t>
            </a:r>
            <a:r>
              <a:rPr lang="en-US" sz="2200" dirty="0"/>
              <a:t>values </a:t>
            </a:r>
            <a:r>
              <a:rPr lang="en-US" sz="2200" dirty="0" smtClean="0"/>
              <a:t>first</a:t>
            </a:r>
          </a:p>
          <a:p>
            <a:pPr>
              <a:spcBef>
                <a:spcPts val="1200"/>
              </a:spcBef>
            </a:pPr>
            <a:r>
              <a:rPr lang="en-US" sz="2200" dirty="0" smtClean="0"/>
              <a:t>If your features </a:t>
            </a:r>
            <a:r>
              <a:rPr lang="en-US" sz="2200" dirty="0"/>
              <a:t>have </a:t>
            </a:r>
            <a:r>
              <a:rPr lang="en-US" sz="2200" dirty="0">
                <a:solidFill>
                  <a:srgbClr val="0070C0"/>
                </a:solidFill>
              </a:rPr>
              <a:t>categorical </a:t>
            </a:r>
            <a:r>
              <a:rPr lang="en-US" sz="2200" dirty="0" smtClean="0">
                <a:solidFill>
                  <a:srgbClr val="0070C0"/>
                </a:solidFill>
              </a:rPr>
              <a:t>(nominal) values</a:t>
            </a:r>
            <a:r>
              <a:rPr lang="en-US" sz="2200" dirty="0"/>
              <a:t>, consider using categorical to </a:t>
            </a:r>
            <a:r>
              <a:rPr lang="en-US" sz="2200" dirty="0" smtClean="0"/>
              <a:t>numerical analytics </a:t>
            </a:r>
            <a:r>
              <a:rPr lang="en-US" sz="2200" dirty="0"/>
              <a:t>in our catalog to transfer dataset </a:t>
            </a:r>
            <a:r>
              <a:rPr lang="en-US" sz="2200" dirty="0" smtClean="0"/>
              <a:t>first</a:t>
            </a:r>
          </a:p>
          <a:p>
            <a:pPr lvl="1"/>
            <a:r>
              <a:rPr lang="fr-FR" sz="2200" dirty="0"/>
              <a:t>One-Hot </a:t>
            </a:r>
            <a:r>
              <a:rPr lang="fr-FR" sz="2200" dirty="0" err="1"/>
              <a:t>Encoding</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37</a:t>
            </a:fld>
            <a:endParaRPr lang="en-US" dirty="0"/>
          </a:p>
        </p:txBody>
      </p:sp>
    </p:spTree>
    <p:extLst>
      <p:ext uri="{BB962C8B-B14F-4D97-AF65-F5344CB8AC3E}">
        <p14:creationId xmlns:p14="http://schemas.microsoft.com/office/powerpoint/2010/main" val="289383036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977" y="638110"/>
            <a:ext cx="9251803" cy="5775390"/>
          </a:xfrm>
        </p:spPr>
        <p:txBody>
          <a:bodyPr/>
          <a:lstStyle/>
          <a:p>
            <a:r>
              <a:rPr lang="en-US" sz="2200" dirty="0" smtClean="0"/>
              <a:t>Pros</a:t>
            </a:r>
          </a:p>
          <a:p>
            <a:pPr lvl="1"/>
            <a:r>
              <a:rPr lang="en-US" sz="2200" dirty="0" smtClean="0"/>
              <a:t>Very </a:t>
            </a:r>
            <a:r>
              <a:rPr lang="en-US" sz="2200" dirty="0" smtClean="0">
                <a:solidFill>
                  <a:srgbClr val="0070C0"/>
                </a:solidFill>
              </a:rPr>
              <a:t>easy to construct </a:t>
            </a:r>
            <a:r>
              <a:rPr lang="en-US" sz="2200" dirty="0" smtClean="0"/>
              <a:t>(no distance/density function needed) avoiding hard </a:t>
            </a:r>
            <a:r>
              <a:rPr lang="en-US" sz="2200" dirty="0"/>
              <a:t>decisions whether </a:t>
            </a:r>
            <a:r>
              <a:rPr lang="en-US" sz="2200" dirty="0" smtClean="0"/>
              <a:t>a data point </a:t>
            </a:r>
            <a:r>
              <a:rPr lang="en-US" sz="2200" dirty="0"/>
              <a:t>is </a:t>
            </a:r>
            <a:r>
              <a:rPr lang="en-US" sz="2200" dirty="0" smtClean="0"/>
              <a:t>an anomaly </a:t>
            </a:r>
            <a:r>
              <a:rPr lang="en-US" sz="2200" dirty="0"/>
              <a:t>or not</a:t>
            </a:r>
            <a:endParaRPr lang="en-US" sz="2200" dirty="0" smtClean="0"/>
          </a:p>
          <a:p>
            <a:pPr lvl="2"/>
            <a:r>
              <a:rPr lang="en-US" sz="2200" dirty="0" smtClean="0"/>
              <a:t>assigns </a:t>
            </a:r>
            <a:r>
              <a:rPr lang="en-US" sz="2200" dirty="0"/>
              <a:t>an anomalous score to each of the testing </a:t>
            </a:r>
            <a:r>
              <a:rPr lang="en-US" sz="2200" dirty="0" smtClean="0"/>
              <a:t>data point</a:t>
            </a:r>
          </a:p>
          <a:p>
            <a:pPr lvl="1"/>
            <a:r>
              <a:rPr lang="en-US" sz="2200" dirty="0"/>
              <a:t>A</a:t>
            </a:r>
            <a:r>
              <a:rPr lang="en-US" sz="2200" dirty="0" smtClean="0"/>
              <a:t>chieve </a:t>
            </a:r>
            <a:r>
              <a:rPr lang="en-US" sz="2200" dirty="0"/>
              <a:t>a </a:t>
            </a:r>
            <a:r>
              <a:rPr lang="en-US" sz="2200" dirty="0" smtClean="0">
                <a:solidFill>
                  <a:srgbClr val="0070C0"/>
                </a:solidFill>
              </a:rPr>
              <a:t>sublinear </a:t>
            </a:r>
            <a:r>
              <a:rPr lang="en-US" sz="2200" dirty="0">
                <a:solidFill>
                  <a:srgbClr val="0070C0"/>
                </a:solidFill>
              </a:rPr>
              <a:t>time-complexity </a:t>
            </a:r>
            <a:r>
              <a:rPr lang="en-US" sz="2200" dirty="0"/>
              <a:t>and a </a:t>
            </a:r>
            <a:r>
              <a:rPr lang="en-US" sz="2200" dirty="0">
                <a:solidFill>
                  <a:srgbClr val="0070C0"/>
                </a:solidFill>
              </a:rPr>
              <a:t>small </a:t>
            </a:r>
            <a:r>
              <a:rPr lang="en-US" sz="2200" dirty="0" smtClean="0">
                <a:solidFill>
                  <a:srgbClr val="0070C0"/>
                </a:solidFill>
              </a:rPr>
              <a:t>memory-footprint</a:t>
            </a:r>
          </a:p>
          <a:p>
            <a:pPr lvl="2"/>
            <a:r>
              <a:rPr lang="en-US" sz="2200" dirty="0" smtClean="0"/>
              <a:t>By exploiting </a:t>
            </a:r>
            <a:r>
              <a:rPr lang="en-US" sz="2200" dirty="0" smtClean="0">
                <a:solidFill>
                  <a:srgbClr val="0070C0"/>
                </a:solidFill>
              </a:rPr>
              <a:t>subsampling</a:t>
            </a:r>
          </a:p>
          <a:p>
            <a:pPr lvl="2"/>
            <a:r>
              <a:rPr lang="en-US" sz="2200" dirty="0" smtClean="0"/>
              <a:t>By eliminating </a:t>
            </a:r>
            <a:r>
              <a:rPr lang="en-US" sz="2200" dirty="0"/>
              <a:t>major computational cost of distance calculation in all the distance-based and density-based </a:t>
            </a:r>
            <a:r>
              <a:rPr lang="en-US" sz="2200" dirty="0" smtClean="0"/>
              <a:t>AD methods</a:t>
            </a:r>
            <a:endParaRPr lang="en-US" sz="2200" dirty="0">
              <a:solidFill>
                <a:srgbClr val="0070C0"/>
              </a:solidFill>
            </a:endParaRPr>
          </a:p>
          <a:p>
            <a:pPr lvl="1"/>
            <a:r>
              <a:rPr lang="en-US" sz="2200" dirty="0" smtClean="0"/>
              <a:t>Can provide </a:t>
            </a:r>
            <a:r>
              <a:rPr lang="en-US" sz="2200" dirty="0" smtClean="0">
                <a:solidFill>
                  <a:srgbClr val="0070C0"/>
                </a:solidFill>
              </a:rPr>
              <a:t>anomaly explanations </a:t>
            </a:r>
            <a:r>
              <a:rPr lang="en-US" sz="2200" dirty="0"/>
              <a:t>[Siddiqui et </a:t>
            </a:r>
            <a:r>
              <a:rPr lang="en-US" sz="2200" dirty="0" smtClean="0"/>
              <a:t>al. 2015] </a:t>
            </a:r>
            <a:endParaRPr lang="en-US" sz="2200" dirty="0">
              <a:solidFill>
                <a:srgbClr val="0070C0"/>
              </a:solidFill>
            </a:endParaRPr>
          </a:p>
          <a:p>
            <a:pPr>
              <a:spcBef>
                <a:spcPts val="0"/>
              </a:spcBef>
            </a:pPr>
            <a:r>
              <a:rPr lang="en-US" sz="2200" dirty="0" smtClean="0"/>
              <a:t>Cons</a:t>
            </a:r>
          </a:p>
          <a:p>
            <a:pPr lvl="1"/>
            <a:r>
              <a:rPr lang="en-US" sz="2200" dirty="0" smtClean="0"/>
              <a:t>Hyper-parameter tuning (e.g. number/height of trees, sample size)</a:t>
            </a:r>
          </a:p>
          <a:p>
            <a:pPr lvl="2"/>
            <a:r>
              <a:rPr lang="en-US" sz="2200" dirty="0" smtClean="0"/>
              <a:t>Large datasets will need more isolation trees (how many?)</a:t>
            </a:r>
          </a:p>
          <a:p>
            <a:pPr lvl="1"/>
            <a:r>
              <a:rPr lang="en-US" sz="2200" dirty="0" smtClean="0"/>
              <a:t>Requires a </a:t>
            </a:r>
            <a:r>
              <a:rPr lang="en-US" sz="2200" i="1" dirty="0" smtClean="0">
                <a:solidFill>
                  <a:srgbClr val="017DBB"/>
                </a:solidFill>
              </a:rPr>
              <a:t>high percentage of relevant features to identify anomalies </a:t>
            </a:r>
            <a:r>
              <a:rPr lang="en-US" sz="2200" dirty="0" smtClean="0"/>
              <a:t>[Bandaragoda et al. 2018]</a:t>
            </a:r>
          </a:p>
          <a:p>
            <a:pPr lvl="2"/>
            <a:r>
              <a:rPr lang="en-US" sz="2200" dirty="0"/>
              <a:t> In presence of </a:t>
            </a:r>
            <a:r>
              <a:rPr lang="en-US" sz="2200" dirty="0" smtClean="0"/>
              <a:t>features </a:t>
            </a:r>
            <a:r>
              <a:rPr lang="en-US" sz="2200" dirty="0"/>
              <a:t>that do not provide information over </a:t>
            </a:r>
            <a:r>
              <a:rPr lang="en-US" sz="2200" dirty="0" smtClean="0"/>
              <a:t>the anomaly, </a:t>
            </a:r>
            <a:r>
              <a:rPr lang="en-US" sz="2200" dirty="0" err="1" smtClean="0"/>
              <a:t>iForest</a:t>
            </a:r>
            <a:r>
              <a:rPr lang="en-US" sz="2200" dirty="0" smtClean="0"/>
              <a:t> increases height randomly by ignoring this fact</a:t>
            </a:r>
            <a:endParaRPr lang="en-US" sz="2200" dirty="0"/>
          </a:p>
          <a:p>
            <a:pPr lvl="2"/>
            <a:endParaRPr lang="en-US" sz="2200" dirty="0" smtClean="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38</a:t>
            </a:fld>
            <a:endParaRPr lang="en-US" dirty="0"/>
          </a:p>
        </p:txBody>
      </p:sp>
      <p:sp>
        <p:nvSpPr>
          <p:cNvPr id="6" name="Titre 1"/>
          <p:cNvSpPr>
            <a:spLocks noGrp="1"/>
          </p:cNvSpPr>
          <p:nvPr>
            <p:ph type="title"/>
          </p:nvPr>
        </p:nvSpPr>
        <p:spPr>
          <a:xfrm>
            <a:off x="731838" y="193303"/>
            <a:ext cx="7805737" cy="596900"/>
          </a:xfrm>
        </p:spPr>
        <p:txBody>
          <a:bodyPr/>
          <a:lstStyle/>
          <a:p>
            <a:r>
              <a:rPr lang="en-US" dirty="0" err="1"/>
              <a:t>i</a:t>
            </a:r>
            <a:r>
              <a:rPr lang="en-US" dirty="0" err="1" smtClean="0"/>
              <a:t>Forest</a:t>
            </a:r>
            <a:r>
              <a:rPr lang="en-US" dirty="0" smtClean="0"/>
              <a:t>: Pros and Cons</a:t>
            </a:r>
            <a:endParaRPr lang="fr-FR" dirty="0"/>
          </a:p>
        </p:txBody>
      </p:sp>
    </p:spTree>
    <p:extLst>
      <p:ext uri="{BB962C8B-B14F-4D97-AF65-F5344CB8AC3E}">
        <p14:creationId xmlns:p14="http://schemas.microsoft.com/office/powerpoint/2010/main" val="24503291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4985" y="309194"/>
            <a:ext cx="9319364" cy="566183"/>
          </a:xfrm>
        </p:spPr>
        <p:txBody>
          <a:bodyPr/>
          <a:lstStyle/>
          <a:p>
            <a:r>
              <a:rPr lang="en-US" sz="3600" dirty="0" smtClean="0"/>
              <a:t>Digital Transformation of the Physical World</a:t>
            </a:r>
            <a:endParaRPr lang="fr-FR" sz="3600" dirty="0"/>
          </a:p>
        </p:txBody>
      </p:sp>
      <p:sp>
        <p:nvSpPr>
          <p:cNvPr id="3" name="Espace réservé du contenu 2"/>
          <p:cNvSpPr>
            <a:spLocks noGrp="1"/>
          </p:cNvSpPr>
          <p:nvPr>
            <p:ph idx="1"/>
          </p:nvPr>
        </p:nvSpPr>
        <p:spPr>
          <a:xfrm>
            <a:off x="120966" y="5649342"/>
            <a:ext cx="8947463" cy="457200"/>
          </a:xfrm>
        </p:spPr>
        <p:txBody>
          <a:bodyPr>
            <a:noAutofit/>
          </a:bodyPr>
          <a:lstStyle/>
          <a:p>
            <a:r>
              <a:rPr lang="en-US" sz="2200" dirty="0"/>
              <a:t>McKinsey, GE, IBM, Cisco et al. estimate hundreds of billions dollar savings/efficiency improvements in the next 10 years</a:t>
            </a:r>
            <a:endParaRPr lang="fr-FR" sz="2200" dirty="0"/>
          </a:p>
        </p:txBody>
      </p:sp>
      <p:graphicFrame>
        <p:nvGraphicFramePr>
          <p:cNvPr id="7" name="Espace réservé du contenu 5"/>
          <p:cNvGraphicFramePr>
            <a:graphicFrameLocks/>
          </p:cNvGraphicFramePr>
          <p:nvPr>
            <p:extLst>
              <p:ext uri="{D42A27DB-BD31-4B8C-83A1-F6EECF244321}">
                <p14:modId xmlns:p14="http://schemas.microsoft.com/office/powerpoint/2010/main" val="2786682075"/>
              </p:ext>
            </p:extLst>
          </p:nvPr>
        </p:nvGraphicFramePr>
        <p:xfrm>
          <a:off x="303586" y="936297"/>
          <a:ext cx="8582224" cy="4679154"/>
        </p:xfrm>
        <a:graphic>
          <a:graphicData uri="http://schemas.openxmlformats.org/drawingml/2006/table">
            <a:tbl>
              <a:tblPr firstRow="1" bandRow="1">
                <a:tableStyleId>{5C22544A-7EE6-4342-B048-85BDC9FD1C3A}</a:tableStyleId>
              </a:tblPr>
              <a:tblGrid>
                <a:gridCol w="1880810">
                  <a:extLst>
                    <a:ext uri="{9D8B030D-6E8A-4147-A177-3AD203B41FA5}">
                      <a16:colId xmlns:a16="http://schemas.microsoft.com/office/drawing/2014/main" val="2898895292"/>
                    </a:ext>
                  </a:extLst>
                </a:gridCol>
                <a:gridCol w="3268133">
                  <a:extLst>
                    <a:ext uri="{9D8B030D-6E8A-4147-A177-3AD203B41FA5}">
                      <a16:colId xmlns:a16="http://schemas.microsoft.com/office/drawing/2014/main" val="185268153"/>
                    </a:ext>
                  </a:extLst>
                </a:gridCol>
                <a:gridCol w="3433281">
                  <a:extLst>
                    <a:ext uri="{9D8B030D-6E8A-4147-A177-3AD203B41FA5}">
                      <a16:colId xmlns:a16="http://schemas.microsoft.com/office/drawing/2014/main" val="2159957828"/>
                    </a:ext>
                  </a:extLst>
                </a:gridCol>
              </a:tblGrid>
              <a:tr h="460064">
                <a:tc>
                  <a:txBody>
                    <a:bodyPr/>
                    <a:lstStyle/>
                    <a:p>
                      <a:r>
                        <a:rPr lang="en-US" sz="2100" noProof="0" dirty="0" smtClean="0"/>
                        <a:t>Industry</a:t>
                      </a:r>
                      <a:endParaRPr lang="en-US" sz="2100" noProof="0" dirty="0"/>
                    </a:p>
                  </a:txBody>
                  <a:tcPr marL="68580" marR="68580" marT="34290" marB="34290"/>
                </a:tc>
                <a:tc>
                  <a:txBody>
                    <a:bodyPr/>
                    <a:lstStyle/>
                    <a:p>
                      <a:r>
                        <a:rPr lang="en-US" sz="2100" noProof="0" dirty="0" smtClean="0"/>
                        <a:t>Past: Shelling a Product</a:t>
                      </a:r>
                      <a:r>
                        <a:rPr lang="en-US" sz="2100" baseline="0" noProof="0" dirty="0" smtClean="0"/>
                        <a:t> </a:t>
                      </a:r>
                      <a:endParaRPr lang="en-US" sz="2100" noProof="0" dirty="0"/>
                    </a:p>
                  </a:txBody>
                  <a:tcPr marL="68580" marR="68580" marT="34290" marB="34290"/>
                </a:tc>
                <a:tc>
                  <a:txBody>
                    <a:bodyPr/>
                    <a:lstStyle/>
                    <a:p>
                      <a:r>
                        <a:rPr lang="en-US" sz="2100" noProof="0" dirty="0" smtClean="0"/>
                        <a:t>Future: a Service</a:t>
                      </a:r>
                      <a:endParaRPr lang="en-US" sz="2100" noProof="0" dirty="0"/>
                    </a:p>
                  </a:txBody>
                  <a:tcPr marL="68580" marR="68580" marT="34290" marB="34290"/>
                </a:tc>
                <a:extLst>
                  <a:ext uri="{0D108BD9-81ED-4DB2-BD59-A6C34878D82A}">
                    <a16:rowId xmlns:a16="http://schemas.microsoft.com/office/drawing/2014/main" val="309809512"/>
                  </a:ext>
                </a:extLst>
              </a:tr>
              <a:tr h="440181">
                <a:tc>
                  <a:txBody>
                    <a:bodyPr/>
                    <a:lstStyle/>
                    <a:p>
                      <a:r>
                        <a:rPr lang="en-US" sz="1800" noProof="0" dirty="0" smtClean="0"/>
                        <a:t>Energy &amp; utilities</a:t>
                      </a:r>
                    </a:p>
                  </a:txBody>
                  <a:tcPr marL="68580" marR="68580" marT="34290" marB="34290"/>
                </a:tc>
                <a:tc>
                  <a:txBody>
                    <a:bodyPr/>
                    <a:lstStyle/>
                    <a:p>
                      <a:r>
                        <a:rPr lang="en-US" sz="1800" noProof="0" dirty="0" smtClean="0"/>
                        <a:t>Power networks/grids</a:t>
                      </a:r>
                      <a:endParaRPr lang="en-US" sz="1800" noProof="0" dirty="0"/>
                    </a:p>
                  </a:txBody>
                  <a:tcPr marL="68580" marR="68580" marT="34290" marB="34290"/>
                </a:tc>
                <a:tc>
                  <a:txBody>
                    <a:bodyPr/>
                    <a:lstStyle/>
                    <a:p>
                      <a:r>
                        <a:rPr lang="en-US" sz="1800" noProof="0" dirty="0" smtClean="0"/>
                        <a:t>On demand energy</a:t>
                      </a:r>
                      <a:r>
                        <a:rPr lang="en-US" sz="1800" baseline="0" noProof="0" dirty="0" smtClean="0"/>
                        <a:t> </a:t>
                      </a:r>
                      <a:r>
                        <a:rPr lang="en-US" sz="1800" noProof="0" dirty="0" smtClean="0"/>
                        <a:t>production/ consumption</a:t>
                      </a:r>
                      <a:endParaRPr lang="en-US" sz="1800" noProof="0" dirty="0"/>
                    </a:p>
                  </a:txBody>
                  <a:tcPr marL="68580" marR="68580" marT="34290" marB="34290"/>
                </a:tc>
                <a:extLst>
                  <a:ext uri="{0D108BD9-81ED-4DB2-BD59-A6C34878D82A}">
                    <a16:rowId xmlns:a16="http://schemas.microsoft.com/office/drawing/2014/main" val="2779977951"/>
                  </a:ext>
                </a:extLst>
              </a:tr>
              <a:tr h="363758">
                <a:tc>
                  <a:txBody>
                    <a:bodyPr/>
                    <a:lstStyle/>
                    <a:p>
                      <a:r>
                        <a:rPr lang="en-US" sz="1800" noProof="0" dirty="0" smtClean="0"/>
                        <a:t>Automotive</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Cars</a:t>
                      </a:r>
                    </a:p>
                  </a:txBody>
                  <a:tcPr marL="68580" marR="68580" marT="34290" marB="34290"/>
                </a:tc>
                <a:tc>
                  <a:txBody>
                    <a:bodyPr/>
                    <a:lstStyle/>
                    <a:p>
                      <a:r>
                        <a:rPr lang="en-US" sz="1800" noProof="0" dirty="0" smtClean="0"/>
                        <a:t>Transportation (assisted, autonomous driving)</a:t>
                      </a:r>
                      <a:endParaRPr lang="en-US" sz="1800" noProof="0" dirty="0"/>
                    </a:p>
                  </a:txBody>
                  <a:tcPr marL="68580" marR="68580" marT="34290" marB="34290"/>
                </a:tc>
                <a:extLst>
                  <a:ext uri="{0D108BD9-81ED-4DB2-BD59-A6C34878D82A}">
                    <a16:rowId xmlns:a16="http://schemas.microsoft.com/office/drawing/2014/main" val="305797142"/>
                  </a:ext>
                </a:extLst>
              </a:tr>
              <a:tr h="363758">
                <a:tc>
                  <a:txBody>
                    <a:bodyPr/>
                    <a:lstStyle/>
                    <a:p>
                      <a:r>
                        <a:rPr lang="en-US" sz="1800" noProof="0" dirty="0" smtClean="0"/>
                        <a:t>Agriculture</a:t>
                      </a:r>
                      <a:endParaRPr lang="en-US" sz="1800" noProof="0" dirty="0"/>
                    </a:p>
                  </a:txBody>
                  <a:tcPr marL="68580" marR="68580" marT="34290" marB="34290"/>
                </a:tc>
                <a:tc>
                  <a:txBody>
                    <a:bodyPr/>
                    <a:lstStyle/>
                    <a:p>
                      <a:r>
                        <a:rPr lang="en-US" sz="1800" noProof="0" dirty="0" smtClean="0"/>
                        <a:t>Seeds</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Crop Yields</a:t>
                      </a:r>
                    </a:p>
                  </a:txBody>
                  <a:tcPr marL="68580" marR="68580" marT="34290" marB="34290"/>
                </a:tc>
                <a:extLst>
                  <a:ext uri="{0D108BD9-81ED-4DB2-BD59-A6C34878D82A}">
                    <a16:rowId xmlns:a16="http://schemas.microsoft.com/office/drawing/2014/main" val="3868609656"/>
                  </a:ext>
                </a:extLst>
              </a:tr>
              <a:tr h="363758">
                <a:tc>
                  <a:txBody>
                    <a:bodyPr/>
                    <a:lstStyle/>
                    <a:p>
                      <a:r>
                        <a:rPr lang="en-US" sz="1800" noProof="0" dirty="0" smtClean="0"/>
                        <a:t>Healthcare</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Diabetes pumps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Diabetes cares</a:t>
                      </a:r>
                    </a:p>
                  </a:txBody>
                  <a:tcPr marL="68580" marR="68580" marT="34290" marB="34290"/>
                </a:tc>
                <a:extLst>
                  <a:ext uri="{0D108BD9-81ED-4DB2-BD59-A6C34878D82A}">
                    <a16:rowId xmlns:a16="http://schemas.microsoft.com/office/drawing/2014/main" val="715300518"/>
                  </a:ext>
                </a:extLst>
              </a:tr>
              <a:tr h="363758">
                <a:tc>
                  <a:txBody>
                    <a:bodyPr/>
                    <a:lstStyle/>
                    <a:p>
                      <a:r>
                        <a:rPr lang="en-US" sz="1800" noProof="0" dirty="0" smtClean="0"/>
                        <a:t>Food</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Packaged goods</a:t>
                      </a:r>
                    </a:p>
                  </a:txBody>
                  <a:tcPr marL="68580" marR="68580" marT="34290" marB="34290"/>
                </a:tc>
                <a:tc>
                  <a:txBody>
                    <a:bodyPr/>
                    <a:lstStyle/>
                    <a:p>
                      <a:r>
                        <a:rPr lang="en-US" sz="1800" noProof="0" dirty="0" smtClean="0"/>
                        <a:t>Nutrition</a:t>
                      </a:r>
                      <a:endParaRPr lang="en-US" sz="1800" noProof="0" dirty="0"/>
                    </a:p>
                  </a:txBody>
                  <a:tcPr marL="68580" marR="68580" marT="34290" marB="34290"/>
                </a:tc>
                <a:extLst>
                  <a:ext uri="{0D108BD9-81ED-4DB2-BD59-A6C34878D82A}">
                    <a16:rowId xmlns:a16="http://schemas.microsoft.com/office/drawing/2014/main" val="1727198596"/>
                  </a:ext>
                </a:extLst>
              </a:tr>
              <a:tr h="363758">
                <a:tc>
                  <a:txBody>
                    <a:bodyPr/>
                    <a:lstStyle/>
                    <a:p>
                      <a:r>
                        <a:rPr lang="en-US" sz="1800" b="0" noProof="0" dirty="0" smtClean="0"/>
                        <a:t>Cities</a:t>
                      </a:r>
                    </a:p>
                  </a:txBody>
                  <a:tcPr marL="68580" marR="68580" marT="34290" marB="34290"/>
                </a:tc>
                <a:tc>
                  <a:txBody>
                    <a:bodyPr/>
                    <a:lstStyle/>
                    <a:p>
                      <a:r>
                        <a:rPr lang="en-US" sz="1800" noProof="0" dirty="0" smtClean="0"/>
                        <a:t>Physical Urban</a:t>
                      </a:r>
                      <a:r>
                        <a:rPr lang="en-US" sz="1800" baseline="0" noProof="0" dirty="0" smtClean="0"/>
                        <a:t> infrastructure / Facilities</a:t>
                      </a:r>
                      <a:endParaRPr lang="en-US" sz="1800" noProof="0" dirty="0"/>
                    </a:p>
                  </a:txBody>
                  <a:tcPr marL="68580" marR="68580" marT="34290" marB="34290"/>
                </a:tc>
                <a:tc>
                  <a:txBody>
                    <a:bodyPr/>
                    <a:lstStyle/>
                    <a:p>
                      <a:r>
                        <a:rPr lang="en-US" sz="1800" noProof="0" dirty="0" smtClean="0"/>
                        <a:t>Smart city</a:t>
                      </a:r>
                      <a:r>
                        <a:rPr lang="en-US" sz="1800" baseline="0" noProof="0" dirty="0" smtClean="0"/>
                        <a:t> e-s</a:t>
                      </a:r>
                      <a:r>
                        <a:rPr lang="en-US" sz="1800" noProof="0" dirty="0" smtClean="0"/>
                        <a:t>ervices (street lighting, urban</a:t>
                      </a:r>
                      <a:r>
                        <a:rPr lang="en-US" sz="1800" baseline="0" noProof="0" dirty="0" smtClean="0"/>
                        <a:t> noise/pollution/ traffic monitoring, parking/waste management etc.)</a:t>
                      </a:r>
                      <a:r>
                        <a:rPr lang="en-US" sz="1800" noProof="0" dirty="0" smtClean="0"/>
                        <a:t> </a:t>
                      </a:r>
                      <a:endParaRPr lang="en-US" sz="1800" noProof="0" dirty="0"/>
                    </a:p>
                  </a:txBody>
                  <a:tcPr marL="68580" marR="68580" marT="34290" marB="34290"/>
                </a:tc>
                <a:extLst>
                  <a:ext uri="{0D108BD9-81ED-4DB2-BD59-A6C34878D82A}">
                    <a16:rowId xmlns:a16="http://schemas.microsoft.com/office/drawing/2014/main" val="1119689939"/>
                  </a:ext>
                </a:extLst>
              </a:tr>
              <a:tr h="363758">
                <a:tc>
                  <a:txBody>
                    <a:bodyPr/>
                    <a:lstStyle/>
                    <a:p>
                      <a:r>
                        <a:rPr lang="en-US" sz="1800" noProof="0" dirty="0" smtClean="0"/>
                        <a:t>….</a:t>
                      </a:r>
                      <a:endParaRPr lang="en-US" sz="1800" noProof="0" dirty="0"/>
                    </a:p>
                  </a:txBody>
                  <a:tcPr marL="68580" marR="68580" marT="34290" marB="34290"/>
                </a:tc>
                <a:tc>
                  <a:txBody>
                    <a:bodyPr/>
                    <a:lstStyle/>
                    <a:p>
                      <a:r>
                        <a:rPr lang="en-US" sz="1800" noProof="0" dirty="0" smtClean="0"/>
                        <a:t>….</a:t>
                      </a:r>
                      <a:endParaRPr lang="en-US" sz="1800" noProof="0" dirty="0"/>
                    </a:p>
                  </a:txBody>
                  <a:tcPr marL="68580" marR="68580" marT="34290" marB="34290"/>
                </a:tc>
                <a:tc>
                  <a:txBody>
                    <a:bodyPr/>
                    <a:lstStyle/>
                    <a:p>
                      <a:r>
                        <a:rPr lang="en-US" sz="1800" noProof="0" dirty="0" smtClean="0"/>
                        <a:t>….</a:t>
                      </a:r>
                      <a:endParaRPr lang="en-US" sz="1800" noProof="0" dirty="0"/>
                    </a:p>
                  </a:txBody>
                  <a:tcPr marL="68580" marR="68580" marT="34290" marB="34290"/>
                </a:tc>
                <a:extLst>
                  <a:ext uri="{0D108BD9-81ED-4DB2-BD59-A6C34878D82A}">
                    <a16:rowId xmlns:a16="http://schemas.microsoft.com/office/drawing/2014/main" val="303563868"/>
                  </a:ext>
                </a:extLst>
              </a:tr>
              <a:tr h="363758">
                <a:tc>
                  <a:txBody>
                    <a:bodyPr/>
                    <a:lstStyle/>
                    <a:p>
                      <a:r>
                        <a:rPr lang="en-US" sz="1800" noProof="0" dirty="0" smtClean="0"/>
                        <a:t>IT Industry</a:t>
                      </a:r>
                      <a:endParaRPr lang="en-US" sz="1800" noProof="0" dirty="0"/>
                    </a:p>
                  </a:txBody>
                  <a:tcPr marL="68580" marR="68580" marT="34290" marB="34290"/>
                </a:tc>
                <a:tc>
                  <a:txBody>
                    <a:bodyPr/>
                    <a:lstStyle/>
                    <a:p>
                      <a:r>
                        <a:rPr lang="en-US" sz="1800" noProof="0" dirty="0" smtClean="0"/>
                        <a:t>Computers</a:t>
                      </a:r>
                      <a:endParaRPr lang="en-US" sz="1800" noProof="0" dirty="0"/>
                    </a:p>
                  </a:txBody>
                  <a:tcPr marL="68580" marR="68580" marT="34290" marB="34290"/>
                </a:tc>
                <a:tc>
                  <a:txBody>
                    <a:bodyPr/>
                    <a:lstStyle/>
                    <a:p>
                      <a:r>
                        <a:rPr lang="en-US" sz="1800" noProof="0" dirty="0" smtClean="0"/>
                        <a:t>Computation</a:t>
                      </a:r>
                      <a:endParaRPr lang="en-US" sz="1800" noProof="0" dirty="0"/>
                    </a:p>
                  </a:txBody>
                  <a:tcPr marL="68580" marR="68580" marT="34290" marB="34290"/>
                </a:tc>
                <a:extLst>
                  <a:ext uri="{0D108BD9-81ED-4DB2-BD59-A6C34878D82A}">
                    <a16:rowId xmlns:a16="http://schemas.microsoft.com/office/drawing/2014/main" val="2170949840"/>
                  </a:ext>
                </a:extLst>
              </a:tr>
            </a:tbl>
          </a:graphicData>
        </a:graphic>
      </p:graphicFrame>
      <p:sp>
        <p:nvSpPr>
          <p:cNvPr id="10" name="Espace réservé du numéro de diapositive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3</a:t>
            </a:fld>
            <a:endParaRPr lang="en-US" dirty="0"/>
          </a:p>
        </p:txBody>
      </p:sp>
    </p:spTree>
    <p:extLst>
      <p:ext uri="{BB962C8B-B14F-4D97-AF65-F5344CB8AC3E}">
        <p14:creationId xmlns:p14="http://schemas.microsoft.com/office/powerpoint/2010/main" val="6210116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20651"/>
            <a:ext cx="9144000" cy="844550"/>
          </a:xfrm>
        </p:spPr>
        <p:txBody>
          <a:bodyPr/>
          <a:lstStyle/>
          <a:p>
            <a:r>
              <a:rPr lang="en-US" dirty="0" smtClean="0"/>
              <a:t>Variants of Decision Trees &amp; Forests </a:t>
            </a:r>
            <a:endParaRPr lang="en-US" dirty="0"/>
          </a:p>
        </p:txBody>
      </p:sp>
      <p:sp>
        <p:nvSpPr>
          <p:cNvPr id="3" name="Espace réservé du contenu 2"/>
          <p:cNvSpPr>
            <a:spLocks noGrp="1"/>
          </p:cNvSpPr>
          <p:nvPr>
            <p:ph idx="1"/>
          </p:nvPr>
        </p:nvSpPr>
        <p:spPr>
          <a:xfrm>
            <a:off x="-35625" y="1435735"/>
            <a:ext cx="9179625" cy="4181475"/>
          </a:xfrm>
        </p:spPr>
        <p:txBody>
          <a:bodyPr/>
          <a:lstStyle/>
          <a:p>
            <a:r>
              <a:rPr lang="en-US" sz="2200" dirty="0" smtClean="0">
                <a:solidFill>
                  <a:srgbClr val="0070C0"/>
                </a:solidFill>
              </a:rPr>
              <a:t>Tree-based</a:t>
            </a:r>
            <a:r>
              <a:rPr lang="en-US" sz="2200" dirty="0" smtClean="0"/>
              <a:t>:</a:t>
            </a:r>
          </a:p>
          <a:p>
            <a:pPr lvl="1"/>
            <a:r>
              <a:rPr lang="en-US" sz="2200" dirty="0" smtClean="0"/>
              <a:t>h:d-Trees [Ting and Wells, ICDM 2010]</a:t>
            </a:r>
          </a:p>
          <a:p>
            <a:pPr lvl="1"/>
            <a:r>
              <a:rPr lang="en-US" sz="2200" dirty="0"/>
              <a:t>Streaming Half-Space-Trees </a:t>
            </a:r>
            <a:r>
              <a:rPr lang="en-US" sz="2200" dirty="0" smtClean="0"/>
              <a:t>(HSTA) [Tan et al, IJCAI 2011]</a:t>
            </a:r>
          </a:p>
          <a:p>
            <a:pPr lvl="1"/>
            <a:r>
              <a:rPr lang="da-DK" sz="2200" dirty="0"/>
              <a:t>RS-Forest </a:t>
            </a:r>
            <a:r>
              <a:rPr lang="da-DK" sz="2200" dirty="0" smtClean="0"/>
              <a:t>[Wu </a:t>
            </a:r>
            <a:r>
              <a:rPr lang="da-DK" sz="2200" dirty="0"/>
              <a:t>et al, </a:t>
            </a:r>
            <a:r>
              <a:rPr lang="en-US" sz="2200" dirty="0"/>
              <a:t>ICDM </a:t>
            </a:r>
            <a:r>
              <a:rPr lang="da-DK" sz="2200" dirty="0" smtClean="0"/>
              <a:t>2014</a:t>
            </a:r>
            <a:r>
              <a:rPr lang="da-DK" sz="2200" dirty="0"/>
              <a:t>)</a:t>
            </a:r>
            <a:endParaRPr lang="en-US" sz="2200" dirty="0" smtClean="0"/>
          </a:p>
          <a:p>
            <a:pPr lvl="1"/>
            <a:r>
              <a:rPr lang="en-US" sz="2200" i="1" dirty="0" smtClean="0"/>
              <a:t>Robust </a:t>
            </a:r>
            <a:r>
              <a:rPr lang="en-US" sz="2200" i="1" dirty="0"/>
              <a:t>R</a:t>
            </a:r>
            <a:r>
              <a:rPr lang="en-US" sz="2200" i="1" dirty="0" smtClean="0"/>
              <a:t>andom </a:t>
            </a:r>
            <a:r>
              <a:rPr lang="en-US" sz="2200" i="1" dirty="0"/>
              <a:t>C</a:t>
            </a:r>
            <a:r>
              <a:rPr lang="en-US" sz="2200" i="1" dirty="0" smtClean="0"/>
              <a:t>ut </a:t>
            </a:r>
            <a:r>
              <a:rPr lang="en-US" sz="2200" i="1" dirty="0"/>
              <a:t>Forest </a:t>
            </a:r>
            <a:r>
              <a:rPr lang="en-US" sz="2200" i="1" dirty="0" smtClean="0"/>
              <a:t>(RRCF) for data streams </a:t>
            </a:r>
            <a:r>
              <a:rPr lang="en-US" sz="2200" dirty="0"/>
              <a:t>[</a:t>
            </a:r>
            <a:r>
              <a:rPr lang="en-US" sz="2200" dirty="0" err="1" smtClean="0"/>
              <a:t>Guha</a:t>
            </a:r>
            <a:r>
              <a:rPr lang="en-US" sz="2200" dirty="0" smtClean="0"/>
              <a:t> et al, ICML 2016]</a:t>
            </a:r>
          </a:p>
          <a:p>
            <a:r>
              <a:rPr lang="en-US" sz="2200" dirty="0" smtClean="0">
                <a:solidFill>
                  <a:srgbClr val="0070C0"/>
                </a:solidFill>
              </a:rPr>
              <a:t>Irrelevant dimensions</a:t>
            </a:r>
          </a:p>
          <a:p>
            <a:pPr lvl="1"/>
            <a:r>
              <a:rPr lang="en-US" sz="2200" dirty="0"/>
              <a:t>Nearest neighbor [Wells et </a:t>
            </a:r>
            <a:r>
              <a:rPr lang="en-US" sz="2200" dirty="0" smtClean="0"/>
              <a:t>al, </a:t>
            </a:r>
            <a:r>
              <a:rPr lang="en-US" sz="2200" dirty="0"/>
              <a:t>PRJ 2014]</a:t>
            </a:r>
          </a:p>
          <a:p>
            <a:pPr lvl="1"/>
            <a:r>
              <a:rPr lang="en-US" sz="2200" dirty="0" smtClean="0"/>
              <a:t>Half-Space [Ting et al, KDD 2010; Chen et al, MLJ 2015]</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39</a:t>
            </a:fld>
            <a:endParaRPr lang="en-US" dirty="0"/>
          </a:p>
        </p:txBody>
      </p:sp>
    </p:spTree>
    <p:extLst>
      <p:ext uri="{BB962C8B-B14F-4D97-AF65-F5344CB8AC3E}">
        <p14:creationId xmlns:p14="http://schemas.microsoft.com/office/powerpoint/2010/main" val="389205926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95003"/>
            <a:ext cx="9143999" cy="1254124"/>
          </a:xfrm>
        </p:spPr>
        <p:txBody>
          <a:bodyPr/>
          <a:lstStyle/>
          <a:p>
            <a:r>
              <a:rPr lang="en-US" dirty="0" smtClean="0"/>
              <a:t>One-Class </a:t>
            </a:r>
            <a:r>
              <a:rPr lang="en-US" dirty="0"/>
              <a:t>Support Vector Machines [Scholkopf et al, </a:t>
            </a:r>
            <a:r>
              <a:rPr lang="en-US" dirty="0" smtClean="0"/>
              <a:t>1999]</a:t>
            </a:r>
            <a:endParaRPr lang="fr-FR" dirty="0"/>
          </a:p>
        </p:txBody>
      </p:sp>
      <p:sp>
        <p:nvSpPr>
          <p:cNvPr id="3" name="Espace réservé du contenu 2"/>
          <p:cNvSpPr>
            <a:spLocks noGrp="1"/>
          </p:cNvSpPr>
          <p:nvPr>
            <p:ph idx="1"/>
          </p:nvPr>
        </p:nvSpPr>
        <p:spPr>
          <a:xfrm>
            <a:off x="0" y="1470025"/>
            <a:ext cx="9144000" cy="4181475"/>
          </a:xfrm>
        </p:spPr>
        <p:txBody>
          <a:bodyPr/>
          <a:lstStyle/>
          <a:p>
            <a:r>
              <a:rPr lang="en-US" sz="2200" dirty="0"/>
              <a:t>Instead of dividing </a:t>
            </a:r>
            <a:r>
              <a:rPr lang="en-US" sz="2200" dirty="0" smtClean="0"/>
              <a:t>data samples </a:t>
            </a:r>
            <a:r>
              <a:rPr lang="en-US" sz="2200" dirty="0"/>
              <a:t>by class </a:t>
            </a:r>
            <a:r>
              <a:rPr lang="en-US" sz="2200" dirty="0" smtClean="0"/>
              <a:t>as SVM algorithms</a:t>
            </a:r>
            <a:r>
              <a:rPr lang="en-US" sz="2200" dirty="0"/>
              <a:t>, </a:t>
            </a:r>
            <a:r>
              <a:rPr lang="en-US" sz="2200" dirty="0" smtClean="0"/>
              <a:t>1CSVMs consider </a:t>
            </a:r>
            <a:r>
              <a:rPr lang="en-US" sz="2200" dirty="0">
                <a:solidFill>
                  <a:srgbClr val="017DBB"/>
                </a:solidFill>
              </a:rPr>
              <a:t>all </a:t>
            </a:r>
            <a:r>
              <a:rPr lang="en-US" sz="2200" dirty="0" smtClean="0">
                <a:solidFill>
                  <a:srgbClr val="017DBB"/>
                </a:solidFill>
              </a:rPr>
              <a:t>samples </a:t>
            </a:r>
            <a:r>
              <a:rPr lang="en-US" sz="2200" dirty="0">
                <a:solidFill>
                  <a:srgbClr val="017DBB"/>
                </a:solidFill>
              </a:rPr>
              <a:t>as members of the </a:t>
            </a:r>
            <a:r>
              <a:rPr lang="en-US" sz="2200" dirty="0" smtClean="0">
                <a:solidFill>
                  <a:srgbClr val="017DBB"/>
                </a:solidFill>
              </a:rPr>
              <a:t>normal class</a:t>
            </a:r>
            <a:r>
              <a:rPr lang="en-US" sz="2200" dirty="0"/>
              <a:t>, and </a:t>
            </a:r>
            <a:r>
              <a:rPr lang="en-US" sz="2200" dirty="0" smtClean="0"/>
              <a:t>find the </a:t>
            </a:r>
            <a:r>
              <a:rPr lang="en-US" sz="2200" dirty="0">
                <a:solidFill>
                  <a:srgbClr val="017DBB"/>
                </a:solidFill>
              </a:rPr>
              <a:t>boundary that best </a:t>
            </a:r>
            <a:r>
              <a:rPr lang="en-US" sz="2200" dirty="0" smtClean="0">
                <a:solidFill>
                  <a:srgbClr val="017DBB"/>
                </a:solidFill>
              </a:rPr>
              <a:t>fits </a:t>
            </a:r>
            <a:r>
              <a:rPr lang="en-US" sz="2200" dirty="0">
                <a:solidFill>
                  <a:srgbClr val="017DBB"/>
                </a:solidFill>
              </a:rPr>
              <a:t>the given data</a:t>
            </a:r>
            <a:r>
              <a:rPr lang="en-US" sz="2200" dirty="0"/>
              <a:t>, dividing </a:t>
            </a:r>
            <a:r>
              <a:rPr lang="en-US" sz="2200" dirty="0" smtClean="0"/>
              <a:t>it from </a:t>
            </a:r>
            <a:r>
              <a:rPr lang="en-US" sz="2200" dirty="0"/>
              <a:t>the </a:t>
            </a:r>
            <a:r>
              <a:rPr lang="en-US" sz="2200" dirty="0" smtClean="0"/>
              <a:t>origin</a:t>
            </a:r>
            <a:endParaRPr lang="en-US" sz="2200" dirty="0"/>
          </a:p>
          <a:p>
            <a:pPr lvl="1"/>
            <a:r>
              <a:rPr lang="en-US" sz="2200" dirty="0" smtClean="0">
                <a:solidFill>
                  <a:srgbClr val="017DBB"/>
                </a:solidFill>
              </a:rPr>
              <a:t>model the underlying distribution of normal data </a:t>
            </a:r>
            <a:r>
              <a:rPr lang="en-US" sz="2200" dirty="0" smtClean="0"/>
              <a:t>while being insensitive to noise or anomalies in the training data</a:t>
            </a:r>
          </a:p>
          <a:p>
            <a:pPr lvl="1"/>
            <a:r>
              <a:rPr lang="en-US" sz="2200" dirty="0" smtClean="0"/>
              <a:t>after </a:t>
            </a:r>
            <a:r>
              <a:rPr lang="en-US" sz="2200" dirty="0"/>
              <a:t>the training is </a:t>
            </a:r>
            <a:r>
              <a:rPr lang="en-US" sz="2200" dirty="0" smtClean="0"/>
              <a:t>finished</a:t>
            </a:r>
            <a:r>
              <a:rPr lang="en-US" sz="2200" dirty="0"/>
              <a:t>, the testing simply </a:t>
            </a:r>
            <a:r>
              <a:rPr lang="en-US" sz="2200" dirty="0" smtClean="0"/>
              <a:t>involves </a:t>
            </a:r>
            <a:r>
              <a:rPr lang="en-US" sz="2200" dirty="0" smtClean="0">
                <a:solidFill>
                  <a:srgbClr val="017DBB"/>
                </a:solidFill>
              </a:rPr>
              <a:t>classifying a sample as </a:t>
            </a:r>
            <a:r>
              <a:rPr lang="en-US" sz="2200" dirty="0">
                <a:solidFill>
                  <a:srgbClr val="017DBB"/>
                </a:solidFill>
              </a:rPr>
              <a:t>normal or anomalous depending on which </a:t>
            </a:r>
            <a:r>
              <a:rPr lang="en-US" sz="2200" dirty="0" smtClean="0">
                <a:solidFill>
                  <a:srgbClr val="017DBB"/>
                </a:solidFill>
              </a:rPr>
              <a:t>side of </a:t>
            </a:r>
            <a:r>
              <a:rPr lang="en-US" sz="2200" dirty="0">
                <a:solidFill>
                  <a:srgbClr val="017DBB"/>
                </a:solidFill>
              </a:rPr>
              <a:t>the found boundary they are </a:t>
            </a:r>
            <a:r>
              <a:rPr lang="en-US" sz="2200" dirty="0" smtClean="0">
                <a:solidFill>
                  <a:srgbClr val="017DBB"/>
                </a:solidFill>
              </a:rPr>
              <a:t>mapped</a:t>
            </a:r>
            <a:endParaRPr lang="en-US" sz="2200" dirty="0" smtClean="0"/>
          </a:p>
          <a:p>
            <a:r>
              <a:rPr lang="en-US" sz="2200" dirty="0" smtClean="0"/>
              <a:t>A kernel function implicitly </a:t>
            </a:r>
            <a:r>
              <a:rPr lang="en-US" sz="2200" dirty="0" smtClean="0">
                <a:solidFill>
                  <a:srgbClr val="017DBB"/>
                </a:solidFill>
              </a:rPr>
              <a:t>maps the input data space to a higher dimensional feature space</a:t>
            </a:r>
            <a:r>
              <a:rPr lang="en-US" sz="2200" dirty="0" smtClean="0"/>
              <a:t> in order to clearly separate between normal and anomalous data </a:t>
            </a:r>
          </a:p>
          <a:p>
            <a:pPr lvl="1"/>
            <a:r>
              <a:rPr lang="en-US" sz="2200" dirty="0" smtClean="0"/>
              <a:t>When properly applied, in principle a kernel-based method is able to model any non-linear pattern of normal behavior</a:t>
            </a:r>
          </a:p>
          <a:p>
            <a:pPr lvl="1"/>
            <a:endParaRPr lang="en-US" sz="2200" dirty="0" smtClean="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40</a:t>
            </a:fld>
            <a:endParaRPr lang="en-US" dirty="0"/>
          </a:p>
        </p:txBody>
      </p:sp>
    </p:spTree>
    <p:extLst>
      <p:ext uri="{BB962C8B-B14F-4D97-AF65-F5344CB8AC3E}">
        <p14:creationId xmlns:p14="http://schemas.microsoft.com/office/powerpoint/2010/main" val="297399233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 y="132212"/>
            <a:ext cx="9143999" cy="696504"/>
          </a:xfrm>
        </p:spPr>
        <p:txBody>
          <a:bodyPr/>
          <a:lstStyle/>
          <a:p>
            <a:r>
              <a:rPr lang="en-US" dirty="0" smtClean="0"/>
              <a:t>Various 1CSVM Methods</a:t>
            </a:r>
            <a:endParaRPr lang="en-US" dirty="0"/>
          </a:p>
        </p:txBody>
      </p:sp>
      <p:sp>
        <p:nvSpPr>
          <p:cNvPr id="3" name="Espace réservé du contenu 2"/>
          <p:cNvSpPr>
            <a:spLocks noGrp="1"/>
          </p:cNvSpPr>
          <p:nvPr>
            <p:ph idx="1"/>
          </p:nvPr>
        </p:nvSpPr>
        <p:spPr>
          <a:xfrm>
            <a:off x="1194027" y="6396264"/>
            <a:ext cx="7805737" cy="435610"/>
          </a:xfrm>
        </p:spPr>
        <p:txBody>
          <a:bodyPr/>
          <a:lstStyle/>
          <a:p>
            <a:pPr marL="0" indent="0">
              <a:buNone/>
            </a:pPr>
            <a:r>
              <a:rPr lang="fr-FR" sz="1800" dirty="0" smtClean="0"/>
              <a:t>S. M. Erfani </a:t>
            </a:r>
            <a:r>
              <a:rPr lang="en-US" sz="1800" dirty="0"/>
              <a:t>Anomaly Detection in </a:t>
            </a:r>
            <a:r>
              <a:rPr lang="en-US" sz="1800" dirty="0" smtClean="0"/>
              <a:t>Participatory Sensing Networks Ph.D </a:t>
            </a:r>
            <a:r>
              <a:rPr lang="fr-FR" sz="1800" dirty="0" err="1" smtClean="0"/>
              <a:t>Univ</a:t>
            </a:r>
            <a:r>
              <a:rPr lang="fr-FR" sz="1800" dirty="0" smtClean="0"/>
              <a:t>. of Melbourne August </a:t>
            </a:r>
            <a:r>
              <a:rPr lang="fr-FR" sz="1800" dirty="0"/>
              <a:t>2015</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41</a:t>
            </a:fld>
            <a:endParaRPr lang="en-US" dirty="0"/>
          </a:p>
        </p:txBody>
      </p:sp>
      <p:pic>
        <p:nvPicPr>
          <p:cNvPr id="5" name="Image 4"/>
          <p:cNvPicPr>
            <a:picLocks noChangeAspect="1"/>
          </p:cNvPicPr>
          <p:nvPr/>
        </p:nvPicPr>
        <p:blipFill>
          <a:blip r:embed="rId3"/>
          <a:stretch>
            <a:fillRect/>
          </a:stretch>
        </p:blipFill>
        <p:spPr>
          <a:xfrm>
            <a:off x="0" y="731666"/>
            <a:ext cx="9143999" cy="4893847"/>
          </a:xfrm>
          <a:prstGeom prst="rect">
            <a:avLst/>
          </a:prstGeom>
        </p:spPr>
      </p:pic>
      <p:pic>
        <p:nvPicPr>
          <p:cNvPr id="6" name="Image 5"/>
          <p:cNvPicPr>
            <a:picLocks noChangeAspect="1"/>
          </p:cNvPicPr>
          <p:nvPr/>
        </p:nvPicPr>
        <p:blipFill>
          <a:blip r:embed="rId4"/>
          <a:stretch>
            <a:fillRect/>
          </a:stretch>
        </p:blipFill>
        <p:spPr>
          <a:xfrm>
            <a:off x="222477" y="5785826"/>
            <a:ext cx="971550" cy="476250"/>
          </a:xfrm>
          <a:prstGeom prst="rect">
            <a:avLst/>
          </a:prstGeom>
        </p:spPr>
      </p:pic>
      <p:pic>
        <p:nvPicPr>
          <p:cNvPr id="7" name="Image 6"/>
          <p:cNvPicPr>
            <a:picLocks noChangeAspect="1"/>
          </p:cNvPicPr>
          <p:nvPr/>
        </p:nvPicPr>
        <p:blipFill>
          <a:blip r:embed="rId5"/>
          <a:stretch>
            <a:fillRect/>
          </a:stretch>
        </p:blipFill>
        <p:spPr>
          <a:xfrm>
            <a:off x="1194027" y="5781064"/>
            <a:ext cx="828675" cy="485775"/>
          </a:xfrm>
          <a:prstGeom prst="rect">
            <a:avLst/>
          </a:prstGeom>
        </p:spPr>
      </p:pic>
      <p:sp>
        <p:nvSpPr>
          <p:cNvPr id="8" name="Rectangle 7"/>
          <p:cNvSpPr/>
          <p:nvPr/>
        </p:nvSpPr>
        <p:spPr>
          <a:xfrm>
            <a:off x="3135086" y="5438780"/>
            <a:ext cx="5864678" cy="1096967"/>
          </a:xfrm>
          <a:prstGeom prst="rect">
            <a:avLst/>
          </a:prstGeom>
        </p:spPr>
        <p:txBody>
          <a:bodyPr wrap="square">
            <a:spAutoFit/>
          </a:bodyPr>
          <a:lstStyle/>
          <a:p>
            <a:pPr>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PSVM</a:t>
            </a:r>
            <a:r>
              <a:rPr lang="en-US" sz="1600" dirty="0">
                <a:latin typeface="Tahoma" panose="020B0604030504040204" pitchFamily="34" charset="0"/>
                <a:ea typeface="Tahoma" panose="020B0604030504040204" pitchFamily="34" charset="0"/>
                <a:cs typeface="Tahoma" panose="020B0604030504040204" pitchFamily="34" charset="0"/>
              </a:rPr>
              <a:t> (Plane-based Support Vector Machine)</a:t>
            </a:r>
          </a:p>
          <a:p>
            <a:pPr>
              <a:spcBef>
                <a:spcPts val="0"/>
              </a:spcBef>
              <a:buNone/>
            </a:pPr>
            <a:r>
              <a:rPr lang="fr-FR" sz="1600" b="1" dirty="0">
                <a:latin typeface="Tahoma" panose="020B0604030504040204" pitchFamily="34" charset="0"/>
                <a:ea typeface="Tahoma" panose="020B0604030504040204" pitchFamily="34" charset="0"/>
                <a:cs typeface="Tahoma" panose="020B0604030504040204" pitchFamily="34" charset="0"/>
              </a:rPr>
              <a:t>SVDD</a:t>
            </a:r>
            <a:r>
              <a:rPr lang="fr-FR" sz="1600" dirty="0">
                <a:latin typeface="Tahoma" panose="020B0604030504040204" pitchFamily="34" charset="0"/>
                <a:ea typeface="Tahoma" panose="020B0604030504040204" pitchFamily="34" charset="0"/>
                <a:cs typeface="Tahoma" panose="020B0604030504040204" pitchFamily="34" charset="0"/>
              </a:rPr>
              <a:t> (Support </a:t>
            </a:r>
            <a:r>
              <a:rPr lang="fr-FR" sz="1600" dirty="0" err="1">
                <a:latin typeface="Tahoma" panose="020B0604030504040204" pitchFamily="34" charset="0"/>
                <a:ea typeface="Tahoma" panose="020B0604030504040204" pitchFamily="34" charset="0"/>
                <a:cs typeface="Tahoma" panose="020B0604030504040204" pitchFamily="34" charset="0"/>
              </a:rPr>
              <a:t>Vector</a:t>
            </a:r>
            <a:r>
              <a:rPr lang="fr-FR" sz="1600" dirty="0">
                <a:latin typeface="Tahoma" panose="020B0604030504040204" pitchFamily="34" charset="0"/>
                <a:ea typeface="Tahoma" panose="020B0604030504040204" pitchFamily="34" charset="0"/>
                <a:cs typeface="Tahoma" panose="020B0604030504040204" pitchFamily="34" charset="0"/>
              </a:rPr>
              <a:t> Data Description)</a:t>
            </a:r>
          </a:p>
          <a:p>
            <a:pPr>
              <a:spcBef>
                <a:spcPts val="0"/>
              </a:spcBef>
              <a:buNone/>
            </a:pPr>
            <a:r>
              <a:rPr lang="fr-FR" sz="1600" b="1" dirty="0">
                <a:latin typeface="Tahoma" panose="020B0604030504040204" pitchFamily="34" charset="0"/>
                <a:ea typeface="Tahoma" panose="020B0604030504040204" pitchFamily="34" charset="0"/>
                <a:cs typeface="Tahoma" panose="020B0604030504040204" pitchFamily="34" charset="0"/>
              </a:rPr>
              <a:t>QSSVM</a:t>
            </a:r>
            <a:r>
              <a:rPr lang="fr-FR" sz="1600" dirty="0">
                <a:latin typeface="Tahoma" panose="020B0604030504040204" pitchFamily="34" charset="0"/>
                <a:ea typeface="Tahoma" panose="020B0604030504040204" pitchFamily="34" charset="0"/>
                <a:cs typeface="Tahoma" panose="020B0604030504040204" pitchFamily="34" charset="0"/>
              </a:rPr>
              <a:t> (Quarter- </a:t>
            </a:r>
            <a:r>
              <a:rPr lang="fr-FR" sz="1600" dirty="0" err="1">
                <a:latin typeface="Tahoma" panose="020B0604030504040204" pitchFamily="34" charset="0"/>
                <a:ea typeface="Tahoma" panose="020B0604030504040204" pitchFamily="34" charset="0"/>
                <a:cs typeface="Tahoma" panose="020B0604030504040204" pitchFamily="34" charset="0"/>
              </a:rPr>
              <a:t>Sphere</a:t>
            </a:r>
            <a:r>
              <a:rPr lang="fr-FR" sz="1600" dirty="0">
                <a:latin typeface="Tahoma" panose="020B0604030504040204" pitchFamily="34" charset="0"/>
                <a:ea typeface="Tahoma" panose="020B0604030504040204" pitchFamily="34" charset="0"/>
                <a:cs typeface="Tahoma" panose="020B0604030504040204" pitchFamily="34" charset="0"/>
              </a:rPr>
              <a:t> Support </a:t>
            </a:r>
            <a:r>
              <a:rPr lang="fr-FR" sz="1600" dirty="0" err="1">
                <a:latin typeface="Tahoma" panose="020B0604030504040204" pitchFamily="34" charset="0"/>
                <a:ea typeface="Tahoma" panose="020B0604030504040204" pitchFamily="34" charset="0"/>
                <a:cs typeface="Tahoma" panose="020B0604030504040204" pitchFamily="34" charset="0"/>
              </a:rPr>
              <a:t>Vector</a:t>
            </a:r>
            <a:r>
              <a:rPr lang="fr-FR" sz="1600" dirty="0">
                <a:latin typeface="Tahoma" panose="020B0604030504040204" pitchFamily="34" charset="0"/>
                <a:ea typeface="Tahoma" panose="020B0604030504040204" pitchFamily="34" charset="0"/>
                <a:cs typeface="Tahoma" panose="020B0604030504040204" pitchFamily="34" charset="0"/>
              </a:rPr>
              <a:t> Machine)</a:t>
            </a:r>
          </a:p>
          <a:p>
            <a:pPr>
              <a:spcBef>
                <a:spcPts val="0"/>
              </a:spcBef>
              <a:buNone/>
            </a:pPr>
            <a:r>
              <a:rPr lang="fr-FR" sz="1600" b="1" dirty="0">
                <a:latin typeface="Tahoma" panose="020B0604030504040204" pitchFamily="34" charset="0"/>
                <a:ea typeface="Tahoma" panose="020B0604030504040204" pitchFamily="34" charset="0"/>
                <a:cs typeface="Tahoma" panose="020B0604030504040204" pitchFamily="34" charset="0"/>
              </a:rPr>
              <a:t>CESVM</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Centered</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Hyperellipsoidal</a:t>
            </a:r>
            <a:r>
              <a:rPr lang="fr-FR" sz="1600" dirty="0">
                <a:latin typeface="Tahoma" panose="020B0604030504040204" pitchFamily="34" charset="0"/>
                <a:ea typeface="Tahoma" panose="020B0604030504040204" pitchFamily="34" charset="0"/>
                <a:cs typeface="Tahoma" panose="020B0604030504040204" pitchFamily="34" charset="0"/>
              </a:rPr>
              <a:t> Support </a:t>
            </a:r>
            <a:r>
              <a:rPr lang="fr-FR" sz="1600" dirty="0" err="1">
                <a:latin typeface="Tahoma" panose="020B0604030504040204" pitchFamily="34" charset="0"/>
                <a:ea typeface="Tahoma" panose="020B0604030504040204" pitchFamily="34" charset="0"/>
                <a:cs typeface="Tahoma" panose="020B0604030504040204" pitchFamily="34" charset="0"/>
              </a:rPr>
              <a:t>Vector</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smtClean="0">
                <a:latin typeface="Tahoma" panose="020B0604030504040204" pitchFamily="34" charset="0"/>
                <a:ea typeface="Tahoma" panose="020B0604030504040204" pitchFamily="34" charset="0"/>
                <a:cs typeface="Tahoma" panose="020B0604030504040204" pitchFamily="34" charset="0"/>
              </a:rPr>
              <a:t>Machine)</a:t>
            </a:r>
            <a:endParaRPr lang="fr-FR" sz="1600" dirty="0">
              <a:latin typeface="Tahoma" panose="020B0604030504040204" pitchFamily="34" charset="0"/>
              <a:ea typeface="Tahoma" panose="020B0604030504040204" pitchFamily="34" charset="0"/>
              <a:cs typeface="Tahoma" panose="020B0604030504040204" pitchFamily="34" charset="0"/>
            </a:endParaRPr>
          </a:p>
        </p:txBody>
      </p:sp>
      <p:sp>
        <p:nvSpPr>
          <p:cNvPr id="9" name="Espace réservé du contenu 1"/>
          <p:cNvSpPr txBox="1">
            <a:spLocks/>
          </p:cNvSpPr>
          <p:nvPr/>
        </p:nvSpPr>
        <p:spPr bwMode="auto">
          <a:xfrm>
            <a:off x="97532" y="711687"/>
            <a:ext cx="3444321" cy="100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Find a </a:t>
            </a:r>
            <a:r>
              <a:rPr lang="en-US" sz="2200" kern="0" dirty="0" smtClean="0">
                <a:solidFill>
                  <a:srgbClr val="0070C0"/>
                </a:solidFill>
              </a:rPr>
              <a:t>hyperplane</a:t>
            </a:r>
            <a:r>
              <a:rPr lang="en-US" sz="2200" kern="0" dirty="0" smtClean="0"/>
              <a:t> </a:t>
            </a:r>
            <a:r>
              <a:rPr lang="en-US" sz="2200" kern="0" dirty="0"/>
              <a:t>(in </a:t>
            </a:r>
            <a:r>
              <a:rPr lang="en-US" sz="2200" kern="0" dirty="0" smtClean="0"/>
              <a:t>higher-dimensional kernel </a:t>
            </a:r>
            <a:r>
              <a:rPr lang="en-US" sz="2200" kern="0" dirty="0"/>
              <a:t>space</a:t>
            </a:r>
            <a:r>
              <a:rPr lang="en-US" sz="2200" kern="0" dirty="0" smtClean="0"/>
              <a:t>) </a:t>
            </a:r>
            <a:r>
              <a:rPr lang="en-US" sz="2200" kern="0" dirty="0"/>
              <a:t>such that </a:t>
            </a:r>
            <a:r>
              <a:rPr lang="en-US" sz="2200" kern="0" dirty="0">
                <a:solidFill>
                  <a:srgbClr val="017DBB"/>
                </a:solidFill>
              </a:rPr>
              <a:t>most </a:t>
            </a:r>
            <a:r>
              <a:rPr lang="en-US" sz="2200" kern="0" dirty="0" smtClean="0">
                <a:solidFill>
                  <a:srgbClr val="017DBB"/>
                </a:solidFill>
              </a:rPr>
              <a:t>of the data </a:t>
            </a:r>
            <a:r>
              <a:rPr lang="en-US" sz="2200" kern="0" dirty="0">
                <a:solidFill>
                  <a:srgbClr val="017DBB"/>
                </a:solidFill>
              </a:rPr>
              <a:t>are separated </a:t>
            </a:r>
            <a:r>
              <a:rPr lang="en-US" sz="2200" kern="0" dirty="0"/>
              <a:t>from the origin with </a:t>
            </a:r>
            <a:r>
              <a:rPr lang="en-US" sz="2200" kern="0" dirty="0">
                <a:solidFill>
                  <a:srgbClr val="017DBB"/>
                </a:solidFill>
              </a:rPr>
              <a:t>maximum margin</a:t>
            </a:r>
            <a:endParaRPr lang="en-US" sz="2200" kern="0" dirty="0" smtClean="0">
              <a:solidFill>
                <a:srgbClr val="017DBB"/>
              </a:solidFill>
            </a:endParaRPr>
          </a:p>
        </p:txBody>
      </p:sp>
      <p:sp>
        <p:nvSpPr>
          <p:cNvPr id="10" name="Rectangle 9"/>
          <p:cNvSpPr/>
          <p:nvPr/>
        </p:nvSpPr>
        <p:spPr>
          <a:xfrm>
            <a:off x="9144000" y="3654578"/>
            <a:ext cx="4816258" cy="1451616"/>
          </a:xfrm>
          <a:prstGeom prst="rect">
            <a:avLst/>
          </a:prstGeom>
        </p:spPr>
        <p:txBody>
          <a:bodyPr wrap="square">
            <a:spAutoFit/>
          </a:bodyPr>
          <a:lstStyle/>
          <a:p>
            <a:pPr>
              <a:buNone/>
            </a:pPr>
            <a:r>
              <a:rPr lang="en-US" sz="2200" dirty="0">
                <a:latin typeface="Helvetica" panose="020B0604020202020204" pitchFamily="34" charset="0"/>
              </a:rPr>
              <a:t>Tradeoff between amount of data enclosed </a:t>
            </a:r>
            <a:r>
              <a:rPr lang="en-US" sz="2200" dirty="0" smtClean="0">
                <a:latin typeface="Helvetica" panose="020B0604020202020204" pitchFamily="34" charset="0"/>
              </a:rPr>
              <a:t>and tightness </a:t>
            </a:r>
            <a:r>
              <a:rPr lang="en-US" sz="2200" dirty="0">
                <a:latin typeface="Helvetica" panose="020B0604020202020204" pitchFamily="34" charset="0"/>
              </a:rPr>
              <a:t>of </a:t>
            </a:r>
            <a:r>
              <a:rPr lang="en-US" sz="2200" dirty="0" smtClean="0">
                <a:latin typeface="Helvetica" panose="020B0604020202020204" pitchFamily="34" charset="0"/>
              </a:rPr>
              <a:t>enclosure</a:t>
            </a:r>
            <a:r>
              <a:rPr lang="en-US" sz="2200" dirty="0">
                <a:latin typeface="Helvetica" panose="020B0604020202020204" pitchFamily="34" charset="0"/>
              </a:rPr>
              <a:t>; controlled by regularization </a:t>
            </a:r>
            <a:r>
              <a:rPr lang="en-US" sz="2200" dirty="0" smtClean="0">
                <a:latin typeface="Helvetica" panose="020B0604020202020204" pitchFamily="34" charset="0"/>
              </a:rPr>
              <a:t>of </a:t>
            </a:r>
            <a:r>
              <a:rPr lang="fr-FR" sz="2200" dirty="0" err="1" smtClean="0">
                <a:latin typeface="Helvetica" panose="020B0604020202020204" pitchFamily="34" charset="0"/>
              </a:rPr>
              <a:t>slack</a:t>
            </a:r>
            <a:r>
              <a:rPr lang="fr-FR" sz="2200" dirty="0" smtClean="0">
                <a:latin typeface="Helvetica" panose="020B0604020202020204" pitchFamily="34" charset="0"/>
              </a:rPr>
              <a:t> </a:t>
            </a:r>
            <a:r>
              <a:rPr lang="fr-FR" sz="2200" dirty="0">
                <a:latin typeface="Helvetica" panose="020B0604020202020204" pitchFamily="34" charset="0"/>
              </a:rPr>
              <a:t>variables</a:t>
            </a:r>
            <a:endParaRPr lang="fr-FR" sz="2200" dirty="0"/>
          </a:p>
        </p:txBody>
      </p:sp>
      <p:sp>
        <p:nvSpPr>
          <p:cNvPr id="11" name="Rectangle 10"/>
          <p:cNvSpPr/>
          <p:nvPr/>
        </p:nvSpPr>
        <p:spPr>
          <a:xfrm>
            <a:off x="9144000" y="1047712"/>
            <a:ext cx="4572000" cy="760914"/>
          </a:xfrm>
          <a:prstGeom prst="rect">
            <a:avLst/>
          </a:prstGeom>
        </p:spPr>
        <p:txBody>
          <a:bodyPr>
            <a:spAutoFit/>
          </a:bodyPr>
          <a:lstStyle/>
          <a:p>
            <a:pPr>
              <a:buNone/>
            </a:pPr>
            <a:r>
              <a:rPr lang="en-US" sz="2200" dirty="0"/>
              <a:t>The optimal hyperplane maximizes the support vectors length.</a:t>
            </a:r>
            <a:endParaRPr lang="fr-FR" sz="2200" dirty="0"/>
          </a:p>
        </p:txBody>
      </p:sp>
    </p:spTree>
    <p:extLst>
      <p:ext uri="{BB962C8B-B14F-4D97-AF65-F5344CB8AC3E}">
        <p14:creationId xmlns:p14="http://schemas.microsoft.com/office/powerpoint/2010/main" val="95466550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er 3"/>
          <p:cNvGrpSpPr/>
          <p:nvPr/>
        </p:nvGrpSpPr>
        <p:grpSpPr>
          <a:xfrm>
            <a:off x="22940" y="1280754"/>
            <a:ext cx="4549059" cy="4732696"/>
            <a:chOff x="1016000" y="2579254"/>
            <a:chExt cx="3556000" cy="3786551"/>
          </a:xfrm>
        </p:grpSpPr>
        <p:pic>
          <p:nvPicPr>
            <p:cNvPr id="9" name="Image 8" descr="Capture d’écran 2017-04-28 à 22.19.2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000" y="2579254"/>
              <a:ext cx="3556000" cy="2709333"/>
            </a:xfrm>
            <a:prstGeom prst="rect">
              <a:avLst/>
            </a:prstGeom>
          </p:spPr>
        </p:pic>
        <p:sp>
          <p:nvSpPr>
            <p:cNvPr id="10" name="ZoneTexte 9"/>
            <p:cNvSpPr txBox="1"/>
            <p:nvPr/>
          </p:nvSpPr>
          <p:spPr>
            <a:xfrm>
              <a:off x="1111188" y="5288587"/>
              <a:ext cx="3365625" cy="1077218"/>
            </a:xfrm>
            <a:prstGeom prst="rect">
              <a:avLst/>
            </a:prstGeom>
            <a:noFill/>
          </p:spPr>
          <p:txBody>
            <a:bodyPr wrap="none" rtlCol="0">
              <a:spAutoFit/>
            </a:bodyPr>
            <a:lstStyle/>
            <a:p>
              <a:r>
                <a:rPr lang="en-US" sz="1600" dirty="0" smtClean="0"/>
                <a:t>Train : standard normal distribution</a:t>
              </a:r>
            </a:p>
            <a:p>
              <a:r>
                <a:rPr lang="en-US" sz="1600" dirty="0" smtClean="0"/>
                <a:t>Regular : standard </a:t>
              </a:r>
              <a:r>
                <a:rPr lang="en-US" sz="1600" dirty="0"/>
                <a:t>normal distribution</a:t>
              </a:r>
              <a:endParaRPr lang="en-US" sz="1600" dirty="0" smtClean="0"/>
            </a:p>
            <a:p>
              <a:r>
                <a:rPr lang="en-US" sz="1600" dirty="0" smtClean="0"/>
                <a:t>Abnormal : uniform</a:t>
              </a:r>
            </a:p>
            <a:p>
              <a:r>
                <a:rPr lang="en-US" sz="1600" i="1" dirty="0" smtClean="0">
                  <a:latin typeface="Symbol" charset="2"/>
                  <a:cs typeface="Symbol" charset="2"/>
                </a:rPr>
                <a:t>n</a:t>
              </a:r>
              <a:r>
                <a:rPr lang="en-US" sz="1600" dirty="0" smtClean="0"/>
                <a:t> = 0.1</a:t>
              </a:r>
              <a:endParaRPr lang="en-US" sz="1600" dirty="0"/>
            </a:p>
          </p:txBody>
        </p:sp>
      </p:grpSp>
      <p:sp>
        <p:nvSpPr>
          <p:cNvPr id="3" name="Espace réservé du contenu 2"/>
          <p:cNvSpPr>
            <a:spLocks noGrp="1"/>
          </p:cNvSpPr>
          <p:nvPr>
            <p:ph idx="1"/>
          </p:nvPr>
        </p:nvSpPr>
        <p:spPr>
          <a:xfrm>
            <a:off x="4450229" y="1477015"/>
            <a:ext cx="4693771" cy="2993791"/>
          </a:xfrm>
        </p:spPr>
        <p:txBody>
          <a:bodyPr/>
          <a:lstStyle/>
          <a:p>
            <a:r>
              <a:rPr lang="en-US" sz="2200" dirty="0"/>
              <a:t>Decision function is +1 in a small region capturing most of the support, and -1 elsewhere</a:t>
            </a:r>
          </a:p>
          <a:p>
            <a:r>
              <a:rPr lang="en-US" sz="2200" dirty="0"/>
              <a:t>Kernel trick, with the feature map F </a:t>
            </a:r>
          </a:p>
          <a:p>
            <a:pPr lvl="1"/>
            <a:r>
              <a:rPr lang="fr-FR" sz="2200" dirty="0"/>
              <a:t>https://youtu.be/3liCbRZPrZA</a:t>
            </a:r>
          </a:p>
          <a:p>
            <a:r>
              <a:rPr lang="en-US" sz="2200" dirty="0" smtClean="0"/>
              <a:t>Separate </a:t>
            </a:r>
            <a:r>
              <a:rPr lang="en-US" sz="2200" dirty="0"/>
              <a:t>the transformed data from the origin with maximum margin</a:t>
            </a:r>
          </a:p>
          <a:p>
            <a:r>
              <a:rPr lang="en-US" sz="2200" dirty="0"/>
              <a:t>Strictly-speaking, </a:t>
            </a:r>
            <a:r>
              <a:rPr lang="en-US" sz="2200" dirty="0" smtClean="0"/>
              <a:t>1CSVM </a:t>
            </a:r>
            <a:r>
              <a:rPr lang="en-US" sz="2200" dirty="0"/>
              <a:t>is not an outlier-detection, but a </a:t>
            </a:r>
            <a:r>
              <a:rPr lang="en-US" sz="2200" dirty="0">
                <a:solidFill>
                  <a:srgbClr val="017DBB"/>
                </a:solidFill>
              </a:rPr>
              <a:t>novelty-detection </a:t>
            </a:r>
            <a:r>
              <a:rPr lang="en-US" sz="2200" dirty="0" smtClean="0">
                <a:solidFill>
                  <a:srgbClr val="017DBB"/>
                </a:solidFill>
              </a:rPr>
              <a:t>method</a:t>
            </a:r>
            <a:r>
              <a:rPr lang="en-US" sz="2200" dirty="0" smtClean="0"/>
              <a:t> </a:t>
            </a:r>
          </a:p>
          <a:p>
            <a:pPr lvl="1"/>
            <a:r>
              <a:rPr lang="en-US" sz="2200" dirty="0" smtClean="0"/>
              <a:t>its </a:t>
            </a:r>
            <a:r>
              <a:rPr lang="en-US" sz="2200" dirty="0"/>
              <a:t>training set should not be contaminated by outliers as it may fit them</a:t>
            </a:r>
            <a:r>
              <a:rPr lang="en-US" sz="2200" dirty="0" smtClean="0"/>
              <a:t>!</a:t>
            </a:r>
          </a:p>
          <a:p>
            <a:endParaRPr lang="fr-FR" sz="2200" dirty="0" smtClean="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42</a:t>
            </a:fld>
            <a:endParaRPr lang="en-US" dirty="0"/>
          </a:p>
        </p:txBody>
      </p:sp>
      <p:sp>
        <p:nvSpPr>
          <p:cNvPr id="7" name="Titre 1"/>
          <p:cNvSpPr txBox="1">
            <a:spLocks/>
          </p:cNvSpPr>
          <p:nvPr/>
        </p:nvSpPr>
        <p:spPr bwMode="auto">
          <a:xfrm>
            <a:off x="-1" y="164984"/>
            <a:ext cx="9143999" cy="67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4418" tIns="0" rIns="149301" bIns="0" numCol="1" anchor="ctr" anchorCtr="0" compatLnSpc="1">
            <a:prstTxWarp prst="textNoShape">
              <a:avLst/>
            </a:prstTxWarp>
          </a:bodyPr>
          <a:lstStyle>
            <a:lvl1pPr marL="23813" indent="-23813" algn="ctr" defTabSz="828675" rtl="0" eaLnBrk="0" fontAlgn="base" hangingPunct="0">
              <a:lnSpc>
                <a:spcPct val="102000"/>
              </a:lnSpc>
              <a:spcBef>
                <a:spcPct val="0"/>
              </a:spcBef>
              <a:spcAft>
                <a:spcPct val="0"/>
              </a:spcAft>
              <a:defRPr sz="4000">
                <a:solidFill>
                  <a:srgbClr val="FF0000"/>
                </a:solidFill>
                <a:latin typeface="+mj-lt"/>
                <a:ea typeface="ＭＳ Ｐゴシック" charset="0"/>
                <a:cs typeface="+mj-cs"/>
                <a:sym typeface="Arial" charset="0"/>
              </a:defRPr>
            </a:lvl1pPr>
            <a:lvl2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2pPr>
            <a:lvl3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3pPr>
            <a:lvl4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4pPr>
            <a:lvl5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5pPr>
            <a:lvl6pPr marL="4810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6pPr>
            <a:lvl7pPr marL="9382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7pPr>
            <a:lvl8pPr marL="13954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8pPr>
            <a:lvl9pPr marL="18526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9pPr>
          </a:lstStyle>
          <a:p>
            <a:pPr>
              <a:buClrTx/>
              <a:buSzTx/>
              <a:buFontTx/>
              <a:buNone/>
            </a:pPr>
            <a:r>
              <a:rPr lang="en-US" kern="0" dirty="0" smtClean="0"/>
              <a:t>One-Class Support Vector Machines</a:t>
            </a:r>
            <a:endParaRPr lang="fr-FR" kern="0" dirty="0"/>
          </a:p>
        </p:txBody>
      </p:sp>
    </p:spTree>
    <p:extLst>
      <p:ext uri="{BB962C8B-B14F-4D97-AF65-F5344CB8AC3E}">
        <p14:creationId xmlns:p14="http://schemas.microsoft.com/office/powerpoint/2010/main" val="302267132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95922" y="189567"/>
            <a:ext cx="9540606" cy="742950"/>
          </a:xfrm>
        </p:spPr>
        <p:txBody>
          <a:bodyPr/>
          <a:lstStyle/>
          <a:p>
            <a:r>
              <a:rPr lang="en-US" dirty="0" smtClean="0"/>
              <a:t>Performance Measures of AD Algorithms</a:t>
            </a:r>
            <a:endParaRPr lang="en-US"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33213206"/>
              </p:ext>
            </p:extLst>
          </p:nvPr>
        </p:nvGraphicFramePr>
        <p:xfrm>
          <a:off x="844153" y="1032876"/>
          <a:ext cx="7460456" cy="2468880"/>
        </p:xfrm>
        <a:graphic>
          <a:graphicData uri="http://schemas.openxmlformats.org/drawingml/2006/table">
            <a:tbl>
              <a:tblPr firstRow="1" bandRow="1">
                <a:tableStyleId>{6E25E649-3F16-4E02-A733-19D2CDBF48F0}</a:tableStyleId>
              </a:tblPr>
              <a:tblGrid>
                <a:gridCol w="2329656">
                  <a:extLst>
                    <a:ext uri="{9D8B030D-6E8A-4147-A177-3AD203B41FA5}">
                      <a16:colId xmlns:a16="http://schemas.microsoft.com/office/drawing/2014/main" val="4206868917"/>
                    </a:ext>
                  </a:extLst>
                </a:gridCol>
                <a:gridCol w="2273300">
                  <a:extLst>
                    <a:ext uri="{9D8B030D-6E8A-4147-A177-3AD203B41FA5}">
                      <a16:colId xmlns:a16="http://schemas.microsoft.com/office/drawing/2014/main" val="2293109630"/>
                    </a:ext>
                  </a:extLst>
                </a:gridCol>
                <a:gridCol w="2857500">
                  <a:extLst>
                    <a:ext uri="{9D8B030D-6E8A-4147-A177-3AD203B41FA5}">
                      <a16:colId xmlns:a16="http://schemas.microsoft.com/office/drawing/2014/main" val="3494207003"/>
                    </a:ext>
                  </a:extLst>
                </a:gridCol>
              </a:tblGrid>
              <a:tr h="370840">
                <a:tc>
                  <a:txBody>
                    <a:bodyPr/>
                    <a:lstStyle/>
                    <a:p>
                      <a:r>
                        <a:rPr lang="en-US" sz="2400" noProof="0" dirty="0" smtClean="0"/>
                        <a:t>Confusion Matrix</a:t>
                      </a:r>
                      <a:endParaRPr lang="en-US" sz="2400" noProof="0" dirty="0"/>
                    </a:p>
                  </a:txBody>
                  <a:tcPr/>
                </a:tc>
                <a:tc>
                  <a:txBody>
                    <a:bodyPr/>
                    <a:lstStyle/>
                    <a:p>
                      <a:r>
                        <a:rPr lang="en-US" sz="2400" noProof="0" dirty="0" smtClean="0"/>
                        <a:t>Actual</a:t>
                      </a:r>
                      <a:r>
                        <a:rPr lang="en-US" sz="2400" baseline="0" noProof="0" dirty="0" smtClean="0"/>
                        <a:t> </a:t>
                      </a:r>
                      <a:r>
                        <a:rPr lang="en-US" sz="2400" noProof="0" dirty="0" smtClean="0"/>
                        <a:t>Normal Data (</a:t>
                      </a:r>
                      <a:r>
                        <a:rPr lang="en-US" sz="2400" noProof="0" dirty="0" err="1" smtClean="0"/>
                        <a:t>n</a:t>
                      </a:r>
                      <a:r>
                        <a:rPr lang="en-US" sz="2400" baseline="-25000" noProof="0" dirty="0" err="1" smtClean="0"/>
                        <a:t>n</a:t>
                      </a:r>
                      <a:r>
                        <a:rPr lang="en-US" sz="2400" noProof="0" dirty="0" smtClean="0"/>
                        <a:t>)</a:t>
                      </a:r>
                    </a:p>
                  </a:txBody>
                  <a:tcPr/>
                </a:tc>
                <a:tc>
                  <a:txBody>
                    <a:bodyPr/>
                    <a:lstStyle/>
                    <a:p>
                      <a:r>
                        <a:rPr lang="en-US" sz="2400" noProof="0" dirty="0" smtClean="0"/>
                        <a:t>Actual</a:t>
                      </a:r>
                      <a:r>
                        <a:rPr lang="en-US" sz="2400" baseline="0" noProof="0" dirty="0" smtClean="0"/>
                        <a:t> A</a:t>
                      </a:r>
                      <a:r>
                        <a:rPr lang="en-US" sz="2400" noProof="0" dirty="0" smtClean="0"/>
                        <a:t>nomalous</a:t>
                      </a:r>
                      <a:r>
                        <a:rPr lang="en-US" sz="2400" baseline="0" noProof="0" dirty="0" smtClean="0"/>
                        <a:t> Data </a:t>
                      </a:r>
                      <a:r>
                        <a:rPr lang="en-US" sz="2400" noProof="0" dirty="0" smtClean="0"/>
                        <a:t>(</a:t>
                      </a:r>
                      <a:r>
                        <a:rPr lang="en-US" sz="2400" noProof="0" dirty="0" err="1" smtClean="0"/>
                        <a:t>n</a:t>
                      </a:r>
                      <a:r>
                        <a:rPr lang="en-US" sz="2400" baseline="-25000" noProof="0" dirty="0" err="1" smtClean="0"/>
                        <a:t>a</a:t>
                      </a:r>
                      <a:r>
                        <a:rPr lang="en-US" sz="2400" noProof="0" dirty="0" smtClean="0"/>
                        <a:t>)</a:t>
                      </a:r>
                      <a:endParaRPr lang="en-US" sz="2400" noProof="0" dirty="0"/>
                    </a:p>
                  </a:txBody>
                  <a:tcPr/>
                </a:tc>
                <a:extLst>
                  <a:ext uri="{0D108BD9-81ED-4DB2-BD59-A6C34878D82A}">
                    <a16:rowId xmlns:a16="http://schemas.microsoft.com/office/drawing/2014/main" val="3871163801"/>
                  </a:ext>
                </a:extLst>
              </a:tr>
              <a:tr h="370840">
                <a:tc>
                  <a:txBody>
                    <a:bodyPr/>
                    <a:lstStyle/>
                    <a:p>
                      <a:r>
                        <a:rPr lang="en-US" sz="2400" noProof="0" dirty="0" smtClean="0"/>
                        <a:t>Predicted</a:t>
                      </a:r>
                      <a:r>
                        <a:rPr lang="en-US" sz="2400" baseline="0" noProof="0" dirty="0" smtClean="0"/>
                        <a:t> </a:t>
                      </a:r>
                      <a:r>
                        <a:rPr lang="en-US" sz="2400" noProof="0" dirty="0" smtClean="0"/>
                        <a:t>Non-anomalies</a:t>
                      </a:r>
                      <a:endParaRPr lang="en-US" sz="2400" noProof="0" dirty="0"/>
                    </a:p>
                  </a:txBody>
                  <a:tcPr/>
                </a:tc>
                <a:tc>
                  <a:txBody>
                    <a:bodyPr/>
                    <a:lstStyle/>
                    <a:p>
                      <a:r>
                        <a:rPr lang="en-US" sz="2400" noProof="0" dirty="0" smtClean="0">
                          <a:solidFill>
                            <a:srgbClr val="00B050"/>
                          </a:solidFill>
                        </a:rPr>
                        <a:t>TN</a:t>
                      </a:r>
                    </a:p>
                  </a:txBody>
                  <a:tcPr/>
                </a:tc>
                <a:tc>
                  <a:txBody>
                    <a:bodyPr/>
                    <a:lstStyle/>
                    <a:p>
                      <a:r>
                        <a:rPr lang="en-US" sz="2400" noProof="0" dirty="0" smtClean="0">
                          <a:solidFill>
                            <a:srgbClr val="00B050"/>
                          </a:solidFill>
                        </a:rPr>
                        <a:t>FN</a:t>
                      </a:r>
                    </a:p>
                  </a:txBody>
                  <a:tcPr/>
                </a:tc>
                <a:extLst>
                  <a:ext uri="{0D108BD9-81ED-4DB2-BD59-A6C34878D82A}">
                    <a16:rowId xmlns:a16="http://schemas.microsoft.com/office/drawing/2014/main" val="274463280"/>
                  </a:ext>
                </a:extLst>
              </a:tr>
              <a:tr h="370840">
                <a:tc>
                  <a:txBody>
                    <a:bodyPr/>
                    <a:lstStyle/>
                    <a:p>
                      <a:r>
                        <a:rPr lang="en-US" sz="2400" noProof="0" dirty="0" smtClean="0"/>
                        <a:t>Predicted</a:t>
                      </a:r>
                      <a:r>
                        <a:rPr lang="en-US" sz="2400" baseline="0" noProof="0" dirty="0" smtClean="0"/>
                        <a:t> </a:t>
                      </a:r>
                      <a:r>
                        <a:rPr lang="en-US" sz="2400" noProof="0" dirty="0" smtClean="0"/>
                        <a:t>Anomalies</a:t>
                      </a:r>
                      <a:endParaRPr lang="en-US" sz="2400" noProof="0" dirty="0"/>
                    </a:p>
                  </a:txBody>
                  <a:tcPr/>
                </a:tc>
                <a:tc>
                  <a:txBody>
                    <a:bodyPr/>
                    <a:lstStyle/>
                    <a:p>
                      <a:r>
                        <a:rPr lang="en-US" sz="2400" b="1" noProof="0" dirty="0" smtClean="0">
                          <a:solidFill>
                            <a:srgbClr val="FF0000"/>
                          </a:solidFill>
                        </a:rPr>
                        <a:t>FP</a:t>
                      </a:r>
                    </a:p>
                  </a:txBody>
                  <a:tcPr/>
                </a:tc>
                <a:tc>
                  <a:txBody>
                    <a:bodyPr/>
                    <a:lstStyle/>
                    <a:p>
                      <a:r>
                        <a:rPr lang="en-US" sz="2400" b="1" noProof="0" dirty="0" smtClean="0">
                          <a:solidFill>
                            <a:srgbClr val="FF0000"/>
                          </a:solidFill>
                        </a:rPr>
                        <a:t>TP</a:t>
                      </a:r>
                    </a:p>
                  </a:txBody>
                  <a:tcPr/>
                </a:tc>
                <a:extLst>
                  <a:ext uri="{0D108BD9-81ED-4DB2-BD59-A6C34878D82A}">
                    <a16:rowId xmlns:a16="http://schemas.microsoft.com/office/drawing/2014/main" val="2409002316"/>
                  </a:ext>
                </a:extLst>
              </a:tr>
            </a:tbl>
          </a:graphicData>
        </a:graphic>
      </p:graphicFrame>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43</a:t>
            </a:fld>
            <a:endParaRPr lang="en-US" dirty="0"/>
          </a:p>
        </p:txBody>
      </p:sp>
      <p:sp>
        <p:nvSpPr>
          <p:cNvPr id="6" name="Espace réservé du contenu 2"/>
          <p:cNvSpPr txBox="1">
            <a:spLocks/>
          </p:cNvSpPr>
          <p:nvPr/>
        </p:nvSpPr>
        <p:spPr bwMode="auto">
          <a:xfrm>
            <a:off x="0" y="3859053"/>
            <a:ext cx="9144000" cy="227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i="1" kern="0" dirty="0">
                <a:solidFill>
                  <a:srgbClr val="0070C0"/>
                </a:solidFill>
              </a:rPr>
              <a:t>Accuracy Rate </a:t>
            </a:r>
            <a:r>
              <a:rPr lang="en-US" sz="2200" kern="0" dirty="0">
                <a:solidFill>
                  <a:srgbClr val="0070C0"/>
                </a:solidFill>
              </a:rPr>
              <a:t>(ACC) </a:t>
            </a:r>
            <a:r>
              <a:rPr lang="en-US" sz="2200" kern="0" dirty="0"/>
              <a:t>= </a:t>
            </a:r>
            <a:r>
              <a:rPr lang="el-GR" sz="2200" kern="0" dirty="0" smtClean="0"/>
              <a:t>(</a:t>
            </a:r>
            <a:r>
              <a:rPr lang="en-US" sz="2200" kern="0" dirty="0" smtClean="0">
                <a:solidFill>
                  <a:srgbClr val="FF0000"/>
                </a:solidFill>
              </a:rPr>
              <a:t>TP</a:t>
            </a:r>
            <a:r>
              <a:rPr lang="en-US" sz="2200" kern="0" dirty="0" smtClean="0"/>
              <a:t> </a:t>
            </a:r>
            <a:r>
              <a:rPr lang="en-US" sz="2200" kern="0" dirty="0"/>
              <a:t>+ </a:t>
            </a:r>
            <a:r>
              <a:rPr lang="en-US" sz="2200" kern="0" dirty="0">
                <a:solidFill>
                  <a:srgbClr val="00B050"/>
                </a:solidFill>
              </a:rPr>
              <a:t>TN</a:t>
            </a:r>
            <a:r>
              <a:rPr lang="en-US" sz="2200" kern="0" dirty="0"/>
              <a:t> </a:t>
            </a:r>
            <a:r>
              <a:rPr lang="el-GR" sz="2200" kern="0" dirty="0" smtClean="0"/>
              <a:t>) </a:t>
            </a:r>
            <a:r>
              <a:rPr lang="en-US" sz="2200" kern="0" dirty="0" smtClean="0"/>
              <a:t>/ </a:t>
            </a:r>
            <a:r>
              <a:rPr lang="el-GR" sz="2200" kern="0" dirty="0" smtClean="0"/>
              <a:t>(</a:t>
            </a:r>
            <a:r>
              <a:rPr lang="en-US" sz="2200" kern="0" dirty="0" smtClean="0">
                <a:solidFill>
                  <a:srgbClr val="00B050"/>
                </a:solidFill>
              </a:rPr>
              <a:t>TN</a:t>
            </a:r>
            <a:r>
              <a:rPr lang="en-US" sz="2200" kern="0" dirty="0" smtClean="0"/>
              <a:t> </a:t>
            </a:r>
            <a:r>
              <a:rPr lang="en-US" sz="2200" kern="0" dirty="0"/>
              <a:t>+ </a:t>
            </a:r>
            <a:r>
              <a:rPr lang="en-US" sz="2200" kern="0" dirty="0">
                <a:solidFill>
                  <a:srgbClr val="FF0000"/>
                </a:solidFill>
              </a:rPr>
              <a:t>FP</a:t>
            </a:r>
            <a:r>
              <a:rPr lang="en-US" sz="2200" kern="0" dirty="0"/>
              <a:t> + </a:t>
            </a:r>
            <a:r>
              <a:rPr lang="en-US" sz="2200" kern="0" dirty="0">
                <a:solidFill>
                  <a:srgbClr val="00B050"/>
                </a:solidFill>
              </a:rPr>
              <a:t>FN</a:t>
            </a:r>
            <a:r>
              <a:rPr lang="en-US" sz="2200" kern="0" dirty="0"/>
              <a:t> + </a:t>
            </a:r>
            <a:r>
              <a:rPr lang="en-US" sz="2200" kern="0" dirty="0" smtClean="0">
                <a:solidFill>
                  <a:srgbClr val="FF0000"/>
                </a:solidFill>
              </a:rPr>
              <a:t>TP</a:t>
            </a:r>
            <a:r>
              <a:rPr lang="el-GR" sz="2200" kern="0" dirty="0" smtClean="0">
                <a:solidFill>
                  <a:srgbClr val="FF0000"/>
                </a:solidFill>
              </a:rPr>
              <a:t>)</a:t>
            </a:r>
            <a:endParaRPr lang="en-US" sz="2200" kern="0" dirty="0">
              <a:solidFill>
                <a:srgbClr val="FF0000"/>
              </a:solidFill>
            </a:endParaRPr>
          </a:p>
          <a:p>
            <a:pPr>
              <a:spcBef>
                <a:spcPts val="0"/>
              </a:spcBef>
            </a:pPr>
            <a:r>
              <a:rPr lang="en-US" sz="2200" i="1" kern="0" dirty="0" smtClean="0">
                <a:solidFill>
                  <a:srgbClr val="017DBB"/>
                </a:solidFill>
              </a:rPr>
              <a:t>False Alarm –Positive– Rate </a:t>
            </a:r>
            <a:r>
              <a:rPr lang="en-US" sz="2200" i="1" kern="0" dirty="0">
                <a:solidFill>
                  <a:srgbClr val="017DBB"/>
                </a:solidFill>
              </a:rPr>
              <a:t>(FAR</a:t>
            </a:r>
            <a:r>
              <a:rPr lang="en-US" sz="2200" i="1" kern="0" dirty="0" smtClean="0">
                <a:solidFill>
                  <a:srgbClr val="017DBB"/>
                </a:solidFill>
              </a:rPr>
              <a:t>) </a:t>
            </a:r>
            <a:r>
              <a:rPr lang="en-US" sz="2200" kern="0" dirty="0"/>
              <a:t>= </a:t>
            </a:r>
            <a:r>
              <a:rPr lang="en-US" sz="2200" kern="0" dirty="0">
                <a:solidFill>
                  <a:srgbClr val="FF0000"/>
                </a:solidFill>
              </a:rPr>
              <a:t>FP</a:t>
            </a:r>
            <a:r>
              <a:rPr lang="en-US" sz="2200" kern="0" dirty="0"/>
              <a:t>/ </a:t>
            </a:r>
            <a:r>
              <a:rPr lang="el-GR" sz="2200" kern="0" dirty="0" smtClean="0"/>
              <a:t>(</a:t>
            </a:r>
            <a:r>
              <a:rPr lang="en-US" sz="2200" kern="0" dirty="0" smtClean="0">
                <a:solidFill>
                  <a:srgbClr val="FF0000"/>
                </a:solidFill>
              </a:rPr>
              <a:t>FP</a:t>
            </a:r>
            <a:r>
              <a:rPr lang="en-US" sz="2200" kern="0" dirty="0" smtClean="0"/>
              <a:t> </a:t>
            </a:r>
            <a:r>
              <a:rPr lang="en-US" sz="2200" kern="0" dirty="0"/>
              <a:t>+ </a:t>
            </a:r>
            <a:r>
              <a:rPr lang="en-US" sz="2200" kern="0" dirty="0" smtClean="0">
                <a:solidFill>
                  <a:srgbClr val="00B050"/>
                </a:solidFill>
              </a:rPr>
              <a:t>TN</a:t>
            </a:r>
            <a:r>
              <a:rPr lang="el-GR" sz="2200" kern="0" dirty="0" smtClean="0">
                <a:solidFill>
                  <a:srgbClr val="00B050"/>
                </a:solidFill>
              </a:rPr>
              <a:t>)</a:t>
            </a:r>
            <a:endParaRPr lang="en-US" sz="2200" kern="0" dirty="0" smtClean="0">
              <a:solidFill>
                <a:srgbClr val="00B050"/>
              </a:solidFill>
            </a:endParaRPr>
          </a:p>
          <a:p>
            <a:pPr>
              <a:spcBef>
                <a:spcPts val="0"/>
              </a:spcBef>
            </a:pPr>
            <a:r>
              <a:rPr lang="en-US" sz="2200" i="1" kern="0" dirty="0" smtClean="0">
                <a:solidFill>
                  <a:srgbClr val="017DBB"/>
                </a:solidFill>
              </a:rPr>
              <a:t>True Positive –Detection– Rate (TPR) </a:t>
            </a:r>
            <a:r>
              <a:rPr lang="en-US" sz="2200" kern="0" dirty="0" smtClean="0"/>
              <a:t>= </a:t>
            </a:r>
            <a:r>
              <a:rPr lang="en-US" sz="2200" kern="0" dirty="0" smtClean="0">
                <a:solidFill>
                  <a:srgbClr val="FF0000"/>
                </a:solidFill>
              </a:rPr>
              <a:t>TP</a:t>
            </a:r>
            <a:r>
              <a:rPr lang="en-US" sz="2200" kern="0" dirty="0" smtClean="0"/>
              <a:t>/ </a:t>
            </a:r>
            <a:r>
              <a:rPr lang="el-GR" sz="2200" kern="0" dirty="0" smtClean="0"/>
              <a:t>(</a:t>
            </a:r>
            <a:r>
              <a:rPr lang="en-US" sz="2200" kern="0" dirty="0" smtClean="0">
                <a:solidFill>
                  <a:srgbClr val="FF0000"/>
                </a:solidFill>
              </a:rPr>
              <a:t>TP</a:t>
            </a:r>
            <a:r>
              <a:rPr lang="en-US" sz="2200" kern="0" dirty="0" smtClean="0"/>
              <a:t> + </a:t>
            </a:r>
            <a:r>
              <a:rPr lang="en-US" sz="2200" kern="0" dirty="0" smtClean="0">
                <a:solidFill>
                  <a:srgbClr val="00B050"/>
                </a:solidFill>
              </a:rPr>
              <a:t>FN</a:t>
            </a:r>
            <a:r>
              <a:rPr lang="el-GR" sz="2200" kern="0" dirty="0" smtClean="0">
                <a:solidFill>
                  <a:srgbClr val="00B050"/>
                </a:solidFill>
              </a:rPr>
              <a:t>)</a:t>
            </a:r>
            <a:endParaRPr lang="en-US" sz="2200" kern="0" dirty="0" smtClean="0">
              <a:solidFill>
                <a:srgbClr val="00B050"/>
              </a:solidFill>
            </a:endParaRPr>
          </a:p>
          <a:p>
            <a:pPr>
              <a:spcBef>
                <a:spcPts val="600"/>
              </a:spcBef>
            </a:pPr>
            <a:r>
              <a:rPr lang="en-US" sz="2200" i="1" kern="0" dirty="0">
                <a:solidFill>
                  <a:srgbClr val="017DBB"/>
                </a:solidFill>
              </a:rPr>
              <a:t>Receiver </a:t>
            </a:r>
            <a:r>
              <a:rPr lang="en-US" sz="2200" i="1" kern="0" dirty="0" smtClean="0">
                <a:solidFill>
                  <a:srgbClr val="017DBB"/>
                </a:solidFill>
              </a:rPr>
              <a:t>Operating </a:t>
            </a:r>
            <a:r>
              <a:rPr lang="en-US" sz="2200" i="1" kern="0" dirty="0">
                <a:solidFill>
                  <a:srgbClr val="017DBB"/>
                </a:solidFill>
              </a:rPr>
              <a:t>C</a:t>
            </a:r>
            <a:r>
              <a:rPr lang="en-US" sz="2200" i="1" kern="0" dirty="0" smtClean="0">
                <a:solidFill>
                  <a:srgbClr val="017DBB"/>
                </a:solidFill>
              </a:rPr>
              <a:t>haracteristic (ROC)= </a:t>
            </a:r>
            <a:r>
              <a:rPr lang="en-US" sz="2200" i="1" kern="0" dirty="0" smtClean="0"/>
              <a:t>tradeoff between </a:t>
            </a:r>
            <a:r>
              <a:rPr lang="en-US" sz="2200" i="1" kern="0" dirty="0" smtClean="0">
                <a:solidFill>
                  <a:srgbClr val="017DBB"/>
                </a:solidFill>
              </a:rPr>
              <a:t>TPR&amp;FAR</a:t>
            </a:r>
          </a:p>
          <a:p>
            <a:pPr>
              <a:spcBef>
                <a:spcPts val="600"/>
              </a:spcBef>
            </a:pPr>
            <a:r>
              <a:rPr lang="en-US" sz="2200" i="1" kern="0" dirty="0" smtClean="0">
                <a:solidFill>
                  <a:srgbClr val="017DBB"/>
                </a:solidFill>
              </a:rPr>
              <a:t>Area Under the ROC Curve (AUC)</a:t>
            </a:r>
            <a:r>
              <a:rPr lang="en-US" sz="2200" kern="0" dirty="0" smtClean="0">
                <a:solidFill>
                  <a:srgbClr val="017DBB"/>
                </a:solidFill>
              </a:rPr>
              <a:t>: </a:t>
            </a:r>
            <a:r>
              <a:rPr lang="en-US" sz="2200" kern="0" dirty="0" smtClean="0"/>
              <a:t>can </a:t>
            </a:r>
            <a:r>
              <a:rPr lang="en-US" sz="2200" kern="0" dirty="0"/>
              <a:t>be computed by a slight  modification of the algorithm for constructing </a:t>
            </a:r>
            <a:r>
              <a:rPr lang="en-US" sz="2200" kern="0" dirty="0">
                <a:solidFill>
                  <a:srgbClr val="017DBB"/>
                </a:solidFill>
              </a:rPr>
              <a:t>ROC</a:t>
            </a:r>
            <a:r>
              <a:rPr lang="en-US" sz="2200" kern="0" dirty="0"/>
              <a:t> </a:t>
            </a:r>
            <a:r>
              <a:rPr lang="en-US" sz="2200" kern="0" dirty="0" smtClean="0"/>
              <a:t>curves</a:t>
            </a:r>
          </a:p>
        </p:txBody>
      </p:sp>
      <p:sp>
        <p:nvSpPr>
          <p:cNvPr id="10" name="Rectangle 9"/>
          <p:cNvSpPr/>
          <p:nvPr/>
        </p:nvSpPr>
        <p:spPr>
          <a:xfrm>
            <a:off x="9226368" y="4447375"/>
            <a:ext cx="7577215" cy="1034129"/>
          </a:xfrm>
          <a:prstGeom prst="rect">
            <a:avLst/>
          </a:prstGeom>
        </p:spPr>
        <p:txBody>
          <a:bodyPr wrap="square">
            <a:spAutoFit/>
          </a:bodyPr>
          <a:lstStyle/>
          <a:p>
            <a:pPr>
              <a:buNone/>
            </a:pPr>
            <a:r>
              <a:rPr lang="en-US" sz="2000" b="1" dirty="0"/>
              <a:t>p</a:t>
            </a:r>
            <a:r>
              <a:rPr lang="en-US" sz="2000" b="1" dirty="0" smtClean="0"/>
              <a:t>recision</a:t>
            </a:r>
            <a:r>
              <a:rPr lang="en-US" sz="2000" dirty="0" smtClean="0"/>
              <a:t>: ratio </a:t>
            </a:r>
            <a:r>
              <a:rPr lang="en-US" sz="2000" dirty="0"/>
              <a:t>between the number of </a:t>
            </a:r>
            <a:r>
              <a:rPr lang="en-US" sz="2000" dirty="0" smtClean="0"/>
              <a:t>normal data that </a:t>
            </a:r>
            <a:r>
              <a:rPr lang="en-US" sz="2000" dirty="0"/>
              <a:t>are misclassified </a:t>
            </a:r>
            <a:r>
              <a:rPr lang="en-US" sz="2000" dirty="0" smtClean="0"/>
              <a:t>(FP) as </a:t>
            </a:r>
            <a:r>
              <a:rPr lang="en-US" sz="2000" dirty="0"/>
              <a:t>anomalies and the total number of </a:t>
            </a:r>
            <a:r>
              <a:rPr lang="en-US" sz="2000" dirty="0" smtClean="0"/>
              <a:t>data </a:t>
            </a:r>
            <a:r>
              <a:rPr lang="en-US" sz="2000" dirty="0"/>
              <a:t>records from </a:t>
            </a:r>
            <a:r>
              <a:rPr lang="en-US" sz="2000" dirty="0" smtClean="0"/>
              <a:t>normal class (TN+FP)</a:t>
            </a:r>
            <a:endParaRPr lang="fr-FR" sz="2000" dirty="0"/>
          </a:p>
        </p:txBody>
      </p:sp>
      <p:sp>
        <p:nvSpPr>
          <p:cNvPr id="11" name="Rectangle 10"/>
          <p:cNvSpPr/>
          <p:nvPr/>
        </p:nvSpPr>
        <p:spPr>
          <a:xfrm>
            <a:off x="9226368" y="5320657"/>
            <a:ext cx="7802847" cy="720197"/>
          </a:xfrm>
          <a:prstGeom prst="rect">
            <a:avLst/>
          </a:prstGeom>
        </p:spPr>
        <p:txBody>
          <a:bodyPr wrap="square">
            <a:spAutoFit/>
          </a:bodyPr>
          <a:lstStyle/>
          <a:p>
            <a:pPr>
              <a:buNone/>
            </a:pPr>
            <a:r>
              <a:rPr lang="en-US" sz="2000" b="1" dirty="0" smtClean="0"/>
              <a:t>recall</a:t>
            </a:r>
            <a:r>
              <a:rPr lang="en-US" sz="2000" dirty="0" smtClean="0"/>
              <a:t> (</a:t>
            </a:r>
            <a:r>
              <a:rPr lang="en-US" sz="2000" b="1" dirty="0" smtClean="0"/>
              <a:t>sensitivity</a:t>
            </a:r>
            <a:r>
              <a:rPr lang="en-US" sz="2000" dirty="0" smtClean="0"/>
              <a:t>): ratio </a:t>
            </a:r>
            <a:r>
              <a:rPr lang="en-US" sz="2000" dirty="0"/>
              <a:t>between the number of correctly detected anomalies </a:t>
            </a:r>
            <a:r>
              <a:rPr lang="en-US" sz="2000" dirty="0" smtClean="0"/>
              <a:t>(TP) and </a:t>
            </a:r>
            <a:r>
              <a:rPr lang="en-US" sz="2000" dirty="0"/>
              <a:t>the total number of </a:t>
            </a:r>
            <a:r>
              <a:rPr lang="en-US" sz="2000" dirty="0" smtClean="0"/>
              <a:t>anomalies (TP+FN)</a:t>
            </a:r>
            <a:endParaRPr lang="fr-FR" sz="2000" dirty="0"/>
          </a:p>
        </p:txBody>
      </p:sp>
      <p:sp>
        <p:nvSpPr>
          <p:cNvPr id="12" name="Rectangle 11"/>
          <p:cNvSpPr/>
          <p:nvPr/>
        </p:nvSpPr>
        <p:spPr>
          <a:xfrm>
            <a:off x="9226368" y="3803721"/>
            <a:ext cx="8432240" cy="720197"/>
          </a:xfrm>
          <a:prstGeom prst="rect">
            <a:avLst/>
          </a:prstGeom>
        </p:spPr>
        <p:txBody>
          <a:bodyPr wrap="square">
            <a:spAutoFit/>
          </a:bodyPr>
          <a:lstStyle/>
          <a:p>
            <a:pPr>
              <a:buNone/>
            </a:pPr>
            <a:r>
              <a:rPr lang="en-US" sz="2000" b="1" dirty="0" smtClean="0"/>
              <a:t>True negative rate </a:t>
            </a:r>
            <a:r>
              <a:rPr lang="en-US" sz="2000" dirty="0" smtClean="0"/>
              <a:t>(</a:t>
            </a:r>
            <a:r>
              <a:rPr lang="en-US" sz="2000" b="1" dirty="0" smtClean="0"/>
              <a:t>specificity</a:t>
            </a:r>
            <a:r>
              <a:rPr lang="en-US" sz="2000" dirty="0" smtClean="0"/>
              <a:t>): ratio </a:t>
            </a:r>
            <a:r>
              <a:rPr lang="en-US" sz="2000" dirty="0"/>
              <a:t>between the number of correctly detected </a:t>
            </a:r>
            <a:r>
              <a:rPr lang="en-US" sz="2000" dirty="0" smtClean="0"/>
              <a:t>normal data (TN) and </a:t>
            </a:r>
            <a:r>
              <a:rPr lang="en-US" sz="2000" dirty="0"/>
              <a:t>the total number of </a:t>
            </a:r>
            <a:r>
              <a:rPr lang="en-US" sz="2000" dirty="0" smtClean="0"/>
              <a:t>normal (TN+FP) data</a:t>
            </a:r>
            <a:endParaRPr lang="fr-FR" sz="2000" dirty="0"/>
          </a:p>
        </p:txBody>
      </p:sp>
    </p:spTree>
    <p:extLst>
      <p:ext uri="{BB962C8B-B14F-4D97-AF65-F5344CB8AC3E}">
        <p14:creationId xmlns:p14="http://schemas.microsoft.com/office/powerpoint/2010/main" val="411939607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25432"/>
            <a:ext cx="7805737" cy="630621"/>
          </a:xfrm>
        </p:spPr>
        <p:txBody>
          <a:bodyPr/>
          <a:lstStyle/>
          <a:p>
            <a:r>
              <a:rPr lang="en-US" dirty="0" smtClean="0"/>
              <a:t>ROC Spaces and AUC</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44</a:t>
            </a:fld>
            <a:endParaRPr lang="en-US" dirty="0"/>
          </a:p>
        </p:txBody>
      </p:sp>
      <p:sp>
        <p:nvSpPr>
          <p:cNvPr id="7" name="Espace réservé du contenu 6"/>
          <p:cNvSpPr>
            <a:spLocks noGrp="1"/>
          </p:cNvSpPr>
          <p:nvPr>
            <p:ph idx="1"/>
          </p:nvPr>
        </p:nvSpPr>
        <p:spPr>
          <a:xfrm>
            <a:off x="1311965" y="6515099"/>
            <a:ext cx="7722333" cy="276225"/>
          </a:xfrm>
        </p:spPr>
        <p:txBody>
          <a:bodyPr/>
          <a:lstStyle/>
          <a:p>
            <a:pPr marL="0" indent="0">
              <a:buNone/>
            </a:pPr>
            <a:r>
              <a:rPr lang="fr-FR" sz="2000" dirty="0">
                <a:latin typeface="Lucida Console" panose="020B0609040504020204" pitchFamily="49" charset="0"/>
              </a:rPr>
              <a:t>http://slideplayer.com/slide/5379166/</a:t>
            </a:r>
          </a:p>
        </p:txBody>
      </p:sp>
      <p:pic>
        <p:nvPicPr>
          <p:cNvPr id="9" name="Image 8"/>
          <p:cNvPicPr>
            <a:picLocks noChangeAspect="1"/>
          </p:cNvPicPr>
          <p:nvPr/>
        </p:nvPicPr>
        <p:blipFill>
          <a:blip r:embed="rId3"/>
          <a:stretch>
            <a:fillRect/>
          </a:stretch>
        </p:blipFill>
        <p:spPr>
          <a:xfrm>
            <a:off x="4838700" y="1631950"/>
            <a:ext cx="4343400" cy="4019550"/>
          </a:xfrm>
          <a:prstGeom prst="rect">
            <a:avLst/>
          </a:prstGeom>
        </p:spPr>
      </p:pic>
      <p:sp>
        <p:nvSpPr>
          <p:cNvPr id="8" name="Espace réservé du contenu 2"/>
          <p:cNvSpPr txBox="1">
            <a:spLocks/>
          </p:cNvSpPr>
          <p:nvPr/>
        </p:nvSpPr>
        <p:spPr bwMode="auto">
          <a:xfrm>
            <a:off x="0" y="1310133"/>
            <a:ext cx="5171090" cy="444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 ROC curves are two dimensional plots in which the </a:t>
            </a:r>
            <a:r>
              <a:rPr lang="en-US" sz="2200" kern="0" dirty="0" smtClean="0">
                <a:solidFill>
                  <a:srgbClr val="017DBB"/>
                </a:solidFill>
              </a:rPr>
              <a:t>true positive </a:t>
            </a:r>
            <a:r>
              <a:rPr lang="en-US" sz="2200" kern="0" dirty="0" smtClean="0"/>
              <a:t>(TP) </a:t>
            </a:r>
            <a:r>
              <a:rPr lang="en-US" sz="2200" kern="0" dirty="0" smtClean="0">
                <a:solidFill>
                  <a:srgbClr val="017DBB"/>
                </a:solidFill>
              </a:rPr>
              <a:t>rate</a:t>
            </a:r>
            <a:r>
              <a:rPr lang="en-US" sz="2200" kern="0" dirty="0" smtClean="0"/>
              <a:t> is platen on the Y axis and the </a:t>
            </a:r>
            <a:r>
              <a:rPr lang="en-US" sz="2200" kern="0" dirty="0" smtClean="0">
                <a:solidFill>
                  <a:srgbClr val="017DBB"/>
                </a:solidFill>
              </a:rPr>
              <a:t>false positive </a:t>
            </a:r>
            <a:r>
              <a:rPr lang="en-US" sz="2200" kern="0" dirty="0" smtClean="0"/>
              <a:t>(FP) </a:t>
            </a:r>
            <a:r>
              <a:rPr lang="en-US" sz="2200" kern="0" dirty="0" smtClean="0">
                <a:solidFill>
                  <a:srgbClr val="017DBB"/>
                </a:solidFill>
              </a:rPr>
              <a:t>rate</a:t>
            </a:r>
            <a:r>
              <a:rPr lang="en-US" sz="2200" kern="0" dirty="0" smtClean="0"/>
              <a:t> on </a:t>
            </a:r>
            <a:r>
              <a:rPr lang="en-US" sz="2200" kern="0" dirty="0"/>
              <a:t>the </a:t>
            </a:r>
            <a:r>
              <a:rPr lang="en-US" sz="2200" kern="0" dirty="0" smtClean="0"/>
              <a:t>X axis</a:t>
            </a:r>
          </a:p>
          <a:p>
            <a:r>
              <a:rPr lang="en-US" sz="2200" kern="0" dirty="0"/>
              <a:t>Area Under the ROC Curve </a:t>
            </a:r>
            <a:r>
              <a:rPr lang="en-US" sz="2200" kern="0" dirty="0" smtClean="0"/>
              <a:t>(AUC)   has an important statistical property:</a:t>
            </a:r>
          </a:p>
          <a:p>
            <a:pPr lvl="1"/>
            <a:r>
              <a:rPr lang="en-US" sz="2200" kern="0" dirty="0" smtClean="0"/>
              <a:t>The AUC of a classifier is equivalent with the </a:t>
            </a:r>
            <a:r>
              <a:rPr lang="en-US" sz="2200" kern="0" dirty="0" smtClean="0">
                <a:solidFill>
                  <a:srgbClr val="017DBB"/>
                </a:solidFill>
              </a:rPr>
              <a:t>probability that the classifier will rank a randomly chosen positive instance higher than a randomly chosen negative instance</a:t>
            </a:r>
          </a:p>
          <a:p>
            <a:pPr lvl="1"/>
            <a:r>
              <a:rPr lang="en-US" sz="2200" kern="0" dirty="0" smtClean="0"/>
              <a:t>When comparing classifiers, </a:t>
            </a:r>
            <a:r>
              <a:rPr lang="en-US" sz="2200" kern="0" dirty="0" smtClean="0">
                <a:solidFill>
                  <a:srgbClr val="017DBB"/>
                </a:solidFill>
              </a:rPr>
              <a:t>the bigger AUC the better!</a:t>
            </a:r>
            <a:r>
              <a:rPr lang="en-US" sz="2200" kern="0" dirty="0" smtClean="0"/>
              <a:t> </a:t>
            </a:r>
          </a:p>
        </p:txBody>
      </p:sp>
      <p:sp>
        <p:nvSpPr>
          <p:cNvPr id="11" name="Rectangle 10"/>
          <p:cNvSpPr/>
          <p:nvPr/>
        </p:nvSpPr>
        <p:spPr>
          <a:xfrm>
            <a:off x="5171090" y="774012"/>
            <a:ext cx="2460930" cy="444930"/>
          </a:xfrm>
          <a:prstGeom prst="rect">
            <a:avLst/>
          </a:prstGeom>
        </p:spPr>
        <p:txBody>
          <a:bodyPr wrap="none">
            <a:spAutoFit/>
          </a:bodyPr>
          <a:lstStyle/>
          <a:p>
            <a:pPr>
              <a:buNone/>
            </a:pPr>
            <a:r>
              <a:rPr lang="en-US" sz="2400" dirty="0" smtClean="0">
                <a:solidFill>
                  <a:srgbClr val="017DBB"/>
                </a:solidFill>
              </a:rPr>
              <a:t>Ideal ROC curve</a:t>
            </a:r>
            <a:endParaRPr lang="en-US" sz="2400" dirty="0">
              <a:solidFill>
                <a:srgbClr val="017DBB"/>
              </a:solidFill>
            </a:endParaRPr>
          </a:p>
        </p:txBody>
      </p:sp>
      <p:cxnSp>
        <p:nvCxnSpPr>
          <p:cNvPr id="13" name="Connecteur droit avec flèche 12"/>
          <p:cNvCxnSpPr/>
          <p:nvPr/>
        </p:nvCxnSpPr>
        <p:spPr bwMode="auto">
          <a:xfrm>
            <a:off x="5433848" y="1159859"/>
            <a:ext cx="325821" cy="637410"/>
          </a:xfrm>
          <a:prstGeom prst="straightConnector1">
            <a:avLst/>
          </a:prstGeom>
          <a:noFill/>
          <a:ln w="38100" cap="flat" cmpd="sng" algn="ctr">
            <a:solidFill>
              <a:srgbClr val="017DBB"/>
            </a:solidFill>
            <a:prstDash val="solid"/>
            <a:round/>
            <a:headEnd type="none" w="med" len="med"/>
            <a:tailEnd type="triangle" w="med" len="med"/>
          </a:ln>
          <a:effectLst/>
        </p:spPr>
      </p:cxnSp>
      <p:sp>
        <p:nvSpPr>
          <p:cNvPr id="16" name="Rectangle 15"/>
          <p:cNvSpPr/>
          <p:nvPr/>
        </p:nvSpPr>
        <p:spPr>
          <a:xfrm>
            <a:off x="6136767" y="1310133"/>
            <a:ext cx="3024226" cy="469039"/>
          </a:xfrm>
          <a:prstGeom prst="rect">
            <a:avLst/>
          </a:prstGeom>
        </p:spPr>
        <p:txBody>
          <a:bodyPr wrap="none">
            <a:spAutoFit/>
          </a:bodyPr>
          <a:lstStyle/>
          <a:p>
            <a:pPr>
              <a:buNone/>
            </a:pPr>
            <a:r>
              <a:rPr lang="en-US" sz="2400" dirty="0" smtClean="0">
                <a:solidFill>
                  <a:srgbClr val="017DBB"/>
                </a:solidFill>
              </a:rPr>
              <a:t>ROC curve of </a:t>
            </a:r>
            <a:r>
              <a:rPr lang="en-US" sz="2400" dirty="0" err="1" smtClean="0">
                <a:solidFill>
                  <a:srgbClr val="017DBB"/>
                </a:solidFill>
              </a:rPr>
              <a:t>Algo</a:t>
            </a:r>
            <a:r>
              <a:rPr lang="en-US" sz="2400" dirty="0" smtClean="0">
                <a:solidFill>
                  <a:srgbClr val="017DBB"/>
                </a:solidFill>
              </a:rPr>
              <a:t> B</a:t>
            </a:r>
            <a:endParaRPr lang="en-US" sz="2400" dirty="0">
              <a:solidFill>
                <a:srgbClr val="017DBB"/>
              </a:solidFill>
            </a:endParaRPr>
          </a:p>
        </p:txBody>
      </p:sp>
      <p:sp>
        <p:nvSpPr>
          <p:cNvPr id="17" name="Rectangle 16"/>
          <p:cNvSpPr/>
          <p:nvPr/>
        </p:nvSpPr>
        <p:spPr>
          <a:xfrm>
            <a:off x="6136767" y="2240126"/>
            <a:ext cx="3007233" cy="444930"/>
          </a:xfrm>
          <a:prstGeom prst="rect">
            <a:avLst/>
          </a:prstGeom>
        </p:spPr>
        <p:txBody>
          <a:bodyPr wrap="none">
            <a:spAutoFit/>
          </a:bodyPr>
          <a:lstStyle/>
          <a:p>
            <a:pPr>
              <a:buNone/>
            </a:pPr>
            <a:r>
              <a:rPr lang="en-US" sz="2400" dirty="0" smtClean="0">
                <a:solidFill>
                  <a:srgbClr val="017DBB"/>
                </a:solidFill>
              </a:rPr>
              <a:t>ROC curve of </a:t>
            </a:r>
            <a:r>
              <a:rPr lang="en-US" sz="2400" dirty="0" err="1" smtClean="0">
                <a:solidFill>
                  <a:srgbClr val="017DBB"/>
                </a:solidFill>
              </a:rPr>
              <a:t>Algo</a:t>
            </a:r>
            <a:r>
              <a:rPr lang="en-US" sz="2400" dirty="0" smtClean="0">
                <a:solidFill>
                  <a:srgbClr val="017DBB"/>
                </a:solidFill>
              </a:rPr>
              <a:t> A</a:t>
            </a:r>
            <a:endParaRPr lang="en-US" sz="2400" dirty="0">
              <a:solidFill>
                <a:srgbClr val="017DBB"/>
              </a:solidFill>
            </a:endParaRPr>
          </a:p>
        </p:txBody>
      </p:sp>
      <p:cxnSp>
        <p:nvCxnSpPr>
          <p:cNvPr id="18" name="Connecteur droit avec flèche 17"/>
          <p:cNvCxnSpPr/>
          <p:nvPr/>
        </p:nvCxnSpPr>
        <p:spPr bwMode="auto">
          <a:xfrm flipH="1">
            <a:off x="6484883" y="1613776"/>
            <a:ext cx="546538" cy="442935"/>
          </a:xfrm>
          <a:prstGeom prst="straightConnector1">
            <a:avLst/>
          </a:prstGeom>
          <a:noFill/>
          <a:ln w="38100" cap="flat" cmpd="sng" algn="ctr">
            <a:solidFill>
              <a:srgbClr val="017DBB"/>
            </a:solidFill>
            <a:prstDash val="solid"/>
            <a:round/>
            <a:headEnd type="none" w="med" len="med"/>
            <a:tailEnd type="triangle" w="med" len="med"/>
          </a:ln>
          <a:effectLst/>
        </p:spPr>
      </p:cxnSp>
      <p:cxnSp>
        <p:nvCxnSpPr>
          <p:cNvPr id="20" name="Connecteur droit avec flèche 19"/>
          <p:cNvCxnSpPr/>
          <p:nvPr/>
        </p:nvCxnSpPr>
        <p:spPr bwMode="auto">
          <a:xfrm flipH="1" flipV="1">
            <a:off x="7031421" y="2095862"/>
            <a:ext cx="895104" cy="249456"/>
          </a:xfrm>
          <a:prstGeom prst="straightConnector1">
            <a:avLst/>
          </a:prstGeom>
          <a:noFill/>
          <a:ln w="38100" cap="flat" cmpd="sng" algn="ctr">
            <a:solidFill>
              <a:srgbClr val="017DBB"/>
            </a:solidFill>
            <a:prstDash val="solid"/>
            <a:round/>
            <a:headEnd type="none" w="med" len="med"/>
            <a:tailEnd type="triangle" w="med" len="med"/>
          </a:ln>
          <a:effectLst/>
        </p:spPr>
      </p:cxnSp>
      <p:sp>
        <p:nvSpPr>
          <p:cNvPr id="23" name="Rectangle 22"/>
          <p:cNvSpPr/>
          <p:nvPr/>
        </p:nvSpPr>
        <p:spPr>
          <a:xfrm>
            <a:off x="7222640" y="3445148"/>
            <a:ext cx="853119" cy="444930"/>
          </a:xfrm>
          <a:prstGeom prst="rect">
            <a:avLst/>
          </a:prstGeom>
        </p:spPr>
        <p:txBody>
          <a:bodyPr wrap="none">
            <a:spAutoFit/>
          </a:bodyPr>
          <a:lstStyle/>
          <a:p>
            <a:pPr>
              <a:buNone/>
            </a:pPr>
            <a:r>
              <a:rPr lang="en-US" sz="2400" b="1" dirty="0" smtClean="0">
                <a:solidFill>
                  <a:srgbClr val="017DBB"/>
                </a:solidFill>
              </a:rPr>
              <a:t>AUC</a:t>
            </a:r>
            <a:endParaRPr lang="en-US" sz="2400" b="1" dirty="0">
              <a:solidFill>
                <a:srgbClr val="017DBB"/>
              </a:solidFill>
            </a:endParaRPr>
          </a:p>
        </p:txBody>
      </p:sp>
      <p:sp>
        <p:nvSpPr>
          <p:cNvPr id="14" name="Rectangle 13"/>
          <p:cNvSpPr/>
          <p:nvPr/>
        </p:nvSpPr>
        <p:spPr>
          <a:xfrm>
            <a:off x="6898486" y="5136758"/>
            <a:ext cx="1765227" cy="406265"/>
          </a:xfrm>
          <a:prstGeom prst="rect">
            <a:avLst/>
          </a:prstGeom>
        </p:spPr>
        <p:txBody>
          <a:bodyPr wrap="none">
            <a:spAutoFit/>
          </a:bodyPr>
          <a:lstStyle/>
          <a:p>
            <a:pPr>
              <a:buNone/>
            </a:pPr>
            <a:r>
              <a:rPr lang="en-US" sz="2000" smtClean="0">
                <a:solidFill>
                  <a:srgbClr val="017DBB"/>
                </a:solidFill>
              </a:rPr>
              <a:t>(1- specificity</a:t>
            </a:r>
            <a:r>
              <a:rPr lang="en-US" sz="2000" dirty="0" smtClean="0">
                <a:solidFill>
                  <a:srgbClr val="017DBB"/>
                </a:solidFill>
              </a:rPr>
              <a:t>)</a:t>
            </a:r>
            <a:endParaRPr lang="en-US" sz="2000" dirty="0">
              <a:solidFill>
                <a:srgbClr val="017DBB"/>
              </a:solidFill>
            </a:endParaRPr>
          </a:p>
        </p:txBody>
      </p:sp>
      <p:sp>
        <p:nvSpPr>
          <p:cNvPr id="15" name="Rectangle 14"/>
          <p:cNvSpPr/>
          <p:nvPr/>
        </p:nvSpPr>
        <p:spPr>
          <a:xfrm rot="16200000">
            <a:off x="4456606" y="2857646"/>
            <a:ext cx="1467068" cy="386196"/>
          </a:xfrm>
          <a:prstGeom prst="rect">
            <a:avLst/>
          </a:prstGeom>
        </p:spPr>
        <p:txBody>
          <a:bodyPr wrap="none">
            <a:spAutoFit/>
          </a:bodyPr>
          <a:lstStyle/>
          <a:p>
            <a:pPr>
              <a:buNone/>
            </a:pPr>
            <a:r>
              <a:rPr lang="en-US" sz="2000" dirty="0" smtClean="0">
                <a:solidFill>
                  <a:srgbClr val="017DBB"/>
                </a:solidFill>
              </a:rPr>
              <a:t>(sensitivity)</a:t>
            </a:r>
            <a:endParaRPr lang="en-US" sz="2000" dirty="0">
              <a:solidFill>
                <a:srgbClr val="017DBB"/>
              </a:solidFill>
            </a:endParaRPr>
          </a:p>
        </p:txBody>
      </p:sp>
    </p:spTree>
    <p:extLst>
      <p:ext uri="{BB962C8B-B14F-4D97-AF65-F5344CB8AC3E}">
        <p14:creationId xmlns:p14="http://schemas.microsoft.com/office/powerpoint/2010/main" val="213191356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452063"/>
            <a:ext cx="9144000" cy="731848"/>
          </a:xfrm>
        </p:spPr>
        <p:txBody>
          <a:bodyPr/>
          <a:lstStyle/>
          <a:p>
            <a:r>
              <a:rPr lang="en-US" dirty="0" smtClean="0"/>
              <a:t>Computational Complexity </a:t>
            </a:r>
            <a:r>
              <a:rPr lang="en-US" dirty="0"/>
              <a:t>of </a:t>
            </a:r>
            <a:r>
              <a:rPr lang="en-US" dirty="0" smtClean="0"/>
              <a:t>AD Algorithms</a:t>
            </a:r>
            <a:endParaRPr lang="fr-FR" dirty="0"/>
          </a:p>
        </p:txBody>
      </p:sp>
      <p:sp>
        <p:nvSpPr>
          <p:cNvPr id="3" name="Espace réservé du contenu 2"/>
          <p:cNvSpPr>
            <a:spLocks noGrp="1"/>
          </p:cNvSpPr>
          <p:nvPr>
            <p:ph idx="1"/>
          </p:nvPr>
        </p:nvSpPr>
        <p:spPr>
          <a:xfrm>
            <a:off x="960039" y="6368533"/>
            <a:ext cx="8472487" cy="284679"/>
          </a:xfrm>
        </p:spPr>
        <p:txBody>
          <a:bodyPr/>
          <a:lstStyle/>
          <a:p>
            <a:pPr marL="0" indent="0">
              <a:buNone/>
            </a:pPr>
            <a:r>
              <a:rPr lang="en-US" sz="1800" dirty="0"/>
              <a:t>M </a:t>
            </a:r>
            <a:r>
              <a:rPr lang="en-US" sz="1800" dirty="0" smtClean="0"/>
              <a:t>Schneider</a:t>
            </a:r>
            <a:r>
              <a:rPr lang="en-US" sz="1800" dirty="0"/>
              <a:t>, W. </a:t>
            </a:r>
            <a:r>
              <a:rPr lang="en-US" sz="1800" dirty="0" err="1"/>
              <a:t>E</a:t>
            </a:r>
            <a:r>
              <a:rPr lang="en-US" sz="1800" dirty="0" err="1" smtClean="0"/>
              <a:t>rtel</a:t>
            </a:r>
            <a:r>
              <a:rPr lang="en-US" sz="1800" dirty="0" smtClean="0"/>
              <a:t>, F</a:t>
            </a:r>
            <a:r>
              <a:rPr lang="en-US" sz="1800" dirty="0"/>
              <a:t>. R</a:t>
            </a:r>
            <a:r>
              <a:rPr lang="en-US" sz="1800" dirty="0" smtClean="0"/>
              <a:t>amos. Expected </a:t>
            </a:r>
            <a:r>
              <a:rPr lang="en-US" sz="1800" dirty="0"/>
              <a:t>Similarity Estimation for Large-Scale Batch and </a:t>
            </a:r>
            <a:r>
              <a:rPr lang="en-US" sz="1800" dirty="0" smtClean="0"/>
              <a:t>Streaming </a:t>
            </a:r>
            <a:r>
              <a:rPr lang="en-US" sz="1800" dirty="0"/>
              <a:t>Anomaly Detection  Machine </a:t>
            </a:r>
            <a:r>
              <a:rPr lang="en-US" sz="1800" dirty="0" smtClean="0"/>
              <a:t>Learning, 105(3) Dec. 2016</a:t>
            </a:r>
            <a:endParaRPr lang="fr-FR" sz="18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45</a:t>
            </a:fld>
            <a:endParaRPr lang="en-US" dirty="0"/>
          </a:p>
        </p:txBody>
      </p:sp>
      <p:pic>
        <p:nvPicPr>
          <p:cNvPr id="6" name="Image 5"/>
          <p:cNvPicPr>
            <a:picLocks noChangeAspect="1"/>
          </p:cNvPicPr>
          <p:nvPr/>
        </p:nvPicPr>
        <p:blipFill>
          <a:blip r:embed="rId3"/>
          <a:stretch>
            <a:fillRect/>
          </a:stretch>
        </p:blipFill>
        <p:spPr>
          <a:xfrm>
            <a:off x="92661" y="1696144"/>
            <a:ext cx="8919655" cy="3868455"/>
          </a:xfrm>
          <a:prstGeom prst="rect">
            <a:avLst/>
          </a:prstGeom>
        </p:spPr>
      </p:pic>
      <p:sp>
        <p:nvSpPr>
          <p:cNvPr id="7" name="Rectangle 6"/>
          <p:cNvSpPr/>
          <p:nvPr/>
        </p:nvSpPr>
        <p:spPr>
          <a:xfrm>
            <a:off x="9144000" y="1372013"/>
            <a:ext cx="4900773" cy="5743111"/>
          </a:xfrm>
          <a:prstGeom prst="rect">
            <a:avLst/>
          </a:prstGeom>
        </p:spPr>
        <p:txBody>
          <a:bodyPr wrap="square">
            <a:spAutoFit/>
          </a:bodyPr>
          <a:lstStyle/>
          <a:p>
            <a:pPr>
              <a:spcBef>
                <a:spcPts val="0"/>
              </a:spcBef>
              <a:buNone/>
            </a:pPr>
            <a:r>
              <a:rPr lang="fr-FR" sz="2000" dirty="0"/>
              <a:t>DISTRIBUTION BASED MODELS</a:t>
            </a:r>
          </a:p>
          <a:p>
            <a:pPr>
              <a:spcBef>
                <a:spcPts val="0"/>
              </a:spcBef>
              <a:buNone/>
            </a:pPr>
            <a:r>
              <a:rPr lang="fr-FR" sz="2000" dirty="0" err="1"/>
              <a:t>Kernel</a:t>
            </a:r>
            <a:r>
              <a:rPr lang="fr-FR" sz="2000" dirty="0"/>
              <a:t> (or </a:t>
            </a:r>
            <a:r>
              <a:rPr lang="fr-FR" sz="2000" dirty="0" err="1"/>
              <a:t>Parzen</a:t>
            </a:r>
            <a:r>
              <a:rPr lang="fr-FR" sz="2000" dirty="0"/>
              <a:t>) </a:t>
            </a:r>
            <a:r>
              <a:rPr lang="fr-FR" sz="2000" dirty="0" err="1"/>
              <a:t>density</a:t>
            </a:r>
            <a:r>
              <a:rPr lang="fr-FR" sz="2000" dirty="0"/>
              <a:t> </a:t>
            </a:r>
            <a:r>
              <a:rPr lang="fr-FR" sz="2000" dirty="0" err="1"/>
              <a:t>estimator</a:t>
            </a:r>
            <a:r>
              <a:rPr lang="fr-FR" sz="2000" dirty="0"/>
              <a:t> (</a:t>
            </a:r>
            <a:r>
              <a:rPr lang="fr-FR" sz="2000" dirty="0" err="1"/>
              <a:t>kde</a:t>
            </a:r>
            <a:r>
              <a:rPr lang="fr-FR" sz="2000" dirty="0" smtClean="0"/>
              <a:t>)</a:t>
            </a:r>
          </a:p>
          <a:p>
            <a:pPr>
              <a:spcBef>
                <a:spcPts val="0"/>
              </a:spcBef>
              <a:buNone/>
            </a:pPr>
            <a:r>
              <a:rPr lang="en-US" sz="2000" dirty="0" smtClean="0"/>
              <a:t>One-Class SVN (</a:t>
            </a:r>
            <a:r>
              <a:rPr lang="en-US" sz="2000" dirty="0" err="1" smtClean="0"/>
              <a:t>oc-svn</a:t>
            </a:r>
            <a:r>
              <a:rPr lang="en-US" sz="2000" dirty="0" smtClean="0"/>
              <a:t>)</a:t>
            </a:r>
          </a:p>
          <a:p>
            <a:pPr>
              <a:spcBef>
                <a:spcPts val="0"/>
              </a:spcBef>
              <a:buNone/>
            </a:pPr>
            <a:r>
              <a:rPr lang="en-US" sz="2000" dirty="0" smtClean="0"/>
              <a:t>-----</a:t>
            </a:r>
          </a:p>
          <a:p>
            <a:pPr>
              <a:spcBef>
                <a:spcPts val="0"/>
              </a:spcBef>
              <a:buNone/>
            </a:pPr>
            <a:r>
              <a:rPr lang="en-US" sz="2000" dirty="0" smtClean="0"/>
              <a:t>Robust PCA (</a:t>
            </a:r>
            <a:r>
              <a:rPr lang="en-US" sz="2000" dirty="0" err="1" smtClean="0"/>
              <a:t>RobustPCA</a:t>
            </a:r>
            <a:r>
              <a:rPr lang="en-US" sz="2000" dirty="0" smtClean="0"/>
              <a:t>)</a:t>
            </a:r>
          </a:p>
          <a:p>
            <a:pPr>
              <a:spcBef>
                <a:spcPts val="0"/>
              </a:spcBef>
              <a:buNone/>
            </a:pPr>
            <a:r>
              <a:rPr lang="fr-FR" sz="2000" dirty="0"/>
              <a:t>Self-</a:t>
            </a:r>
            <a:r>
              <a:rPr lang="fr-FR" sz="2000" dirty="0" err="1"/>
              <a:t>Organizing</a:t>
            </a:r>
            <a:r>
              <a:rPr lang="fr-FR" sz="2000" dirty="0"/>
              <a:t> </a:t>
            </a:r>
            <a:r>
              <a:rPr lang="fr-FR" sz="2000" dirty="0" err="1" smtClean="0"/>
              <a:t>Maps</a:t>
            </a:r>
            <a:r>
              <a:rPr lang="fr-FR" sz="2000" dirty="0" smtClean="0"/>
              <a:t> (son)</a:t>
            </a:r>
            <a:endParaRPr lang="fr-FR" sz="2000" dirty="0"/>
          </a:p>
          <a:p>
            <a:pPr>
              <a:spcBef>
                <a:spcPts val="0"/>
              </a:spcBef>
              <a:buNone/>
            </a:pPr>
            <a:endParaRPr lang="fr-FR" sz="2000" dirty="0"/>
          </a:p>
          <a:p>
            <a:pPr>
              <a:spcBef>
                <a:spcPts val="0"/>
              </a:spcBef>
              <a:buNone/>
            </a:pPr>
            <a:r>
              <a:rPr lang="fr-FR" sz="2000" dirty="0"/>
              <a:t>DISTANCE BASED MODELS</a:t>
            </a:r>
          </a:p>
          <a:p>
            <a:pPr>
              <a:spcBef>
                <a:spcPts val="0"/>
              </a:spcBef>
              <a:buNone/>
            </a:pPr>
            <a:r>
              <a:rPr lang="fr-FR" sz="2000" dirty="0" err="1"/>
              <a:t>STream</a:t>
            </a:r>
            <a:r>
              <a:rPr lang="fr-FR" sz="2000" dirty="0"/>
              <a:t> </a:t>
            </a:r>
            <a:r>
              <a:rPr lang="fr-FR" sz="2000" dirty="0" err="1"/>
              <a:t>OutlieR</a:t>
            </a:r>
            <a:r>
              <a:rPr lang="fr-FR" sz="2000" dirty="0"/>
              <a:t> Miner (</a:t>
            </a:r>
            <a:r>
              <a:rPr lang="fr-FR" sz="2000" dirty="0" err="1"/>
              <a:t>storm</a:t>
            </a:r>
            <a:r>
              <a:rPr lang="fr-FR" sz="2000" dirty="0"/>
              <a:t>)</a:t>
            </a:r>
          </a:p>
          <a:p>
            <a:pPr>
              <a:spcBef>
                <a:spcPts val="0"/>
              </a:spcBef>
              <a:buNone/>
            </a:pPr>
            <a:r>
              <a:rPr lang="fr-FR" sz="2000" dirty="0" err="1"/>
              <a:t>Continuous</a:t>
            </a:r>
            <a:r>
              <a:rPr lang="fr-FR" sz="2000" dirty="0"/>
              <a:t> </a:t>
            </a:r>
            <a:r>
              <a:rPr lang="fr-FR" sz="2000" dirty="0" err="1"/>
              <a:t>Outlier</a:t>
            </a:r>
            <a:r>
              <a:rPr lang="fr-FR" sz="2000" dirty="0"/>
              <a:t> </a:t>
            </a:r>
            <a:r>
              <a:rPr lang="fr-FR" sz="2000" dirty="0" err="1"/>
              <a:t>Detection</a:t>
            </a:r>
            <a:r>
              <a:rPr lang="fr-FR" sz="2000" dirty="0"/>
              <a:t> (</a:t>
            </a:r>
            <a:r>
              <a:rPr lang="fr-FR" sz="2000" dirty="0" err="1"/>
              <a:t>cod</a:t>
            </a:r>
            <a:r>
              <a:rPr lang="fr-FR" sz="2000" dirty="0"/>
              <a:t>)</a:t>
            </a:r>
          </a:p>
          <a:p>
            <a:pPr>
              <a:spcBef>
                <a:spcPts val="0"/>
              </a:spcBef>
              <a:buNone/>
            </a:pPr>
            <a:endParaRPr lang="fr-FR" sz="2000" dirty="0"/>
          </a:p>
          <a:p>
            <a:pPr>
              <a:spcBef>
                <a:spcPts val="0"/>
              </a:spcBef>
              <a:buNone/>
            </a:pPr>
            <a:r>
              <a:rPr lang="fr-FR" sz="2000" dirty="0"/>
              <a:t>DENSITY BASED MODELS</a:t>
            </a:r>
          </a:p>
          <a:p>
            <a:pPr>
              <a:spcBef>
                <a:spcPts val="0"/>
              </a:spcBef>
              <a:buNone/>
            </a:pPr>
            <a:r>
              <a:rPr lang="fr-FR" sz="2000" dirty="0"/>
              <a:t>Local </a:t>
            </a:r>
            <a:r>
              <a:rPr lang="fr-FR" sz="2000" dirty="0" err="1"/>
              <a:t>Outlier</a:t>
            </a:r>
            <a:r>
              <a:rPr lang="fr-FR" sz="2000" dirty="0"/>
              <a:t> Factor (lof)</a:t>
            </a:r>
          </a:p>
          <a:p>
            <a:pPr>
              <a:spcBef>
                <a:spcPts val="0"/>
              </a:spcBef>
              <a:buNone/>
            </a:pPr>
            <a:r>
              <a:rPr lang="fr-FR" sz="2000" dirty="0"/>
              <a:t>Angle </a:t>
            </a:r>
            <a:r>
              <a:rPr lang="fr-FR" sz="2000" dirty="0" err="1"/>
              <a:t>Based</a:t>
            </a:r>
            <a:r>
              <a:rPr lang="fr-FR" sz="2000" dirty="0"/>
              <a:t> </a:t>
            </a:r>
            <a:r>
              <a:rPr lang="fr-FR" sz="2000" dirty="0" err="1"/>
              <a:t>Outlier</a:t>
            </a:r>
            <a:r>
              <a:rPr lang="fr-FR" sz="2000" dirty="0"/>
              <a:t> </a:t>
            </a:r>
            <a:r>
              <a:rPr lang="fr-FR" sz="2000" dirty="0" err="1"/>
              <a:t>Detection</a:t>
            </a:r>
            <a:r>
              <a:rPr lang="fr-FR" sz="2000" dirty="0"/>
              <a:t> (</a:t>
            </a:r>
            <a:r>
              <a:rPr lang="fr-FR" sz="2000" dirty="0" err="1"/>
              <a:t>abod</a:t>
            </a:r>
            <a:r>
              <a:rPr lang="fr-FR" sz="2000" dirty="0"/>
              <a:t>) and </a:t>
            </a:r>
            <a:r>
              <a:rPr lang="fr-FR" sz="2000" dirty="0" err="1" smtClean="0"/>
              <a:t>FastAbod</a:t>
            </a:r>
            <a:endParaRPr lang="fr-FR" sz="2000" dirty="0" smtClean="0"/>
          </a:p>
          <a:p>
            <a:pPr>
              <a:spcBef>
                <a:spcPts val="0"/>
              </a:spcBef>
              <a:buNone/>
            </a:pPr>
            <a:endParaRPr lang="en-US" sz="2000" dirty="0"/>
          </a:p>
          <a:p>
            <a:pPr>
              <a:spcBef>
                <a:spcPts val="0"/>
              </a:spcBef>
              <a:buNone/>
            </a:pPr>
            <a:r>
              <a:rPr lang="en-US" sz="2000" dirty="0" smtClean="0"/>
              <a:t>ISOLATION BASED MODELS</a:t>
            </a:r>
          </a:p>
          <a:p>
            <a:pPr>
              <a:spcBef>
                <a:spcPts val="0"/>
              </a:spcBef>
              <a:buNone/>
            </a:pPr>
            <a:r>
              <a:rPr lang="en-US" sz="2000" dirty="0" smtClean="0"/>
              <a:t>Isolation Forest (</a:t>
            </a:r>
            <a:r>
              <a:rPr lang="en-US" sz="2000" dirty="0" err="1" smtClean="0"/>
              <a:t>iForest</a:t>
            </a:r>
            <a:r>
              <a:rPr lang="en-US" sz="2000" dirty="0" smtClean="0"/>
              <a:t>)</a:t>
            </a:r>
            <a:endParaRPr lang="fr-FR" sz="2000" dirty="0"/>
          </a:p>
        </p:txBody>
      </p:sp>
    </p:spTree>
    <p:extLst>
      <p:ext uri="{BB962C8B-B14F-4D97-AF65-F5344CB8AC3E}">
        <p14:creationId xmlns:p14="http://schemas.microsoft.com/office/powerpoint/2010/main" val="159337844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7682" y="0"/>
            <a:ext cx="9394520" cy="826718"/>
          </a:xfrm>
        </p:spPr>
        <p:txBody>
          <a:bodyPr/>
          <a:lstStyle/>
          <a:p>
            <a:r>
              <a:rPr lang="en-US" dirty="0" smtClean="0"/>
              <a:t>Summary</a:t>
            </a:r>
            <a:endParaRPr lang="fr-FR" dirty="0"/>
          </a:p>
        </p:txBody>
      </p:sp>
      <p:sp>
        <p:nvSpPr>
          <p:cNvPr id="3" name="Espace réservé du contenu 2"/>
          <p:cNvSpPr>
            <a:spLocks noGrp="1"/>
          </p:cNvSpPr>
          <p:nvPr>
            <p:ph idx="1"/>
          </p:nvPr>
        </p:nvSpPr>
        <p:spPr>
          <a:xfrm>
            <a:off x="-16643" y="826719"/>
            <a:ext cx="9255625" cy="4354882"/>
          </a:xfrm>
        </p:spPr>
        <p:txBody>
          <a:bodyPr/>
          <a:lstStyle/>
          <a:p>
            <a:pPr>
              <a:spcBef>
                <a:spcPts val="300"/>
              </a:spcBef>
            </a:pPr>
            <a:r>
              <a:rPr lang="en-US" sz="2200" dirty="0" smtClean="0"/>
              <a:t>AD algorithms </a:t>
            </a:r>
            <a:r>
              <a:rPr lang="en-US" sz="2200" dirty="0" smtClean="0">
                <a:solidFill>
                  <a:srgbClr val="0070C0"/>
                </a:solidFill>
              </a:rPr>
              <a:t>usually report different outliers per dataset </a:t>
            </a:r>
          </a:p>
          <a:p>
            <a:pPr lvl="1">
              <a:spcBef>
                <a:spcPts val="300"/>
              </a:spcBef>
            </a:pPr>
            <a:r>
              <a:rPr lang="en-US" sz="2200" dirty="0" smtClean="0"/>
              <a:t>they may miss obvious outliers especially in heterogeneous datasets that contain a mixture of numerical and categorical attributes</a:t>
            </a:r>
          </a:p>
          <a:p>
            <a:pPr>
              <a:spcBef>
                <a:spcPts val="300"/>
              </a:spcBef>
            </a:pPr>
            <a:r>
              <a:rPr lang="en-US" sz="2200" dirty="0" smtClean="0"/>
              <a:t>Which anomaly detection method to use depends on</a:t>
            </a:r>
          </a:p>
          <a:p>
            <a:pPr lvl="1">
              <a:spcBef>
                <a:spcPts val="300"/>
              </a:spcBef>
            </a:pPr>
            <a:r>
              <a:rPr lang="en-US" sz="2200" dirty="0" smtClean="0">
                <a:solidFill>
                  <a:srgbClr val="0070C0"/>
                </a:solidFill>
              </a:rPr>
              <a:t>Data characteristics</a:t>
            </a:r>
            <a:r>
              <a:rPr lang="en-US" sz="2200" dirty="0" smtClean="0"/>
              <a:t>: </a:t>
            </a:r>
            <a:r>
              <a:rPr lang="en-US" sz="2200" i="1" dirty="0" smtClean="0"/>
              <a:t>dimensionality</a:t>
            </a:r>
            <a:r>
              <a:rPr lang="en-US" sz="2200" dirty="0" smtClean="0"/>
              <a:t> (Univariate, Multivariate) and </a:t>
            </a:r>
            <a:r>
              <a:rPr lang="en-US" sz="2200" i="1" dirty="0" smtClean="0"/>
              <a:t>type</a:t>
            </a:r>
            <a:r>
              <a:rPr lang="en-US" sz="2200" dirty="0" smtClean="0"/>
              <a:t> (categorical numerical)</a:t>
            </a:r>
          </a:p>
          <a:p>
            <a:pPr lvl="1">
              <a:spcBef>
                <a:spcPts val="300"/>
              </a:spcBef>
            </a:pPr>
            <a:r>
              <a:rPr lang="en-US" sz="2200" dirty="0" smtClean="0">
                <a:solidFill>
                  <a:srgbClr val="0070C0"/>
                </a:solidFill>
              </a:rPr>
              <a:t>Anomaly characteristics</a:t>
            </a:r>
            <a:r>
              <a:rPr lang="en-US" sz="2200" dirty="0" smtClean="0"/>
              <a:t>: </a:t>
            </a:r>
            <a:r>
              <a:rPr lang="en-US" sz="2200" i="1" dirty="0" smtClean="0"/>
              <a:t>type</a:t>
            </a:r>
            <a:r>
              <a:rPr lang="en-US" sz="2200" dirty="0" smtClean="0"/>
              <a:t> (Point, Collective), </a:t>
            </a:r>
            <a:r>
              <a:rPr lang="en-US" sz="2200" i="1" dirty="0" smtClean="0"/>
              <a:t>semantics</a:t>
            </a:r>
            <a:r>
              <a:rPr lang="en-US" sz="2200" dirty="0" smtClean="0"/>
              <a:t> (Set-based, Sequence-based), kind (Binary, Score) </a:t>
            </a:r>
          </a:p>
          <a:p>
            <a:pPr lvl="1">
              <a:spcBef>
                <a:spcPts val="300"/>
              </a:spcBef>
            </a:pPr>
            <a:r>
              <a:rPr lang="en-US" sz="2200" dirty="0" smtClean="0">
                <a:solidFill>
                  <a:srgbClr val="0070C0"/>
                </a:solidFill>
              </a:rPr>
              <a:t>Availability of labels</a:t>
            </a:r>
            <a:r>
              <a:rPr lang="en-US" sz="2200" dirty="0" smtClean="0"/>
              <a:t>: </a:t>
            </a:r>
            <a:r>
              <a:rPr lang="en-US" sz="2200" i="1" dirty="0" smtClean="0"/>
              <a:t>supervised</a:t>
            </a:r>
            <a:r>
              <a:rPr lang="en-US" sz="2200" dirty="0" smtClean="0"/>
              <a:t>, </a:t>
            </a:r>
            <a:r>
              <a:rPr lang="en-US" sz="2200" i="1" dirty="0" smtClean="0"/>
              <a:t>unsupervised</a:t>
            </a:r>
            <a:r>
              <a:rPr lang="en-US" sz="2200" dirty="0" smtClean="0"/>
              <a:t>, </a:t>
            </a:r>
            <a:r>
              <a:rPr lang="en-US" sz="2200" i="1" dirty="0" smtClean="0"/>
              <a:t>semi-supervised</a:t>
            </a:r>
          </a:p>
          <a:p>
            <a:pPr lvl="1">
              <a:spcBef>
                <a:spcPts val="300"/>
              </a:spcBef>
            </a:pPr>
            <a:r>
              <a:rPr lang="en-US" sz="2200" dirty="0" smtClean="0">
                <a:solidFill>
                  <a:srgbClr val="0070C0"/>
                </a:solidFill>
              </a:rPr>
              <a:t>Algorithmic properties</a:t>
            </a:r>
            <a:r>
              <a:rPr lang="en-US" sz="2200" dirty="0" smtClean="0"/>
              <a:t>: </a:t>
            </a:r>
            <a:r>
              <a:rPr lang="en-US" sz="2200" i="1" dirty="0" smtClean="0"/>
              <a:t>computational cost </a:t>
            </a:r>
            <a:r>
              <a:rPr lang="en-US" sz="2200" dirty="0" smtClean="0"/>
              <a:t>(exponential vs linear), </a:t>
            </a:r>
            <a:r>
              <a:rPr lang="en-US" sz="2200" i="1" dirty="0" smtClean="0"/>
              <a:t>prior knowledge </a:t>
            </a:r>
            <a:r>
              <a:rPr lang="en-US" sz="2200" dirty="0" smtClean="0"/>
              <a:t>(parametric, non-parametric), </a:t>
            </a:r>
            <a:r>
              <a:rPr lang="en-US" sz="2200" i="1" dirty="0" smtClean="0"/>
              <a:t>distributional/ incremental computation potential</a:t>
            </a:r>
            <a:r>
              <a:rPr lang="en-US" sz="2200" dirty="0" smtClean="0"/>
              <a:t>, …</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46</a:t>
            </a:fld>
            <a:endParaRPr lang="en-US" dirty="0"/>
          </a:p>
        </p:txBody>
      </p:sp>
      <p:pic>
        <p:nvPicPr>
          <p:cNvPr id="5" name="Image 4"/>
          <p:cNvPicPr>
            <a:picLocks noChangeAspect="1"/>
          </p:cNvPicPr>
          <p:nvPr/>
        </p:nvPicPr>
        <p:blipFill>
          <a:blip r:embed="rId3"/>
          <a:stretch>
            <a:fillRect/>
          </a:stretch>
        </p:blipFill>
        <p:spPr>
          <a:xfrm>
            <a:off x="9238982" y="878177"/>
            <a:ext cx="9231681" cy="3730758"/>
          </a:xfrm>
          <a:prstGeom prst="rect">
            <a:avLst/>
          </a:prstGeom>
        </p:spPr>
      </p:pic>
      <p:sp>
        <p:nvSpPr>
          <p:cNvPr id="6" name="Rectangle 5"/>
          <p:cNvSpPr/>
          <p:nvPr/>
        </p:nvSpPr>
        <p:spPr>
          <a:xfrm>
            <a:off x="15808883" y="1052185"/>
            <a:ext cx="2574099" cy="374377"/>
          </a:xfrm>
          <a:prstGeom prst="rect">
            <a:avLst/>
          </a:prstGeom>
        </p:spPr>
        <p:txBody>
          <a:bodyPr wrap="square">
            <a:spAutoFit/>
          </a:bodyPr>
          <a:lstStyle/>
          <a:p>
            <a:pPr>
              <a:buNone/>
            </a:pPr>
            <a:r>
              <a:rPr lang="fr-FR" sz="1800" dirty="0">
                <a:latin typeface="Tahoma" panose="020B0604030504040204" pitchFamily="34" charset="0"/>
                <a:ea typeface="Tahoma" panose="020B0604030504040204" pitchFamily="34" charset="0"/>
                <a:cs typeface="Tahoma" panose="020B0604030504040204" pitchFamily="34" charset="0"/>
              </a:rPr>
              <a:t>Source: Google </a:t>
            </a:r>
            <a:r>
              <a:rPr lang="fr-FR" sz="1800" dirty="0" err="1" smtClean="0">
                <a:latin typeface="Tahoma" panose="020B0604030504040204" pitchFamily="34" charset="0"/>
                <a:ea typeface="Tahoma" panose="020B0604030504040204" pitchFamily="34" charset="0"/>
                <a:cs typeface="Tahoma" panose="020B0604030504040204" pitchFamily="34" charset="0"/>
              </a:rPr>
              <a:t>Scholar</a:t>
            </a:r>
            <a:endParaRPr lang="fr-FR" sz="1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9598062" y="639295"/>
            <a:ext cx="3348624" cy="374846"/>
          </a:xfrm>
          <a:prstGeom prst="rect">
            <a:avLst/>
          </a:prstGeom>
        </p:spPr>
        <p:txBody>
          <a:bodyPr wrap="square">
            <a:spAutoFit/>
          </a:bodyPr>
          <a:lstStyle/>
          <a:p>
            <a:pPr>
              <a:buNone/>
            </a:pPr>
            <a:r>
              <a:rPr lang="en-US" sz="1800" dirty="0">
                <a:latin typeface="Tahoma" panose="020B0604030504040204" pitchFamily="34" charset="0"/>
                <a:ea typeface="Tahoma" panose="020B0604030504040204" pitchFamily="34" charset="0"/>
                <a:cs typeface="Tahoma" panose="020B0604030504040204" pitchFamily="34" charset="0"/>
              </a:rPr>
              <a:t>number of papers </a:t>
            </a:r>
            <a:r>
              <a:rPr lang="en-US" sz="1800" dirty="0" smtClean="0">
                <a:latin typeface="Tahoma" panose="020B0604030504040204" pitchFamily="34" charset="0"/>
                <a:ea typeface="Tahoma" panose="020B0604030504040204" pitchFamily="34" charset="0"/>
                <a:cs typeface="Tahoma" panose="020B0604030504040204" pitchFamily="34" charset="0"/>
              </a:rPr>
              <a:t>published on</a:t>
            </a:r>
            <a:endParaRPr lang="fr-FR" sz="1800" dirty="0">
              <a:latin typeface="Tahoma" panose="020B0604030504040204" pitchFamily="34" charset="0"/>
              <a:ea typeface="Tahoma" panose="020B0604030504040204" pitchFamily="34" charset="0"/>
              <a:cs typeface="Tahoma" panose="020B0604030504040204" pitchFamily="34" charset="0"/>
            </a:endParaRPr>
          </a:p>
        </p:txBody>
      </p:sp>
      <p:sp>
        <p:nvSpPr>
          <p:cNvPr id="9" name="Espace réservé du contenu 2"/>
          <p:cNvSpPr txBox="1">
            <a:spLocks/>
          </p:cNvSpPr>
          <p:nvPr/>
        </p:nvSpPr>
        <p:spPr bwMode="auto">
          <a:xfrm>
            <a:off x="-18235" y="5239657"/>
            <a:ext cx="9255625" cy="120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300"/>
              </a:spcBef>
            </a:pPr>
            <a:r>
              <a:rPr lang="en-US" sz="2200" dirty="0"/>
              <a:t>How we can </a:t>
            </a:r>
            <a:r>
              <a:rPr lang="en-US" sz="2200" dirty="0">
                <a:solidFill>
                  <a:srgbClr val="0070C0"/>
                </a:solidFill>
              </a:rPr>
              <a:t>automate the selection of the most suitable AD algorithm for a particular dataset </a:t>
            </a:r>
            <a:r>
              <a:rPr lang="en-US" sz="2200" dirty="0"/>
              <a:t>with minimal human involvement and within limited computational budgets?</a:t>
            </a:r>
          </a:p>
        </p:txBody>
      </p:sp>
    </p:spTree>
    <p:extLst>
      <p:ext uri="{BB962C8B-B14F-4D97-AF65-F5344CB8AC3E}">
        <p14:creationId xmlns:p14="http://schemas.microsoft.com/office/powerpoint/2010/main" val="2274462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988" y="1117715"/>
            <a:ext cx="8412162" cy="1254125"/>
          </a:xfrm>
        </p:spPr>
        <p:txBody>
          <a:bodyPr/>
          <a:lstStyle/>
          <a:p>
            <a:r>
              <a:rPr lang="en-US" sz="4400" dirty="0"/>
              <a:t>Anomaly </a:t>
            </a:r>
            <a:r>
              <a:rPr lang="en-US" sz="4400" dirty="0" smtClean="0"/>
              <a:t>Detection </a:t>
            </a:r>
            <a:r>
              <a:rPr lang="en-US" sz="4400" dirty="0"/>
              <a:t>in </a:t>
            </a:r>
            <a:r>
              <a:rPr lang="en-US" sz="4400" dirty="0" smtClean="0"/>
              <a:t>Data Streams</a:t>
            </a:r>
            <a:endParaRPr lang="fr-FR" sz="4400"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47</a:t>
            </a:fld>
            <a:endParaRPr lang="en-US"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8792" y="2538470"/>
            <a:ext cx="6990553" cy="3317797"/>
          </a:xfrm>
          <a:prstGeom prst="rect">
            <a:avLst/>
          </a:prstGeom>
        </p:spPr>
      </p:pic>
    </p:spTree>
    <p:extLst>
      <p:ext uri="{BB962C8B-B14F-4D97-AF65-F5344CB8AC3E}">
        <p14:creationId xmlns:p14="http://schemas.microsoft.com/office/powerpoint/2010/main" val="377364553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9898" y="186958"/>
            <a:ext cx="8525502" cy="878641"/>
          </a:xfrm>
        </p:spPr>
        <p:txBody>
          <a:bodyPr/>
          <a:lstStyle/>
          <a:p>
            <a:r>
              <a:rPr lang="en-US" dirty="0" smtClean="0"/>
              <a:t>Offline vs Online Anomaly Detection</a:t>
            </a:r>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48</a:t>
            </a:fld>
            <a:endParaRPr lang="en-US" dirty="0"/>
          </a:p>
        </p:txBody>
      </p:sp>
      <p:pic>
        <p:nvPicPr>
          <p:cNvPr id="5" name="6 - Εικόνα" descr="stream.jpg"/>
          <p:cNvPicPr>
            <a:picLocks noChangeAspect="1"/>
          </p:cNvPicPr>
          <p:nvPr/>
        </p:nvPicPr>
        <p:blipFill>
          <a:blip r:embed="rId3" cstate="print"/>
          <a:stretch>
            <a:fillRect/>
          </a:stretch>
        </p:blipFill>
        <p:spPr>
          <a:xfrm>
            <a:off x="0" y="1784666"/>
            <a:ext cx="9122670" cy="2055813"/>
          </a:xfrm>
          <a:prstGeom prst="rect">
            <a:avLst/>
          </a:prstGeom>
        </p:spPr>
      </p:pic>
      <p:sp>
        <p:nvSpPr>
          <p:cNvPr id="6" name="Espace réservé du contenu 2"/>
          <p:cNvSpPr txBox="1">
            <a:spLocks/>
          </p:cNvSpPr>
          <p:nvPr/>
        </p:nvSpPr>
        <p:spPr bwMode="auto">
          <a:xfrm>
            <a:off x="0" y="1023487"/>
            <a:ext cx="9144001" cy="8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t> </a:t>
            </a:r>
            <a:r>
              <a:rPr lang="en-US" sz="2200" dirty="0"/>
              <a:t>A </a:t>
            </a:r>
            <a:r>
              <a:rPr lang="en-US" sz="2200" dirty="0">
                <a:solidFill>
                  <a:srgbClr val="0070C0"/>
                </a:solidFill>
              </a:rPr>
              <a:t>data stream </a:t>
            </a:r>
            <a:r>
              <a:rPr lang="en-US" sz="2200" dirty="0"/>
              <a:t>is a possible infinite series of data points ..., o</a:t>
            </a:r>
            <a:r>
              <a:rPr lang="en-US" sz="2200" baseline="-25000" dirty="0"/>
              <a:t>n−2</a:t>
            </a:r>
            <a:r>
              <a:rPr lang="en-US" sz="2200" dirty="0"/>
              <a:t>, o</a:t>
            </a:r>
            <a:r>
              <a:rPr lang="en-US" sz="2200" baseline="-25000" dirty="0"/>
              <a:t>n−1</a:t>
            </a:r>
            <a:r>
              <a:rPr lang="en-US" sz="2200" dirty="0"/>
              <a:t>, o</a:t>
            </a:r>
            <a:r>
              <a:rPr lang="en-US" sz="2200" baseline="-25000" dirty="0"/>
              <a:t>n</a:t>
            </a:r>
            <a:r>
              <a:rPr lang="en-US" sz="2200" dirty="0"/>
              <a:t>, ..., where data point o</a:t>
            </a:r>
            <a:r>
              <a:rPr lang="en-US" sz="2200" baseline="-25000" dirty="0"/>
              <a:t>n</a:t>
            </a:r>
            <a:r>
              <a:rPr lang="en-US" sz="2200" dirty="0"/>
              <a:t> is received at time o</a:t>
            </a:r>
            <a:r>
              <a:rPr lang="en-US" sz="2200" baseline="-25000" dirty="0"/>
              <a:t>n</a:t>
            </a:r>
            <a:r>
              <a:rPr lang="en-US" sz="2200" dirty="0"/>
              <a:t>.t.</a:t>
            </a:r>
          </a:p>
          <a:p>
            <a:pPr>
              <a:spcBef>
                <a:spcPts val="0"/>
              </a:spcBef>
            </a:pPr>
            <a:endParaRPr lang="en-US" sz="2200" kern="0" dirty="0">
              <a:solidFill>
                <a:schemeClr val="accent4"/>
              </a:solidFill>
            </a:endParaRPr>
          </a:p>
        </p:txBody>
      </p:sp>
      <p:sp>
        <p:nvSpPr>
          <p:cNvPr id="7" name="Espace réservé du contenu 6"/>
          <p:cNvSpPr>
            <a:spLocks noGrp="1"/>
          </p:cNvSpPr>
          <p:nvPr>
            <p:ph idx="1"/>
          </p:nvPr>
        </p:nvSpPr>
        <p:spPr>
          <a:xfrm>
            <a:off x="-22860" y="3737878"/>
            <a:ext cx="9292590" cy="1612900"/>
          </a:xfrm>
        </p:spPr>
        <p:txBody>
          <a:bodyPr/>
          <a:lstStyle/>
          <a:p>
            <a:pPr>
              <a:spcBef>
                <a:spcPts val="0"/>
              </a:spcBef>
            </a:pPr>
            <a:r>
              <a:rPr lang="en-US" sz="2200" dirty="0">
                <a:solidFill>
                  <a:srgbClr val="017DBB"/>
                </a:solidFill>
              </a:rPr>
              <a:t>Offline learning </a:t>
            </a:r>
            <a:r>
              <a:rPr lang="en-US" sz="2200" dirty="0"/>
              <a:t>(for finite </a:t>
            </a:r>
            <a:r>
              <a:rPr lang="en-US" sz="2200" dirty="0" smtClean="0"/>
              <a:t>streams):</a:t>
            </a:r>
          </a:p>
          <a:p>
            <a:pPr lvl="1"/>
            <a:r>
              <a:rPr lang="en-US" sz="2200" dirty="0" smtClean="0"/>
              <a:t>All </a:t>
            </a:r>
            <a:r>
              <a:rPr lang="en-US" sz="2200" dirty="0"/>
              <a:t>data is </a:t>
            </a:r>
            <a:r>
              <a:rPr lang="en-US" sz="2200" dirty="0">
                <a:solidFill>
                  <a:srgbClr val="017DBB"/>
                </a:solidFill>
              </a:rPr>
              <a:t>stored</a:t>
            </a:r>
            <a:r>
              <a:rPr lang="en-US" sz="2200" dirty="0"/>
              <a:t> and can be accessed </a:t>
            </a:r>
            <a:r>
              <a:rPr lang="en-US" sz="2200" dirty="0" smtClean="0"/>
              <a:t>in </a:t>
            </a:r>
            <a:r>
              <a:rPr lang="en-US" sz="2200" dirty="0" smtClean="0">
                <a:solidFill>
                  <a:srgbClr val="017DBB"/>
                </a:solidFill>
              </a:rPr>
              <a:t>multiple passes</a:t>
            </a:r>
          </a:p>
          <a:p>
            <a:pPr lvl="1"/>
            <a:r>
              <a:rPr lang="en-US" sz="2200" dirty="0"/>
              <a:t>L</a:t>
            </a:r>
            <a:r>
              <a:rPr lang="en-US" sz="2200" dirty="0" smtClean="0"/>
              <a:t>earned </a:t>
            </a:r>
            <a:r>
              <a:rPr lang="en-US" sz="2200" dirty="0" smtClean="0">
                <a:solidFill>
                  <a:srgbClr val="017DBB"/>
                </a:solidFill>
              </a:rPr>
              <a:t>model is static</a:t>
            </a:r>
          </a:p>
          <a:p>
            <a:pPr lvl="1"/>
            <a:r>
              <a:rPr lang="en-US" sz="2200" dirty="0" smtClean="0"/>
              <a:t>Potentially </a:t>
            </a:r>
            <a:r>
              <a:rPr lang="en-US" sz="2200" dirty="0" smtClean="0">
                <a:solidFill>
                  <a:srgbClr val="017DBB"/>
                </a:solidFill>
              </a:rPr>
              <a:t>high memory and processing overhead </a:t>
            </a:r>
            <a:endParaRPr lang="en-US" sz="2200" dirty="0">
              <a:solidFill>
                <a:srgbClr val="017DBB"/>
              </a:solidFill>
            </a:endParaRPr>
          </a:p>
          <a:p>
            <a:pPr>
              <a:spcBef>
                <a:spcPts val="0"/>
              </a:spcBef>
            </a:pPr>
            <a:r>
              <a:rPr lang="en-US" sz="2200" dirty="0">
                <a:solidFill>
                  <a:srgbClr val="017DBB"/>
                </a:solidFill>
              </a:rPr>
              <a:t>Online learning </a:t>
            </a:r>
            <a:r>
              <a:rPr lang="en-US" sz="2200" dirty="0"/>
              <a:t>(for infinite streams</a:t>
            </a:r>
            <a:r>
              <a:rPr lang="en-US" sz="2200" dirty="0" smtClean="0"/>
              <a:t>): </a:t>
            </a:r>
          </a:p>
          <a:p>
            <a:pPr lvl="1"/>
            <a:r>
              <a:rPr lang="en-US" sz="2200" dirty="0" smtClean="0">
                <a:solidFill>
                  <a:srgbClr val="017DBB"/>
                </a:solidFill>
              </a:rPr>
              <a:t>Single pass </a:t>
            </a:r>
            <a:r>
              <a:rPr lang="en-US" sz="2200" dirty="0" smtClean="0"/>
              <a:t>over the data which are </a:t>
            </a:r>
            <a:r>
              <a:rPr lang="en-US" sz="2200" dirty="0"/>
              <a:t>discarded after being </a:t>
            </a:r>
            <a:r>
              <a:rPr lang="en-US" sz="2200" dirty="0" smtClean="0"/>
              <a:t>processed</a:t>
            </a:r>
          </a:p>
          <a:p>
            <a:pPr lvl="1"/>
            <a:r>
              <a:rPr lang="en-US" sz="2200" dirty="0"/>
              <a:t>L</a:t>
            </a:r>
            <a:r>
              <a:rPr lang="en-US" sz="2200" dirty="0" smtClean="0"/>
              <a:t>earned </a:t>
            </a:r>
            <a:r>
              <a:rPr lang="en-US" sz="2200" dirty="0">
                <a:solidFill>
                  <a:srgbClr val="017DBB"/>
                </a:solidFill>
              </a:rPr>
              <a:t>model </a:t>
            </a:r>
            <a:r>
              <a:rPr lang="en-US" sz="2200" dirty="0" smtClean="0">
                <a:solidFill>
                  <a:srgbClr val="017DBB"/>
                </a:solidFill>
              </a:rPr>
              <a:t>is updated : </a:t>
            </a:r>
            <a:r>
              <a:rPr lang="en-US" sz="2200" dirty="0" smtClean="0"/>
              <a:t>one point </a:t>
            </a:r>
            <a:r>
              <a:rPr lang="en-US" sz="2200" dirty="0"/>
              <a:t>at a time </a:t>
            </a:r>
            <a:r>
              <a:rPr lang="en-US" sz="2200" dirty="0" smtClean="0"/>
              <a:t>or in mini-batches</a:t>
            </a:r>
            <a:endParaRPr lang="en-US" sz="2200" dirty="0" smtClean="0">
              <a:solidFill>
                <a:srgbClr val="017DBB"/>
              </a:solidFill>
            </a:endParaRPr>
          </a:p>
          <a:p>
            <a:pPr lvl="1"/>
            <a:r>
              <a:rPr lang="en-US" sz="2200" dirty="0" smtClean="0">
                <a:solidFill>
                  <a:srgbClr val="017DBB"/>
                </a:solidFill>
              </a:rPr>
              <a:t>Low </a:t>
            </a:r>
            <a:r>
              <a:rPr lang="en-US" sz="2200" dirty="0">
                <a:solidFill>
                  <a:srgbClr val="017DBB"/>
                </a:solidFill>
              </a:rPr>
              <a:t>memory and processing </a:t>
            </a:r>
            <a:r>
              <a:rPr lang="en-US" sz="2200" dirty="0" smtClean="0">
                <a:solidFill>
                  <a:srgbClr val="017DBB"/>
                </a:solidFill>
              </a:rPr>
              <a:t>overhead</a:t>
            </a:r>
            <a:endParaRPr lang="en-US" sz="2200" dirty="0"/>
          </a:p>
          <a:p>
            <a:pPr>
              <a:spcBef>
                <a:spcPts val="0"/>
              </a:spcBef>
            </a:pPr>
            <a:endParaRPr lang="en-US" sz="2200" dirty="0"/>
          </a:p>
        </p:txBody>
      </p:sp>
    </p:spTree>
    <p:extLst>
      <p:ext uri="{BB962C8B-B14F-4D97-AF65-F5344CB8AC3E}">
        <p14:creationId xmlns:p14="http://schemas.microsoft.com/office/powerpoint/2010/main" val="391865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553801" y="5691718"/>
            <a:ext cx="1879435" cy="720197"/>
          </a:xfrm>
          <a:prstGeom prst="rect">
            <a:avLst/>
          </a:prstGeom>
        </p:spPr>
        <p:txBody>
          <a:bodyPr wrap="square">
            <a:spAutoFit/>
          </a:bodyPr>
          <a:lstStyle/>
          <a:p>
            <a:pPr>
              <a:buNone/>
            </a:pPr>
            <a:r>
              <a:rPr lang="en-US" sz="2000" b="1" dirty="0">
                <a:latin typeface="Verdana" pitchFamily="34" charset="0"/>
              </a:rPr>
              <a:t>End of 18</a:t>
            </a:r>
            <a:r>
              <a:rPr lang="en-US" sz="2000" b="1" baseline="30000" dirty="0">
                <a:latin typeface="Verdana" pitchFamily="34" charset="0"/>
              </a:rPr>
              <a:t>th</a:t>
            </a:r>
            <a:r>
              <a:rPr lang="en-US" sz="2000" b="1" dirty="0">
                <a:latin typeface="Verdana" pitchFamily="34" charset="0"/>
              </a:rPr>
              <a:t> </a:t>
            </a:r>
            <a:r>
              <a:rPr lang="en-US" sz="2000" b="1" dirty="0" smtClean="0">
                <a:latin typeface="Verdana" pitchFamily="34" charset="0"/>
              </a:rPr>
              <a:t>century</a:t>
            </a:r>
            <a:endParaRPr lang="fr-FR" sz="2000" dirty="0"/>
          </a:p>
        </p:txBody>
      </p:sp>
      <p:sp>
        <p:nvSpPr>
          <p:cNvPr id="13" name="Rectangle 12"/>
          <p:cNvSpPr/>
          <p:nvPr/>
        </p:nvSpPr>
        <p:spPr>
          <a:xfrm>
            <a:off x="2134391" y="5691718"/>
            <a:ext cx="2046257" cy="720197"/>
          </a:xfrm>
          <a:prstGeom prst="rect">
            <a:avLst/>
          </a:prstGeom>
        </p:spPr>
        <p:txBody>
          <a:bodyPr wrap="square">
            <a:spAutoFit/>
          </a:bodyPr>
          <a:lstStyle/>
          <a:p>
            <a:pPr>
              <a:buNone/>
            </a:pPr>
            <a:r>
              <a:rPr lang="en-US" sz="2000" b="1" dirty="0">
                <a:latin typeface="Verdana" pitchFamily="34" charset="0"/>
              </a:rPr>
              <a:t>Beginning of 20</a:t>
            </a:r>
            <a:r>
              <a:rPr lang="en-US" sz="2000" b="1" baseline="30000" dirty="0">
                <a:latin typeface="Verdana" pitchFamily="34" charset="0"/>
              </a:rPr>
              <a:t>th</a:t>
            </a:r>
            <a:r>
              <a:rPr lang="en-US" sz="2000" b="1" dirty="0">
                <a:latin typeface="Verdana" pitchFamily="34" charset="0"/>
              </a:rPr>
              <a:t> </a:t>
            </a:r>
            <a:r>
              <a:rPr lang="en-US" sz="2000" b="1" dirty="0" smtClean="0">
                <a:latin typeface="Verdana" pitchFamily="34" charset="0"/>
              </a:rPr>
              <a:t>century</a:t>
            </a:r>
            <a:endParaRPr lang="fr-FR" sz="2000" dirty="0"/>
          </a:p>
        </p:txBody>
      </p:sp>
      <p:sp>
        <p:nvSpPr>
          <p:cNvPr id="14" name="Rectangle 13"/>
          <p:cNvSpPr/>
          <p:nvPr/>
        </p:nvSpPr>
        <p:spPr>
          <a:xfrm>
            <a:off x="4557008" y="5691718"/>
            <a:ext cx="1855075" cy="720197"/>
          </a:xfrm>
          <a:prstGeom prst="rect">
            <a:avLst/>
          </a:prstGeom>
        </p:spPr>
        <p:txBody>
          <a:bodyPr wrap="square">
            <a:spAutoFit/>
          </a:bodyPr>
          <a:lstStyle/>
          <a:p>
            <a:pPr>
              <a:buNone/>
            </a:pPr>
            <a:r>
              <a:rPr lang="en-US" sz="2000" b="1" dirty="0">
                <a:latin typeface="Verdana" pitchFamily="34" charset="0"/>
              </a:rPr>
              <a:t>Mid of 20</a:t>
            </a:r>
            <a:r>
              <a:rPr lang="en-US" sz="2000" b="1" baseline="30000" dirty="0">
                <a:latin typeface="Verdana" pitchFamily="34" charset="0"/>
              </a:rPr>
              <a:t>th</a:t>
            </a:r>
            <a:r>
              <a:rPr lang="en-US" sz="2000" b="1" dirty="0">
                <a:latin typeface="Verdana" pitchFamily="34" charset="0"/>
              </a:rPr>
              <a:t> </a:t>
            </a:r>
            <a:r>
              <a:rPr lang="en-US" sz="2000" b="1" dirty="0" smtClean="0">
                <a:latin typeface="Verdana" pitchFamily="34" charset="0"/>
              </a:rPr>
              <a:t>century</a:t>
            </a:r>
            <a:endParaRPr lang="fr-FR" sz="2000"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09154"/>
            <a:ext cx="9144000" cy="6027539"/>
          </a:xfrm>
          <a:prstGeom prst="rect">
            <a:avLst/>
          </a:prstGeom>
        </p:spPr>
      </p:pic>
      <p:sp>
        <p:nvSpPr>
          <p:cNvPr id="7" name="Rectangle 6"/>
          <p:cNvSpPr/>
          <p:nvPr/>
        </p:nvSpPr>
        <p:spPr>
          <a:xfrm>
            <a:off x="6534073" y="2245565"/>
            <a:ext cx="1857475" cy="1787412"/>
          </a:xfrm>
          <a:prstGeom prst="rect">
            <a:avLst/>
          </a:prstGeom>
          <a:solidFill>
            <a:srgbClr val="006666"/>
          </a:solidFill>
        </p:spPr>
        <p:txBody>
          <a:bodyPr wrap="square">
            <a:spAutoFit/>
          </a:bodyPr>
          <a:lstStyle/>
          <a:p>
            <a:pPr algn="ctr">
              <a:buNone/>
              <a:defRPr/>
            </a:pP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Everybody </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everything is networked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–networked information as a “huge brain”</a:t>
            </a:r>
          </a:p>
        </p:txBody>
      </p:sp>
      <p:sp>
        <p:nvSpPr>
          <p:cNvPr id="10" name="Rectangle 9"/>
          <p:cNvSpPr/>
          <p:nvPr/>
        </p:nvSpPr>
        <p:spPr>
          <a:xfrm>
            <a:off x="478974" y="3067067"/>
            <a:ext cx="2041351" cy="1222386"/>
          </a:xfrm>
          <a:prstGeom prst="rect">
            <a:avLst/>
          </a:prstGeom>
          <a:solidFill>
            <a:srgbClr val="E68900"/>
          </a:solidFill>
        </p:spPr>
        <p:txBody>
          <a:bodyPr wrap="square">
            <a:spAutoFit/>
          </a:bodyPr>
          <a:lstStyle/>
          <a:p>
            <a:pPr>
              <a:buNone/>
              <a:defRPr/>
            </a:pP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Mechanical </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production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using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the power of water and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steam</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itre 1"/>
          <p:cNvSpPr>
            <a:spLocks noGrp="1"/>
          </p:cNvSpPr>
          <p:nvPr>
            <p:ph type="title"/>
          </p:nvPr>
        </p:nvSpPr>
        <p:spPr>
          <a:xfrm>
            <a:off x="308758" y="104028"/>
            <a:ext cx="8247096" cy="647924"/>
          </a:xfrm>
        </p:spPr>
        <p:txBody>
          <a:bodyPr/>
          <a:lstStyle/>
          <a:p>
            <a:r>
              <a:rPr lang="en-US" dirty="0" smtClean="0"/>
              <a:t>The Four Industrial Revolutions </a:t>
            </a:r>
            <a:endParaRPr lang="fr-FR" dirty="0"/>
          </a:p>
        </p:txBody>
      </p:sp>
      <p:sp>
        <p:nvSpPr>
          <p:cNvPr id="18" name="Espace réservé du numéro de diapositive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4</a:t>
            </a:fld>
            <a:endParaRPr lang="en-US" dirty="0"/>
          </a:p>
        </p:txBody>
      </p:sp>
      <p:sp>
        <p:nvSpPr>
          <p:cNvPr id="17" name="Rectangle 16"/>
          <p:cNvSpPr/>
          <p:nvPr/>
        </p:nvSpPr>
        <p:spPr>
          <a:xfrm>
            <a:off x="2433237" y="2802450"/>
            <a:ext cx="2123772" cy="1504899"/>
          </a:xfrm>
          <a:prstGeom prst="rect">
            <a:avLst/>
          </a:prstGeom>
          <a:solidFill>
            <a:srgbClr val="FF9900"/>
          </a:solidFill>
        </p:spPr>
        <p:txBody>
          <a:bodyPr wrap="square">
            <a:spAutoFit/>
          </a:bodyPr>
          <a:lstStyle/>
          <a:p>
            <a:pPr algn="ctr">
              <a:buNone/>
              <a:defRP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Centralized electric power infrastructure; </a:t>
            </a: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mass production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by division of labor</a:t>
            </a:r>
          </a:p>
        </p:txBody>
      </p:sp>
      <p:sp>
        <p:nvSpPr>
          <p:cNvPr id="16" name="Rectangle 15"/>
          <p:cNvSpPr/>
          <p:nvPr/>
        </p:nvSpPr>
        <p:spPr>
          <a:xfrm>
            <a:off x="4467642" y="2519937"/>
            <a:ext cx="2033806" cy="1787412"/>
          </a:xfrm>
          <a:prstGeom prst="rect">
            <a:avLst/>
          </a:prstGeom>
          <a:solidFill>
            <a:srgbClr val="017DBB"/>
          </a:solidFill>
        </p:spPr>
        <p:txBody>
          <a:bodyPr wrap="square">
            <a:spAutoFit/>
          </a:bodyPr>
          <a:lstStyle/>
          <a:p>
            <a:pPr algn="ctr">
              <a:buNone/>
              <a:defRP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Digital computing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communication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technology, </a:t>
            </a: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enhancing systems’ intelligence</a:t>
            </a:r>
          </a:p>
        </p:txBody>
      </p:sp>
      <p:sp>
        <p:nvSpPr>
          <p:cNvPr id="3" name="Rectangle 2"/>
          <p:cNvSpPr/>
          <p:nvPr/>
        </p:nvSpPr>
        <p:spPr>
          <a:xfrm>
            <a:off x="9144000" y="1533045"/>
            <a:ext cx="3744284" cy="2308324"/>
          </a:xfrm>
          <a:prstGeom prst="rect">
            <a:avLst/>
          </a:prstGeom>
        </p:spPr>
        <p:txBody>
          <a:bodyPr wrap="square">
            <a:spAutoFit/>
          </a:bodyPr>
          <a:lstStyle/>
          <a:p>
            <a:pPr eaLnBrk="0" hangingPunct="0">
              <a:lnSpc>
                <a:spcPct val="100000"/>
              </a:lnSpc>
              <a:spcBef>
                <a:spcPct val="0"/>
              </a:spcBef>
              <a:buClrTx/>
              <a:buSzTx/>
              <a:buNone/>
              <a:defRPr/>
            </a:pPr>
            <a:r>
              <a:rPr lang="en-US" sz="2400" dirty="0"/>
              <a:t>Characteristics of </a:t>
            </a:r>
            <a:r>
              <a:rPr lang="en-US" sz="2400" dirty="0" err="1"/>
              <a:t>IoT</a:t>
            </a:r>
            <a:endParaRPr lang="en-US" sz="2400" dirty="0"/>
          </a:p>
          <a:p>
            <a:pPr marL="342900" indent="-342900" eaLnBrk="0" hangingPunct="0">
              <a:lnSpc>
                <a:spcPct val="100000"/>
              </a:lnSpc>
              <a:spcBef>
                <a:spcPct val="0"/>
              </a:spcBef>
              <a:buClrTx/>
              <a:buSzTx/>
              <a:defRPr/>
            </a:pPr>
            <a:r>
              <a:rPr lang="en-US" sz="2400" dirty="0"/>
              <a:t>Hyper-connectivity</a:t>
            </a:r>
          </a:p>
          <a:p>
            <a:pPr marL="342900" indent="-342900" eaLnBrk="0" hangingPunct="0">
              <a:lnSpc>
                <a:spcPct val="100000"/>
              </a:lnSpc>
              <a:spcBef>
                <a:spcPct val="0"/>
              </a:spcBef>
              <a:buClrTx/>
              <a:buSzTx/>
              <a:defRPr/>
            </a:pPr>
            <a:r>
              <a:rPr lang="en-US" sz="2400" dirty="0"/>
              <a:t>Ultra-wide area</a:t>
            </a:r>
          </a:p>
          <a:p>
            <a:pPr marL="342900" indent="-342900" eaLnBrk="0" hangingPunct="0">
              <a:lnSpc>
                <a:spcPct val="100000"/>
              </a:lnSpc>
              <a:spcBef>
                <a:spcPct val="0"/>
              </a:spcBef>
              <a:buClrTx/>
              <a:buSzTx/>
              <a:defRPr/>
            </a:pPr>
            <a:r>
              <a:rPr lang="en-US" sz="2400" dirty="0"/>
              <a:t>Domain expandability</a:t>
            </a:r>
            <a:endParaRPr lang="fr-FR" sz="2400" dirty="0"/>
          </a:p>
          <a:p>
            <a:pPr marL="342900" indent="-342900" eaLnBrk="0" hangingPunct="0">
              <a:lnSpc>
                <a:spcPct val="100000"/>
              </a:lnSpc>
              <a:spcBef>
                <a:spcPct val="0"/>
              </a:spcBef>
              <a:buClrTx/>
              <a:buSzTx/>
              <a:defRPr/>
            </a:pPr>
            <a:r>
              <a:rPr lang="en-US" sz="2400" dirty="0" smtClean="0"/>
              <a:t>Self-configuration &amp; maintenance</a:t>
            </a:r>
          </a:p>
        </p:txBody>
      </p:sp>
      <p:sp>
        <p:nvSpPr>
          <p:cNvPr id="4" name="Rectangle 3"/>
          <p:cNvSpPr/>
          <p:nvPr/>
        </p:nvSpPr>
        <p:spPr>
          <a:xfrm>
            <a:off x="1222625" y="6330046"/>
            <a:ext cx="7921375" cy="646331"/>
          </a:xfrm>
          <a:prstGeom prst="rect">
            <a:avLst/>
          </a:prstGeom>
        </p:spPr>
        <p:txBody>
          <a:bodyPr wrap="square">
            <a:spAutoFit/>
          </a:bodyPr>
          <a:lstStyle/>
          <a:p>
            <a:pPr lvl="0" fontAlgn="auto">
              <a:lnSpc>
                <a:spcPct val="100000"/>
              </a:lnSpc>
              <a:spcBef>
                <a:spcPts val="0"/>
              </a:spcBef>
              <a:spcAft>
                <a:spcPts val="0"/>
              </a:spcAft>
              <a:buClrTx/>
              <a:buSzTx/>
              <a:buNone/>
              <a:defRPr/>
            </a:pPr>
            <a:r>
              <a:rPr lang="en-US" sz="1800" dirty="0"/>
              <a:t>Henning </a:t>
            </a:r>
            <a:r>
              <a:rPr lang="en-US" sz="1800" dirty="0" err="1"/>
              <a:t>Kagermann</a:t>
            </a:r>
            <a:r>
              <a:rPr lang="en-US" sz="1800" dirty="0"/>
              <a:t> et.al., Recommendations for implementing the strategic initiative </a:t>
            </a:r>
            <a:r>
              <a:rPr lang="en-US" sz="1800" dirty="0" err="1"/>
              <a:t>Industrie</a:t>
            </a:r>
            <a:r>
              <a:rPr lang="en-US" sz="1800" dirty="0"/>
              <a:t> 4.0 </a:t>
            </a:r>
            <a:r>
              <a:rPr lang="en-US" sz="1800" dirty="0" err="1"/>
              <a:t>Acatech</a:t>
            </a:r>
            <a:r>
              <a:rPr lang="en-US" sz="1800" dirty="0"/>
              <a:t>, 2013</a:t>
            </a:r>
          </a:p>
        </p:txBody>
      </p:sp>
    </p:spTree>
    <p:extLst>
      <p:ext uri="{BB962C8B-B14F-4D97-AF65-F5344CB8AC3E}">
        <p14:creationId xmlns:p14="http://schemas.microsoft.com/office/powerpoint/2010/main" val="115574333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49</a:t>
            </a:fld>
            <a:endParaRPr lang="en-US" dirty="0"/>
          </a:p>
        </p:txBody>
      </p:sp>
      <p:pic>
        <p:nvPicPr>
          <p:cNvPr id="11" name="Image 10"/>
          <p:cNvPicPr>
            <a:picLocks noChangeAspect="1"/>
          </p:cNvPicPr>
          <p:nvPr/>
        </p:nvPicPr>
        <p:blipFill>
          <a:blip r:embed="rId3"/>
          <a:stretch>
            <a:fillRect/>
          </a:stretch>
        </p:blipFill>
        <p:spPr>
          <a:xfrm>
            <a:off x="5900784" y="1144271"/>
            <a:ext cx="3281316" cy="4659629"/>
          </a:xfrm>
          <a:prstGeom prst="rect">
            <a:avLst/>
          </a:prstGeom>
        </p:spPr>
      </p:pic>
      <p:sp>
        <p:nvSpPr>
          <p:cNvPr id="3" name="Espace réservé du contenu 2"/>
          <p:cNvSpPr>
            <a:spLocks noGrp="1"/>
          </p:cNvSpPr>
          <p:nvPr>
            <p:ph idx="1"/>
          </p:nvPr>
        </p:nvSpPr>
        <p:spPr>
          <a:xfrm>
            <a:off x="0" y="1144271"/>
            <a:ext cx="6835698" cy="5082357"/>
          </a:xfrm>
        </p:spPr>
        <p:txBody>
          <a:bodyPr/>
          <a:lstStyle/>
          <a:p>
            <a:pPr>
              <a:spcBef>
                <a:spcPts val="0"/>
              </a:spcBef>
            </a:pPr>
            <a:r>
              <a:rPr lang="en-US" sz="2200" dirty="0" smtClean="0"/>
              <a:t>Limited computational resources for unbounded data</a:t>
            </a:r>
            <a:endParaRPr lang="en-US" sz="2200" dirty="0">
              <a:solidFill>
                <a:srgbClr val="0070C0"/>
              </a:solidFill>
            </a:endParaRPr>
          </a:p>
          <a:p>
            <a:pPr lvl="1"/>
            <a:r>
              <a:rPr lang="en-US" sz="2200" dirty="0" smtClean="0">
                <a:solidFill>
                  <a:srgbClr val="0070C0"/>
                </a:solidFill>
              </a:rPr>
              <a:t>window-based </a:t>
            </a:r>
            <a:r>
              <a:rPr lang="en-US" sz="2200" dirty="0">
                <a:solidFill>
                  <a:srgbClr val="0070C0"/>
                </a:solidFill>
              </a:rPr>
              <a:t>algorithms </a:t>
            </a:r>
            <a:endParaRPr lang="en-US" sz="2200" dirty="0" smtClean="0">
              <a:solidFill>
                <a:srgbClr val="0070C0"/>
              </a:solidFill>
            </a:endParaRPr>
          </a:p>
          <a:p>
            <a:pPr>
              <a:spcBef>
                <a:spcPts val="0"/>
              </a:spcBef>
            </a:pPr>
            <a:endParaRPr lang="en-US" sz="2200" dirty="0">
              <a:solidFill>
                <a:srgbClr val="0070C0"/>
              </a:solidFill>
            </a:endParaRPr>
          </a:p>
          <a:p>
            <a:pPr>
              <a:spcBef>
                <a:spcPts val="0"/>
              </a:spcBef>
            </a:pPr>
            <a:r>
              <a:rPr lang="en-US" sz="2200" dirty="0" smtClean="0"/>
              <a:t>High </a:t>
            </a:r>
            <a:r>
              <a:rPr lang="en-US" sz="2200" dirty="0"/>
              <a:t>speed data </a:t>
            </a:r>
            <a:r>
              <a:rPr lang="en-US" sz="2200" dirty="0" smtClean="0"/>
              <a:t>streams</a:t>
            </a:r>
            <a:r>
              <a:rPr lang="en-US" sz="2200" dirty="0" smtClean="0">
                <a:solidFill>
                  <a:srgbClr val="0070C0"/>
                </a:solidFill>
              </a:rPr>
              <a:t>:</a:t>
            </a:r>
          </a:p>
          <a:p>
            <a:pPr lvl="1"/>
            <a:r>
              <a:rPr lang="en-US" sz="2200" dirty="0" smtClean="0">
                <a:solidFill>
                  <a:srgbClr val="0070C0"/>
                </a:solidFill>
              </a:rPr>
              <a:t>the </a:t>
            </a:r>
            <a:r>
              <a:rPr lang="en-US" sz="2200" dirty="0">
                <a:solidFill>
                  <a:srgbClr val="0070C0"/>
                </a:solidFill>
              </a:rPr>
              <a:t>rate </a:t>
            </a:r>
            <a:r>
              <a:rPr lang="en-US" sz="2200" dirty="0" smtClean="0">
                <a:solidFill>
                  <a:srgbClr val="0070C0"/>
                </a:solidFill>
              </a:rPr>
              <a:t>of </a:t>
            </a:r>
            <a:r>
              <a:rPr lang="en-US" sz="2200" dirty="0">
                <a:solidFill>
                  <a:srgbClr val="0070C0"/>
                </a:solidFill>
              </a:rPr>
              <a:t>updating a detection model </a:t>
            </a:r>
            <a:r>
              <a:rPr lang="en-US" sz="2200" dirty="0" smtClean="0">
                <a:solidFill>
                  <a:srgbClr val="0070C0"/>
                </a:solidFill>
              </a:rPr>
              <a:t>         should </a:t>
            </a:r>
            <a:r>
              <a:rPr lang="en-US" sz="2200" dirty="0">
                <a:solidFill>
                  <a:srgbClr val="0070C0"/>
                </a:solidFill>
              </a:rPr>
              <a:t>be higher </a:t>
            </a:r>
            <a:r>
              <a:rPr lang="en-US" sz="2200" dirty="0" smtClean="0">
                <a:solidFill>
                  <a:srgbClr val="0070C0"/>
                </a:solidFill>
              </a:rPr>
              <a:t>than </a:t>
            </a:r>
            <a:r>
              <a:rPr lang="en-US" sz="2200" dirty="0">
                <a:solidFill>
                  <a:srgbClr val="0070C0"/>
                </a:solidFill>
              </a:rPr>
              <a:t>the </a:t>
            </a:r>
            <a:r>
              <a:rPr lang="en-US" sz="2200" dirty="0" smtClean="0">
                <a:solidFill>
                  <a:srgbClr val="0070C0"/>
                </a:solidFill>
              </a:rPr>
              <a:t>arrival rate of data</a:t>
            </a:r>
            <a:endParaRPr lang="en-US" sz="2200" dirty="0">
              <a:solidFill>
                <a:srgbClr val="0070C0"/>
              </a:solidFill>
            </a:endParaRPr>
          </a:p>
          <a:p>
            <a:pPr>
              <a:spcBef>
                <a:spcPts val="0"/>
              </a:spcBef>
            </a:pPr>
            <a:endParaRPr lang="en-US" sz="2200" dirty="0" smtClean="0"/>
          </a:p>
          <a:p>
            <a:pPr>
              <a:spcBef>
                <a:spcPts val="0"/>
              </a:spcBef>
            </a:pPr>
            <a:r>
              <a:rPr lang="en-US" sz="2200" dirty="0" smtClean="0"/>
              <a:t>Both </a:t>
            </a:r>
            <a:r>
              <a:rPr lang="en-US" sz="2200" dirty="0"/>
              <a:t>normal and anomalous data </a:t>
            </a:r>
            <a:r>
              <a:rPr lang="en-US" sz="2200" dirty="0">
                <a:solidFill>
                  <a:srgbClr val="017DBB"/>
                </a:solidFill>
              </a:rPr>
              <a:t>characteristics may evolve in time </a:t>
            </a:r>
            <a:r>
              <a:rPr lang="en-US" sz="2200" dirty="0" smtClean="0"/>
              <a:t>and hence </a:t>
            </a:r>
            <a:r>
              <a:rPr lang="en-US" sz="2200" dirty="0" smtClean="0">
                <a:solidFill>
                  <a:srgbClr val="0070C0"/>
                </a:solidFill>
              </a:rPr>
              <a:t>detector models   need </a:t>
            </a:r>
            <a:r>
              <a:rPr lang="en-US" sz="2200" dirty="0">
                <a:solidFill>
                  <a:srgbClr val="0070C0"/>
                </a:solidFill>
              </a:rPr>
              <a:t>to quickly adjust to </a:t>
            </a:r>
            <a:r>
              <a:rPr lang="en-US" sz="2200" dirty="0" smtClean="0">
                <a:solidFill>
                  <a:srgbClr val="0070C0"/>
                </a:solidFill>
              </a:rPr>
              <a:t>concept drifts/shifts:  </a:t>
            </a:r>
            <a:endParaRPr lang="en-US" sz="2200" dirty="0">
              <a:solidFill>
                <a:srgbClr val="017DBB"/>
              </a:solidFill>
            </a:endParaRPr>
          </a:p>
          <a:p>
            <a:pPr lvl="1"/>
            <a:r>
              <a:rPr lang="en-US" sz="2200" dirty="0">
                <a:solidFill>
                  <a:schemeClr val="accent4"/>
                </a:solidFill>
              </a:rPr>
              <a:t>adversarial situations (fraud, insider threats)</a:t>
            </a:r>
          </a:p>
          <a:p>
            <a:pPr lvl="1"/>
            <a:r>
              <a:rPr lang="en-US" sz="2200" dirty="0">
                <a:solidFill>
                  <a:schemeClr val="accent4"/>
                </a:solidFill>
              </a:rPr>
              <a:t>diverse set of potential causes (novel device failure modes)</a:t>
            </a:r>
          </a:p>
          <a:p>
            <a:pPr lvl="1"/>
            <a:r>
              <a:rPr lang="en-US" sz="2200" dirty="0">
                <a:solidFill>
                  <a:schemeClr val="accent4"/>
                </a:solidFill>
              </a:rPr>
              <a:t>user’s notion of “anomaly” </a:t>
            </a:r>
            <a:r>
              <a:rPr lang="en-US" sz="2200" dirty="0" smtClean="0">
                <a:solidFill>
                  <a:schemeClr val="accent4"/>
                </a:solidFill>
              </a:rPr>
              <a:t>may change </a:t>
            </a:r>
            <a:r>
              <a:rPr lang="en-US" sz="2200" dirty="0">
                <a:solidFill>
                  <a:schemeClr val="accent4"/>
                </a:solidFill>
              </a:rPr>
              <a:t>with </a:t>
            </a:r>
            <a:r>
              <a:rPr lang="en-US" sz="2200" dirty="0" smtClean="0">
                <a:solidFill>
                  <a:schemeClr val="accent4"/>
                </a:solidFill>
              </a:rPr>
              <a:t>time</a:t>
            </a:r>
            <a:endParaRPr lang="en-US" sz="2200" dirty="0">
              <a:solidFill>
                <a:schemeClr val="accent4"/>
              </a:solidFill>
            </a:endParaRPr>
          </a:p>
        </p:txBody>
      </p:sp>
      <p:sp>
        <p:nvSpPr>
          <p:cNvPr id="12" name="ZoneTexte 11"/>
          <p:cNvSpPr txBox="1"/>
          <p:nvPr/>
        </p:nvSpPr>
        <p:spPr>
          <a:xfrm>
            <a:off x="6257291" y="3201136"/>
            <a:ext cx="1017269" cy="720197"/>
          </a:xfrm>
          <a:prstGeom prst="rect">
            <a:avLst/>
          </a:prstGeom>
          <a:solidFill>
            <a:schemeClr val="bg1">
              <a:lumMod val="85000"/>
            </a:schemeClr>
          </a:solidFill>
        </p:spPr>
        <p:txBody>
          <a:bodyPr wrap="square" rtlCol="0">
            <a:spAutoFit/>
          </a:bodyPr>
          <a:lstStyle/>
          <a:p>
            <a:pPr algn="ctr">
              <a:buNone/>
            </a:pPr>
            <a:r>
              <a:rPr lang="en-US" sz="2000" b="1" dirty="0" smtClean="0">
                <a:latin typeface="Tahoma" panose="020B0604030504040204" pitchFamily="34" charset="0"/>
                <a:ea typeface="Tahoma" panose="020B0604030504040204" pitchFamily="34" charset="0"/>
                <a:cs typeface="Tahoma" panose="020B0604030504040204" pitchFamily="34" charset="0"/>
              </a:rPr>
              <a:t>Online ML</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 name="Titre 1"/>
          <p:cNvSpPr>
            <a:spLocks noGrp="1"/>
          </p:cNvSpPr>
          <p:nvPr>
            <p:ph type="title"/>
          </p:nvPr>
        </p:nvSpPr>
        <p:spPr>
          <a:xfrm>
            <a:off x="0" y="90438"/>
            <a:ext cx="9144000" cy="878641"/>
          </a:xfrm>
        </p:spPr>
        <p:txBody>
          <a:bodyPr/>
          <a:lstStyle/>
          <a:p>
            <a:r>
              <a:rPr lang="en-US" dirty="0"/>
              <a:t>Online Anomaly Detection: Challenges</a:t>
            </a:r>
          </a:p>
        </p:txBody>
      </p:sp>
    </p:spTree>
    <p:extLst>
      <p:ext uri="{BB962C8B-B14F-4D97-AF65-F5344CB8AC3E}">
        <p14:creationId xmlns:p14="http://schemas.microsoft.com/office/powerpoint/2010/main" val="4196077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84069" y="6567242"/>
            <a:ext cx="7959932" cy="290758"/>
          </a:xfrm>
        </p:spPr>
        <p:txBody>
          <a:bodyPr/>
          <a:lstStyle/>
          <a:p>
            <a:pPr marL="0" indent="0">
              <a:buNone/>
            </a:pPr>
            <a:r>
              <a:rPr lang="en-US" sz="1400" dirty="0">
                <a:latin typeface="Lucida Console" panose="020B0609040504020204" pitchFamily="49" charset="0"/>
              </a:rPr>
              <a:t>https://stackoverflow.com/questions/12602368/sliding-vs-tumbling-windows</a:t>
            </a:r>
          </a:p>
        </p:txBody>
      </p:sp>
      <p:sp>
        <p:nvSpPr>
          <p:cNvPr id="4" name="Espace réservé du numéro de diapositive 3"/>
          <p:cNvSpPr>
            <a:spLocks noGrp="1"/>
          </p:cNvSpPr>
          <p:nvPr>
            <p:ph type="sldNum" sz="quarter" idx="10"/>
          </p:nvPr>
        </p:nvSpPr>
        <p:spPr>
          <a:xfrm>
            <a:off x="8537575" y="6358686"/>
            <a:ext cx="282575" cy="276225"/>
          </a:xfrm>
        </p:spPr>
        <p:txBody>
          <a:bodyPr/>
          <a:lstStyle/>
          <a:p>
            <a:pPr>
              <a:defRPr/>
            </a:pPr>
            <a:fld id="{8CC49870-FC5F-1046-8A0C-D94918725A28}" type="slidenum">
              <a:rPr lang="en-US" smtClean="0"/>
              <a:pPr>
                <a:defRPr/>
              </a:pPr>
              <a:t>50</a:t>
            </a:fld>
            <a:endParaRPr lang="en-US" dirty="0"/>
          </a:p>
        </p:txBody>
      </p:sp>
      <p:pic>
        <p:nvPicPr>
          <p:cNvPr id="5" name="Image 4"/>
          <p:cNvPicPr>
            <a:picLocks noChangeAspect="1"/>
          </p:cNvPicPr>
          <p:nvPr/>
        </p:nvPicPr>
        <p:blipFill>
          <a:blip r:embed="rId3"/>
          <a:stretch>
            <a:fillRect/>
          </a:stretch>
        </p:blipFill>
        <p:spPr>
          <a:xfrm>
            <a:off x="1179095" y="548237"/>
            <a:ext cx="6968913" cy="1678935"/>
          </a:xfrm>
          <a:prstGeom prst="rect">
            <a:avLst/>
          </a:prstGeom>
        </p:spPr>
      </p:pic>
      <p:pic>
        <p:nvPicPr>
          <p:cNvPr id="6" name="Image 5"/>
          <p:cNvPicPr>
            <a:picLocks noChangeAspect="1"/>
          </p:cNvPicPr>
          <p:nvPr/>
        </p:nvPicPr>
        <p:blipFill>
          <a:blip r:embed="rId4"/>
          <a:stretch>
            <a:fillRect/>
          </a:stretch>
        </p:blipFill>
        <p:spPr>
          <a:xfrm>
            <a:off x="1132972" y="2181829"/>
            <a:ext cx="7060494" cy="2420740"/>
          </a:xfrm>
          <a:prstGeom prst="rect">
            <a:avLst/>
          </a:prstGeom>
        </p:spPr>
      </p:pic>
      <p:pic>
        <p:nvPicPr>
          <p:cNvPr id="7" name="Image 6"/>
          <p:cNvPicPr>
            <a:picLocks noChangeAspect="1"/>
          </p:cNvPicPr>
          <p:nvPr/>
        </p:nvPicPr>
        <p:blipFill>
          <a:blip r:embed="rId5"/>
          <a:stretch>
            <a:fillRect/>
          </a:stretch>
        </p:blipFill>
        <p:spPr>
          <a:xfrm>
            <a:off x="1132973" y="4519360"/>
            <a:ext cx="5556586" cy="2047882"/>
          </a:xfrm>
          <a:prstGeom prst="rect">
            <a:avLst/>
          </a:prstGeom>
        </p:spPr>
      </p:pic>
      <p:sp>
        <p:nvSpPr>
          <p:cNvPr id="2" name="Titre 1"/>
          <p:cNvSpPr>
            <a:spLocks noGrp="1"/>
          </p:cNvSpPr>
          <p:nvPr>
            <p:ph type="title"/>
          </p:nvPr>
        </p:nvSpPr>
        <p:spPr>
          <a:xfrm>
            <a:off x="731838" y="77895"/>
            <a:ext cx="7805737" cy="611939"/>
          </a:xfrm>
        </p:spPr>
        <p:txBody>
          <a:bodyPr/>
          <a:lstStyle/>
          <a:p>
            <a:r>
              <a:rPr lang="en-US" dirty="0" smtClean="0"/>
              <a:t>Windowing Semantics</a:t>
            </a:r>
            <a:endParaRPr lang="en-US" dirty="0"/>
          </a:p>
        </p:txBody>
      </p:sp>
    </p:spTree>
    <p:extLst>
      <p:ext uri="{BB962C8B-B14F-4D97-AF65-F5344CB8AC3E}">
        <p14:creationId xmlns:p14="http://schemas.microsoft.com/office/powerpoint/2010/main" val="70881407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8695"/>
            <a:ext cx="9143999" cy="739827"/>
          </a:xfrm>
        </p:spPr>
        <p:txBody>
          <a:bodyPr/>
          <a:lstStyle/>
          <a:p>
            <a:r>
              <a:rPr lang="en-US" dirty="0" smtClean="0"/>
              <a:t>Robust Random Cut Forest (RRCF)</a:t>
            </a:r>
            <a:r>
              <a:rPr lang="da-DK" dirty="0"/>
              <a:t> [Guha et al, ICML 2016] </a:t>
            </a:r>
            <a:endParaRPr lang="en-US" dirty="0"/>
          </a:p>
        </p:txBody>
      </p:sp>
      <p:sp>
        <p:nvSpPr>
          <p:cNvPr id="3" name="Content Placeholder 2"/>
          <p:cNvSpPr>
            <a:spLocks noGrp="1"/>
          </p:cNvSpPr>
          <p:nvPr>
            <p:ph sz="quarter" idx="1"/>
          </p:nvPr>
        </p:nvSpPr>
        <p:spPr>
          <a:xfrm>
            <a:off x="-1" y="1517595"/>
            <a:ext cx="9144001" cy="4807628"/>
          </a:xfrm>
        </p:spPr>
        <p:txBody>
          <a:bodyPr>
            <a:noAutofit/>
          </a:bodyPr>
          <a:lstStyle/>
          <a:p>
            <a:pPr algn="just">
              <a:spcBef>
                <a:spcPts val="0"/>
              </a:spcBef>
            </a:pPr>
            <a:r>
              <a:rPr lang="en-US" sz="2200" dirty="0"/>
              <a:t>C</a:t>
            </a:r>
            <a:r>
              <a:rPr lang="en-US" sz="2200" dirty="0" smtClean="0"/>
              <a:t>onstruct random trees as </a:t>
            </a:r>
            <a:r>
              <a:rPr lang="en-US" sz="2200" dirty="0" err="1">
                <a:solidFill>
                  <a:srgbClr val="017DBB"/>
                </a:solidFill>
              </a:rPr>
              <a:t>iForest</a:t>
            </a:r>
            <a:r>
              <a:rPr lang="en-US" sz="2200" dirty="0" smtClean="0"/>
              <a:t> but </a:t>
            </a:r>
            <a:r>
              <a:rPr lang="en-US" sz="2200" dirty="0">
                <a:solidFill>
                  <a:srgbClr val="017DBB"/>
                </a:solidFill>
              </a:rPr>
              <a:t>incrementally</a:t>
            </a:r>
            <a:r>
              <a:rPr lang="en-US" sz="2200" dirty="0" smtClean="0"/>
              <a:t> </a:t>
            </a:r>
            <a:r>
              <a:rPr lang="en-US" sz="2200" dirty="0" smtClean="0">
                <a:solidFill>
                  <a:srgbClr val="017DBB"/>
                </a:solidFill>
              </a:rPr>
              <a:t>update</a:t>
            </a:r>
            <a:r>
              <a:rPr lang="en-US" sz="2200" dirty="0" smtClean="0"/>
              <a:t> their </a:t>
            </a:r>
            <a:r>
              <a:rPr lang="en-US" sz="2200" dirty="0"/>
              <a:t>binary tree </a:t>
            </a:r>
            <a:r>
              <a:rPr lang="en-US" sz="2200" dirty="0" smtClean="0"/>
              <a:t>structure using </a:t>
            </a:r>
            <a:r>
              <a:rPr lang="en-US" sz="2200" dirty="0">
                <a:solidFill>
                  <a:srgbClr val="017DBB"/>
                </a:solidFill>
              </a:rPr>
              <a:t>sliding</a:t>
            </a:r>
            <a:r>
              <a:rPr lang="en-US" sz="2200" dirty="0" smtClean="0"/>
              <a:t> </a:t>
            </a:r>
            <a:r>
              <a:rPr lang="en-US" sz="2200" dirty="0" smtClean="0">
                <a:solidFill>
                  <a:srgbClr val="017DBB"/>
                </a:solidFill>
              </a:rPr>
              <a:t>windows</a:t>
            </a:r>
            <a:endParaRPr lang="en-US" sz="2200" dirty="0" smtClean="0"/>
          </a:p>
          <a:p>
            <a:pPr lvl="1" algn="just"/>
            <a:r>
              <a:rPr lang="en-US" sz="2000" dirty="0" smtClean="0"/>
              <a:t>Traverse a tree to </a:t>
            </a:r>
            <a:r>
              <a:rPr lang="en-US" sz="2000" dirty="0" smtClean="0">
                <a:solidFill>
                  <a:srgbClr val="017DBB"/>
                </a:solidFill>
              </a:rPr>
              <a:t>Insert a new point</a:t>
            </a:r>
            <a:r>
              <a:rPr lang="en-US" sz="2000" dirty="0" smtClean="0"/>
              <a:t> to a leaf node, use FIFO to </a:t>
            </a:r>
            <a:r>
              <a:rPr lang="en-US" sz="2000" dirty="0">
                <a:solidFill>
                  <a:srgbClr val="017DBB"/>
                </a:solidFill>
              </a:rPr>
              <a:t>remove</a:t>
            </a:r>
            <a:r>
              <a:rPr lang="en-US" sz="2000" dirty="0" smtClean="0"/>
              <a:t> the oldest point </a:t>
            </a:r>
            <a:r>
              <a:rPr lang="en-US" sz="2000" dirty="0">
                <a:solidFill>
                  <a:srgbClr val="017DBB"/>
                </a:solidFill>
              </a:rPr>
              <a:t>if</a:t>
            </a:r>
            <a:r>
              <a:rPr lang="en-US" sz="2000" dirty="0" smtClean="0"/>
              <a:t> this procedure </a:t>
            </a:r>
            <a:r>
              <a:rPr lang="en-US" sz="2000" dirty="0" smtClean="0">
                <a:solidFill>
                  <a:srgbClr val="017DBB"/>
                </a:solidFill>
              </a:rPr>
              <a:t>exceeds</a:t>
            </a:r>
            <a:r>
              <a:rPr lang="en-US" sz="2000" dirty="0" smtClean="0"/>
              <a:t> the </a:t>
            </a:r>
            <a:r>
              <a:rPr lang="en-US" sz="2000" dirty="0">
                <a:solidFill>
                  <a:srgbClr val="017DBB"/>
                </a:solidFill>
              </a:rPr>
              <a:t>max number </a:t>
            </a:r>
            <a:r>
              <a:rPr lang="en-US" sz="2000" dirty="0" smtClean="0"/>
              <a:t>of leaf nodes</a:t>
            </a:r>
          </a:p>
          <a:p>
            <a:pPr lvl="1" algn="just"/>
            <a:r>
              <a:rPr lang="en-US" sz="2000" dirty="0" smtClean="0"/>
              <a:t>Calculate the </a:t>
            </a:r>
            <a:r>
              <a:rPr lang="en-US" sz="2000" dirty="0">
                <a:solidFill>
                  <a:srgbClr val="017DBB"/>
                </a:solidFill>
              </a:rPr>
              <a:t>Displacement</a:t>
            </a:r>
            <a:r>
              <a:rPr lang="en-US" sz="2000" dirty="0" smtClean="0"/>
              <a:t> of the new point, as the number of leaf nodes that updated (moved/deleted) in a tree after the insertion</a:t>
            </a:r>
          </a:p>
          <a:p>
            <a:pPr algn="just"/>
            <a:r>
              <a:rPr lang="en-US" sz="2200" dirty="0" smtClean="0"/>
              <a:t>Principled definitions of </a:t>
            </a:r>
            <a:r>
              <a:rPr lang="en-US" sz="2200" dirty="0" smtClean="0">
                <a:solidFill>
                  <a:srgbClr val="0070C0"/>
                </a:solidFill>
              </a:rPr>
              <a:t>anomalies</a:t>
            </a:r>
          </a:p>
          <a:p>
            <a:pPr lvl="1" algn="just"/>
            <a:r>
              <a:rPr lang="en-US" sz="2000" dirty="0" smtClean="0"/>
              <a:t>Calculate the </a:t>
            </a:r>
            <a:r>
              <a:rPr lang="en-US" sz="2000" dirty="0" smtClean="0">
                <a:solidFill>
                  <a:srgbClr val="017DBB"/>
                </a:solidFill>
              </a:rPr>
              <a:t>Collusive</a:t>
            </a:r>
            <a:r>
              <a:rPr lang="en-US" sz="2000" dirty="0" smtClean="0"/>
              <a:t> </a:t>
            </a:r>
            <a:r>
              <a:rPr lang="en-US" sz="2000" dirty="0" smtClean="0">
                <a:solidFill>
                  <a:srgbClr val="017DBB"/>
                </a:solidFill>
              </a:rPr>
              <a:t>Displacement</a:t>
            </a:r>
            <a:r>
              <a:rPr lang="en-US" sz="2000" dirty="0" smtClean="0"/>
              <a:t> (CD) of a new point in a tree, as the maximal displacement across all nodes traversed in a path from the root</a:t>
            </a:r>
          </a:p>
          <a:p>
            <a:pPr lvl="1" algn="just"/>
            <a:r>
              <a:rPr lang="en-US" sz="2000" dirty="0" smtClean="0">
                <a:solidFill>
                  <a:srgbClr val="017DBB"/>
                </a:solidFill>
              </a:rPr>
              <a:t>Outliers</a:t>
            </a:r>
            <a:r>
              <a:rPr lang="en-US" sz="2000" dirty="0" smtClean="0"/>
              <a:t> correspond to points that their </a:t>
            </a:r>
            <a:r>
              <a:rPr lang="en-US" sz="2000" dirty="0" smtClean="0">
                <a:solidFill>
                  <a:srgbClr val="0070C0"/>
                </a:solidFill>
              </a:rPr>
              <a:t>average CD in the forest </a:t>
            </a:r>
            <a:r>
              <a:rPr lang="en-US" sz="2000" dirty="0" smtClean="0"/>
              <a:t>is </a:t>
            </a:r>
            <a:r>
              <a:rPr lang="en-US" sz="2000" dirty="0" smtClean="0">
                <a:solidFill>
                  <a:srgbClr val="017DBB"/>
                </a:solidFill>
              </a:rPr>
              <a:t>large</a:t>
            </a:r>
            <a:r>
              <a:rPr lang="en-US" sz="2000" dirty="0" smtClean="0"/>
              <a:t>, instead of small average tree height</a:t>
            </a:r>
          </a:p>
          <a:p>
            <a:pPr algn="just"/>
            <a:r>
              <a:rPr lang="en-US" sz="2200" dirty="0" smtClean="0"/>
              <a:t>Address </a:t>
            </a:r>
            <a:r>
              <a:rPr lang="en-US" sz="2200" dirty="0" err="1" smtClean="0"/>
              <a:t>iForest</a:t>
            </a:r>
            <a:r>
              <a:rPr lang="en-US" sz="2200" dirty="0" smtClean="0"/>
              <a:t> limitation in case of multiple </a:t>
            </a:r>
            <a:r>
              <a:rPr lang="en-US" sz="2200" dirty="0" smtClean="0">
                <a:solidFill>
                  <a:srgbClr val="017DBB"/>
                </a:solidFill>
              </a:rPr>
              <a:t>irrelevant features</a:t>
            </a:r>
            <a:endParaRPr lang="en-US" sz="2200" dirty="0" smtClean="0"/>
          </a:p>
          <a:p>
            <a:pPr lvl="1" algn="just"/>
            <a:r>
              <a:rPr lang="en-US" sz="2000" dirty="0" smtClean="0"/>
              <a:t>Does </a:t>
            </a:r>
            <a:r>
              <a:rPr lang="en-US" sz="2000" dirty="0" smtClean="0">
                <a:solidFill>
                  <a:srgbClr val="017DBB"/>
                </a:solidFill>
              </a:rPr>
              <a:t>not</a:t>
            </a:r>
            <a:r>
              <a:rPr lang="en-US" sz="2000" dirty="0" smtClean="0"/>
              <a:t> </a:t>
            </a:r>
            <a:r>
              <a:rPr lang="en-US" sz="2000" dirty="0" smtClean="0">
                <a:solidFill>
                  <a:srgbClr val="017DBB"/>
                </a:solidFill>
              </a:rPr>
              <a:t>uniformly</a:t>
            </a:r>
            <a:r>
              <a:rPr lang="en-US" sz="2000" dirty="0" smtClean="0"/>
              <a:t> selects the </a:t>
            </a:r>
            <a:r>
              <a:rPr lang="en-US" sz="2000" dirty="0" smtClean="0">
                <a:solidFill>
                  <a:srgbClr val="017DBB"/>
                </a:solidFill>
              </a:rPr>
              <a:t>split</a:t>
            </a:r>
            <a:r>
              <a:rPr lang="en-US" sz="2000" dirty="0" smtClean="0"/>
              <a:t> feature</a:t>
            </a:r>
          </a:p>
        </p:txBody>
      </p:sp>
      <p:grpSp>
        <p:nvGrpSpPr>
          <p:cNvPr id="30" name="Ομάδα 29"/>
          <p:cNvGrpSpPr/>
          <p:nvPr/>
        </p:nvGrpSpPr>
        <p:grpSpPr>
          <a:xfrm>
            <a:off x="8016662" y="4927412"/>
            <a:ext cx="1137627" cy="1484991"/>
            <a:chOff x="7811558" y="4652651"/>
            <a:chExt cx="1137627" cy="1484991"/>
          </a:xfrm>
        </p:grpSpPr>
        <p:sp>
          <p:nvSpPr>
            <p:cNvPr id="4" name="Oval 3"/>
            <p:cNvSpPr/>
            <p:nvPr/>
          </p:nvSpPr>
          <p:spPr>
            <a:xfrm>
              <a:off x="8098700" y="4652651"/>
              <a:ext cx="424310" cy="36955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cxnSp>
          <p:nvCxnSpPr>
            <p:cNvPr id="5" name="Straight Arrow Connector 4"/>
            <p:cNvCxnSpPr>
              <a:stCxn id="4" idx="4"/>
              <a:endCxn id="8" idx="0"/>
            </p:cNvCxnSpPr>
            <p:nvPr/>
          </p:nvCxnSpPr>
          <p:spPr>
            <a:xfrm flipH="1">
              <a:off x="8023713" y="5022205"/>
              <a:ext cx="287142" cy="169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4" idx="4"/>
              <a:endCxn id="7" idx="0"/>
            </p:cNvCxnSpPr>
            <p:nvPr/>
          </p:nvCxnSpPr>
          <p:spPr>
            <a:xfrm>
              <a:off x="8310855" y="5022205"/>
              <a:ext cx="222204" cy="182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320904" y="5204868"/>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sp>
          <p:nvSpPr>
            <p:cNvPr id="8" name="Oval 7"/>
            <p:cNvSpPr/>
            <p:nvPr/>
          </p:nvSpPr>
          <p:spPr>
            <a:xfrm>
              <a:off x="7811558" y="5192137"/>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cxnSp>
          <p:nvCxnSpPr>
            <p:cNvPr id="9" name="Straight Arrow Connector 8"/>
            <p:cNvCxnSpPr>
              <a:stCxn id="7" idx="4"/>
              <a:endCxn id="12" idx="0"/>
            </p:cNvCxnSpPr>
            <p:nvPr/>
          </p:nvCxnSpPr>
          <p:spPr>
            <a:xfrm flipH="1">
              <a:off x="8150831" y="5574422"/>
              <a:ext cx="382228" cy="193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4"/>
              <a:endCxn id="11" idx="0"/>
            </p:cNvCxnSpPr>
            <p:nvPr/>
          </p:nvCxnSpPr>
          <p:spPr>
            <a:xfrm>
              <a:off x="8533059" y="5574422"/>
              <a:ext cx="203971" cy="193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524875" y="5768088"/>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sp>
          <p:nvSpPr>
            <p:cNvPr id="12" name="Oval 11"/>
            <p:cNvSpPr/>
            <p:nvPr/>
          </p:nvSpPr>
          <p:spPr>
            <a:xfrm>
              <a:off x="7938676" y="5768088"/>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grpSp>
      <p:sp>
        <p:nvSpPr>
          <p:cNvPr id="18" name="Espace réservé du numéro de diapositive 3"/>
          <p:cNvSpPr>
            <a:spLocks noGrp="1"/>
          </p:cNvSpPr>
          <p:nvPr>
            <p:ph type="sldNum" sz="quarter" idx="10"/>
          </p:nvPr>
        </p:nvSpPr>
        <p:spPr>
          <a:xfrm>
            <a:off x="8524875" y="6511086"/>
            <a:ext cx="282575" cy="276225"/>
          </a:xfrm>
        </p:spPr>
        <p:txBody>
          <a:bodyPr/>
          <a:lstStyle/>
          <a:p>
            <a:pPr>
              <a:defRPr/>
            </a:pPr>
            <a:r>
              <a:rPr lang="en-US" dirty="0" smtClean="0"/>
              <a:t>52</a:t>
            </a:r>
          </a:p>
        </p:txBody>
      </p:sp>
    </p:spTree>
    <p:extLst>
      <p:ext uri="{BB962C8B-B14F-4D97-AF65-F5344CB8AC3E}">
        <p14:creationId xmlns:p14="http://schemas.microsoft.com/office/powerpoint/2010/main" val="347028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4011"/>
            <a:ext cx="7805737" cy="1254125"/>
          </a:xfrm>
        </p:spPr>
        <p:txBody>
          <a:bodyPr/>
          <a:lstStyle/>
          <a:p>
            <a:r>
              <a:rPr lang="en-US" dirty="0" smtClean="0"/>
              <a:t>RRCF :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52</a:t>
            </a:fld>
            <a:endParaRPr lang="en-US" dirty="0"/>
          </a:p>
        </p:txBody>
      </p:sp>
      <p:sp>
        <p:nvSpPr>
          <p:cNvPr id="9" name="Content Placeholder 2"/>
          <p:cNvSpPr txBox="1">
            <a:spLocks/>
          </p:cNvSpPr>
          <p:nvPr/>
        </p:nvSpPr>
        <p:spPr>
          <a:xfrm>
            <a:off x="-3" y="1414894"/>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Given the following input stream of points </a:t>
            </a:r>
            <a:r>
              <a:rPr lang="en-US" sz="2200" kern="0" dirty="0"/>
              <a:t>𝑆</a:t>
            </a:r>
            <a:endParaRPr lang="en-US" sz="2200" kern="0" dirty="0" smtClean="0"/>
          </a:p>
        </p:txBody>
      </p:sp>
      <p:sp>
        <p:nvSpPr>
          <p:cNvPr id="10" name="Content Placeholder 2"/>
          <p:cNvSpPr txBox="1">
            <a:spLocks/>
          </p:cNvSpPr>
          <p:nvPr/>
        </p:nvSpPr>
        <p:spPr>
          <a:xfrm>
            <a:off x="-319197" y="4042142"/>
            <a:ext cx="9463198" cy="1792377"/>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Start by collecting </a:t>
            </a:r>
            <a:r>
              <a:rPr lang="en-US" sz="2200" kern="0" dirty="0"/>
              <a:t>the </a:t>
            </a:r>
            <a:r>
              <a:rPr lang="en-US" sz="2200" kern="0" dirty="0" smtClean="0">
                <a:solidFill>
                  <a:srgbClr val="017DBB"/>
                </a:solidFill>
              </a:rPr>
              <a:t>first</a:t>
            </a:r>
            <a:r>
              <a:rPr lang="en-US" sz="2200" kern="0" dirty="0" smtClean="0"/>
              <a:t> w = 7</a:t>
            </a:r>
            <a:r>
              <a:rPr lang="el-GR" sz="2200" kern="0" dirty="0" smtClean="0"/>
              <a:t> </a:t>
            </a:r>
            <a:r>
              <a:rPr lang="en-US" sz="2200" kern="0" dirty="0" smtClean="0"/>
              <a:t>points </a:t>
            </a:r>
            <a:r>
              <a:rPr lang="en-US" sz="2200" kern="0" dirty="0"/>
              <a:t>of </a:t>
            </a:r>
            <a:r>
              <a:rPr lang="en-US" sz="2200" kern="0" dirty="0" smtClean="0"/>
              <a:t>𝑆, as </a:t>
            </a:r>
            <a:r>
              <a:rPr lang="en-US" sz="2200" kern="0" dirty="0"/>
              <a:t>a </a:t>
            </a:r>
            <a:r>
              <a:rPr lang="en-US" sz="2200" kern="0" dirty="0" smtClean="0">
                <a:solidFill>
                  <a:srgbClr val="017DBB"/>
                </a:solidFill>
              </a:rPr>
              <a:t>Initial Training Sample </a:t>
            </a:r>
            <a:r>
              <a:rPr lang="en-US" sz="2200" kern="0" dirty="0"/>
              <a:t>𝑥={𝑥</a:t>
            </a:r>
            <a:r>
              <a:rPr lang="en-US" sz="2200" kern="0" baseline="-25000" dirty="0"/>
              <a:t>1</a:t>
            </a:r>
            <a:r>
              <a:rPr lang="en-US" sz="2200" kern="0" dirty="0"/>
              <a:t>,𝑥</a:t>
            </a:r>
            <a:r>
              <a:rPr lang="en-US" sz="2200" kern="0" baseline="-25000" dirty="0"/>
              <a:t>2</a:t>
            </a:r>
            <a:r>
              <a:rPr lang="en-US" sz="2200" kern="0" dirty="0"/>
              <a:t>,…, 𝑥</a:t>
            </a:r>
            <a:r>
              <a:rPr lang="en-US" sz="2200" kern="0" baseline="-25000" dirty="0"/>
              <a:t>𝑗</a:t>
            </a:r>
            <a:r>
              <a:rPr lang="en-US" sz="2200" kern="0" dirty="0"/>
              <a:t>} where 𝑥</a:t>
            </a:r>
            <a:r>
              <a:rPr lang="en-US" sz="2200" kern="0" baseline="-25000" dirty="0" err="1"/>
              <a:t>i</a:t>
            </a:r>
            <a:r>
              <a:rPr lang="en-US" sz="2200" kern="0" dirty="0"/>
              <a:t> ∈ 𝑅</a:t>
            </a:r>
            <a:r>
              <a:rPr lang="en-US" sz="2200" kern="0" baseline="30000" dirty="0" smtClean="0"/>
              <a:t>d</a:t>
            </a:r>
            <a:r>
              <a:rPr lang="en-US" sz="2200" kern="0" dirty="0" smtClean="0"/>
              <a:t>, in order to build the initial Tree</a:t>
            </a:r>
          </a:p>
          <a:p>
            <a:pPr lvl="1"/>
            <a:endParaRPr lang="en-US" sz="2200" kern="0" dirty="0" smtClean="0"/>
          </a:p>
          <a:p>
            <a:pPr lvl="1"/>
            <a:r>
              <a:rPr lang="en-US" sz="2200" kern="0" dirty="0" smtClean="0"/>
              <a:t>Assumption :</a:t>
            </a:r>
          </a:p>
          <a:p>
            <a:pPr lvl="2"/>
            <a:r>
              <a:rPr lang="en-US" sz="2200" kern="0" dirty="0" smtClean="0"/>
              <a:t>all objects within </a:t>
            </a:r>
            <a:r>
              <a:rPr lang="en-US" sz="2200" i="1" kern="0" dirty="0" smtClean="0"/>
              <a:t>x</a:t>
            </a:r>
            <a:r>
              <a:rPr lang="en-US" sz="2200" kern="0" dirty="0" smtClean="0"/>
              <a:t> are considered as </a:t>
            </a:r>
            <a:r>
              <a:rPr lang="en-US" sz="2200" kern="0" dirty="0" smtClean="0">
                <a:solidFill>
                  <a:schemeClr val="accent1">
                    <a:lumMod val="75000"/>
                  </a:schemeClr>
                </a:solidFill>
              </a:rPr>
              <a:t>inliers</a:t>
            </a:r>
            <a:endParaRPr lang="en-US" sz="2200" kern="0" dirty="0">
              <a:solidFill>
                <a:schemeClr val="accent1">
                  <a:lumMod val="75000"/>
                </a:schemeClr>
              </a:solidFill>
            </a:endParaRPr>
          </a:p>
        </p:txBody>
      </p:sp>
      <p:graphicFrame>
        <p:nvGraphicFramePr>
          <p:cNvPr id="18" name="Διάγραμμα 17"/>
          <p:cNvGraphicFramePr/>
          <p:nvPr>
            <p:extLst>
              <p:ext uri="{D42A27DB-BD31-4B8C-83A1-F6EECF244321}">
                <p14:modId xmlns:p14="http://schemas.microsoft.com/office/powerpoint/2010/main" val="2010482371"/>
              </p:ext>
            </p:extLst>
          </p:nvPr>
        </p:nvGraphicFramePr>
        <p:xfrm>
          <a:off x="209142" y="2177109"/>
          <a:ext cx="8638162" cy="151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Ορθογώνιο 20"/>
          <p:cNvSpPr/>
          <p:nvPr/>
        </p:nvSpPr>
        <p:spPr bwMode="auto">
          <a:xfrm>
            <a:off x="209142" y="2313867"/>
            <a:ext cx="5497593" cy="1258823"/>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463077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53</a:t>
            </a:fld>
            <a:endParaRPr lang="en-US" dirty="0"/>
          </a:p>
        </p:txBody>
      </p:sp>
      <p:sp>
        <p:nvSpPr>
          <p:cNvPr id="5" name="TextBox 4"/>
          <p:cNvSpPr txBox="1"/>
          <p:nvPr/>
        </p:nvSpPr>
        <p:spPr>
          <a:xfrm>
            <a:off x="2277818" y="6515100"/>
            <a:ext cx="5995324" cy="374846"/>
          </a:xfrm>
          <a:prstGeom prst="rect">
            <a:avLst/>
          </a:prstGeom>
          <a:noFill/>
        </p:spPr>
        <p:txBody>
          <a:bodyPr wrap="square" rtlCol="0">
            <a:spAutoFit/>
          </a:bodyPr>
          <a:lstStyle/>
          <a:p>
            <a:pPr fontAlgn="t">
              <a:buNone/>
            </a:pPr>
            <a:r>
              <a:rPr lang="en-US" sz="1800" dirty="0" smtClean="0"/>
              <a:t>Length/Width </a:t>
            </a:r>
            <a:r>
              <a:rPr lang="en-US" sz="1800" dirty="0"/>
              <a:t>(</a:t>
            </a:r>
            <a:r>
              <a:rPr lang="en-US" sz="1800" dirty="0" smtClean="0"/>
              <a:t>L/W), </a:t>
            </a:r>
            <a:r>
              <a:rPr lang="en-US" sz="1800" dirty="0" err="1" smtClean="0"/>
              <a:t>Num</a:t>
            </a:r>
            <a:r>
              <a:rPr lang="en-US" sz="1800" dirty="0" smtClean="0"/>
              <a:t> </a:t>
            </a:r>
            <a:r>
              <a:rPr lang="en-US" sz="1800" dirty="0"/>
              <a:t>Surface (NS</a:t>
            </a:r>
            <a:r>
              <a:rPr lang="en-US" sz="1800" dirty="0" smtClean="0"/>
              <a:t>),Smooth </a:t>
            </a:r>
            <a:r>
              <a:rPr lang="en-US" sz="1800" dirty="0"/>
              <a:t>(S</a:t>
            </a:r>
            <a:r>
              <a:rPr lang="en-US" sz="1800" dirty="0" smtClean="0"/>
              <a:t>)</a:t>
            </a:r>
            <a:endParaRPr lang="en-US" dirty="0"/>
          </a:p>
        </p:txBody>
      </p:sp>
      <p:graphicFrame>
        <p:nvGraphicFramePr>
          <p:cNvPr id="8" name="Espace réservé du contenu 4"/>
          <p:cNvGraphicFramePr>
            <a:graphicFrameLocks/>
          </p:cNvGraphicFramePr>
          <p:nvPr>
            <p:extLst>
              <p:ext uri="{D42A27DB-BD31-4B8C-83A1-F6EECF244321}">
                <p14:modId xmlns:p14="http://schemas.microsoft.com/office/powerpoint/2010/main" val="2009298273"/>
              </p:ext>
            </p:extLst>
          </p:nvPr>
        </p:nvGraphicFramePr>
        <p:xfrm>
          <a:off x="5083529" y="994836"/>
          <a:ext cx="3735070" cy="29667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Screw</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299426430"/>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r h="370840">
                <a:tc>
                  <a:txBody>
                    <a:bodyPr/>
                    <a:lstStyle/>
                    <a:p>
                      <a:r>
                        <a:rPr lang="en-US" sz="1800" noProof="0" dirty="0" smtClean="0"/>
                        <a:t>Battery</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134867358"/>
                  </a:ext>
                </a:extLst>
              </a:tr>
              <a:tr h="370840">
                <a:tc>
                  <a:txBody>
                    <a:bodyPr/>
                    <a:lstStyle/>
                    <a:p>
                      <a:r>
                        <a:rPr lang="en-US" sz="1800" noProof="0" dirty="0" smtClean="0"/>
                        <a:t>Box</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409002316"/>
                  </a:ext>
                </a:extLst>
              </a:tr>
              <a:tr h="370840">
                <a:tc>
                  <a:txBody>
                    <a:bodyPr/>
                    <a:lstStyle/>
                    <a:p>
                      <a:r>
                        <a:rPr lang="en-US" sz="1800" noProof="0" dirty="0" smtClean="0"/>
                        <a:t>Block</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02918805"/>
                  </a:ext>
                </a:extLst>
              </a:tr>
              <a:tr h="370840">
                <a:tc>
                  <a:txBody>
                    <a:bodyPr/>
                    <a:lstStyle/>
                    <a:p>
                      <a:r>
                        <a:rPr lang="en-US" sz="1800" noProof="0" dirty="0" smtClean="0"/>
                        <a:t>Penny</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979036259"/>
                  </a:ext>
                </a:extLst>
              </a:tr>
            </a:tbl>
          </a:graphicData>
        </a:graphic>
      </p:graphicFrame>
      <p:graphicFrame>
        <p:nvGraphicFramePr>
          <p:cNvPr id="9" name="Espace réservé du contenu 4"/>
          <p:cNvGraphicFramePr>
            <a:graphicFrameLocks/>
          </p:cNvGraphicFramePr>
          <p:nvPr>
            <p:extLst>
              <p:ext uri="{D42A27DB-BD31-4B8C-83A1-F6EECF244321}">
                <p14:modId xmlns:p14="http://schemas.microsoft.com/office/powerpoint/2010/main" val="132307632"/>
              </p:ext>
            </p:extLst>
          </p:nvPr>
        </p:nvGraphicFramePr>
        <p:xfrm>
          <a:off x="5085080" y="4253656"/>
          <a:ext cx="3735070" cy="202184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r h="370840">
                <a:tc>
                  <a:txBody>
                    <a:bodyPr/>
                    <a:lstStyle/>
                    <a:p>
                      <a:r>
                        <a:rPr lang="en-US" sz="1800" noProof="0" dirty="0" smtClean="0"/>
                        <a:t>Range</a:t>
                      </a:r>
                      <a:endParaRPr lang="en-US" sz="1800" noProof="0" dirty="0"/>
                    </a:p>
                  </a:txBody>
                  <a:tcPr/>
                </a:tc>
                <a:tc>
                  <a:txBody>
                    <a:bodyPr/>
                    <a:lstStyle/>
                    <a:p>
                      <a:pPr algn="ctr"/>
                      <a:r>
                        <a:rPr lang="en-US" sz="1800" b="0" noProof="0" dirty="0" smtClean="0">
                          <a:solidFill>
                            <a:srgbClr val="92D050"/>
                          </a:solidFill>
                        </a:rPr>
                        <a:t>7</a:t>
                      </a:r>
                    </a:p>
                  </a:txBody>
                  <a:tcPr/>
                </a:tc>
                <a:tc>
                  <a:txBody>
                    <a:bodyPr/>
                    <a:lstStyle/>
                    <a:p>
                      <a:pPr algn="ctr"/>
                      <a:r>
                        <a:rPr lang="en-US" sz="1800" b="0" noProof="0" dirty="0" smtClean="0">
                          <a:solidFill>
                            <a:srgbClr val="92D050"/>
                          </a:solidFill>
                        </a:rPr>
                        <a:t>4</a:t>
                      </a:r>
                    </a:p>
                  </a:txBody>
                  <a:tcPr/>
                </a:tc>
                <a:tc>
                  <a:txBody>
                    <a:bodyPr/>
                    <a:lstStyle/>
                    <a:p>
                      <a:pPr algn="ctr"/>
                      <a:r>
                        <a:rPr lang="en-US" sz="1800" b="0" noProof="0" dirty="0" smtClean="0">
                          <a:solidFill>
                            <a:srgbClr val="92D050"/>
                          </a:solidFill>
                        </a:rPr>
                        <a:t>1</a:t>
                      </a:r>
                    </a:p>
                  </a:txBody>
                  <a:tcPr/>
                </a:tc>
                <a:extLst>
                  <a:ext uri="{0D108BD9-81ED-4DB2-BD59-A6C34878D82A}">
                    <a16:rowId xmlns:a16="http://schemas.microsoft.com/office/drawing/2014/main" val="1134867358"/>
                  </a:ext>
                </a:extLst>
              </a:tr>
            </a:tbl>
          </a:graphicData>
        </a:graphic>
      </p:graphicFrame>
      <p:sp>
        <p:nvSpPr>
          <p:cNvPr id="10" name="Rectangle 9"/>
          <p:cNvSpPr/>
          <p:nvPr/>
        </p:nvSpPr>
        <p:spPr bwMode="auto">
          <a:xfrm>
            <a:off x="6316832" y="4253656"/>
            <a:ext cx="812800" cy="2021840"/>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mc:AlternateContent xmlns:mc="http://schemas.openxmlformats.org/markup-compatibility/2006" xmlns:a14="http://schemas.microsoft.com/office/drawing/2010/main">
        <mc:Choice Requires="a14">
          <p:sp>
            <p:nvSpPr>
              <p:cNvPr id="13" name="Espace réservé du contenu 2"/>
              <p:cNvSpPr txBox="1">
                <a:spLocks/>
              </p:cNvSpPr>
              <p:nvPr/>
            </p:nvSpPr>
            <p:spPr>
              <a:xfrm>
                <a:off x="135330" y="1724320"/>
                <a:ext cx="4948199" cy="1018880"/>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600"/>
                  </a:spcBef>
                </a:pPr>
                <a:r>
                  <a:rPr lang="it-IT" sz="2200" kern="0" dirty="0" smtClean="0">
                    <a:solidFill>
                      <a:schemeClr val="accent4"/>
                    </a:solidFill>
                  </a:rPr>
                  <a:t>Consider the </a:t>
                </a:r>
                <a:r>
                  <a:rPr lang="it-IT" sz="2200" kern="0" dirty="0" smtClean="0">
                    <a:solidFill>
                      <a:srgbClr val="0070C0"/>
                    </a:solidFill>
                  </a:rPr>
                  <a:t>value </a:t>
                </a:r>
                <a:r>
                  <a:rPr lang="it-IT" sz="2200" kern="0" dirty="0">
                    <a:solidFill>
                      <a:srgbClr val="0070C0"/>
                    </a:solidFill>
                  </a:rPr>
                  <a:t>range </a:t>
                </a:r>
                <a:r>
                  <a:rPr lang="it-IT" sz="2200" kern="0" dirty="0">
                    <a:solidFill>
                      <a:schemeClr val="accent4"/>
                    </a:solidFill>
                  </a:rPr>
                  <a:t>per </a:t>
                </a:r>
                <a:r>
                  <a:rPr lang="it-IT" sz="2200" kern="0" dirty="0" smtClean="0">
                    <a:solidFill>
                      <a:schemeClr val="accent4"/>
                    </a:solidFill>
                  </a:rPr>
                  <a:t>feature </a:t>
                </a:r>
                <a14:m>
                  <m:oMath xmlns:m="http://schemas.openxmlformats.org/officeDocument/2006/math">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l</m:t>
                        </m:r>
                      </m:e>
                      <m:sub>
                        <m:r>
                          <m:rPr>
                            <m:sty m:val="p"/>
                          </m:rPr>
                          <a:rPr lang="en-US" sz="2200" i="0">
                            <a:solidFill>
                              <a:srgbClr val="000000"/>
                            </a:solidFill>
                            <a:latin typeface="Cambria Math" panose="02040503050406030204" pitchFamily="18" charset="0"/>
                          </a:rPr>
                          <m:t>i</m:t>
                        </m:r>
                      </m:sub>
                    </m:sSub>
                    <m:r>
                      <a:rPr lang="en-US" sz="2200" i="0">
                        <a:solidFill>
                          <a:srgbClr val="000000"/>
                        </a:solidFill>
                        <a:latin typeface="Cambria Math" panose="02040503050406030204" pitchFamily="18" charset="0"/>
                      </a:rPr>
                      <m:t>= </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max</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r>
                      <a:rPr lang="en-US" sz="2200" i="0">
                        <a:solidFill>
                          <a:srgbClr val="000000"/>
                        </a:solidFill>
                        <a:latin typeface="Cambria Math" panose="02040503050406030204" pitchFamily="18" charset="0"/>
                      </a:rPr>
                      <m:t>−</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min</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oMath>
                </a14:m>
                <a:endParaRPr lang="en-US" sz="2200" kern="0" dirty="0">
                  <a:solidFill>
                    <a:srgbClr val="017DBB"/>
                  </a:solidFill>
                </a:endParaRPr>
              </a:p>
              <a:p>
                <a:pPr>
                  <a:spcBef>
                    <a:spcPts val="600"/>
                  </a:spcBef>
                </a:pPr>
                <a:endParaRPr lang="en-US" sz="2200" kern="0" dirty="0">
                  <a:solidFill>
                    <a:schemeClr val="accent4"/>
                  </a:solidFill>
                </a:endParaRPr>
              </a:p>
            </p:txBody>
          </p:sp>
        </mc:Choice>
        <mc:Fallback xmlns="">
          <p:sp>
            <p:nvSpPr>
              <p:cNvPr id="13" name="Espace réservé du contenu 2"/>
              <p:cNvSpPr txBox="1">
                <a:spLocks noRot="1" noChangeAspect="1" noMove="1" noResize="1" noEditPoints="1" noAdjustHandles="1" noChangeArrowheads="1" noChangeShapeType="1" noTextEdit="1"/>
              </p:cNvSpPr>
              <p:nvPr/>
            </p:nvSpPr>
            <p:spPr>
              <a:xfrm>
                <a:off x="135330" y="1724320"/>
                <a:ext cx="4948199" cy="1018880"/>
              </a:xfrm>
              <a:prstGeom prst="rect">
                <a:avLst/>
              </a:prstGeom>
              <a:blipFill>
                <a:blip r:embed="rId3"/>
                <a:stretch>
                  <a:fillRect l="-493" t="-5389" r="-2340"/>
                </a:stretch>
              </a:blipFill>
            </p:spPr>
            <p:txBody>
              <a:bodyPr/>
              <a:lstStyle/>
              <a:p>
                <a:r>
                  <a:rPr lang="en-US">
                    <a:noFill/>
                  </a:rPr>
                  <a:t> </a:t>
                </a:r>
              </a:p>
            </p:txBody>
          </p:sp>
        </mc:Fallback>
      </mc:AlternateContent>
      <p:sp>
        <p:nvSpPr>
          <p:cNvPr id="11" name="Titre 1"/>
          <p:cNvSpPr>
            <a:spLocks noGrp="1"/>
          </p:cNvSpPr>
          <p:nvPr>
            <p:ph type="title"/>
          </p:nvPr>
        </p:nvSpPr>
        <p:spPr>
          <a:xfrm>
            <a:off x="513754" y="307522"/>
            <a:ext cx="8168492" cy="700216"/>
          </a:xfrm>
        </p:spPr>
        <p:txBody>
          <a:bodyPr/>
          <a:lstStyle/>
          <a:p>
            <a:r>
              <a:rPr lang="en-US" dirty="0" smtClean="0"/>
              <a:t>RRCF </a:t>
            </a:r>
            <a:r>
              <a:rPr lang="en-US" dirty="0"/>
              <a:t>Tree </a:t>
            </a:r>
            <a:r>
              <a:rPr lang="en-US" dirty="0" smtClean="0"/>
              <a:t>Construction: </a:t>
            </a:r>
            <a:r>
              <a:rPr lang="en-US" dirty="0"/>
              <a:t>Example</a:t>
            </a:r>
          </a:p>
        </p:txBody>
      </p:sp>
      <mc:AlternateContent xmlns:mc="http://schemas.openxmlformats.org/markup-compatibility/2006" xmlns:a14="http://schemas.microsoft.com/office/drawing/2010/main">
        <mc:Choice Requires="a14">
          <p:sp>
            <p:nvSpPr>
              <p:cNvPr id="12" name="Espace réservé du contenu 2"/>
              <p:cNvSpPr txBox="1">
                <a:spLocks/>
              </p:cNvSpPr>
              <p:nvPr/>
            </p:nvSpPr>
            <p:spPr>
              <a:xfrm>
                <a:off x="135328" y="3093987"/>
                <a:ext cx="4948199" cy="1060941"/>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600"/>
                  </a:spcBef>
                </a:pPr>
                <a:r>
                  <a:rPr lang="it-IT" sz="2200" kern="0" dirty="0" smtClean="0"/>
                  <a:t>Pick a </a:t>
                </a:r>
                <a:r>
                  <a:rPr lang="it-IT" sz="2200" kern="0" dirty="0" smtClean="0">
                    <a:solidFill>
                      <a:srgbClr val="0070C0"/>
                    </a:solidFill>
                  </a:rPr>
                  <a:t>spliting feature </a:t>
                </a:r>
                <a:r>
                  <a:rPr lang="it-IT" sz="2200" kern="0" dirty="0" smtClean="0">
                    <a:solidFill>
                      <a:schemeClr val="accent4"/>
                    </a:solidFill>
                  </a:rPr>
                  <a:t>w.r.t. its normalized value range </a:t>
                </a:r>
                <a14:m>
                  <m:oMath xmlns:m="http://schemas.openxmlformats.org/officeDocument/2006/math">
                    <m:f>
                      <m:fPr>
                        <m:ctrlPr>
                          <a:rPr lang="en-US" sz="2200" i="1">
                            <a:solidFill>
                              <a:srgbClr val="000000"/>
                            </a:solidFill>
                            <a:latin typeface="Cambria Math" panose="02040503050406030204" pitchFamily="18" charset="0"/>
                          </a:rPr>
                        </m:ctrlPr>
                      </m:fPr>
                      <m:num>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l</m:t>
                            </m:r>
                          </m:e>
                          <m:sub>
                            <m:r>
                              <m:rPr>
                                <m:sty m:val="p"/>
                              </m:rPr>
                              <a:rPr lang="en-US" sz="2200" i="0">
                                <a:solidFill>
                                  <a:srgbClr val="000000"/>
                                </a:solidFill>
                                <a:latin typeface="Cambria Math" panose="02040503050406030204" pitchFamily="18" charset="0"/>
                              </a:rPr>
                              <m:t>i</m:t>
                            </m:r>
                          </m:sub>
                        </m:sSub>
                      </m:num>
                      <m:den>
                        <m:nary>
                          <m:naryPr>
                            <m:chr m:val="∑"/>
                            <m:supHide m:val="on"/>
                            <m:ctrlPr>
                              <a:rPr lang="en-US" sz="2200" i="1">
                                <a:solidFill>
                                  <a:srgbClr val="000000"/>
                                </a:solidFill>
                                <a:latin typeface="Cambria Math" panose="02040503050406030204" pitchFamily="18" charset="0"/>
                              </a:rPr>
                            </m:ctrlPr>
                          </m:naryPr>
                          <m:sub>
                            <m:r>
                              <m:rPr>
                                <m:sty m:val="p"/>
                                <m:brk m:alnAt="7"/>
                              </m:rPr>
                              <a:rPr lang="en-US" sz="2200" i="0">
                                <a:solidFill>
                                  <a:srgbClr val="000000"/>
                                </a:solidFill>
                                <a:latin typeface="Cambria Math" panose="02040503050406030204" pitchFamily="18" charset="0"/>
                              </a:rPr>
                              <m:t>j</m:t>
                            </m:r>
                          </m:sub>
                          <m:sup/>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l</m:t>
                                </m:r>
                              </m:e>
                              <m:sub>
                                <m:r>
                                  <m:rPr>
                                    <m:sty m:val="p"/>
                                  </m:rPr>
                                  <a:rPr lang="en-US" sz="2200" i="0">
                                    <a:solidFill>
                                      <a:srgbClr val="000000"/>
                                    </a:solidFill>
                                    <a:latin typeface="Cambria Math" panose="02040503050406030204" pitchFamily="18" charset="0"/>
                                  </a:rPr>
                                  <m:t>j</m:t>
                                </m:r>
                              </m:sub>
                            </m:sSub>
                          </m:e>
                        </m:nary>
                      </m:den>
                    </m:f>
                  </m:oMath>
                </a14:m>
                <a:endParaRPr lang="en-US" sz="2200" dirty="0" smtClean="0">
                  <a:solidFill>
                    <a:srgbClr val="000000"/>
                  </a:solidFill>
                  <a:latin typeface="Arial" charset="0"/>
                </a:endParaRPr>
              </a:p>
              <a:p>
                <a:pPr>
                  <a:spcBef>
                    <a:spcPts val="600"/>
                  </a:spcBef>
                </a:pPr>
                <a:endParaRPr lang="en-US" sz="2200" kern="0" dirty="0">
                  <a:solidFill>
                    <a:schemeClr val="accent4"/>
                  </a:solidFill>
                </a:endParaRPr>
              </a:p>
            </p:txBody>
          </p:sp>
        </mc:Choice>
        <mc:Fallback xmlns="">
          <p:sp>
            <p:nvSpPr>
              <p:cNvPr id="12" name="Espace réservé du contenu 2"/>
              <p:cNvSpPr txBox="1">
                <a:spLocks noRot="1" noChangeAspect="1" noMove="1" noResize="1" noEditPoints="1" noAdjustHandles="1" noChangeArrowheads="1" noChangeShapeType="1" noTextEdit="1"/>
              </p:cNvSpPr>
              <p:nvPr/>
            </p:nvSpPr>
            <p:spPr>
              <a:xfrm>
                <a:off x="135328" y="3093987"/>
                <a:ext cx="4948199" cy="1060941"/>
              </a:xfrm>
              <a:prstGeom prst="rect">
                <a:avLst/>
              </a:prstGeom>
              <a:blipFill>
                <a:blip r:embed="rId4"/>
                <a:stretch>
                  <a:fillRect l="-493" t="-5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Espace réservé du contenu 2"/>
              <p:cNvSpPr txBox="1">
                <a:spLocks/>
              </p:cNvSpPr>
              <p:nvPr/>
            </p:nvSpPr>
            <p:spPr>
              <a:xfrm>
                <a:off x="135329" y="4621048"/>
                <a:ext cx="4948199" cy="985649"/>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600"/>
                  </a:spcBef>
                </a:pPr>
                <a:r>
                  <a:rPr lang="en-US" sz="2200" kern="0" dirty="0" smtClean="0">
                    <a:solidFill>
                      <a:schemeClr val="accent4"/>
                    </a:solidFill>
                  </a:rPr>
                  <a:t>Choose uniformly a </a:t>
                </a:r>
                <a:r>
                  <a:rPr lang="en-US" sz="2200" kern="0" dirty="0" smtClean="0">
                    <a:solidFill>
                      <a:srgbClr val="017DBB"/>
                    </a:solidFill>
                  </a:rPr>
                  <a:t>splitting value</a:t>
                </a:r>
                <a:r>
                  <a:rPr lang="en-US" sz="2200" kern="0" dirty="0">
                    <a:solidFill>
                      <a:srgbClr val="017DBB"/>
                    </a:solidFill>
                  </a:rPr>
                  <a:t> </a:t>
                </a:r>
                <a14:m>
                  <m:oMath xmlns:m="http://schemas.openxmlformats.org/officeDocument/2006/math">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r>
                      <a:rPr lang="en-US" sz="2200" i="0">
                        <a:solidFill>
                          <a:srgbClr val="000000"/>
                        </a:solidFill>
                        <a:latin typeface="Cambria Math" panose="02040503050406030204" pitchFamily="18" charset="0"/>
                      </a:rPr>
                      <m:t>~</m:t>
                    </m:r>
                    <m:r>
                      <m:rPr>
                        <m:sty m:val="p"/>
                      </m:rPr>
                      <a:rPr lang="en-US" sz="2200" i="0">
                        <a:solidFill>
                          <a:srgbClr val="000000"/>
                        </a:solidFill>
                        <a:latin typeface="Cambria Math" panose="02040503050406030204" pitchFamily="18" charset="0"/>
                      </a:rPr>
                      <m:t>Uniform</m:t>
                    </m:r>
                    <m:r>
                      <a:rPr lang="en-US" sz="2200" i="0">
                        <a:solidFill>
                          <a:srgbClr val="000000"/>
                        </a:solidFill>
                        <a:latin typeface="Cambria Math" panose="02040503050406030204" pitchFamily="18" charset="0"/>
                      </a:rPr>
                      <m:t>[</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min</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r>
                      <a:rPr lang="en-US" sz="2200" i="0">
                        <a:solidFill>
                          <a:srgbClr val="000000"/>
                        </a:solidFill>
                        <a:latin typeface="Cambria Math" panose="02040503050406030204" pitchFamily="18" charset="0"/>
                      </a:rPr>
                      <m:t>,</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max</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r>
                      <a:rPr lang="en-US" sz="2200" i="0">
                        <a:solidFill>
                          <a:srgbClr val="000000"/>
                        </a:solidFill>
                        <a:latin typeface="Cambria Math" panose="02040503050406030204" pitchFamily="18" charset="0"/>
                      </a:rPr>
                      <m:t>]</m:t>
                    </m:r>
                  </m:oMath>
                </a14:m>
                <a:endParaRPr lang="en-US" sz="2200" kern="0" dirty="0">
                  <a:solidFill>
                    <a:srgbClr val="017DBB"/>
                  </a:solidFill>
                </a:endParaRPr>
              </a:p>
              <a:p>
                <a:pPr>
                  <a:spcBef>
                    <a:spcPts val="600"/>
                  </a:spcBef>
                </a:pPr>
                <a:endParaRPr lang="en-US" sz="2200" kern="0" dirty="0">
                  <a:solidFill>
                    <a:schemeClr val="accent4"/>
                  </a:solidFill>
                </a:endParaRPr>
              </a:p>
            </p:txBody>
          </p:sp>
        </mc:Choice>
        <mc:Fallback xmlns="">
          <p:sp>
            <p:nvSpPr>
              <p:cNvPr id="14" name="Espace réservé du contenu 2"/>
              <p:cNvSpPr txBox="1">
                <a:spLocks noRot="1" noChangeAspect="1" noMove="1" noResize="1" noEditPoints="1" noAdjustHandles="1" noChangeArrowheads="1" noChangeShapeType="1" noTextEdit="1"/>
              </p:cNvSpPr>
              <p:nvPr/>
            </p:nvSpPr>
            <p:spPr>
              <a:xfrm>
                <a:off x="135329" y="4621048"/>
                <a:ext cx="4948199" cy="985649"/>
              </a:xfrm>
              <a:prstGeom prst="rect">
                <a:avLst/>
              </a:prstGeom>
              <a:blipFill>
                <a:blip r:embed="rId5"/>
                <a:stretch>
                  <a:fillRect l="-493" t="-5556"/>
                </a:stretch>
              </a:blipFill>
            </p:spPr>
            <p:txBody>
              <a:bodyPr/>
              <a:lstStyle/>
              <a:p>
                <a:r>
                  <a:rPr lang="en-US">
                    <a:noFill/>
                  </a:rPr>
                  <a:t> </a:t>
                </a:r>
              </a:p>
            </p:txBody>
          </p:sp>
        </mc:Fallback>
      </mc:AlternateContent>
    </p:spTree>
    <p:extLst>
      <p:ext uri="{BB962C8B-B14F-4D97-AF65-F5344CB8AC3E}">
        <p14:creationId xmlns:p14="http://schemas.microsoft.com/office/powerpoint/2010/main" val="1379279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build="p"/>
      <p:bldP spid="12" grpId="0" build="p"/>
      <p:bldP spid="1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Espace réservé du contenu 4"/>
          <p:cNvGraphicFramePr>
            <a:graphicFrameLocks/>
          </p:cNvGraphicFramePr>
          <p:nvPr>
            <p:extLst>
              <p:ext uri="{D42A27DB-BD31-4B8C-83A1-F6EECF244321}">
                <p14:modId xmlns:p14="http://schemas.microsoft.com/office/powerpoint/2010/main" val="4084403789"/>
              </p:ext>
            </p:extLst>
          </p:nvPr>
        </p:nvGraphicFramePr>
        <p:xfrm>
          <a:off x="5402990" y="1957738"/>
          <a:ext cx="3718276" cy="1483360"/>
        </p:xfrm>
        <a:graphic>
          <a:graphicData uri="http://schemas.openxmlformats.org/drawingml/2006/table">
            <a:tbl>
              <a:tblPr firstRow="1" bandRow="1">
                <a:tableStyleId>{6E25E649-3F16-4E02-A733-19D2CDBF48F0}</a:tableStyleId>
              </a:tblPr>
              <a:tblGrid>
                <a:gridCol w="1279876">
                  <a:extLst>
                    <a:ext uri="{9D8B030D-6E8A-4147-A177-3AD203B41FA5}">
                      <a16:colId xmlns:a16="http://schemas.microsoft.com/office/drawing/2014/main" val="4206868917"/>
                    </a:ext>
                  </a:extLst>
                </a:gridCol>
                <a:gridCol w="698784">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902686">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592343616"/>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1</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graphicFrame>
        <p:nvGraphicFramePr>
          <p:cNvPr id="34" name="Espace réservé du contenu 4"/>
          <p:cNvGraphicFramePr>
            <a:graphicFrameLocks/>
          </p:cNvGraphicFramePr>
          <p:nvPr>
            <p:extLst>
              <p:ext uri="{D42A27DB-BD31-4B8C-83A1-F6EECF244321}">
                <p14:modId xmlns:p14="http://schemas.microsoft.com/office/powerpoint/2010/main" val="3975428692"/>
              </p:ext>
            </p:extLst>
          </p:nvPr>
        </p:nvGraphicFramePr>
        <p:xfrm>
          <a:off x="5384999" y="1966242"/>
          <a:ext cx="3735070" cy="259588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299426430"/>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134867358"/>
                  </a:ext>
                </a:extLst>
              </a:tr>
              <a:tr h="370840">
                <a:tc>
                  <a:txBody>
                    <a:bodyPr/>
                    <a:lstStyle/>
                    <a:p>
                      <a:r>
                        <a:rPr lang="en-US" sz="1800" noProof="0" dirty="0" smtClean="0"/>
                        <a:t>Box</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Block</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643702824"/>
                  </a:ext>
                </a:extLst>
              </a:tr>
              <a:tr h="370840">
                <a:tc>
                  <a:txBody>
                    <a:bodyPr/>
                    <a:lstStyle/>
                    <a:p>
                      <a:r>
                        <a:rPr lang="en-US" sz="1800" noProof="0" dirty="0" smtClean="0"/>
                        <a:t>Penny</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190461543"/>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0.6</a:t>
                      </a:r>
                    </a:p>
                  </a:txBody>
                  <a:tcPr/>
                </a:tc>
                <a:tc>
                  <a:txBody>
                    <a:bodyPr/>
                    <a:lstStyle/>
                    <a:p>
                      <a:pPr algn="ctr"/>
                      <a:r>
                        <a:rPr lang="en-US" sz="1800" b="1" noProof="0" dirty="0" smtClean="0">
                          <a:solidFill>
                            <a:srgbClr val="92D050"/>
                          </a:solidFill>
                        </a:rPr>
                        <a:t>4</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graphicFrame>
        <p:nvGraphicFramePr>
          <p:cNvPr id="21" name="Espace réservé du contenu 4"/>
          <p:cNvGraphicFramePr>
            <a:graphicFrameLocks/>
          </p:cNvGraphicFramePr>
          <p:nvPr>
            <p:extLst>
              <p:ext uri="{D42A27DB-BD31-4B8C-83A1-F6EECF244321}">
                <p14:modId xmlns:p14="http://schemas.microsoft.com/office/powerpoint/2010/main" val="230249798"/>
              </p:ext>
            </p:extLst>
          </p:nvPr>
        </p:nvGraphicFramePr>
        <p:xfrm>
          <a:off x="5391346" y="1963900"/>
          <a:ext cx="3735070" cy="148336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Screw</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299426430"/>
                  </a:ext>
                </a:extLst>
              </a:tr>
              <a:tr h="370840">
                <a:tc>
                  <a:txBody>
                    <a:bodyPr/>
                    <a:lstStyle/>
                    <a:p>
                      <a:r>
                        <a:rPr lang="en-US" sz="1800" noProof="0" dirty="0" smtClean="0"/>
                        <a:t>Battery</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134867358"/>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3</a:t>
                      </a:r>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1</a:t>
                      </a:r>
                    </a:p>
                  </a:txBody>
                  <a:tcPr/>
                </a:tc>
                <a:extLst>
                  <a:ext uri="{0D108BD9-81ED-4DB2-BD59-A6C34878D82A}">
                    <a16:rowId xmlns:a16="http://schemas.microsoft.com/office/drawing/2014/main" val="544106129"/>
                  </a:ext>
                </a:extLst>
              </a:tr>
            </a:tbl>
          </a:graphicData>
        </a:graphic>
      </p:graphicFrame>
      <p:graphicFrame>
        <p:nvGraphicFramePr>
          <p:cNvPr id="37" name="Espace réservé du contenu 4"/>
          <p:cNvGraphicFramePr>
            <a:graphicFrameLocks/>
          </p:cNvGraphicFramePr>
          <p:nvPr>
            <p:extLst>
              <p:ext uri="{D42A27DB-BD31-4B8C-83A1-F6EECF244321}">
                <p14:modId xmlns:p14="http://schemas.microsoft.com/office/powerpoint/2010/main" val="3350021902"/>
              </p:ext>
            </p:extLst>
          </p:nvPr>
        </p:nvGraphicFramePr>
        <p:xfrm>
          <a:off x="5384999" y="1963899"/>
          <a:ext cx="3735070" cy="148336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Box</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Block</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643702824"/>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0.6</a:t>
                      </a:r>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graphicFrame>
        <p:nvGraphicFramePr>
          <p:cNvPr id="51" name="Espace réservé du contenu 4"/>
          <p:cNvGraphicFramePr>
            <a:graphicFrameLocks/>
          </p:cNvGraphicFramePr>
          <p:nvPr>
            <p:extLst>
              <p:ext uri="{D42A27DB-BD31-4B8C-83A1-F6EECF244321}">
                <p14:modId xmlns:p14="http://schemas.microsoft.com/office/powerpoint/2010/main" val="1489319898"/>
              </p:ext>
            </p:extLst>
          </p:nvPr>
        </p:nvGraphicFramePr>
        <p:xfrm>
          <a:off x="5402990" y="1954229"/>
          <a:ext cx="3723333" cy="1854200"/>
        </p:xfrm>
        <a:graphic>
          <a:graphicData uri="http://schemas.openxmlformats.org/drawingml/2006/table">
            <a:tbl>
              <a:tblPr firstRow="1" bandRow="1">
                <a:tableStyleId>{6E25E649-3F16-4E02-A733-19D2CDBF48F0}</a:tableStyleId>
              </a:tblPr>
              <a:tblGrid>
                <a:gridCol w="1279876">
                  <a:extLst>
                    <a:ext uri="{9D8B030D-6E8A-4147-A177-3AD203B41FA5}">
                      <a16:colId xmlns:a16="http://schemas.microsoft.com/office/drawing/2014/main" val="4206868917"/>
                    </a:ext>
                  </a:extLst>
                </a:gridCol>
                <a:gridCol w="800100">
                  <a:extLst>
                    <a:ext uri="{9D8B030D-6E8A-4147-A177-3AD203B41FA5}">
                      <a16:colId xmlns:a16="http://schemas.microsoft.com/office/drawing/2014/main" val="2293109630"/>
                    </a:ext>
                  </a:extLst>
                </a:gridCol>
                <a:gridCol w="774700">
                  <a:extLst>
                    <a:ext uri="{9D8B030D-6E8A-4147-A177-3AD203B41FA5}">
                      <a16:colId xmlns:a16="http://schemas.microsoft.com/office/drawing/2014/main" val="3722333241"/>
                    </a:ext>
                  </a:extLst>
                </a:gridCol>
                <a:gridCol w="868657">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592343616"/>
                  </a:ext>
                </a:extLst>
              </a:tr>
              <a:tr h="370840">
                <a:tc>
                  <a:txBody>
                    <a:bodyPr/>
                    <a:lstStyle/>
                    <a:p>
                      <a:r>
                        <a:rPr lang="en-US" sz="1800" noProof="0" dirty="0" smtClean="0"/>
                        <a:t>Penny</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643702824"/>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2</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sp>
        <p:nvSpPr>
          <p:cNvPr id="63" name="Oval 42"/>
          <p:cNvSpPr/>
          <p:nvPr/>
        </p:nvSpPr>
        <p:spPr>
          <a:xfrm>
            <a:off x="1104126" y="3853600"/>
            <a:ext cx="387496" cy="365744"/>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58" name="Rectangle 57"/>
          <p:cNvSpPr/>
          <p:nvPr/>
        </p:nvSpPr>
        <p:spPr bwMode="auto">
          <a:xfrm>
            <a:off x="1081566" y="3865614"/>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53" name="Oval 48"/>
          <p:cNvSpPr/>
          <p:nvPr/>
        </p:nvSpPr>
        <p:spPr>
          <a:xfrm>
            <a:off x="589455" y="3360276"/>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39" name="Oval 37"/>
          <p:cNvSpPr/>
          <p:nvPr/>
        </p:nvSpPr>
        <p:spPr>
          <a:xfrm>
            <a:off x="2623394" y="3364916"/>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35" name="Rectangle 34"/>
          <p:cNvSpPr/>
          <p:nvPr/>
        </p:nvSpPr>
        <p:spPr bwMode="auto">
          <a:xfrm>
            <a:off x="7432254" y="1966242"/>
            <a:ext cx="812800" cy="259588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54</a:t>
            </a:fld>
            <a:endParaRPr lang="en-US" dirty="0"/>
          </a:p>
        </p:txBody>
      </p:sp>
      <p:sp>
        <p:nvSpPr>
          <p:cNvPr id="5" name="TextBox 4"/>
          <p:cNvSpPr txBox="1"/>
          <p:nvPr/>
        </p:nvSpPr>
        <p:spPr>
          <a:xfrm>
            <a:off x="2096490" y="6502145"/>
            <a:ext cx="5995324" cy="374846"/>
          </a:xfrm>
          <a:prstGeom prst="rect">
            <a:avLst/>
          </a:prstGeom>
          <a:noFill/>
        </p:spPr>
        <p:txBody>
          <a:bodyPr wrap="square" rtlCol="0">
            <a:spAutoFit/>
          </a:bodyPr>
          <a:lstStyle/>
          <a:p>
            <a:pPr fontAlgn="t">
              <a:buNone/>
            </a:pPr>
            <a:r>
              <a:rPr lang="en-US" sz="1800" dirty="0" smtClean="0"/>
              <a:t>Length/Width </a:t>
            </a:r>
            <a:r>
              <a:rPr lang="en-US" sz="1800" dirty="0"/>
              <a:t>(</a:t>
            </a:r>
            <a:r>
              <a:rPr lang="en-US" sz="1800" dirty="0" smtClean="0"/>
              <a:t>L/W), </a:t>
            </a:r>
            <a:r>
              <a:rPr lang="en-US" sz="1800" dirty="0" err="1" smtClean="0"/>
              <a:t>Num</a:t>
            </a:r>
            <a:r>
              <a:rPr lang="en-US" sz="1800" dirty="0" smtClean="0"/>
              <a:t> </a:t>
            </a:r>
            <a:r>
              <a:rPr lang="en-US" sz="1800" dirty="0"/>
              <a:t>Surface (NS</a:t>
            </a:r>
            <a:r>
              <a:rPr lang="en-US" sz="1800" dirty="0" smtClean="0"/>
              <a:t>),Smooth </a:t>
            </a:r>
            <a:r>
              <a:rPr lang="en-US" sz="1800" dirty="0"/>
              <a:t>(S</a:t>
            </a:r>
            <a:r>
              <a:rPr lang="en-US" sz="1800" dirty="0" smtClean="0"/>
              <a:t>)</a:t>
            </a:r>
            <a:endParaRPr lang="en-US" dirty="0"/>
          </a:p>
        </p:txBody>
      </p:sp>
      <p:sp>
        <p:nvSpPr>
          <p:cNvPr id="14" name="Titre 1"/>
          <p:cNvSpPr>
            <a:spLocks noGrp="1"/>
          </p:cNvSpPr>
          <p:nvPr>
            <p:ph type="title"/>
          </p:nvPr>
        </p:nvSpPr>
        <p:spPr>
          <a:xfrm>
            <a:off x="513754" y="307522"/>
            <a:ext cx="8168492" cy="700216"/>
          </a:xfrm>
        </p:spPr>
        <p:txBody>
          <a:bodyPr/>
          <a:lstStyle/>
          <a:p>
            <a:r>
              <a:rPr lang="en-US" dirty="0" smtClean="0"/>
              <a:t>RRCF </a:t>
            </a:r>
            <a:r>
              <a:rPr lang="en-US" dirty="0"/>
              <a:t>Tree </a:t>
            </a:r>
            <a:r>
              <a:rPr lang="en-US" dirty="0" smtClean="0"/>
              <a:t>Construction: </a:t>
            </a:r>
            <a:r>
              <a:rPr lang="en-US" dirty="0"/>
              <a:t>Example</a:t>
            </a:r>
          </a:p>
        </p:txBody>
      </p:sp>
      <p:sp>
        <p:nvSpPr>
          <p:cNvPr id="15" name="Oval 23"/>
          <p:cNvSpPr/>
          <p:nvPr/>
        </p:nvSpPr>
        <p:spPr>
          <a:xfrm>
            <a:off x="3900945" y="2440622"/>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8" name="Oval 40"/>
          <p:cNvSpPr/>
          <p:nvPr/>
        </p:nvSpPr>
        <p:spPr>
          <a:xfrm>
            <a:off x="2821448" y="1932033"/>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19" name="Freeform 10"/>
          <p:cNvSpPr/>
          <p:nvPr/>
        </p:nvSpPr>
        <p:spPr>
          <a:xfrm>
            <a:off x="3208944" y="1931063"/>
            <a:ext cx="653901"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20" name="Rectangle 19"/>
          <p:cNvSpPr/>
          <p:nvPr/>
        </p:nvSpPr>
        <p:spPr bwMode="auto">
          <a:xfrm>
            <a:off x="3900944" y="2432324"/>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22" name="Rectangle 21"/>
          <p:cNvSpPr/>
          <p:nvPr/>
        </p:nvSpPr>
        <p:spPr bwMode="auto">
          <a:xfrm>
            <a:off x="6592964" y="1963900"/>
            <a:ext cx="812800" cy="148336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23" name="Freeform 26"/>
          <p:cNvSpPr/>
          <p:nvPr/>
        </p:nvSpPr>
        <p:spPr>
          <a:xfrm>
            <a:off x="4288441" y="2462780"/>
            <a:ext cx="751062" cy="36533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26" name="Freeform 29"/>
          <p:cNvSpPr/>
          <p:nvPr/>
        </p:nvSpPr>
        <p:spPr>
          <a:xfrm>
            <a:off x="3760528" y="3000484"/>
            <a:ext cx="65381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rPr>
              <a:t>B</a:t>
            </a:r>
            <a:r>
              <a:rPr lang="en-US" sz="1200" b="1" dirty="0" smtClean="0">
                <a:solidFill>
                  <a:srgbClr val="000000">
                    <a:hueOff val="0"/>
                    <a:satOff val="0"/>
                    <a:lumOff val="0"/>
                    <a:alphaOff val="0"/>
                  </a:srgbClr>
                </a:solidFill>
                <a:latin typeface="Arial"/>
                <a:cs typeface="Arial"/>
                <a:sym typeface="Arial" charset="0"/>
              </a:rPr>
              <a:t>attery</a:t>
            </a:r>
            <a:endParaRPr lang="en-US" sz="1200" b="1" dirty="0">
              <a:solidFill>
                <a:srgbClr val="000000">
                  <a:hueOff val="0"/>
                  <a:satOff val="0"/>
                  <a:lumOff val="0"/>
                  <a:alphaOff val="0"/>
                </a:srgbClr>
              </a:solidFill>
              <a:latin typeface="Arial"/>
              <a:cs typeface="Arial"/>
              <a:sym typeface="Arial" charset="0"/>
            </a:endParaRPr>
          </a:p>
        </p:txBody>
      </p:sp>
      <p:sp>
        <p:nvSpPr>
          <p:cNvPr id="27" name="Freeform 30"/>
          <p:cNvSpPr/>
          <p:nvPr/>
        </p:nvSpPr>
        <p:spPr>
          <a:xfrm>
            <a:off x="4848884" y="3012541"/>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Screw</a:t>
            </a:r>
          </a:p>
        </p:txBody>
      </p:sp>
      <p:cxnSp>
        <p:nvCxnSpPr>
          <p:cNvPr id="28" name="Elbow Connector 31"/>
          <p:cNvCxnSpPr>
            <a:stCxn id="18" idx="4"/>
            <a:endCxn id="15" idx="0"/>
          </p:cNvCxnSpPr>
          <p:nvPr/>
        </p:nvCxnSpPr>
        <p:spPr bwMode="auto">
          <a:xfrm rot="16200000" flipH="1">
            <a:off x="3494398" y="1840326"/>
            <a:ext cx="121093" cy="1079497"/>
          </a:xfrm>
          <a:prstGeom prst="bentConnector3">
            <a:avLst>
              <a:gd name="adj1" fmla="val 55244"/>
            </a:avLst>
          </a:prstGeom>
          <a:noFill/>
          <a:ln w="19050" cap="flat" cmpd="sng" algn="ctr">
            <a:solidFill>
              <a:srgbClr val="DBEDFF"/>
            </a:solidFill>
            <a:prstDash val="solid"/>
            <a:round/>
            <a:headEnd type="none" w="med" len="med"/>
            <a:tailEnd type="none" w="med" len="med"/>
          </a:ln>
          <a:effectLst/>
        </p:spPr>
      </p:cxnSp>
      <p:cxnSp>
        <p:nvCxnSpPr>
          <p:cNvPr id="29" name="Elbow Connector 32"/>
          <p:cNvCxnSpPr>
            <a:stCxn id="15" idx="4"/>
            <a:endCxn id="76" idx="3"/>
          </p:cNvCxnSpPr>
          <p:nvPr/>
        </p:nvCxnSpPr>
        <p:spPr bwMode="auto">
          <a:xfrm rot="16200000" flipH="1">
            <a:off x="4275229" y="2647582"/>
            <a:ext cx="137854" cy="498926"/>
          </a:xfrm>
          <a:prstGeom prst="bentConnector3">
            <a:avLst>
              <a:gd name="adj1" fmla="val 61055"/>
            </a:avLst>
          </a:prstGeom>
          <a:noFill/>
          <a:ln w="19050" cap="flat" cmpd="sng" algn="ctr">
            <a:solidFill>
              <a:srgbClr val="DBEDFF"/>
            </a:solidFill>
            <a:prstDash val="solid"/>
            <a:round/>
            <a:headEnd type="none" w="med" len="med"/>
            <a:tailEnd type="none" w="med" len="med"/>
          </a:ln>
          <a:effectLst/>
        </p:spPr>
      </p:cxnSp>
      <p:cxnSp>
        <p:nvCxnSpPr>
          <p:cNvPr id="30" name="Elbow Connector 35"/>
          <p:cNvCxnSpPr>
            <a:stCxn id="15" idx="4"/>
            <a:endCxn id="75" idx="3"/>
          </p:cNvCxnSpPr>
          <p:nvPr/>
        </p:nvCxnSpPr>
        <p:spPr bwMode="auto">
          <a:xfrm rot="5400000">
            <a:off x="3731557" y="2627984"/>
            <a:ext cx="163003" cy="56327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32" name="Freeform 34"/>
          <p:cNvSpPr/>
          <p:nvPr/>
        </p:nvSpPr>
        <p:spPr>
          <a:xfrm>
            <a:off x="2144462" y="2528924"/>
            <a:ext cx="672585" cy="37616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cxnSp>
        <p:nvCxnSpPr>
          <p:cNvPr id="33" name="Elbow Connector 37"/>
          <p:cNvCxnSpPr>
            <a:stCxn id="18" idx="4"/>
          </p:cNvCxnSpPr>
          <p:nvPr/>
        </p:nvCxnSpPr>
        <p:spPr bwMode="auto">
          <a:xfrm rot="5400000">
            <a:off x="2376163" y="1878562"/>
            <a:ext cx="198066" cy="1080000"/>
          </a:xfrm>
          <a:prstGeom prst="bentConnector3">
            <a:avLst>
              <a:gd name="adj1" fmla="val 37176"/>
            </a:avLst>
          </a:prstGeom>
          <a:noFill/>
          <a:ln w="19050" cap="flat" cmpd="sng" algn="ctr">
            <a:solidFill>
              <a:srgbClr val="DBEDFF"/>
            </a:solidFill>
            <a:prstDash val="solid"/>
            <a:round/>
            <a:headEnd type="none" w="med" len="med"/>
            <a:tailEnd type="none" w="med" len="med"/>
          </a:ln>
          <a:effectLst/>
        </p:spPr>
      </p:cxnSp>
      <p:sp>
        <p:nvSpPr>
          <p:cNvPr id="36" name="Rectangle 35"/>
          <p:cNvSpPr/>
          <p:nvPr/>
        </p:nvSpPr>
        <p:spPr bwMode="auto">
          <a:xfrm>
            <a:off x="2601623" y="3376326"/>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38" name="Rectangle 37"/>
          <p:cNvSpPr/>
          <p:nvPr/>
        </p:nvSpPr>
        <p:spPr bwMode="auto">
          <a:xfrm>
            <a:off x="6678436" y="1963901"/>
            <a:ext cx="812800" cy="1483359"/>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40" name="Freeform 29"/>
          <p:cNvSpPr/>
          <p:nvPr/>
        </p:nvSpPr>
        <p:spPr>
          <a:xfrm>
            <a:off x="3027347" y="3368499"/>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41" name="Freeform 33"/>
          <p:cNvSpPr/>
          <p:nvPr/>
        </p:nvSpPr>
        <p:spPr>
          <a:xfrm>
            <a:off x="3027347" y="3368499"/>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42" name="Freeform 38"/>
          <p:cNvSpPr/>
          <p:nvPr/>
        </p:nvSpPr>
        <p:spPr>
          <a:xfrm>
            <a:off x="3010889" y="3363946"/>
            <a:ext cx="689857" cy="38846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sp>
        <p:nvSpPr>
          <p:cNvPr id="44" name="Freeform 41"/>
          <p:cNvSpPr/>
          <p:nvPr/>
        </p:nvSpPr>
        <p:spPr>
          <a:xfrm>
            <a:off x="2478082" y="3873505"/>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Box</a:t>
            </a:r>
          </a:p>
        </p:txBody>
      </p:sp>
      <p:sp>
        <p:nvSpPr>
          <p:cNvPr id="46" name="Freeform 43"/>
          <p:cNvSpPr/>
          <p:nvPr/>
        </p:nvSpPr>
        <p:spPr>
          <a:xfrm>
            <a:off x="3543698" y="3873505"/>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Block</a:t>
            </a:r>
          </a:p>
        </p:txBody>
      </p:sp>
      <p:cxnSp>
        <p:nvCxnSpPr>
          <p:cNvPr id="47" name="Elbow Connector 48"/>
          <p:cNvCxnSpPr>
            <a:endCxn id="36" idx="0"/>
          </p:cNvCxnSpPr>
          <p:nvPr/>
        </p:nvCxnSpPr>
        <p:spPr bwMode="auto">
          <a:xfrm rot="16200000" flipH="1">
            <a:off x="2123909" y="2677224"/>
            <a:ext cx="510388" cy="88781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48" name="Elbow Connector 49"/>
          <p:cNvCxnSpPr>
            <a:stCxn id="36" idx="2"/>
            <a:endCxn id="78" idx="3"/>
          </p:cNvCxnSpPr>
          <p:nvPr/>
        </p:nvCxnSpPr>
        <p:spPr bwMode="auto">
          <a:xfrm rot="16200000" flipH="1">
            <a:off x="3016008" y="3531672"/>
            <a:ext cx="140945" cy="52693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49" name="Elbow Connector 51"/>
          <p:cNvCxnSpPr>
            <a:stCxn id="39" idx="4"/>
            <a:endCxn id="79" idx="3"/>
          </p:cNvCxnSpPr>
          <p:nvPr/>
        </p:nvCxnSpPr>
        <p:spPr bwMode="auto">
          <a:xfrm rot="5400000">
            <a:off x="2490750" y="3547112"/>
            <a:ext cx="121093" cy="5316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50" name="Rectangle 49"/>
          <p:cNvSpPr/>
          <p:nvPr/>
        </p:nvSpPr>
        <p:spPr bwMode="auto">
          <a:xfrm>
            <a:off x="583586" y="3389645"/>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52" name="Rectangle 51"/>
          <p:cNvSpPr/>
          <p:nvPr/>
        </p:nvSpPr>
        <p:spPr bwMode="auto">
          <a:xfrm>
            <a:off x="7485620" y="1949466"/>
            <a:ext cx="704252" cy="1858963"/>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54" name="Freeform 49"/>
          <p:cNvSpPr/>
          <p:nvPr/>
        </p:nvSpPr>
        <p:spPr>
          <a:xfrm>
            <a:off x="960428" y="3361054"/>
            <a:ext cx="712649" cy="41691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56" name="Freeform 53"/>
          <p:cNvSpPr/>
          <p:nvPr/>
        </p:nvSpPr>
        <p:spPr>
          <a:xfrm>
            <a:off x="444614" y="3868436"/>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smtClean="0">
                <a:solidFill>
                  <a:srgbClr val="000000">
                    <a:hueOff val="0"/>
                    <a:satOff val="0"/>
                    <a:lumOff val="0"/>
                    <a:alphaOff val="0"/>
                  </a:srgbClr>
                </a:solidFill>
                <a:latin typeface="Arial"/>
                <a:cs typeface="Arial"/>
                <a:sym typeface="Arial" charset="0"/>
              </a:rPr>
              <a:t>Penny</a:t>
            </a:r>
            <a:endParaRPr lang="en-US" sz="1200" b="1" dirty="0">
              <a:solidFill>
                <a:srgbClr val="000000">
                  <a:hueOff val="0"/>
                  <a:satOff val="0"/>
                  <a:lumOff val="0"/>
                  <a:alphaOff val="0"/>
                </a:srgbClr>
              </a:solidFill>
              <a:latin typeface="Arial"/>
              <a:cs typeface="Arial"/>
              <a:sym typeface="Arial" charset="0"/>
            </a:endParaRPr>
          </a:p>
        </p:txBody>
      </p:sp>
      <p:cxnSp>
        <p:nvCxnSpPr>
          <p:cNvPr id="57" name="Elbow Connector 86"/>
          <p:cNvCxnSpPr>
            <a:endCxn id="53" idx="0"/>
          </p:cNvCxnSpPr>
          <p:nvPr/>
        </p:nvCxnSpPr>
        <p:spPr bwMode="auto">
          <a:xfrm rot="5400000">
            <a:off x="1112031" y="2537111"/>
            <a:ext cx="494338" cy="11519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59" name="Elbow Connector 90"/>
          <p:cNvCxnSpPr>
            <a:stCxn id="50" idx="2"/>
          </p:cNvCxnSpPr>
          <p:nvPr/>
        </p:nvCxnSpPr>
        <p:spPr bwMode="auto">
          <a:xfrm rot="5400000">
            <a:off x="457490" y="3524803"/>
            <a:ext cx="112528" cy="5388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60" name="Elbow Connector 93"/>
          <p:cNvCxnSpPr>
            <a:stCxn id="50" idx="2"/>
            <a:endCxn id="58" idx="0"/>
          </p:cNvCxnSpPr>
          <p:nvPr/>
        </p:nvCxnSpPr>
        <p:spPr bwMode="auto">
          <a:xfrm rot="16200000" flipH="1">
            <a:off x="968380" y="3552811"/>
            <a:ext cx="127626" cy="49798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62" name="Rectangle 61"/>
          <p:cNvSpPr/>
          <p:nvPr/>
        </p:nvSpPr>
        <p:spPr bwMode="auto">
          <a:xfrm>
            <a:off x="7412386" y="1959792"/>
            <a:ext cx="850721" cy="1479252"/>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64" name="Freeform 43"/>
          <p:cNvSpPr/>
          <p:nvPr/>
        </p:nvSpPr>
        <p:spPr>
          <a:xfrm>
            <a:off x="1478922" y="3888458"/>
            <a:ext cx="653900" cy="36574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sp>
        <p:nvSpPr>
          <p:cNvPr id="67" name="Freeform 47"/>
          <p:cNvSpPr/>
          <p:nvPr/>
        </p:nvSpPr>
        <p:spPr>
          <a:xfrm>
            <a:off x="963709" y="4413462"/>
            <a:ext cx="581244" cy="36574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Dime</a:t>
            </a:r>
          </a:p>
        </p:txBody>
      </p:sp>
      <p:sp>
        <p:nvSpPr>
          <p:cNvPr id="68" name="Freeform 50"/>
          <p:cNvSpPr/>
          <p:nvPr/>
        </p:nvSpPr>
        <p:spPr>
          <a:xfrm>
            <a:off x="2081939" y="4426162"/>
            <a:ext cx="581244" cy="36574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Knob</a:t>
            </a:r>
          </a:p>
        </p:txBody>
      </p:sp>
      <p:cxnSp>
        <p:nvCxnSpPr>
          <p:cNvPr id="69" name="Elbow Connector 51"/>
          <p:cNvCxnSpPr>
            <a:stCxn id="63" idx="4"/>
            <a:endCxn id="80" idx="3"/>
          </p:cNvCxnSpPr>
          <p:nvPr/>
        </p:nvCxnSpPr>
        <p:spPr bwMode="auto">
          <a:xfrm rot="16200000" flipH="1">
            <a:off x="1472190" y="4045028"/>
            <a:ext cx="166940" cy="51557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70" name="Elbow Connector 54"/>
          <p:cNvCxnSpPr>
            <a:stCxn id="63" idx="4"/>
            <a:endCxn id="81" idx="3"/>
          </p:cNvCxnSpPr>
          <p:nvPr/>
        </p:nvCxnSpPr>
        <p:spPr bwMode="auto">
          <a:xfrm rot="5400000">
            <a:off x="919807" y="3999999"/>
            <a:ext cx="158723" cy="59741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75" name="Snip Same Side Corner Rectangle 160"/>
          <p:cNvSpPr/>
          <p:nvPr/>
        </p:nvSpPr>
        <p:spPr bwMode="auto">
          <a:xfrm>
            <a:off x="3308571" y="2991121"/>
            <a:ext cx="445703" cy="338356"/>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6" name="Snip Same Side Corner Rectangle 161"/>
          <p:cNvSpPr/>
          <p:nvPr/>
        </p:nvSpPr>
        <p:spPr bwMode="auto">
          <a:xfrm>
            <a:off x="4359191" y="3009963"/>
            <a:ext cx="479904" cy="363505"/>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8" name="Snip Same Side Corner Rectangle 49"/>
          <p:cNvSpPr/>
          <p:nvPr/>
        </p:nvSpPr>
        <p:spPr bwMode="auto">
          <a:xfrm>
            <a:off x="3124604" y="3865614"/>
            <a:ext cx="450690" cy="358584"/>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9" name="Snip Same Side Corner Rectangle 49"/>
          <p:cNvSpPr/>
          <p:nvPr/>
        </p:nvSpPr>
        <p:spPr bwMode="auto">
          <a:xfrm>
            <a:off x="2078906" y="3873505"/>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80" name="Snip Same Side Corner Rectangle 49"/>
          <p:cNvSpPr/>
          <p:nvPr/>
        </p:nvSpPr>
        <p:spPr bwMode="auto">
          <a:xfrm>
            <a:off x="1606903" y="4386284"/>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81" name="Snip Same Side Corner Rectangle 49"/>
          <p:cNvSpPr/>
          <p:nvPr/>
        </p:nvSpPr>
        <p:spPr bwMode="auto">
          <a:xfrm>
            <a:off x="493919" y="4378067"/>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82" name="Snip Same Side Corner Rectangle 49"/>
          <p:cNvSpPr/>
          <p:nvPr/>
        </p:nvSpPr>
        <p:spPr bwMode="auto">
          <a:xfrm>
            <a:off x="37762" y="3850516"/>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1" name="Oval 23"/>
          <p:cNvSpPr/>
          <p:nvPr/>
        </p:nvSpPr>
        <p:spPr>
          <a:xfrm>
            <a:off x="1736672" y="2509548"/>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74" name="Rectangle 35"/>
          <p:cNvSpPr/>
          <p:nvPr/>
        </p:nvSpPr>
        <p:spPr bwMode="auto">
          <a:xfrm>
            <a:off x="1717299" y="2507165"/>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83" name="Content Placeholder 2"/>
          <p:cNvSpPr txBox="1">
            <a:spLocks/>
          </p:cNvSpPr>
          <p:nvPr/>
        </p:nvSpPr>
        <p:spPr>
          <a:xfrm>
            <a:off x="37762" y="5554786"/>
            <a:ext cx="9056451" cy="717575"/>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Note that: Each (internal) child </a:t>
            </a:r>
            <a:r>
              <a:rPr lang="it-IT" sz="2200" kern="0" dirty="0" smtClean="0">
                <a:solidFill>
                  <a:srgbClr val="0070C0"/>
                </a:solidFill>
              </a:rPr>
              <a:t>node</a:t>
            </a:r>
            <a:r>
              <a:rPr lang="en-US" sz="2200" kern="0" dirty="0" smtClean="0"/>
              <a:t> has a </a:t>
            </a:r>
            <a:r>
              <a:rPr lang="it-IT" sz="2200" kern="0" dirty="0" smtClean="0">
                <a:solidFill>
                  <a:srgbClr val="0070C0"/>
                </a:solidFill>
              </a:rPr>
              <a:t>sub-space</a:t>
            </a:r>
            <a:r>
              <a:rPr lang="en-US" sz="2200" kern="0" dirty="0" smtClean="0"/>
              <a:t> (bound) feature value range </a:t>
            </a:r>
            <a:r>
              <a:rPr lang="it-IT" sz="2200" kern="0" dirty="0" smtClean="0">
                <a:solidFill>
                  <a:srgbClr val="0070C0"/>
                </a:solidFill>
              </a:rPr>
              <a:t>of</a:t>
            </a:r>
            <a:r>
              <a:rPr lang="en-US" sz="2200" kern="0" dirty="0" smtClean="0"/>
              <a:t> its </a:t>
            </a:r>
            <a:r>
              <a:rPr lang="it-IT" sz="2200" kern="0" dirty="0" smtClean="0">
                <a:solidFill>
                  <a:srgbClr val="0070C0"/>
                </a:solidFill>
              </a:rPr>
              <a:t>parent</a:t>
            </a:r>
            <a:r>
              <a:rPr lang="en-US" sz="2200" kern="0" dirty="0" smtClean="0"/>
              <a:t> node</a:t>
            </a:r>
          </a:p>
        </p:txBody>
      </p:sp>
    </p:spTree>
    <p:extLst>
      <p:ext uri="{BB962C8B-B14F-4D97-AF65-F5344CB8AC3E}">
        <p14:creationId xmlns:p14="http://schemas.microsoft.com/office/powerpoint/2010/main" val="13881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xit" presetSubtype="0" fill="hold" grpId="0"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par>
                                <p:cTn id="49" presetID="10" presetClass="exit" presetSubtype="0" fill="hold" nodeType="with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par>
                                <p:cTn id="63" presetID="10" presetClass="exit" presetSubtype="0" fill="hold" grpId="0" nodeType="withEffect">
                                  <p:stCondLst>
                                    <p:cond delay="0"/>
                                  </p:stCondLst>
                                  <p:childTnLst>
                                    <p:animEffect transition="out" filter="fade">
                                      <p:cBhvr>
                                        <p:cTn id="64" dur="500"/>
                                        <p:tgtEl>
                                          <p:spTgt spid="74"/>
                                        </p:tgtEl>
                                      </p:cBhvr>
                                    </p:animEffect>
                                    <p:set>
                                      <p:cBhvr>
                                        <p:cTn id="65" dur="1" fill="hold">
                                          <p:stCondLst>
                                            <p:cond delay="499"/>
                                          </p:stCondLst>
                                        </p:cTn>
                                        <p:tgtEl>
                                          <p:spTgt spid="74"/>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10"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xit" presetSubtype="0" fill="hold" nodeType="with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0" presetClass="entr" presetSubtype="0" fill="hold"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par>
                                <p:cTn id="101" presetID="10"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fade">
                                      <p:cBhvr>
                                        <p:cTn id="106" dur="500"/>
                                        <p:tgtEl>
                                          <p:spTgt spid="7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1" nodeType="click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500"/>
                                        <p:tgtEl>
                                          <p:spTgt spid="50"/>
                                        </p:tgtEl>
                                      </p:cBhvr>
                                    </p:animEffect>
                                  </p:childTnLst>
                                </p:cTn>
                              </p:par>
                              <p:par>
                                <p:cTn id="115" presetID="10" presetClass="entr" presetSubtype="0" fill="hold"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500"/>
                                        <p:tgtEl>
                                          <p:spTgt spid="57"/>
                                        </p:tgtEl>
                                      </p:cBhvr>
                                    </p:animEffect>
                                  </p:childTnLst>
                                </p:cTn>
                              </p:par>
                              <p:par>
                                <p:cTn id="118" presetID="10" presetClass="entr" presetSubtype="0" fill="hold"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fade">
                                      <p:cBhvr>
                                        <p:cTn id="123" dur="500"/>
                                        <p:tgtEl>
                                          <p:spTgt spid="52"/>
                                        </p:tgtEl>
                                      </p:cBhvr>
                                    </p:animEffect>
                                  </p:childTnLst>
                                </p:cTn>
                              </p:par>
                              <p:par>
                                <p:cTn id="124" presetID="10" presetClass="exit" presetSubtype="0" fill="hold" nodeType="with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8"/>
                                        </p:tgtEl>
                                      </p:cBhvr>
                                    </p:animEffect>
                                    <p:set>
                                      <p:cBhvr>
                                        <p:cTn id="129" dur="1" fill="hold">
                                          <p:stCondLst>
                                            <p:cond delay="499"/>
                                          </p:stCondLst>
                                        </p:cTn>
                                        <p:tgtEl>
                                          <p:spTgt spid="38"/>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0"/>
                                        </p:tgtEl>
                                      </p:cBhvr>
                                    </p:animEffect>
                                    <p:set>
                                      <p:cBhvr>
                                        <p:cTn id="134" dur="1" fill="hold">
                                          <p:stCondLst>
                                            <p:cond delay="499"/>
                                          </p:stCondLst>
                                        </p:cTn>
                                        <p:tgtEl>
                                          <p:spTgt spid="50"/>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500"/>
                                        <p:tgtEl>
                                          <p:spTgt spid="60"/>
                                        </p:tgtEl>
                                      </p:cBhvr>
                                    </p:animEffect>
                                  </p:childTnLst>
                                </p:cTn>
                              </p:par>
                              <p:par>
                                <p:cTn id="138" presetID="10" presetClass="entr" presetSubtype="0" fill="hold" nodeType="withEffect">
                                  <p:stCondLst>
                                    <p:cond delay="0"/>
                                  </p:stCondLst>
                                  <p:childTnLst>
                                    <p:set>
                                      <p:cBhvr>
                                        <p:cTn id="139" dur="1" fill="hold">
                                          <p:stCondLst>
                                            <p:cond delay="0"/>
                                          </p:stCondLst>
                                        </p:cTn>
                                        <p:tgtEl>
                                          <p:spTgt spid="59"/>
                                        </p:tgtEl>
                                        <p:attrNameLst>
                                          <p:attrName>style.visibility</p:attrName>
                                        </p:attrNameLst>
                                      </p:cBhvr>
                                      <p:to>
                                        <p:strVal val="visible"/>
                                      </p:to>
                                    </p:set>
                                    <p:animEffect transition="in" filter="fade">
                                      <p:cBhvr>
                                        <p:cTn id="140" dur="500"/>
                                        <p:tgtEl>
                                          <p:spTgt spid="59"/>
                                        </p:tgtEl>
                                      </p:cBhvr>
                                    </p:animEffect>
                                  </p:childTnLst>
                                </p:cTn>
                              </p:par>
                              <p:par>
                                <p:cTn id="141" presetID="10" presetClass="entr" presetSubtype="0" fill="hold" nodeType="with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fade">
                                      <p:cBhvr>
                                        <p:cTn id="143" dur="500"/>
                                        <p:tgtEl>
                                          <p:spTgt spid="5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4"/>
                                        </p:tgtEl>
                                        <p:attrNameLst>
                                          <p:attrName>style.visibility</p:attrName>
                                        </p:attrNameLst>
                                      </p:cBhvr>
                                      <p:to>
                                        <p:strVal val="visible"/>
                                      </p:to>
                                    </p:set>
                                    <p:animEffect transition="in" filter="fade">
                                      <p:cBhvr>
                                        <p:cTn id="146" dur="500"/>
                                        <p:tgtEl>
                                          <p:spTgt spid="5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82"/>
                                        </p:tgtEl>
                                        <p:attrNameLst>
                                          <p:attrName>style.visibility</p:attrName>
                                        </p:attrNameLst>
                                      </p:cBhvr>
                                      <p:to>
                                        <p:strVal val="visible"/>
                                      </p:to>
                                    </p:set>
                                    <p:animEffect transition="in" filter="fade">
                                      <p:cBhvr>
                                        <p:cTn id="149" dur="500"/>
                                        <p:tgtEl>
                                          <p:spTgt spid="8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fade">
                                      <p:cBhvr>
                                        <p:cTn id="152" dur="500"/>
                                        <p:tgtEl>
                                          <p:spTgt spid="56"/>
                                        </p:tgtEl>
                                      </p:cBhvr>
                                    </p:animEffect>
                                  </p:childTnLst>
                                </p:cTn>
                              </p:par>
                              <p:par>
                                <p:cTn id="153" presetID="10" presetClass="entr" presetSubtype="0" fill="hold" grpId="1" nodeType="withEffect">
                                  <p:stCondLst>
                                    <p:cond delay="0"/>
                                  </p:stCondLst>
                                  <p:childTnLst>
                                    <p:set>
                                      <p:cBhvr>
                                        <p:cTn id="154" dur="1" fill="hold">
                                          <p:stCondLst>
                                            <p:cond delay="0"/>
                                          </p:stCondLst>
                                        </p:cTn>
                                        <p:tgtEl>
                                          <p:spTgt spid="58"/>
                                        </p:tgtEl>
                                        <p:attrNameLst>
                                          <p:attrName>style.visibility</p:attrName>
                                        </p:attrNameLst>
                                      </p:cBhvr>
                                      <p:to>
                                        <p:strVal val="visible"/>
                                      </p:to>
                                    </p:set>
                                    <p:animEffect transition="in" filter="fade">
                                      <p:cBhvr>
                                        <p:cTn id="155" dur="500"/>
                                        <p:tgtEl>
                                          <p:spTgt spid="58"/>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63"/>
                                        </p:tgtEl>
                                        <p:attrNameLst>
                                          <p:attrName>style.visibility</p:attrName>
                                        </p:attrNameLst>
                                      </p:cBhvr>
                                      <p:to>
                                        <p:strVal val="visible"/>
                                      </p:to>
                                    </p:set>
                                    <p:animEffect transition="in" filter="fade">
                                      <p:cBhvr>
                                        <p:cTn id="160" dur="500"/>
                                        <p:tgtEl>
                                          <p:spTgt spid="63"/>
                                        </p:tgtEl>
                                      </p:cBhvr>
                                    </p:animEffect>
                                  </p:childTnLst>
                                </p:cTn>
                              </p:par>
                              <p:par>
                                <p:cTn id="161" presetID="10" presetClass="exit" presetSubtype="0" fill="hold" grpId="0" nodeType="withEffect">
                                  <p:stCondLst>
                                    <p:cond delay="0"/>
                                  </p:stCondLst>
                                  <p:childTnLst>
                                    <p:animEffect transition="out" filter="fade">
                                      <p:cBhvr>
                                        <p:cTn id="162" dur="500"/>
                                        <p:tgtEl>
                                          <p:spTgt spid="58"/>
                                        </p:tgtEl>
                                      </p:cBhvr>
                                    </p:animEffect>
                                    <p:set>
                                      <p:cBhvr>
                                        <p:cTn id="163" dur="1" fill="hold">
                                          <p:stCondLst>
                                            <p:cond delay="499"/>
                                          </p:stCondLst>
                                        </p:cTn>
                                        <p:tgtEl>
                                          <p:spTgt spid="58"/>
                                        </p:tgtEl>
                                        <p:attrNameLst>
                                          <p:attrName>style.visibility</p:attrName>
                                        </p:attrNameLst>
                                      </p:cBhvr>
                                      <p:to>
                                        <p:strVal val="hidden"/>
                                      </p:to>
                                    </p:set>
                                  </p:childTnLst>
                                </p:cTn>
                              </p:par>
                              <p:par>
                                <p:cTn id="164" presetID="10" presetClass="entr" presetSubtype="0" fill="hold" grpId="0" nodeType="with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500"/>
                                        <p:tgtEl>
                                          <p:spTgt spid="64"/>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500"/>
                                        <p:tgtEl>
                                          <p:spTgt spid="6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8"/>
                                        </p:tgtEl>
                                        <p:attrNameLst>
                                          <p:attrName>style.visibility</p:attrName>
                                        </p:attrNameLst>
                                      </p:cBhvr>
                                      <p:to>
                                        <p:strVal val="visible"/>
                                      </p:to>
                                    </p:set>
                                    <p:animEffect transition="in" filter="fade">
                                      <p:cBhvr>
                                        <p:cTn id="172" dur="500"/>
                                        <p:tgtEl>
                                          <p:spTgt spid="68"/>
                                        </p:tgtEl>
                                      </p:cBhvr>
                                    </p:animEffect>
                                  </p:childTnLst>
                                </p:cTn>
                              </p:par>
                              <p:par>
                                <p:cTn id="173" presetID="10" presetClass="entr" presetSubtype="0" fill="hold" nodeType="withEffect">
                                  <p:stCondLst>
                                    <p:cond delay="0"/>
                                  </p:stCondLst>
                                  <p:childTnLst>
                                    <p:set>
                                      <p:cBhvr>
                                        <p:cTn id="174" dur="1" fill="hold">
                                          <p:stCondLst>
                                            <p:cond delay="0"/>
                                          </p:stCondLst>
                                        </p:cTn>
                                        <p:tgtEl>
                                          <p:spTgt spid="69"/>
                                        </p:tgtEl>
                                        <p:attrNameLst>
                                          <p:attrName>style.visibility</p:attrName>
                                        </p:attrNameLst>
                                      </p:cBhvr>
                                      <p:to>
                                        <p:strVal val="visible"/>
                                      </p:to>
                                    </p:set>
                                    <p:animEffect transition="in" filter="fade">
                                      <p:cBhvr>
                                        <p:cTn id="175" dur="500"/>
                                        <p:tgtEl>
                                          <p:spTgt spid="69"/>
                                        </p:tgtEl>
                                      </p:cBhvr>
                                    </p:animEffect>
                                  </p:childTnLst>
                                </p:cTn>
                              </p:par>
                              <p:par>
                                <p:cTn id="176" presetID="10" presetClass="entr" presetSubtype="0" fill="hold" nodeType="withEffect">
                                  <p:stCondLst>
                                    <p:cond delay="0"/>
                                  </p:stCondLst>
                                  <p:childTnLst>
                                    <p:set>
                                      <p:cBhvr>
                                        <p:cTn id="177" dur="1" fill="hold">
                                          <p:stCondLst>
                                            <p:cond delay="0"/>
                                          </p:stCondLst>
                                        </p:cTn>
                                        <p:tgtEl>
                                          <p:spTgt spid="70"/>
                                        </p:tgtEl>
                                        <p:attrNameLst>
                                          <p:attrName>style.visibility</p:attrName>
                                        </p:attrNameLst>
                                      </p:cBhvr>
                                      <p:to>
                                        <p:strVal val="visible"/>
                                      </p:to>
                                    </p:set>
                                    <p:animEffect transition="in" filter="fade">
                                      <p:cBhvr>
                                        <p:cTn id="178" dur="500"/>
                                        <p:tgtEl>
                                          <p:spTgt spid="70"/>
                                        </p:tgtEl>
                                      </p:cBhvr>
                                    </p:animEffect>
                                  </p:childTnLst>
                                </p:cTn>
                              </p:par>
                              <p:par>
                                <p:cTn id="179" presetID="10" presetClass="exit" presetSubtype="0" fill="hold" nodeType="withEffect">
                                  <p:stCondLst>
                                    <p:cond delay="0"/>
                                  </p:stCondLst>
                                  <p:childTnLst>
                                    <p:animEffect transition="out" filter="fade">
                                      <p:cBhvr>
                                        <p:cTn id="180" dur="500"/>
                                        <p:tgtEl>
                                          <p:spTgt spid="51"/>
                                        </p:tgtEl>
                                      </p:cBhvr>
                                    </p:animEffect>
                                    <p:set>
                                      <p:cBhvr>
                                        <p:cTn id="181" dur="1" fill="hold">
                                          <p:stCondLst>
                                            <p:cond delay="499"/>
                                          </p:stCondLst>
                                        </p:cTn>
                                        <p:tgtEl>
                                          <p:spTgt spid="51"/>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52"/>
                                        </p:tgtEl>
                                      </p:cBhvr>
                                    </p:animEffect>
                                    <p:set>
                                      <p:cBhvr>
                                        <p:cTn id="184" dur="1" fill="hold">
                                          <p:stCondLst>
                                            <p:cond delay="499"/>
                                          </p:stCondLst>
                                        </p:cTn>
                                        <p:tgtEl>
                                          <p:spTgt spid="52"/>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500"/>
                                        <p:tgtEl>
                                          <p:spTgt spid="6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2"/>
                                        </p:tgtEl>
                                        <p:attrNameLst>
                                          <p:attrName>style.visibility</p:attrName>
                                        </p:attrNameLst>
                                      </p:cBhvr>
                                      <p:to>
                                        <p:strVal val="visible"/>
                                      </p:to>
                                    </p:set>
                                    <p:animEffect transition="in" filter="fade">
                                      <p:cBhvr>
                                        <p:cTn id="190" dur="500"/>
                                        <p:tgtEl>
                                          <p:spTgt spid="6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80"/>
                                        </p:tgtEl>
                                        <p:attrNameLst>
                                          <p:attrName>style.visibility</p:attrName>
                                        </p:attrNameLst>
                                      </p:cBhvr>
                                      <p:to>
                                        <p:strVal val="visible"/>
                                      </p:to>
                                    </p:set>
                                    <p:animEffect transition="in" filter="fade">
                                      <p:cBhvr>
                                        <p:cTn id="193" dur="500"/>
                                        <p:tgtEl>
                                          <p:spTgt spid="80"/>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81"/>
                                        </p:tgtEl>
                                        <p:attrNameLst>
                                          <p:attrName>style.visibility</p:attrName>
                                        </p:attrNameLst>
                                      </p:cBhvr>
                                      <p:to>
                                        <p:strVal val="visible"/>
                                      </p:to>
                                    </p:set>
                                    <p:animEffect transition="in" filter="fade">
                                      <p:cBhvr>
                                        <p:cTn id="19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35" grpId="0" animBg="1"/>
      <p:bldP spid="35" grpId="1" animBg="1"/>
      <p:bldP spid="20" grpId="0" animBg="1"/>
      <p:bldP spid="22" grpId="0" animBg="1"/>
      <p:bldP spid="23" grpId="0"/>
      <p:bldP spid="26" grpId="0"/>
      <p:bldP spid="27" grpId="0"/>
      <p:bldP spid="32" grpId="0"/>
      <p:bldP spid="36" grpId="0" animBg="1"/>
      <p:bldP spid="36" grpId="1" animBg="1"/>
      <p:bldP spid="38" grpId="0" animBg="1"/>
      <p:bldP spid="38" grpId="1" animBg="1"/>
      <p:bldP spid="42" grpId="0"/>
      <p:bldP spid="44" grpId="0"/>
      <p:bldP spid="46" grpId="0"/>
      <p:bldP spid="50" grpId="0" animBg="1"/>
      <p:bldP spid="50" grpId="1" animBg="1"/>
      <p:bldP spid="52" grpId="0" animBg="1"/>
      <p:bldP spid="52" grpId="1" animBg="1"/>
      <p:bldP spid="54" grpId="0"/>
      <p:bldP spid="56" grpId="0"/>
      <p:bldP spid="62" grpId="0" animBg="1"/>
      <p:bldP spid="64" grpId="0"/>
      <p:bldP spid="67" grpId="0"/>
      <p:bldP spid="68" grpId="0"/>
      <p:bldP spid="75" grpId="0" animBg="1"/>
      <p:bldP spid="76" grpId="0" animBg="1"/>
      <p:bldP spid="78" grpId="0" animBg="1"/>
      <p:bldP spid="79" grpId="0" animBg="1"/>
      <p:bldP spid="80" grpId="0" animBg="1"/>
      <p:bldP spid="81" grpId="0" animBg="1"/>
      <p:bldP spid="82" grpId="0" animBg="1"/>
      <p:bldP spid="74" grpId="0" animBg="1"/>
      <p:bldP spid="74"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55</a:t>
            </a:fld>
            <a:endParaRPr lang="en-US" dirty="0"/>
          </a:p>
        </p:txBody>
      </p:sp>
      <p:pic>
        <p:nvPicPr>
          <p:cNvPr id="4" name="Image 3"/>
          <p:cNvPicPr>
            <a:picLocks noChangeAspect="1"/>
          </p:cNvPicPr>
          <p:nvPr/>
        </p:nvPicPr>
        <p:blipFill>
          <a:blip r:embed="rId2"/>
          <a:stretch>
            <a:fillRect/>
          </a:stretch>
        </p:blipFill>
        <p:spPr>
          <a:xfrm>
            <a:off x="-88900" y="459577"/>
            <a:ext cx="9329737" cy="5923759"/>
          </a:xfrm>
          <a:prstGeom prst="rect">
            <a:avLst/>
          </a:prstGeom>
        </p:spPr>
      </p:pic>
    </p:spTree>
    <p:extLst>
      <p:ext uri="{BB962C8B-B14F-4D97-AF65-F5344CB8AC3E}">
        <p14:creationId xmlns:p14="http://schemas.microsoft.com/office/powerpoint/2010/main" val="131530895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ontent Placeholder 2"/>
          <p:cNvSpPr txBox="1">
            <a:spLocks/>
          </p:cNvSpPr>
          <p:nvPr/>
        </p:nvSpPr>
        <p:spPr>
          <a:xfrm>
            <a:off x="11027" y="5477802"/>
            <a:ext cx="8952336" cy="703827"/>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IF the current node is </a:t>
            </a:r>
            <a:r>
              <a:rPr lang="en-US" sz="2200" kern="0" dirty="0">
                <a:solidFill>
                  <a:srgbClr val="017DBB"/>
                </a:solidFill>
              </a:rPr>
              <a:t>internal</a:t>
            </a:r>
            <a:r>
              <a:rPr lang="en-US" sz="2200" kern="0" dirty="0" smtClean="0"/>
              <a:t>, </a:t>
            </a:r>
            <a:r>
              <a:rPr lang="en-US" sz="2200" kern="0" dirty="0"/>
              <a:t>Then </a:t>
            </a:r>
            <a:r>
              <a:rPr lang="en-US" sz="2200" kern="0" dirty="0" smtClean="0"/>
              <a:t>check </a:t>
            </a:r>
            <a:r>
              <a:rPr lang="en-US" sz="2200" kern="0" dirty="0" smtClean="0">
                <a:solidFill>
                  <a:srgbClr val="017DBB"/>
                </a:solidFill>
              </a:rPr>
              <a:t>rules</a:t>
            </a:r>
            <a:r>
              <a:rPr lang="en-US" sz="2200" kern="0" dirty="0" smtClean="0"/>
              <a:t> to </a:t>
            </a:r>
            <a:r>
              <a:rPr lang="en-US" sz="2200" kern="0" dirty="0" smtClean="0">
                <a:solidFill>
                  <a:srgbClr val="017DBB"/>
                </a:solidFill>
              </a:rPr>
              <a:t>traverse</a:t>
            </a:r>
            <a:r>
              <a:rPr lang="en-US" sz="2200" kern="0" dirty="0" smtClean="0"/>
              <a:t> and that the point lies </a:t>
            </a:r>
            <a:r>
              <a:rPr lang="en-US" sz="2200" kern="0" dirty="0" smtClean="0">
                <a:solidFill>
                  <a:srgbClr val="017DBB"/>
                </a:solidFill>
              </a:rPr>
              <a:t>inside</a:t>
            </a:r>
            <a:r>
              <a:rPr lang="en-US" sz="2200" kern="0" dirty="0" smtClean="0"/>
              <a:t> </a:t>
            </a:r>
            <a:r>
              <a:rPr lang="en-US" sz="2200" kern="0" dirty="0" smtClean="0">
                <a:solidFill>
                  <a:srgbClr val="017DBB"/>
                </a:solidFill>
              </a:rPr>
              <a:t>bounds</a:t>
            </a:r>
            <a:endParaRPr lang="en-US" sz="2200" kern="0" dirty="0" smtClean="0"/>
          </a:p>
        </p:txBody>
      </p:sp>
      <p:graphicFrame>
        <p:nvGraphicFramePr>
          <p:cNvPr id="140" name="Espace réservé du contenu 4"/>
          <p:cNvGraphicFramePr>
            <a:graphicFrameLocks/>
          </p:cNvGraphicFramePr>
          <p:nvPr>
            <p:extLst/>
          </p:nvPr>
        </p:nvGraphicFramePr>
        <p:xfrm>
          <a:off x="5228292" y="3490002"/>
          <a:ext cx="3714751" cy="1920240"/>
        </p:xfrm>
        <a:graphic>
          <a:graphicData uri="http://schemas.openxmlformats.org/drawingml/2006/table">
            <a:tbl>
              <a:tblPr firstRow="1" bandRow="1">
                <a:tableStyleId>{6E25E649-3F16-4E02-A733-19D2CDBF48F0}</a:tableStyleId>
              </a:tblPr>
              <a:tblGrid>
                <a:gridCol w="1217620">
                  <a:extLst>
                    <a:ext uri="{9D8B030D-6E8A-4147-A177-3AD203B41FA5}">
                      <a16:colId xmlns:a16="http://schemas.microsoft.com/office/drawing/2014/main" val="4206868917"/>
                    </a:ext>
                  </a:extLst>
                </a:gridCol>
                <a:gridCol w="832377">
                  <a:extLst>
                    <a:ext uri="{9D8B030D-6E8A-4147-A177-3AD203B41FA5}">
                      <a16:colId xmlns:a16="http://schemas.microsoft.com/office/drawing/2014/main" val="2293109630"/>
                    </a:ext>
                  </a:extLst>
                </a:gridCol>
                <a:gridCol w="832377">
                  <a:extLst>
                    <a:ext uri="{9D8B030D-6E8A-4147-A177-3AD203B41FA5}">
                      <a16:colId xmlns:a16="http://schemas.microsoft.com/office/drawing/2014/main" val="3722333241"/>
                    </a:ext>
                  </a:extLst>
                </a:gridCol>
                <a:gridCol w="832377">
                  <a:extLst>
                    <a:ext uri="{9D8B030D-6E8A-4147-A177-3AD203B41FA5}">
                      <a16:colId xmlns:a16="http://schemas.microsoft.com/office/drawing/2014/main" val="484495054"/>
                    </a:ext>
                  </a:extLst>
                </a:gridCol>
              </a:tblGrid>
              <a:tr h="370840">
                <a:tc>
                  <a:txBody>
                    <a:bodyPr/>
                    <a:lstStyle/>
                    <a:p>
                      <a:pPr algn="ctr"/>
                      <a:r>
                        <a:rPr lang="en-US" sz="1800" noProof="0" dirty="0" smtClean="0"/>
                        <a:t>At New 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2.75</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1" name="Espace réservé du contenu 4"/>
          <p:cNvGraphicFramePr>
            <a:graphicFrameLocks/>
          </p:cNvGraphicFramePr>
          <p:nvPr>
            <p:extLst/>
          </p:nvPr>
        </p:nvGraphicFramePr>
        <p:xfrm>
          <a:off x="5248612" y="3490559"/>
          <a:ext cx="3735070" cy="16459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2" name="Espace réservé du contenu 4"/>
          <p:cNvGraphicFramePr>
            <a:graphicFrameLocks/>
          </p:cNvGraphicFramePr>
          <p:nvPr>
            <p:extLst/>
          </p:nvPr>
        </p:nvGraphicFramePr>
        <p:xfrm>
          <a:off x="5228293" y="3482621"/>
          <a:ext cx="3735070" cy="16459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236077">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3" name="Espace réservé du contenu 4"/>
          <p:cNvGraphicFramePr>
            <a:graphicFrameLocks/>
          </p:cNvGraphicFramePr>
          <p:nvPr>
            <p:extLst/>
          </p:nvPr>
        </p:nvGraphicFramePr>
        <p:xfrm>
          <a:off x="5228293" y="3492478"/>
          <a:ext cx="3714751" cy="1651000"/>
        </p:xfrm>
        <a:graphic>
          <a:graphicData uri="http://schemas.openxmlformats.org/drawingml/2006/table">
            <a:tbl>
              <a:tblPr firstRow="1" bandRow="1">
                <a:tableStyleId>{6E25E649-3F16-4E02-A733-19D2CDBF48F0}</a:tableStyleId>
              </a:tblPr>
              <a:tblGrid>
                <a:gridCol w="1217620">
                  <a:extLst>
                    <a:ext uri="{9D8B030D-6E8A-4147-A177-3AD203B41FA5}">
                      <a16:colId xmlns:a16="http://schemas.microsoft.com/office/drawing/2014/main" val="4206868917"/>
                    </a:ext>
                  </a:extLst>
                </a:gridCol>
                <a:gridCol w="832377">
                  <a:extLst>
                    <a:ext uri="{9D8B030D-6E8A-4147-A177-3AD203B41FA5}">
                      <a16:colId xmlns:a16="http://schemas.microsoft.com/office/drawing/2014/main" val="2293109630"/>
                    </a:ext>
                  </a:extLst>
                </a:gridCol>
                <a:gridCol w="832377">
                  <a:extLst>
                    <a:ext uri="{9D8B030D-6E8A-4147-A177-3AD203B41FA5}">
                      <a16:colId xmlns:a16="http://schemas.microsoft.com/office/drawing/2014/main" val="3722333241"/>
                    </a:ext>
                  </a:extLst>
                </a:gridCol>
                <a:gridCol w="832377">
                  <a:extLst>
                    <a:ext uri="{9D8B030D-6E8A-4147-A177-3AD203B41FA5}">
                      <a16:colId xmlns:a16="http://schemas.microsoft.com/office/drawing/2014/main" val="484495054"/>
                    </a:ext>
                  </a:extLst>
                </a:gridCol>
              </a:tblGrid>
              <a:tr h="370840">
                <a:tc>
                  <a:txBody>
                    <a:bodyPr/>
                    <a:lstStyle/>
                    <a:p>
                      <a:pPr algn="ctr"/>
                      <a:r>
                        <a:rPr lang="en-US" sz="1800" noProof="0" dirty="0" smtClean="0"/>
                        <a:t>At 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sp>
        <p:nvSpPr>
          <p:cNvPr id="138" name="Rounded Rectangle 137"/>
          <p:cNvSpPr/>
          <p:nvPr/>
        </p:nvSpPr>
        <p:spPr bwMode="auto">
          <a:xfrm>
            <a:off x="6616667" y="3507242"/>
            <a:ext cx="608965" cy="1625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graphicFrame>
        <p:nvGraphicFramePr>
          <p:cNvPr id="115" name="Espace réservé du contenu 4"/>
          <p:cNvGraphicFramePr>
            <a:graphicFrameLocks/>
          </p:cNvGraphicFramePr>
          <p:nvPr>
            <p:extLst/>
          </p:nvPr>
        </p:nvGraphicFramePr>
        <p:xfrm>
          <a:off x="5236548" y="3507242"/>
          <a:ext cx="3747134" cy="1645920"/>
        </p:xfrm>
        <a:graphic>
          <a:graphicData uri="http://schemas.openxmlformats.org/drawingml/2006/table">
            <a:tbl>
              <a:tblPr firstRow="1" bandRow="1">
                <a:tableStyleId>{6E25E649-3F16-4E02-A733-19D2CDBF48F0}</a:tableStyleId>
              </a:tblPr>
              <a:tblGrid>
                <a:gridCol w="1228235">
                  <a:extLst>
                    <a:ext uri="{9D8B030D-6E8A-4147-A177-3AD203B41FA5}">
                      <a16:colId xmlns:a16="http://schemas.microsoft.com/office/drawing/2014/main" val="4206868917"/>
                    </a:ext>
                  </a:extLst>
                </a:gridCol>
                <a:gridCol w="839633">
                  <a:extLst>
                    <a:ext uri="{9D8B030D-6E8A-4147-A177-3AD203B41FA5}">
                      <a16:colId xmlns:a16="http://schemas.microsoft.com/office/drawing/2014/main" val="2293109630"/>
                    </a:ext>
                  </a:extLst>
                </a:gridCol>
                <a:gridCol w="839633">
                  <a:extLst>
                    <a:ext uri="{9D8B030D-6E8A-4147-A177-3AD203B41FA5}">
                      <a16:colId xmlns:a16="http://schemas.microsoft.com/office/drawing/2014/main" val="3722333241"/>
                    </a:ext>
                  </a:extLst>
                </a:gridCol>
                <a:gridCol w="839633">
                  <a:extLst>
                    <a:ext uri="{9D8B030D-6E8A-4147-A177-3AD203B41FA5}">
                      <a16:colId xmlns:a16="http://schemas.microsoft.com/office/drawing/2014/main" val="484495054"/>
                    </a:ext>
                  </a:extLst>
                </a:gridCol>
              </a:tblGrid>
              <a:tr h="291802">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503658">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503658">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sp>
        <p:nvSpPr>
          <p:cNvPr id="128" name="Snip Same Side Corner Rectangle 49"/>
          <p:cNvSpPr/>
          <p:nvPr/>
        </p:nvSpPr>
        <p:spPr bwMode="auto">
          <a:xfrm>
            <a:off x="3754462" y="3904482"/>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06" name="Snip Same Side Corner Rectangle 49"/>
          <p:cNvSpPr/>
          <p:nvPr/>
        </p:nvSpPr>
        <p:spPr bwMode="auto">
          <a:xfrm>
            <a:off x="3220966" y="3389155"/>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08" name="Rounded Rectangle 54"/>
          <p:cNvSpPr/>
          <p:nvPr/>
        </p:nvSpPr>
        <p:spPr bwMode="auto">
          <a:xfrm>
            <a:off x="2454722" y="1807674"/>
            <a:ext cx="1250232" cy="404814"/>
          </a:xfrm>
          <a:prstGeom prst="roundRect">
            <a:avLst/>
          </a:prstGeom>
          <a:solidFill>
            <a:srgbClr val="00B050"/>
          </a:solid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r>
              <a:rPr lang="en-US" sz="2000" dirty="0" smtClean="0">
                <a:solidFill>
                  <a:srgbClr val="FF0000"/>
                </a:solidFill>
                <a:latin typeface="Arial" charset="0"/>
                <a:cs typeface="Arial" charset="0"/>
                <a:sym typeface="Arial" charset="0"/>
              </a:rPr>
              <a:t>Eraser</a:t>
            </a:r>
            <a:endParaRPr lang="en-US" sz="2000" dirty="0">
              <a:solidFill>
                <a:srgbClr val="FF0000"/>
              </a:solidFill>
              <a:latin typeface="Arial" charset="0"/>
              <a:cs typeface="Arial" charset="0"/>
              <a:sym typeface="Arial" charset="0"/>
            </a:endParaRPr>
          </a:p>
        </p:txBody>
      </p:sp>
      <p:sp>
        <p:nvSpPr>
          <p:cNvPr id="116" name="Oval 37"/>
          <p:cNvSpPr/>
          <p:nvPr/>
        </p:nvSpPr>
        <p:spPr>
          <a:xfrm>
            <a:off x="3253252" y="3394259"/>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graphicFrame>
        <p:nvGraphicFramePr>
          <p:cNvPr id="55" name="Espace réservé du contenu 4"/>
          <p:cNvGraphicFramePr>
            <a:graphicFrameLocks/>
          </p:cNvGraphicFramePr>
          <p:nvPr>
            <p:extLst/>
          </p:nvPr>
        </p:nvGraphicFramePr>
        <p:xfrm>
          <a:off x="5651036" y="1675028"/>
          <a:ext cx="3332646" cy="1010920"/>
        </p:xfrm>
        <a:graphic>
          <a:graphicData uri="http://schemas.openxmlformats.org/drawingml/2006/table">
            <a:tbl>
              <a:tblPr firstRow="1" bandRow="1">
                <a:tableStyleId>{6E25E649-3F16-4E02-A733-19D2CDBF48F0}</a:tableStyleId>
              </a:tblPr>
              <a:tblGrid>
                <a:gridCol w="957580">
                  <a:extLst>
                    <a:ext uri="{9D8B030D-6E8A-4147-A177-3AD203B41FA5}">
                      <a16:colId xmlns:a16="http://schemas.microsoft.com/office/drawing/2014/main" val="4206868917"/>
                    </a:ext>
                  </a:extLst>
                </a:gridCol>
                <a:gridCol w="929867">
                  <a:extLst>
                    <a:ext uri="{9D8B030D-6E8A-4147-A177-3AD203B41FA5}">
                      <a16:colId xmlns:a16="http://schemas.microsoft.com/office/drawing/2014/main" val="2293109630"/>
                    </a:ext>
                  </a:extLst>
                </a:gridCol>
                <a:gridCol w="725714">
                  <a:extLst>
                    <a:ext uri="{9D8B030D-6E8A-4147-A177-3AD203B41FA5}">
                      <a16:colId xmlns:a16="http://schemas.microsoft.com/office/drawing/2014/main" val="3722333241"/>
                    </a:ext>
                  </a:extLst>
                </a:gridCol>
                <a:gridCol w="719485">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Eraser</a:t>
                      </a:r>
                      <a:endParaRPr lang="en-US" sz="1800" noProof="0" dirty="0"/>
                    </a:p>
                  </a:txBody>
                  <a:tcPr/>
                </a:tc>
                <a:tc>
                  <a:txBody>
                    <a:bodyPr/>
                    <a:lstStyle/>
                    <a:p>
                      <a:pPr algn="ctr"/>
                      <a:r>
                        <a:rPr lang="en-US" sz="1800" b="0" noProof="0" dirty="0" smtClean="0">
                          <a:solidFill>
                            <a:srgbClr val="00B0F0"/>
                          </a:solidFill>
                        </a:rPr>
                        <a:t>2.75</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bl>
          </a:graphicData>
        </a:graphic>
      </p:graphicFrame>
      <p:sp>
        <p:nvSpPr>
          <p:cNvPr id="70" name="Freeform 117"/>
          <p:cNvSpPr/>
          <p:nvPr/>
        </p:nvSpPr>
        <p:spPr>
          <a:xfrm>
            <a:off x="1141610" y="2876316"/>
            <a:ext cx="700309" cy="370908"/>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71" name="Oval 120"/>
          <p:cNvSpPr/>
          <p:nvPr/>
        </p:nvSpPr>
        <p:spPr>
          <a:xfrm>
            <a:off x="3290660" y="1837284"/>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72" name="Freeform 121"/>
          <p:cNvSpPr/>
          <p:nvPr/>
        </p:nvSpPr>
        <p:spPr>
          <a:xfrm>
            <a:off x="3678156" y="1836314"/>
            <a:ext cx="663798" cy="35129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73" name="Oval 122"/>
          <p:cNvSpPr/>
          <p:nvPr/>
        </p:nvSpPr>
        <p:spPr>
          <a:xfrm>
            <a:off x="4522557" y="2345873"/>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74" name="Freeform 123"/>
          <p:cNvSpPr/>
          <p:nvPr/>
        </p:nvSpPr>
        <p:spPr>
          <a:xfrm>
            <a:off x="4910053" y="2368031"/>
            <a:ext cx="847648" cy="36533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75" name="Freeform 128"/>
          <p:cNvSpPr/>
          <p:nvPr/>
        </p:nvSpPr>
        <p:spPr>
          <a:xfrm>
            <a:off x="2175644" y="2359745"/>
            <a:ext cx="702975" cy="383282"/>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76" name="Freeform 129"/>
          <p:cNvSpPr/>
          <p:nvPr/>
        </p:nvSpPr>
        <p:spPr>
          <a:xfrm>
            <a:off x="3138426" y="287966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77" name="Freeform 130"/>
          <p:cNvSpPr/>
          <p:nvPr/>
        </p:nvSpPr>
        <p:spPr>
          <a:xfrm>
            <a:off x="3138426" y="287966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cxnSp>
        <p:nvCxnSpPr>
          <p:cNvPr id="79" name="Elbow Connector 136"/>
          <p:cNvCxnSpPr>
            <a:stCxn id="71" idx="4"/>
            <a:endCxn id="73" idx="0"/>
          </p:cNvCxnSpPr>
          <p:nvPr/>
        </p:nvCxnSpPr>
        <p:spPr bwMode="auto">
          <a:xfrm rot="16200000" flipH="1">
            <a:off x="4039810" y="1669377"/>
            <a:ext cx="121093" cy="123189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0" name="Elbow Connector 137"/>
          <p:cNvCxnSpPr>
            <a:stCxn id="71" idx="4"/>
            <a:endCxn id="93" idx="0"/>
          </p:cNvCxnSpPr>
          <p:nvPr/>
        </p:nvCxnSpPr>
        <p:spPr bwMode="auto">
          <a:xfrm rot="5400000">
            <a:off x="2648739" y="1497546"/>
            <a:ext cx="108434" cy="15629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1" name="Elbow Connector 138"/>
          <p:cNvCxnSpPr>
            <a:stCxn id="73" idx="4"/>
            <a:endCxn id="119" idx="3"/>
          </p:cNvCxnSpPr>
          <p:nvPr/>
        </p:nvCxnSpPr>
        <p:spPr bwMode="auto">
          <a:xfrm rot="16200000" flipH="1">
            <a:off x="4916302" y="2533371"/>
            <a:ext cx="141740" cy="54173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2" name="Elbow Connector 139"/>
          <p:cNvCxnSpPr>
            <a:stCxn id="73" idx="4"/>
            <a:endCxn id="99" idx="3"/>
          </p:cNvCxnSpPr>
          <p:nvPr/>
        </p:nvCxnSpPr>
        <p:spPr bwMode="auto">
          <a:xfrm rot="5400000">
            <a:off x="4372843" y="2544025"/>
            <a:ext cx="154118" cy="53280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3" name="Elbow Connector 140"/>
          <p:cNvCxnSpPr>
            <a:stCxn id="93" idx="4"/>
          </p:cNvCxnSpPr>
          <p:nvPr/>
        </p:nvCxnSpPr>
        <p:spPr bwMode="auto">
          <a:xfrm rot="16200000" flipH="1">
            <a:off x="2344408" y="2297805"/>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6" name="Elbow Connector 143"/>
          <p:cNvCxnSpPr>
            <a:stCxn id="93" idx="4"/>
            <a:endCxn id="92" idx="0"/>
          </p:cNvCxnSpPr>
          <p:nvPr/>
        </p:nvCxnSpPr>
        <p:spPr bwMode="auto">
          <a:xfrm rot="5400000">
            <a:off x="1365532" y="2319564"/>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7" name="Elbow Connector 144"/>
          <p:cNvCxnSpPr>
            <a:stCxn id="92" idx="4"/>
            <a:endCxn id="95" idx="3"/>
          </p:cNvCxnSpPr>
          <p:nvPr/>
        </p:nvCxnSpPr>
        <p:spPr bwMode="auto">
          <a:xfrm rot="5400000">
            <a:off x="623968" y="3043277"/>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8" name="Elbow Connector 145"/>
          <p:cNvCxnSpPr/>
          <p:nvPr/>
        </p:nvCxnSpPr>
        <p:spPr bwMode="auto">
          <a:xfrm rot="16200000" flipH="1">
            <a:off x="1176634" y="3057134"/>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89" name="Freeform 146"/>
          <p:cNvSpPr/>
          <p:nvPr/>
        </p:nvSpPr>
        <p:spPr>
          <a:xfrm>
            <a:off x="1600867" y="3385043"/>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90" name="Elbow Connector 151"/>
          <p:cNvCxnSpPr>
            <a:stCxn id="94" idx="4"/>
            <a:endCxn id="97" idx="3"/>
          </p:cNvCxnSpPr>
          <p:nvPr/>
        </p:nvCxnSpPr>
        <p:spPr bwMode="auto">
          <a:xfrm rot="16200000" flipH="1">
            <a:off x="1671482" y="3567635"/>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1" name="Elbow Connector 152"/>
          <p:cNvCxnSpPr>
            <a:stCxn id="94" idx="4"/>
            <a:endCxn id="96" idx="3"/>
          </p:cNvCxnSpPr>
          <p:nvPr/>
        </p:nvCxnSpPr>
        <p:spPr bwMode="auto">
          <a:xfrm rot="5400000">
            <a:off x="1159846" y="3566680"/>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92" name="Oval 116"/>
          <p:cNvSpPr/>
          <p:nvPr/>
        </p:nvSpPr>
        <p:spPr>
          <a:xfrm>
            <a:off x="770637" y="2875537"/>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3" name="Oval 153"/>
          <p:cNvSpPr/>
          <p:nvPr/>
        </p:nvSpPr>
        <p:spPr>
          <a:xfrm>
            <a:off x="1727755" y="2333214"/>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4" name="Oval 113"/>
          <p:cNvSpPr/>
          <p:nvPr/>
        </p:nvSpPr>
        <p:spPr>
          <a:xfrm>
            <a:off x="1294987" y="336288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5" name="Snip Same Side Corner Rectangle 6"/>
          <p:cNvSpPr/>
          <p:nvPr/>
        </p:nvSpPr>
        <p:spPr bwMode="auto">
          <a:xfrm>
            <a:off x="158878" y="338369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6" name="Snip Same Side Corner Rectangle 156"/>
          <p:cNvSpPr/>
          <p:nvPr/>
        </p:nvSpPr>
        <p:spPr bwMode="auto">
          <a:xfrm>
            <a:off x="730812" y="3895570"/>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7" name="Snip Same Side Corner Rectangle 157"/>
          <p:cNvSpPr/>
          <p:nvPr/>
        </p:nvSpPr>
        <p:spPr bwMode="auto">
          <a:xfrm>
            <a:off x="1764100" y="390558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9" name="Snip Same Side Corner Rectangle 160"/>
          <p:cNvSpPr/>
          <p:nvPr/>
        </p:nvSpPr>
        <p:spPr bwMode="auto">
          <a:xfrm>
            <a:off x="3938164" y="288748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9" name="Snip Same Side Corner Rectangle 161"/>
          <p:cNvSpPr/>
          <p:nvPr/>
        </p:nvSpPr>
        <p:spPr bwMode="auto">
          <a:xfrm>
            <a:off x="5012706" y="287510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61" name="Oval 37"/>
          <p:cNvSpPr/>
          <p:nvPr/>
        </p:nvSpPr>
        <p:spPr>
          <a:xfrm>
            <a:off x="2719756" y="2888457"/>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64" name="Freeform 29"/>
          <p:cNvSpPr/>
          <p:nvPr/>
        </p:nvSpPr>
        <p:spPr>
          <a:xfrm>
            <a:off x="3123709" y="289204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5" name="Freeform 33"/>
          <p:cNvSpPr/>
          <p:nvPr/>
        </p:nvSpPr>
        <p:spPr>
          <a:xfrm>
            <a:off x="3123709" y="289204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7" name="Freeform 38"/>
          <p:cNvSpPr/>
          <p:nvPr/>
        </p:nvSpPr>
        <p:spPr>
          <a:xfrm>
            <a:off x="3107251" y="2887487"/>
            <a:ext cx="689857" cy="38846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cxnSp>
        <p:nvCxnSpPr>
          <p:cNvPr id="104" name="Elbow Connector 49"/>
          <p:cNvCxnSpPr>
            <a:endCxn id="106" idx="3"/>
          </p:cNvCxnSpPr>
          <p:nvPr/>
        </p:nvCxnSpPr>
        <p:spPr bwMode="auto">
          <a:xfrm rot="16200000" flipH="1">
            <a:off x="3112370" y="3055213"/>
            <a:ext cx="140945" cy="52693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5" name="Elbow Connector 51"/>
          <p:cNvCxnSpPr>
            <a:stCxn id="61" idx="4"/>
            <a:endCxn id="107" idx="3"/>
          </p:cNvCxnSpPr>
          <p:nvPr/>
        </p:nvCxnSpPr>
        <p:spPr bwMode="auto">
          <a:xfrm rot="5400000">
            <a:off x="2587112" y="3070653"/>
            <a:ext cx="121093" cy="5316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7" name="Snip Same Side Corner Rectangle 49"/>
          <p:cNvSpPr/>
          <p:nvPr/>
        </p:nvSpPr>
        <p:spPr bwMode="auto">
          <a:xfrm>
            <a:off x="2175268" y="3397046"/>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cxnSp>
        <p:nvCxnSpPr>
          <p:cNvPr id="117" name="Elbow Connector 49"/>
          <p:cNvCxnSpPr>
            <a:stCxn id="116" idx="4"/>
            <a:endCxn id="128" idx="3"/>
          </p:cNvCxnSpPr>
          <p:nvPr/>
        </p:nvCxnSpPr>
        <p:spPr bwMode="auto">
          <a:xfrm rot="16200000" flipH="1">
            <a:off x="3652040" y="3576714"/>
            <a:ext cx="122727" cy="53280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18" name="Elbow Connector 51"/>
          <p:cNvCxnSpPr>
            <a:stCxn id="116" idx="4"/>
            <a:endCxn id="129" idx="3"/>
          </p:cNvCxnSpPr>
          <p:nvPr/>
        </p:nvCxnSpPr>
        <p:spPr bwMode="auto">
          <a:xfrm rot="5400000">
            <a:off x="3120608" y="3576455"/>
            <a:ext cx="121093" cy="5316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9" name="Snip Same Side Corner Rectangle 49"/>
          <p:cNvSpPr/>
          <p:nvPr/>
        </p:nvSpPr>
        <p:spPr bwMode="auto">
          <a:xfrm>
            <a:off x="2708764" y="3902848"/>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30" name="Freeform 38"/>
          <p:cNvSpPr/>
          <p:nvPr/>
        </p:nvSpPr>
        <p:spPr>
          <a:xfrm>
            <a:off x="3730685" y="3439519"/>
            <a:ext cx="689857" cy="38846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smtClean="0">
                <a:solidFill>
                  <a:srgbClr val="000000">
                    <a:hueOff val="0"/>
                    <a:satOff val="0"/>
                    <a:lumOff val="0"/>
                    <a:alphaOff val="0"/>
                  </a:srgbClr>
                </a:solidFill>
                <a:latin typeface="Arial"/>
                <a:cs typeface="Arial"/>
                <a:sym typeface="Arial" charset="0"/>
              </a:rPr>
              <a:t>L/W&lt;2</a:t>
            </a:r>
            <a:endParaRPr lang="en-US" sz="1200" dirty="0">
              <a:solidFill>
                <a:srgbClr val="000000">
                  <a:hueOff val="0"/>
                  <a:satOff val="0"/>
                  <a:lumOff val="0"/>
                  <a:alphaOff val="0"/>
                </a:srgbClr>
              </a:solidFill>
              <a:latin typeface="Arial"/>
              <a:cs typeface="Arial"/>
              <a:sym typeface="Arial" charset="0"/>
            </a:endParaRPr>
          </a:p>
        </p:txBody>
      </p:sp>
      <p:sp>
        <p:nvSpPr>
          <p:cNvPr id="4" name="Rounded Rectangle 3"/>
          <p:cNvSpPr/>
          <p:nvPr/>
        </p:nvSpPr>
        <p:spPr bwMode="auto">
          <a:xfrm>
            <a:off x="7380517" y="3488165"/>
            <a:ext cx="608965" cy="1610503"/>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31" name="Rounded Rectangle 130"/>
          <p:cNvSpPr/>
          <p:nvPr/>
        </p:nvSpPr>
        <p:spPr bwMode="auto">
          <a:xfrm>
            <a:off x="6583749" y="3490002"/>
            <a:ext cx="608965" cy="1610503"/>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32" name="Rounded Rectangle 131"/>
          <p:cNvSpPr/>
          <p:nvPr/>
        </p:nvSpPr>
        <p:spPr bwMode="auto">
          <a:xfrm>
            <a:off x="6582920" y="3493001"/>
            <a:ext cx="608965" cy="1639841"/>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39" name="TextBox 44"/>
          <p:cNvSpPr txBox="1"/>
          <p:nvPr/>
        </p:nvSpPr>
        <p:spPr>
          <a:xfrm>
            <a:off x="1665599" y="4596518"/>
            <a:ext cx="2495810" cy="415563"/>
          </a:xfrm>
          <a:prstGeom prst="rect">
            <a:avLst/>
          </a:prstGeom>
          <a:noFill/>
          <a:ln w="19050">
            <a:solidFill>
              <a:srgbClr val="FF0000"/>
            </a:solidFill>
          </a:ln>
        </p:spPr>
        <p:txBody>
          <a:bodyPr wrap="square" rtlCol="0">
            <a:spAutoFit/>
          </a:bodyPr>
          <a:lstStyle/>
          <a:p>
            <a:pPr algn="ctr" fontAlgn="base">
              <a:lnSpc>
                <a:spcPct val="102000"/>
              </a:lnSpc>
              <a:spcBef>
                <a:spcPts val="600"/>
              </a:spcBef>
              <a:spcAft>
                <a:spcPct val="0"/>
              </a:spcAft>
              <a:buClr>
                <a:srgbClr val="000000"/>
              </a:buClr>
              <a:buSzPct val="75000"/>
              <a:buNone/>
            </a:pPr>
            <a:r>
              <a:rPr lang="en-US" sz="2200" dirty="0">
                <a:solidFill>
                  <a:srgbClr val="FF0000"/>
                </a:solidFill>
                <a:latin typeface="Arial" charset="0"/>
                <a:ea typeface="ＭＳ Ｐゴシック" charset="0"/>
                <a:sym typeface="Arial" charset="0"/>
              </a:rPr>
              <a:t>Out of leaf </a:t>
            </a:r>
            <a:r>
              <a:rPr lang="en-US" sz="2200" dirty="0" smtClean="0">
                <a:solidFill>
                  <a:srgbClr val="FF0000"/>
                </a:solidFill>
                <a:latin typeface="Arial" charset="0"/>
                <a:ea typeface="ＭＳ Ｐゴシック" charset="0"/>
                <a:sym typeface="Arial" charset="0"/>
              </a:rPr>
              <a:t>bounds</a:t>
            </a:r>
            <a:endParaRPr lang="en-US" sz="2200" dirty="0">
              <a:solidFill>
                <a:srgbClr val="FF0000"/>
              </a:solidFill>
              <a:latin typeface="Arial" charset="0"/>
              <a:ea typeface="ＭＳ Ｐゴシック" charset="0"/>
              <a:sym typeface="Arial" charset="0"/>
            </a:endParaRPr>
          </a:p>
        </p:txBody>
      </p:sp>
      <p:sp>
        <p:nvSpPr>
          <p:cNvPr id="57" name="Content Placeholder 2"/>
          <p:cNvSpPr txBox="1">
            <a:spLocks/>
          </p:cNvSpPr>
          <p:nvPr/>
        </p:nvSpPr>
        <p:spPr>
          <a:xfrm>
            <a:off x="11027" y="1094916"/>
            <a:ext cx="9117069" cy="51520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Consider the new object </a:t>
            </a:r>
            <a:r>
              <a:rPr lang="en-US" sz="2200" i="1" kern="0" dirty="0" smtClean="0"/>
              <a:t>Eraser</a:t>
            </a:r>
            <a:r>
              <a:rPr lang="en-US" sz="2200" kern="0" dirty="0" smtClean="0"/>
              <a:t>, by sliding the window by </a:t>
            </a:r>
            <a:r>
              <a:rPr lang="en-US" sz="2200" kern="0" dirty="0" smtClean="0">
                <a:solidFill>
                  <a:srgbClr val="017DBB"/>
                </a:solidFill>
              </a:rPr>
              <a:t>one</a:t>
            </a:r>
            <a:r>
              <a:rPr lang="en-US" sz="2200" kern="0" dirty="0"/>
              <a:t> </a:t>
            </a:r>
            <a:r>
              <a:rPr lang="en-US" sz="2200" kern="0" dirty="0" smtClean="0"/>
              <a:t>point</a:t>
            </a:r>
          </a:p>
        </p:txBody>
      </p:sp>
      <p:sp>
        <p:nvSpPr>
          <p:cNvPr id="59" name="Content Placeholder 2"/>
          <p:cNvSpPr txBox="1">
            <a:spLocks/>
          </p:cNvSpPr>
          <p:nvPr/>
        </p:nvSpPr>
        <p:spPr>
          <a:xfrm>
            <a:off x="77930" y="5480961"/>
            <a:ext cx="8775700" cy="788301"/>
          </a:xfrm>
          <a:prstGeom prst="rect">
            <a:avLst/>
          </a:prstGeom>
          <a:solidFill>
            <a:schemeClr val="bg1"/>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A </a:t>
            </a:r>
            <a:r>
              <a:rPr lang="it-IT" sz="2200" kern="0" dirty="0" smtClean="0">
                <a:solidFill>
                  <a:srgbClr val="0070C0"/>
                </a:solidFill>
              </a:rPr>
              <a:t>new</a:t>
            </a:r>
            <a:r>
              <a:rPr lang="en-US" sz="2200" kern="0" dirty="0" smtClean="0"/>
              <a:t> </a:t>
            </a:r>
            <a:r>
              <a:rPr lang="it-IT" sz="2200" kern="0" dirty="0" smtClean="0">
                <a:solidFill>
                  <a:srgbClr val="0070C0"/>
                </a:solidFill>
              </a:rPr>
              <a:t>tree</a:t>
            </a:r>
            <a:r>
              <a:rPr lang="en-US" sz="2200" kern="0" dirty="0" smtClean="0"/>
              <a:t> </a:t>
            </a:r>
            <a:r>
              <a:rPr lang="it-IT" sz="2200" kern="0" dirty="0" smtClean="0">
                <a:solidFill>
                  <a:srgbClr val="0070C0"/>
                </a:solidFill>
              </a:rPr>
              <a:t>instance</a:t>
            </a:r>
            <a:r>
              <a:rPr lang="en-US" sz="2200" kern="0" dirty="0" smtClean="0"/>
              <a:t> has been computed</a:t>
            </a:r>
            <a:endParaRPr lang="en-US" sz="2200" kern="0" dirty="0"/>
          </a:p>
          <a:p>
            <a:pPr lvl="1"/>
            <a:r>
              <a:rPr lang="en-US" sz="2000" kern="0" dirty="0" smtClean="0"/>
              <a:t>In theory update tree to the new instance </a:t>
            </a:r>
            <a:r>
              <a:rPr lang="en-US" sz="2000" u="sng" kern="0" dirty="0" smtClean="0"/>
              <a:t>only if</a:t>
            </a:r>
            <a:r>
              <a:rPr lang="en-US" sz="2000" kern="0" dirty="0" smtClean="0"/>
              <a:t> </a:t>
            </a:r>
            <a:r>
              <a:rPr lang="it-IT" sz="2000" kern="0" dirty="0" smtClean="0">
                <a:solidFill>
                  <a:srgbClr val="0070C0"/>
                </a:solidFill>
              </a:rPr>
              <a:t>low</a:t>
            </a:r>
            <a:r>
              <a:rPr lang="en-US" sz="2000" kern="0" dirty="0" smtClean="0"/>
              <a:t> </a:t>
            </a:r>
            <a:r>
              <a:rPr lang="en-US" sz="2000" kern="0" dirty="0" err="1" smtClean="0"/>
              <a:t>CoDisp</a:t>
            </a:r>
            <a:r>
              <a:rPr lang="en-US" sz="2000" kern="0" dirty="0" smtClean="0"/>
              <a:t>(</a:t>
            </a:r>
            <a:r>
              <a:rPr lang="en-US" sz="2000" i="1" kern="0" dirty="0" smtClean="0"/>
              <a:t>Eraser</a:t>
            </a:r>
            <a:r>
              <a:rPr lang="en-US" sz="2000" kern="0" dirty="0" smtClean="0"/>
              <a:t>)</a:t>
            </a:r>
          </a:p>
        </p:txBody>
      </p:sp>
      <p:sp>
        <p:nvSpPr>
          <p:cNvPr id="66" name="Titre 1"/>
          <p:cNvSpPr>
            <a:spLocks noGrp="1"/>
          </p:cNvSpPr>
          <p:nvPr>
            <p:ph type="title"/>
          </p:nvPr>
        </p:nvSpPr>
        <p:spPr>
          <a:xfrm>
            <a:off x="671513" y="317501"/>
            <a:ext cx="7805737" cy="655078"/>
          </a:xfrm>
        </p:spPr>
        <p:txBody>
          <a:bodyPr/>
          <a:lstStyle/>
          <a:p>
            <a:r>
              <a:rPr lang="en-US" dirty="0" smtClean="0"/>
              <a:t>RRCF Tree Update: Example</a:t>
            </a:r>
            <a:endParaRPr lang="en-US" dirty="0"/>
          </a:p>
        </p:txBody>
      </p:sp>
    </p:spTree>
    <p:extLst>
      <p:ext uri="{BB962C8B-B14F-4D97-AF65-F5344CB8AC3E}">
        <p14:creationId xmlns:p14="http://schemas.microsoft.com/office/powerpoint/2010/main" val="3607145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0174 -0.00209 L -0.08195 -0.00209 C -0.11789 -0.00209 -0.16216 0.01805 -0.16216 0.03495 L -0.16216 0.07222 " pathEditMode="relative" rAng="0" ptsTypes="AAAA">
                                      <p:cBhvr>
                                        <p:cTn id="6" dur="2000" fill="hold"/>
                                        <p:tgtEl>
                                          <p:spTgt spid="108"/>
                                        </p:tgtEl>
                                        <p:attrNameLst>
                                          <p:attrName>ppt_x</p:attrName>
                                          <p:attrName>ppt_y</p:attrName>
                                        </p:attrNameLst>
                                      </p:cBhvr>
                                      <p:rCtr x="-8021" y="370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xit" presetSubtype="0" fill="hold" grpId="0" nodeType="withEffect">
                                  <p:stCondLst>
                                    <p:cond delay="0"/>
                                  </p:stCondLst>
                                  <p:childTnLst>
                                    <p:animEffect transition="out" filter="fade">
                                      <p:cBhvr>
                                        <p:cTn id="15" dur="500"/>
                                        <p:tgtEl>
                                          <p:spTgt spid="131"/>
                                        </p:tgtEl>
                                      </p:cBhvr>
                                    </p:animEffect>
                                    <p:set>
                                      <p:cBhvr>
                                        <p:cTn id="16" dur="1" fill="hold">
                                          <p:stCondLst>
                                            <p:cond delay="499"/>
                                          </p:stCondLst>
                                        </p:cTn>
                                        <p:tgtEl>
                                          <p:spTgt spid="13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1"/>
                                        </p:tgtEl>
                                      </p:cBhvr>
                                    </p:animEffect>
                                    <p:set>
                                      <p:cBhvr>
                                        <p:cTn id="19" dur="1" fill="hold">
                                          <p:stCondLst>
                                            <p:cond delay="499"/>
                                          </p:stCondLst>
                                        </p:cTn>
                                        <p:tgtEl>
                                          <p:spTgt spid="111"/>
                                        </p:tgtEl>
                                        <p:attrNameLst>
                                          <p:attrName>style.visibility</p:attrName>
                                        </p:attrNameLst>
                                      </p:cBhvr>
                                      <p:to>
                                        <p:strVal val="hidden"/>
                                      </p:to>
                                    </p:set>
                                  </p:childTnLst>
                                </p:cTn>
                              </p:par>
                            </p:childTnLst>
                          </p:cTn>
                        </p:par>
                        <p:par>
                          <p:cTn id="20" fill="hold">
                            <p:stCondLst>
                              <p:cond delay="2500"/>
                            </p:stCondLst>
                            <p:childTnLst>
                              <p:par>
                                <p:cTn id="21" presetID="50" presetClass="path" presetSubtype="0" accel="50000" decel="50000" fill="hold" grpId="1" nodeType="afterEffect">
                                  <p:stCondLst>
                                    <p:cond delay="0"/>
                                  </p:stCondLst>
                                  <p:childTnLst>
                                    <p:animMotion origin="layout" path="M -0.16216 0.07222 L -0.10747 0.07222 C -0.08247 0.07222 -0.05191 0.09351 -0.05191 0.1118 L -0.05191 0.1537 " pathEditMode="relative" rAng="0" ptsTypes="AAAA">
                                      <p:cBhvr>
                                        <p:cTn id="22" dur="2000" fill="hold"/>
                                        <p:tgtEl>
                                          <p:spTgt spid="108"/>
                                        </p:tgtEl>
                                        <p:attrNameLst>
                                          <p:attrName>ppt_x</p:attrName>
                                          <p:attrName>ppt_y</p:attrName>
                                        </p:attrNameLst>
                                      </p:cBhvr>
                                      <p:rCtr x="5503" y="4074"/>
                                    </p:animMotion>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fade">
                                      <p:cBhvr>
                                        <p:cTn id="26" dur="500"/>
                                        <p:tgtEl>
                                          <p:spTgt spid="1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par>
                                <p:cTn id="30" presetID="10" presetClass="exit" presetSubtype="0" fill="hold" nodeType="withEffect">
                                  <p:stCondLst>
                                    <p:cond delay="0"/>
                                  </p:stCondLst>
                                  <p:childTnLst>
                                    <p:animEffect transition="out" filter="fade">
                                      <p:cBhvr>
                                        <p:cTn id="31" dur="500"/>
                                        <p:tgtEl>
                                          <p:spTgt spid="112"/>
                                        </p:tgtEl>
                                      </p:cBhvr>
                                    </p:animEffect>
                                    <p:set>
                                      <p:cBhvr>
                                        <p:cTn id="32" dur="1" fill="hold">
                                          <p:stCondLst>
                                            <p:cond delay="499"/>
                                          </p:stCondLst>
                                        </p:cTn>
                                        <p:tgtEl>
                                          <p:spTgt spid="1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0"/>
                            </p:stCondLst>
                            <p:childTnLst>
                              <p:par>
                                <p:cTn id="37" presetID="50" presetClass="path" presetSubtype="0" accel="50000" decel="50000" fill="hold" grpId="2" nodeType="afterEffect">
                                  <p:stCondLst>
                                    <p:cond delay="0"/>
                                  </p:stCondLst>
                                  <p:childTnLst>
                                    <p:animMotion origin="layout" path="M -0.05191 0.1537 L -0.01493 0.1537 C 0.00191 0.1537 0.02274 0.17523 0.02274 0.19351 L 0.02274 0.23333 " pathEditMode="relative" rAng="0" ptsTypes="AAAA">
                                      <p:cBhvr>
                                        <p:cTn id="38" dur="2000" fill="hold"/>
                                        <p:tgtEl>
                                          <p:spTgt spid="108"/>
                                        </p:tgtEl>
                                        <p:attrNameLst>
                                          <p:attrName>ppt_x</p:attrName>
                                          <p:attrName>ppt_y</p:attrName>
                                        </p:attrNameLst>
                                      </p:cBhvr>
                                      <p:rCtr x="3733" y="3981"/>
                                    </p:animMotion>
                                  </p:childTnLst>
                                </p:cTn>
                              </p:par>
                            </p:childTnLst>
                          </p:cTn>
                        </p:par>
                        <p:par>
                          <p:cTn id="39" fill="hold">
                            <p:stCondLst>
                              <p:cond delay="7000"/>
                            </p:stCondLst>
                            <p:childTnLst>
                              <p:par>
                                <p:cTn id="40" presetID="10" presetClass="exit" presetSubtype="0" fill="hold" nodeType="afterEffect">
                                  <p:stCondLst>
                                    <p:cond delay="0"/>
                                  </p:stCondLst>
                                  <p:childTnLst>
                                    <p:animEffect transition="out" filter="fade">
                                      <p:cBhvr>
                                        <p:cTn id="41" dur="500"/>
                                        <p:tgtEl>
                                          <p:spTgt spid="115"/>
                                        </p:tgtEl>
                                      </p:cBhvr>
                                    </p:animEffect>
                                    <p:set>
                                      <p:cBhvr>
                                        <p:cTn id="42" dur="1" fill="hold">
                                          <p:stCondLst>
                                            <p:cond delay="499"/>
                                          </p:stCondLst>
                                        </p:cTn>
                                        <p:tgtEl>
                                          <p:spTgt spid="1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2"/>
                                        </p:tgtEl>
                                      </p:cBhvr>
                                    </p:animEffect>
                                    <p:set>
                                      <p:cBhvr>
                                        <p:cTn id="45" dur="1" fill="hold">
                                          <p:stCondLst>
                                            <p:cond delay="499"/>
                                          </p:stCondLst>
                                        </p:cTn>
                                        <p:tgtEl>
                                          <p:spTgt spid="132"/>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39"/>
                                        </p:tgtEl>
                                        <p:attrNameLst>
                                          <p:attrName>style.visibility</p:attrName>
                                        </p:attrNameLst>
                                      </p:cBhvr>
                                      <p:to>
                                        <p:strVal val="visible"/>
                                      </p:to>
                                    </p:set>
                                    <p:animEffect transition="in" filter="fade">
                                      <p:cBhvr>
                                        <p:cTn id="48" dur="500"/>
                                        <p:tgtEl>
                                          <p:spTgt spid="139"/>
                                        </p:tgtEl>
                                      </p:cBhvr>
                                    </p:animEffect>
                                  </p:childTnLst>
                                </p:cTn>
                              </p:par>
                              <p:par>
                                <p:cTn id="49" presetID="10"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8"/>
                                        </p:tgtEl>
                                        <p:attrNameLst>
                                          <p:attrName>style.visibility</p:attrName>
                                        </p:attrNameLst>
                                      </p:cBhvr>
                                      <p:to>
                                        <p:strVal val="visible"/>
                                      </p:to>
                                    </p:set>
                                    <p:animEffect transition="in" filter="fade">
                                      <p:cBhvr>
                                        <p:cTn id="54" dur="500"/>
                                        <p:tgtEl>
                                          <p:spTgt spid="1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xit" presetSubtype="0" fill="hold" grpId="1" nodeType="withEffect">
                                  <p:stCondLst>
                                    <p:cond delay="0"/>
                                  </p:stCondLst>
                                  <p:childTnLst>
                                    <p:animEffect transition="out" filter="fade">
                                      <p:cBhvr>
                                        <p:cTn id="61" dur="500"/>
                                        <p:tgtEl>
                                          <p:spTgt spid="139"/>
                                        </p:tgtEl>
                                      </p:cBhvr>
                                    </p:animEffect>
                                    <p:set>
                                      <p:cBhvr>
                                        <p:cTn id="62" dur="1" fill="hold">
                                          <p:stCondLst>
                                            <p:cond delay="499"/>
                                          </p:stCondLst>
                                        </p:cTn>
                                        <p:tgtEl>
                                          <p:spTgt spid="139"/>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500"/>
                                        <p:tgtEl>
                                          <p:spTgt spid="118"/>
                                        </p:tgtEl>
                                      </p:cBhvr>
                                    </p:animEffect>
                                  </p:childTnLst>
                                </p:cTn>
                              </p:par>
                              <p:par>
                                <p:cTn id="66" presetID="10" presetClass="entr" presetSubtype="0" fill="hold" nodeType="withEffect">
                                  <p:stCondLst>
                                    <p:cond delay="0"/>
                                  </p:stCondLst>
                                  <p:childTnLst>
                                    <p:set>
                                      <p:cBhvr>
                                        <p:cTn id="67" dur="1" fill="hold">
                                          <p:stCondLst>
                                            <p:cond delay="0"/>
                                          </p:stCondLst>
                                        </p:cTn>
                                        <p:tgtEl>
                                          <p:spTgt spid="117"/>
                                        </p:tgtEl>
                                        <p:attrNameLst>
                                          <p:attrName>style.visibility</p:attrName>
                                        </p:attrNameLst>
                                      </p:cBhvr>
                                      <p:to>
                                        <p:strVal val="visible"/>
                                      </p:to>
                                    </p:set>
                                    <p:animEffect transition="in" filter="fade">
                                      <p:cBhvr>
                                        <p:cTn id="68" dur="500"/>
                                        <p:tgtEl>
                                          <p:spTgt spid="1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fade">
                                      <p:cBhvr>
                                        <p:cTn id="71" dur="500"/>
                                        <p:tgtEl>
                                          <p:spTgt spid="1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9"/>
                                        </p:tgtEl>
                                        <p:attrNameLst>
                                          <p:attrName>style.visibility</p:attrName>
                                        </p:attrNameLst>
                                      </p:cBhvr>
                                      <p:to>
                                        <p:strVal val="visible"/>
                                      </p:to>
                                    </p:set>
                                    <p:animEffect transition="in" filter="fade">
                                      <p:cBhvr>
                                        <p:cTn id="74" dur="500"/>
                                        <p:tgtEl>
                                          <p:spTgt spid="129"/>
                                        </p:tgtEl>
                                      </p:cBhvr>
                                    </p:animEffect>
                                  </p:childTnLst>
                                </p:cTn>
                              </p:par>
                              <p:par>
                                <p:cTn id="75" presetID="10" presetClass="exit" presetSubtype="0" fill="hold" grpId="0" nodeType="withEffect">
                                  <p:stCondLst>
                                    <p:cond delay="0"/>
                                  </p:stCondLst>
                                  <p:childTnLst>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fade">
                                      <p:cBhvr>
                                        <p:cTn id="80" dur="500"/>
                                        <p:tgtEl>
                                          <p:spTgt spid="130"/>
                                        </p:tgtEl>
                                      </p:cBhvr>
                                    </p:animEffect>
                                  </p:childTnLst>
                                </p:cTn>
                              </p:par>
                              <p:par>
                                <p:cTn id="81" presetID="50" presetClass="path" presetSubtype="0" accel="50000" decel="50000" fill="hold" grpId="3" nodeType="withEffect">
                                  <p:stCondLst>
                                    <p:cond delay="0"/>
                                  </p:stCondLst>
                                  <p:childTnLst>
                                    <p:animMotion origin="layout" path="M 0.01267 0.22916 L 0.04739 0.22916 C 0.06319 0.22916 0.08263 0.24976 0.08263 0.26689 L 0.08263 0.30486 " pathEditMode="relative" rAng="0" ptsTypes="AAAA">
                                      <p:cBhvr>
                                        <p:cTn id="82" dur="2000" fill="hold"/>
                                        <p:tgtEl>
                                          <p:spTgt spid="108"/>
                                        </p:tgtEl>
                                        <p:attrNameLst>
                                          <p:attrName>ppt_x</p:attrName>
                                          <p:attrName>ppt_y</p:attrName>
                                        </p:attrNameLst>
                                      </p:cBhvr>
                                      <p:rCtr x="3490" y="3773"/>
                                    </p:animMotion>
                                  </p:childTnLst>
                                </p:cTn>
                              </p:par>
                            </p:childTnLst>
                          </p:cTn>
                        </p:par>
                        <p:par>
                          <p:cTn id="83" fill="hold">
                            <p:stCondLst>
                              <p:cond delay="2000"/>
                            </p:stCondLst>
                            <p:childTnLst>
                              <p:par>
                                <p:cTn id="84" presetID="10" presetClass="exit" presetSubtype="0" fill="hold" nodeType="afterEffect">
                                  <p:stCondLst>
                                    <p:cond delay="0"/>
                                  </p:stCondLst>
                                  <p:childTnLst>
                                    <p:animEffect transition="out" filter="fade">
                                      <p:cBhvr>
                                        <p:cTn id="85" dur="500"/>
                                        <p:tgtEl>
                                          <p:spTgt spid="113"/>
                                        </p:tgtEl>
                                      </p:cBhvr>
                                    </p:animEffect>
                                    <p:set>
                                      <p:cBhvr>
                                        <p:cTn id="86" dur="1" fill="hold">
                                          <p:stCondLst>
                                            <p:cond delay="499"/>
                                          </p:stCondLst>
                                        </p:cTn>
                                        <p:tgtEl>
                                          <p:spTgt spid="11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38"/>
                                        </p:tgtEl>
                                      </p:cBhvr>
                                    </p:animEffect>
                                    <p:set>
                                      <p:cBhvr>
                                        <p:cTn id="89" dur="1" fill="hold">
                                          <p:stCondLst>
                                            <p:cond delay="499"/>
                                          </p:stCondLst>
                                        </p:cTn>
                                        <p:tgtEl>
                                          <p:spTgt spid="138"/>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140"/>
                                        </p:tgtEl>
                                        <p:attrNameLst>
                                          <p:attrName>style.visibility</p:attrName>
                                        </p:attrNameLst>
                                      </p:cBhvr>
                                      <p:to>
                                        <p:strVal val="visible"/>
                                      </p:to>
                                    </p:set>
                                    <p:animEffect transition="in" filter="fade">
                                      <p:cBhvr>
                                        <p:cTn id="92" dur="500"/>
                                        <p:tgtEl>
                                          <p:spTgt spid="140"/>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randombar(horizontal)">
                                      <p:cBhvr>
                                        <p:cTn id="9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8" grpId="1" animBg="1"/>
      <p:bldP spid="128" grpId="0" animBg="1"/>
      <p:bldP spid="106" grpId="0" animBg="1"/>
      <p:bldP spid="108" grpId="0" animBg="1"/>
      <p:bldP spid="108" grpId="1" animBg="1"/>
      <p:bldP spid="108" grpId="2" animBg="1"/>
      <p:bldP spid="108" grpId="3" animBg="1"/>
      <p:bldP spid="129" grpId="0" animBg="1"/>
      <p:bldP spid="130" grpId="0"/>
      <p:bldP spid="4" grpId="0" animBg="1"/>
      <p:bldP spid="4" grpId="1" animBg="1"/>
      <p:bldP spid="131" grpId="0" animBg="1"/>
      <p:bldP spid="132" grpId="0" animBg="1"/>
      <p:bldP spid="132" grpId="1" animBg="1"/>
      <p:bldP spid="139" grpId="0" animBg="1"/>
      <p:bldP spid="139" grpId="1" animBg="1"/>
      <p:bldP spid="5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537210" y="4291906"/>
                <a:ext cx="8358187" cy="1272977"/>
              </a:xfrm>
              <a:prstGeom prst="rect">
                <a:avLst/>
              </a:prstGeom>
              <a:solidFill>
                <a:schemeClr val="bg1"/>
              </a:solidFill>
            </p:spPr>
            <p:txBody>
              <a:bodyPr wrap="square" rtlCol="0">
                <a:spAutoFit/>
              </a:bodyPr>
              <a:lstStyle/>
              <a:p>
                <a:pPr>
                  <a:buNone/>
                </a:pPr>
                <a:endParaRPr lang="en-US" sz="2200" b="0" dirty="0" smtClean="0">
                  <a:solidFill>
                    <a:srgbClr val="000000"/>
                  </a:solidFill>
                  <a:latin typeface="Cambria Math" panose="02040503050406030204" pitchFamily="18" charset="0"/>
                </a:endParaRPr>
              </a:p>
              <a:p>
                <a:pPr>
                  <a:buNone/>
                </a:pPr>
                <a14:m>
                  <m:oMathPara xmlns:m="http://schemas.openxmlformats.org/officeDocument/2006/math">
                    <m:oMathParaPr>
                      <m:jc m:val="center"/>
                    </m:oMathParaPr>
                    <m:oMath xmlns:m="http://schemas.openxmlformats.org/officeDocument/2006/math">
                      <m:r>
                        <m:rPr>
                          <m:sty m:val="p"/>
                        </m:rPr>
                        <a:rPr lang="en-US" sz="2200" b="0" i="0" smtClean="0">
                          <a:solidFill>
                            <a:srgbClr val="000000"/>
                          </a:solidFill>
                          <a:latin typeface="Cambria Math" panose="02040503050406030204" pitchFamily="18" charset="0"/>
                        </a:rPr>
                        <m:t>CoDisp</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Eraser</m:t>
                          </m:r>
                        </m:e>
                      </m:d>
                      <m:r>
                        <a:rPr lang="en-US" sz="2200" b="0" i="0" smtClean="0">
                          <a:solidFill>
                            <a:srgbClr val="000000"/>
                          </a:solidFill>
                          <a:latin typeface="Cambria Math" panose="02040503050406030204" pitchFamily="18" charset="0"/>
                        </a:rPr>
                        <m:t>=</m:t>
                      </m:r>
                      <m:func>
                        <m:funcPr>
                          <m:ctrlPr>
                            <a:rPr lang="en-US" sz="2200" b="0" i="1" smtClean="0">
                              <a:solidFill>
                                <a:srgbClr val="000000"/>
                              </a:solidFill>
                              <a:latin typeface="Cambria Math" panose="02040503050406030204" pitchFamily="18" charset="0"/>
                            </a:rPr>
                          </m:ctrlPr>
                        </m:funcPr>
                        <m:fName>
                          <m:r>
                            <m:rPr>
                              <m:sty m:val="p"/>
                            </m:rPr>
                            <a:rPr lang="en-US" sz="2200" b="0" i="0" smtClean="0">
                              <a:solidFill>
                                <a:srgbClr val="000000"/>
                              </a:solidFill>
                              <a:latin typeface="Cambria Math" panose="02040503050406030204" pitchFamily="18" charset="0"/>
                            </a:rPr>
                            <m:t>max</m:t>
                          </m:r>
                        </m:fName>
                        <m:e>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Displacement</m:t>
                              </m:r>
                            </m:e>
                          </m:d>
                        </m:e>
                      </m:func>
                      <m:r>
                        <a:rPr lang="en-US" sz="2200" b="0" i="0" smtClean="0">
                          <a:solidFill>
                            <a:srgbClr val="000000"/>
                          </a:solidFill>
                          <a:latin typeface="Cambria Math" panose="02040503050406030204" pitchFamily="18" charset="0"/>
                        </a:rPr>
                        <m:t>=1</m:t>
                      </m:r>
                      <m:r>
                        <a:rPr lang="en-US" sz="2200" b="1" i="0" smtClean="0">
                          <a:solidFill>
                            <a:srgbClr val="000000"/>
                          </a:solidFill>
                          <a:latin typeface="Cambria Math" panose="02040503050406030204" pitchFamily="18" charset="0"/>
                        </a:rPr>
                        <m:t>&lt;</m:t>
                      </m:r>
                      <m:r>
                        <a:rPr lang="en-US" sz="2200" b="0" i="0" smtClean="0">
                          <a:solidFill>
                            <a:srgbClr val="000000"/>
                          </a:solidFill>
                          <a:latin typeface="Cambria Math" panose="02040503050406030204" pitchFamily="18" charset="0"/>
                        </a:rPr>
                        <m:t> </m:t>
                      </m:r>
                      <m:r>
                        <m:rPr>
                          <m:sty m:val="p"/>
                        </m:rPr>
                        <a:rPr lang="en-US" sz="2200" i="0">
                          <a:solidFill>
                            <a:srgbClr val="000000"/>
                          </a:solidFill>
                          <a:latin typeface="Cambria Math" panose="02040503050406030204" pitchFamily="18" charset="0"/>
                        </a:rPr>
                        <m:t>Threshold</m:t>
                      </m:r>
                      <m:r>
                        <a:rPr lang="en-US" sz="2200" i="0">
                          <a:solidFill>
                            <a:srgbClr val="000000"/>
                          </a:solidFill>
                          <a:latin typeface="Cambria Math" panose="02040503050406030204" pitchFamily="18" charset="0"/>
                        </a:rPr>
                        <m:t>=1.5</m:t>
                      </m:r>
                    </m:oMath>
                  </m:oMathPara>
                </a14:m>
                <a:endParaRPr lang="en-US" sz="2200" dirty="0" smtClean="0">
                  <a:solidFill>
                    <a:srgbClr val="000000"/>
                  </a:solidFill>
                </a:endParaRPr>
              </a:p>
              <a:p>
                <a:pPr>
                  <a:buNone/>
                </a:pPr>
                <a:endParaRPr lang="en-US" sz="2200" dirty="0"/>
              </a:p>
            </p:txBody>
          </p:sp>
        </mc:Choice>
        <mc:Fallback xmlns="">
          <p:sp>
            <p:nvSpPr>
              <p:cNvPr id="7" name="TextBox 6"/>
              <p:cNvSpPr txBox="1">
                <a:spLocks noRot="1" noChangeAspect="1" noMove="1" noResize="1" noEditPoints="1" noAdjustHandles="1" noChangeArrowheads="1" noChangeShapeType="1" noTextEdit="1"/>
              </p:cNvSpPr>
              <p:nvPr/>
            </p:nvSpPr>
            <p:spPr>
              <a:xfrm>
                <a:off x="537210" y="4291906"/>
                <a:ext cx="8358187" cy="12729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78218" y="4423703"/>
                <a:ext cx="8358186" cy="748859"/>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r>
                        <m:rPr>
                          <m:sty m:val="p"/>
                        </m:rPr>
                        <a:rPr lang="en-US" sz="2200" b="0" i="0" smtClean="0">
                          <a:latin typeface="Cambria Math" panose="02040503050406030204" pitchFamily="18" charset="0"/>
                        </a:rPr>
                        <m:t>Displacement</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Data</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Point</m:t>
                              </m:r>
                            </m:e>
                            <m:sub>
                              <m:r>
                                <m:rPr>
                                  <m:sty m:val="p"/>
                                </m:rPr>
                                <a:rPr lang="en-US" sz="2200" b="0" i="0" smtClean="0">
                                  <a:latin typeface="Cambria Math" panose="02040503050406030204" pitchFamily="18" charset="0"/>
                                </a:rPr>
                                <m:t>depth</m:t>
                              </m:r>
                            </m:sub>
                          </m:sSub>
                        </m:e>
                      </m:d>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sibling</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num>
                        <m:den>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current</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den>
                      </m:f>
                    </m:oMath>
                  </m:oMathPara>
                </a14:m>
                <a:endParaRPr lang="en-US" sz="2200" dirty="0"/>
              </a:p>
            </p:txBody>
          </p:sp>
        </mc:Choice>
        <mc:Fallback xmlns="">
          <p:sp>
            <p:nvSpPr>
              <p:cNvPr id="8" name="TextBox 7"/>
              <p:cNvSpPr txBox="1">
                <a:spLocks noRot="1" noChangeAspect="1" noMove="1" noResize="1" noEditPoints="1" noAdjustHandles="1" noChangeArrowheads="1" noChangeShapeType="1" noTextEdit="1"/>
              </p:cNvSpPr>
              <p:nvPr/>
            </p:nvSpPr>
            <p:spPr>
              <a:xfrm>
                <a:off x="478218" y="4423703"/>
                <a:ext cx="8358186" cy="748859"/>
              </a:xfrm>
              <a:prstGeom prst="rect">
                <a:avLst/>
              </a:prstGeom>
              <a:blipFill>
                <a:blip r:embed="rId4"/>
                <a:stretch>
                  <a:fillRect/>
                </a:stretch>
              </a:blipFill>
            </p:spPr>
            <p:txBody>
              <a:bodyPr/>
              <a:lstStyle/>
              <a:p>
                <a:r>
                  <a:rPr lang="en-US">
                    <a:noFill/>
                  </a:rPr>
                  <a:t> </a:t>
                </a:r>
              </a:p>
            </p:txBody>
          </p:sp>
        </mc:Fallback>
      </mc:AlternateContent>
      <p:cxnSp>
        <p:nvCxnSpPr>
          <p:cNvPr id="84" name="Elbow Connector 141"/>
          <p:cNvCxnSpPr/>
          <p:nvPr/>
        </p:nvCxnSpPr>
        <p:spPr bwMode="auto">
          <a:xfrm rot="16200000" flipH="1">
            <a:off x="3134151" y="2790942"/>
            <a:ext cx="127055" cy="53891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5" name="Elbow Connector 142"/>
          <p:cNvCxnSpPr>
            <a:endCxn id="98" idx="3"/>
          </p:cNvCxnSpPr>
          <p:nvPr/>
        </p:nvCxnSpPr>
        <p:spPr bwMode="auto">
          <a:xfrm rot="5400000">
            <a:off x="2607134" y="2795905"/>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0" name="Oval 113"/>
          <p:cNvSpPr/>
          <p:nvPr/>
        </p:nvSpPr>
        <p:spPr>
          <a:xfrm>
            <a:off x="2737682" y="2623571"/>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37" name="Titre 1"/>
          <p:cNvSpPr>
            <a:spLocks noGrp="1"/>
          </p:cNvSpPr>
          <p:nvPr>
            <p:ph type="title"/>
          </p:nvPr>
        </p:nvSpPr>
        <p:spPr>
          <a:xfrm>
            <a:off x="671513" y="317501"/>
            <a:ext cx="7805737" cy="655078"/>
          </a:xfrm>
        </p:spPr>
        <p:txBody>
          <a:bodyPr/>
          <a:lstStyle/>
          <a:p>
            <a:r>
              <a:rPr lang="en-US" dirty="0" smtClean="0"/>
              <a:t>RRCF Tree Update: Example</a:t>
            </a:r>
            <a:endParaRPr lang="en-US" dirty="0"/>
          </a:p>
        </p:txBody>
      </p:sp>
      <p:sp>
        <p:nvSpPr>
          <p:cNvPr id="70" name="Freeform 117"/>
          <p:cNvSpPr/>
          <p:nvPr/>
        </p:nvSpPr>
        <p:spPr>
          <a:xfrm>
            <a:off x="1141610" y="2609614"/>
            <a:ext cx="700309" cy="370908"/>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71" name="Oval 120"/>
          <p:cNvSpPr/>
          <p:nvPr/>
        </p:nvSpPr>
        <p:spPr>
          <a:xfrm>
            <a:off x="3290660" y="1570582"/>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72" name="Freeform 121"/>
          <p:cNvSpPr/>
          <p:nvPr/>
        </p:nvSpPr>
        <p:spPr>
          <a:xfrm>
            <a:off x="3678156" y="1569612"/>
            <a:ext cx="663798" cy="35129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73" name="Oval 122"/>
          <p:cNvSpPr/>
          <p:nvPr/>
        </p:nvSpPr>
        <p:spPr>
          <a:xfrm>
            <a:off x="4522557" y="2079171"/>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74" name="Freeform 123"/>
          <p:cNvSpPr/>
          <p:nvPr/>
        </p:nvSpPr>
        <p:spPr>
          <a:xfrm>
            <a:off x="4910053" y="2101329"/>
            <a:ext cx="847648" cy="36533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75" name="Freeform 128"/>
          <p:cNvSpPr/>
          <p:nvPr/>
        </p:nvSpPr>
        <p:spPr>
          <a:xfrm>
            <a:off x="2175644" y="2093043"/>
            <a:ext cx="702975" cy="383282"/>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76" name="Freeform 129"/>
          <p:cNvSpPr/>
          <p:nvPr/>
        </p:nvSpPr>
        <p:spPr>
          <a:xfrm>
            <a:off x="3138426" y="2612958"/>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77" name="Freeform 130"/>
          <p:cNvSpPr/>
          <p:nvPr/>
        </p:nvSpPr>
        <p:spPr>
          <a:xfrm>
            <a:off x="3138426" y="2612958"/>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cxnSp>
        <p:nvCxnSpPr>
          <p:cNvPr id="79" name="Elbow Connector 136"/>
          <p:cNvCxnSpPr>
            <a:stCxn id="71" idx="4"/>
            <a:endCxn id="73" idx="0"/>
          </p:cNvCxnSpPr>
          <p:nvPr/>
        </p:nvCxnSpPr>
        <p:spPr bwMode="auto">
          <a:xfrm rot="16200000" flipH="1">
            <a:off x="4039810" y="1402675"/>
            <a:ext cx="121093" cy="123189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0" name="Elbow Connector 137"/>
          <p:cNvCxnSpPr>
            <a:stCxn id="71" idx="4"/>
            <a:endCxn id="93" idx="0"/>
          </p:cNvCxnSpPr>
          <p:nvPr/>
        </p:nvCxnSpPr>
        <p:spPr bwMode="auto">
          <a:xfrm rot="5400000">
            <a:off x="2648739" y="1230844"/>
            <a:ext cx="108434" cy="15629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1" name="Elbow Connector 138"/>
          <p:cNvCxnSpPr>
            <a:stCxn id="73" idx="4"/>
            <a:endCxn id="119" idx="3"/>
          </p:cNvCxnSpPr>
          <p:nvPr/>
        </p:nvCxnSpPr>
        <p:spPr bwMode="auto">
          <a:xfrm rot="16200000" flipH="1">
            <a:off x="4916302" y="2266669"/>
            <a:ext cx="141740" cy="54173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2" name="Elbow Connector 139"/>
          <p:cNvCxnSpPr>
            <a:stCxn id="73" idx="4"/>
            <a:endCxn id="99" idx="3"/>
          </p:cNvCxnSpPr>
          <p:nvPr/>
        </p:nvCxnSpPr>
        <p:spPr bwMode="auto">
          <a:xfrm rot="5400000">
            <a:off x="4372843" y="2277323"/>
            <a:ext cx="154118" cy="53280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3" name="Elbow Connector 140"/>
          <p:cNvCxnSpPr>
            <a:stCxn id="93" idx="4"/>
          </p:cNvCxnSpPr>
          <p:nvPr/>
        </p:nvCxnSpPr>
        <p:spPr bwMode="auto">
          <a:xfrm rot="16200000" flipH="1">
            <a:off x="2344408" y="2031103"/>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6" name="Elbow Connector 143"/>
          <p:cNvCxnSpPr>
            <a:stCxn id="93" idx="4"/>
            <a:endCxn id="92" idx="0"/>
          </p:cNvCxnSpPr>
          <p:nvPr/>
        </p:nvCxnSpPr>
        <p:spPr bwMode="auto">
          <a:xfrm rot="5400000">
            <a:off x="1365532" y="2052862"/>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7" name="Elbow Connector 144"/>
          <p:cNvCxnSpPr>
            <a:stCxn id="92" idx="4"/>
            <a:endCxn id="95" idx="3"/>
          </p:cNvCxnSpPr>
          <p:nvPr/>
        </p:nvCxnSpPr>
        <p:spPr bwMode="auto">
          <a:xfrm rot="5400000">
            <a:off x="623968" y="2776575"/>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8" name="Elbow Connector 145"/>
          <p:cNvCxnSpPr/>
          <p:nvPr/>
        </p:nvCxnSpPr>
        <p:spPr bwMode="auto">
          <a:xfrm rot="16200000" flipH="1">
            <a:off x="1176634" y="2790432"/>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89" name="Freeform 146"/>
          <p:cNvSpPr/>
          <p:nvPr/>
        </p:nvSpPr>
        <p:spPr>
          <a:xfrm>
            <a:off x="1600867" y="3118341"/>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90" name="Elbow Connector 151"/>
          <p:cNvCxnSpPr>
            <a:stCxn id="94" idx="4"/>
            <a:endCxn id="97" idx="3"/>
          </p:cNvCxnSpPr>
          <p:nvPr/>
        </p:nvCxnSpPr>
        <p:spPr bwMode="auto">
          <a:xfrm rot="16200000" flipH="1">
            <a:off x="1671482" y="3300933"/>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1" name="Elbow Connector 152"/>
          <p:cNvCxnSpPr>
            <a:stCxn id="94" idx="4"/>
            <a:endCxn id="96" idx="3"/>
          </p:cNvCxnSpPr>
          <p:nvPr/>
        </p:nvCxnSpPr>
        <p:spPr bwMode="auto">
          <a:xfrm rot="5400000">
            <a:off x="1159846" y="3299978"/>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92" name="Oval 116"/>
          <p:cNvSpPr/>
          <p:nvPr/>
        </p:nvSpPr>
        <p:spPr>
          <a:xfrm>
            <a:off x="770637" y="260883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3" name="Oval 153"/>
          <p:cNvSpPr/>
          <p:nvPr/>
        </p:nvSpPr>
        <p:spPr>
          <a:xfrm>
            <a:off x="1727755" y="2066512"/>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4" name="Oval 113"/>
          <p:cNvSpPr/>
          <p:nvPr/>
        </p:nvSpPr>
        <p:spPr>
          <a:xfrm>
            <a:off x="1294987" y="3096183"/>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5" name="Snip Same Side Corner Rectangle 6"/>
          <p:cNvSpPr/>
          <p:nvPr/>
        </p:nvSpPr>
        <p:spPr bwMode="auto">
          <a:xfrm>
            <a:off x="158878" y="3116995"/>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6" name="Snip Same Side Corner Rectangle 156"/>
          <p:cNvSpPr/>
          <p:nvPr/>
        </p:nvSpPr>
        <p:spPr bwMode="auto">
          <a:xfrm>
            <a:off x="730812" y="3628868"/>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7" name="Snip Same Side Corner Rectangle 157"/>
          <p:cNvSpPr/>
          <p:nvPr/>
        </p:nvSpPr>
        <p:spPr bwMode="auto">
          <a:xfrm>
            <a:off x="1764100" y="363888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8" name="Snip Same Side Corner Rectangle 158"/>
          <p:cNvSpPr/>
          <p:nvPr/>
        </p:nvSpPr>
        <p:spPr bwMode="auto">
          <a:xfrm>
            <a:off x="2160834" y="3116995"/>
            <a:ext cx="490667" cy="402527"/>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9" name="Snip Same Side Corner Rectangle 160"/>
          <p:cNvSpPr/>
          <p:nvPr/>
        </p:nvSpPr>
        <p:spPr bwMode="auto">
          <a:xfrm>
            <a:off x="3938164" y="2620785"/>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9" name="Snip Same Side Corner Rectangle 161"/>
          <p:cNvSpPr/>
          <p:nvPr/>
        </p:nvSpPr>
        <p:spPr bwMode="auto">
          <a:xfrm>
            <a:off x="5012706" y="260840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0" name="Oval 44"/>
          <p:cNvSpPr/>
          <p:nvPr/>
        </p:nvSpPr>
        <p:spPr>
          <a:xfrm>
            <a:off x="3300558" y="3158716"/>
            <a:ext cx="387496" cy="387496"/>
          </a:xfrm>
          <a:prstGeom prst="ellipse">
            <a:avLst/>
          </a:prstGeom>
          <a:ln>
            <a:noFill/>
          </a:ln>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21" name="Freeform 45"/>
          <p:cNvSpPr/>
          <p:nvPr/>
        </p:nvSpPr>
        <p:spPr>
          <a:xfrm>
            <a:off x="3688054" y="3180874"/>
            <a:ext cx="744246" cy="324963"/>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a:lnSpc>
                <a:spcPct val="90000"/>
              </a:lnSpc>
              <a:spcBef>
                <a:spcPct val="0"/>
              </a:spcBef>
              <a:spcAft>
                <a:spcPct val="35000"/>
              </a:spcAft>
              <a:buNone/>
            </a:pPr>
            <a:r>
              <a:rPr lang="en-US" sz="1200" dirty="0">
                <a:solidFill>
                  <a:srgbClr val="000000">
                    <a:hueOff val="0"/>
                    <a:satOff val="0"/>
                    <a:lumOff val="0"/>
                    <a:alphaOff val="0"/>
                  </a:srgbClr>
                </a:solidFill>
              </a:rPr>
              <a:t>L/W&lt;2</a:t>
            </a:r>
          </a:p>
        </p:txBody>
      </p:sp>
      <p:cxnSp>
        <p:nvCxnSpPr>
          <p:cNvPr id="122" name="Elbow Connector 46"/>
          <p:cNvCxnSpPr>
            <a:stCxn id="120" idx="4"/>
            <a:endCxn id="125" idx="3"/>
          </p:cNvCxnSpPr>
          <p:nvPr/>
        </p:nvCxnSpPr>
        <p:spPr bwMode="auto">
          <a:xfrm rot="16200000" flipH="1">
            <a:off x="3694305" y="3346214"/>
            <a:ext cx="141739" cy="54173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23" name="Elbow Connector 47"/>
          <p:cNvCxnSpPr>
            <a:stCxn id="120" idx="4"/>
            <a:endCxn id="124" idx="3"/>
          </p:cNvCxnSpPr>
          <p:nvPr/>
        </p:nvCxnSpPr>
        <p:spPr bwMode="auto">
          <a:xfrm rot="5400000">
            <a:off x="3150845" y="3356866"/>
            <a:ext cx="154117" cy="53280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4" name="Snip Same Side Corner Rectangle 48"/>
          <p:cNvSpPr/>
          <p:nvPr/>
        </p:nvSpPr>
        <p:spPr bwMode="auto">
          <a:xfrm>
            <a:off x="2716165" y="3700330"/>
            <a:ext cx="490667" cy="402527"/>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5" name="Snip Same Side Corner Rectangle 49"/>
          <p:cNvSpPr/>
          <p:nvPr/>
        </p:nvSpPr>
        <p:spPr bwMode="auto">
          <a:xfrm>
            <a:off x="3790707" y="3687952"/>
            <a:ext cx="490667" cy="402527"/>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8" name="Freeform 131"/>
          <p:cNvSpPr/>
          <p:nvPr/>
        </p:nvSpPr>
        <p:spPr>
          <a:xfrm>
            <a:off x="3210868" y="2621106"/>
            <a:ext cx="677284" cy="345018"/>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graphicFrame>
        <p:nvGraphicFramePr>
          <p:cNvPr id="103" name="Espace réservé du contenu 4"/>
          <p:cNvGraphicFramePr>
            <a:graphicFrameLocks/>
          </p:cNvGraphicFramePr>
          <p:nvPr>
            <p:extLst>
              <p:ext uri="{D42A27DB-BD31-4B8C-83A1-F6EECF244321}">
                <p14:modId xmlns:p14="http://schemas.microsoft.com/office/powerpoint/2010/main" val="3631655966"/>
              </p:ext>
            </p:extLst>
          </p:nvPr>
        </p:nvGraphicFramePr>
        <p:xfrm>
          <a:off x="5651036" y="1408326"/>
          <a:ext cx="3332646" cy="1010920"/>
        </p:xfrm>
        <a:graphic>
          <a:graphicData uri="http://schemas.openxmlformats.org/drawingml/2006/table">
            <a:tbl>
              <a:tblPr firstRow="1" bandRow="1">
                <a:tableStyleId>{6E25E649-3F16-4E02-A733-19D2CDBF48F0}</a:tableStyleId>
              </a:tblPr>
              <a:tblGrid>
                <a:gridCol w="957580">
                  <a:extLst>
                    <a:ext uri="{9D8B030D-6E8A-4147-A177-3AD203B41FA5}">
                      <a16:colId xmlns:a16="http://schemas.microsoft.com/office/drawing/2014/main" val="4206868917"/>
                    </a:ext>
                  </a:extLst>
                </a:gridCol>
                <a:gridCol w="929867">
                  <a:extLst>
                    <a:ext uri="{9D8B030D-6E8A-4147-A177-3AD203B41FA5}">
                      <a16:colId xmlns:a16="http://schemas.microsoft.com/office/drawing/2014/main" val="2293109630"/>
                    </a:ext>
                  </a:extLst>
                </a:gridCol>
                <a:gridCol w="725714">
                  <a:extLst>
                    <a:ext uri="{9D8B030D-6E8A-4147-A177-3AD203B41FA5}">
                      <a16:colId xmlns:a16="http://schemas.microsoft.com/office/drawing/2014/main" val="3722333241"/>
                    </a:ext>
                  </a:extLst>
                </a:gridCol>
                <a:gridCol w="719485">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Eraser</a:t>
                      </a:r>
                      <a:endParaRPr lang="en-US" sz="1800" noProof="0" dirty="0"/>
                    </a:p>
                  </a:txBody>
                  <a:tcPr/>
                </a:tc>
                <a:tc>
                  <a:txBody>
                    <a:bodyPr/>
                    <a:lstStyle/>
                    <a:p>
                      <a:pPr algn="ctr"/>
                      <a:r>
                        <a:rPr lang="en-US" sz="1800" b="0" noProof="0" dirty="0" smtClean="0">
                          <a:solidFill>
                            <a:srgbClr val="00B0F0"/>
                          </a:solidFill>
                        </a:rPr>
                        <a:t>2.75</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bl>
          </a:graphicData>
        </a:graphic>
      </p:graphicFrame>
      <p:sp>
        <p:nvSpPr>
          <p:cNvPr id="4" name="TextBox 3"/>
          <p:cNvSpPr txBox="1"/>
          <p:nvPr/>
        </p:nvSpPr>
        <p:spPr>
          <a:xfrm>
            <a:off x="5743273" y="3167502"/>
            <a:ext cx="2759089" cy="949747"/>
          </a:xfrm>
          <a:prstGeom prst="rect">
            <a:avLst/>
          </a:prstGeom>
          <a:noFill/>
        </p:spPr>
        <p:txBody>
          <a:bodyPr wrap="none" rtlCol="0">
            <a:spAutoFit/>
          </a:bodyPr>
          <a:lstStyle/>
          <a:p>
            <a:pPr>
              <a:buNone/>
            </a:pPr>
            <a:r>
              <a:rPr lang="en-US" sz="2200" dirty="0" smtClean="0">
                <a:solidFill>
                  <a:srgbClr val="00B050"/>
                </a:solidFill>
              </a:rPr>
              <a:t>Leaves at sibling  : 1</a:t>
            </a:r>
          </a:p>
          <a:p>
            <a:pPr>
              <a:buNone/>
            </a:pPr>
            <a:r>
              <a:rPr lang="en-US" sz="2200" dirty="0" smtClean="0">
                <a:solidFill>
                  <a:schemeClr val="accent1">
                    <a:lumMod val="75000"/>
                  </a:schemeClr>
                </a:solidFill>
              </a:rPr>
              <a:t>Leaves at current : 1</a:t>
            </a:r>
            <a:endParaRPr lang="en-US" sz="2200" dirty="0">
              <a:solidFill>
                <a:schemeClr val="accent1">
                  <a:lumMod val="75000"/>
                </a:schemeClr>
              </a:solidFill>
            </a:endParaRPr>
          </a:p>
        </p:txBody>
      </p:sp>
      <p:sp>
        <p:nvSpPr>
          <p:cNvPr id="6" name="Rounded Rectangle 5"/>
          <p:cNvSpPr/>
          <p:nvPr/>
        </p:nvSpPr>
        <p:spPr bwMode="auto">
          <a:xfrm>
            <a:off x="2702956" y="3684199"/>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64" name="Rounded Rectangle 63"/>
          <p:cNvSpPr/>
          <p:nvPr/>
        </p:nvSpPr>
        <p:spPr bwMode="auto">
          <a:xfrm>
            <a:off x="3790706" y="3698591"/>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05" name="TextBox 104"/>
          <p:cNvSpPr txBox="1"/>
          <p:nvPr/>
        </p:nvSpPr>
        <p:spPr>
          <a:xfrm>
            <a:off x="5772928" y="3185467"/>
            <a:ext cx="2760692" cy="949747"/>
          </a:xfrm>
          <a:prstGeom prst="rect">
            <a:avLst/>
          </a:prstGeom>
          <a:noFill/>
        </p:spPr>
        <p:txBody>
          <a:bodyPr wrap="none" rtlCol="0">
            <a:spAutoFit/>
          </a:bodyPr>
          <a:lstStyle/>
          <a:p>
            <a:pPr>
              <a:buNone/>
            </a:pPr>
            <a:r>
              <a:rPr lang="en-US" sz="2200" dirty="0" smtClean="0">
                <a:solidFill>
                  <a:srgbClr val="00B050"/>
                </a:solidFill>
              </a:rPr>
              <a:t>Leaves at sibling  : 1</a:t>
            </a:r>
          </a:p>
          <a:p>
            <a:pPr>
              <a:buNone/>
            </a:pPr>
            <a:r>
              <a:rPr lang="en-US" sz="2200" dirty="0" smtClean="0">
                <a:solidFill>
                  <a:schemeClr val="accent1">
                    <a:lumMod val="75000"/>
                  </a:schemeClr>
                </a:solidFill>
              </a:rPr>
              <a:t>Leaves at current : </a:t>
            </a:r>
            <a:r>
              <a:rPr lang="el-GR" sz="2200" dirty="0" smtClean="0">
                <a:solidFill>
                  <a:schemeClr val="accent1">
                    <a:lumMod val="75000"/>
                  </a:schemeClr>
                </a:solidFill>
              </a:rPr>
              <a:t>2</a:t>
            </a:r>
            <a:endParaRPr lang="en-US" sz="2200" dirty="0">
              <a:solidFill>
                <a:schemeClr val="accent1">
                  <a:lumMod val="75000"/>
                </a:schemeClr>
              </a:solidFill>
            </a:endParaRPr>
          </a:p>
        </p:txBody>
      </p:sp>
      <p:sp>
        <p:nvSpPr>
          <p:cNvPr id="106" name="Rounded Rectangle 105"/>
          <p:cNvSpPr/>
          <p:nvPr/>
        </p:nvSpPr>
        <p:spPr bwMode="auto">
          <a:xfrm>
            <a:off x="2144993" y="3112810"/>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07" name="Rounded Rectangle 106"/>
          <p:cNvSpPr/>
          <p:nvPr/>
        </p:nvSpPr>
        <p:spPr bwMode="auto">
          <a:xfrm>
            <a:off x="3222166" y="3140707"/>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08" name="TextBox 107"/>
          <p:cNvSpPr txBox="1"/>
          <p:nvPr/>
        </p:nvSpPr>
        <p:spPr>
          <a:xfrm>
            <a:off x="5747271" y="3163601"/>
            <a:ext cx="2759089" cy="949747"/>
          </a:xfrm>
          <a:prstGeom prst="rect">
            <a:avLst/>
          </a:prstGeom>
          <a:noFill/>
        </p:spPr>
        <p:txBody>
          <a:bodyPr wrap="none" rtlCol="0">
            <a:spAutoFit/>
          </a:bodyPr>
          <a:lstStyle/>
          <a:p>
            <a:pPr>
              <a:buNone/>
            </a:pPr>
            <a:r>
              <a:rPr lang="en-US" sz="2200" dirty="0" smtClean="0">
                <a:solidFill>
                  <a:srgbClr val="00B050"/>
                </a:solidFill>
              </a:rPr>
              <a:t>Leaves at sibling  : </a:t>
            </a:r>
            <a:r>
              <a:rPr lang="el-GR" sz="2200" dirty="0" smtClean="0">
                <a:solidFill>
                  <a:srgbClr val="00B050"/>
                </a:solidFill>
              </a:rPr>
              <a:t>3</a:t>
            </a:r>
            <a:endParaRPr lang="en-US" sz="2200" dirty="0" smtClean="0">
              <a:solidFill>
                <a:srgbClr val="00B050"/>
              </a:solidFill>
            </a:endParaRPr>
          </a:p>
          <a:p>
            <a:pPr>
              <a:buNone/>
            </a:pPr>
            <a:r>
              <a:rPr lang="en-US" sz="2200" dirty="0" smtClean="0">
                <a:solidFill>
                  <a:schemeClr val="accent1">
                    <a:lumMod val="75000"/>
                  </a:schemeClr>
                </a:solidFill>
              </a:rPr>
              <a:t>Leaves at current : </a:t>
            </a:r>
            <a:r>
              <a:rPr lang="el-GR" sz="2200" dirty="0">
                <a:solidFill>
                  <a:schemeClr val="accent1">
                    <a:lumMod val="75000"/>
                  </a:schemeClr>
                </a:solidFill>
              </a:rPr>
              <a:t>3</a:t>
            </a:r>
            <a:endParaRPr lang="en-US" sz="2200" dirty="0">
              <a:solidFill>
                <a:schemeClr val="accent1">
                  <a:lumMod val="75000"/>
                </a:schemeClr>
              </a:solidFill>
            </a:endParaRPr>
          </a:p>
        </p:txBody>
      </p:sp>
      <p:sp>
        <p:nvSpPr>
          <p:cNvPr id="109" name="Rounded Rectangle 108"/>
          <p:cNvSpPr/>
          <p:nvPr/>
        </p:nvSpPr>
        <p:spPr bwMode="auto">
          <a:xfrm>
            <a:off x="737234" y="2579487"/>
            <a:ext cx="420900"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0" name="Rounded Rectangle 109"/>
          <p:cNvSpPr/>
          <p:nvPr/>
        </p:nvSpPr>
        <p:spPr bwMode="auto">
          <a:xfrm>
            <a:off x="2675184" y="2574585"/>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1" name="TextBox 110"/>
          <p:cNvSpPr txBox="1"/>
          <p:nvPr/>
        </p:nvSpPr>
        <p:spPr>
          <a:xfrm>
            <a:off x="5749299" y="3185074"/>
            <a:ext cx="2760692" cy="949747"/>
          </a:xfrm>
          <a:prstGeom prst="rect">
            <a:avLst/>
          </a:prstGeom>
          <a:noFill/>
        </p:spPr>
        <p:txBody>
          <a:bodyPr wrap="none" rtlCol="0">
            <a:spAutoFit/>
          </a:bodyPr>
          <a:lstStyle/>
          <a:p>
            <a:pPr>
              <a:buNone/>
            </a:pPr>
            <a:r>
              <a:rPr lang="en-US" sz="2200" dirty="0" smtClean="0">
                <a:solidFill>
                  <a:srgbClr val="00B050"/>
                </a:solidFill>
              </a:rPr>
              <a:t>Leaves at sibling  : </a:t>
            </a:r>
            <a:r>
              <a:rPr lang="el-GR" sz="2200" dirty="0">
                <a:solidFill>
                  <a:srgbClr val="00B050"/>
                </a:solidFill>
              </a:rPr>
              <a:t>2</a:t>
            </a:r>
            <a:endParaRPr lang="en-US" sz="2200" dirty="0" smtClean="0">
              <a:solidFill>
                <a:srgbClr val="00B050"/>
              </a:solidFill>
            </a:endParaRPr>
          </a:p>
          <a:p>
            <a:pPr>
              <a:buNone/>
            </a:pPr>
            <a:r>
              <a:rPr lang="en-US" sz="2200" dirty="0" smtClean="0">
                <a:solidFill>
                  <a:schemeClr val="accent1">
                    <a:lumMod val="75000"/>
                  </a:schemeClr>
                </a:solidFill>
              </a:rPr>
              <a:t>Leaves at current : </a:t>
            </a:r>
            <a:r>
              <a:rPr lang="el-GR" sz="2200" dirty="0" smtClean="0">
                <a:solidFill>
                  <a:schemeClr val="accent1">
                    <a:lumMod val="75000"/>
                  </a:schemeClr>
                </a:solidFill>
              </a:rPr>
              <a:t>6</a:t>
            </a:r>
            <a:endParaRPr lang="en-US" sz="2200" dirty="0">
              <a:solidFill>
                <a:schemeClr val="accent1">
                  <a:lumMod val="75000"/>
                </a:schemeClr>
              </a:solidFill>
            </a:endParaRPr>
          </a:p>
        </p:txBody>
      </p:sp>
      <p:sp>
        <p:nvSpPr>
          <p:cNvPr id="112" name="Rounded Rectangle 111"/>
          <p:cNvSpPr/>
          <p:nvPr/>
        </p:nvSpPr>
        <p:spPr bwMode="auto">
          <a:xfrm>
            <a:off x="4405374" y="2057667"/>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3" name="Rounded Rectangle 112"/>
          <p:cNvSpPr/>
          <p:nvPr/>
        </p:nvSpPr>
        <p:spPr bwMode="auto">
          <a:xfrm>
            <a:off x="1675879" y="2034229"/>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4" name="Snip Single Corner Rectangle 113"/>
          <p:cNvSpPr/>
          <p:nvPr/>
        </p:nvSpPr>
        <p:spPr bwMode="auto">
          <a:xfrm>
            <a:off x="3238456" y="1561888"/>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5" name="TextBox 114"/>
          <p:cNvSpPr txBox="1"/>
          <p:nvPr/>
        </p:nvSpPr>
        <p:spPr>
          <a:xfrm>
            <a:off x="6135536" y="3357872"/>
            <a:ext cx="1896673" cy="415563"/>
          </a:xfrm>
          <a:prstGeom prst="rect">
            <a:avLst/>
          </a:prstGeom>
          <a:noFill/>
        </p:spPr>
        <p:txBody>
          <a:bodyPr wrap="none" rtlCol="0">
            <a:spAutoFit/>
          </a:bodyPr>
          <a:lstStyle/>
          <a:p>
            <a:pPr>
              <a:buNone/>
            </a:pPr>
            <a:r>
              <a:rPr lang="en-US" sz="2200" dirty="0" smtClean="0">
                <a:solidFill>
                  <a:srgbClr val="00B050"/>
                </a:solidFill>
              </a:rPr>
              <a:t>Update range</a:t>
            </a:r>
            <a:endParaRPr lang="en-US" sz="2200" dirty="0">
              <a:solidFill>
                <a:srgbClr val="00B050"/>
              </a:solidFill>
            </a:endParaRPr>
          </a:p>
        </p:txBody>
      </p:sp>
      <p:cxnSp>
        <p:nvCxnSpPr>
          <p:cNvPr id="116" name="Straight Arrow Connector 115"/>
          <p:cNvCxnSpPr>
            <a:stCxn id="115" idx="1"/>
            <a:endCxn id="114" idx="3"/>
          </p:cNvCxnSpPr>
          <p:nvPr/>
        </p:nvCxnSpPr>
        <p:spPr bwMode="auto">
          <a:xfrm flipH="1" flipV="1">
            <a:off x="3467135" y="1561888"/>
            <a:ext cx="2668401" cy="2003766"/>
          </a:xfrm>
          <a:prstGeom prst="straightConnector1">
            <a:avLst/>
          </a:prstGeom>
          <a:noFill/>
          <a:ln w="12700" cap="flat" cmpd="sng" algn="ctr">
            <a:solidFill>
              <a:srgbClr val="00B050"/>
            </a:solidFill>
            <a:prstDash val="solid"/>
            <a:round/>
            <a:headEnd type="none" w="med" len="med"/>
            <a:tailEnd type="triangle"/>
          </a:ln>
          <a:effectLst/>
        </p:spPr>
      </p:cxnSp>
      <p:sp>
        <p:nvSpPr>
          <p:cNvPr id="117" name="Snip Single Corner Rectangle 116"/>
          <p:cNvSpPr/>
          <p:nvPr/>
        </p:nvSpPr>
        <p:spPr bwMode="auto">
          <a:xfrm>
            <a:off x="1701195" y="2044635"/>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18" name="Straight Arrow Connector 117"/>
          <p:cNvCxnSpPr>
            <a:stCxn id="115" idx="1"/>
            <a:endCxn id="117" idx="3"/>
          </p:cNvCxnSpPr>
          <p:nvPr/>
        </p:nvCxnSpPr>
        <p:spPr bwMode="auto">
          <a:xfrm flipH="1" flipV="1">
            <a:off x="1929874" y="2044635"/>
            <a:ext cx="4205662" cy="1521019"/>
          </a:xfrm>
          <a:prstGeom prst="straightConnector1">
            <a:avLst/>
          </a:prstGeom>
          <a:noFill/>
          <a:ln w="12700" cap="flat" cmpd="sng" algn="ctr">
            <a:solidFill>
              <a:srgbClr val="00B050"/>
            </a:solidFill>
            <a:prstDash val="solid"/>
            <a:round/>
            <a:headEnd type="none" w="med" len="med"/>
            <a:tailEnd type="triangle"/>
          </a:ln>
          <a:effectLst/>
        </p:spPr>
      </p:cxnSp>
      <p:sp>
        <p:nvSpPr>
          <p:cNvPr id="128" name="Snip Single Corner Rectangle 127"/>
          <p:cNvSpPr/>
          <p:nvPr/>
        </p:nvSpPr>
        <p:spPr bwMode="auto">
          <a:xfrm>
            <a:off x="2702751" y="2580354"/>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29" name="Straight Arrow Connector 128"/>
          <p:cNvCxnSpPr>
            <a:stCxn id="115" idx="1"/>
            <a:endCxn id="128" idx="3"/>
          </p:cNvCxnSpPr>
          <p:nvPr/>
        </p:nvCxnSpPr>
        <p:spPr bwMode="auto">
          <a:xfrm flipH="1" flipV="1">
            <a:off x="2923393" y="2604056"/>
            <a:ext cx="3212143" cy="961598"/>
          </a:xfrm>
          <a:prstGeom prst="straightConnector1">
            <a:avLst/>
          </a:prstGeom>
          <a:noFill/>
          <a:ln w="12700" cap="flat" cmpd="sng" algn="ctr">
            <a:solidFill>
              <a:srgbClr val="00B050"/>
            </a:solidFill>
            <a:prstDash val="solid"/>
            <a:round/>
            <a:headEnd type="none" w="med" len="med"/>
            <a:tailEnd type="triangle"/>
          </a:ln>
          <a:effectLst/>
        </p:spPr>
      </p:cxnSp>
      <p:sp>
        <p:nvSpPr>
          <p:cNvPr id="130" name="Snip Single Corner Rectangle 129"/>
          <p:cNvSpPr/>
          <p:nvPr/>
        </p:nvSpPr>
        <p:spPr bwMode="auto">
          <a:xfrm>
            <a:off x="3262313" y="3149143"/>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31" name="Straight Arrow Connector 130"/>
          <p:cNvCxnSpPr>
            <a:stCxn id="115" idx="1"/>
            <a:endCxn id="130" idx="3"/>
          </p:cNvCxnSpPr>
          <p:nvPr/>
        </p:nvCxnSpPr>
        <p:spPr bwMode="auto">
          <a:xfrm flipH="1" flipV="1">
            <a:off x="3490992" y="3149143"/>
            <a:ext cx="2644544" cy="416511"/>
          </a:xfrm>
          <a:prstGeom prst="straightConnector1">
            <a:avLst/>
          </a:prstGeom>
          <a:noFill/>
          <a:ln w="12700" cap="flat" cmpd="sng" algn="ctr">
            <a:solidFill>
              <a:srgbClr val="00B050"/>
            </a:solidFill>
            <a:prstDash val="solid"/>
            <a:round/>
            <a:headEnd type="none" w="med" len="med"/>
            <a:tailEnd type="triangle"/>
          </a:ln>
          <a:effectLst/>
        </p:spPr>
      </p:cxnSp>
      <p:sp>
        <p:nvSpPr>
          <p:cNvPr id="132" name="Snip Single Corner Rectangle 131"/>
          <p:cNvSpPr/>
          <p:nvPr/>
        </p:nvSpPr>
        <p:spPr bwMode="auto">
          <a:xfrm>
            <a:off x="3822523" y="3742509"/>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33" name="Straight Arrow Connector 132"/>
          <p:cNvCxnSpPr>
            <a:stCxn id="115" idx="1"/>
            <a:endCxn id="132" idx="3"/>
          </p:cNvCxnSpPr>
          <p:nvPr/>
        </p:nvCxnSpPr>
        <p:spPr bwMode="auto">
          <a:xfrm flipH="1">
            <a:off x="4051202" y="3565654"/>
            <a:ext cx="2084334" cy="176855"/>
          </a:xfrm>
          <a:prstGeom prst="straightConnector1">
            <a:avLst/>
          </a:prstGeom>
          <a:noFill/>
          <a:ln w="12700" cap="flat" cmpd="sng" algn="ctr">
            <a:solidFill>
              <a:srgbClr val="00B05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 name="TextBox 1"/>
              <p:cNvSpPr txBox="1"/>
              <p:nvPr/>
            </p:nvSpPr>
            <p:spPr>
              <a:xfrm>
                <a:off x="1483180" y="5235711"/>
                <a:ext cx="6212844" cy="1149930"/>
              </a:xfrm>
              <a:prstGeom prst="rect">
                <a:avLst/>
              </a:prstGeom>
              <a:noFill/>
            </p:spPr>
            <p:txBody>
              <a:bodyPr wrap="square" numCol="2" rtlCol="0">
                <a:spAutoFit/>
              </a:bodyPr>
              <a:lstStyle/>
              <a:p>
                <a:pPr algn="ctr">
                  <a:spcBef>
                    <a:spcPts val="600"/>
                  </a:spcBef>
                </a:pPr>
                <a14:m>
                  <m:oMath xmlns:m="http://schemas.openxmlformats.org/officeDocument/2006/math">
                    <m:r>
                      <m:rPr>
                        <m:sty m:val="p"/>
                      </m:rPr>
                      <a:rPr lang="en-US" sz="2200" b="0" i="0" smtClean="0">
                        <a:solidFill>
                          <a:srgbClr val="000000"/>
                        </a:solidFill>
                        <a:latin typeface="Cambria Math" panose="02040503050406030204" pitchFamily="18" charset="0"/>
                      </a:rPr>
                      <m:t>Disp</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4</m:t>
                            </m:r>
                          </m:sub>
                        </m:sSub>
                      </m:e>
                    </m:d>
                    <m:r>
                      <a:rPr lang="en-US" sz="2200" b="0" i="0" smtClean="0">
                        <a:solidFill>
                          <a:srgbClr val="000000"/>
                        </a:solidFill>
                        <a:latin typeface="Cambria Math" panose="02040503050406030204" pitchFamily="18" charset="0"/>
                      </a:rPr>
                      <m:t>=</m:t>
                    </m:r>
                    <m:f>
                      <m:fPr>
                        <m:ctrlPr>
                          <a:rPr lang="en-US" sz="2200" b="0" i="1" smtClean="0">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1</m:t>
                        </m:r>
                      </m:den>
                    </m:f>
                  </m:oMath>
                </a14:m>
                <a:endParaRPr lang="en-US" sz="2200" dirty="0">
                  <a:solidFill>
                    <a:srgbClr val="000000"/>
                  </a:solidFill>
                </a:endParaRPr>
              </a:p>
              <a:p>
                <a:pPr algn="ct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3</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i="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2</m:t>
                        </m:r>
                      </m:den>
                    </m:f>
                  </m:oMath>
                </a14:m>
                <a:endParaRPr lang="en-US" sz="2200" dirty="0">
                  <a:solidFill>
                    <a:srgbClr val="000000"/>
                  </a:solidFill>
                </a:endParaRPr>
              </a:p>
              <a:p>
                <a:pPr algn="ct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2</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3</m:t>
                        </m:r>
                      </m:num>
                      <m:den>
                        <m:r>
                          <a:rPr lang="en-US" sz="2200" b="0" i="0" smtClean="0">
                            <a:solidFill>
                              <a:srgbClr val="000000"/>
                            </a:solidFill>
                            <a:latin typeface="Cambria Math" panose="02040503050406030204" pitchFamily="18" charset="0"/>
                          </a:rPr>
                          <m:t>3</m:t>
                        </m:r>
                      </m:den>
                    </m:f>
                  </m:oMath>
                </a14:m>
                <a:endParaRPr lang="en-US" sz="2200" dirty="0">
                  <a:solidFill>
                    <a:srgbClr val="000000"/>
                  </a:solidFill>
                </a:endParaRPr>
              </a:p>
              <a:p>
                <a:pPr algn="ct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1</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2</m:t>
                        </m:r>
                      </m:num>
                      <m:den>
                        <m:r>
                          <a:rPr lang="en-US" sz="2200" b="0" i="0" smtClean="0">
                            <a:solidFill>
                              <a:srgbClr val="000000"/>
                            </a:solidFill>
                            <a:latin typeface="Cambria Math" panose="02040503050406030204" pitchFamily="18" charset="0"/>
                          </a:rPr>
                          <m:t>6</m:t>
                        </m:r>
                      </m:den>
                    </m:f>
                  </m:oMath>
                </a14:m>
                <a:endParaRPr lang="en-US" sz="2200" dirty="0">
                  <a:solidFill>
                    <a:srgbClr val="0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483180" y="5235711"/>
                <a:ext cx="6212844" cy="1149930"/>
              </a:xfrm>
              <a:prstGeom prst="rect">
                <a:avLst/>
              </a:prstGeom>
              <a:blipFill>
                <a:blip r:embed="rId5"/>
                <a:stretch>
                  <a:fillRect/>
                </a:stretch>
              </a:blipFill>
            </p:spPr>
            <p:txBody>
              <a:bodyPr/>
              <a:lstStyle/>
              <a:p>
                <a:r>
                  <a:rPr lang="en-US">
                    <a:noFill/>
                  </a:rPr>
                  <a:t> </a:t>
                </a:r>
              </a:p>
            </p:txBody>
          </p:sp>
        </mc:Fallback>
      </mc:AlternateContent>
      <p:sp>
        <p:nvSpPr>
          <p:cNvPr id="3" name="Ορθογώνιο 2"/>
          <p:cNvSpPr/>
          <p:nvPr/>
        </p:nvSpPr>
        <p:spPr bwMode="auto">
          <a:xfrm>
            <a:off x="1968845" y="5295698"/>
            <a:ext cx="2260158" cy="464857"/>
          </a:xfrm>
          <a:prstGeom prst="rect">
            <a:avLst/>
          </a:prstGeom>
          <a:noFill/>
          <a:ln w="190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3849799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4"/>
                                        </p:tgtEl>
                                      </p:cBhvr>
                                    </p:animEffect>
                                    <p:set>
                                      <p:cBhvr>
                                        <p:cTn id="30" dur="1" fill="hold">
                                          <p:stCondLst>
                                            <p:cond delay="499"/>
                                          </p:stCondLst>
                                        </p:cTn>
                                        <p:tgtEl>
                                          <p:spTgt spid="6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par>
                                <p:cTn id="45" presetID="10" presetClass="exit" presetSubtype="0" fill="hold" grpId="1" nodeType="withEffect">
                                  <p:stCondLst>
                                    <p:cond delay="0"/>
                                  </p:stCondLst>
                                  <p:childTnLst>
                                    <p:animEffect transition="out" filter="fade">
                                      <p:cBhvr>
                                        <p:cTn id="46" dur="500"/>
                                        <p:tgtEl>
                                          <p:spTgt spid="105"/>
                                        </p:tgtEl>
                                      </p:cBhvr>
                                    </p:animEffect>
                                    <p:set>
                                      <p:cBhvr>
                                        <p:cTn id="47" dur="1" fill="hold">
                                          <p:stCondLst>
                                            <p:cond delay="499"/>
                                          </p:stCondLst>
                                        </p:cTn>
                                        <p:tgtEl>
                                          <p:spTgt spid="10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6"/>
                                        </p:tgtEl>
                                      </p:cBhvr>
                                    </p:animEffect>
                                    <p:set>
                                      <p:cBhvr>
                                        <p:cTn id="50" dur="1" fill="hold">
                                          <p:stCondLst>
                                            <p:cond delay="499"/>
                                          </p:stCondLst>
                                        </p:cTn>
                                        <p:tgtEl>
                                          <p:spTgt spid="10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7"/>
                                        </p:tgtEl>
                                      </p:cBhvr>
                                    </p:animEffect>
                                    <p:set>
                                      <p:cBhvr>
                                        <p:cTn id="53" dur="1" fill="hold">
                                          <p:stCondLst>
                                            <p:cond delay="499"/>
                                          </p:stCondLst>
                                        </p:cTn>
                                        <p:tgtEl>
                                          <p:spTgt spid="10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1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13"/>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animEffect transition="in" filter="fade">
                                      <p:cBhvr>
                                        <p:cTn id="64" dur="500"/>
                                        <p:tgtEl>
                                          <p:spTgt spid="2">
                                            <p:txEl>
                                              <p:pRg st="3" end="3"/>
                                            </p:txEl>
                                          </p:spTgt>
                                        </p:tgtEl>
                                      </p:cBhvr>
                                    </p:animEffect>
                                  </p:childTnLst>
                                </p:cTn>
                              </p:par>
                              <p:par>
                                <p:cTn id="65" presetID="10" presetClass="exit" presetSubtype="0" fill="hold" grpId="1" nodeType="withEffect">
                                  <p:stCondLst>
                                    <p:cond delay="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9"/>
                                        </p:tgtEl>
                                      </p:cBhvr>
                                    </p:animEffect>
                                    <p:set>
                                      <p:cBhvr>
                                        <p:cTn id="70" dur="1" fill="hold">
                                          <p:stCondLst>
                                            <p:cond delay="499"/>
                                          </p:stCondLst>
                                        </p:cTn>
                                        <p:tgtEl>
                                          <p:spTgt spid="10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0"/>
                                        </p:tgtEl>
                                      </p:cBhvr>
                                    </p:animEffect>
                                    <p:set>
                                      <p:cBhvr>
                                        <p:cTn id="73" dur="1" fill="hold">
                                          <p:stCondLst>
                                            <p:cond delay="499"/>
                                          </p:stCondLst>
                                        </p:cTn>
                                        <p:tgtEl>
                                          <p:spTgt spid="1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12"/>
                                        </p:tgtEl>
                                      </p:cBhvr>
                                    </p:animEffect>
                                    <p:set>
                                      <p:cBhvr>
                                        <p:cTn id="78" dur="1" fill="hold">
                                          <p:stCondLst>
                                            <p:cond delay="499"/>
                                          </p:stCondLst>
                                        </p:cTn>
                                        <p:tgtEl>
                                          <p:spTgt spid="1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13"/>
                                        </p:tgtEl>
                                      </p:cBhvr>
                                    </p:animEffect>
                                    <p:set>
                                      <p:cBhvr>
                                        <p:cTn id="81" dur="1" fill="hold">
                                          <p:stCondLst>
                                            <p:cond delay="499"/>
                                          </p:stCondLst>
                                        </p:cTn>
                                        <p:tgtEl>
                                          <p:spTgt spid="113"/>
                                        </p:tgtEl>
                                        <p:attrNameLst>
                                          <p:attrName>style.visibility</p:attrName>
                                        </p:attrNameLst>
                                      </p:cBhvr>
                                      <p:to>
                                        <p:strVal val="hidden"/>
                                      </p:to>
                                    </p:set>
                                  </p:childTnLst>
                                </p:cTn>
                              </p:par>
                              <p:par>
                                <p:cTn id="82" presetID="14" presetClass="entr" presetSubtype="10" fill="hold" grpId="0"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randombar(horizontal)">
                                      <p:cBhvr>
                                        <p:cTn id="84" dur="500"/>
                                        <p:tgtEl>
                                          <p:spTgt spid="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par>
                                <p:cTn id="88" presetID="10" presetClass="exit" presetSubtype="0" fill="hold" grpId="0" nodeType="with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11"/>
                                        </p:tgtEl>
                                      </p:cBhvr>
                                    </p:animEffect>
                                    <p:set>
                                      <p:cBhvr>
                                        <p:cTn id="93" dur="1" fill="hold">
                                          <p:stCondLst>
                                            <p:cond delay="499"/>
                                          </p:stCondLst>
                                        </p:cTn>
                                        <p:tgtEl>
                                          <p:spTgt spid="111"/>
                                        </p:tgtEl>
                                        <p:attrNameLst>
                                          <p:attrName>style.visibility</p:attrName>
                                        </p:attrNameLst>
                                      </p:cBhvr>
                                      <p:to>
                                        <p:strVal val="hidden"/>
                                      </p:to>
                                    </p:set>
                                  </p:childTnLst>
                                </p:cTn>
                              </p:par>
                            </p:childTnLst>
                          </p:cTn>
                        </p:par>
                        <p:par>
                          <p:cTn id="94" fill="hold">
                            <p:stCondLst>
                              <p:cond delay="500"/>
                            </p:stCondLst>
                            <p:childTnLst>
                              <p:par>
                                <p:cTn id="95" presetID="1" presetClass="entr" presetSubtype="0" fill="hold" grpId="0" nodeType="afterEffect">
                                  <p:stCondLst>
                                    <p:cond delay="1000"/>
                                  </p:stCondLst>
                                  <p:childTnLst>
                                    <p:set>
                                      <p:cBhvr>
                                        <p:cTn id="96" dur="1" fill="hold">
                                          <p:stCondLst>
                                            <p:cond delay="0"/>
                                          </p:stCondLst>
                                        </p:cTn>
                                        <p:tgtEl>
                                          <p:spTgt spid="115"/>
                                        </p:tgtEl>
                                        <p:attrNameLst>
                                          <p:attrName>style.visibility</p:attrName>
                                        </p:attrNameLst>
                                      </p:cBhvr>
                                      <p:to>
                                        <p:strVal val="visible"/>
                                      </p:to>
                                    </p:set>
                                  </p:childTnLst>
                                </p:cTn>
                              </p:par>
                              <p:par>
                                <p:cTn id="97" presetID="1" presetClass="entr" presetSubtype="0" fill="hold" nodeType="withEffect">
                                  <p:stCondLst>
                                    <p:cond delay="1000"/>
                                  </p:stCondLst>
                                  <p:childTnLst>
                                    <p:set>
                                      <p:cBhvr>
                                        <p:cTn id="98" dur="1" fill="hold">
                                          <p:stCondLst>
                                            <p:cond delay="0"/>
                                          </p:stCondLst>
                                        </p:cTn>
                                        <p:tgtEl>
                                          <p:spTgt spid="133"/>
                                        </p:tgtEl>
                                        <p:attrNameLst>
                                          <p:attrName>style.visibility</p:attrName>
                                        </p:attrNameLst>
                                      </p:cBhvr>
                                      <p:to>
                                        <p:strVal val="visible"/>
                                      </p:to>
                                    </p:set>
                                  </p:childTnLst>
                                </p:cTn>
                              </p:par>
                              <p:par>
                                <p:cTn id="99" presetID="1" presetClass="entr" presetSubtype="0" fill="hold" nodeType="withEffect">
                                  <p:stCondLst>
                                    <p:cond delay="1000"/>
                                  </p:stCondLst>
                                  <p:childTnLst>
                                    <p:set>
                                      <p:cBhvr>
                                        <p:cTn id="100" dur="1" fill="hold">
                                          <p:stCondLst>
                                            <p:cond delay="0"/>
                                          </p:stCondLst>
                                        </p:cTn>
                                        <p:tgtEl>
                                          <p:spTgt spid="131"/>
                                        </p:tgtEl>
                                        <p:attrNameLst>
                                          <p:attrName>style.visibility</p:attrName>
                                        </p:attrNameLst>
                                      </p:cBhvr>
                                      <p:to>
                                        <p:strVal val="visible"/>
                                      </p:to>
                                    </p:set>
                                  </p:childTnLst>
                                </p:cTn>
                              </p:par>
                              <p:par>
                                <p:cTn id="101" presetID="1" presetClass="entr" presetSubtype="0" fill="hold" nodeType="withEffect">
                                  <p:stCondLst>
                                    <p:cond delay="1000"/>
                                  </p:stCondLst>
                                  <p:childTnLst>
                                    <p:set>
                                      <p:cBhvr>
                                        <p:cTn id="102" dur="1" fill="hold">
                                          <p:stCondLst>
                                            <p:cond delay="0"/>
                                          </p:stCondLst>
                                        </p:cTn>
                                        <p:tgtEl>
                                          <p:spTgt spid="129"/>
                                        </p:tgtEl>
                                        <p:attrNameLst>
                                          <p:attrName>style.visibility</p:attrName>
                                        </p:attrNameLst>
                                      </p:cBhvr>
                                      <p:to>
                                        <p:strVal val="visible"/>
                                      </p:to>
                                    </p:set>
                                  </p:childTnLst>
                                </p:cTn>
                              </p:par>
                              <p:par>
                                <p:cTn id="103" presetID="1" presetClass="entr" presetSubtype="0" fill="hold" nodeType="withEffect">
                                  <p:stCondLst>
                                    <p:cond delay="1000"/>
                                  </p:stCondLst>
                                  <p:childTnLst>
                                    <p:set>
                                      <p:cBhvr>
                                        <p:cTn id="104" dur="1" fill="hold">
                                          <p:stCondLst>
                                            <p:cond delay="0"/>
                                          </p:stCondLst>
                                        </p:cTn>
                                        <p:tgtEl>
                                          <p:spTgt spid="118"/>
                                        </p:tgtEl>
                                        <p:attrNameLst>
                                          <p:attrName>style.visibility</p:attrName>
                                        </p:attrNameLst>
                                      </p:cBhvr>
                                      <p:to>
                                        <p:strVal val="visible"/>
                                      </p:to>
                                    </p:set>
                                  </p:childTnLst>
                                </p:cTn>
                              </p:par>
                              <p:par>
                                <p:cTn id="105" presetID="1" presetClass="entr" presetSubtype="0" fill="hold" nodeType="withEffect">
                                  <p:stCondLst>
                                    <p:cond delay="1000"/>
                                  </p:stCondLst>
                                  <p:childTnLst>
                                    <p:set>
                                      <p:cBhvr>
                                        <p:cTn id="106" dur="1" fill="hold">
                                          <p:stCondLst>
                                            <p:cond delay="0"/>
                                          </p:stCondLst>
                                        </p:cTn>
                                        <p:tgtEl>
                                          <p:spTgt spid="116"/>
                                        </p:tgtEl>
                                        <p:attrNameLst>
                                          <p:attrName>style.visibility</p:attrName>
                                        </p:attrNameLst>
                                      </p:cBhvr>
                                      <p:to>
                                        <p:strVal val="visible"/>
                                      </p:to>
                                    </p:set>
                                  </p:childTnLst>
                                </p:cTn>
                              </p:par>
                              <p:par>
                                <p:cTn id="107" presetID="1" presetClass="entr" presetSubtype="0" fill="hold" grpId="0" nodeType="withEffect">
                                  <p:stCondLst>
                                    <p:cond delay="1000"/>
                                  </p:stCondLst>
                                  <p:childTnLst>
                                    <p:set>
                                      <p:cBhvr>
                                        <p:cTn id="108" dur="1" fill="hold">
                                          <p:stCondLst>
                                            <p:cond delay="0"/>
                                          </p:stCondLst>
                                        </p:cTn>
                                        <p:tgtEl>
                                          <p:spTgt spid="132"/>
                                        </p:tgtEl>
                                        <p:attrNameLst>
                                          <p:attrName>style.visibility</p:attrName>
                                        </p:attrNameLst>
                                      </p:cBhvr>
                                      <p:to>
                                        <p:strVal val="visible"/>
                                      </p:to>
                                    </p:set>
                                  </p:childTnLst>
                                </p:cTn>
                              </p:par>
                              <p:par>
                                <p:cTn id="109" presetID="1" presetClass="entr" presetSubtype="0" fill="hold" grpId="0" nodeType="withEffect">
                                  <p:stCondLst>
                                    <p:cond delay="100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1000"/>
                                  </p:stCondLst>
                                  <p:childTnLst>
                                    <p:set>
                                      <p:cBhvr>
                                        <p:cTn id="112" dur="1" fill="hold">
                                          <p:stCondLst>
                                            <p:cond delay="0"/>
                                          </p:stCondLst>
                                        </p:cTn>
                                        <p:tgtEl>
                                          <p:spTgt spid="128"/>
                                        </p:tgtEl>
                                        <p:attrNameLst>
                                          <p:attrName>style.visibility</p:attrName>
                                        </p:attrNameLst>
                                      </p:cBhvr>
                                      <p:to>
                                        <p:strVal val="visible"/>
                                      </p:to>
                                    </p:set>
                                  </p:childTnLst>
                                </p:cTn>
                              </p:par>
                              <p:par>
                                <p:cTn id="113" presetID="1" presetClass="entr" presetSubtype="0" fill="hold" grpId="0" nodeType="withEffect">
                                  <p:stCondLst>
                                    <p:cond delay="1000"/>
                                  </p:stCondLst>
                                  <p:childTnLst>
                                    <p:set>
                                      <p:cBhvr>
                                        <p:cTn id="114" dur="1" fill="hold">
                                          <p:stCondLst>
                                            <p:cond delay="0"/>
                                          </p:stCondLst>
                                        </p:cTn>
                                        <p:tgtEl>
                                          <p:spTgt spid="117"/>
                                        </p:tgtEl>
                                        <p:attrNameLst>
                                          <p:attrName>style.visibility</p:attrName>
                                        </p:attrNameLst>
                                      </p:cBhvr>
                                      <p:to>
                                        <p:strVal val="visible"/>
                                      </p:to>
                                    </p:set>
                                  </p:childTnLst>
                                </p:cTn>
                              </p:par>
                              <p:par>
                                <p:cTn id="115" presetID="1" presetClass="entr" presetSubtype="0" fill="hold" grpId="0" nodeType="withEffect">
                                  <p:stCondLst>
                                    <p:cond delay="1000"/>
                                  </p:stCondLst>
                                  <p:childTnLst>
                                    <p:set>
                                      <p:cBhvr>
                                        <p:cTn id="11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4" grpId="0"/>
      <p:bldP spid="4" grpId="1"/>
      <p:bldP spid="6" grpId="0" animBg="1"/>
      <p:bldP spid="6" grpId="1" animBg="1"/>
      <p:bldP spid="64" grpId="0" animBg="1"/>
      <p:bldP spid="64" grpId="1" animBg="1"/>
      <p:bldP spid="105" grpId="0"/>
      <p:bldP spid="105" grpId="1"/>
      <p:bldP spid="106" grpId="0" animBg="1"/>
      <p:bldP spid="106" grpId="1" animBg="1"/>
      <p:bldP spid="107" grpId="0" animBg="1"/>
      <p:bldP spid="107" grpId="1" animBg="1"/>
      <p:bldP spid="108" grpId="0"/>
      <p:bldP spid="108" grpId="1"/>
      <p:bldP spid="109" grpId="0" animBg="1"/>
      <p:bldP spid="109" grpId="1" animBg="1"/>
      <p:bldP spid="110" grpId="0" animBg="1"/>
      <p:bldP spid="110" grpId="1" animBg="1"/>
      <p:bldP spid="111" grpId="0"/>
      <p:bldP spid="111" grpId="1"/>
      <p:bldP spid="112" grpId="0" animBg="1"/>
      <p:bldP spid="112" grpId="1" animBg="1"/>
      <p:bldP spid="113" grpId="0" animBg="1"/>
      <p:bldP spid="113" grpId="1" animBg="1"/>
      <p:bldP spid="114" grpId="0" animBg="1"/>
      <p:bldP spid="115" grpId="0"/>
      <p:bldP spid="117" grpId="0" animBg="1"/>
      <p:bldP spid="128" grpId="0" animBg="1"/>
      <p:bldP spid="130" grpId="0" animBg="1"/>
      <p:bldP spid="13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nip Same Side Corner Rectangle 49"/>
          <p:cNvSpPr/>
          <p:nvPr/>
        </p:nvSpPr>
        <p:spPr bwMode="auto">
          <a:xfrm>
            <a:off x="4109140" y="297636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6" name="Snip Same Side Corner Rectangle 50"/>
          <p:cNvSpPr/>
          <p:nvPr/>
        </p:nvSpPr>
        <p:spPr bwMode="auto">
          <a:xfrm>
            <a:off x="5040567" y="2983301"/>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6" name="Snip Same Side Corner Rectangle 160"/>
          <p:cNvSpPr/>
          <p:nvPr/>
        </p:nvSpPr>
        <p:spPr bwMode="auto">
          <a:xfrm>
            <a:off x="4579518" y="245441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47" name="Titre 1"/>
          <p:cNvSpPr>
            <a:spLocks noGrp="1"/>
          </p:cNvSpPr>
          <p:nvPr>
            <p:ph type="title"/>
          </p:nvPr>
        </p:nvSpPr>
        <p:spPr>
          <a:xfrm>
            <a:off x="731838" y="101519"/>
            <a:ext cx="7805737" cy="675722"/>
          </a:xfrm>
        </p:spPr>
        <p:txBody>
          <a:bodyPr/>
          <a:lstStyle/>
          <a:p>
            <a:r>
              <a:rPr lang="en-US" dirty="0"/>
              <a:t>RRCF Anomalies</a:t>
            </a:r>
            <a:r>
              <a:rPr lang="en-US" dirty="0" smtClean="0"/>
              <a:t>: Example</a:t>
            </a:r>
            <a:endParaRPr lang="en-US" dirty="0"/>
          </a:p>
        </p:txBody>
      </p:sp>
      <p:sp>
        <p:nvSpPr>
          <p:cNvPr id="48" name="Rounded Rectangle 54"/>
          <p:cNvSpPr/>
          <p:nvPr/>
        </p:nvSpPr>
        <p:spPr bwMode="auto">
          <a:xfrm>
            <a:off x="3272380" y="1405181"/>
            <a:ext cx="970442" cy="404814"/>
          </a:xfrm>
          <a:prstGeom prst="roundRect">
            <a:avLst/>
          </a:prstGeom>
          <a:solidFill>
            <a:srgbClr val="00B050"/>
          </a:solid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r>
              <a:rPr lang="en-US" sz="2000" dirty="0" smtClean="0">
                <a:solidFill>
                  <a:srgbClr val="FF0000"/>
                </a:solidFill>
                <a:latin typeface="Arial" charset="0"/>
                <a:cs typeface="Arial" charset="0"/>
                <a:sym typeface="Arial" charset="0"/>
              </a:rPr>
              <a:t>Key</a:t>
            </a:r>
            <a:endParaRPr lang="en-US" sz="2000" dirty="0">
              <a:solidFill>
                <a:srgbClr val="FF0000"/>
              </a:solidFill>
              <a:latin typeface="Arial" charset="0"/>
              <a:cs typeface="Arial" charset="0"/>
              <a:sym typeface="Arial" charset="0"/>
            </a:endParaRPr>
          </a:p>
        </p:txBody>
      </p:sp>
      <p:graphicFrame>
        <p:nvGraphicFramePr>
          <p:cNvPr id="56" name="Espace réservé du contenu 4"/>
          <p:cNvGraphicFramePr>
            <a:graphicFrameLocks/>
          </p:cNvGraphicFramePr>
          <p:nvPr>
            <p:extLst>
              <p:ext uri="{D42A27DB-BD31-4B8C-83A1-F6EECF244321}">
                <p14:modId xmlns:p14="http://schemas.microsoft.com/office/powerpoint/2010/main" val="969198889"/>
              </p:ext>
            </p:extLst>
          </p:nvPr>
        </p:nvGraphicFramePr>
        <p:xfrm>
          <a:off x="6244866" y="1403244"/>
          <a:ext cx="2891611" cy="1010920"/>
        </p:xfrm>
        <a:graphic>
          <a:graphicData uri="http://schemas.openxmlformats.org/drawingml/2006/table">
            <a:tbl>
              <a:tblPr firstRow="1" bandRow="1">
                <a:tableStyleId>{6E25E649-3F16-4E02-A733-19D2CDBF48F0}</a:tableStyleId>
              </a:tblPr>
              <a:tblGrid>
                <a:gridCol w="1036321">
                  <a:extLst>
                    <a:ext uri="{9D8B030D-6E8A-4147-A177-3AD203B41FA5}">
                      <a16:colId xmlns:a16="http://schemas.microsoft.com/office/drawing/2014/main" val="4206868917"/>
                    </a:ext>
                  </a:extLst>
                </a:gridCol>
                <a:gridCol w="690880">
                  <a:extLst>
                    <a:ext uri="{9D8B030D-6E8A-4147-A177-3AD203B41FA5}">
                      <a16:colId xmlns:a16="http://schemas.microsoft.com/office/drawing/2014/main" val="2293109630"/>
                    </a:ext>
                  </a:extLst>
                </a:gridCol>
                <a:gridCol w="563880">
                  <a:extLst>
                    <a:ext uri="{9D8B030D-6E8A-4147-A177-3AD203B41FA5}">
                      <a16:colId xmlns:a16="http://schemas.microsoft.com/office/drawing/2014/main" val="3722333241"/>
                    </a:ext>
                  </a:extLst>
                </a:gridCol>
                <a:gridCol w="6005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Key</a:t>
                      </a:r>
                      <a:endParaRPr lang="en-US" sz="1800" noProof="0" dirty="0"/>
                    </a:p>
                  </a:txBody>
                  <a:tcPr/>
                </a:tc>
                <a:tc>
                  <a:txBody>
                    <a:bodyPr/>
                    <a:lstStyle/>
                    <a:p>
                      <a:pPr algn="ctr"/>
                      <a:r>
                        <a:rPr lang="en-US" sz="1800" b="0" noProof="0" dirty="0" smtClean="0">
                          <a:solidFill>
                            <a:srgbClr val="00B0F0"/>
                          </a:solidFill>
                        </a:rPr>
                        <a:t>4.25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127272269"/>
                  </a:ext>
                </a:extLst>
              </a:tr>
            </a:tbl>
          </a:graphicData>
        </a:graphic>
      </p:graphicFrame>
      <p:sp>
        <p:nvSpPr>
          <p:cNvPr id="58" name="Oval 114"/>
          <p:cNvSpPr/>
          <p:nvPr/>
        </p:nvSpPr>
        <p:spPr>
          <a:xfrm>
            <a:off x="2606203" y="2443007"/>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59" name="Freeform 117"/>
          <p:cNvSpPr/>
          <p:nvPr/>
        </p:nvSpPr>
        <p:spPr>
          <a:xfrm>
            <a:off x="1013340" y="2443245"/>
            <a:ext cx="664633" cy="40887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60" name="Oval 120"/>
          <p:cNvSpPr/>
          <p:nvPr/>
        </p:nvSpPr>
        <p:spPr>
          <a:xfrm>
            <a:off x="3784690" y="1404214"/>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61" name="Freeform 121"/>
          <p:cNvSpPr/>
          <p:nvPr/>
        </p:nvSpPr>
        <p:spPr>
          <a:xfrm>
            <a:off x="4103370" y="1403244"/>
            <a:ext cx="684350" cy="38153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62" name="Oval 122"/>
          <p:cNvSpPr/>
          <p:nvPr/>
        </p:nvSpPr>
        <p:spPr>
          <a:xfrm>
            <a:off x="5012781" y="1895429"/>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63" name="Freeform 123"/>
          <p:cNvSpPr/>
          <p:nvPr/>
        </p:nvSpPr>
        <p:spPr>
          <a:xfrm>
            <a:off x="5365987" y="1934960"/>
            <a:ext cx="773840" cy="39204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64" name="Freeform 128"/>
          <p:cNvSpPr/>
          <p:nvPr/>
        </p:nvSpPr>
        <p:spPr>
          <a:xfrm>
            <a:off x="2148974" y="1926674"/>
            <a:ext cx="680175" cy="39085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65" name="Freeform 129"/>
          <p:cNvSpPr/>
          <p:nvPr/>
        </p:nvSpPr>
        <p:spPr>
          <a:xfrm>
            <a:off x="3876300"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6" name="Freeform 130"/>
          <p:cNvSpPr/>
          <p:nvPr/>
        </p:nvSpPr>
        <p:spPr>
          <a:xfrm>
            <a:off x="3876300"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7" name="Freeform 131"/>
          <p:cNvSpPr/>
          <p:nvPr/>
        </p:nvSpPr>
        <p:spPr>
          <a:xfrm>
            <a:off x="3031798" y="2442038"/>
            <a:ext cx="659791" cy="37642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cxnSp>
        <p:nvCxnSpPr>
          <p:cNvPr id="95" name="Elbow Connector 136"/>
          <p:cNvCxnSpPr>
            <a:stCxn id="60" idx="4"/>
            <a:endCxn id="62" idx="0"/>
          </p:cNvCxnSpPr>
          <p:nvPr/>
        </p:nvCxnSpPr>
        <p:spPr bwMode="auto">
          <a:xfrm rot="16200000" flipH="1">
            <a:off x="4540624" y="1229523"/>
            <a:ext cx="103719" cy="1228091"/>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6" name="Elbow Connector 137"/>
          <p:cNvCxnSpPr>
            <a:stCxn id="60" idx="4"/>
            <a:endCxn id="109" idx="0"/>
          </p:cNvCxnSpPr>
          <p:nvPr/>
        </p:nvCxnSpPr>
        <p:spPr bwMode="auto">
          <a:xfrm rot="5400000">
            <a:off x="2831619" y="753326"/>
            <a:ext cx="108434" cy="21852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7" name="Elbow Connector 138"/>
          <p:cNvCxnSpPr>
            <a:stCxn id="62" idx="4"/>
            <a:endCxn id="117" idx="3"/>
          </p:cNvCxnSpPr>
          <p:nvPr/>
        </p:nvCxnSpPr>
        <p:spPr bwMode="auto">
          <a:xfrm rot="16200000" flipH="1">
            <a:off x="5405609" y="2083845"/>
            <a:ext cx="168448" cy="56660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8" name="Elbow Connector 139"/>
          <p:cNvCxnSpPr>
            <a:stCxn id="62" idx="4"/>
            <a:endCxn id="116" idx="3"/>
          </p:cNvCxnSpPr>
          <p:nvPr/>
        </p:nvCxnSpPr>
        <p:spPr bwMode="auto">
          <a:xfrm rot="5400000">
            <a:off x="4929945" y="2177833"/>
            <a:ext cx="171492" cy="38167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9" name="Elbow Connector 140"/>
          <p:cNvCxnSpPr>
            <a:stCxn id="109" idx="4"/>
          </p:cNvCxnSpPr>
          <p:nvPr/>
        </p:nvCxnSpPr>
        <p:spPr bwMode="auto">
          <a:xfrm rot="16200000" flipH="1">
            <a:off x="2216138" y="1864735"/>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0" name="Elbow Connector 141"/>
          <p:cNvCxnSpPr>
            <a:stCxn id="58" idx="4"/>
            <a:endCxn id="53" idx="0"/>
          </p:cNvCxnSpPr>
          <p:nvPr/>
        </p:nvCxnSpPr>
        <p:spPr bwMode="auto">
          <a:xfrm rot="16200000" flipH="1">
            <a:off x="2894405" y="2736049"/>
            <a:ext cx="145865" cy="33477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1" name="Elbow Connector 142"/>
          <p:cNvCxnSpPr>
            <a:stCxn id="58" idx="4"/>
            <a:endCxn id="114" idx="3"/>
          </p:cNvCxnSpPr>
          <p:nvPr/>
        </p:nvCxnSpPr>
        <p:spPr bwMode="auto">
          <a:xfrm rot="5400000">
            <a:off x="2478864" y="2629537"/>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2" name="Elbow Connector 143"/>
          <p:cNvCxnSpPr>
            <a:stCxn id="109" idx="4"/>
            <a:endCxn id="108" idx="0"/>
          </p:cNvCxnSpPr>
          <p:nvPr/>
        </p:nvCxnSpPr>
        <p:spPr bwMode="auto">
          <a:xfrm rot="5400000">
            <a:off x="1237262" y="1886494"/>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3" name="Elbow Connector 144"/>
          <p:cNvCxnSpPr>
            <a:stCxn id="108" idx="4"/>
            <a:endCxn id="111" idx="3"/>
          </p:cNvCxnSpPr>
          <p:nvPr/>
        </p:nvCxnSpPr>
        <p:spPr bwMode="auto">
          <a:xfrm rot="5400000">
            <a:off x="495698" y="2610207"/>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4" name="Elbow Connector 145"/>
          <p:cNvCxnSpPr/>
          <p:nvPr/>
        </p:nvCxnSpPr>
        <p:spPr bwMode="auto">
          <a:xfrm rot="16200000" flipH="1">
            <a:off x="1048364" y="2624064"/>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5" name="Freeform 146"/>
          <p:cNvSpPr/>
          <p:nvPr/>
        </p:nvSpPr>
        <p:spPr>
          <a:xfrm>
            <a:off x="1474203" y="2951973"/>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106" name="Elbow Connector 151"/>
          <p:cNvCxnSpPr>
            <a:stCxn id="110" idx="4"/>
            <a:endCxn id="113" idx="3"/>
          </p:cNvCxnSpPr>
          <p:nvPr/>
        </p:nvCxnSpPr>
        <p:spPr bwMode="auto">
          <a:xfrm rot="16200000" flipH="1">
            <a:off x="1543212" y="3134565"/>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7" name="Elbow Connector 152"/>
          <p:cNvCxnSpPr>
            <a:stCxn id="110" idx="4"/>
            <a:endCxn id="112" idx="3"/>
          </p:cNvCxnSpPr>
          <p:nvPr/>
        </p:nvCxnSpPr>
        <p:spPr bwMode="auto">
          <a:xfrm rot="5400000">
            <a:off x="1031576" y="3133610"/>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8" name="Oval 116"/>
          <p:cNvSpPr/>
          <p:nvPr/>
        </p:nvSpPr>
        <p:spPr>
          <a:xfrm>
            <a:off x="642367" y="2442467"/>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09" name="Oval 153"/>
          <p:cNvSpPr/>
          <p:nvPr/>
        </p:nvSpPr>
        <p:spPr>
          <a:xfrm>
            <a:off x="1599485" y="1900144"/>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0" name="Oval 113"/>
          <p:cNvSpPr/>
          <p:nvPr/>
        </p:nvSpPr>
        <p:spPr>
          <a:xfrm>
            <a:off x="1166717" y="292981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1" name="Snip Same Side Corner Rectangle 6"/>
          <p:cNvSpPr/>
          <p:nvPr/>
        </p:nvSpPr>
        <p:spPr bwMode="auto">
          <a:xfrm>
            <a:off x="30608"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2" name="Snip Same Side Corner Rectangle 156"/>
          <p:cNvSpPr/>
          <p:nvPr/>
        </p:nvSpPr>
        <p:spPr bwMode="auto">
          <a:xfrm>
            <a:off x="602542" y="3462500"/>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3" name="Snip Same Side Corner Rectangle 157"/>
          <p:cNvSpPr/>
          <p:nvPr/>
        </p:nvSpPr>
        <p:spPr bwMode="auto">
          <a:xfrm>
            <a:off x="1635830" y="347251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4" name="Snip Same Side Corner Rectangle 158"/>
          <p:cNvSpPr/>
          <p:nvPr/>
        </p:nvSpPr>
        <p:spPr bwMode="auto">
          <a:xfrm>
            <a:off x="2032564"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7" name="Snip Same Side Corner Rectangle 161"/>
          <p:cNvSpPr/>
          <p:nvPr/>
        </p:nvSpPr>
        <p:spPr bwMode="auto">
          <a:xfrm>
            <a:off x="5527803" y="2451373"/>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graphicFrame>
        <p:nvGraphicFramePr>
          <p:cNvPr id="118" name="Espace réservé du contenu 4"/>
          <p:cNvGraphicFramePr>
            <a:graphicFrameLocks/>
          </p:cNvGraphicFramePr>
          <p:nvPr>
            <p:extLst/>
          </p:nvPr>
        </p:nvGraphicFramePr>
        <p:xfrm>
          <a:off x="5391252" y="3693688"/>
          <a:ext cx="3735070" cy="16459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9" name="Espace réservé du contenu 4"/>
          <p:cNvGraphicFramePr>
            <a:graphicFrameLocks/>
          </p:cNvGraphicFramePr>
          <p:nvPr>
            <p:extLst/>
          </p:nvPr>
        </p:nvGraphicFramePr>
        <p:xfrm>
          <a:off x="5401407" y="3688608"/>
          <a:ext cx="3735070" cy="165100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sp>
        <p:nvSpPr>
          <p:cNvPr id="120" name="TextBox 44"/>
          <p:cNvSpPr txBox="1"/>
          <p:nvPr/>
        </p:nvSpPr>
        <p:spPr>
          <a:xfrm>
            <a:off x="1677973" y="4368555"/>
            <a:ext cx="2589121" cy="415563"/>
          </a:xfrm>
          <a:prstGeom prst="rect">
            <a:avLst/>
          </a:prstGeom>
          <a:noFill/>
          <a:ln w="28575">
            <a:solidFill>
              <a:srgbClr val="FF2B2B"/>
            </a:solidFill>
          </a:ln>
        </p:spPr>
        <p:txBody>
          <a:bodyPr wrap="square" rtlCol="0">
            <a:spAutoFit/>
          </a:bodyPr>
          <a:lstStyle/>
          <a:p>
            <a:pPr algn="ctr" fontAlgn="base">
              <a:lnSpc>
                <a:spcPct val="102000"/>
              </a:lnSpc>
              <a:spcBef>
                <a:spcPts val="600"/>
              </a:spcBef>
              <a:spcAft>
                <a:spcPct val="0"/>
              </a:spcAft>
              <a:buClr>
                <a:srgbClr val="000000"/>
              </a:buClr>
              <a:buSzPct val="75000"/>
              <a:buNone/>
            </a:pPr>
            <a:r>
              <a:rPr lang="en-US" sz="2200" dirty="0">
                <a:solidFill>
                  <a:srgbClr val="FF0000"/>
                </a:solidFill>
                <a:latin typeface="Arial" charset="0"/>
                <a:ea typeface="ＭＳ Ｐゴシック" charset="0"/>
                <a:sym typeface="Arial" charset="0"/>
              </a:rPr>
              <a:t>Out of leaf </a:t>
            </a:r>
            <a:r>
              <a:rPr lang="en-US" sz="2200" dirty="0" smtClean="0">
                <a:solidFill>
                  <a:srgbClr val="FF0000"/>
                </a:solidFill>
                <a:latin typeface="Arial" charset="0"/>
                <a:ea typeface="ＭＳ Ｐゴシック" charset="0"/>
                <a:sym typeface="Arial" charset="0"/>
              </a:rPr>
              <a:t>bounds</a:t>
            </a:r>
            <a:endParaRPr lang="en-US" sz="2200" dirty="0">
              <a:solidFill>
                <a:srgbClr val="FF0000"/>
              </a:solidFill>
              <a:latin typeface="Arial" charset="0"/>
              <a:ea typeface="ＭＳ Ｐゴシック" charset="0"/>
              <a:sym typeface="Arial" charset="0"/>
            </a:endParaRPr>
          </a:p>
        </p:txBody>
      </p:sp>
      <p:graphicFrame>
        <p:nvGraphicFramePr>
          <p:cNvPr id="121" name="Espace réservé du contenu 4"/>
          <p:cNvGraphicFramePr>
            <a:graphicFrameLocks/>
          </p:cNvGraphicFramePr>
          <p:nvPr>
            <p:extLst/>
          </p:nvPr>
        </p:nvGraphicFramePr>
        <p:xfrm>
          <a:off x="5391252" y="3654060"/>
          <a:ext cx="3735070" cy="202184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At 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5.2</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r h="370840">
                <a:tc>
                  <a:txBody>
                    <a:bodyPr/>
                    <a:lstStyle/>
                    <a:p>
                      <a:r>
                        <a:rPr lang="en-US" sz="1800" noProof="0" dirty="0" smtClean="0"/>
                        <a:t>Range</a:t>
                      </a:r>
                      <a:endParaRPr lang="en-US" sz="1800" noProof="0" dirty="0"/>
                    </a:p>
                  </a:txBody>
                  <a:tcPr/>
                </a:tc>
                <a:tc>
                  <a:txBody>
                    <a:bodyPr/>
                    <a:lstStyle/>
                    <a:p>
                      <a:pPr algn="ctr"/>
                      <a:r>
                        <a:rPr lang="en-US" sz="1800" b="0" noProof="0" dirty="0" smtClean="0">
                          <a:solidFill>
                            <a:srgbClr val="92D050"/>
                          </a:solidFill>
                        </a:rPr>
                        <a:t>0.2</a:t>
                      </a:r>
                    </a:p>
                  </a:txBody>
                  <a:tcPr/>
                </a:tc>
                <a:tc>
                  <a:txBody>
                    <a:bodyPr/>
                    <a:lstStyle/>
                    <a:p>
                      <a:pPr algn="ctr"/>
                      <a:r>
                        <a:rPr lang="en-US" sz="1800" b="0" noProof="0" dirty="0" smtClean="0">
                          <a:solidFill>
                            <a:srgbClr val="92D050"/>
                          </a:solidFill>
                        </a:rPr>
                        <a:t>0</a:t>
                      </a:r>
                    </a:p>
                  </a:txBody>
                  <a:tcPr/>
                </a:tc>
                <a:tc>
                  <a:txBody>
                    <a:bodyPr/>
                    <a:lstStyle/>
                    <a:p>
                      <a:pPr algn="ctr"/>
                      <a:r>
                        <a:rPr lang="en-US" sz="1800" b="0" noProof="0" dirty="0" smtClean="0">
                          <a:solidFill>
                            <a:srgbClr val="92D050"/>
                          </a:solidFill>
                        </a:rPr>
                        <a:t>0</a:t>
                      </a:r>
                    </a:p>
                  </a:txBody>
                  <a:tcPr/>
                </a:tc>
                <a:extLst>
                  <a:ext uri="{0D108BD9-81ED-4DB2-BD59-A6C34878D82A}">
                    <a16:rowId xmlns:a16="http://schemas.microsoft.com/office/drawing/2014/main" val="1134867358"/>
                  </a:ext>
                </a:extLst>
              </a:tr>
            </a:tbl>
          </a:graphicData>
        </a:graphic>
      </p:graphicFrame>
      <p:sp>
        <p:nvSpPr>
          <p:cNvPr id="122" name="Oval 46"/>
          <p:cNvSpPr/>
          <p:nvPr/>
        </p:nvSpPr>
        <p:spPr>
          <a:xfrm>
            <a:off x="4621819" y="2468749"/>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123" name="Elbow Connector 47"/>
          <p:cNvCxnSpPr>
            <a:stCxn id="122" idx="4"/>
            <a:endCxn id="126" idx="3"/>
          </p:cNvCxnSpPr>
          <p:nvPr/>
        </p:nvCxnSpPr>
        <p:spPr bwMode="auto">
          <a:xfrm rot="16200000" flipH="1">
            <a:off x="4987206" y="2684606"/>
            <a:ext cx="127056" cy="47033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24" name="Elbow Connector 48"/>
          <p:cNvCxnSpPr>
            <a:stCxn id="122" idx="4"/>
            <a:endCxn id="125" idx="3"/>
          </p:cNvCxnSpPr>
          <p:nvPr/>
        </p:nvCxnSpPr>
        <p:spPr bwMode="auto">
          <a:xfrm rot="5400000">
            <a:off x="4524959" y="2685761"/>
            <a:ext cx="120124" cy="4610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7" name="Freeform 59"/>
          <p:cNvSpPr/>
          <p:nvPr/>
        </p:nvSpPr>
        <p:spPr>
          <a:xfrm>
            <a:off x="5055725" y="2468746"/>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smtClean="0">
                <a:solidFill>
                  <a:srgbClr val="000000">
                    <a:hueOff val="0"/>
                    <a:satOff val="0"/>
                    <a:lumOff val="0"/>
                    <a:alphaOff val="0"/>
                  </a:srgbClr>
                </a:solidFill>
                <a:latin typeface="Arial"/>
                <a:cs typeface="Arial"/>
                <a:sym typeface="Arial" charset="0"/>
              </a:rPr>
              <a:t>S&lt;0.5</a:t>
            </a:r>
            <a:endParaRPr lang="en-US" sz="1200" dirty="0">
              <a:solidFill>
                <a:srgbClr val="000000">
                  <a:hueOff val="0"/>
                  <a:satOff val="0"/>
                  <a:lumOff val="0"/>
                  <a:alphaOff val="0"/>
                </a:srgbClr>
              </a:solidFill>
              <a:latin typeface="Arial"/>
              <a:cs typeface="Arial"/>
              <a:sym typeface="Arial" charset="0"/>
            </a:endParaRPr>
          </a:p>
        </p:txBody>
      </p:sp>
      <p:sp>
        <p:nvSpPr>
          <p:cNvPr id="52" name="Snip Same Side Corner Rectangle 49"/>
          <p:cNvSpPr/>
          <p:nvPr/>
        </p:nvSpPr>
        <p:spPr bwMode="auto">
          <a:xfrm>
            <a:off x="3311938" y="3559106"/>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53" name="Oval 37"/>
          <p:cNvSpPr/>
          <p:nvPr/>
        </p:nvSpPr>
        <p:spPr>
          <a:xfrm>
            <a:off x="2940975" y="2976368"/>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54" name="Elbow Connector 49"/>
          <p:cNvCxnSpPr>
            <a:stCxn id="53" idx="4"/>
            <a:endCxn id="52" idx="3"/>
          </p:cNvCxnSpPr>
          <p:nvPr/>
        </p:nvCxnSpPr>
        <p:spPr bwMode="auto">
          <a:xfrm rot="16200000" flipH="1">
            <a:off x="3238382" y="3260205"/>
            <a:ext cx="195242" cy="40256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55" name="Elbow Connector 51"/>
          <p:cNvCxnSpPr>
            <a:stCxn id="53" idx="4"/>
            <a:endCxn id="68" idx="3"/>
          </p:cNvCxnSpPr>
          <p:nvPr/>
        </p:nvCxnSpPr>
        <p:spPr bwMode="auto">
          <a:xfrm rot="5400000">
            <a:off x="2803255" y="3245770"/>
            <a:ext cx="213374" cy="44956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68" name="Snip Same Side Corner Rectangle 49"/>
          <p:cNvSpPr/>
          <p:nvPr/>
        </p:nvSpPr>
        <p:spPr bwMode="auto">
          <a:xfrm>
            <a:off x="2478618" y="3577238"/>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69" name="Rectangle 68"/>
          <p:cNvSpPr/>
          <p:nvPr/>
        </p:nvSpPr>
        <p:spPr bwMode="auto">
          <a:xfrm>
            <a:off x="6663593" y="3655588"/>
            <a:ext cx="704252" cy="164592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70" name="Rectangle 69"/>
          <p:cNvSpPr/>
          <p:nvPr/>
        </p:nvSpPr>
        <p:spPr bwMode="auto">
          <a:xfrm>
            <a:off x="6617209" y="3724451"/>
            <a:ext cx="812800" cy="1615157"/>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71" name="Rectangle 70"/>
          <p:cNvSpPr/>
          <p:nvPr/>
        </p:nvSpPr>
        <p:spPr bwMode="auto">
          <a:xfrm>
            <a:off x="8299520" y="3654060"/>
            <a:ext cx="812800" cy="202184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graphicFrame>
        <p:nvGraphicFramePr>
          <p:cNvPr id="72" name="Espace réservé du contenu 4"/>
          <p:cNvGraphicFramePr>
            <a:graphicFrameLocks/>
          </p:cNvGraphicFramePr>
          <p:nvPr>
            <p:extLst/>
          </p:nvPr>
        </p:nvGraphicFramePr>
        <p:xfrm>
          <a:off x="5391252" y="3641944"/>
          <a:ext cx="3735070" cy="229108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At New</a:t>
                      </a:r>
                      <a:r>
                        <a:rPr lang="en-US" sz="1800" baseline="0" noProof="0" dirty="0" smtClean="0"/>
                        <a:t> </a:t>
                      </a:r>
                      <a:r>
                        <a:rPr lang="en-US" sz="1800" noProof="0" dirty="0" smtClean="0"/>
                        <a:t>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4.25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5.2</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3279273210"/>
                  </a:ext>
                </a:extLst>
              </a:tr>
              <a:tr h="370840">
                <a:tc>
                  <a:txBody>
                    <a:bodyPr/>
                    <a:lstStyle/>
                    <a:p>
                      <a:r>
                        <a:rPr lang="en-US" sz="1800" noProof="0" dirty="0" smtClean="0"/>
                        <a:t>Range</a:t>
                      </a:r>
                      <a:endParaRPr lang="en-US" sz="1800" noProof="0" dirty="0"/>
                    </a:p>
                  </a:txBody>
                  <a:tcPr/>
                </a:tc>
                <a:tc>
                  <a:txBody>
                    <a:bodyPr/>
                    <a:lstStyle/>
                    <a:p>
                      <a:pPr algn="ctr"/>
                      <a:r>
                        <a:rPr lang="en-US" sz="1800" b="0" noProof="0" dirty="0" smtClean="0">
                          <a:solidFill>
                            <a:srgbClr val="92D050"/>
                          </a:solidFill>
                        </a:rPr>
                        <a:t>0.95</a:t>
                      </a:r>
                    </a:p>
                  </a:txBody>
                  <a:tcPr/>
                </a:tc>
                <a:tc>
                  <a:txBody>
                    <a:bodyPr/>
                    <a:lstStyle/>
                    <a:p>
                      <a:pPr algn="ctr"/>
                      <a:r>
                        <a:rPr lang="en-US" sz="1800" b="0" noProof="0" dirty="0" smtClean="0">
                          <a:solidFill>
                            <a:srgbClr val="92D050"/>
                          </a:solidFill>
                        </a:rPr>
                        <a:t>0</a:t>
                      </a:r>
                    </a:p>
                  </a:txBody>
                  <a:tcPr/>
                </a:tc>
                <a:tc>
                  <a:txBody>
                    <a:bodyPr/>
                    <a:lstStyle/>
                    <a:p>
                      <a:pPr algn="ctr"/>
                      <a:r>
                        <a:rPr lang="en-US" sz="1800" b="0" noProof="0" dirty="0" smtClean="0">
                          <a:solidFill>
                            <a:srgbClr val="92D050"/>
                          </a:solidFill>
                        </a:rPr>
                        <a:t>0</a:t>
                      </a:r>
                    </a:p>
                  </a:txBody>
                  <a:tcPr/>
                </a:tc>
                <a:extLst>
                  <a:ext uri="{0D108BD9-81ED-4DB2-BD59-A6C34878D82A}">
                    <a16:rowId xmlns:a16="http://schemas.microsoft.com/office/drawing/2014/main" val="1134867358"/>
                  </a:ext>
                </a:extLst>
              </a:tr>
            </a:tbl>
          </a:graphicData>
        </a:graphic>
      </p:graphicFrame>
      <p:sp>
        <p:nvSpPr>
          <p:cNvPr id="57" name="Freeform 45"/>
          <p:cNvSpPr/>
          <p:nvPr/>
        </p:nvSpPr>
        <p:spPr>
          <a:xfrm>
            <a:off x="3347378" y="3016389"/>
            <a:ext cx="744246" cy="324963"/>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a:lnSpc>
                <a:spcPct val="90000"/>
              </a:lnSpc>
              <a:spcBef>
                <a:spcPct val="0"/>
              </a:spcBef>
              <a:spcAft>
                <a:spcPct val="35000"/>
              </a:spcAft>
              <a:buNone/>
            </a:pPr>
            <a:r>
              <a:rPr lang="en-US" sz="1200" dirty="0">
                <a:solidFill>
                  <a:srgbClr val="000000">
                    <a:hueOff val="0"/>
                    <a:satOff val="0"/>
                    <a:lumOff val="0"/>
                    <a:alphaOff val="0"/>
                  </a:srgbClr>
                </a:solidFill>
              </a:rPr>
              <a:t>L/W&lt;2</a:t>
            </a:r>
          </a:p>
        </p:txBody>
      </p:sp>
      <p:sp>
        <p:nvSpPr>
          <p:cNvPr id="73" name="Content Placeholder 2"/>
          <p:cNvSpPr txBox="1">
            <a:spLocks/>
          </p:cNvSpPr>
          <p:nvPr/>
        </p:nvSpPr>
        <p:spPr>
          <a:xfrm>
            <a:off x="20983" y="846511"/>
            <a:ext cx="9117069" cy="51520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Consider the new object </a:t>
            </a:r>
            <a:r>
              <a:rPr lang="en-US" sz="2200" i="1" kern="0" dirty="0" smtClean="0"/>
              <a:t>Key</a:t>
            </a:r>
            <a:r>
              <a:rPr lang="en-US" sz="2200" kern="0" dirty="0" smtClean="0"/>
              <a:t>, by sliding the window by </a:t>
            </a:r>
            <a:r>
              <a:rPr lang="en-US" sz="2200" kern="0" dirty="0" smtClean="0">
                <a:solidFill>
                  <a:srgbClr val="017DBB"/>
                </a:solidFill>
              </a:rPr>
              <a:t>one</a:t>
            </a:r>
            <a:r>
              <a:rPr lang="en-US" sz="2200" kern="0" dirty="0"/>
              <a:t> </a:t>
            </a:r>
            <a:r>
              <a:rPr lang="en-US" sz="2200" kern="0" dirty="0" smtClean="0"/>
              <a:t>point</a:t>
            </a:r>
          </a:p>
        </p:txBody>
      </p:sp>
    </p:spTree>
    <p:extLst>
      <p:ext uri="{BB962C8B-B14F-4D97-AF65-F5344CB8AC3E}">
        <p14:creationId xmlns:p14="http://schemas.microsoft.com/office/powerpoint/2010/main" val="1286948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afterEffect">
                                  <p:stCondLst>
                                    <p:cond delay="0"/>
                                  </p:stCondLst>
                                  <p:childTnLst>
                                    <p:animMotion origin="layout" path="M -0.00885 0.01366 L 0.05365 0.01366 C 0.08195 0.01366 0.11684 0.0331 0.11684 0.04954 L 0.11684 0.08565 " pathEditMode="relative" rAng="0" ptsTypes="AAAA">
                                      <p:cBhvr>
                                        <p:cTn id="6" dur="2000" fill="hold"/>
                                        <p:tgtEl>
                                          <p:spTgt spid="48"/>
                                        </p:tgtEl>
                                        <p:attrNameLst>
                                          <p:attrName>ppt_x</p:attrName>
                                          <p:attrName>ppt_y</p:attrName>
                                        </p:attrNameLst>
                                      </p:cBhvr>
                                      <p:rCtr x="6285" y="358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18"/>
                                        </p:tgtEl>
                                      </p:cBhvr>
                                    </p:animEffect>
                                    <p:set>
                                      <p:cBhvr>
                                        <p:cTn id="10" dur="1" fill="hold">
                                          <p:stCondLst>
                                            <p:cond delay="499"/>
                                          </p:stCondLst>
                                        </p:cTn>
                                        <p:tgtEl>
                                          <p:spTgt spid="1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9"/>
                                        </p:tgtEl>
                                      </p:cBhvr>
                                    </p:animEffect>
                                    <p:set>
                                      <p:cBhvr>
                                        <p:cTn id="13" dur="1" fill="hold">
                                          <p:stCondLst>
                                            <p:cond delay="499"/>
                                          </p:stCondLst>
                                        </p:cTn>
                                        <p:tgtEl>
                                          <p:spTgt spid="69"/>
                                        </p:tgtEl>
                                        <p:attrNameLst>
                                          <p:attrName>style.visibility</p:attrName>
                                        </p:attrNameLst>
                                      </p:cBhvr>
                                      <p:to>
                                        <p:strVal val="hidden"/>
                                      </p:to>
                                    </p:se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par>
                          <p:cTn id="21" fill="hold">
                            <p:stCondLst>
                              <p:cond delay="3000"/>
                            </p:stCondLst>
                            <p:childTnLst>
                              <p:par>
                                <p:cTn id="22" presetID="50" presetClass="path" presetSubtype="0" accel="50000" decel="50000" fill="hold" grpId="1" nodeType="afterEffect">
                                  <p:stCondLst>
                                    <p:cond delay="0"/>
                                  </p:stCondLst>
                                  <p:childTnLst>
                                    <p:animMotion origin="layout" path="M 0.12899 0.07176 L 0.10989 0.07176 C 0.10121 0.07176 0.09132 0.09375 0.09132 0.11273 L 0.09132 0.15764 " pathEditMode="relative" rAng="0" ptsTypes="AAAA">
                                      <p:cBhvr>
                                        <p:cTn id="23" dur="2000" fill="hold"/>
                                        <p:tgtEl>
                                          <p:spTgt spid="48"/>
                                        </p:tgtEl>
                                        <p:attrNameLst>
                                          <p:attrName>ppt_x</p:attrName>
                                          <p:attrName>ppt_y</p:attrName>
                                        </p:attrNameLst>
                                      </p:cBhvr>
                                      <p:rCtr x="-1892" y="4282"/>
                                    </p:animMotion>
                                  </p:childTnLst>
                                </p:cTn>
                              </p:par>
                            </p:childTnLst>
                          </p:cTn>
                        </p:par>
                        <p:par>
                          <p:cTn id="24" fill="hold">
                            <p:stCondLst>
                              <p:cond delay="5000"/>
                            </p:stCondLst>
                            <p:childTnLst>
                              <p:par>
                                <p:cTn id="25" presetID="10" presetClass="exit" presetSubtype="0" fill="hold" nodeType="afterEffect">
                                  <p:stCondLst>
                                    <p:cond delay="0"/>
                                  </p:stCondLst>
                                  <p:childTnLst>
                                    <p:animEffect transition="out" filter="fade">
                                      <p:cBhvr>
                                        <p:cTn id="26" dur="500"/>
                                        <p:tgtEl>
                                          <p:spTgt spid="119"/>
                                        </p:tgtEl>
                                      </p:cBhvr>
                                    </p:animEffect>
                                    <p:set>
                                      <p:cBhvr>
                                        <p:cTn id="27" dur="1" fill="hold">
                                          <p:stCondLst>
                                            <p:cond delay="499"/>
                                          </p:stCondLst>
                                        </p:cTn>
                                        <p:tgtEl>
                                          <p:spTgt spid="11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0"/>
                                        </p:tgtEl>
                                      </p:cBhvr>
                                    </p:animEffect>
                                    <p:set>
                                      <p:cBhvr>
                                        <p:cTn id="30" dur="1" fill="hold">
                                          <p:stCondLst>
                                            <p:cond delay="499"/>
                                          </p:stCondLst>
                                        </p:cTn>
                                        <p:tgtEl>
                                          <p:spTgt spid="70"/>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fade">
                                      <p:cBhvr>
                                        <p:cTn id="33" dur="500"/>
                                        <p:tgtEl>
                                          <p:spTgt spid="120"/>
                                        </p:tgtEl>
                                      </p:cBhvr>
                                    </p:animEffect>
                                  </p:childTnLst>
                                </p:cTn>
                              </p:par>
                            </p:childTnLst>
                          </p:cTn>
                        </p:par>
                        <p:par>
                          <p:cTn id="34" fill="hold">
                            <p:stCondLst>
                              <p:cond delay="5500"/>
                            </p:stCondLst>
                            <p:childTnLst>
                              <p:par>
                                <p:cTn id="35" presetID="10" presetClass="entr" presetSubtype="0" fill="hold" nodeType="afterEffect">
                                  <p:stCondLst>
                                    <p:cond delay="0"/>
                                  </p:stCondLst>
                                  <p:childTnLst>
                                    <p:set>
                                      <p:cBhvr>
                                        <p:cTn id="36" dur="1" fill="hold">
                                          <p:stCondLst>
                                            <p:cond delay="0"/>
                                          </p:stCondLst>
                                        </p:cTn>
                                        <p:tgtEl>
                                          <p:spTgt spid="121"/>
                                        </p:tgtEl>
                                        <p:attrNameLst>
                                          <p:attrName>style.visibility</p:attrName>
                                        </p:attrNameLst>
                                      </p:cBhvr>
                                      <p:to>
                                        <p:strVal val="visible"/>
                                      </p:to>
                                    </p:set>
                                    <p:animEffect transition="in" filter="fade">
                                      <p:cBhvr>
                                        <p:cTn id="37" dur="500"/>
                                        <p:tgtEl>
                                          <p:spTgt spid="1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path" presetSubtype="0" accel="50000" decel="50000" fill="hold" grpId="2" nodeType="clickEffect">
                                  <p:stCondLst>
                                    <p:cond delay="0"/>
                                  </p:stCondLst>
                                  <p:childTnLst>
                                    <p:animMotion origin="layout" path="M 0.09132 0.15764 L 0.07604 0.15764 C 0.06944 0.15764 0.06163 0.17732 0.06163 0.19399 L 0.06163 0.23241 " pathEditMode="relative" rAng="0" ptsTypes="AAAA">
                                      <p:cBhvr>
                                        <p:cTn id="44" dur="2000" fill="hold"/>
                                        <p:tgtEl>
                                          <p:spTgt spid="48"/>
                                        </p:tgtEl>
                                        <p:attrNameLst>
                                          <p:attrName>ppt_x</p:attrName>
                                          <p:attrName>ppt_y</p:attrName>
                                        </p:attrNameLst>
                                      </p:cBhvr>
                                      <p:rCtr x="-1493" y="3727"/>
                                    </p:animMotion>
                                  </p:childTnLst>
                                </p:cTn>
                              </p:par>
                              <p:par>
                                <p:cTn id="45" presetID="10" presetClass="exit" presetSubtype="0" fill="hold" grpId="1" nodeType="withEffect">
                                  <p:stCondLst>
                                    <p:cond delay="0"/>
                                  </p:stCondLst>
                                  <p:childTnLst>
                                    <p:animEffect transition="out" filter="fade">
                                      <p:cBhvr>
                                        <p:cTn id="46" dur="500"/>
                                        <p:tgtEl>
                                          <p:spTgt spid="120"/>
                                        </p:tgtEl>
                                      </p:cBhvr>
                                    </p:animEffect>
                                    <p:set>
                                      <p:cBhvr>
                                        <p:cTn id="47" dur="1" fill="hold">
                                          <p:stCondLst>
                                            <p:cond delay="499"/>
                                          </p:stCondLst>
                                        </p:cTn>
                                        <p:tgtEl>
                                          <p:spTgt spid="120"/>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16"/>
                                        </p:tgtEl>
                                      </p:cBhvr>
                                    </p:animEffect>
                                    <p:set>
                                      <p:cBhvr>
                                        <p:cTn id="50" dur="1" fill="hold">
                                          <p:stCondLst>
                                            <p:cond delay="499"/>
                                          </p:stCondLst>
                                        </p:cTn>
                                        <p:tgtEl>
                                          <p:spTgt spid="1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2"/>
                                        </p:tgtEl>
                                        <p:attrNameLst>
                                          <p:attrName>style.visibility</p:attrName>
                                        </p:attrNameLst>
                                      </p:cBhvr>
                                      <p:to>
                                        <p:strVal val="visible"/>
                                      </p:to>
                                    </p:set>
                                    <p:animEffect transition="in" filter="fade">
                                      <p:cBhvr>
                                        <p:cTn id="53" dur="500"/>
                                        <p:tgtEl>
                                          <p:spTgt spid="122"/>
                                        </p:tgtEl>
                                      </p:cBhvr>
                                    </p:animEffect>
                                  </p:childTnLst>
                                </p:cTn>
                              </p:par>
                              <p:par>
                                <p:cTn id="54" presetID="10" presetClass="entr" presetSubtype="0" fill="hold" nodeType="withEffect">
                                  <p:stCondLst>
                                    <p:cond delay="0"/>
                                  </p:stCondLst>
                                  <p:childTnLst>
                                    <p:set>
                                      <p:cBhvr>
                                        <p:cTn id="55" dur="1" fill="hold">
                                          <p:stCondLst>
                                            <p:cond delay="0"/>
                                          </p:stCondLst>
                                        </p:cTn>
                                        <p:tgtEl>
                                          <p:spTgt spid="123"/>
                                        </p:tgtEl>
                                        <p:attrNameLst>
                                          <p:attrName>style.visibility</p:attrName>
                                        </p:attrNameLst>
                                      </p:cBhvr>
                                      <p:to>
                                        <p:strVal val="visible"/>
                                      </p:to>
                                    </p:set>
                                    <p:animEffect transition="in" filter="fade">
                                      <p:cBhvr>
                                        <p:cTn id="56" dur="500"/>
                                        <p:tgtEl>
                                          <p:spTgt spid="123"/>
                                        </p:tgtEl>
                                      </p:cBhvr>
                                    </p:animEffect>
                                  </p:childTnLst>
                                </p:cTn>
                              </p:par>
                              <p:par>
                                <p:cTn id="57" presetID="10" presetClass="entr" presetSubtype="0" fill="hold" nodeType="with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fade">
                                      <p:cBhvr>
                                        <p:cTn id="59" dur="500"/>
                                        <p:tgtEl>
                                          <p:spTgt spid="1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5"/>
                                        </p:tgtEl>
                                        <p:attrNameLst>
                                          <p:attrName>style.visibility</p:attrName>
                                        </p:attrNameLst>
                                      </p:cBhvr>
                                      <p:to>
                                        <p:strVal val="visible"/>
                                      </p:to>
                                    </p:set>
                                    <p:animEffect transition="in" filter="fade">
                                      <p:cBhvr>
                                        <p:cTn id="62" dur="500"/>
                                        <p:tgtEl>
                                          <p:spTgt spid="1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6"/>
                                        </p:tgtEl>
                                        <p:attrNameLst>
                                          <p:attrName>style.visibility</p:attrName>
                                        </p:attrNameLst>
                                      </p:cBhvr>
                                      <p:to>
                                        <p:strVal val="visible"/>
                                      </p:to>
                                    </p:set>
                                    <p:animEffect transition="in" filter="fade">
                                      <p:cBhvr>
                                        <p:cTn id="65" dur="500"/>
                                        <p:tgtEl>
                                          <p:spTgt spid="1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7"/>
                                        </p:tgtEl>
                                        <p:attrNameLst>
                                          <p:attrName>style.visibility</p:attrName>
                                        </p:attrNameLst>
                                      </p:cBhvr>
                                      <p:to>
                                        <p:strVal val="visible"/>
                                      </p:to>
                                    </p:set>
                                    <p:animEffect transition="in" filter="fade">
                                      <p:cBhvr>
                                        <p:cTn id="68" dur="500"/>
                                        <p:tgtEl>
                                          <p:spTgt spid="127"/>
                                        </p:tgtEl>
                                      </p:cBhvr>
                                    </p:animEffect>
                                  </p:childTnLst>
                                </p:cTn>
                              </p:par>
                              <p:par>
                                <p:cTn id="69" presetID="10" presetClass="exit" presetSubtype="0" fill="hold" grpId="1" nodeType="withEffect">
                                  <p:stCondLst>
                                    <p:cond delay="0"/>
                                  </p:stCondLst>
                                  <p:childTnLst>
                                    <p:animEffect transition="out" filter="fade">
                                      <p:cBhvr>
                                        <p:cTn id="70" dur="500"/>
                                        <p:tgtEl>
                                          <p:spTgt spid="71"/>
                                        </p:tgtEl>
                                      </p:cBhvr>
                                    </p:animEffect>
                                    <p:set>
                                      <p:cBhvr>
                                        <p:cTn id="71" dur="1" fill="hold">
                                          <p:stCondLst>
                                            <p:cond delay="499"/>
                                          </p:stCondLst>
                                        </p:cTn>
                                        <p:tgtEl>
                                          <p:spTgt spid="7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1"/>
                                        </p:tgtEl>
                                      </p:cBhvr>
                                    </p:animEffect>
                                    <p:set>
                                      <p:cBhvr>
                                        <p:cTn id="74" dur="1" fill="hold">
                                          <p:stCondLst>
                                            <p:cond delay="499"/>
                                          </p:stCondLst>
                                        </p:cTn>
                                        <p:tgtEl>
                                          <p:spTgt spid="121"/>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nodeType="after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16" grpId="0" animBg="1"/>
      <p:bldP spid="48" grpId="0" animBg="1"/>
      <p:bldP spid="48" grpId="1" animBg="1"/>
      <p:bldP spid="48" grpId="2" animBg="1"/>
      <p:bldP spid="120" grpId="0" animBg="1"/>
      <p:bldP spid="120" grpId="1" animBg="1"/>
      <p:bldP spid="127" grpId="0"/>
      <p:bldP spid="69" grpId="0" animBg="1"/>
      <p:bldP spid="70" grpId="0" animBg="1"/>
      <p:bldP spid="70" grpId="1" animBg="1"/>
      <p:bldP spid="71" grpId="0" animBg="1"/>
      <p:bldP spid="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6077454" y="1070172"/>
            <a:ext cx="1933575" cy="4181475"/>
          </a:xfrm>
          <a:prstGeom prst="rect">
            <a:avLst/>
          </a:prstGeom>
        </p:spPr>
      </p:pic>
      <p:sp>
        <p:nvSpPr>
          <p:cNvPr id="2" name="Titre 1"/>
          <p:cNvSpPr>
            <a:spLocks noGrp="1"/>
          </p:cNvSpPr>
          <p:nvPr>
            <p:ph type="title"/>
          </p:nvPr>
        </p:nvSpPr>
        <p:spPr>
          <a:xfrm>
            <a:off x="669130" y="110330"/>
            <a:ext cx="7805737" cy="934104"/>
          </a:xfrm>
        </p:spPr>
        <p:txBody>
          <a:bodyPr/>
          <a:lstStyle/>
          <a:p>
            <a:r>
              <a:rPr lang="en-US" dirty="0" smtClean="0"/>
              <a:t>Massive Size and Growth of IoT</a:t>
            </a:r>
            <a:endParaRPr lang="fr-FR" dirty="0"/>
          </a:p>
        </p:txBody>
      </p:sp>
      <p:sp>
        <p:nvSpPr>
          <p:cNvPr id="3" name="Espace réservé du contenu 2"/>
          <p:cNvSpPr>
            <a:spLocks noGrp="1"/>
          </p:cNvSpPr>
          <p:nvPr>
            <p:ph idx="1"/>
          </p:nvPr>
        </p:nvSpPr>
        <p:spPr>
          <a:xfrm>
            <a:off x="1257300" y="6460587"/>
            <a:ext cx="7280275" cy="499754"/>
          </a:xfrm>
        </p:spPr>
        <p:txBody>
          <a:bodyPr/>
          <a:lstStyle/>
          <a:p>
            <a:pPr marL="0" indent="0" algn="ctr">
              <a:buNone/>
            </a:pPr>
            <a:r>
              <a:rPr lang="fr-FR" sz="1500" dirty="0">
                <a:latin typeface="Lucida Console" panose="020B0609040504020204" pitchFamily="49" charset="0"/>
              </a:rPr>
              <a:t>https://www.slideshare.net/IoTBruce/iot-meets-big-data-the-opportunities-and-challenges-by-syed-hoda-of-parstream</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5</a:t>
            </a:fld>
            <a:endParaRPr lang="en-US" dirty="0"/>
          </a:p>
        </p:txBody>
      </p:sp>
      <p:pic>
        <p:nvPicPr>
          <p:cNvPr id="6" name="Image 5"/>
          <p:cNvPicPr>
            <a:picLocks noChangeAspect="1"/>
          </p:cNvPicPr>
          <p:nvPr/>
        </p:nvPicPr>
        <p:blipFill>
          <a:blip r:embed="rId4"/>
          <a:stretch>
            <a:fillRect/>
          </a:stretch>
        </p:blipFill>
        <p:spPr>
          <a:xfrm>
            <a:off x="9951097" y="1885210"/>
            <a:ext cx="2385842" cy="801799"/>
          </a:xfrm>
          <a:prstGeom prst="rect">
            <a:avLst/>
          </a:prstGeom>
        </p:spPr>
      </p:pic>
      <p:pic>
        <p:nvPicPr>
          <p:cNvPr id="7" name="Image 6"/>
          <p:cNvPicPr>
            <a:picLocks noChangeAspect="1"/>
          </p:cNvPicPr>
          <p:nvPr/>
        </p:nvPicPr>
        <p:blipFill>
          <a:blip r:embed="rId5"/>
          <a:stretch>
            <a:fillRect/>
          </a:stretch>
        </p:blipFill>
        <p:spPr>
          <a:xfrm>
            <a:off x="9951097" y="4022372"/>
            <a:ext cx="2385842" cy="783850"/>
          </a:xfrm>
          <a:prstGeom prst="rect">
            <a:avLst/>
          </a:prstGeom>
        </p:spPr>
      </p:pic>
      <p:pic>
        <p:nvPicPr>
          <p:cNvPr id="8" name="Image 7"/>
          <p:cNvPicPr>
            <a:picLocks noChangeAspect="1"/>
          </p:cNvPicPr>
          <p:nvPr/>
        </p:nvPicPr>
        <p:blipFill>
          <a:blip r:embed="rId6"/>
          <a:stretch>
            <a:fillRect/>
          </a:stretch>
        </p:blipFill>
        <p:spPr>
          <a:xfrm>
            <a:off x="9951097" y="5839310"/>
            <a:ext cx="2385842" cy="792001"/>
          </a:xfrm>
          <a:prstGeom prst="rect">
            <a:avLst/>
          </a:prstGeom>
        </p:spPr>
      </p:pic>
      <p:sp>
        <p:nvSpPr>
          <p:cNvPr id="10" name="ZoneTexte 9"/>
          <p:cNvSpPr txBox="1"/>
          <p:nvPr/>
        </p:nvSpPr>
        <p:spPr>
          <a:xfrm>
            <a:off x="9998943" y="2755725"/>
            <a:ext cx="2290149" cy="1222451"/>
          </a:xfrm>
          <a:prstGeom prst="rect">
            <a:avLst/>
          </a:prstGeom>
          <a:noFill/>
        </p:spPr>
        <p:txBody>
          <a:bodyPr wrap="square" rtlCol="0">
            <a:spAutoFit/>
          </a:bodyPr>
          <a:lstStyle/>
          <a:p>
            <a:pPr>
              <a:buNone/>
            </a:pPr>
            <a:r>
              <a:rPr lang="en-US" sz="2400" dirty="0">
                <a:latin typeface="Tahoma" panose="020B0604030504040204" pitchFamily="34" charset="0"/>
                <a:ea typeface="Tahoma" panose="020B0604030504040204" pitchFamily="34" charset="0"/>
                <a:cs typeface="Tahoma" panose="020B0604030504040204" pitchFamily="34" charset="0"/>
              </a:rPr>
              <a:t>EMC IDC digital universe of </a:t>
            </a:r>
            <a:r>
              <a:rPr lang="en-US" sz="2400" dirty="0" smtClean="0">
                <a:latin typeface="Tahoma" panose="020B0604030504040204" pitchFamily="34" charset="0"/>
                <a:ea typeface="Tahoma" panose="020B0604030504040204" pitchFamily="34" charset="0"/>
                <a:cs typeface="Tahoma" panose="020B0604030504040204" pitchFamily="34" charset="0"/>
              </a:rPr>
              <a:t>opportunities</a:t>
            </a:r>
            <a:endParaRPr lang="fr-FR" sz="2400"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7"/>
          <a:stretch>
            <a:fillRect/>
          </a:stretch>
        </p:blipFill>
        <p:spPr>
          <a:xfrm>
            <a:off x="-3353238" y="3861369"/>
            <a:ext cx="3013722" cy="1359028"/>
          </a:xfrm>
          <a:prstGeom prst="rect">
            <a:avLst/>
          </a:prstGeom>
        </p:spPr>
      </p:pic>
      <p:sp>
        <p:nvSpPr>
          <p:cNvPr id="9" name="Ellipse 8"/>
          <p:cNvSpPr/>
          <p:nvPr/>
        </p:nvSpPr>
        <p:spPr bwMode="auto">
          <a:xfrm>
            <a:off x="6062377" y="3953055"/>
            <a:ext cx="1948652" cy="1175657"/>
          </a:xfrm>
          <a:prstGeom prst="ellipse">
            <a:avLst/>
          </a:prstGeom>
          <a:noFill/>
          <a:ln w="28575"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13" name="Espace réservé du contenu 2"/>
          <p:cNvSpPr txBox="1">
            <a:spLocks/>
          </p:cNvSpPr>
          <p:nvPr/>
        </p:nvSpPr>
        <p:spPr bwMode="auto">
          <a:xfrm>
            <a:off x="14457" y="5510052"/>
            <a:ext cx="9129543" cy="70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dirty="0"/>
              <a:t>By 2025, about 25% of all data will be </a:t>
            </a:r>
            <a:r>
              <a:rPr lang="en-US" sz="2200" dirty="0">
                <a:solidFill>
                  <a:srgbClr val="017DBB"/>
                </a:solidFill>
              </a:rPr>
              <a:t>real</a:t>
            </a:r>
            <a:r>
              <a:rPr lang="en-US" sz="2200" dirty="0"/>
              <a:t> </a:t>
            </a:r>
            <a:r>
              <a:rPr lang="en-US" sz="2200" dirty="0">
                <a:solidFill>
                  <a:srgbClr val="017DBB"/>
                </a:solidFill>
              </a:rPr>
              <a:t>time</a:t>
            </a:r>
            <a:r>
              <a:rPr lang="en-US" sz="2200" dirty="0"/>
              <a:t> in nature out of which 95% of it will be generated by </a:t>
            </a:r>
            <a:r>
              <a:rPr lang="en-US" sz="2200" dirty="0" err="1"/>
              <a:t>IoT</a:t>
            </a:r>
            <a:r>
              <a:rPr lang="en-US" sz="2200" dirty="0"/>
              <a:t>! </a:t>
            </a:r>
          </a:p>
        </p:txBody>
      </p:sp>
      <p:pic>
        <p:nvPicPr>
          <p:cNvPr id="12" name="Image 11"/>
          <p:cNvPicPr>
            <a:picLocks noChangeAspect="1"/>
          </p:cNvPicPr>
          <p:nvPr/>
        </p:nvPicPr>
        <p:blipFill>
          <a:blip r:embed="rId8"/>
          <a:stretch>
            <a:fillRect/>
          </a:stretch>
        </p:blipFill>
        <p:spPr>
          <a:xfrm>
            <a:off x="3599421" y="1100934"/>
            <a:ext cx="1990725" cy="4219575"/>
          </a:xfrm>
          <a:prstGeom prst="rect">
            <a:avLst/>
          </a:prstGeom>
        </p:spPr>
      </p:pic>
      <p:pic>
        <p:nvPicPr>
          <p:cNvPr id="15" name="Image 14"/>
          <p:cNvPicPr>
            <a:picLocks noChangeAspect="1"/>
          </p:cNvPicPr>
          <p:nvPr/>
        </p:nvPicPr>
        <p:blipFill>
          <a:blip r:embed="rId9"/>
          <a:stretch>
            <a:fillRect/>
          </a:stretch>
        </p:blipFill>
        <p:spPr>
          <a:xfrm>
            <a:off x="963265" y="988514"/>
            <a:ext cx="1981200" cy="4495800"/>
          </a:xfrm>
          <a:prstGeom prst="rect">
            <a:avLst/>
          </a:prstGeom>
        </p:spPr>
      </p:pic>
      <p:sp>
        <p:nvSpPr>
          <p:cNvPr id="19" name="Rectangle 4"/>
          <p:cNvSpPr/>
          <p:nvPr/>
        </p:nvSpPr>
        <p:spPr>
          <a:xfrm>
            <a:off x="9399980" y="923736"/>
            <a:ext cx="755335" cy="444930"/>
          </a:xfrm>
          <a:prstGeom prst="rect">
            <a:avLst/>
          </a:prstGeom>
        </p:spPr>
        <p:txBody>
          <a:bodyPr wrap="none">
            <a:spAutoFit/>
          </a:bodyPr>
          <a:lstStyle/>
          <a:p>
            <a:pPr>
              <a:buNone/>
            </a:pPr>
            <a:r>
              <a:rPr lang="en-US" sz="2400" dirty="0" smtClean="0"/>
              <a:t>10</a:t>
            </a:r>
            <a:r>
              <a:rPr lang="en-US" sz="2400" baseline="30000" dirty="0" smtClean="0"/>
              <a:t>21</a:t>
            </a:r>
            <a:endParaRPr lang="en-US" sz="2400" dirty="0"/>
          </a:p>
        </p:txBody>
      </p:sp>
    </p:spTree>
    <p:extLst>
      <p:ext uri="{BB962C8B-B14F-4D97-AF65-F5344CB8AC3E}">
        <p14:creationId xmlns:p14="http://schemas.microsoft.com/office/powerpoint/2010/main" val="3413549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nip Same Side Corner Rectangle 50"/>
          <p:cNvSpPr/>
          <p:nvPr/>
        </p:nvSpPr>
        <p:spPr bwMode="auto">
          <a:xfrm>
            <a:off x="4796723" y="2983301"/>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47" name="Titre 1"/>
          <p:cNvSpPr>
            <a:spLocks noGrp="1"/>
          </p:cNvSpPr>
          <p:nvPr>
            <p:ph type="title"/>
          </p:nvPr>
        </p:nvSpPr>
        <p:spPr>
          <a:xfrm>
            <a:off x="731838" y="101519"/>
            <a:ext cx="7805737" cy="675722"/>
          </a:xfrm>
        </p:spPr>
        <p:txBody>
          <a:bodyPr/>
          <a:lstStyle/>
          <a:p>
            <a:r>
              <a:rPr lang="en-US" dirty="0"/>
              <a:t>RRCF Anomalies</a:t>
            </a:r>
            <a:r>
              <a:rPr lang="en-US" dirty="0" smtClean="0"/>
              <a:t>: Example</a:t>
            </a:r>
            <a:endParaRPr lang="en-US" dirty="0"/>
          </a:p>
        </p:txBody>
      </p:sp>
      <p:graphicFrame>
        <p:nvGraphicFramePr>
          <p:cNvPr id="56" name="Espace réservé du contenu 4"/>
          <p:cNvGraphicFramePr>
            <a:graphicFrameLocks/>
          </p:cNvGraphicFramePr>
          <p:nvPr>
            <p:extLst/>
          </p:nvPr>
        </p:nvGraphicFramePr>
        <p:xfrm>
          <a:off x="5946076" y="1463158"/>
          <a:ext cx="3170812" cy="1010920"/>
        </p:xfrm>
        <a:graphic>
          <a:graphicData uri="http://schemas.openxmlformats.org/drawingml/2006/table">
            <a:tbl>
              <a:tblPr firstRow="1" bandRow="1">
                <a:tableStyleId>{6E25E649-3F16-4E02-A733-19D2CDBF48F0}</a:tableStyleId>
              </a:tblPr>
              <a:tblGrid>
                <a:gridCol w="957580">
                  <a:extLst>
                    <a:ext uri="{9D8B030D-6E8A-4147-A177-3AD203B41FA5}">
                      <a16:colId xmlns:a16="http://schemas.microsoft.com/office/drawing/2014/main" val="4206868917"/>
                    </a:ext>
                  </a:extLst>
                </a:gridCol>
                <a:gridCol w="929867">
                  <a:extLst>
                    <a:ext uri="{9D8B030D-6E8A-4147-A177-3AD203B41FA5}">
                      <a16:colId xmlns:a16="http://schemas.microsoft.com/office/drawing/2014/main" val="2293109630"/>
                    </a:ext>
                  </a:extLst>
                </a:gridCol>
                <a:gridCol w="563880">
                  <a:extLst>
                    <a:ext uri="{9D8B030D-6E8A-4147-A177-3AD203B41FA5}">
                      <a16:colId xmlns:a16="http://schemas.microsoft.com/office/drawing/2014/main" val="3722333241"/>
                    </a:ext>
                  </a:extLst>
                </a:gridCol>
                <a:gridCol w="719485">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Key</a:t>
                      </a:r>
                      <a:endParaRPr lang="en-US" sz="1800" noProof="0" dirty="0"/>
                    </a:p>
                  </a:txBody>
                  <a:tcPr/>
                </a:tc>
                <a:tc>
                  <a:txBody>
                    <a:bodyPr/>
                    <a:lstStyle/>
                    <a:p>
                      <a:pPr algn="ctr"/>
                      <a:r>
                        <a:rPr lang="en-US" sz="1800" b="0" noProof="0" dirty="0" smtClean="0">
                          <a:solidFill>
                            <a:srgbClr val="00B0F0"/>
                          </a:solidFill>
                        </a:rPr>
                        <a:t>4.25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127272269"/>
                  </a:ext>
                </a:extLst>
              </a:tr>
            </a:tbl>
          </a:graphicData>
        </a:graphic>
      </p:graphicFrame>
      <p:sp>
        <p:nvSpPr>
          <p:cNvPr id="58" name="Oval 114"/>
          <p:cNvSpPr/>
          <p:nvPr/>
        </p:nvSpPr>
        <p:spPr>
          <a:xfrm>
            <a:off x="2606203" y="2443007"/>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59" name="Freeform 117"/>
          <p:cNvSpPr/>
          <p:nvPr/>
        </p:nvSpPr>
        <p:spPr>
          <a:xfrm>
            <a:off x="1013340" y="2443245"/>
            <a:ext cx="664633" cy="40887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60" name="Oval 120"/>
          <p:cNvSpPr/>
          <p:nvPr/>
        </p:nvSpPr>
        <p:spPr>
          <a:xfrm>
            <a:off x="3784690" y="1404214"/>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61" name="Freeform 121"/>
          <p:cNvSpPr/>
          <p:nvPr/>
        </p:nvSpPr>
        <p:spPr>
          <a:xfrm>
            <a:off x="4103370" y="1403244"/>
            <a:ext cx="684350" cy="38153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62" name="Oval 122"/>
          <p:cNvSpPr/>
          <p:nvPr/>
        </p:nvSpPr>
        <p:spPr>
          <a:xfrm>
            <a:off x="4768937" y="1912803"/>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63" name="Freeform 123"/>
          <p:cNvSpPr/>
          <p:nvPr/>
        </p:nvSpPr>
        <p:spPr>
          <a:xfrm>
            <a:off x="5160243" y="1960360"/>
            <a:ext cx="773840" cy="39204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64" name="Freeform 128"/>
          <p:cNvSpPr/>
          <p:nvPr/>
        </p:nvSpPr>
        <p:spPr>
          <a:xfrm>
            <a:off x="2072774" y="1926674"/>
            <a:ext cx="680175" cy="39085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65" name="Freeform 129"/>
          <p:cNvSpPr/>
          <p:nvPr/>
        </p:nvSpPr>
        <p:spPr>
          <a:xfrm>
            <a:off x="3632456"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6" name="Freeform 130"/>
          <p:cNvSpPr/>
          <p:nvPr/>
        </p:nvSpPr>
        <p:spPr>
          <a:xfrm>
            <a:off x="3632456"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7" name="Freeform 131"/>
          <p:cNvSpPr/>
          <p:nvPr/>
        </p:nvSpPr>
        <p:spPr>
          <a:xfrm>
            <a:off x="3031798" y="2442038"/>
            <a:ext cx="659791" cy="37642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cxnSp>
        <p:nvCxnSpPr>
          <p:cNvPr id="95" name="Elbow Connector 136"/>
          <p:cNvCxnSpPr>
            <a:stCxn id="60" idx="4"/>
            <a:endCxn id="62" idx="0"/>
          </p:cNvCxnSpPr>
          <p:nvPr/>
        </p:nvCxnSpPr>
        <p:spPr bwMode="auto">
          <a:xfrm rot="16200000" flipH="1">
            <a:off x="4410015" y="1360132"/>
            <a:ext cx="121093" cy="98424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6" name="Elbow Connector 137"/>
          <p:cNvCxnSpPr>
            <a:stCxn id="60" idx="4"/>
            <a:endCxn id="109" idx="0"/>
          </p:cNvCxnSpPr>
          <p:nvPr/>
        </p:nvCxnSpPr>
        <p:spPr bwMode="auto">
          <a:xfrm rot="5400000">
            <a:off x="2831619" y="753326"/>
            <a:ext cx="108434" cy="21852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7" name="Elbow Connector 138"/>
          <p:cNvCxnSpPr>
            <a:stCxn id="62" idx="4"/>
            <a:endCxn id="117" idx="3"/>
          </p:cNvCxnSpPr>
          <p:nvPr/>
        </p:nvCxnSpPr>
        <p:spPr bwMode="auto">
          <a:xfrm rot="16200000" flipH="1">
            <a:off x="5170452" y="2092532"/>
            <a:ext cx="151074" cy="56660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8" name="Elbow Connector 139"/>
          <p:cNvCxnSpPr>
            <a:stCxn id="62" idx="4"/>
            <a:endCxn id="116" idx="3"/>
          </p:cNvCxnSpPr>
          <p:nvPr/>
        </p:nvCxnSpPr>
        <p:spPr bwMode="auto">
          <a:xfrm rot="5400000">
            <a:off x="4660498" y="2152230"/>
            <a:ext cx="154118" cy="45025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9" name="Elbow Connector 140"/>
          <p:cNvCxnSpPr>
            <a:stCxn id="109" idx="4"/>
          </p:cNvCxnSpPr>
          <p:nvPr/>
        </p:nvCxnSpPr>
        <p:spPr bwMode="auto">
          <a:xfrm rot="16200000" flipH="1">
            <a:off x="2216138" y="1864735"/>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0" name="Elbow Connector 141"/>
          <p:cNvCxnSpPr>
            <a:stCxn id="58" idx="4"/>
          </p:cNvCxnSpPr>
          <p:nvPr/>
        </p:nvCxnSpPr>
        <p:spPr bwMode="auto">
          <a:xfrm rot="16200000" flipH="1">
            <a:off x="3005881" y="2624574"/>
            <a:ext cx="127055" cy="53891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1" name="Elbow Connector 142"/>
          <p:cNvCxnSpPr>
            <a:stCxn id="58" idx="4"/>
            <a:endCxn id="114" idx="3"/>
          </p:cNvCxnSpPr>
          <p:nvPr/>
        </p:nvCxnSpPr>
        <p:spPr bwMode="auto">
          <a:xfrm rot="5400000">
            <a:off x="2478864" y="2629537"/>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2" name="Elbow Connector 143"/>
          <p:cNvCxnSpPr>
            <a:stCxn id="109" idx="4"/>
            <a:endCxn id="108" idx="0"/>
          </p:cNvCxnSpPr>
          <p:nvPr/>
        </p:nvCxnSpPr>
        <p:spPr bwMode="auto">
          <a:xfrm rot="5400000">
            <a:off x="1237262" y="1886494"/>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3" name="Elbow Connector 144"/>
          <p:cNvCxnSpPr>
            <a:stCxn id="108" idx="4"/>
            <a:endCxn id="111" idx="3"/>
          </p:cNvCxnSpPr>
          <p:nvPr/>
        </p:nvCxnSpPr>
        <p:spPr bwMode="auto">
          <a:xfrm rot="5400000">
            <a:off x="495698" y="2610207"/>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4" name="Elbow Connector 145"/>
          <p:cNvCxnSpPr/>
          <p:nvPr/>
        </p:nvCxnSpPr>
        <p:spPr bwMode="auto">
          <a:xfrm rot="16200000" flipH="1">
            <a:off x="1048364" y="2624064"/>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5" name="Freeform 146"/>
          <p:cNvSpPr/>
          <p:nvPr/>
        </p:nvSpPr>
        <p:spPr>
          <a:xfrm>
            <a:off x="1474203" y="2951973"/>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106" name="Elbow Connector 151"/>
          <p:cNvCxnSpPr>
            <a:stCxn id="110" idx="4"/>
            <a:endCxn id="113" idx="3"/>
          </p:cNvCxnSpPr>
          <p:nvPr/>
        </p:nvCxnSpPr>
        <p:spPr bwMode="auto">
          <a:xfrm rot="16200000" flipH="1">
            <a:off x="1543212" y="3134565"/>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7" name="Elbow Connector 152"/>
          <p:cNvCxnSpPr>
            <a:stCxn id="110" idx="4"/>
            <a:endCxn id="112" idx="3"/>
          </p:cNvCxnSpPr>
          <p:nvPr/>
        </p:nvCxnSpPr>
        <p:spPr bwMode="auto">
          <a:xfrm rot="5400000">
            <a:off x="1031576" y="3133610"/>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8" name="Oval 116"/>
          <p:cNvSpPr/>
          <p:nvPr/>
        </p:nvSpPr>
        <p:spPr>
          <a:xfrm>
            <a:off x="642367" y="2442467"/>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09" name="Oval 153"/>
          <p:cNvSpPr/>
          <p:nvPr/>
        </p:nvSpPr>
        <p:spPr>
          <a:xfrm>
            <a:off x="1599485" y="1900144"/>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0" name="Oval 113"/>
          <p:cNvSpPr/>
          <p:nvPr/>
        </p:nvSpPr>
        <p:spPr>
          <a:xfrm>
            <a:off x="1166717" y="292981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1" name="Snip Same Side Corner Rectangle 6"/>
          <p:cNvSpPr/>
          <p:nvPr/>
        </p:nvSpPr>
        <p:spPr bwMode="auto">
          <a:xfrm>
            <a:off x="30608"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2" name="Snip Same Side Corner Rectangle 156"/>
          <p:cNvSpPr/>
          <p:nvPr/>
        </p:nvSpPr>
        <p:spPr bwMode="auto">
          <a:xfrm>
            <a:off x="602542" y="3462500"/>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3" name="Snip Same Side Corner Rectangle 157"/>
          <p:cNvSpPr/>
          <p:nvPr/>
        </p:nvSpPr>
        <p:spPr bwMode="auto">
          <a:xfrm>
            <a:off x="1635830" y="347251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4" name="Snip Same Side Corner Rectangle 158"/>
          <p:cNvSpPr/>
          <p:nvPr/>
        </p:nvSpPr>
        <p:spPr bwMode="auto">
          <a:xfrm>
            <a:off x="2032564"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7" name="Snip Same Side Corner Rectangle 161"/>
          <p:cNvSpPr/>
          <p:nvPr/>
        </p:nvSpPr>
        <p:spPr bwMode="auto">
          <a:xfrm>
            <a:off x="5283959" y="2451373"/>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2" name="Oval 46"/>
          <p:cNvSpPr/>
          <p:nvPr/>
        </p:nvSpPr>
        <p:spPr>
          <a:xfrm>
            <a:off x="4309395" y="2468749"/>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123" name="Elbow Connector 47"/>
          <p:cNvCxnSpPr>
            <a:stCxn id="122" idx="4"/>
            <a:endCxn id="126" idx="3"/>
          </p:cNvCxnSpPr>
          <p:nvPr/>
        </p:nvCxnSpPr>
        <p:spPr bwMode="auto">
          <a:xfrm rot="16200000" flipH="1">
            <a:off x="4709073" y="2650316"/>
            <a:ext cx="127055" cy="53891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24" name="Elbow Connector 48"/>
          <p:cNvCxnSpPr>
            <a:stCxn id="122" idx="4"/>
            <a:endCxn id="125" idx="3"/>
          </p:cNvCxnSpPr>
          <p:nvPr/>
        </p:nvCxnSpPr>
        <p:spPr bwMode="auto">
          <a:xfrm rot="5400000">
            <a:off x="4182056" y="2655279"/>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5" name="Snip Same Side Corner Rectangle 49"/>
          <p:cNvSpPr/>
          <p:nvPr/>
        </p:nvSpPr>
        <p:spPr bwMode="auto">
          <a:xfrm>
            <a:off x="3748456" y="298906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7" name="Freeform 59"/>
          <p:cNvSpPr/>
          <p:nvPr/>
        </p:nvSpPr>
        <p:spPr>
          <a:xfrm>
            <a:off x="4758541" y="2468746"/>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smtClean="0">
                <a:solidFill>
                  <a:srgbClr val="000000">
                    <a:hueOff val="0"/>
                    <a:satOff val="0"/>
                    <a:lumOff val="0"/>
                    <a:alphaOff val="0"/>
                  </a:srgbClr>
                </a:solidFill>
                <a:latin typeface="Arial"/>
                <a:cs typeface="Arial"/>
                <a:sym typeface="Arial" charset="0"/>
              </a:rPr>
              <a:t>S&lt;0.5</a:t>
            </a:r>
            <a:endParaRPr lang="en-US" sz="1200" dirty="0">
              <a:solidFill>
                <a:srgbClr val="000000">
                  <a:hueOff val="0"/>
                  <a:satOff val="0"/>
                  <a:lumOff val="0"/>
                  <a:alphaOff val="0"/>
                </a:srgbClr>
              </a:solidFill>
              <a:latin typeface="Arial"/>
              <a:cs typeface="Arial"/>
              <a:sym typeface="Arial" charset="0"/>
            </a:endParaRPr>
          </a:p>
        </p:txBody>
      </p:sp>
      <p:sp>
        <p:nvSpPr>
          <p:cNvPr id="52" name="Snip Same Side Corner Rectangle 49"/>
          <p:cNvSpPr/>
          <p:nvPr/>
        </p:nvSpPr>
        <p:spPr bwMode="auto">
          <a:xfrm>
            <a:off x="3502438" y="3559106"/>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53" name="Oval 37"/>
          <p:cNvSpPr/>
          <p:nvPr/>
        </p:nvSpPr>
        <p:spPr>
          <a:xfrm>
            <a:off x="3131475" y="2976368"/>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54" name="Elbow Connector 49"/>
          <p:cNvCxnSpPr>
            <a:stCxn id="53" idx="4"/>
            <a:endCxn id="52" idx="3"/>
          </p:cNvCxnSpPr>
          <p:nvPr/>
        </p:nvCxnSpPr>
        <p:spPr bwMode="auto">
          <a:xfrm rot="16200000" flipH="1">
            <a:off x="3428882" y="3260205"/>
            <a:ext cx="195242" cy="40256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55" name="Elbow Connector 51"/>
          <p:cNvCxnSpPr>
            <a:stCxn id="53" idx="4"/>
            <a:endCxn id="68" idx="3"/>
          </p:cNvCxnSpPr>
          <p:nvPr/>
        </p:nvCxnSpPr>
        <p:spPr bwMode="auto">
          <a:xfrm rot="5400000">
            <a:off x="2993755" y="3245770"/>
            <a:ext cx="213374" cy="44956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68" name="Snip Same Side Corner Rectangle 49"/>
          <p:cNvSpPr/>
          <p:nvPr/>
        </p:nvSpPr>
        <p:spPr bwMode="auto">
          <a:xfrm>
            <a:off x="2669118" y="3577238"/>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mc:AlternateContent xmlns:mc="http://schemas.openxmlformats.org/markup-compatibility/2006" xmlns:a14="http://schemas.microsoft.com/office/drawing/2010/main">
        <mc:Choice Requires="a14">
          <p:sp>
            <p:nvSpPr>
              <p:cNvPr id="73" name="TextBox 72"/>
              <p:cNvSpPr txBox="1"/>
              <p:nvPr/>
            </p:nvSpPr>
            <p:spPr>
              <a:xfrm>
                <a:off x="516434" y="4902770"/>
                <a:ext cx="8803399" cy="1424557"/>
              </a:xfrm>
              <a:prstGeom prst="rect">
                <a:avLst/>
              </a:prstGeom>
              <a:noFill/>
            </p:spPr>
            <p:txBody>
              <a:bodyPr wrap="square" numCol="3" rtlCol="0">
                <a:spAutoFit/>
              </a:bodyPr>
              <a:lstStyle/>
              <a:p>
                <a:pPr>
                  <a:spcBef>
                    <a:spcPts val="600"/>
                  </a:spcBef>
                </a:pPr>
                <a14:m>
                  <m:oMath xmlns:m="http://schemas.openxmlformats.org/officeDocument/2006/math">
                    <m:r>
                      <m:rPr>
                        <m:sty m:val="p"/>
                      </m:rPr>
                      <a:rPr lang="en-US" sz="2200" b="0" i="0" smtClean="0">
                        <a:solidFill>
                          <a:srgbClr val="000000"/>
                        </a:solidFill>
                        <a:latin typeface="Cambria Math" panose="02040503050406030204" pitchFamily="18" charset="0"/>
                      </a:rPr>
                      <m:t>Disp</m:t>
                    </m:r>
                    <m:d>
                      <m:dPr>
                        <m:ctrlPr>
                          <a:rPr lang="en-US" sz="2200" b="0" i="1" smtClean="0">
                            <a:solidFill>
                              <a:srgbClr val="000000"/>
                            </a:solidFill>
                            <a:latin typeface="Cambria Math" panose="02040503050406030204" pitchFamily="18" charset="0"/>
                          </a:rPr>
                        </m:ctrlPr>
                      </m:dPr>
                      <m:e>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Key</m:t>
                            </m:r>
                          </m:e>
                          <m:sub>
                            <m:r>
                              <a:rPr lang="el-GR" sz="2200" b="0" i="0" smtClean="0">
                                <a:solidFill>
                                  <a:srgbClr val="000000"/>
                                </a:solidFill>
                                <a:latin typeface="Cambria Math" panose="02040503050406030204" pitchFamily="18" charset="0"/>
                              </a:rPr>
                              <m:t>3</m:t>
                            </m:r>
                          </m:sub>
                        </m:sSub>
                      </m:e>
                    </m:d>
                    <m:r>
                      <a:rPr lang="en-US" sz="2200" b="0" i="0" smtClean="0">
                        <a:solidFill>
                          <a:srgbClr val="000000"/>
                        </a:solidFill>
                        <a:latin typeface="Cambria Math" panose="02040503050406030204" pitchFamily="18" charset="0"/>
                      </a:rPr>
                      <m:t>=</m:t>
                    </m:r>
                    <m:f>
                      <m:fPr>
                        <m:ctrlPr>
                          <a:rPr lang="en-US" sz="2200" b="0" i="1" smtClean="0">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1</m:t>
                        </m:r>
                      </m:den>
                    </m:f>
                  </m:oMath>
                </a14:m>
                <a:endParaRPr lang="en-US" sz="2200" dirty="0">
                  <a:solidFill>
                    <a:srgbClr val="000000"/>
                  </a:solidFill>
                </a:endParaRPr>
              </a:p>
              <a:p>
                <a:pPr>
                  <a:spcBef>
                    <a:spcPts val="600"/>
                  </a:spcBef>
                </a:pPr>
                <a:endParaRPr lang="en-US" sz="2200" dirty="0" smtClean="0">
                  <a:solidFill>
                    <a:srgbClr val="000000"/>
                  </a:solidFill>
                  <a:latin typeface="Cambria Math" panose="02040503050406030204" pitchFamily="18" charset="0"/>
                </a:endParaRPr>
              </a:p>
              <a:p>
                <a:pPr>
                  <a:spcBef>
                    <a:spcPts val="600"/>
                  </a:spcBef>
                </a:pPr>
                <a:endParaRPr lang="en-US" sz="2200" dirty="0" smtClean="0">
                  <a:solidFill>
                    <a:srgbClr val="000000"/>
                  </a:solidFill>
                  <a:latin typeface="Cambria Math" panose="02040503050406030204" pitchFamily="18" charset="0"/>
                </a:endParaRPr>
              </a:p>
              <a:p>
                <a:pP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Key</m:t>
                            </m:r>
                          </m:e>
                          <m:sub>
                            <m:r>
                              <a:rPr lang="el-GR" sz="2200" b="0" i="0" smtClean="0">
                                <a:solidFill>
                                  <a:srgbClr val="000000"/>
                                </a:solidFill>
                                <a:latin typeface="Cambria Math" panose="02040503050406030204" pitchFamily="18" charset="0"/>
                              </a:rPr>
                              <m:t>2</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i="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2</m:t>
                        </m:r>
                      </m:den>
                    </m:f>
                  </m:oMath>
                </a14:m>
                <a:endParaRPr lang="en-US" sz="2200" dirty="0" smtClean="0">
                  <a:solidFill>
                    <a:srgbClr val="000000"/>
                  </a:solidFill>
                </a:endParaRPr>
              </a:p>
              <a:p>
                <a:pPr>
                  <a:spcBef>
                    <a:spcPts val="600"/>
                  </a:spcBef>
                </a:pPr>
                <a:endParaRPr lang="en-US" sz="2200" dirty="0">
                  <a:solidFill>
                    <a:srgbClr val="000000"/>
                  </a:solidFill>
                </a:endParaRPr>
              </a:p>
              <a:p>
                <a:pP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Key</m:t>
                            </m:r>
                          </m:e>
                          <m:sub>
                            <m:r>
                              <a:rPr lang="el-GR" sz="2200" b="0" i="0" smtClean="0">
                                <a:solidFill>
                                  <a:srgbClr val="000000"/>
                                </a:solidFill>
                                <a:latin typeface="Cambria Math" panose="02040503050406030204" pitchFamily="18" charset="0"/>
                              </a:rPr>
                              <m:t>1</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l-GR" sz="2200" b="0" i="0" smtClean="0">
                            <a:solidFill>
                              <a:srgbClr val="000000"/>
                            </a:solidFill>
                            <a:latin typeface="Cambria Math" panose="02040503050406030204" pitchFamily="18" charset="0"/>
                          </a:rPr>
                          <m:t>6</m:t>
                        </m:r>
                      </m:num>
                      <m:den>
                        <m:r>
                          <a:rPr lang="en-US" sz="2200" b="0" i="0" smtClean="0">
                            <a:solidFill>
                              <a:srgbClr val="000000"/>
                            </a:solidFill>
                            <a:latin typeface="Cambria Math" panose="02040503050406030204" pitchFamily="18" charset="0"/>
                          </a:rPr>
                          <m:t>3</m:t>
                        </m:r>
                      </m:den>
                    </m:f>
                  </m:oMath>
                </a14:m>
                <a:endParaRPr lang="en-US" sz="2200" dirty="0">
                  <a:solidFill>
                    <a:srgbClr val="000000"/>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516434" y="4902770"/>
                <a:ext cx="8803399" cy="142455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1896039" y="5648280"/>
                <a:ext cx="5801368" cy="783035"/>
              </a:xfrm>
              <a:prstGeom prst="rect">
                <a:avLst/>
              </a:prstGeom>
              <a:noFill/>
            </p:spPr>
            <p:txBody>
              <a:bodyPr wrap="square" rtlCol="0">
                <a:spAutoFit/>
              </a:bodyPr>
              <a:lstStyle/>
              <a:p>
                <a:pPr>
                  <a:buNone/>
                </a:pPr>
                <a14:m>
                  <m:oMath xmlns:m="http://schemas.openxmlformats.org/officeDocument/2006/math">
                    <m:r>
                      <m:rPr>
                        <m:sty m:val="p"/>
                      </m:rPr>
                      <a:rPr lang="en-US" sz="2200" b="0" i="0" smtClean="0">
                        <a:solidFill>
                          <a:srgbClr val="000000"/>
                        </a:solidFill>
                        <a:latin typeface="Cambria Math" panose="02040503050406030204" pitchFamily="18" charset="0"/>
                      </a:rPr>
                      <m:t>CoDisp</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Eraser</m:t>
                        </m:r>
                      </m:e>
                    </m:d>
                    <m:r>
                      <a:rPr lang="en-US" sz="2200" b="0" i="0" smtClean="0">
                        <a:solidFill>
                          <a:srgbClr val="000000"/>
                        </a:solidFill>
                        <a:latin typeface="Cambria Math" panose="02040503050406030204" pitchFamily="18" charset="0"/>
                      </a:rPr>
                      <m:t>=</m:t>
                    </m:r>
                    <m:func>
                      <m:funcPr>
                        <m:ctrlPr>
                          <a:rPr lang="en-US" sz="2200" b="0" i="1" smtClean="0">
                            <a:solidFill>
                              <a:srgbClr val="000000"/>
                            </a:solidFill>
                            <a:latin typeface="Cambria Math" panose="02040503050406030204" pitchFamily="18" charset="0"/>
                          </a:rPr>
                        </m:ctrlPr>
                      </m:funcPr>
                      <m:fName>
                        <m:r>
                          <m:rPr>
                            <m:sty m:val="p"/>
                          </m:rPr>
                          <a:rPr lang="en-US" sz="2200" b="0" i="0" smtClean="0">
                            <a:solidFill>
                              <a:srgbClr val="000000"/>
                            </a:solidFill>
                            <a:latin typeface="Cambria Math" panose="02040503050406030204" pitchFamily="18" charset="0"/>
                          </a:rPr>
                          <m:t>max</m:t>
                        </m:r>
                      </m:fName>
                      <m:e>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Displacement</m:t>
                            </m:r>
                          </m:e>
                        </m:d>
                      </m:e>
                    </m:func>
                    <m:r>
                      <a:rPr lang="en-US" sz="2200" b="0" i="0" smtClean="0">
                        <a:solidFill>
                          <a:srgbClr val="000000"/>
                        </a:solidFill>
                        <a:latin typeface="Cambria Math" panose="02040503050406030204" pitchFamily="18" charset="0"/>
                      </a:rPr>
                      <m:t>=</m:t>
                    </m:r>
                  </m:oMath>
                </a14:m>
                <a:r>
                  <a:rPr lang="en-US" sz="2200" b="0" dirty="0" smtClean="0">
                    <a:solidFill>
                      <a:srgbClr val="000000"/>
                    </a:solidFill>
                    <a:latin typeface="Cambria Math" panose="02040503050406030204" pitchFamily="18" charset="0"/>
                  </a:rPr>
                  <a:t>2 &gt;</a:t>
                </a:r>
                <a:r>
                  <a:rPr lang="en-US" sz="2200" dirty="0">
                    <a:solidFill>
                      <a:srgbClr val="000000"/>
                    </a:solidFill>
                  </a:rPr>
                  <a:t> </a:t>
                </a:r>
                <a14:m>
                  <m:oMath xmlns:m="http://schemas.openxmlformats.org/officeDocument/2006/math">
                    <m:r>
                      <m:rPr>
                        <m:sty m:val="p"/>
                      </m:rPr>
                      <a:rPr lang="en-US" sz="2200" i="0">
                        <a:solidFill>
                          <a:srgbClr val="000000"/>
                        </a:solidFill>
                        <a:latin typeface="Cambria Math" panose="02040503050406030204" pitchFamily="18" charset="0"/>
                      </a:rPr>
                      <m:t>Threshold</m:t>
                    </m:r>
                    <m:r>
                      <a:rPr lang="en-US" sz="2200" i="0">
                        <a:solidFill>
                          <a:srgbClr val="000000"/>
                        </a:solidFill>
                        <a:latin typeface="Cambria Math" panose="02040503050406030204" pitchFamily="18" charset="0"/>
                      </a:rPr>
                      <m:t>=1.5</m:t>
                    </m:r>
                  </m:oMath>
                </a14:m>
                <a:endParaRPr lang="en-US" sz="2200" dirty="0" smtClean="0"/>
              </a:p>
            </p:txBody>
          </p:sp>
        </mc:Choice>
        <mc:Fallback xmlns="">
          <p:sp>
            <p:nvSpPr>
              <p:cNvPr id="74" name="TextBox 73"/>
              <p:cNvSpPr txBox="1">
                <a:spLocks noRot="1" noChangeAspect="1" noMove="1" noResize="1" noEditPoints="1" noAdjustHandles="1" noChangeArrowheads="1" noChangeShapeType="1" noTextEdit="1"/>
              </p:cNvSpPr>
              <p:nvPr/>
            </p:nvSpPr>
            <p:spPr>
              <a:xfrm>
                <a:off x="1896039" y="5648280"/>
                <a:ext cx="5801368" cy="783035"/>
              </a:xfrm>
              <a:prstGeom prst="rect">
                <a:avLst/>
              </a:prstGeom>
              <a:blipFill>
                <a:blip r:embed="rId4"/>
                <a:stretch>
                  <a:fillRect l="-630" t="-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1146184" y="4223205"/>
                <a:ext cx="7066550" cy="748859"/>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m:rPr>
                          <m:sty m:val="p"/>
                        </m:rPr>
                        <a:rPr lang="en-US" sz="2200" b="0" i="0" smtClean="0">
                          <a:latin typeface="Cambria Math" panose="02040503050406030204" pitchFamily="18" charset="0"/>
                        </a:rPr>
                        <m:t>Displacement</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Data</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Point</m:t>
                              </m:r>
                            </m:e>
                            <m:sub>
                              <m:r>
                                <m:rPr>
                                  <m:sty m:val="p"/>
                                </m:rPr>
                                <a:rPr lang="en-US" sz="2200" b="0" i="0" smtClean="0">
                                  <a:latin typeface="Cambria Math" panose="02040503050406030204" pitchFamily="18" charset="0"/>
                                </a:rPr>
                                <m:t>depth</m:t>
                              </m:r>
                            </m:sub>
                          </m:sSub>
                        </m:e>
                      </m:d>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sibling</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num>
                        <m:den>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current</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den>
                      </m:f>
                    </m:oMath>
                  </m:oMathPara>
                </a14:m>
                <a:endParaRPr lang="en-US" sz="2200" dirty="0"/>
              </a:p>
            </p:txBody>
          </p:sp>
        </mc:Choice>
        <mc:Fallback xmlns="">
          <p:sp>
            <p:nvSpPr>
              <p:cNvPr id="75" name="TextBox 74"/>
              <p:cNvSpPr txBox="1">
                <a:spLocks noRot="1" noChangeAspect="1" noMove="1" noResize="1" noEditPoints="1" noAdjustHandles="1" noChangeArrowheads="1" noChangeShapeType="1" noTextEdit="1"/>
              </p:cNvSpPr>
              <p:nvPr/>
            </p:nvSpPr>
            <p:spPr>
              <a:xfrm>
                <a:off x="1146184" y="4223205"/>
                <a:ext cx="7066550" cy="748859"/>
              </a:xfrm>
              <a:prstGeom prst="rect">
                <a:avLst/>
              </a:prstGeom>
              <a:blipFill>
                <a:blip r:embed="rId5"/>
                <a:stretch>
                  <a:fillRect/>
                </a:stretch>
              </a:blipFill>
            </p:spPr>
            <p:txBody>
              <a:bodyPr/>
              <a:lstStyle/>
              <a:p>
                <a:r>
                  <a:rPr lang="en-US">
                    <a:noFill/>
                  </a:rPr>
                  <a:t> </a:t>
                </a:r>
              </a:p>
            </p:txBody>
          </p:sp>
        </mc:Fallback>
      </mc:AlternateContent>
      <p:sp>
        <p:nvSpPr>
          <p:cNvPr id="77" name="Rounded Rectangle 76"/>
          <p:cNvSpPr/>
          <p:nvPr/>
        </p:nvSpPr>
        <p:spPr bwMode="auto">
          <a:xfrm>
            <a:off x="3764738" y="3000635"/>
            <a:ext cx="503875" cy="418658"/>
          </a:xfrm>
          <a:prstGeom prst="roundRect">
            <a:avLst/>
          </a:prstGeom>
          <a:solidFill>
            <a:srgbClr val="0292D8"/>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78" name="Rounded Rectangle 77"/>
          <p:cNvSpPr/>
          <p:nvPr/>
        </p:nvSpPr>
        <p:spPr bwMode="auto">
          <a:xfrm>
            <a:off x="4804396" y="3000372"/>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79" name="Rounded Rectangle 78"/>
          <p:cNvSpPr/>
          <p:nvPr/>
        </p:nvSpPr>
        <p:spPr bwMode="auto">
          <a:xfrm>
            <a:off x="5305014" y="2465701"/>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0" name="Rounded Rectangle 79"/>
          <p:cNvSpPr/>
          <p:nvPr/>
        </p:nvSpPr>
        <p:spPr bwMode="auto">
          <a:xfrm>
            <a:off x="4246245" y="2466663"/>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1" name="Rounded Rectangle 80"/>
          <p:cNvSpPr/>
          <p:nvPr/>
        </p:nvSpPr>
        <p:spPr bwMode="auto">
          <a:xfrm>
            <a:off x="1505990" y="1895781"/>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2" name="Rounded Rectangle 81"/>
          <p:cNvSpPr/>
          <p:nvPr/>
        </p:nvSpPr>
        <p:spPr bwMode="auto">
          <a:xfrm>
            <a:off x="4666197" y="1896014"/>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3" name="TextBox 82"/>
          <p:cNvSpPr txBox="1"/>
          <p:nvPr/>
        </p:nvSpPr>
        <p:spPr>
          <a:xfrm>
            <a:off x="1093209" y="4853224"/>
            <a:ext cx="6328081" cy="783035"/>
          </a:xfrm>
          <a:prstGeom prst="rect">
            <a:avLst/>
          </a:prstGeom>
          <a:noFill/>
        </p:spPr>
        <p:txBody>
          <a:bodyPr wrap="square" rtlCol="0">
            <a:spAutoFit/>
          </a:bodyPr>
          <a:lstStyle/>
          <a:p>
            <a:pPr>
              <a:buNone/>
            </a:pPr>
            <a:r>
              <a:rPr lang="en-US" sz="2200" dirty="0" smtClean="0"/>
              <a:t>Key -&gt; </a:t>
            </a:r>
            <a:r>
              <a:rPr lang="en-US" sz="2200" dirty="0" smtClean="0">
                <a:solidFill>
                  <a:srgbClr val="FF0000"/>
                </a:solidFill>
              </a:rPr>
              <a:t>Outlier</a:t>
            </a:r>
            <a:r>
              <a:rPr lang="en-US" sz="2200" dirty="0" smtClean="0">
                <a:solidFill>
                  <a:srgbClr val="92D050"/>
                </a:solidFill>
              </a:rPr>
              <a:t/>
            </a:r>
            <a:br>
              <a:rPr lang="en-US" sz="2200" dirty="0" smtClean="0">
                <a:solidFill>
                  <a:srgbClr val="92D050"/>
                </a:solidFill>
              </a:rPr>
            </a:br>
            <a:r>
              <a:rPr lang="en-US" sz="2200" dirty="0" smtClean="0">
                <a:solidFill>
                  <a:srgbClr val="C00000"/>
                </a:solidFill>
              </a:rPr>
              <a:t>Should discard changes and Keep Original Tree</a:t>
            </a:r>
            <a:endParaRPr lang="en-US" sz="2200" dirty="0">
              <a:solidFill>
                <a:srgbClr val="C00000"/>
              </a:solidFill>
            </a:endParaRPr>
          </a:p>
        </p:txBody>
      </p:sp>
      <p:sp>
        <p:nvSpPr>
          <p:cNvPr id="2" name="Flowchart: Summing Junction 1"/>
          <p:cNvSpPr/>
          <p:nvPr/>
        </p:nvSpPr>
        <p:spPr bwMode="auto">
          <a:xfrm>
            <a:off x="3685227" y="2550430"/>
            <a:ext cx="1604029" cy="919815"/>
          </a:xfrm>
          <a:prstGeom prst="flowChartSummingJunction">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203423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500"/>
                                        <p:tgtEl>
                                          <p:spTgt spid="7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3">
                                            <p:txEl>
                                              <p:pRg st="3" end="3"/>
                                            </p:txEl>
                                          </p:spTgt>
                                        </p:tgtEl>
                                        <p:attrNameLst>
                                          <p:attrName>style.visibility</p:attrName>
                                        </p:attrNameLst>
                                      </p:cBhvr>
                                      <p:to>
                                        <p:strVal val="visible"/>
                                      </p:to>
                                    </p:set>
                                    <p:animEffect transition="in" filter="fade">
                                      <p:cBhvr>
                                        <p:cTn id="18" dur="500"/>
                                        <p:tgtEl>
                                          <p:spTgt spid="7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par>
                                <p:cTn id="25" presetID="10" presetClass="exit" presetSubtype="0" fill="hold" grpId="1" nodeType="withEffect">
                                  <p:stCondLst>
                                    <p:cond delay="0"/>
                                  </p:stCondLst>
                                  <p:childTnLst>
                                    <p:animEffect transition="out" filter="fade">
                                      <p:cBhvr>
                                        <p:cTn id="26" dur="500"/>
                                        <p:tgtEl>
                                          <p:spTgt spid="78"/>
                                        </p:tgtEl>
                                      </p:cBhvr>
                                    </p:animEffect>
                                    <p:set>
                                      <p:cBhvr>
                                        <p:cTn id="27" dur="1" fill="hold">
                                          <p:stCondLst>
                                            <p:cond delay="499"/>
                                          </p:stCondLst>
                                        </p:cTn>
                                        <p:tgtEl>
                                          <p:spTgt spid="78"/>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77"/>
                                        </p:tgtEl>
                                      </p:cBhvr>
                                    </p:animEffect>
                                    <p:set>
                                      <p:cBhvr>
                                        <p:cTn id="30" dur="1" fill="hold">
                                          <p:stCondLst>
                                            <p:cond delay="499"/>
                                          </p:stCondLst>
                                        </p:cTn>
                                        <p:tgtEl>
                                          <p:spTgt spid="7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
                                            <p:txEl>
                                              <p:pRg st="5" end="5"/>
                                            </p:txEl>
                                          </p:spTgt>
                                        </p:tgtEl>
                                        <p:attrNameLst>
                                          <p:attrName>style.visibility</p:attrName>
                                        </p:attrNameLst>
                                      </p:cBhvr>
                                      <p:to>
                                        <p:strVal val="visible"/>
                                      </p:to>
                                    </p:set>
                                    <p:animEffect transition="in" filter="fade">
                                      <p:cBhvr>
                                        <p:cTn id="35" dur="500"/>
                                        <p:tgtEl>
                                          <p:spTgt spid="7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par>
                                <p:cTn id="42" presetID="10" presetClass="exit" presetSubtype="0" fill="hold" grpId="1" nodeType="withEffect">
                                  <p:stCondLst>
                                    <p:cond delay="0"/>
                                  </p:stCondLst>
                                  <p:childTnLst>
                                    <p:animEffect transition="out" filter="fade">
                                      <p:cBhvr>
                                        <p:cTn id="43" dur="500"/>
                                        <p:tgtEl>
                                          <p:spTgt spid="80"/>
                                        </p:tgtEl>
                                      </p:cBhvr>
                                    </p:animEffect>
                                    <p:set>
                                      <p:cBhvr>
                                        <p:cTn id="44" dur="1" fill="hold">
                                          <p:stCondLst>
                                            <p:cond delay="499"/>
                                          </p:stCondLst>
                                        </p:cTn>
                                        <p:tgtEl>
                                          <p:spTgt spid="8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9"/>
                                        </p:tgtEl>
                                      </p:cBhvr>
                                    </p:animEffect>
                                    <p:set>
                                      <p:cBhvr>
                                        <p:cTn id="47" dur="1" fill="hold">
                                          <p:stCondLst>
                                            <p:cond delay="499"/>
                                          </p:stCondLst>
                                        </p:cTn>
                                        <p:tgtEl>
                                          <p:spTgt spid="7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par>
                                <p:cTn id="56" presetID="10" presetClass="exit" presetSubtype="0" fill="hold" grpId="1" nodeType="withEffect">
                                  <p:stCondLst>
                                    <p:cond delay="0"/>
                                  </p:stCondLst>
                                  <p:childTnLst>
                                    <p:animEffect transition="out" filter="fade">
                                      <p:cBhvr>
                                        <p:cTn id="57" dur="500"/>
                                        <p:tgtEl>
                                          <p:spTgt spid="82"/>
                                        </p:tgtEl>
                                      </p:cBhvr>
                                    </p:animEffect>
                                    <p:set>
                                      <p:cBhvr>
                                        <p:cTn id="58" dur="1" fill="hold">
                                          <p:stCondLst>
                                            <p:cond delay="499"/>
                                          </p:stCondLst>
                                        </p:cTn>
                                        <p:tgtEl>
                                          <p:spTgt spid="8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1"/>
                                        </p:tgtEl>
                                      </p:cBhvr>
                                    </p:animEffect>
                                    <p:set>
                                      <p:cBhvr>
                                        <p:cTn id="61" dur="1" fill="hold">
                                          <p:stCondLst>
                                            <p:cond delay="499"/>
                                          </p:stCondLst>
                                        </p:cTn>
                                        <p:tgtEl>
                                          <p:spTgt spid="8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73">
                                            <p:txEl>
                                              <p:pRg st="0" end="0"/>
                                            </p:txEl>
                                          </p:spTgt>
                                        </p:tgtEl>
                                      </p:cBhvr>
                                    </p:animEffect>
                                    <p:set>
                                      <p:cBhvr>
                                        <p:cTn id="64" dur="1" fill="hold">
                                          <p:stCondLst>
                                            <p:cond delay="499"/>
                                          </p:stCondLst>
                                        </p:cTn>
                                        <p:tgtEl>
                                          <p:spTgt spid="73">
                                            <p:txEl>
                                              <p:pRg st="0" end="0"/>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73">
                                            <p:txEl>
                                              <p:pRg st="3" end="3"/>
                                            </p:txEl>
                                          </p:spTgt>
                                        </p:tgtEl>
                                      </p:cBhvr>
                                    </p:animEffect>
                                    <p:set>
                                      <p:cBhvr>
                                        <p:cTn id="67" dur="1" fill="hold">
                                          <p:stCondLst>
                                            <p:cond delay="499"/>
                                          </p:stCondLst>
                                        </p:cTn>
                                        <p:tgtEl>
                                          <p:spTgt spid="73">
                                            <p:txEl>
                                              <p:pRg st="3" end="3"/>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73">
                                            <p:txEl>
                                              <p:pRg st="5" end="5"/>
                                            </p:txEl>
                                          </p:spTgt>
                                        </p:tgtEl>
                                      </p:cBhvr>
                                    </p:animEffect>
                                    <p:set>
                                      <p:cBhvr>
                                        <p:cTn id="70" dur="1" fill="hold">
                                          <p:stCondLst>
                                            <p:cond delay="499"/>
                                          </p:stCondLst>
                                        </p:cTn>
                                        <p:tgtEl>
                                          <p:spTgt spid="73">
                                            <p:txEl>
                                              <p:pRg st="5" end="5"/>
                                            </p:txEl>
                                          </p:spTgt>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grpId="0" nodeType="afterEffect">
                                  <p:stCondLst>
                                    <p:cond delay="100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3">
                                            <p:txEl>
                                              <p:pRg st="0" end="0"/>
                                            </p:txEl>
                                          </p:spTgt>
                                        </p:tgtEl>
                                      </p:cBhvr>
                                    </p:animEffect>
                                    <p:set>
                                      <p:cBhvr>
                                        <p:cTn id="79" dur="1" fill="hold">
                                          <p:stCondLst>
                                            <p:cond delay="499"/>
                                          </p:stCondLst>
                                        </p:cTn>
                                        <p:tgtEl>
                                          <p:spTgt spid="73">
                                            <p:txEl>
                                              <p:pRg st="0" end="0"/>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3">
                                            <p:txEl>
                                              <p:pRg st="3" end="3"/>
                                            </p:txEl>
                                          </p:spTgt>
                                        </p:tgtEl>
                                      </p:cBhvr>
                                    </p:animEffect>
                                    <p:set>
                                      <p:cBhvr>
                                        <p:cTn id="82" dur="1" fill="hold">
                                          <p:stCondLst>
                                            <p:cond delay="499"/>
                                          </p:stCondLst>
                                        </p:cTn>
                                        <p:tgtEl>
                                          <p:spTgt spid="73">
                                            <p:txEl>
                                              <p:pRg st="3" end="3"/>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3">
                                            <p:txEl>
                                              <p:pRg st="5" end="5"/>
                                            </p:txEl>
                                          </p:spTgt>
                                        </p:tgtEl>
                                      </p:cBhvr>
                                    </p:animEffect>
                                    <p:set>
                                      <p:cBhvr>
                                        <p:cTn id="85" dur="1" fill="hold">
                                          <p:stCondLst>
                                            <p:cond delay="499"/>
                                          </p:stCondLst>
                                        </p:cTn>
                                        <p:tgtEl>
                                          <p:spTgt spid="73">
                                            <p:txEl>
                                              <p:pRg st="5" end="5"/>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4"/>
                                        </p:tgtEl>
                                      </p:cBhvr>
                                    </p:animEffect>
                                    <p:set>
                                      <p:cBhvr>
                                        <p:cTn id="88" dur="1" fill="hold">
                                          <p:stCondLst>
                                            <p:cond delay="499"/>
                                          </p:stCondLst>
                                        </p:cTn>
                                        <p:tgtEl>
                                          <p:spTgt spid="7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83"/>
                                        </p:tgtEl>
                                      </p:cBhvr>
                                    </p:animEffect>
                                    <p:set>
                                      <p:cBhvr>
                                        <p:cTn id="91" dur="1" fill="hold">
                                          <p:stCondLst>
                                            <p:cond delay="499"/>
                                          </p:stCondLst>
                                        </p:cTn>
                                        <p:tgtEl>
                                          <p:spTgt spid="8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75"/>
                                        </p:tgtEl>
                                      </p:cBhvr>
                                    </p:animEffect>
                                    <p:set>
                                      <p:cBhvr>
                                        <p:cTn id="94"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uiExpand="1" build="allAtOnce"/>
      <p:bldP spid="73" grpId="1" build="allAtOnce"/>
      <p:bldP spid="74" grpId="0"/>
      <p:bldP spid="74" grpId="1"/>
      <p:bldP spid="75" grpId="0"/>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p:bldP spid="83" grpId="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60</a:t>
            </a:fld>
            <a:endParaRPr lang="en-US" dirty="0"/>
          </a:p>
        </p:txBody>
      </p:sp>
      <p:pic>
        <p:nvPicPr>
          <p:cNvPr id="4" name="Image 3"/>
          <p:cNvPicPr>
            <a:picLocks noChangeAspect="1"/>
          </p:cNvPicPr>
          <p:nvPr/>
        </p:nvPicPr>
        <p:blipFill>
          <a:blip r:embed="rId2"/>
          <a:stretch>
            <a:fillRect/>
          </a:stretch>
        </p:blipFill>
        <p:spPr>
          <a:xfrm>
            <a:off x="696362" y="0"/>
            <a:ext cx="5837788" cy="6515100"/>
          </a:xfrm>
          <a:prstGeom prst="rect">
            <a:avLst/>
          </a:prstGeom>
        </p:spPr>
      </p:pic>
    </p:spTree>
    <p:extLst>
      <p:ext uri="{BB962C8B-B14F-4D97-AF65-F5344CB8AC3E}">
        <p14:creationId xmlns:p14="http://schemas.microsoft.com/office/powerpoint/2010/main" val="63054685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14139"/>
            <a:ext cx="9144000" cy="1254125"/>
          </a:xfrm>
        </p:spPr>
        <p:txBody>
          <a:bodyPr/>
          <a:lstStyle/>
          <a:p>
            <a:r>
              <a:rPr lang="en-US" dirty="0" smtClean="0"/>
              <a:t>RRCF Complexity</a:t>
            </a:r>
            <a:endParaRPr lang="en-US" dirty="0"/>
          </a:p>
        </p:txBody>
      </p:sp>
      <p:sp>
        <p:nvSpPr>
          <p:cNvPr id="3" name="Θέση αριθμού διαφάνειας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61</a:t>
            </a:fld>
            <a:endParaRPr lang="en-US" dirty="0"/>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4473569" y="1183301"/>
                <a:ext cx="4575182" cy="315985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smtClean="0">
                    <a:solidFill>
                      <a:srgbClr val="017DBB"/>
                    </a:solidFill>
                  </a:rPr>
                  <a:t>RRCF Updating Complexity</a:t>
                </a:r>
              </a:p>
              <a:p>
                <a:pPr marL="0" indent="0" algn="ctr">
                  <a:buNone/>
                </a:pPr>
                <a:endParaRPr lang="en-US" sz="2200" b="1" i="1" kern="0" dirty="0">
                  <a:solidFill>
                    <a:srgbClr val="017DBB"/>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sz="2200" b="1" i="0" kern="0">
                          <a:latin typeface="Cambria Math" panose="02040503050406030204" pitchFamily="18" charset="0"/>
                        </a:rPr>
                        <m:t>𝐎</m:t>
                      </m:r>
                      <m:d>
                        <m:dPr>
                          <m:ctrlPr>
                            <a:rPr lang="en-US" sz="2200" b="1" i="1" kern="0">
                              <a:latin typeface="Cambria Math" panose="02040503050406030204" pitchFamily="18" charset="0"/>
                            </a:rPr>
                          </m:ctrlPr>
                        </m:dPr>
                        <m:e>
                          <m:r>
                            <a:rPr lang="en-US" sz="2200" b="1" i="0" kern="0">
                              <a:latin typeface="Cambria Math" panose="02040503050406030204" pitchFamily="18" charset="0"/>
                            </a:rPr>
                            <m:t>𝐭</m:t>
                          </m:r>
                          <m:r>
                            <a:rPr lang="en-US" sz="2200" b="1" i="0" kern="0">
                              <a:latin typeface="Cambria Math" panose="02040503050406030204" pitchFamily="18" charset="0"/>
                            </a:rPr>
                            <m:t> </m:t>
                          </m:r>
                          <m:d>
                            <m:dPr>
                              <m:ctrlPr>
                                <a:rPr lang="en-US" sz="2200" b="1" i="1" kern="0">
                                  <a:latin typeface="Cambria Math" panose="02040503050406030204" pitchFamily="18" charset="0"/>
                                </a:rPr>
                              </m:ctrlPr>
                            </m:dPr>
                            <m:e>
                              <m:r>
                                <a:rPr lang="en-US" sz="2200" b="1" i="0" kern="0" smtClean="0">
                                  <a:latin typeface="Cambria Math" panose="02040503050406030204" pitchFamily="18" charset="0"/>
                                </a:rPr>
                                <m:t>𝐥𝐨𝐠</m:t>
                              </m:r>
                              <m:r>
                                <a:rPr lang="en-US" sz="2200" b="1" i="0" kern="0" baseline="-25000" smtClean="0">
                                  <a:latin typeface="Cambria Math" panose="02040503050406030204" pitchFamily="18" charset="0"/>
                                </a:rPr>
                                <m:t>𝟐</m:t>
                              </m:r>
                              <m:d>
                                <m:dPr>
                                  <m:ctrlPr>
                                    <a:rPr lang="en-US" sz="2200" b="1" i="1" kern="0" smtClean="0">
                                      <a:latin typeface="Cambria Math" panose="02040503050406030204" pitchFamily="18" charset="0"/>
                                    </a:rPr>
                                  </m:ctrlPr>
                                </m:dPr>
                                <m:e>
                                  <m:r>
                                    <a:rPr lang="en-US" sz="2200" b="1" i="0" kern="0" smtClean="0">
                                      <a:latin typeface="Cambria Math" panose="02040503050406030204" pitchFamily="18" charset="0"/>
                                    </a:rPr>
                                    <m:t>𝐧</m:t>
                                  </m:r>
                                </m:e>
                              </m:d>
                            </m:e>
                          </m:d>
                        </m:e>
                      </m:d>
                    </m:oMath>
                  </m:oMathPara>
                </a14:m>
                <a:endParaRPr lang="en-US" sz="2200" kern="0" dirty="0" smtClean="0">
                  <a:solidFill>
                    <a:srgbClr val="017DBB"/>
                  </a:solidFill>
                </a:endParaRPr>
              </a:p>
              <a:p>
                <a:r>
                  <a:rPr lang="en-US" sz="2200" dirty="0" smtClean="0"/>
                  <a:t>W</a:t>
                </a:r>
                <a:r>
                  <a:rPr lang="el-GR" sz="2200" dirty="0"/>
                  <a:t>orst case : </a:t>
                </a:r>
                <a:r>
                  <a:rPr lang="en-US" sz="2200" dirty="0" smtClean="0"/>
                  <a:t>perfect</a:t>
                </a:r>
                <a:r>
                  <a:rPr lang="el-GR" sz="2200" dirty="0" smtClean="0"/>
                  <a:t> </a:t>
                </a:r>
                <a:r>
                  <a:rPr lang="el-GR" sz="2200" dirty="0"/>
                  <a:t>binary </a:t>
                </a:r>
                <a:r>
                  <a:rPr lang="el-GR" sz="2200" dirty="0" smtClean="0"/>
                  <a:t>tree</a:t>
                </a:r>
                <a:r>
                  <a:rPr lang="en-US" sz="2200" dirty="0" smtClean="0"/>
                  <a:t>, </a:t>
                </a:r>
                <a:br>
                  <a:rPr lang="en-US" sz="2200" dirty="0" smtClean="0"/>
                </a:br>
                <a:r>
                  <a:rPr lang="en-US" sz="2200" dirty="0" smtClean="0"/>
                  <a:t>where each new data point is a new leaf at the maximal height updating the entire subtree</a:t>
                </a:r>
                <a:endParaRPr lang="el-GR" sz="2200" dirty="0"/>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4473569" y="1183301"/>
                <a:ext cx="4575182" cy="3159850"/>
              </a:xfrm>
              <a:prstGeom prst="rect">
                <a:avLst/>
              </a:prstGeom>
              <a:blipFill>
                <a:blip r:embed="rId3"/>
                <a:stretch>
                  <a:fillRect l="-667" t="-1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1" y="1261360"/>
                <a:ext cx="4502143" cy="250670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smtClean="0">
                    <a:solidFill>
                      <a:srgbClr val="017DBB"/>
                    </a:solidFill>
                  </a:rPr>
                  <a:t>RRCF Building Complexity</a:t>
                </a:r>
                <a:endParaRPr lang="en-US" sz="2200" kern="0" dirty="0">
                  <a:solidFill>
                    <a:srgbClr val="017DBB"/>
                  </a:solidFill>
                </a:endParaRPr>
              </a:p>
              <a:p>
                <a:pPr marL="0" indent="0" algn="ctr">
                  <a:buNone/>
                </a:pPr>
                <a:endParaRPr lang="en-US" sz="2200" b="1" i="1" kern="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2200" b="1" i="0" kern="0" smtClean="0">
                          <a:latin typeface="Cambria Math" panose="02040503050406030204" pitchFamily="18" charset="0"/>
                        </a:rPr>
                        <m:t>𝐎</m:t>
                      </m:r>
                      <m:d>
                        <m:dPr>
                          <m:ctrlPr>
                            <a:rPr lang="en-US" sz="2200" b="1" i="1" kern="0" smtClean="0">
                              <a:latin typeface="Cambria Math" panose="02040503050406030204" pitchFamily="18" charset="0"/>
                            </a:rPr>
                          </m:ctrlPr>
                        </m:dPr>
                        <m:e>
                          <m:r>
                            <a:rPr lang="en-US" sz="2200" b="1" i="0" kern="0" smtClean="0">
                              <a:latin typeface="Cambria Math" panose="02040503050406030204" pitchFamily="18" charset="0"/>
                            </a:rPr>
                            <m:t>𝐭</m:t>
                          </m:r>
                          <m:r>
                            <a:rPr lang="en-US" sz="2200" b="1" i="0" kern="0" smtClean="0">
                              <a:latin typeface="Cambria Math" panose="02040503050406030204" pitchFamily="18" charset="0"/>
                            </a:rPr>
                            <m:t> </m:t>
                          </m:r>
                          <m:d>
                            <m:dPr>
                              <m:ctrlPr>
                                <a:rPr lang="en-US" sz="2200" b="1" i="1" kern="0" smtClean="0">
                                  <a:latin typeface="Cambria Math" panose="02040503050406030204" pitchFamily="18" charset="0"/>
                                </a:rPr>
                              </m:ctrlPr>
                            </m:dPr>
                            <m:e>
                              <m:r>
                                <a:rPr lang="en-US" sz="2200" b="1" i="0" kern="0" smtClean="0">
                                  <a:latin typeface="Cambria Math" panose="02040503050406030204" pitchFamily="18" charset="0"/>
                                </a:rPr>
                                <m:t>𝐧</m:t>
                              </m:r>
                            </m:e>
                          </m:d>
                        </m:e>
                      </m:d>
                    </m:oMath>
                  </m:oMathPara>
                </a14:m>
                <a:endParaRPr lang="en-US" sz="2200" b="1" kern="0" dirty="0" smtClean="0"/>
              </a:p>
              <a:p>
                <a:r>
                  <a:rPr lang="en-US" sz="2200" dirty="0" smtClean="0"/>
                  <a:t>W</a:t>
                </a:r>
                <a:r>
                  <a:rPr lang="el-GR" sz="2200" dirty="0" smtClean="0"/>
                  <a:t>orst case : </a:t>
                </a:r>
                <a:r>
                  <a:rPr lang="en-US" sz="2200" dirty="0" smtClean="0"/>
                  <a:t>perfect</a:t>
                </a:r>
                <a:r>
                  <a:rPr lang="el-GR" sz="2200" dirty="0" smtClean="0"/>
                  <a:t> binary tree</a:t>
                </a:r>
                <a:r>
                  <a:rPr lang="en-US" sz="2200" dirty="0" smtClean="0"/>
                  <a:t>,</a:t>
                </a:r>
                <a:br>
                  <a:rPr lang="en-US" sz="2200" dirty="0" smtClean="0"/>
                </a:br>
                <a:r>
                  <a:rPr lang="en-US" sz="2200" dirty="0" smtClean="0"/>
                  <a:t>where each data point is a leaf</a:t>
                </a:r>
                <a:endParaRPr lang="el-GR" sz="2200" dirty="0" smtClean="0"/>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1" y="1261360"/>
                <a:ext cx="4502143" cy="2506706"/>
              </a:xfrm>
              <a:prstGeom prst="rect">
                <a:avLst/>
              </a:prstGeom>
              <a:blipFill>
                <a:blip r:embed="rId4"/>
                <a:stretch>
                  <a:fillRect l="-541" t="-2190"/>
                </a:stretch>
              </a:blipFill>
            </p:spPr>
            <p:txBody>
              <a:bodyPr/>
              <a:lstStyle/>
              <a:p>
                <a:r>
                  <a:rPr lang="en-US">
                    <a:noFill/>
                  </a:rPr>
                  <a:t> </a:t>
                </a:r>
              </a:p>
            </p:txBody>
          </p:sp>
        </mc:Fallback>
      </mc:AlternateContent>
      <p:sp>
        <p:nvSpPr>
          <p:cNvPr id="12" name="Content Placeholder 2"/>
          <p:cNvSpPr txBox="1">
            <a:spLocks/>
          </p:cNvSpPr>
          <p:nvPr/>
        </p:nvSpPr>
        <p:spPr>
          <a:xfrm>
            <a:off x="4375488" y="2207088"/>
            <a:ext cx="4644687" cy="245779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endParaRPr lang="en-US" sz="2200" kern="0" dirty="0" smtClean="0"/>
          </a:p>
        </p:txBody>
      </p:sp>
      <mc:AlternateContent xmlns:mc="http://schemas.openxmlformats.org/markup-compatibility/2006" xmlns:a14="http://schemas.microsoft.com/office/drawing/2010/main">
        <mc:Choice Requires="a14">
          <p:sp>
            <p:nvSpPr>
              <p:cNvPr id="9" name="Content Placeholder 2"/>
              <p:cNvSpPr txBox="1">
                <a:spLocks/>
              </p:cNvSpPr>
              <p:nvPr/>
            </p:nvSpPr>
            <p:spPr>
              <a:xfrm>
                <a:off x="1" y="3723360"/>
                <a:ext cx="9144001" cy="210125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smtClean="0"/>
                  <a:t>Where,</a:t>
                </a:r>
              </a:p>
              <a:p>
                <a:pPr lvl="1" algn="just"/>
                <a:r>
                  <a:rPr lang="en-US" sz="2200" i="1" kern="0" dirty="0">
                    <a:solidFill>
                      <a:schemeClr val="accent1">
                        <a:lumMod val="75000"/>
                      </a:schemeClr>
                    </a:solidFill>
                  </a:rPr>
                  <a:t>t</a:t>
                </a:r>
                <a:r>
                  <a:rPr lang="en-US" sz="2200" kern="0" dirty="0"/>
                  <a:t> is the number of trees</a:t>
                </a:r>
              </a:p>
              <a:p>
                <a:pPr lvl="1" algn="just"/>
                <a:r>
                  <a:rPr lang="en-US" sz="2200" i="1" kern="0" dirty="0" smtClean="0">
                    <a:solidFill>
                      <a:schemeClr val="accent1">
                        <a:lumMod val="75000"/>
                      </a:schemeClr>
                    </a:solidFill>
                  </a:rPr>
                  <a:t>n</a:t>
                </a:r>
                <a:r>
                  <a:rPr lang="en-US" sz="2200" kern="0" dirty="0" smtClean="0"/>
                  <a:t> </a:t>
                </a:r>
                <a:r>
                  <a:rPr lang="en-US" sz="2200" kern="0" dirty="0"/>
                  <a:t>is the </a:t>
                </a:r>
                <a:r>
                  <a:rPr lang="en-US" sz="2200" kern="0" dirty="0" smtClean="0"/>
                  <a:t>maximum number of data points in a tree</a:t>
                </a:r>
              </a:p>
              <a:p>
                <a:pPr lvl="1" algn="just"/>
                <a14:m>
                  <m:oMath xmlns:m="http://schemas.openxmlformats.org/officeDocument/2006/math">
                    <m:d>
                      <m:dPr>
                        <m:ctrlPr>
                          <a:rPr lang="en-US" sz="2200" b="1" i="1" kern="0" smtClean="0">
                            <a:solidFill>
                              <a:schemeClr val="accent1">
                                <a:lumMod val="75000"/>
                              </a:schemeClr>
                            </a:solidFill>
                            <a:latin typeface="Cambria Math" panose="02040503050406030204" pitchFamily="18" charset="0"/>
                          </a:rPr>
                        </m:ctrlPr>
                      </m:dPr>
                      <m:e>
                        <m:r>
                          <a:rPr lang="en-US" sz="2200" b="1" i="0" kern="0" smtClean="0">
                            <a:solidFill>
                              <a:schemeClr val="accent1">
                                <a:lumMod val="75000"/>
                              </a:schemeClr>
                            </a:solidFill>
                            <a:latin typeface="Cambria Math" panose="02040503050406030204" pitchFamily="18" charset="0"/>
                          </a:rPr>
                          <m:t>𝟐𝐧</m:t>
                        </m:r>
                        <m:r>
                          <a:rPr lang="en-US" sz="2200" b="1" i="0" kern="0">
                            <a:solidFill>
                              <a:schemeClr val="accent1">
                                <a:lumMod val="75000"/>
                              </a:schemeClr>
                            </a:solidFill>
                            <a:latin typeface="Cambria Math" panose="02040503050406030204" pitchFamily="18" charset="0"/>
                          </a:rPr>
                          <m:t>−</m:t>
                        </m:r>
                        <m:r>
                          <a:rPr lang="en-US" sz="2200" b="1" i="0" kern="0">
                            <a:solidFill>
                              <a:schemeClr val="accent1">
                                <a:lumMod val="75000"/>
                              </a:schemeClr>
                            </a:solidFill>
                            <a:latin typeface="Cambria Math" panose="02040503050406030204" pitchFamily="18" charset="0"/>
                          </a:rPr>
                          <m:t>𝟏</m:t>
                        </m:r>
                      </m:e>
                    </m:d>
                  </m:oMath>
                </a14:m>
                <a:r>
                  <a:rPr lang="en-US" sz="2200" kern="0" dirty="0" smtClean="0"/>
                  <a:t> is the total number of nodes of a perfect binary tree with n leaves</a:t>
                </a:r>
              </a:p>
              <a:p>
                <a:pPr lvl="1" algn="just"/>
                <a14:m>
                  <m:oMath xmlns:m="http://schemas.openxmlformats.org/officeDocument/2006/math">
                    <m:r>
                      <a:rPr lang="en-US" sz="2200" b="1" i="1" kern="0">
                        <a:solidFill>
                          <a:schemeClr val="accent1">
                            <a:lumMod val="75000"/>
                          </a:schemeClr>
                        </a:solidFill>
                        <a:latin typeface="Cambria Math" panose="02040503050406030204" pitchFamily="18" charset="0"/>
                      </a:rPr>
                      <m:t>𝒍𝒐𝒈</m:t>
                    </m:r>
                    <m:r>
                      <a:rPr lang="en-US" sz="2200" b="1" i="1" kern="0" baseline="-25000">
                        <a:solidFill>
                          <a:schemeClr val="accent1">
                            <a:lumMod val="75000"/>
                          </a:schemeClr>
                        </a:solidFill>
                        <a:latin typeface="Cambria Math" panose="02040503050406030204" pitchFamily="18" charset="0"/>
                      </a:rPr>
                      <m:t>𝟐</m:t>
                    </m:r>
                    <m:d>
                      <m:dPr>
                        <m:ctrlPr>
                          <a:rPr lang="en-US" sz="2200" b="1" i="1" kern="0">
                            <a:solidFill>
                              <a:schemeClr val="accent1">
                                <a:lumMod val="75000"/>
                              </a:schemeClr>
                            </a:solidFill>
                            <a:latin typeface="Cambria Math" panose="02040503050406030204" pitchFamily="18" charset="0"/>
                          </a:rPr>
                        </m:ctrlPr>
                      </m:dPr>
                      <m:e>
                        <m:r>
                          <a:rPr lang="en-US" sz="2200" b="1" i="1" kern="0" smtClean="0">
                            <a:solidFill>
                              <a:schemeClr val="accent1">
                                <a:lumMod val="75000"/>
                              </a:schemeClr>
                            </a:solidFill>
                            <a:latin typeface="Cambria Math" panose="02040503050406030204" pitchFamily="18" charset="0"/>
                          </a:rPr>
                          <m:t>𝒏</m:t>
                        </m:r>
                      </m:e>
                    </m:d>
                  </m:oMath>
                </a14:m>
                <a:r>
                  <a:rPr lang="en-US" sz="2200" kern="0" dirty="0" smtClean="0"/>
                  <a:t> </a:t>
                </a:r>
                <a:r>
                  <a:rPr lang="en-US" sz="2200" kern="0" dirty="0"/>
                  <a:t>is </a:t>
                </a:r>
                <a:r>
                  <a:rPr lang="en-US" sz="2200" kern="0" dirty="0" smtClean="0"/>
                  <a:t>the minimal height of </a:t>
                </a:r>
                <a:r>
                  <a:rPr lang="en-US" sz="2200" kern="0" dirty="0"/>
                  <a:t>a perfect binary tree with n </a:t>
                </a:r>
                <a:r>
                  <a:rPr lang="en-US" sz="2200" kern="0" dirty="0" smtClean="0"/>
                  <a:t>leaves</a:t>
                </a:r>
              </a:p>
              <a:p>
                <a:pPr lvl="1" algn="just"/>
                <a:r>
                  <a:rPr lang="en-US" sz="2200" kern="0" dirty="0" smtClean="0"/>
                  <a:t>Tree height is increased by 1 after processing a new data point</a:t>
                </a:r>
                <a:endParaRPr lang="en-US" sz="2200" kern="0" dirty="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1" y="3723360"/>
                <a:ext cx="9144001" cy="2101254"/>
              </a:xfrm>
              <a:prstGeom prst="rect">
                <a:avLst/>
              </a:prstGeom>
              <a:blipFill>
                <a:blip r:embed="rId5"/>
                <a:stretch>
                  <a:fillRect l="-267" t="-2616" r="-867" b="-23547"/>
                </a:stretch>
              </a:blipFill>
            </p:spPr>
            <p:txBody>
              <a:bodyPr/>
              <a:lstStyle/>
              <a:p>
                <a:r>
                  <a:rPr lang="en-US">
                    <a:noFill/>
                  </a:rPr>
                  <a:t> </a:t>
                </a:r>
              </a:p>
            </p:txBody>
          </p:sp>
        </mc:Fallback>
      </mc:AlternateContent>
    </p:spTree>
    <p:extLst>
      <p:ext uri="{BB962C8B-B14F-4D97-AF65-F5344CB8AC3E}">
        <p14:creationId xmlns:p14="http://schemas.microsoft.com/office/powerpoint/2010/main" val="304405019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41978"/>
            <a:ext cx="7805737" cy="802640"/>
          </a:xfrm>
        </p:spPr>
        <p:txBody>
          <a:bodyPr/>
          <a:lstStyle/>
          <a:p>
            <a:r>
              <a:rPr lang="en-US" dirty="0" smtClean="0"/>
              <a:t>RRCF Summary</a:t>
            </a:r>
            <a:endParaRPr lang="en-US" dirty="0"/>
          </a:p>
        </p:txBody>
      </p:sp>
      <p:sp>
        <p:nvSpPr>
          <p:cNvPr id="3" name="Espace réservé du contenu 2"/>
          <p:cNvSpPr>
            <a:spLocks noGrp="1"/>
          </p:cNvSpPr>
          <p:nvPr>
            <p:ph idx="1"/>
          </p:nvPr>
        </p:nvSpPr>
        <p:spPr>
          <a:xfrm>
            <a:off x="0" y="937413"/>
            <a:ext cx="9144000" cy="5276808"/>
          </a:xfrm>
        </p:spPr>
        <p:txBody>
          <a:bodyPr/>
          <a:lstStyle/>
          <a:p>
            <a:pPr>
              <a:spcBef>
                <a:spcPts val="0"/>
              </a:spcBef>
            </a:pPr>
            <a:r>
              <a:rPr lang="en-US" sz="2200" dirty="0">
                <a:latin typeface="+mj-lt"/>
              </a:rPr>
              <a:t>RRCF chooses a </a:t>
            </a:r>
            <a:r>
              <a:rPr lang="en-US" sz="2200" dirty="0">
                <a:solidFill>
                  <a:srgbClr val="0070C0"/>
                </a:solidFill>
                <a:latin typeface="+mj-lt"/>
              </a:rPr>
              <a:t>splitting feature proportionally to its value range </a:t>
            </a:r>
            <a:r>
              <a:rPr lang="en-US" sz="2200" dirty="0">
                <a:latin typeface="+mj-lt"/>
              </a:rPr>
              <a:t>and not uniformly</a:t>
            </a:r>
          </a:p>
          <a:p>
            <a:pPr lvl="1"/>
            <a:r>
              <a:rPr lang="en-US" sz="2200" dirty="0">
                <a:latin typeface="+mj-lt"/>
              </a:rPr>
              <a:t>Formally proves that tree </a:t>
            </a:r>
            <a:r>
              <a:rPr lang="en-US" sz="2200" dirty="0">
                <a:solidFill>
                  <a:srgbClr val="0070C0"/>
                </a:solidFill>
                <a:latin typeface="+mj-lt"/>
              </a:rPr>
              <a:t>structure updates</a:t>
            </a:r>
            <a:r>
              <a:rPr lang="en-US" sz="2200" dirty="0">
                <a:latin typeface="+mj-lt"/>
              </a:rPr>
              <a:t> are equivalent as if the data point were available during training</a:t>
            </a:r>
          </a:p>
          <a:p>
            <a:pPr lvl="1"/>
            <a:r>
              <a:rPr lang="en-US" sz="2200" dirty="0">
                <a:latin typeface="+mj-lt"/>
              </a:rPr>
              <a:t>Tackles the presence of </a:t>
            </a:r>
            <a:r>
              <a:rPr lang="en-US" sz="2200" dirty="0">
                <a:solidFill>
                  <a:srgbClr val="0070C0"/>
                </a:solidFill>
                <a:latin typeface="+mj-lt"/>
              </a:rPr>
              <a:t>irrelevant</a:t>
            </a:r>
            <a:r>
              <a:rPr lang="en-US" sz="2200" dirty="0">
                <a:latin typeface="+mj-lt"/>
              </a:rPr>
              <a:t> </a:t>
            </a:r>
            <a:r>
              <a:rPr lang="en-US" sz="2200" dirty="0">
                <a:solidFill>
                  <a:srgbClr val="0070C0"/>
                </a:solidFill>
                <a:latin typeface="+mj-lt"/>
              </a:rPr>
              <a:t>dimensions</a:t>
            </a:r>
            <a:r>
              <a:rPr lang="en-US" sz="2200" dirty="0">
                <a:latin typeface="+mj-lt"/>
              </a:rPr>
              <a:t> for outlier isolation</a:t>
            </a:r>
            <a:endParaRPr lang="el-GR" sz="2200" dirty="0">
              <a:latin typeface="+mj-lt"/>
            </a:endParaRPr>
          </a:p>
          <a:p>
            <a:pPr>
              <a:spcBef>
                <a:spcPts val="0"/>
              </a:spcBef>
            </a:pPr>
            <a:r>
              <a:rPr lang="en-US" sz="2200" dirty="0">
                <a:latin typeface="+mj-lt"/>
              </a:rPr>
              <a:t>RRCF </a:t>
            </a:r>
            <a:r>
              <a:rPr lang="en-US" sz="2200" dirty="0">
                <a:solidFill>
                  <a:srgbClr val="0070C0"/>
                </a:solidFill>
                <a:latin typeface="+mj-lt"/>
              </a:rPr>
              <a:t>determines distance based anomalies</a:t>
            </a:r>
            <a:r>
              <a:rPr lang="en-US" sz="2200" dirty="0">
                <a:latin typeface="+mj-lt"/>
              </a:rPr>
              <a:t> without focusing on the specifics of the distance function</a:t>
            </a:r>
          </a:p>
          <a:p>
            <a:pPr lvl="1"/>
            <a:r>
              <a:rPr lang="en-US" sz="2200" dirty="0">
                <a:latin typeface="+mj-lt"/>
              </a:rPr>
              <a:t>Define </a:t>
            </a:r>
            <a:r>
              <a:rPr lang="en-US" sz="2200" dirty="0">
                <a:solidFill>
                  <a:srgbClr val="0070C0"/>
                </a:solidFill>
                <a:latin typeface="+mj-lt"/>
              </a:rPr>
              <a:t>anomalies </a:t>
            </a:r>
            <a:r>
              <a:rPr lang="en-US" sz="2200" dirty="0">
                <a:latin typeface="+mj-lt"/>
              </a:rPr>
              <a:t>using </a:t>
            </a:r>
            <a:r>
              <a:rPr lang="en-US" sz="2200" dirty="0">
                <a:solidFill>
                  <a:srgbClr val="0070C0"/>
                </a:solidFill>
                <a:latin typeface="+mj-lt"/>
              </a:rPr>
              <a:t>high average of collusive displacement </a:t>
            </a:r>
            <a:r>
              <a:rPr lang="en-US" sz="2200" dirty="0">
                <a:latin typeface="+mj-lt"/>
              </a:rPr>
              <a:t>instead of low average tree height</a:t>
            </a:r>
          </a:p>
          <a:p>
            <a:pPr lvl="1"/>
            <a:r>
              <a:rPr lang="en-US" sz="2200" dirty="0">
                <a:latin typeface="+mj-lt"/>
              </a:rPr>
              <a:t>Tackles finer differences (</a:t>
            </a:r>
            <a:r>
              <a:rPr lang="en-US" sz="2200" dirty="0">
                <a:solidFill>
                  <a:srgbClr val="0070C0"/>
                </a:solidFill>
                <a:latin typeface="+mj-lt"/>
              </a:rPr>
              <a:t>masking</a:t>
            </a:r>
            <a:r>
              <a:rPr lang="en-US" sz="2200" dirty="0">
                <a:latin typeface="+mj-lt"/>
              </a:rPr>
              <a:t>) between outliers and inliers </a:t>
            </a:r>
          </a:p>
          <a:p>
            <a:pPr>
              <a:spcBef>
                <a:spcPts val="0"/>
              </a:spcBef>
            </a:pPr>
            <a:r>
              <a:rPr lang="en-US" sz="2200" dirty="0">
                <a:latin typeface="+mj-lt"/>
              </a:rPr>
              <a:t>RRCF hyper-parameters include the </a:t>
            </a:r>
            <a:r>
              <a:rPr lang="en-US" sz="2200" dirty="0" err="1">
                <a:latin typeface="+mj-lt"/>
              </a:rPr>
              <a:t>CoDisp</a:t>
            </a:r>
            <a:r>
              <a:rPr lang="en-US" sz="2200" dirty="0">
                <a:latin typeface="+mj-lt"/>
              </a:rPr>
              <a:t> </a:t>
            </a:r>
            <a:r>
              <a:rPr lang="en-US" sz="2200" dirty="0">
                <a:solidFill>
                  <a:srgbClr val="0070C0"/>
                </a:solidFill>
                <a:latin typeface="+mj-lt"/>
              </a:rPr>
              <a:t>threshold</a:t>
            </a:r>
            <a:endParaRPr lang="en-US" sz="2200" dirty="0">
              <a:latin typeface="+mj-lt"/>
            </a:endParaRPr>
          </a:p>
          <a:p>
            <a:pPr lvl="1"/>
            <a:r>
              <a:rPr lang="en-US" sz="2200" dirty="0">
                <a:latin typeface="+mj-lt"/>
              </a:rPr>
              <a:t>As </a:t>
            </a:r>
            <a:r>
              <a:rPr lang="en-US" sz="2200" dirty="0" err="1">
                <a:solidFill>
                  <a:srgbClr val="0070C0"/>
                </a:solidFill>
                <a:latin typeface="+mj-lt"/>
              </a:rPr>
              <a:t>CoDisp</a:t>
            </a:r>
            <a:r>
              <a:rPr lang="en-US" sz="2200" dirty="0">
                <a:solidFill>
                  <a:srgbClr val="0070C0"/>
                </a:solidFill>
                <a:latin typeface="+mj-lt"/>
              </a:rPr>
              <a:t> is not normalized</a:t>
            </a:r>
            <a:r>
              <a:rPr lang="en-US" sz="2200" dirty="0">
                <a:latin typeface="+mj-lt"/>
              </a:rPr>
              <a:t>, we should first normalize the maximal tree displacements before computing their average in the forest</a:t>
            </a:r>
          </a:p>
          <a:p>
            <a:pPr lvl="1"/>
            <a:r>
              <a:rPr lang="en-US" sz="2200" dirty="0">
                <a:latin typeface="+mj-lt"/>
              </a:rPr>
              <a:t>It is open how to tune threshold, in the normalized range [0, 1], to accurately separate normal from abnormal points</a:t>
            </a:r>
          </a:p>
          <a:p>
            <a:pPr>
              <a:spcBef>
                <a:spcPts val="0"/>
              </a:spcBef>
            </a:pPr>
            <a:r>
              <a:rPr lang="en-US" sz="2200" dirty="0">
                <a:latin typeface="+mj-lt"/>
              </a:rPr>
              <a:t>RRCF is implemented in the AWS Data Analytics Engine</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62</a:t>
            </a:fld>
            <a:endParaRPr lang="en-US" dirty="0"/>
          </a:p>
        </p:txBody>
      </p:sp>
    </p:spTree>
    <p:extLst>
      <p:ext uri="{BB962C8B-B14F-4D97-AF65-F5344CB8AC3E}">
        <p14:creationId xmlns:p14="http://schemas.microsoft.com/office/powerpoint/2010/main" val="324919431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03086"/>
            <a:ext cx="9266663" cy="1254125"/>
          </a:xfrm>
        </p:spPr>
        <p:txBody>
          <a:bodyPr/>
          <a:lstStyle/>
          <a:p>
            <a:r>
              <a:rPr lang="en-US" dirty="0"/>
              <a:t>Half Space </a:t>
            </a:r>
            <a:r>
              <a:rPr lang="en-US" dirty="0" smtClean="0"/>
              <a:t>Trees (</a:t>
            </a:r>
            <a:r>
              <a:rPr lang="en-US" dirty="0"/>
              <a:t>HST</a:t>
            </a:r>
            <a:r>
              <a:rPr lang="en-US" dirty="0" smtClean="0"/>
              <a:t>) </a:t>
            </a:r>
            <a:br>
              <a:rPr lang="en-US" dirty="0" smtClean="0"/>
            </a:br>
            <a:r>
              <a:rPr lang="en-US" sz="3500" dirty="0" smtClean="0"/>
              <a:t>[</a:t>
            </a:r>
            <a:r>
              <a:rPr lang="en-US" sz="3500" dirty="0"/>
              <a:t>Tan et al, IJCAI </a:t>
            </a:r>
            <a:r>
              <a:rPr lang="en-US" sz="3500" dirty="0" smtClean="0"/>
              <a:t>2011; </a:t>
            </a:r>
            <a:r>
              <a:rPr lang="en-US" sz="3500" dirty="0"/>
              <a:t>Chen et al, MLJ 2015</a:t>
            </a:r>
            <a:r>
              <a:rPr lang="en-US" sz="3500" dirty="0" smtClean="0"/>
              <a:t>] </a:t>
            </a:r>
            <a:endParaRPr lang="en-US" sz="3500"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63</a:t>
            </a:fld>
            <a:endParaRPr lang="en-US" dirty="0"/>
          </a:p>
        </p:txBody>
      </p:sp>
      <p:sp>
        <p:nvSpPr>
          <p:cNvPr id="11" name="Content Placeholder 2"/>
          <p:cNvSpPr txBox="1">
            <a:spLocks/>
          </p:cNvSpPr>
          <p:nvPr/>
        </p:nvSpPr>
        <p:spPr>
          <a:xfrm>
            <a:off x="0" y="1268264"/>
            <a:ext cx="9144000" cy="202147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spcBef>
                <a:spcPts val="0"/>
              </a:spcBef>
            </a:pPr>
            <a:r>
              <a:rPr lang="en-US" sz="2200" kern="0" dirty="0" smtClean="0"/>
              <a:t>Randomly </a:t>
            </a:r>
            <a:r>
              <a:rPr lang="en-US" sz="2200" kern="0" dirty="0" smtClean="0">
                <a:solidFill>
                  <a:srgbClr val="017DBB"/>
                </a:solidFill>
              </a:rPr>
              <a:t>construct</a:t>
            </a:r>
            <a:r>
              <a:rPr lang="en-US" sz="2200" kern="0" dirty="0" smtClean="0"/>
              <a:t> small binary trees as </a:t>
            </a:r>
            <a:r>
              <a:rPr lang="en-US" sz="2200" kern="0" dirty="0" err="1" smtClean="0">
                <a:solidFill>
                  <a:srgbClr val="017DBB"/>
                </a:solidFill>
              </a:rPr>
              <a:t>iForest</a:t>
            </a:r>
            <a:r>
              <a:rPr lang="en-US" sz="2200" kern="0" dirty="0" smtClean="0"/>
              <a:t>, but</a:t>
            </a:r>
          </a:p>
          <a:p>
            <a:pPr lvl="1" algn="just"/>
            <a:r>
              <a:rPr lang="en-US" sz="2000" kern="0" dirty="0" smtClean="0"/>
              <a:t>For each feature define its </a:t>
            </a:r>
            <a:r>
              <a:rPr lang="en-US" sz="2000" kern="0" dirty="0" smtClean="0">
                <a:solidFill>
                  <a:srgbClr val="017DBB"/>
                </a:solidFill>
              </a:rPr>
              <a:t>workspace</a:t>
            </a:r>
            <a:endParaRPr lang="en-US" sz="2000" kern="0" dirty="0" smtClean="0"/>
          </a:p>
          <a:p>
            <a:pPr lvl="1" algn="just"/>
            <a:r>
              <a:rPr lang="en-US" sz="2000" kern="0" dirty="0" smtClean="0"/>
              <a:t>A HST bisects data space using randomly selected features and the </a:t>
            </a:r>
            <a:r>
              <a:rPr lang="en-US" sz="2000" kern="0" dirty="0" smtClean="0">
                <a:solidFill>
                  <a:srgbClr val="017DBB"/>
                </a:solidFill>
              </a:rPr>
              <a:t>middle value</a:t>
            </a:r>
            <a:r>
              <a:rPr lang="en-US" sz="2000" kern="0" dirty="0" smtClean="0"/>
              <a:t> of its workspace</a:t>
            </a:r>
          </a:p>
          <a:p>
            <a:pPr lvl="1" algn="just"/>
            <a:r>
              <a:rPr lang="en-US" sz="2000" kern="0" dirty="0" smtClean="0"/>
              <a:t>A node in a HST captures the number of points within a particular subspace, called </a:t>
            </a:r>
            <a:r>
              <a:rPr lang="en-US" sz="2000" kern="0" dirty="0" smtClean="0">
                <a:solidFill>
                  <a:srgbClr val="017DBB"/>
                </a:solidFill>
              </a:rPr>
              <a:t>Mass</a:t>
            </a:r>
            <a:r>
              <a:rPr lang="en-US" sz="2000" kern="0" dirty="0" smtClean="0"/>
              <a:t> profile</a:t>
            </a:r>
          </a:p>
        </p:txBody>
      </p:sp>
      <p:sp>
        <p:nvSpPr>
          <p:cNvPr id="14" name="Content Placeholder 2"/>
          <p:cNvSpPr txBox="1">
            <a:spLocks/>
          </p:cNvSpPr>
          <p:nvPr/>
        </p:nvSpPr>
        <p:spPr>
          <a:xfrm>
            <a:off x="-2" y="4477704"/>
            <a:ext cx="6270035" cy="186690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a:solidFill>
                  <a:srgbClr val="017DBB"/>
                </a:solidFill>
              </a:rPr>
              <a:t>Anomalies</a:t>
            </a:r>
            <a:r>
              <a:rPr lang="en-US" sz="2200" kern="0" dirty="0"/>
              <a:t> can be inferred using the current window </a:t>
            </a:r>
            <a:r>
              <a:rPr lang="en-US" sz="2200" kern="0" dirty="0" smtClean="0"/>
              <a:t>points</a:t>
            </a:r>
            <a:endParaRPr lang="en-US" sz="2200" kern="0" dirty="0"/>
          </a:p>
          <a:p>
            <a:pPr lvl="1" algn="just"/>
            <a:r>
              <a:rPr lang="en-US" sz="2000" kern="0" dirty="0" smtClean="0"/>
              <a:t>Points </a:t>
            </a:r>
            <a:r>
              <a:rPr lang="en-US" sz="2000" kern="0" dirty="0"/>
              <a:t>are </a:t>
            </a:r>
            <a:r>
              <a:rPr lang="en-US" sz="2000" kern="0" dirty="0">
                <a:solidFill>
                  <a:srgbClr val="017DBB"/>
                </a:solidFill>
              </a:rPr>
              <a:t>ranked</a:t>
            </a:r>
            <a:r>
              <a:rPr lang="en-US" sz="2000" kern="0" dirty="0"/>
              <a:t> in </a:t>
            </a:r>
            <a:r>
              <a:rPr lang="en-US" sz="2000" kern="0" dirty="0" smtClean="0"/>
              <a:t>their ascending </a:t>
            </a:r>
            <a:r>
              <a:rPr lang="en-US" sz="2000" kern="0" dirty="0">
                <a:solidFill>
                  <a:srgbClr val="017DBB"/>
                </a:solidFill>
              </a:rPr>
              <a:t>score</a:t>
            </a:r>
            <a:r>
              <a:rPr lang="en-US" sz="2000" kern="0" dirty="0"/>
              <a:t> order</a:t>
            </a:r>
          </a:p>
          <a:p>
            <a:pPr lvl="1" algn="just"/>
            <a:r>
              <a:rPr lang="en-US" sz="2000" kern="0" dirty="0" smtClean="0"/>
              <a:t>The </a:t>
            </a:r>
            <a:r>
              <a:rPr lang="en-US" sz="2000" kern="0" dirty="0">
                <a:solidFill>
                  <a:srgbClr val="017DBB"/>
                </a:solidFill>
              </a:rPr>
              <a:t>lower</a:t>
            </a:r>
            <a:r>
              <a:rPr lang="en-US" sz="2000" kern="0" dirty="0"/>
              <a:t> the </a:t>
            </a:r>
            <a:r>
              <a:rPr lang="en-US" sz="2000" kern="0" dirty="0">
                <a:solidFill>
                  <a:srgbClr val="017DBB"/>
                </a:solidFill>
              </a:rPr>
              <a:t>score</a:t>
            </a:r>
            <a:r>
              <a:rPr lang="en-US" sz="2000" kern="0" dirty="0"/>
              <a:t> of a </a:t>
            </a:r>
            <a:r>
              <a:rPr lang="en-US" sz="2000" kern="0" dirty="0" smtClean="0"/>
              <a:t>point, </a:t>
            </a:r>
            <a:r>
              <a:rPr lang="en-US" sz="2000" kern="0" dirty="0"/>
              <a:t>the more </a:t>
            </a:r>
            <a:r>
              <a:rPr lang="en-US" sz="2000" kern="0" dirty="0">
                <a:solidFill>
                  <a:srgbClr val="017DBB"/>
                </a:solidFill>
              </a:rPr>
              <a:t>probable</a:t>
            </a:r>
            <a:r>
              <a:rPr lang="en-US" sz="2000" kern="0" dirty="0"/>
              <a:t> to be an </a:t>
            </a:r>
            <a:r>
              <a:rPr lang="en-US" sz="2000" kern="0" dirty="0">
                <a:solidFill>
                  <a:srgbClr val="017DBB"/>
                </a:solidFill>
              </a:rPr>
              <a:t>anomaly</a:t>
            </a:r>
            <a:endParaRPr lang="en-US" sz="2000" dirty="0"/>
          </a:p>
        </p:txBody>
      </p:sp>
      <p:grpSp>
        <p:nvGrpSpPr>
          <p:cNvPr id="20" name="Ομάδα 19"/>
          <p:cNvGrpSpPr/>
          <p:nvPr/>
        </p:nvGrpSpPr>
        <p:grpSpPr>
          <a:xfrm>
            <a:off x="6270034" y="4117681"/>
            <a:ext cx="2873966" cy="2447606"/>
            <a:chOff x="6270034" y="3970625"/>
            <a:chExt cx="2873966" cy="2447606"/>
          </a:xfrm>
        </p:grpSpPr>
        <p:grpSp>
          <p:nvGrpSpPr>
            <p:cNvPr id="19" name="Ομάδα 18"/>
            <p:cNvGrpSpPr/>
            <p:nvPr/>
          </p:nvGrpSpPr>
          <p:grpSpPr>
            <a:xfrm>
              <a:off x="6270034" y="3970625"/>
              <a:ext cx="2873965" cy="2000613"/>
              <a:chOff x="6270035" y="4021100"/>
              <a:chExt cx="2873965" cy="2000613"/>
            </a:xfrm>
          </p:grpSpPr>
          <p:pic>
            <p:nvPicPr>
              <p:cNvPr id="5" name="Εικόνα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70035" y="4049838"/>
                <a:ext cx="2873965" cy="1971875"/>
              </a:xfrm>
              <a:prstGeom prst="rect">
                <a:avLst/>
              </a:prstGeom>
            </p:spPr>
          </p:pic>
          <p:sp>
            <p:nvSpPr>
              <p:cNvPr id="16" name="TextBox 15"/>
              <p:cNvSpPr txBox="1"/>
              <p:nvPr/>
            </p:nvSpPr>
            <p:spPr>
              <a:xfrm>
                <a:off x="7246279" y="4021101"/>
                <a:ext cx="475027" cy="456279"/>
              </a:xfrm>
              <a:prstGeom prst="rect">
                <a:avLst/>
              </a:prstGeom>
              <a:noFill/>
            </p:spPr>
            <p:txBody>
              <a:bodyPr wrap="square" rtlCol="0" anchor="ctr">
                <a:spAutoFit/>
              </a:bodyPr>
              <a:lstStyle/>
              <a:p>
                <a:pPr algn="ctr">
                  <a:buNone/>
                </a:pPr>
                <a:r>
                  <a:rPr lang="en-US" sz="2500" dirty="0">
                    <a:solidFill>
                      <a:srgbClr val="00B050"/>
                    </a:solidFill>
                    <a:effectLst>
                      <a:outerShdw blurRad="38100" dist="38100" dir="2700000" algn="tl">
                        <a:srgbClr val="000000">
                          <a:alpha val="43137"/>
                        </a:srgbClr>
                      </a:outerShdw>
                    </a:effectLst>
                  </a:rPr>
                  <a:t>✔</a:t>
                </a:r>
                <a:endParaRPr lang="en-US" sz="2500" dirty="0" smtClean="0">
                  <a:solidFill>
                    <a:srgbClr val="00B050"/>
                  </a:solidFill>
                  <a:effectLst>
                    <a:outerShdw blurRad="38100" dist="38100" dir="2700000" algn="tl">
                      <a:srgbClr val="000000">
                        <a:alpha val="43137"/>
                      </a:srgbClr>
                    </a:outerShdw>
                  </a:effectLst>
                  <a:latin typeface="Franklin Gothic Book (Κυρίως κείμενο)"/>
                </a:endParaRPr>
              </a:p>
            </p:txBody>
          </p:sp>
          <p:sp>
            <p:nvSpPr>
              <p:cNvPr id="17" name="TextBox 16"/>
              <p:cNvSpPr txBox="1"/>
              <p:nvPr/>
            </p:nvSpPr>
            <p:spPr>
              <a:xfrm>
                <a:off x="8469564" y="4021100"/>
                <a:ext cx="475027" cy="456279"/>
              </a:xfrm>
              <a:prstGeom prst="rect">
                <a:avLst/>
              </a:prstGeom>
              <a:noFill/>
            </p:spPr>
            <p:txBody>
              <a:bodyPr wrap="square" rtlCol="0" anchor="ctr">
                <a:spAutoFit/>
              </a:bodyPr>
              <a:lstStyle/>
              <a:p>
                <a:pPr algn="ctr">
                  <a:buNone/>
                </a:pPr>
                <a:r>
                  <a:rPr lang="en-US" sz="2500" dirty="0">
                    <a:solidFill>
                      <a:srgbClr val="FF2F2F"/>
                    </a:solidFill>
                    <a:effectLst>
                      <a:outerShdw blurRad="38100" dist="38100" dir="2700000" algn="tl">
                        <a:srgbClr val="000000">
                          <a:alpha val="43137"/>
                        </a:srgbClr>
                      </a:outerShdw>
                    </a:effectLst>
                  </a:rPr>
                  <a:t>✘</a:t>
                </a:r>
                <a:endParaRPr lang="en-US" sz="2500" b="1" dirty="0" smtClean="0">
                  <a:solidFill>
                    <a:srgbClr val="FF2F2F"/>
                  </a:solidFill>
                  <a:effectLst>
                    <a:outerShdw blurRad="38100" dist="38100" dir="2700000" algn="tl">
                      <a:srgbClr val="000000">
                        <a:alpha val="43137"/>
                      </a:srgbClr>
                    </a:outerShdw>
                  </a:effectLst>
                  <a:latin typeface="Franklin Gothic Book (Κυρίως κείμενο)"/>
                </a:endParaRPr>
              </a:p>
            </p:txBody>
          </p:sp>
        </p:grpSp>
        <p:sp>
          <p:nvSpPr>
            <p:cNvPr id="18" name="Θέση περιεχομένου 2"/>
            <p:cNvSpPr txBox="1">
              <a:spLocks/>
            </p:cNvSpPr>
            <p:nvPr/>
          </p:nvSpPr>
          <p:spPr>
            <a:xfrm>
              <a:off x="6270035" y="5928912"/>
              <a:ext cx="2873965" cy="489319"/>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None/>
              </a:pPr>
              <a:r>
                <a:rPr lang="en-US" sz="1500" b="1" dirty="0" smtClean="0">
                  <a:solidFill>
                    <a:srgbClr val="4D4D4D"/>
                  </a:solidFill>
                  <a:latin typeface="Franklin Gothic Book (Κυρίως κείμενο)"/>
                </a:rPr>
                <a:t>Example: </a:t>
              </a:r>
              <a:r>
                <a:rPr lang="en-US" sz="1500" dirty="0" smtClean="0">
                  <a:solidFill>
                    <a:srgbClr val="4D4D4D"/>
                  </a:solidFill>
                  <a:latin typeface="Franklin Gothic Book (Κυρίως κείμενο)"/>
                </a:rPr>
                <a:t>A </a:t>
              </a:r>
              <a:r>
                <a:rPr lang="en-US" sz="1500" b="1" dirty="0" smtClean="0">
                  <a:solidFill>
                    <a:srgbClr val="4D4D4D"/>
                  </a:solidFill>
                  <a:latin typeface="Franklin Gothic Book (Κυρίως κείμενο)"/>
                </a:rPr>
                <a:t>HST</a:t>
              </a:r>
              <a:r>
                <a:rPr lang="en-US" sz="1500" dirty="0" smtClean="0">
                  <a:solidFill>
                    <a:srgbClr val="4D4D4D"/>
                  </a:solidFill>
                  <a:latin typeface="Franklin Gothic Book (Κυρίως κείμενο)"/>
                </a:rPr>
                <a:t> on a </a:t>
              </a:r>
              <a:r>
                <a:rPr lang="en-US" sz="1500" b="1" dirty="0" smtClean="0">
                  <a:solidFill>
                    <a:srgbClr val="4D4D4D"/>
                  </a:solidFill>
                  <a:latin typeface="Franklin Gothic Book (Κυρίως κείμενο)"/>
                </a:rPr>
                <a:t>2D Stream</a:t>
              </a:r>
              <a:endParaRPr lang="en-US" sz="1500" b="1" dirty="0">
                <a:solidFill>
                  <a:srgbClr val="4D4D4D"/>
                </a:solidFill>
                <a:latin typeface="Franklin Gothic Book (Κυρίως κείμενο)"/>
              </a:endParaRPr>
            </a:p>
          </p:txBody>
        </p:sp>
      </p:grpSp>
      <p:sp>
        <p:nvSpPr>
          <p:cNvPr id="21" name="TextBox 20"/>
          <p:cNvSpPr txBox="1"/>
          <p:nvPr/>
        </p:nvSpPr>
        <p:spPr>
          <a:xfrm>
            <a:off x="8469563" y="5451022"/>
            <a:ext cx="475027" cy="456279"/>
          </a:xfrm>
          <a:prstGeom prst="rect">
            <a:avLst/>
          </a:prstGeom>
          <a:noFill/>
        </p:spPr>
        <p:txBody>
          <a:bodyPr wrap="square" rtlCol="0" anchor="ctr">
            <a:spAutoFit/>
          </a:bodyPr>
          <a:lstStyle/>
          <a:p>
            <a:pPr algn="ctr">
              <a:buNone/>
            </a:pPr>
            <a:r>
              <a:rPr lang="en-US" sz="2500" dirty="0">
                <a:solidFill>
                  <a:srgbClr val="FF2F2F"/>
                </a:solidFill>
                <a:effectLst>
                  <a:outerShdw blurRad="38100" dist="38100" dir="2700000" algn="tl">
                    <a:srgbClr val="000000">
                      <a:alpha val="43137"/>
                    </a:srgbClr>
                  </a:outerShdw>
                </a:effectLst>
              </a:rPr>
              <a:t>✘</a:t>
            </a:r>
            <a:endParaRPr lang="en-US" sz="2500" b="1" dirty="0" smtClean="0">
              <a:solidFill>
                <a:srgbClr val="FF2F2F"/>
              </a:solidFill>
              <a:effectLst>
                <a:outerShdw blurRad="38100" dist="38100" dir="2700000" algn="tl">
                  <a:srgbClr val="000000">
                    <a:alpha val="43137"/>
                  </a:srgbClr>
                </a:outerShdw>
              </a:effectLst>
              <a:latin typeface="Franklin Gothic Book (Κυρίως κείμενο)"/>
            </a:endParaRPr>
          </a:p>
        </p:txBody>
      </p:sp>
      <p:sp>
        <p:nvSpPr>
          <p:cNvPr id="13" name="Content Placeholder 2"/>
          <p:cNvSpPr txBox="1">
            <a:spLocks/>
          </p:cNvSpPr>
          <p:nvPr/>
        </p:nvSpPr>
        <p:spPr>
          <a:xfrm>
            <a:off x="-1777" y="3155026"/>
            <a:ext cx="9144000" cy="135052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spcBef>
                <a:spcPts val="0"/>
              </a:spcBef>
            </a:pPr>
            <a:r>
              <a:rPr lang="en-US" sz="2200" kern="0" dirty="0" smtClean="0"/>
              <a:t>Incrementally </a:t>
            </a:r>
            <a:r>
              <a:rPr lang="en-US" sz="2200" kern="0" dirty="0">
                <a:solidFill>
                  <a:srgbClr val="017DBB"/>
                </a:solidFill>
              </a:rPr>
              <a:t>update</a:t>
            </a:r>
            <a:r>
              <a:rPr lang="en-US" sz="2200" kern="0" dirty="0"/>
              <a:t> the </a:t>
            </a:r>
            <a:r>
              <a:rPr lang="en-US" sz="2200" kern="0" dirty="0">
                <a:solidFill>
                  <a:srgbClr val="017DBB"/>
                </a:solidFill>
              </a:rPr>
              <a:t>Mass </a:t>
            </a:r>
            <a:r>
              <a:rPr lang="en-US" sz="2200" kern="0" dirty="0"/>
              <a:t>profiles of the tree/s, for every new </a:t>
            </a:r>
            <a:r>
              <a:rPr lang="en-US" sz="2200" kern="0" dirty="0">
                <a:solidFill>
                  <a:srgbClr val="0070C0"/>
                </a:solidFill>
              </a:rPr>
              <a:t>tumbling window</a:t>
            </a:r>
            <a:r>
              <a:rPr lang="en-US" sz="2200" kern="0" dirty="0"/>
              <a:t>, to learn the density of the </a:t>
            </a:r>
            <a:r>
              <a:rPr lang="en-US" sz="2200" kern="0" dirty="0" smtClean="0"/>
              <a:t>stream</a:t>
            </a:r>
            <a:endParaRPr lang="en-US" sz="2200" kern="0" dirty="0"/>
          </a:p>
          <a:p>
            <a:pPr lvl="1" algn="just"/>
            <a:r>
              <a:rPr lang="en-US" sz="2000" kern="0" dirty="0">
                <a:solidFill>
                  <a:srgbClr val="017DBB"/>
                </a:solidFill>
              </a:rPr>
              <a:t>Transfer</a:t>
            </a:r>
            <a:r>
              <a:rPr lang="en-US" sz="2000" kern="0" dirty="0"/>
              <a:t> the non-zero </a:t>
            </a:r>
            <a:r>
              <a:rPr lang="en-US" sz="2000" kern="0" dirty="0">
                <a:solidFill>
                  <a:srgbClr val="017DBB"/>
                </a:solidFill>
              </a:rPr>
              <a:t>mass</a:t>
            </a:r>
            <a:r>
              <a:rPr lang="en-US" sz="2000" kern="0" dirty="0"/>
              <a:t> of the last window to the </a:t>
            </a:r>
            <a:r>
              <a:rPr lang="en-US" sz="2000" kern="0" dirty="0">
                <a:solidFill>
                  <a:srgbClr val="017DBB"/>
                </a:solidFill>
              </a:rPr>
              <a:t>model</a:t>
            </a:r>
            <a:r>
              <a:rPr lang="en-US" sz="2000" kern="0" dirty="0"/>
              <a:t> computed in the previous </a:t>
            </a:r>
            <a:r>
              <a:rPr lang="en-US" sz="2000" kern="0" dirty="0" smtClean="0"/>
              <a:t>window</a:t>
            </a:r>
          </a:p>
        </p:txBody>
      </p:sp>
    </p:spTree>
    <p:extLst>
      <p:ext uri="{BB962C8B-B14F-4D97-AF65-F5344CB8AC3E}">
        <p14:creationId xmlns:p14="http://schemas.microsoft.com/office/powerpoint/2010/main" val="1160757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1"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4011"/>
            <a:ext cx="7805737" cy="1254125"/>
          </a:xfrm>
        </p:spPr>
        <p:txBody>
          <a:bodyPr/>
          <a:lstStyle/>
          <a:p>
            <a:r>
              <a:rPr lang="en-US" dirty="0" smtClean="0"/>
              <a:t>HST Stream Snapshot: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64</a:t>
            </a:fld>
            <a:endParaRPr lang="en-US" dirty="0"/>
          </a:p>
        </p:txBody>
      </p:sp>
      <p:sp>
        <p:nvSpPr>
          <p:cNvPr id="9" name="Content Placeholder 2"/>
          <p:cNvSpPr txBox="1">
            <a:spLocks/>
          </p:cNvSpPr>
          <p:nvPr/>
        </p:nvSpPr>
        <p:spPr>
          <a:xfrm>
            <a:off x="-1" y="1343996"/>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Given a stream of objects, lets say 8 objects</a:t>
            </a:r>
          </a:p>
        </p:txBody>
      </p:sp>
      <p:sp>
        <p:nvSpPr>
          <p:cNvPr id="10" name="Content Placeholder 2"/>
          <p:cNvSpPr txBox="1">
            <a:spLocks/>
          </p:cNvSpPr>
          <p:nvPr/>
        </p:nvSpPr>
        <p:spPr>
          <a:xfrm>
            <a:off x="0" y="3888464"/>
            <a:ext cx="8881054" cy="36348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Start by collecting </a:t>
            </a:r>
            <a:r>
              <a:rPr lang="en-US" sz="2200" kern="0" dirty="0"/>
              <a:t>the </a:t>
            </a:r>
            <a:r>
              <a:rPr lang="en-US" sz="2200" kern="0" dirty="0" smtClean="0">
                <a:solidFill>
                  <a:srgbClr val="017DBB"/>
                </a:solidFill>
              </a:rPr>
              <a:t>first</a:t>
            </a:r>
            <a:r>
              <a:rPr lang="en-US" sz="2200" kern="0" dirty="0" smtClean="0"/>
              <a:t> </a:t>
            </a:r>
            <a:r>
              <a:rPr lang="en-US" sz="2200" i="1" kern="0" dirty="0" smtClean="0"/>
              <a:t>w</a:t>
            </a:r>
            <a:r>
              <a:rPr lang="el-GR" sz="2200" kern="0" dirty="0" smtClean="0"/>
              <a:t> </a:t>
            </a:r>
            <a:r>
              <a:rPr lang="en-US" sz="2200" kern="0" dirty="0" smtClean="0"/>
              <a:t>objects, as </a:t>
            </a:r>
            <a:r>
              <a:rPr lang="en-US" sz="2200" kern="0" dirty="0"/>
              <a:t>a </a:t>
            </a:r>
            <a:r>
              <a:rPr lang="en-US" sz="2200" kern="0" dirty="0" smtClean="0">
                <a:solidFill>
                  <a:srgbClr val="017DBB"/>
                </a:solidFill>
              </a:rPr>
              <a:t>Reference</a:t>
            </a:r>
            <a:r>
              <a:rPr lang="en-US" sz="2200" kern="0" dirty="0" smtClean="0"/>
              <a:t> </a:t>
            </a:r>
            <a:r>
              <a:rPr lang="en-US" sz="2200" kern="0" dirty="0"/>
              <a:t>window</a:t>
            </a:r>
          </a:p>
        </p:txBody>
      </p:sp>
      <p:graphicFrame>
        <p:nvGraphicFramePr>
          <p:cNvPr id="14" name="Πίνακας 13"/>
          <p:cNvGraphicFramePr>
            <a:graphicFrameLocks noGrp="1"/>
          </p:cNvGraphicFramePr>
          <p:nvPr>
            <p:extLst/>
          </p:nvPr>
        </p:nvGraphicFramePr>
        <p:xfrm>
          <a:off x="3010770" y="4403665"/>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7987">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7987">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7987">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7987">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7987">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graphicFrame>
        <p:nvGraphicFramePr>
          <p:cNvPr id="18" name="Διάγραμμα 17"/>
          <p:cNvGraphicFramePr/>
          <p:nvPr>
            <p:extLst/>
          </p:nvPr>
        </p:nvGraphicFramePr>
        <p:xfrm>
          <a:off x="209144" y="1844300"/>
          <a:ext cx="8638162" cy="1517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ontent Placeholder 2"/>
          <p:cNvSpPr txBox="1">
            <a:spLocks/>
          </p:cNvSpPr>
          <p:nvPr/>
        </p:nvSpPr>
        <p:spPr>
          <a:xfrm>
            <a:off x="0" y="3373263"/>
            <a:ext cx="9056451" cy="51520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Process the stream using tumbling windows of </a:t>
            </a:r>
            <a:r>
              <a:rPr lang="en-US" sz="2200" kern="0" dirty="0" smtClean="0">
                <a:solidFill>
                  <a:srgbClr val="017DBB"/>
                </a:solidFill>
              </a:rPr>
              <a:t>length</a:t>
            </a:r>
            <a:r>
              <a:rPr lang="en-US" sz="2200" kern="0" dirty="0" smtClean="0"/>
              <a:t> </a:t>
            </a:r>
            <a:r>
              <a:rPr lang="en-US" sz="2200" i="1" kern="0" dirty="0" smtClean="0"/>
              <a:t>w</a:t>
            </a:r>
            <a:r>
              <a:rPr lang="el-GR" sz="2200" kern="0" dirty="0" smtClean="0"/>
              <a:t> = </a:t>
            </a:r>
            <a:r>
              <a:rPr lang="en-US" sz="2200" kern="0" dirty="0" smtClean="0"/>
              <a:t>4</a:t>
            </a:r>
          </a:p>
        </p:txBody>
      </p:sp>
      <p:sp>
        <p:nvSpPr>
          <p:cNvPr id="21" name="Ορθογώνιο 20"/>
          <p:cNvSpPr/>
          <p:nvPr/>
        </p:nvSpPr>
        <p:spPr bwMode="auto">
          <a:xfrm>
            <a:off x="136187" y="1981058"/>
            <a:ext cx="3550596" cy="1258823"/>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291506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6218"/>
            <a:ext cx="7805737" cy="1254125"/>
          </a:xfrm>
        </p:spPr>
        <p:txBody>
          <a:bodyPr/>
          <a:lstStyle/>
          <a:p>
            <a:r>
              <a:rPr lang="en-US" dirty="0"/>
              <a:t>HST</a:t>
            </a:r>
            <a:r>
              <a:rPr lang="en-US" dirty="0" smtClean="0"/>
              <a:t> Workspace: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65</a:t>
            </a:fld>
            <a:endParaRPr lang="en-US" dirty="0"/>
          </a:p>
        </p:txBody>
      </p:sp>
      <p:graphicFrame>
        <p:nvGraphicFramePr>
          <p:cNvPr id="14" name="Πίνακας 13"/>
          <p:cNvGraphicFramePr>
            <a:graphicFrameLocks noGrp="1"/>
          </p:cNvGraphicFramePr>
          <p:nvPr>
            <p:extLst/>
          </p:nvPr>
        </p:nvGraphicFramePr>
        <p:xfrm>
          <a:off x="667493" y="2463617"/>
          <a:ext cx="3034907" cy="18542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70840">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70840">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70840">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1" name="Content Placeholder 2"/>
          <p:cNvSpPr txBox="1">
            <a:spLocks/>
          </p:cNvSpPr>
          <p:nvPr/>
        </p:nvSpPr>
        <p:spPr>
          <a:xfrm>
            <a:off x="0" y="985336"/>
            <a:ext cx="9056451" cy="74745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Compute the Workspace of each feature, using the </a:t>
            </a:r>
            <a:r>
              <a:rPr lang="en-US" sz="2200" kern="0" dirty="0" smtClean="0">
                <a:solidFill>
                  <a:srgbClr val="0070C0"/>
                </a:solidFill>
              </a:rPr>
              <a:t>reference</a:t>
            </a:r>
            <a:r>
              <a:rPr lang="en-US" sz="2200" kern="0" dirty="0" smtClean="0"/>
              <a:t> window</a:t>
            </a:r>
          </a:p>
        </p:txBody>
      </p:sp>
      <p:sp>
        <p:nvSpPr>
          <p:cNvPr id="12" name="Content Placeholder 2"/>
          <p:cNvSpPr txBox="1">
            <a:spLocks/>
          </p:cNvSpPr>
          <p:nvPr/>
        </p:nvSpPr>
        <p:spPr>
          <a:xfrm>
            <a:off x="0" y="1659720"/>
            <a:ext cx="9228083" cy="481995"/>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a:pPr>
            <a:r>
              <a:rPr lang="en-US" sz="2200" kern="0" dirty="0" smtClean="0">
                <a:solidFill>
                  <a:srgbClr val="017DBB"/>
                </a:solidFill>
              </a:rPr>
              <a:t>Work</a:t>
            </a:r>
            <a:r>
              <a:rPr lang="en-US" sz="2200" kern="0" dirty="0" smtClean="0"/>
              <a:t> </a:t>
            </a:r>
            <a:r>
              <a:rPr lang="en-US" sz="2200" kern="0" dirty="0" smtClean="0">
                <a:solidFill>
                  <a:srgbClr val="017DBB"/>
                </a:solidFill>
              </a:rPr>
              <a:t>range: </a:t>
            </a:r>
            <a:r>
              <a:rPr lang="en-US" sz="2200" kern="0" dirty="0" smtClean="0">
                <a:solidFill>
                  <a:srgbClr val="F03F21"/>
                </a:solidFill>
              </a:rPr>
              <a:t>Minimum</a:t>
            </a:r>
            <a:r>
              <a:rPr lang="en-US" sz="2200" kern="0" dirty="0" smtClean="0"/>
              <a:t>, </a:t>
            </a:r>
            <a:r>
              <a:rPr lang="en-US" sz="2200" kern="0" dirty="0">
                <a:solidFill>
                  <a:srgbClr val="F03F21"/>
                </a:solidFill>
              </a:rPr>
              <a:t>M</a:t>
            </a:r>
            <a:r>
              <a:rPr lang="en-US" sz="2200" kern="0" dirty="0" smtClean="0">
                <a:solidFill>
                  <a:srgbClr val="F03F21"/>
                </a:solidFill>
              </a:rPr>
              <a:t>aximum</a:t>
            </a:r>
            <a:r>
              <a:rPr lang="en-US" sz="2200" kern="0" dirty="0" smtClean="0"/>
              <a:t>, </a:t>
            </a:r>
            <a:r>
              <a:rPr lang="en-US" sz="2200" kern="0" dirty="0">
                <a:solidFill>
                  <a:srgbClr val="F03F21"/>
                </a:solidFill>
              </a:rPr>
              <a:t>S</a:t>
            </a:r>
            <a:r>
              <a:rPr lang="en-US" sz="2200" kern="0" dirty="0" smtClean="0">
                <a:solidFill>
                  <a:srgbClr val="F03F21"/>
                </a:solidFill>
              </a:rPr>
              <a:t>plit</a:t>
            </a:r>
            <a:r>
              <a:rPr lang="en-US" sz="2200" kern="0" dirty="0" smtClean="0"/>
              <a:t> and </a:t>
            </a:r>
            <a:r>
              <a:rPr lang="en-US" sz="2200" kern="0" dirty="0">
                <a:solidFill>
                  <a:srgbClr val="F03F21"/>
                </a:solidFill>
              </a:rPr>
              <a:t>R</a:t>
            </a:r>
            <a:r>
              <a:rPr lang="en-US" sz="2200" kern="0" dirty="0" smtClean="0">
                <a:solidFill>
                  <a:srgbClr val="F03F21"/>
                </a:solidFill>
              </a:rPr>
              <a:t>ange</a:t>
            </a:r>
            <a:r>
              <a:rPr lang="en-US" sz="2200" kern="0" dirty="0" smtClean="0"/>
              <a:t> values of features</a:t>
            </a:r>
            <a:endParaRPr lang="en-US" sz="2200" kern="0" dirty="0"/>
          </a:p>
        </p:txBody>
      </p:sp>
      <p:graphicFrame>
        <p:nvGraphicFramePr>
          <p:cNvPr id="15" name="Πίνακας 14"/>
          <p:cNvGraphicFramePr>
            <a:graphicFrameLocks noGrp="1"/>
          </p:cNvGraphicFramePr>
          <p:nvPr>
            <p:extLst/>
          </p:nvPr>
        </p:nvGraphicFramePr>
        <p:xfrm>
          <a:off x="4971584" y="2424508"/>
          <a:ext cx="3565991" cy="1854200"/>
        </p:xfrm>
        <a:graphic>
          <a:graphicData uri="http://schemas.openxmlformats.org/drawingml/2006/table">
            <a:tbl>
              <a:tblPr firstRow="1" bandRow="1">
                <a:tableStyleId>{5C22544A-7EE6-4342-B048-85BDC9FD1C3A}</a:tableStyleId>
              </a:tblPr>
              <a:tblGrid>
                <a:gridCol w="1493064">
                  <a:extLst>
                    <a:ext uri="{9D8B030D-6E8A-4147-A177-3AD203B41FA5}">
                      <a16:colId xmlns:a16="http://schemas.microsoft.com/office/drawing/2014/main" val="984906710"/>
                    </a:ext>
                  </a:extLst>
                </a:gridCol>
                <a:gridCol w="651491">
                  <a:extLst>
                    <a:ext uri="{9D8B030D-6E8A-4147-A177-3AD203B41FA5}">
                      <a16:colId xmlns:a16="http://schemas.microsoft.com/office/drawing/2014/main" val="2177390954"/>
                    </a:ext>
                  </a:extLst>
                </a:gridCol>
                <a:gridCol w="885963">
                  <a:extLst>
                    <a:ext uri="{9D8B030D-6E8A-4147-A177-3AD203B41FA5}">
                      <a16:colId xmlns:a16="http://schemas.microsoft.com/office/drawing/2014/main" val="2182695037"/>
                    </a:ext>
                  </a:extLst>
                </a:gridCol>
                <a:gridCol w="535473">
                  <a:extLst>
                    <a:ext uri="{9D8B030D-6E8A-4147-A177-3AD203B41FA5}">
                      <a16:colId xmlns:a16="http://schemas.microsoft.com/office/drawing/2014/main" val="544255612"/>
                    </a:ext>
                  </a:extLst>
                </a:gridCol>
              </a:tblGrid>
              <a:tr h="370840">
                <a:tc>
                  <a:txBody>
                    <a:bodyPr/>
                    <a:lstStyle/>
                    <a:p>
                      <a:pPr algn="ctr"/>
                      <a:r>
                        <a:rPr lang="en-US" dirty="0" err="1" smtClean="0"/>
                        <a:t>Workrange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l"/>
                      <a:r>
                        <a:rPr lang="en-US" b="1" dirty="0" smtClean="0"/>
                        <a:t>Minimum</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l"/>
                      <a:r>
                        <a:rPr lang="en-US" b="1" dirty="0" smtClean="0"/>
                        <a:t>Maximum</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70840">
                <a:tc>
                  <a:txBody>
                    <a:bodyPr/>
                    <a:lstStyle/>
                    <a:p>
                      <a:pPr algn="l"/>
                      <a:r>
                        <a:rPr lang="en-US" b="1" dirty="0" smtClean="0"/>
                        <a:t>Split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1.55</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5.38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70840">
                <a:tc>
                  <a:txBody>
                    <a:bodyPr/>
                    <a:lstStyle/>
                    <a:p>
                      <a:pPr algn="l"/>
                      <a:r>
                        <a:rPr lang="en-US" b="1" dirty="0" smtClean="0"/>
                        <a:t>Range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1.10</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6.76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7" name="Content Placeholder 2"/>
          <p:cNvSpPr txBox="1">
            <a:spLocks/>
          </p:cNvSpPr>
          <p:nvPr/>
        </p:nvSpPr>
        <p:spPr>
          <a:xfrm>
            <a:off x="1271009" y="4639005"/>
            <a:ext cx="6459166" cy="40892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000" kern="0" dirty="0" smtClean="0">
                <a:solidFill>
                  <a:schemeClr val="tx1">
                    <a:lumMod val="75000"/>
                    <a:lumOff val="25000"/>
                  </a:schemeClr>
                </a:solidFill>
              </a:rPr>
              <a:t>Split = Minimum + (Maximum – Minimum)  * rand(1, 3)</a:t>
            </a:r>
          </a:p>
        </p:txBody>
      </p:sp>
      <p:sp>
        <p:nvSpPr>
          <p:cNvPr id="20" name="Content Placeholder 2"/>
          <p:cNvSpPr txBox="1">
            <a:spLocks/>
          </p:cNvSpPr>
          <p:nvPr/>
        </p:nvSpPr>
        <p:spPr>
          <a:xfrm>
            <a:off x="975092" y="5047933"/>
            <a:ext cx="6804497" cy="39664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000" kern="0" dirty="0" smtClean="0">
                <a:solidFill>
                  <a:schemeClr val="tx1">
                    <a:lumMod val="75000"/>
                    <a:lumOff val="25000"/>
                  </a:schemeClr>
                </a:solidFill>
              </a:rPr>
              <a:t>Range = 2 * max(  (Split – Minimum) , (Maximum – Split) )</a:t>
            </a:r>
          </a:p>
        </p:txBody>
      </p:sp>
      <p:grpSp>
        <p:nvGrpSpPr>
          <p:cNvPr id="21" name="Ομάδα 20"/>
          <p:cNvGrpSpPr/>
          <p:nvPr/>
        </p:nvGrpSpPr>
        <p:grpSpPr>
          <a:xfrm rot="5400000">
            <a:off x="4122368" y="2781444"/>
            <a:ext cx="429246" cy="1016001"/>
            <a:chOff x="2594762" y="2923886"/>
            <a:chExt cx="849193" cy="1016001"/>
          </a:xfrm>
        </p:grpSpPr>
        <p:cxnSp>
          <p:nvCxnSpPr>
            <p:cNvPr id="6" name="Ευθύγραμμο βέλος σύνδεσης 5"/>
            <p:cNvCxnSpPr/>
            <p:nvPr/>
          </p:nvCxnSpPr>
          <p:spPr bwMode="auto">
            <a:xfrm rot="16200000">
              <a:off x="2932933" y="3428866"/>
              <a:ext cx="1016001" cy="6042"/>
            </a:xfrm>
            <a:prstGeom prst="straightConnector1">
              <a:avLst/>
            </a:prstGeom>
            <a:ln>
              <a:solidFill>
                <a:srgbClr val="FF6600"/>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rot="16200000">
              <a:off x="2639037" y="3057106"/>
              <a:ext cx="715177" cy="803728"/>
            </a:xfrm>
            <a:prstGeom prst="rect">
              <a:avLst/>
            </a:prstGeom>
            <a:noFill/>
          </p:spPr>
          <p:txBody>
            <a:bodyPr wrap="square" rtlCol="0">
              <a:spAutoFit/>
            </a:bodyPr>
            <a:lstStyle/>
            <a:p>
              <a:pPr algn="ctr">
                <a:buNone/>
              </a:pPr>
              <a:r>
                <a:rPr lang="en-US" sz="2000" b="1" dirty="0" smtClean="0">
                  <a:solidFill>
                    <a:srgbClr val="FF6600"/>
                  </a:solidFill>
                  <a:effectLst>
                    <a:outerShdw blurRad="38100" dist="38100" dir="2700000" algn="tl">
                      <a:srgbClr val="000000">
                        <a:alpha val="43137"/>
                      </a:srgbClr>
                    </a:outerShdw>
                  </a:effectLst>
                </a:rPr>
                <a:t>(A)</a:t>
              </a:r>
              <a:endParaRPr lang="en-US" sz="2000" b="1" dirty="0">
                <a:solidFill>
                  <a:srgbClr val="FF6600"/>
                </a:solidFill>
                <a:effectLst>
                  <a:outerShdw blurRad="38100" dist="38100" dir="2700000" algn="tl">
                    <a:srgbClr val="000000">
                      <a:alpha val="43137"/>
                    </a:srgbClr>
                  </a:outerShdw>
                </a:effectLst>
              </a:endParaRPr>
            </a:p>
          </p:txBody>
        </p:sp>
      </p:grpSp>
      <p:sp>
        <p:nvSpPr>
          <p:cNvPr id="36" name="Ορθογώνιο 35"/>
          <p:cNvSpPr/>
          <p:nvPr/>
        </p:nvSpPr>
        <p:spPr bwMode="auto">
          <a:xfrm>
            <a:off x="558589" y="4681542"/>
            <a:ext cx="7081732" cy="805577"/>
          </a:xfrm>
          <a:prstGeom prst="rect">
            <a:avLst/>
          </a:prstGeom>
          <a:solidFill>
            <a:srgbClr val="FFFFFF"/>
          </a:solidFill>
          <a:ln w="3175"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graphicFrame>
        <p:nvGraphicFramePr>
          <p:cNvPr id="24" name="Πίνακας 23"/>
          <p:cNvGraphicFramePr>
            <a:graphicFrameLocks noGrp="1"/>
          </p:cNvGraphicFramePr>
          <p:nvPr>
            <p:extLst/>
          </p:nvPr>
        </p:nvGraphicFramePr>
        <p:xfrm>
          <a:off x="4971584" y="5204045"/>
          <a:ext cx="3565991" cy="1112520"/>
        </p:xfrm>
        <a:graphic>
          <a:graphicData uri="http://schemas.openxmlformats.org/drawingml/2006/table">
            <a:tbl>
              <a:tblPr firstRow="1" bandRow="1">
                <a:tableStyleId>{5C22544A-7EE6-4342-B048-85BDC9FD1C3A}</a:tableStyleId>
              </a:tblPr>
              <a:tblGrid>
                <a:gridCol w="1458629">
                  <a:extLst>
                    <a:ext uri="{9D8B030D-6E8A-4147-A177-3AD203B41FA5}">
                      <a16:colId xmlns:a16="http://schemas.microsoft.com/office/drawing/2014/main" val="984906710"/>
                    </a:ext>
                  </a:extLst>
                </a:gridCol>
                <a:gridCol w="685926">
                  <a:extLst>
                    <a:ext uri="{9D8B030D-6E8A-4147-A177-3AD203B41FA5}">
                      <a16:colId xmlns:a16="http://schemas.microsoft.com/office/drawing/2014/main" val="2177390954"/>
                    </a:ext>
                  </a:extLst>
                </a:gridCol>
                <a:gridCol w="792548">
                  <a:extLst>
                    <a:ext uri="{9D8B030D-6E8A-4147-A177-3AD203B41FA5}">
                      <a16:colId xmlns:a16="http://schemas.microsoft.com/office/drawing/2014/main" val="2182695037"/>
                    </a:ext>
                  </a:extLst>
                </a:gridCol>
                <a:gridCol w="628888">
                  <a:extLst>
                    <a:ext uri="{9D8B030D-6E8A-4147-A177-3AD203B41FA5}">
                      <a16:colId xmlns:a16="http://schemas.microsoft.com/office/drawing/2014/main" val="544255612"/>
                    </a:ext>
                  </a:extLst>
                </a:gridCol>
              </a:tblGrid>
              <a:tr h="370840">
                <a:tc>
                  <a:txBody>
                    <a:bodyPr/>
                    <a:lstStyle/>
                    <a:p>
                      <a:pPr algn="ctr"/>
                      <a:r>
                        <a:rPr lang="en-US" dirty="0" smtClean="0"/>
                        <a:t>Workspace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l"/>
                      <a:r>
                        <a:rPr lang="en-US" b="1" dirty="0" smtClean="0"/>
                        <a:t>Max</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2.66</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12.14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l"/>
                      <a:r>
                        <a:rPr lang="en-US" b="1" dirty="0" smtClean="0"/>
                        <a:t>Min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0.45</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-1.38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bl>
          </a:graphicData>
        </a:graphic>
      </p:graphicFrame>
      <p:grpSp>
        <p:nvGrpSpPr>
          <p:cNvPr id="25" name="Ομάδα 24"/>
          <p:cNvGrpSpPr/>
          <p:nvPr/>
        </p:nvGrpSpPr>
        <p:grpSpPr>
          <a:xfrm>
            <a:off x="6799243" y="4391487"/>
            <a:ext cx="637093" cy="699779"/>
            <a:chOff x="3959621" y="3548121"/>
            <a:chExt cx="637093" cy="699779"/>
          </a:xfrm>
        </p:grpSpPr>
        <p:cxnSp>
          <p:nvCxnSpPr>
            <p:cNvPr id="26" name="Ευθύγραμμο βέλος σύνδεσης 25"/>
            <p:cNvCxnSpPr/>
            <p:nvPr/>
          </p:nvCxnSpPr>
          <p:spPr bwMode="auto">
            <a:xfrm>
              <a:off x="3985021" y="3548121"/>
              <a:ext cx="2871" cy="699779"/>
            </a:xfrm>
            <a:prstGeom prst="straightConnector1">
              <a:avLst/>
            </a:prstGeom>
            <a:ln>
              <a:solidFill>
                <a:srgbClr val="FF6600"/>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3959621" y="3629041"/>
              <a:ext cx="637093" cy="386196"/>
            </a:xfrm>
            <a:prstGeom prst="rect">
              <a:avLst/>
            </a:prstGeom>
            <a:noFill/>
          </p:spPr>
          <p:txBody>
            <a:bodyPr wrap="square" rtlCol="0">
              <a:spAutoFit/>
            </a:bodyPr>
            <a:lstStyle/>
            <a:p>
              <a:pPr algn="ctr">
                <a:buNone/>
              </a:pPr>
              <a:r>
                <a:rPr lang="en-US" sz="2000" b="1" dirty="0" smtClean="0">
                  <a:solidFill>
                    <a:srgbClr val="FF6600"/>
                  </a:solidFill>
                  <a:effectLst>
                    <a:outerShdw blurRad="38100" dist="38100" dir="2700000" algn="tl">
                      <a:srgbClr val="000000">
                        <a:alpha val="43137"/>
                      </a:srgbClr>
                    </a:outerShdw>
                  </a:effectLst>
                </a:rPr>
                <a:t>(B)</a:t>
              </a:r>
              <a:endParaRPr lang="en-US" sz="2000" b="1" dirty="0">
                <a:solidFill>
                  <a:srgbClr val="FF6600"/>
                </a:solidFill>
                <a:effectLst>
                  <a:outerShdw blurRad="38100" dist="38100" dir="2700000" algn="tl">
                    <a:srgbClr val="000000">
                      <a:alpha val="43137"/>
                    </a:srgbClr>
                  </a:outerShdw>
                </a:effectLst>
              </a:endParaRPr>
            </a:p>
          </p:txBody>
        </p:sp>
      </p:grpSp>
      <p:sp>
        <p:nvSpPr>
          <p:cNvPr id="34" name="Content Placeholder 2"/>
          <p:cNvSpPr txBox="1">
            <a:spLocks/>
          </p:cNvSpPr>
          <p:nvPr/>
        </p:nvSpPr>
        <p:spPr>
          <a:xfrm>
            <a:off x="806621" y="5480980"/>
            <a:ext cx="2912764" cy="41498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000" kern="0" dirty="0" smtClean="0">
                <a:solidFill>
                  <a:schemeClr val="tx1">
                    <a:lumMod val="75000"/>
                    <a:lumOff val="25000"/>
                  </a:schemeClr>
                </a:solidFill>
              </a:rPr>
              <a:t>Max = Split + Range</a:t>
            </a:r>
          </a:p>
        </p:txBody>
      </p:sp>
      <p:sp>
        <p:nvSpPr>
          <p:cNvPr id="35" name="Content Placeholder 2"/>
          <p:cNvSpPr txBox="1">
            <a:spLocks/>
          </p:cNvSpPr>
          <p:nvPr/>
        </p:nvSpPr>
        <p:spPr>
          <a:xfrm>
            <a:off x="791255" y="5901576"/>
            <a:ext cx="2912764" cy="41498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000" kern="0" dirty="0" smtClean="0">
                <a:solidFill>
                  <a:schemeClr val="tx1">
                    <a:lumMod val="75000"/>
                    <a:lumOff val="25000"/>
                  </a:schemeClr>
                </a:solidFill>
              </a:rPr>
              <a:t>Min = Split – Range</a:t>
            </a:r>
          </a:p>
        </p:txBody>
      </p:sp>
      <p:sp>
        <p:nvSpPr>
          <p:cNvPr id="33" name="Content Placeholder 2"/>
          <p:cNvSpPr txBox="1">
            <a:spLocks/>
          </p:cNvSpPr>
          <p:nvPr/>
        </p:nvSpPr>
        <p:spPr>
          <a:xfrm>
            <a:off x="0" y="4454863"/>
            <a:ext cx="6799243" cy="74052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2"/>
            </a:pPr>
            <a:r>
              <a:rPr lang="en-US" sz="2200" kern="0" dirty="0" smtClean="0">
                <a:solidFill>
                  <a:srgbClr val="017DBB"/>
                </a:solidFill>
              </a:rPr>
              <a:t>Work</a:t>
            </a:r>
            <a:r>
              <a:rPr lang="en-US" sz="2200" kern="0" dirty="0" smtClean="0"/>
              <a:t> </a:t>
            </a:r>
            <a:r>
              <a:rPr lang="en-US" sz="2200" kern="0" dirty="0" smtClean="0">
                <a:solidFill>
                  <a:srgbClr val="017DBB"/>
                </a:solidFill>
              </a:rPr>
              <a:t>space</a:t>
            </a:r>
            <a:r>
              <a:rPr lang="en-US" sz="2200" kern="0" dirty="0" smtClean="0"/>
              <a:t>: </a:t>
            </a:r>
            <a:r>
              <a:rPr lang="en-US" sz="2200" kern="0" dirty="0" smtClean="0">
                <a:solidFill>
                  <a:srgbClr val="F03F21"/>
                </a:solidFill>
              </a:rPr>
              <a:t>Max</a:t>
            </a:r>
            <a:r>
              <a:rPr lang="en-US" sz="2200" kern="0" dirty="0" smtClean="0"/>
              <a:t>, </a:t>
            </a:r>
            <a:r>
              <a:rPr lang="en-US" sz="2200" kern="0" dirty="0" smtClean="0">
                <a:solidFill>
                  <a:srgbClr val="F03F21"/>
                </a:solidFill>
              </a:rPr>
              <a:t>Min</a:t>
            </a:r>
            <a:r>
              <a:rPr lang="en-US" sz="2200" kern="0" dirty="0"/>
              <a:t> </a:t>
            </a:r>
            <a:r>
              <a:rPr lang="en-US" sz="2200" kern="0" dirty="0" smtClean="0"/>
              <a:t>values of the features’ </a:t>
            </a:r>
            <a:r>
              <a:rPr lang="en-US" sz="2200" i="1" kern="0" dirty="0" smtClean="0"/>
              <a:t>work range</a:t>
            </a:r>
            <a:endParaRPr lang="en-US" sz="2200" kern="0" dirty="0"/>
          </a:p>
        </p:txBody>
      </p:sp>
    </p:spTree>
    <p:extLst>
      <p:ext uri="{BB962C8B-B14F-4D97-AF65-F5344CB8AC3E}">
        <p14:creationId xmlns:p14="http://schemas.microsoft.com/office/powerpoint/2010/main" val="1214522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500" fill="hold"/>
                                        <p:tgtEl>
                                          <p:spTgt spid="21"/>
                                        </p:tgtEl>
                                        <p:attrNameLst>
                                          <p:attrName>ppt_x</p:attrName>
                                        </p:attrNameLst>
                                      </p:cBhvr>
                                      <p:tavLst>
                                        <p:tav tm="0">
                                          <p:val>
                                            <p:strVal val="#ppt_x"/>
                                          </p:val>
                                        </p:tav>
                                        <p:tav tm="100000">
                                          <p:val>
                                            <p:strVal val="#ppt_x"/>
                                          </p:val>
                                        </p:tav>
                                      </p:tavLst>
                                    </p:anim>
                                    <p:anim calcmode="lin" valueType="num">
                                      <p:cBhvr additive="base">
                                        <p:cTn id="10" dur="500" fill="hold"/>
                                        <p:tgtEl>
                                          <p:spTgt spid="21"/>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4" presetClass="entr" presetSubtype="1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randombar(horizontal)">
                                      <p:cBhvr>
                                        <p:cTn id="30" dur="500"/>
                                        <p:tgtEl>
                                          <p:spTgt spid="3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4"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P spid="36" grpId="0" animBg="1"/>
      <p:bldP spid="34" grpId="0"/>
      <p:bldP spid="35" grpId="0"/>
      <p:bldP spid="3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Γωνιώδης σύνδεση 18"/>
          <p:cNvCxnSpPr>
            <a:stCxn id="28" idx="3"/>
            <a:endCxn id="117" idx="0"/>
          </p:cNvCxnSpPr>
          <p:nvPr/>
        </p:nvCxnSpPr>
        <p:spPr bwMode="auto">
          <a:xfrm flipH="1">
            <a:off x="5312291" y="4643655"/>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30" name="Γωνιώδης σύνδεση 18"/>
          <p:cNvCxnSpPr>
            <a:stCxn id="26" idx="3"/>
            <a:endCxn id="28" idx="0"/>
          </p:cNvCxnSpPr>
          <p:nvPr/>
        </p:nvCxnSpPr>
        <p:spPr bwMode="auto">
          <a:xfrm flipH="1">
            <a:off x="6137836" y="3511554"/>
            <a:ext cx="509907"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05" name="Γωνιώδης σύνδεση 18"/>
          <p:cNvCxnSpPr>
            <a:stCxn id="26" idx="5"/>
            <a:endCxn id="110" idx="0"/>
          </p:cNvCxnSpPr>
          <p:nvPr/>
        </p:nvCxnSpPr>
        <p:spPr bwMode="auto">
          <a:xfrm>
            <a:off x="7226260" y="3511554"/>
            <a:ext cx="547870"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26" name="Οβάλ 25"/>
          <p:cNvSpPr/>
          <p:nvPr/>
        </p:nvSpPr>
        <p:spPr bwMode="auto">
          <a:xfrm>
            <a:off x="6527928" y="283756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28" name="Οβάλ 27"/>
          <p:cNvSpPr/>
          <p:nvPr/>
        </p:nvSpPr>
        <p:spPr bwMode="auto">
          <a:xfrm>
            <a:off x="5728762" y="3969663"/>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37" name="Γωνιώδης σύνδεση 18"/>
          <p:cNvCxnSpPr>
            <a:stCxn id="28" idx="5"/>
            <a:endCxn id="43" idx="0"/>
          </p:cNvCxnSpPr>
          <p:nvPr/>
        </p:nvCxnSpPr>
        <p:spPr bwMode="auto">
          <a:xfrm>
            <a:off x="6427094" y="4643655"/>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43" name="Οβάλ 42"/>
          <p:cNvSpPr/>
          <p:nvPr/>
        </p:nvSpPr>
        <p:spPr bwMode="auto">
          <a:xfrm>
            <a:off x="6544997" y="506087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10" name="Οβάλ 109"/>
          <p:cNvSpPr/>
          <p:nvPr/>
        </p:nvSpPr>
        <p:spPr bwMode="auto">
          <a:xfrm>
            <a:off x="7365056" y="3969663"/>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17" name="Οβάλ 116"/>
          <p:cNvSpPr/>
          <p:nvPr/>
        </p:nvSpPr>
        <p:spPr bwMode="auto">
          <a:xfrm>
            <a:off x="4903217" y="506087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2" name="Titre 1"/>
          <p:cNvSpPr>
            <a:spLocks noGrp="1"/>
          </p:cNvSpPr>
          <p:nvPr>
            <p:ph type="title"/>
          </p:nvPr>
        </p:nvSpPr>
        <p:spPr>
          <a:xfrm>
            <a:off x="731838" y="-6143"/>
            <a:ext cx="7805737" cy="1254125"/>
          </a:xfrm>
        </p:spPr>
        <p:txBody>
          <a:bodyPr/>
          <a:lstStyle/>
          <a:p>
            <a:r>
              <a:rPr lang="en-US" dirty="0"/>
              <a:t>HST</a:t>
            </a:r>
            <a:r>
              <a:rPr lang="en-US" dirty="0" smtClean="0"/>
              <a:t> Construction: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66</a:t>
            </a:fld>
            <a:endParaRPr lang="en-US" dirty="0"/>
          </a:p>
        </p:txBody>
      </p:sp>
      <p:sp>
        <p:nvSpPr>
          <p:cNvPr id="13" name="Content Placeholder 2"/>
          <p:cNvSpPr txBox="1">
            <a:spLocks/>
          </p:cNvSpPr>
          <p:nvPr/>
        </p:nvSpPr>
        <p:spPr>
          <a:xfrm>
            <a:off x="3266" y="911877"/>
            <a:ext cx="9144000" cy="42107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Construct a HST using the features’ work space</a:t>
            </a:r>
          </a:p>
        </p:txBody>
      </p:sp>
      <p:graphicFrame>
        <p:nvGraphicFramePr>
          <p:cNvPr id="15" name="Πίνακας 14"/>
          <p:cNvGraphicFramePr>
            <a:graphicFrameLocks noGrp="1"/>
          </p:cNvGraphicFramePr>
          <p:nvPr>
            <p:extLst/>
          </p:nvPr>
        </p:nvGraphicFramePr>
        <p:xfrm>
          <a:off x="234370" y="1489343"/>
          <a:ext cx="3495917" cy="1097280"/>
        </p:xfrm>
        <a:graphic>
          <a:graphicData uri="http://schemas.openxmlformats.org/drawingml/2006/table">
            <a:tbl>
              <a:tblPr firstRow="1" bandRow="1">
                <a:tableStyleId>{5C22544A-7EE6-4342-B048-85BDC9FD1C3A}</a:tableStyleId>
              </a:tblPr>
              <a:tblGrid>
                <a:gridCol w="1429966">
                  <a:extLst>
                    <a:ext uri="{9D8B030D-6E8A-4147-A177-3AD203B41FA5}">
                      <a16:colId xmlns:a16="http://schemas.microsoft.com/office/drawing/2014/main" val="984906710"/>
                    </a:ext>
                  </a:extLst>
                </a:gridCol>
                <a:gridCol w="672447">
                  <a:extLst>
                    <a:ext uri="{9D8B030D-6E8A-4147-A177-3AD203B41FA5}">
                      <a16:colId xmlns:a16="http://schemas.microsoft.com/office/drawing/2014/main" val="2177390954"/>
                    </a:ext>
                  </a:extLst>
                </a:gridCol>
                <a:gridCol w="776974">
                  <a:extLst>
                    <a:ext uri="{9D8B030D-6E8A-4147-A177-3AD203B41FA5}">
                      <a16:colId xmlns:a16="http://schemas.microsoft.com/office/drawing/2014/main" val="2182695037"/>
                    </a:ext>
                  </a:extLst>
                </a:gridCol>
                <a:gridCol w="616530">
                  <a:extLst>
                    <a:ext uri="{9D8B030D-6E8A-4147-A177-3AD203B41FA5}">
                      <a16:colId xmlns:a16="http://schemas.microsoft.com/office/drawing/2014/main" val="544255612"/>
                    </a:ext>
                  </a:extLst>
                </a:gridCol>
              </a:tblGrid>
              <a:tr h="282121">
                <a:tc>
                  <a:txBody>
                    <a:bodyPr/>
                    <a:lstStyle/>
                    <a:p>
                      <a:pPr algn="ctr"/>
                      <a:r>
                        <a:rPr lang="en-US" dirty="0" smtClean="0"/>
                        <a:t>Workspace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282121">
                <a:tc>
                  <a:txBody>
                    <a:bodyPr/>
                    <a:lstStyle/>
                    <a:p>
                      <a:pPr algn="l"/>
                      <a:r>
                        <a:rPr lang="en-US" b="1" dirty="0" smtClean="0"/>
                        <a:t>Max</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2.66</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12.14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6827">
                <a:tc>
                  <a:txBody>
                    <a:bodyPr/>
                    <a:lstStyle/>
                    <a:p>
                      <a:pPr algn="l"/>
                      <a:r>
                        <a:rPr lang="en-US" b="1" dirty="0" smtClean="0"/>
                        <a:t>Min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0.45</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-1.38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bl>
          </a:graphicData>
        </a:graphic>
      </p:graphicFrame>
      <p:sp>
        <p:nvSpPr>
          <p:cNvPr id="17" name="Content Placeholder 2"/>
          <p:cNvSpPr txBox="1">
            <a:spLocks/>
          </p:cNvSpPr>
          <p:nvPr/>
        </p:nvSpPr>
        <p:spPr>
          <a:xfrm>
            <a:off x="4486542" y="1332955"/>
            <a:ext cx="4295916" cy="37573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390525" indent="-457200">
              <a:buFont typeface="+mj-lt"/>
              <a:buAutoNum type="alphaUcPeriod"/>
            </a:pPr>
            <a:r>
              <a:rPr lang="en-US" sz="2000" kern="0" dirty="0">
                <a:solidFill>
                  <a:srgbClr val="017DBB"/>
                </a:solidFill>
              </a:rPr>
              <a:t>Randomly</a:t>
            </a:r>
            <a:r>
              <a:rPr lang="en-US" sz="2000" kern="0" dirty="0" smtClean="0"/>
              <a:t> select a feature </a:t>
            </a:r>
            <a:r>
              <a:rPr lang="en-US" sz="2000" i="1" kern="0" dirty="0"/>
              <a:t>F</a:t>
            </a:r>
            <a:endParaRPr lang="en-US" sz="2000" i="1" kern="0" dirty="0" smtClean="0"/>
          </a:p>
        </p:txBody>
      </p:sp>
      <p:sp>
        <p:nvSpPr>
          <p:cNvPr id="21" name="Content Placeholder 2"/>
          <p:cNvSpPr txBox="1">
            <a:spLocks/>
          </p:cNvSpPr>
          <p:nvPr/>
        </p:nvSpPr>
        <p:spPr>
          <a:xfrm>
            <a:off x="4493840" y="1714863"/>
            <a:ext cx="4246296" cy="64624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2"/>
            </a:pPr>
            <a:r>
              <a:rPr lang="en-US" sz="2000" kern="0" dirty="0" smtClean="0"/>
              <a:t>Split data space using the </a:t>
            </a:r>
            <a:r>
              <a:rPr lang="en-US" sz="2000" kern="0" dirty="0">
                <a:solidFill>
                  <a:srgbClr val="017DBB"/>
                </a:solidFill>
              </a:rPr>
              <a:t>mid</a:t>
            </a:r>
            <a:r>
              <a:rPr lang="en-US" sz="2000" kern="0" dirty="0" smtClean="0"/>
              <a:t> </a:t>
            </a:r>
            <a:r>
              <a:rPr lang="en-US" sz="2000" kern="0" dirty="0" smtClean="0">
                <a:solidFill>
                  <a:srgbClr val="017DBB"/>
                </a:solidFill>
              </a:rPr>
              <a:t>value</a:t>
            </a:r>
            <a:r>
              <a:rPr lang="en-US" sz="2000" kern="0" dirty="0" smtClean="0"/>
              <a:t> </a:t>
            </a:r>
            <a:r>
              <a:rPr lang="en-US" sz="2000" i="1" kern="0" dirty="0" smtClean="0"/>
              <a:t>SP</a:t>
            </a:r>
            <a:r>
              <a:rPr lang="en-US" sz="2000" i="1" kern="0" baseline="-25000" dirty="0"/>
              <a:t>F</a:t>
            </a:r>
            <a:endParaRPr lang="en-US" sz="2000" kern="0" dirty="0" smtClean="0"/>
          </a:p>
        </p:txBody>
      </p:sp>
      <p:sp>
        <p:nvSpPr>
          <p:cNvPr id="22" name="Content Placeholder 2"/>
          <p:cNvSpPr txBox="1">
            <a:spLocks/>
          </p:cNvSpPr>
          <p:nvPr/>
        </p:nvSpPr>
        <p:spPr>
          <a:xfrm>
            <a:off x="4486542" y="2362598"/>
            <a:ext cx="3962291" cy="37651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3"/>
            </a:pPr>
            <a:r>
              <a:rPr lang="en-US" sz="2000" kern="0" dirty="0" smtClean="0">
                <a:solidFill>
                  <a:srgbClr val="017DBB"/>
                </a:solidFill>
              </a:rPr>
              <a:t>Initialize</a:t>
            </a:r>
            <a:r>
              <a:rPr lang="en-US" sz="2000" kern="0" dirty="0" smtClean="0"/>
              <a:t> the mass profile</a:t>
            </a:r>
          </a:p>
        </p:txBody>
      </p:sp>
      <p:sp>
        <p:nvSpPr>
          <p:cNvPr id="27" name="Content Placeholder 2"/>
          <p:cNvSpPr txBox="1">
            <a:spLocks/>
          </p:cNvSpPr>
          <p:nvPr/>
        </p:nvSpPr>
        <p:spPr>
          <a:xfrm>
            <a:off x="6589017" y="3041896"/>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34" name="Content Placeholder 2"/>
          <p:cNvSpPr txBox="1">
            <a:spLocks/>
          </p:cNvSpPr>
          <p:nvPr/>
        </p:nvSpPr>
        <p:spPr>
          <a:xfrm>
            <a:off x="7383807" y="4716730"/>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rgbClr val="F03F21"/>
                </a:solidFill>
                <a:latin typeface="Times New Roman" panose="02020603050405020304" pitchFamily="18" charset="0"/>
                <a:cs typeface="Times New Roman" panose="02020603050405020304" pitchFamily="18" charset="0"/>
              </a:rPr>
              <a:t>r</a:t>
            </a:r>
            <a:r>
              <a:rPr lang="en-US" sz="2200" b="1" i="1" kern="0" dirty="0" smtClean="0">
                <a:solidFill>
                  <a:srgbClr val="F03F21"/>
                </a:solidFill>
                <a:latin typeface="Times New Roman" panose="02020603050405020304" pitchFamily="18" charset="0"/>
                <a:cs typeface="Times New Roman" panose="02020603050405020304" pitchFamily="18" charset="0"/>
              </a:rPr>
              <a:t> = 0</a:t>
            </a:r>
          </a:p>
        </p:txBody>
      </p:sp>
      <p:sp>
        <p:nvSpPr>
          <p:cNvPr id="35" name="Content Placeholder 2"/>
          <p:cNvSpPr txBox="1">
            <a:spLocks/>
          </p:cNvSpPr>
          <p:nvPr/>
        </p:nvSpPr>
        <p:spPr>
          <a:xfrm>
            <a:off x="7370542" y="4996716"/>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rgbClr val="F03F21"/>
                </a:solidFill>
                <a:latin typeface="Times New Roman" panose="02020603050405020304" pitchFamily="18" charset="0"/>
                <a:cs typeface="Times New Roman" panose="02020603050405020304" pitchFamily="18" charset="0"/>
              </a:rPr>
              <a:t>l = 0</a:t>
            </a:r>
          </a:p>
        </p:txBody>
      </p:sp>
      <p:sp>
        <p:nvSpPr>
          <p:cNvPr id="56" name="Content Placeholder 2"/>
          <p:cNvSpPr txBox="1">
            <a:spLocks/>
          </p:cNvSpPr>
          <p:nvPr/>
        </p:nvSpPr>
        <p:spPr>
          <a:xfrm>
            <a:off x="5631780" y="3542435"/>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=&lt; 1.56</a:t>
            </a:r>
            <a:endParaRPr lang="en-US" sz="1800" b="1" kern="0" baseline="-25000" dirty="0">
              <a:solidFill>
                <a:schemeClr val="tx1">
                  <a:lumMod val="75000"/>
                  <a:lumOff val="25000"/>
                </a:schemeClr>
              </a:solidFill>
            </a:endParaRPr>
          </a:p>
        </p:txBody>
      </p:sp>
      <p:graphicFrame>
        <p:nvGraphicFramePr>
          <p:cNvPr id="74" name="Πίνακας 73"/>
          <p:cNvGraphicFramePr>
            <a:graphicFrameLocks noGrp="1"/>
          </p:cNvGraphicFramePr>
          <p:nvPr>
            <p:extLst/>
          </p:nvPr>
        </p:nvGraphicFramePr>
        <p:xfrm>
          <a:off x="275753" y="3591427"/>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287043">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287043">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287043">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287043">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287043">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75" name="Content Placeholder 2"/>
          <p:cNvSpPr txBox="1">
            <a:spLocks/>
          </p:cNvSpPr>
          <p:nvPr/>
        </p:nvSpPr>
        <p:spPr>
          <a:xfrm>
            <a:off x="7052965" y="3539161"/>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&gt; 1.56</a:t>
            </a:r>
            <a:endParaRPr lang="en-US" sz="1800" b="1" kern="0" baseline="-25000" dirty="0">
              <a:solidFill>
                <a:schemeClr val="tx1">
                  <a:lumMod val="75000"/>
                  <a:lumOff val="25000"/>
                </a:schemeClr>
              </a:solidFill>
            </a:endParaRPr>
          </a:p>
        </p:txBody>
      </p:sp>
      <p:sp>
        <p:nvSpPr>
          <p:cNvPr id="84" name="Content Placeholder 2"/>
          <p:cNvSpPr txBox="1">
            <a:spLocks/>
          </p:cNvSpPr>
          <p:nvPr/>
        </p:nvSpPr>
        <p:spPr>
          <a:xfrm>
            <a:off x="4670741" y="4656276"/>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=&lt; 5.38</a:t>
            </a:r>
            <a:endParaRPr lang="en-US" sz="1800" b="1" kern="0" baseline="-25000" dirty="0">
              <a:solidFill>
                <a:schemeClr val="tx1">
                  <a:lumMod val="75000"/>
                  <a:lumOff val="25000"/>
                </a:schemeClr>
              </a:solidFill>
            </a:endParaRPr>
          </a:p>
        </p:txBody>
      </p:sp>
      <p:sp>
        <p:nvSpPr>
          <p:cNvPr id="85" name="Content Placeholder 2"/>
          <p:cNvSpPr txBox="1">
            <a:spLocks/>
          </p:cNvSpPr>
          <p:nvPr/>
        </p:nvSpPr>
        <p:spPr>
          <a:xfrm>
            <a:off x="6288025" y="4656525"/>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&gt; 5.38</a:t>
            </a:r>
            <a:endParaRPr lang="en-US" sz="1800" b="1" kern="0" baseline="-25000" dirty="0">
              <a:solidFill>
                <a:schemeClr val="tx1">
                  <a:lumMod val="75000"/>
                  <a:lumOff val="25000"/>
                </a:schemeClr>
              </a:solidFill>
            </a:endParaRPr>
          </a:p>
        </p:txBody>
      </p:sp>
      <p:sp>
        <p:nvSpPr>
          <p:cNvPr id="60" name="Content Placeholder 2"/>
          <p:cNvSpPr txBox="1">
            <a:spLocks/>
          </p:cNvSpPr>
          <p:nvPr/>
        </p:nvSpPr>
        <p:spPr>
          <a:xfrm>
            <a:off x="5795124" y="4171125"/>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26" name="Content Placeholder 2"/>
          <p:cNvSpPr txBox="1">
            <a:spLocks/>
          </p:cNvSpPr>
          <p:nvPr/>
        </p:nvSpPr>
        <p:spPr>
          <a:xfrm>
            <a:off x="7377772" y="2705527"/>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chemeClr val="tx1">
                    <a:lumMod val="50000"/>
                    <a:lumOff val="50000"/>
                  </a:schemeClr>
                </a:solidFill>
                <a:latin typeface="Times New Roman" panose="02020603050405020304" pitchFamily="18" charset="0"/>
                <a:cs typeface="Times New Roman" panose="02020603050405020304" pitchFamily="18" charset="0"/>
              </a:rPr>
              <a:t>r</a:t>
            </a: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 = 0</a:t>
            </a:r>
          </a:p>
        </p:txBody>
      </p:sp>
      <p:sp>
        <p:nvSpPr>
          <p:cNvPr id="127" name="Content Placeholder 2"/>
          <p:cNvSpPr txBox="1">
            <a:spLocks/>
          </p:cNvSpPr>
          <p:nvPr/>
        </p:nvSpPr>
        <p:spPr>
          <a:xfrm>
            <a:off x="7367541" y="2972302"/>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l = 0</a:t>
            </a:r>
          </a:p>
        </p:txBody>
      </p:sp>
      <p:sp>
        <p:nvSpPr>
          <p:cNvPr id="128" name="Content Placeholder 2"/>
          <p:cNvSpPr txBox="1">
            <a:spLocks/>
          </p:cNvSpPr>
          <p:nvPr/>
        </p:nvSpPr>
        <p:spPr>
          <a:xfrm>
            <a:off x="6604236" y="5789235"/>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rgbClr val="F03F21"/>
                </a:solidFill>
                <a:latin typeface="Times New Roman" panose="02020603050405020304" pitchFamily="18" charset="0"/>
                <a:cs typeface="Times New Roman" panose="02020603050405020304" pitchFamily="18" charset="0"/>
              </a:rPr>
              <a:t>r</a:t>
            </a:r>
            <a:r>
              <a:rPr lang="en-US" sz="2200" b="1" i="1" kern="0" dirty="0" smtClean="0">
                <a:solidFill>
                  <a:srgbClr val="F03F21"/>
                </a:solidFill>
                <a:latin typeface="Times New Roman" panose="02020603050405020304" pitchFamily="18" charset="0"/>
                <a:cs typeface="Times New Roman" panose="02020603050405020304" pitchFamily="18" charset="0"/>
              </a:rPr>
              <a:t> = 0</a:t>
            </a:r>
          </a:p>
        </p:txBody>
      </p:sp>
      <p:sp>
        <p:nvSpPr>
          <p:cNvPr id="129" name="Content Placeholder 2"/>
          <p:cNvSpPr txBox="1">
            <a:spLocks/>
          </p:cNvSpPr>
          <p:nvPr/>
        </p:nvSpPr>
        <p:spPr>
          <a:xfrm>
            <a:off x="6599309" y="6068716"/>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rgbClr val="F03F21"/>
                </a:solidFill>
                <a:latin typeface="Times New Roman" panose="02020603050405020304" pitchFamily="18" charset="0"/>
                <a:cs typeface="Times New Roman" panose="02020603050405020304" pitchFamily="18" charset="0"/>
              </a:rPr>
              <a:t>l = 0</a:t>
            </a:r>
          </a:p>
        </p:txBody>
      </p:sp>
      <p:sp>
        <p:nvSpPr>
          <p:cNvPr id="130" name="Content Placeholder 2"/>
          <p:cNvSpPr txBox="1">
            <a:spLocks/>
          </p:cNvSpPr>
          <p:nvPr/>
        </p:nvSpPr>
        <p:spPr>
          <a:xfrm>
            <a:off x="4870950" y="5793058"/>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rgbClr val="F03F21"/>
                </a:solidFill>
                <a:latin typeface="Times New Roman" panose="02020603050405020304" pitchFamily="18" charset="0"/>
                <a:cs typeface="Times New Roman" panose="02020603050405020304" pitchFamily="18" charset="0"/>
              </a:rPr>
              <a:t>r</a:t>
            </a:r>
            <a:r>
              <a:rPr lang="en-US" sz="2200" b="1" i="1" kern="0" dirty="0" smtClean="0">
                <a:solidFill>
                  <a:srgbClr val="F03F21"/>
                </a:solidFill>
                <a:latin typeface="Times New Roman" panose="02020603050405020304" pitchFamily="18" charset="0"/>
                <a:cs typeface="Times New Roman" panose="02020603050405020304" pitchFamily="18" charset="0"/>
              </a:rPr>
              <a:t> = 0</a:t>
            </a:r>
          </a:p>
        </p:txBody>
      </p:sp>
      <p:sp>
        <p:nvSpPr>
          <p:cNvPr id="131" name="Content Placeholder 2"/>
          <p:cNvSpPr txBox="1">
            <a:spLocks/>
          </p:cNvSpPr>
          <p:nvPr/>
        </p:nvSpPr>
        <p:spPr>
          <a:xfrm>
            <a:off x="4866023" y="6068716"/>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rgbClr val="F03F21"/>
                </a:solidFill>
                <a:latin typeface="Times New Roman" panose="02020603050405020304" pitchFamily="18" charset="0"/>
                <a:cs typeface="Times New Roman" panose="02020603050405020304" pitchFamily="18" charset="0"/>
              </a:rPr>
              <a:t>l = 0</a:t>
            </a:r>
          </a:p>
        </p:txBody>
      </p:sp>
      <p:sp>
        <p:nvSpPr>
          <p:cNvPr id="136" name="Ορθογώνιο 135"/>
          <p:cNvSpPr/>
          <p:nvPr/>
        </p:nvSpPr>
        <p:spPr bwMode="auto">
          <a:xfrm>
            <a:off x="1635834" y="4367191"/>
            <a:ext cx="447472" cy="274024"/>
          </a:xfrm>
          <a:prstGeom prst="rect">
            <a:avLst/>
          </a:prstGeom>
          <a:noFill/>
          <a:ln w="28575" cap="flat" cmpd="sng" algn="ctr">
            <a:solidFill>
              <a:srgbClr val="F03F2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40" name="Content Placeholder 2"/>
          <p:cNvSpPr txBox="1">
            <a:spLocks/>
          </p:cNvSpPr>
          <p:nvPr/>
        </p:nvSpPr>
        <p:spPr>
          <a:xfrm>
            <a:off x="3266" y="2754908"/>
            <a:ext cx="5236481" cy="80617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Control tree growth, using the objects of the reference window</a:t>
            </a:r>
            <a:endParaRPr lang="en-US" sz="1800" kern="0" dirty="0" smtClean="0"/>
          </a:p>
        </p:txBody>
      </p:sp>
      <p:sp>
        <p:nvSpPr>
          <p:cNvPr id="46" name="Content Placeholder 2"/>
          <p:cNvSpPr txBox="1">
            <a:spLocks/>
          </p:cNvSpPr>
          <p:nvPr/>
        </p:nvSpPr>
        <p:spPr>
          <a:xfrm>
            <a:off x="275753" y="5532623"/>
            <a:ext cx="4217384" cy="37651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a:pPr>
            <a:r>
              <a:rPr lang="en-US" sz="2000" kern="0" dirty="0" smtClean="0"/>
              <a:t>Activated: </a:t>
            </a:r>
            <a:r>
              <a:rPr lang="en-US" sz="2000" kern="0" dirty="0" smtClean="0">
                <a:solidFill>
                  <a:srgbClr val="F03F21"/>
                </a:solidFill>
              </a:rPr>
              <a:t>Max Height Limit</a:t>
            </a:r>
            <a:r>
              <a:rPr lang="en-US" sz="2000" kern="0" dirty="0"/>
              <a:t> </a:t>
            </a:r>
            <a:r>
              <a:rPr lang="en-US" sz="2000" kern="0" dirty="0" smtClean="0"/>
              <a:t>=</a:t>
            </a:r>
            <a:r>
              <a:rPr lang="en-US" sz="2000" kern="0" dirty="0" smtClean="0">
                <a:solidFill>
                  <a:srgbClr val="F03F21"/>
                </a:solidFill>
              </a:rPr>
              <a:t> </a:t>
            </a:r>
            <a:r>
              <a:rPr lang="en-US" sz="2000" kern="0" dirty="0" smtClean="0"/>
              <a:t>2 </a:t>
            </a:r>
          </a:p>
        </p:txBody>
      </p:sp>
      <p:sp>
        <p:nvSpPr>
          <p:cNvPr id="47" name="Content Placeholder 2"/>
          <p:cNvSpPr txBox="1">
            <a:spLocks/>
          </p:cNvSpPr>
          <p:nvPr/>
        </p:nvSpPr>
        <p:spPr>
          <a:xfrm>
            <a:off x="270825" y="5909135"/>
            <a:ext cx="4215716" cy="37651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2"/>
            </a:pPr>
            <a:r>
              <a:rPr lang="en-US" sz="2000" kern="0" dirty="0" smtClean="0"/>
              <a:t>Activated: </a:t>
            </a:r>
            <a:r>
              <a:rPr lang="en-US" sz="2000" kern="0" dirty="0" smtClean="0">
                <a:solidFill>
                  <a:srgbClr val="F03F21"/>
                </a:solidFill>
              </a:rPr>
              <a:t>Object Size Limit</a:t>
            </a:r>
            <a:r>
              <a:rPr lang="en-US" sz="2000" kern="0" dirty="0"/>
              <a:t> </a:t>
            </a:r>
            <a:r>
              <a:rPr lang="en-US" sz="2000" kern="0" dirty="0" smtClean="0"/>
              <a:t>=</a:t>
            </a:r>
            <a:r>
              <a:rPr lang="en-US" sz="2000" kern="0" dirty="0" smtClean="0">
                <a:solidFill>
                  <a:srgbClr val="F03F21"/>
                </a:solidFill>
              </a:rPr>
              <a:t> </a:t>
            </a:r>
            <a:r>
              <a:rPr lang="en-US" sz="2000" kern="0" dirty="0" smtClean="0"/>
              <a:t>1</a:t>
            </a:r>
          </a:p>
        </p:txBody>
      </p:sp>
      <p:sp>
        <p:nvSpPr>
          <p:cNvPr id="48" name="Content Placeholder 2"/>
          <p:cNvSpPr txBox="1">
            <a:spLocks/>
          </p:cNvSpPr>
          <p:nvPr/>
        </p:nvSpPr>
        <p:spPr>
          <a:xfrm>
            <a:off x="4906051" y="4011495"/>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chemeClr val="tx1">
                    <a:lumMod val="50000"/>
                    <a:lumOff val="50000"/>
                  </a:schemeClr>
                </a:solidFill>
                <a:latin typeface="Times New Roman" panose="02020603050405020304" pitchFamily="18" charset="0"/>
                <a:cs typeface="Times New Roman" panose="02020603050405020304" pitchFamily="18" charset="0"/>
              </a:rPr>
              <a:t>r</a:t>
            </a: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 = 0</a:t>
            </a:r>
          </a:p>
        </p:txBody>
      </p:sp>
      <p:sp>
        <p:nvSpPr>
          <p:cNvPr id="49" name="Content Placeholder 2"/>
          <p:cNvSpPr txBox="1">
            <a:spLocks/>
          </p:cNvSpPr>
          <p:nvPr/>
        </p:nvSpPr>
        <p:spPr>
          <a:xfrm>
            <a:off x="4895820" y="4278270"/>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l = 0</a:t>
            </a:r>
          </a:p>
        </p:txBody>
      </p:sp>
    </p:spTree>
    <p:extLst>
      <p:ext uri="{BB962C8B-B14F-4D97-AF65-F5344CB8AC3E}">
        <p14:creationId xmlns:p14="http://schemas.microsoft.com/office/powerpoint/2010/main" val="1146827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p:cTn id="29" dur="500" fill="hold"/>
                                        <p:tgtEl>
                                          <p:spTgt spid="105"/>
                                        </p:tgtEl>
                                        <p:attrNameLst>
                                          <p:attrName>ppt_w</p:attrName>
                                        </p:attrNameLst>
                                      </p:cBhvr>
                                      <p:tavLst>
                                        <p:tav tm="0">
                                          <p:val>
                                            <p:fltVal val="0"/>
                                          </p:val>
                                        </p:tav>
                                        <p:tav tm="100000">
                                          <p:val>
                                            <p:strVal val="#ppt_w"/>
                                          </p:val>
                                        </p:tav>
                                      </p:tavLst>
                                    </p:anim>
                                    <p:anim calcmode="lin" valueType="num">
                                      <p:cBhvr>
                                        <p:cTn id="30" dur="500" fill="hold"/>
                                        <p:tgtEl>
                                          <p:spTgt spid="105"/>
                                        </p:tgtEl>
                                        <p:attrNameLst>
                                          <p:attrName>ppt_h</p:attrName>
                                        </p:attrNameLst>
                                      </p:cBhvr>
                                      <p:tavLst>
                                        <p:tav tm="0">
                                          <p:val>
                                            <p:fltVal val="0"/>
                                          </p:val>
                                        </p:tav>
                                        <p:tav tm="100000">
                                          <p:val>
                                            <p:strVal val="#ppt_h"/>
                                          </p:val>
                                        </p:tav>
                                      </p:tavLst>
                                    </p:anim>
                                    <p:animEffect transition="in" filter="fade">
                                      <p:cBhvr>
                                        <p:cTn id="31" dur="500"/>
                                        <p:tgtEl>
                                          <p:spTgt spid="105"/>
                                        </p:tgtEl>
                                      </p:cBhvr>
                                    </p:animEffect>
                                  </p:childTnLst>
                                </p:cTn>
                              </p:par>
                              <p:par>
                                <p:cTn id="32" presetID="53"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p:cTn id="39" dur="500" fill="hold"/>
                                        <p:tgtEl>
                                          <p:spTgt spid="56"/>
                                        </p:tgtEl>
                                        <p:attrNameLst>
                                          <p:attrName>ppt_w</p:attrName>
                                        </p:attrNameLst>
                                      </p:cBhvr>
                                      <p:tavLst>
                                        <p:tav tm="0">
                                          <p:val>
                                            <p:fltVal val="0"/>
                                          </p:val>
                                        </p:tav>
                                        <p:tav tm="100000">
                                          <p:val>
                                            <p:strVal val="#ppt_w"/>
                                          </p:val>
                                        </p:tav>
                                      </p:tavLst>
                                    </p:anim>
                                    <p:anim calcmode="lin" valueType="num">
                                      <p:cBhvr>
                                        <p:cTn id="40" dur="500" fill="hold"/>
                                        <p:tgtEl>
                                          <p:spTgt spid="56"/>
                                        </p:tgtEl>
                                        <p:attrNameLst>
                                          <p:attrName>ppt_h</p:attrName>
                                        </p:attrNameLst>
                                      </p:cBhvr>
                                      <p:tavLst>
                                        <p:tav tm="0">
                                          <p:val>
                                            <p:fltVal val="0"/>
                                          </p:val>
                                        </p:tav>
                                        <p:tav tm="100000">
                                          <p:val>
                                            <p:strVal val="#ppt_h"/>
                                          </p:val>
                                        </p:tav>
                                      </p:tavLst>
                                    </p:anim>
                                    <p:animEffect transition="in" filter="fade">
                                      <p:cBhvr>
                                        <p:cTn id="41" dur="500"/>
                                        <p:tgtEl>
                                          <p:spTgt spid="5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 calcmode="lin" valueType="num">
                                      <p:cBhvr>
                                        <p:cTn id="44" dur="500" fill="hold"/>
                                        <p:tgtEl>
                                          <p:spTgt spid="75"/>
                                        </p:tgtEl>
                                        <p:attrNameLst>
                                          <p:attrName>ppt_w</p:attrName>
                                        </p:attrNameLst>
                                      </p:cBhvr>
                                      <p:tavLst>
                                        <p:tav tm="0">
                                          <p:val>
                                            <p:fltVal val="0"/>
                                          </p:val>
                                        </p:tav>
                                        <p:tav tm="100000">
                                          <p:val>
                                            <p:strVal val="#ppt_w"/>
                                          </p:val>
                                        </p:tav>
                                      </p:tavLst>
                                    </p:anim>
                                    <p:anim calcmode="lin" valueType="num">
                                      <p:cBhvr>
                                        <p:cTn id="45" dur="500" fill="hold"/>
                                        <p:tgtEl>
                                          <p:spTgt spid="75"/>
                                        </p:tgtEl>
                                        <p:attrNameLst>
                                          <p:attrName>ppt_h</p:attrName>
                                        </p:attrNameLst>
                                      </p:cBhvr>
                                      <p:tavLst>
                                        <p:tav tm="0">
                                          <p:val>
                                            <p:fltVal val="0"/>
                                          </p:val>
                                        </p:tav>
                                        <p:tav tm="100000">
                                          <p:val>
                                            <p:strVal val="#ppt_h"/>
                                          </p:val>
                                        </p:tav>
                                      </p:tavLst>
                                    </p:anim>
                                    <p:animEffect transition="in" filter="fade">
                                      <p:cBhvr>
                                        <p:cTn id="46" dur="500"/>
                                        <p:tgtEl>
                                          <p:spTgt spid="7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0"/>
                                        </p:tgtEl>
                                        <p:attrNameLst>
                                          <p:attrName>style.visibility</p:attrName>
                                        </p:attrNameLst>
                                      </p:cBhvr>
                                      <p:to>
                                        <p:strVal val="visible"/>
                                      </p:to>
                                    </p:set>
                                    <p:anim calcmode="lin" valueType="num">
                                      <p:cBhvr>
                                        <p:cTn id="54" dur="500" fill="hold"/>
                                        <p:tgtEl>
                                          <p:spTgt spid="110"/>
                                        </p:tgtEl>
                                        <p:attrNameLst>
                                          <p:attrName>ppt_w</p:attrName>
                                        </p:attrNameLst>
                                      </p:cBhvr>
                                      <p:tavLst>
                                        <p:tav tm="0">
                                          <p:val>
                                            <p:fltVal val="0"/>
                                          </p:val>
                                        </p:tav>
                                        <p:tav tm="100000">
                                          <p:val>
                                            <p:strVal val="#ppt_w"/>
                                          </p:val>
                                        </p:tav>
                                      </p:tavLst>
                                    </p:anim>
                                    <p:anim calcmode="lin" valueType="num">
                                      <p:cBhvr>
                                        <p:cTn id="55" dur="500" fill="hold"/>
                                        <p:tgtEl>
                                          <p:spTgt spid="110"/>
                                        </p:tgtEl>
                                        <p:attrNameLst>
                                          <p:attrName>ppt_h</p:attrName>
                                        </p:attrNameLst>
                                      </p:cBhvr>
                                      <p:tavLst>
                                        <p:tav tm="0">
                                          <p:val>
                                            <p:fltVal val="0"/>
                                          </p:val>
                                        </p:tav>
                                        <p:tav tm="100000">
                                          <p:val>
                                            <p:strVal val="#ppt_h"/>
                                          </p:val>
                                        </p:tav>
                                      </p:tavLst>
                                    </p:anim>
                                    <p:animEffect transition="in" filter="fade">
                                      <p:cBhvr>
                                        <p:cTn id="56" dur="500"/>
                                        <p:tgtEl>
                                          <p:spTgt spid="11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27"/>
                                        </p:tgtEl>
                                        <p:attrNameLst>
                                          <p:attrName>style.visibility</p:attrName>
                                        </p:attrNameLst>
                                      </p:cBhvr>
                                      <p:to>
                                        <p:strVal val="visible"/>
                                      </p:to>
                                    </p:set>
                                    <p:anim calcmode="lin" valueType="num">
                                      <p:cBhvr>
                                        <p:cTn id="66" dur="500" fill="hold"/>
                                        <p:tgtEl>
                                          <p:spTgt spid="127"/>
                                        </p:tgtEl>
                                        <p:attrNameLst>
                                          <p:attrName>ppt_w</p:attrName>
                                        </p:attrNameLst>
                                      </p:cBhvr>
                                      <p:tavLst>
                                        <p:tav tm="0">
                                          <p:val>
                                            <p:fltVal val="0"/>
                                          </p:val>
                                        </p:tav>
                                        <p:tav tm="100000">
                                          <p:val>
                                            <p:strVal val="#ppt_w"/>
                                          </p:val>
                                        </p:tav>
                                      </p:tavLst>
                                    </p:anim>
                                    <p:anim calcmode="lin" valueType="num">
                                      <p:cBhvr>
                                        <p:cTn id="67" dur="500" fill="hold"/>
                                        <p:tgtEl>
                                          <p:spTgt spid="127"/>
                                        </p:tgtEl>
                                        <p:attrNameLst>
                                          <p:attrName>ppt_h</p:attrName>
                                        </p:attrNameLst>
                                      </p:cBhvr>
                                      <p:tavLst>
                                        <p:tav tm="0">
                                          <p:val>
                                            <p:fltVal val="0"/>
                                          </p:val>
                                        </p:tav>
                                        <p:tav tm="100000">
                                          <p:val>
                                            <p:strVal val="#ppt_h"/>
                                          </p:val>
                                        </p:tav>
                                      </p:tavLst>
                                    </p:anim>
                                    <p:animEffect transition="in" filter="fade">
                                      <p:cBhvr>
                                        <p:cTn id="68" dur="500"/>
                                        <p:tgtEl>
                                          <p:spTgt spid="12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26"/>
                                        </p:tgtEl>
                                        <p:attrNameLst>
                                          <p:attrName>style.visibility</p:attrName>
                                        </p:attrNameLst>
                                      </p:cBhvr>
                                      <p:to>
                                        <p:strVal val="visible"/>
                                      </p:to>
                                    </p:set>
                                    <p:anim calcmode="lin" valueType="num">
                                      <p:cBhvr>
                                        <p:cTn id="71" dur="500" fill="hold"/>
                                        <p:tgtEl>
                                          <p:spTgt spid="126"/>
                                        </p:tgtEl>
                                        <p:attrNameLst>
                                          <p:attrName>ppt_w</p:attrName>
                                        </p:attrNameLst>
                                      </p:cBhvr>
                                      <p:tavLst>
                                        <p:tav tm="0">
                                          <p:val>
                                            <p:fltVal val="0"/>
                                          </p:val>
                                        </p:tav>
                                        <p:tav tm="100000">
                                          <p:val>
                                            <p:strVal val="#ppt_w"/>
                                          </p:val>
                                        </p:tav>
                                      </p:tavLst>
                                    </p:anim>
                                    <p:anim calcmode="lin" valueType="num">
                                      <p:cBhvr>
                                        <p:cTn id="72" dur="500" fill="hold"/>
                                        <p:tgtEl>
                                          <p:spTgt spid="126"/>
                                        </p:tgtEl>
                                        <p:attrNameLst>
                                          <p:attrName>ppt_h</p:attrName>
                                        </p:attrNameLst>
                                      </p:cBhvr>
                                      <p:tavLst>
                                        <p:tav tm="0">
                                          <p:val>
                                            <p:fltVal val="0"/>
                                          </p:val>
                                        </p:tav>
                                        <p:tav tm="100000">
                                          <p:val>
                                            <p:strVal val="#ppt_h"/>
                                          </p:val>
                                        </p:tav>
                                      </p:tavLst>
                                    </p:anim>
                                    <p:animEffect transition="in" filter="fade">
                                      <p:cBhvr>
                                        <p:cTn id="73" dur="500"/>
                                        <p:tgtEl>
                                          <p:spTgt spid="12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7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ppt_w</p:attrName>
                                        </p:attrNameLst>
                                      </p:cBhvr>
                                      <p:tavLst>
                                        <p:tav tm="0">
                                          <p:val>
                                            <p:fltVal val="0"/>
                                          </p:val>
                                        </p:tav>
                                        <p:tav tm="100000">
                                          <p:val>
                                            <p:strVal val="#ppt_w"/>
                                          </p:val>
                                        </p:tav>
                                      </p:tavLst>
                                    </p:anim>
                                    <p:anim calcmode="lin" valueType="num">
                                      <p:cBhvr>
                                        <p:cTn id="83" dur="500" fill="hold"/>
                                        <p:tgtEl>
                                          <p:spTgt spid="60"/>
                                        </p:tgtEl>
                                        <p:attrNameLst>
                                          <p:attrName>ppt_h</p:attrName>
                                        </p:attrNameLst>
                                      </p:cBhvr>
                                      <p:tavLst>
                                        <p:tav tm="0">
                                          <p:val>
                                            <p:fltVal val="0"/>
                                          </p:val>
                                        </p:tav>
                                        <p:tav tm="100000">
                                          <p:val>
                                            <p:strVal val="#ppt_h"/>
                                          </p:val>
                                        </p:tav>
                                      </p:tavLst>
                                    </p:anim>
                                    <p:animEffect transition="in" filter="fade">
                                      <p:cBhvr>
                                        <p:cTn id="84" dur="500"/>
                                        <p:tgtEl>
                                          <p:spTgt spid="60"/>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40"/>
                                        </p:tgtEl>
                                        <p:attrNameLst>
                                          <p:attrName>style.visibility</p:attrName>
                                        </p:attrNameLst>
                                      </p:cBhvr>
                                      <p:to>
                                        <p:strVal val="visible"/>
                                      </p:to>
                                    </p:set>
                                  </p:childTnLst>
                                </p:cTn>
                              </p:par>
                              <p:par>
                                <p:cTn id="89" presetID="53" presetClass="entr" presetSubtype="16"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500" fill="hold"/>
                                        <p:tgtEl>
                                          <p:spTgt spid="49"/>
                                        </p:tgtEl>
                                        <p:attrNameLst>
                                          <p:attrName>ppt_w</p:attrName>
                                        </p:attrNameLst>
                                      </p:cBhvr>
                                      <p:tavLst>
                                        <p:tav tm="0">
                                          <p:val>
                                            <p:fltVal val="0"/>
                                          </p:val>
                                        </p:tav>
                                        <p:tav tm="100000">
                                          <p:val>
                                            <p:strVal val="#ppt_w"/>
                                          </p:val>
                                        </p:tav>
                                      </p:tavLst>
                                    </p:anim>
                                    <p:anim calcmode="lin" valueType="num">
                                      <p:cBhvr>
                                        <p:cTn id="92" dur="500" fill="hold"/>
                                        <p:tgtEl>
                                          <p:spTgt spid="49"/>
                                        </p:tgtEl>
                                        <p:attrNameLst>
                                          <p:attrName>ppt_h</p:attrName>
                                        </p:attrNameLst>
                                      </p:cBhvr>
                                      <p:tavLst>
                                        <p:tav tm="0">
                                          <p:val>
                                            <p:fltVal val="0"/>
                                          </p:val>
                                        </p:tav>
                                        <p:tav tm="100000">
                                          <p:val>
                                            <p:strVal val="#ppt_h"/>
                                          </p:val>
                                        </p:tav>
                                      </p:tavLst>
                                    </p:anim>
                                    <p:animEffect transition="in" filter="fade">
                                      <p:cBhvr>
                                        <p:cTn id="93" dur="500"/>
                                        <p:tgtEl>
                                          <p:spTgt spid="49"/>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p:cTn id="96" dur="500" fill="hold"/>
                                        <p:tgtEl>
                                          <p:spTgt spid="48"/>
                                        </p:tgtEl>
                                        <p:attrNameLst>
                                          <p:attrName>ppt_w</p:attrName>
                                        </p:attrNameLst>
                                      </p:cBhvr>
                                      <p:tavLst>
                                        <p:tav tm="0">
                                          <p:val>
                                            <p:fltVal val="0"/>
                                          </p:val>
                                        </p:tav>
                                        <p:tav tm="100000">
                                          <p:val>
                                            <p:strVal val="#ppt_w"/>
                                          </p:val>
                                        </p:tav>
                                      </p:tavLst>
                                    </p:anim>
                                    <p:anim calcmode="lin" valueType="num">
                                      <p:cBhvr>
                                        <p:cTn id="97" dur="500" fill="hold"/>
                                        <p:tgtEl>
                                          <p:spTgt spid="48"/>
                                        </p:tgtEl>
                                        <p:attrNameLst>
                                          <p:attrName>ppt_h</p:attrName>
                                        </p:attrNameLst>
                                      </p:cBhvr>
                                      <p:tavLst>
                                        <p:tav tm="0">
                                          <p:val>
                                            <p:fltVal val="0"/>
                                          </p:val>
                                        </p:tav>
                                        <p:tav tm="100000">
                                          <p:val>
                                            <p:strVal val="#ppt_h"/>
                                          </p:val>
                                        </p:tav>
                                      </p:tavLst>
                                    </p:anim>
                                    <p:animEffect transition="in" filter="fade">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 calcmode="lin" valueType="num">
                                      <p:cBhvr>
                                        <p:cTn id="103" dur="500" fill="hold"/>
                                        <p:tgtEl>
                                          <p:spTgt spid="84"/>
                                        </p:tgtEl>
                                        <p:attrNameLst>
                                          <p:attrName>ppt_w</p:attrName>
                                        </p:attrNameLst>
                                      </p:cBhvr>
                                      <p:tavLst>
                                        <p:tav tm="0">
                                          <p:val>
                                            <p:fltVal val="0"/>
                                          </p:val>
                                        </p:tav>
                                        <p:tav tm="100000">
                                          <p:val>
                                            <p:strVal val="#ppt_w"/>
                                          </p:val>
                                        </p:tav>
                                      </p:tavLst>
                                    </p:anim>
                                    <p:anim calcmode="lin" valueType="num">
                                      <p:cBhvr>
                                        <p:cTn id="104" dur="500" fill="hold"/>
                                        <p:tgtEl>
                                          <p:spTgt spid="84"/>
                                        </p:tgtEl>
                                        <p:attrNameLst>
                                          <p:attrName>ppt_h</p:attrName>
                                        </p:attrNameLst>
                                      </p:cBhvr>
                                      <p:tavLst>
                                        <p:tav tm="0">
                                          <p:val>
                                            <p:fltVal val="0"/>
                                          </p:val>
                                        </p:tav>
                                        <p:tav tm="100000">
                                          <p:val>
                                            <p:strVal val="#ppt_h"/>
                                          </p:val>
                                        </p:tav>
                                      </p:tavLst>
                                    </p:anim>
                                    <p:animEffect transition="in" filter="fade">
                                      <p:cBhvr>
                                        <p:cTn id="105" dur="500"/>
                                        <p:tgtEl>
                                          <p:spTgt spid="84"/>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85"/>
                                        </p:tgtEl>
                                        <p:attrNameLst>
                                          <p:attrName>style.visibility</p:attrName>
                                        </p:attrNameLst>
                                      </p:cBhvr>
                                      <p:to>
                                        <p:strVal val="visible"/>
                                      </p:to>
                                    </p:set>
                                    <p:anim calcmode="lin" valueType="num">
                                      <p:cBhvr>
                                        <p:cTn id="108" dur="500" fill="hold"/>
                                        <p:tgtEl>
                                          <p:spTgt spid="85"/>
                                        </p:tgtEl>
                                        <p:attrNameLst>
                                          <p:attrName>ppt_w</p:attrName>
                                        </p:attrNameLst>
                                      </p:cBhvr>
                                      <p:tavLst>
                                        <p:tav tm="0">
                                          <p:val>
                                            <p:fltVal val="0"/>
                                          </p:val>
                                        </p:tav>
                                        <p:tav tm="100000">
                                          <p:val>
                                            <p:strVal val="#ppt_w"/>
                                          </p:val>
                                        </p:tav>
                                      </p:tavLst>
                                    </p:anim>
                                    <p:anim calcmode="lin" valueType="num">
                                      <p:cBhvr>
                                        <p:cTn id="109" dur="500" fill="hold"/>
                                        <p:tgtEl>
                                          <p:spTgt spid="85"/>
                                        </p:tgtEl>
                                        <p:attrNameLst>
                                          <p:attrName>ppt_h</p:attrName>
                                        </p:attrNameLst>
                                      </p:cBhvr>
                                      <p:tavLst>
                                        <p:tav tm="0">
                                          <p:val>
                                            <p:fltVal val="0"/>
                                          </p:val>
                                        </p:tav>
                                        <p:tav tm="100000">
                                          <p:val>
                                            <p:strVal val="#ppt_h"/>
                                          </p:val>
                                        </p:tav>
                                      </p:tavLst>
                                    </p:anim>
                                    <p:animEffect transition="in" filter="fade">
                                      <p:cBhvr>
                                        <p:cTn id="110" dur="500"/>
                                        <p:tgtEl>
                                          <p:spTgt spid="85"/>
                                        </p:tgtEl>
                                      </p:cBhvr>
                                    </p:animEffect>
                                  </p:childTnLst>
                                </p:cTn>
                              </p:par>
                              <p:par>
                                <p:cTn id="111" presetID="53" presetClass="entr" presetSubtype="16" fill="hold" nodeType="withEffect">
                                  <p:stCondLst>
                                    <p:cond delay="0"/>
                                  </p:stCondLst>
                                  <p:childTnLst>
                                    <p:set>
                                      <p:cBhvr>
                                        <p:cTn id="112" dur="1" fill="hold">
                                          <p:stCondLst>
                                            <p:cond delay="0"/>
                                          </p:stCondLst>
                                        </p:cTn>
                                        <p:tgtEl>
                                          <p:spTgt spid="118"/>
                                        </p:tgtEl>
                                        <p:attrNameLst>
                                          <p:attrName>style.visibility</p:attrName>
                                        </p:attrNameLst>
                                      </p:cBhvr>
                                      <p:to>
                                        <p:strVal val="visible"/>
                                      </p:to>
                                    </p:set>
                                    <p:anim calcmode="lin" valueType="num">
                                      <p:cBhvr>
                                        <p:cTn id="113" dur="500" fill="hold"/>
                                        <p:tgtEl>
                                          <p:spTgt spid="118"/>
                                        </p:tgtEl>
                                        <p:attrNameLst>
                                          <p:attrName>ppt_w</p:attrName>
                                        </p:attrNameLst>
                                      </p:cBhvr>
                                      <p:tavLst>
                                        <p:tav tm="0">
                                          <p:val>
                                            <p:fltVal val="0"/>
                                          </p:val>
                                        </p:tav>
                                        <p:tav tm="100000">
                                          <p:val>
                                            <p:strVal val="#ppt_w"/>
                                          </p:val>
                                        </p:tav>
                                      </p:tavLst>
                                    </p:anim>
                                    <p:anim calcmode="lin" valueType="num">
                                      <p:cBhvr>
                                        <p:cTn id="114" dur="500" fill="hold"/>
                                        <p:tgtEl>
                                          <p:spTgt spid="118"/>
                                        </p:tgtEl>
                                        <p:attrNameLst>
                                          <p:attrName>ppt_h</p:attrName>
                                        </p:attrNameLst>
                                      </p:cBhvr>
                                      <p:tavLst>
                                        <p:tav tm="0">
                                          <p:val>
                                            <p:fltVal val="0"/>
                                          </p:val>
                                        </p:tav>
                                        <p:tav tm="100000">
                                          <p:val>
                                            <p:strVal val="#ppt_h"/>
                                          </p:val>
                                        </p:tav>
                                      </p:tavLst>
                                    </p:anim>
                                    <p:animEffect transition="in" filter="fade">
                                      <p:cBhvr>
                                        <p:cTn id="115" dur="500"/>
                                        <p:tgtEl>
                                          <p:spTgt spid="118"/>
                                        </p:tgtEl>
                                      </p:cBhvr>
                                    </p:animEffect>
                                  </p:childTnLst>
                                </p:cTn>
                              </p:par>
                              <p:par>
                                <p:cTn id="116" presetID="53" presetClass="entr" presetSubtype="16"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anim calcmode="lin" valueType="num">
                                      <p:cBhvr>
                                        <p:cTn id="118" dur="500" fill="hold"/>
                                        <p:tgtEl>
                                          <p:spTgt spid="37"/>
                                        </p:tgtEl>
                                        <p:attrNameLst>
                                          <p:attrName>ppt_w</p:attrName>
                                        </p:attrNameLst>
                                      </p:cBhvr>
                                      <p:tavLst>
                                        <p:tav tm="0">
                                          <p:val>
                                            <p:fltVal val="0"/>
                                          </p:val>
                                        </p:tav>
                                        <p:tav tm="100000">
                                          <p:val>
                                            <p:strVal val="#ppt_w"/>
                                          </p:val>
                                        </p:tav>
                                      </p:tavLst>
                                    </p:anim>
                                    <p:anim calcmode="lin" valueType="num">
                                      <p:cBhvr>
                                        <p:cTn id="119" dur="500" fill="hold"/>
                                        <p:tgtEl>
                                          <p:spTgt spid="37"/>
                                        </p:tgtEl>
                                        <p:attrNameLst>
                                          <p:attrName>ppt_h</p:attrName>
                                        </p:attrNameLst>
                                      </p:cBhvr>
                                      <p:tavLst>
                                        <p:tav tm="0">
                                          <p:val>
                                            <p:fltVal val="0"/>
                                          </p:val>
                                        </p:tav>
                                        <p:tav tm="100000">
                                          <p:val>
                                            <p:strVal val="#ppt_h"/>
                                          </p:val>
                                        </p:tav>
                                      </p:tavLst>
                                    </p:anim>
                                    <p:animEffect transition="in" filter="fade">
                                      <p:cBhvr>
                                        <p:cTn id="120" dur="500"/>
                                        <p:tgtEl>
                                          <p:spTgt spid="37"/>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p:cTn id="123" dur="500" fill="hold"/>
                                        <p:tgtEl>
                                          <p:spTgt spid="43"/>
                                        </p:tgtEl>
                                        <p:attrNameLst>
                                          <p:attrName>ppt_w</p:attrName>
                                        </p:attrNameLst>
                                      </p:cBhvr>
                                      <p:tavLst>
                                        <p:tav tm="0">
                                          <p:val>
                                            <p:fltVal val="0"/>
                                          </p:val>
                                        </p:tav>
                                        <p:tav tm="100000">
                                          <p:val>
                                            <p:strVal val="#ppt_w"/>
                                          </p:val>
                                        </p:tav>
                                      </p:tavLst>
                                    </p:anim>
                                    <p:anim calcmode="lin" valueType="num">
                                      <p:cBhvr>
                                        <p:cTn id="124" dur="500" fill="hold"/>
                                        <p:tgtEl>
                                          <p:spTgt spid="43"/>
                                        </p:tgtEl>
                                        <p:attrNameLst>
                                          <p:attrName>ppt_h</p:attrName>
                                        </p:attrNameLst>
                                      </p:cBhvr>
                                      <p:tavLst>
                                        <p:tav tm="0">
                                          <p:val>
                                            <p:fltVal val="0"/>
                                          </p:val>
                                        </p:tav>
                                        <p:tav tm="100000">
                                          <p:val>
                                            <p:strVal val="#ppt_h"/>
                                          </p:val>
                                        </p:tav>
                                      </p:tavLst>
                                    </p:anim>
                                    <p:animEffect transition="in" filter="fade">
                                      <p:cBhvr>
                                        <p:cTn id="125" dur="500"/>
                                        <p:tgtEl>
                                          <p:spTgt spid="43"/>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17"/>
                                        </p:tgtEl>
                                        <p:attrNameLst>
                                          <p:attrName>style.visibility</p:attrName>
                                        </p:attrNameLst>
                                      </p:cBhvr>
                                      <p:to>
                                        <p:strVal val="visible"/>
                                      </p:to>
                                    </p:set>
                                    <p:anim calcmode="lin" valueType="num">
                                      <p:cBhvr>
                                        <p:cTn id="128" dur="500" fill="hold"/>
                                        <p:tgtEl>
                                          <p:spTgt spid="117"/>
                                        </p:tgtEl>
                                        <p:attrNameLst>
                                          <p:attrName>ppt_w</p:attrName>
                                        </p:attrNameLst>
                                      </p:cBhvr>
                                      <p:tavLst>
                                        <p:tav tm="0">
                                          <p:val>
                                            <p:fltVal val="0"/>
                                          </p:val>
                                        </p:tav>
                                        <p:tav tm="100000">
                                          <p:val>
                                            <p:strVal val="#ppt_w"/>
                                          </p:val>
                                        </p:tav>
                                      </p:tavLst>
                                    </p:anim>
                                    <p:anim calcmode="lin" valueType="num">
                                      <p:cBhvr>
                                        <p:cTn id="129" dur="500" fill="hold"/>
                                        <p:tgtEl>
                                          <p:spTgt spid="117"/>
                                        </p:tgtEl>
                                        <p:attrNameLst>
                                          <p:attrName>ppt_h</p:attrName>
                                        </p:attrNameLst>
                                      </p:cBhvr>
                                      <p:tavLst>
                                        <p:tav tm="0">
                                          <p:val>
                                            <p:fltVal val="0"/>
                                          </p:val>
                                        </p:tav>
                                        <p:tav tm="100000">
                                          <p:val>
                                            <p:strVal val="#ppt_h"/>
                                          </p:val>
                                        </p:tav>
                                      </p:tavLst>
                                    </p:anim>
                                    <p:animEffect transition="in" filter="fade">
                                      <p:cBhvr>
                                        <p:cTn id="130" dur="500"/>
                                        <p:tgtEl>
                                          <p:spTgt spid="117"/>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29"/>
                                        </p:tgtEl>
                                        <p:attrNameLst>
                                          <p:attrName>style.visibility</p:attrName>
                                        </p:attrNameLst>
                                      </p:cBhvr>
                                      <p:to>
                                        <p:strVal val="visible"/>
                                      </p:to>
                                    </p:set>
                                    <p:anim calcmode="lin" valueType="num">
                                      <p:cBhvr>
                                        <p:cTn id="135" dur="500" fill="hold"/>
                                        <p:tgtEl>
                                          <p:spTgt spid="129"/>
                                        </p:tgtEl>
                                        <p:attrNameLst>
                                          <p:attrName>ppt_w</p:attrName>
                                        </p:attrNameLst>
                                      </p:cBhvr>
                                      <p:tavLst>
                                        <p:tav tm="0">
                                          <p:val>
                                            <p:fltVal val="0"/>
                                          </p:val>
                                        </p:tav>
                                        <p:tav tm="100000">
                                          <p:val>
                                            <p:strVal val="#ppt_w"/>
                                          </p:val>
                                        </p:tav>
                                      </p:tavLst>
                                    </p:anim>
                                    <p:anim calcmode="lin" valueType="num">
                                      <p:cBhvr>
                                        <p:cTn id="136" dur="500" fill="hold"/>
                                        <p:tgtEl>
                                          <p:spTgt spid="129"/>
                                        </p:tgtEl>
                                        <p:attrNameLst>
                                          <p:attrName>ppt_h</p:attrName>
                                        </p:attrNameLst>
                                      </p:cBhvr>
                                      <p:tavLst>
                                        <p:tav tm="0">
                                          <p:val>
                                            <p:fltVal val="0"/>
                                          </p:val>
                                        </p:tav>
                                        <p:tav tm="100000">
                                          <p:val>
                                            <p:strVal val="#ppt_h"/>
                                          </p:val>
                                        </p:tav>
                                      </p:tavLst>
                                    </p:anim>
                                    <p:animEffect transition="in" filter="fade">
                                      <p:cBhvr>
                                        <p:cTn id="137" dur="500"/>
                                        <p:tgtEl>
                                          <p:spTgt spid="129"/>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28"/>
                                        </p:tgtEl>
                                        <p:attrNameLst>
                                          <p:attrName>style.visibility</p:attrName>
                                        </p:attrNameLst>
                                      </p:cBhvr>
                                      <p:to>
                                        <p:strVal val="visible"/>
                                      </p:to>
                                    </p:set>
                                    <p:anim calcmode="lin" valueType="num">
                                      <p:cBhvr>
                                        <p:cTn id="140" dur="500" fill="hold"/>
                                        <p:tgtEl>
                                          <p:spTgt spid="128"/>
                                        </p:tgtEl>
                                        <p:attrNameLst>
                                          <p:attrName>ppt_w</p:attrName>
                                        </p:attrNameLst>
                                      </p:cBhvr>
                                      <p:tavLst>
                                        <p:tav tm="0">
                                          <p:val>
                                            <p:fltVal val="0"/>
                                          </p:val>
                                        </p:tav>
                                        <p:tav tm="100000">
                                          <p:val>
                                            <p:strVal val="#ppt_w"/>
                                          </p:val>
                                        </p:tav>
                                      </p:tavLst>
                                    </p:anim>
                                    <p:anim calcmode="lin" valueType="num">
                                      <p:cBhvr>
                                        <p:cTn id="141" dur="500" fill="hold"/>
                                        <p:tgtEl>
                                          <p:spTgt spid="128"/>
                                        </p:tgtEl>
                                        <p:attrNameLst>
                                          <p:attrName>ppt_h</p:attrName>
                                        </p:attrNameLst>
                                      </p:cBhvr>
                                      <p:tavLst>
                                        <p:tav tm="0">
                                          <p:val>
                                            <p:fltVal val="0"/>
                                          </p:val>
                                        </p:tav>
                                        <p:tav tm="100000">
                                          <p:val>
                                            <p:strVal val="#ppt_h"/>
                                          </p:val>
                                        </p:tav>
                                      </p:tavLst>
                                    </p:anim>
                                    <p:animEffect transition="in" filter="fade">
                                      <p:cBhvr>
                                        <p:cTn id="142" dur="500"/>
                                        <p:tgtEl>
                                          <p:spTgt spid="128"/>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30"/>
                                        </p:tgtEl>
                                        <p:attrNameLst>
                                          <p:attrName>style.visibility</p:attrName>
                                        </p:attrNameLst>
                                      </p:cBhvr>
                                      <p:to>
                                        <p:strVal val="visible"/>
                                      </p:to>
                                    </p:set>
                                    <p:anim calcmode="lin" valueType="num">
                                      <p:cBhvr>
                                        <p:cTn id="145" dur="500" fill="hold"/>
                                        <p:tgtEl>
                                          <p:spTgt spid="130"/>
                                        </p:tgtEl>
                                        <p:attrNameLst>
                                          <p:attrName>ppt_w</p:attrName>
                                        </p:attrNameLst>
                                      </p:cBhvr>
                                      <p:tavLst>
                                        <p:tav tm="0">
                                          <p:val>
                                            <p:fltVal val="0"/>
                                          </p:val>
                                        </p:tav>
                                        <p:tav tm="100000">
                                          <p:val>
                                            <p:strVal val="#ppt_w"/>
                                          </p:val>
                                        </p:tav>
                                      </p:tavLst>
                                    </p:anim>
                                    <p:anim calcmode="lin" valueType="num">
                                      <p:cBhvr>
                                        <p:cTn id="146" dur="500" fill="hold"/>
                                        <p:tgtEl>
                                          <p:spTgt spid="130"/>
                                        </p:tgtEl>
                                        <p:attrNameLst>
                                          <p:attrName>ppt_h</p:attrName>
                                        </p:attrNameLst>
                                      </p:cBhvr>
                                      <p:tavLst>
                                        <p:tav tm="0">
                                          <p:val>
                                            <p:fltVal val="0"/>
                                          </p:val>
                                        </p:tav>
                                        <p:tav tm="100000">
                                          <p:val>
                                            <p:strVal val="#ppt_h"/>
                                          </p:val>
                                        </p:tav>
                                      </p:tavLst>
                                    </p:anim>
                                    <p:animEffect transition="in" filter="fade">
                                      <p:cBhvr>
                                        <p:cTn id="147" dur="500"/>
                                        <p:tgtEl>
                                          <p:spTgt spid="130"/>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31"/>
                                        </p:tgtEl>
                                        <p:attrNameLst>
                                          <p:attrName>style.visibility</p:attrName>
                                        </p:attrNameLst>
                                      </p:cBhvr>
                                      <p:to>
                                        <p:strVal val="visible"/>
                                      </p:to>
                                    </p:set>
                                    <p:anim calcmode="lin" valueType="num">
                                      <p:cBhvr>
                                        <p:cTn id="150" dur="500" fill="hold"/>
                                        <p:tgtEl>
                                          <p:spTgt spid="131"/>
                                        </p:tgtEl>
                                        <p:attrNameLst>
                                          <p:attrName>ppt_w</p:attrName>
                                        </p:attrNameLst>
                                      </p:cBhvr>
                                      <p:tavLst>
                                        <p:tav tm="0">
                                          <p:val>
                                            <p:fltVal val="0"/>
                                          </p:val>
                                        </p:tav>
                                        <p:tav tm="100000">
                                          <p:val>
                                            <p:strVal val="#ppt_w"/>
                                          </p:val>
                                        </p:tav>
                                      </p:tavLst>
                                    </p:anim>
                                    <p:anim calcmode="lin" valueType="num">
                                      <p:cBhvr>
                                        <p:cTn id="151" dur="500" fill="hold"/>
                                        <p:tgtEl>
                                          <p:spTgt spid="131"/>
                                        </p:tgtEl>
                                        <p:attrNameLst>
                                          <p:attrName>ppt_h</p:attrName>
                                        </p:attrNameLst>
                                      </p:cBhvr>
                                      <p:tavLst>
                                        <p:tav tm="0">
                                          <p:val>
                                            <p:fltVal val="0"/>
                                          </p:val>
                                        </p:tav>
                                        <p:tav tm="100000">
                                          <p:val>
                                            <p:strVal val="#ppt_h"/>
                                          </p:val>
                                        </p:tav>
                                      </p:tavLst>
                                    </p:anim>
                                    <p:animEffect transition="in" filter="fade">
                                      <p:cBhvr>
                                        <p:cTn id="152" dur="500"/>
                                        <p:tgtEl>
                                          <p:spTgt spid="131"/>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46"/>
                                        </p:tgtEl>
                                        <p:attrNameLst>
                                          <p:attrName>style.visibility</p:attrName>
                                        </p:attrNameLst>
                                      </p:cBhvr>
                                      <p:to>
                                        <p:strVal val="visible"/>
                                      </p:to>
                                    </p:set>
                                    <p:anim calcmode="lin" valueType="num">
                                      <p:cBhvr>
                                        <p:cTn id="155" dur="500" fill="hold"/>
                                        <p:tgtEl>
                                          <p:spTgt spid="46"/>
                                        </p:tgtEl>
                                        <p:attrNameLst>
                                          <p:attrName>ppt_w</p:attrName>
                                        </p:attrNameLst>
                                      </p:cBhvr>
                                      <p:tavLst>
                                        <p:tav tm="0">
                                          <p:val>
                                            <p:fltVal val="0"/>
                                          </p:val>
                                        </p:tav>
                                        <p:tav tm="100000">
                                          <p:val>
                                            <p:strVal val="#ppt_w"/>
                                          </p:val>
                                        </p:tav>
                                      </p:tavLst>
                                    </p:anim>
                                    <p:anim calcmode="lin" valueType="num">
                                      <p:cBhvr>
                                        <p:cTn id="156" dur="500" fill="hold"/>
                                        <p:tgtEl>
                                          <p:spTgt spid="46"/>
                                        </p:tgtEl>
                                        <p:attrNameLst>
                                          <p:attrName>ppt_h</p:attrName>
                                        </p:attrNameLst>
                                      </p:cBhvr>
                                      <p:tavLst>
                                        <p:tav tm="0">
                                          <p:val>
                                            <p:fltVal val="0"/>
                                          </p:val>
                                        </p:tav>
                                        <p:tav tm="100000">
                                          <p:val>
                                            <p:strVal val="#ppt_h"/>
                                          </p:val>
                                        </p:tav>
                                      </p:tavLst>
                                    </p:anim>
                                    <p:animEffect transition="in" filter="fade">
                                      <p:cBhvr>
                                        <p:cTn id="157" dur="500"/>
                                        <p:tgtEl>
                                          <p:spTgt spid="46"/>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136"/>
                                        </p:tgtEl>
                                        <p:attrNameLst>
                                          <p:attrName>style.visibility</p:attrName>
                                        </p:attrNameLst>
                                      </p:cBhvr>
                                      <p:to>
                                        <p:strVal val="visible"/>
                                      </p:to>
                                    </p:set>
                                    <p:anim calcmode="lin" valueType="num">
                                      <p:cBhvr>
                                        <p:cTn id="162" dur="500" fill="hold"/>
                                        <p:tgtEl>
                                          <p:spTgt spid="136"/>
                                        </p:tgtEl>
                                        <p:attrNameLst>
                                          <p:attrName>ppt_w</p:attrName>
                                        </p:attrNameLst>
                                      </p:cBhvr>
                                      <p:tavLst>
                                        <p:tav tm="0">
                                          <p:val>
                                            <p:fltVal val="0"/>
                                          </p:val>
                                        </p:tav>
                                        <p:tav tm="100000">
                                          <p:val>
                                            <p:strVal val="#ppt_w"/>
                                          </p:val>
                                        </p:tav>
                                      </p:tavLst>
                                    </p:anim>
                                    <p:anim calcmode="lin" valueType="num">
                                      <p:cBhvr>
                                        <p:cTn id="163" dur="500" fill="hold"/>
                                        <p:tgtEl>
                                          <p:spTgt spid="136"/>
                                        </p:tgtEl>
                                        <p:attrNameLst>
                                          <p:attrName>ppt_h</p:attrName>
                                        </p:attrNameLst>
                                      </p:cBhvr>
                                      <p:tavLst>
                                        <p:tav tm="0">
                                          <p:val>
                                            <p:fltVal val="0"/>
                                          </p:val>
                                        </p:tav>
                                        <p:tav tm="100000">
                                          <p:val>
                                            <p:strVal val="#ppt_h"/>
                                          </p:val>
                                        </p:tav>
                                      </p:tavLst>
                                    </p:anim>
                                    <p:animEffect transition="in" filter="fade">
                                      <p:cBhvr>
                                        <p:cTn id="164" dur="500"/>
                                        <p:tgtEl>
                                          <p:spTgt spid="136"/>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35"/>
                                        </p:tgtEl>
                                        <p:attrNameLst>
                                          <p:attrName>style.visibility</p:attrName>
                                        </p:attrNameLst>
                                      </p:cBhvr>
                                      <p:to>
                                        <p:strVal val="visible"/>
                                      </p:to>
                                    </p:set>
                                    <p:anim calcmode="lin" valueType="num">
                                      <p:cBhvr>
                                        <p:cTn id="167" dur="500" fill="hold"/>
                                        <p:tgtEl>
                                          <p:spTgt spid="35"/>
                                        </p:tgtEl>
                                        <p:attrNameLst>
                                          <p:attrName>ppt_w</p:attrName>
                                        </p:attrNameLst>
                                      </p:cBhvr>
                                      <p:tavLst>
                                        <p:tav tm="0">
                                          <p:val>
                                            <p:fltVal val="0"/>
                                          </p:val>
                                        </p:tav>
                                        <p:tav tm="100000">
                                          <p:val>
                                            <p:strVal val="#ppt_w"/>
                                          </p:val>
                                        </p:tav>
                                      </p:tavLst>
                                    </p:anim>
                                    <p:anim calcmode="lin" valueType="num">
                                      <p:cBhvr>
                                        <p:cTn id="168" dur="500" fill="hold"/>
                                        <p:tgtEl>
                                          <p:spTgt spid="35"/>
                                        </p:tgtEl>
                                        <p:attrNameLst>
                                          <p:attrName>ppt_h</p:attrName>
                                        </p:attrNameLst>
                                      </p:cBhvr>
                                      <p:tavLst>
                                        <p:tav tm="0">
                                          <p:val>
                                            <p:fltVal val="0"/>
                                          </p:val>
                                        </p:tav>
                                        <p:tav tm="100000">
                                          <p:val>
                                            <p:strVal val="#ppt_h"/>
                                          </p:val>
                                        </p:tav>
                                      </p:tavLst>
                                    </p:anim>
                                    <p:animEffect transition="in" filter="fade">
                                      <p:cBhvr>
                                        <p:cTn id="169" dur="500"/>
                                        <p:tgtEl>
                                          <p:spTgt spid="35"/>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34"/>
                                        </p:tgtEl>
                                        <p:attrNameLst>
                                          <p:attrName>style.visibility</p:attrName>
                                        </p:attrNameLst>
                                      </p:cBhvr>
                                      <p:to>
                                        <p:strVal val="visible"/>
                                      </p:to>
                                    </p:set>
                                    <p:anim calcmode="lin" valueType="num">
                                      <p:cBhvr>
                                        <p:cTn id="172" dur="500" fill="hold"/>
                                        <p:tgtEl>
                                          <p:spTgt spid="34"/>
                                        </p:tgtEl>
                                        <p:attrNameLst>
                                          <p:attrName>ppt_w</p:attrName>
                                        </p:attrNameLst>
                                      </p:cBhvr>
                                      <p:tavLst>
                                        <p:tav tm="0">
                                          <p:val>
                                            <p:fltVal val="0"/>
                                          </p:val>
                                        </p:tav>
                                        <p:tav tm="100000">
                                          <p:val>
                                            <p:strVal val="#ppt_w"/>
                                          </p:val>
                                        </p:tav>
                                      </p:tavLst>
                                    </p:anim>
                                    <p:anim calcmode="lin" valueType="num">
                                      <p:cBhvr>
                                        <p:cTn id="173" dur="500" fill="hold"/>
                                        <p:tgtEl>
                                          <p:spTgt spid="34"/>
                                        </p:tgtEl>
                                        <p:attrNameLst>
                                          <p:attrName>ppt_h</p:attrName>
                                        </p:attrNameLst>
                                      </p:cBhvr>
                                      <p:tavLst>
                                        <p:tav tm="0">
                                          <p:val>
                                            <p:fltVal val="0"/>
                                          </p:val>
                                        </p:tav>
                                        <p:tav tm="100000">
                                          <p:val>
                                            <p:strVal val="#ppt_h"/>
                                          </p:val>
                                        </p:tav>
                                      </p:tavLst>
                                    </p:anim>
                                    <p:animEffect transition="in" filter="fade">
                                      <p:cBhvr>
                                        <p:cTn id="174" dur="500"/>
                                        <p:tgtEl>
                                          <p:spTgt spid="34"/>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47"/>
                                        </p:tgtEl>
                                        <p:attrNameLst>
                                          <p:attrName>style.visibility</p:attrName>
                                        </p:attrNameLst>
                                      </p:cBhvr>
                                      <p:to>
                                        <p:strVal val="visible"/>
                                      </p:to>
                                    </p:set>
                                    <p:anim calcmode="lin" valueType="num">
                                      <p:cBhvr>
                                        <p:cTn id="177" dur="500" fill="hold"/>
                                        <p:tgtEl>
                                          <p:spTgt spid="47"/>
                                        </p:tgtEl>
                                        <p:attrNameLst>
                                          <p:attrName>ppt_w</p:attrName>
                                        </p:attrNameLst>
                                      </p:cBhvr>
                                      <p:tavLst>
                                        <p:tav tm="0">
                                          <p:val>
                                            <p:fltVal val="0"/>
                                          </p:val>
                                        </p:tav>
                                        <p:tav tm="100000">
                                          <p:val>
                                            <p:strVal val="#ppt_w"/>
                                          </p:val>
                                        </p:tav>
                                      </p:tavLst>
                                    </p:anim>
                                    <p:anim calcmode="lin" valueType="num">
                                      <p:cBhvr>
                                        <p:cTn id="178" dur="500" fill="hold"/>
                                        <p:tgtEl>
                                          <p:spTgt spid="47"/>
                                        </p:tgtEl>
                                        <p:attrNameLst>
                                          <p:attrName>ppt_h</p:attrName>
                                        </p:attrNameLst>
                                      </p:cBhvr>
                                      <p:tavLst>
                                        <p:tav tm="0">
                                          <p:val>
                                            <p:fltVal val="0"/>
                                          </p:val>
                                        </p:tav>
                                        <p:tav tm="100000">
                                          <p:val>
                                            <p:strVal val="#ppt_h"/>
                                          </p:val>
                                        </p:tav>
                                      </p:tavLst>
                                    </p:anim>
                                    <p:animEffect transition="in" filter="fade">
                                      <p:cBhvr>
                                        <p:cTn id="17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43" grpId="0" animBg="1"/>
      <p:bldP spid="110" grpId="0" animBg="1"/>
      <p:bldP spid="117" grpId="0" animBg="1"/>
      <p:bldP spid="17" grpId="0"/>
      <p:bldP spid="21" grpId="0"/>
      <p:bldP spid="22" grpId="0"/>
      <p:bldP spid="27" grpId="0"/>
      <p:bldP spid="34" grpId="0"/>
      <p:bldP spid="35" grpId="0"/>
      <p:bldP spid="56" grpId="0"/>
      <p:bldP spid="75" grpId="0"/>
      <p:bldP spid="84" grpId="0"/>
      <p:bldP spid="85" grpId="0"/>
      <p:bldP spid="60" grpId="0"/>
      <p:bldP spid="126" grpId="0"/>
      <p:bldP spid="127" grpId="0"/>
      <p:bldP spid="128" grpId="0"/>
      <p:bldP spid="129" grpId="0"/>
      <p:bldP spid="130" grpId="0"/>
      <p:bldP spid="131" grpId="0"/>
      <p:bldP spid="136" grpId="0" animBg="1"/>
      <p:bldP spid="140" grpId="0"/>
      <p:bldP spid="46" grpId="0"/>
      <p:bldP spid="47" grpId="0"/>
      <p:bldP spid="48" grpId="0"/>
      <p:bldP spid="4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5745"/>
            <a:ext cx="7805737" cy="1254125"/>
          </a:xfrm>
        </p:spPr>
        <p:txBody>
          <a:bodyPr/>
          <a:lstStyle/>
          <a:p>
            <a:r>
              <a:rPr lang="en-US" dirty="0"/>
              <a:t>HST</a:t>
            </a:r>
            <a:r>
              <a:rPr lang="en-US" dirty="0" smtClean="0"/>
              <a:t> Mass Update: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67</a:t>
            </a:fld>
            <a:endParaRPr lang="en-US" dirty="0"/>
          </a:p>
        </p:txBody>
      </p:sp>
      <p:graphicFrame>
        <p:nvGraphicFramePr>
          <p:cNvPr id="8" name="Πίνακας 7"/>
          <p:cNvGraphicFramePr>
            <a:graphicFrameLocks noGrp="1"/>
          </p:cNvGraphicFramePr>
          <p:nvPr>
            <p:extLst/>
          </p:nvPr>
        </p:nvGraphicFramePr>
        <p:xfrm>
          <a:off x="231791" y="2920492"/>
          <a:ext cx="3034907" cy="18542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70840">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70840">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70840">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9" name="Content Placeholder 2"/>
          <p:cNvSpPr txBox="1">
            <a:spLocks/>
          </p:cNvSpPr>
          <p:nvPr/>
        </p:nvSpPr>
        <p:spPr>
          <a:xfrm>
            <a:off x="0" y="1044756"/>
            <a:ext cx="9144000" cy="108233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Update the </a:t>
            </a:r>
            <a:r>
              <a:rPr lang="en-US" sz="2200" kern="0" dirty="0" err="1" smtClean="0">
                <a:solidFill>
                  <a:srgbClr val="017DBB"/>
                </a:solidFill>
              </a:rPr>
              <a:t>Mass</a:t>
            </a:r>
            <a:r>
              <a:rPr lang="en-US" sz="2200" kern="0" baseline="-25000" dirty="0" err="1" smtClean="0">
                <a:solidFill>
                  <a:srgbClr val="017DBB"/>
                </a:solidFill>
              </a:rPr>
              <a:t>r</a:t>
            </a:r>
            <a:r>
              <a:rPr lang="en-US" sz="2200" kern="0" dirty="0" smtClean="0">
                <a:solidFill>
                  <a:srgbClr val="017DBB"/>
                </a:solidFill>
              </a:rPr>
              <a:t> Profile </a:t>
            </a:r>
            <a:r>
              <a:rPr lang="en-US" sz="2200" kern="0" dirty="0" smtClean="0"/>
              <a:t>of the HST, using the objects of the reference window</a:t>
            </a:r>
          </a:p>
          <a:p>
            <a:pPr lvl="1"/>
            <a:r>
              <a:rPr lang="en-US" sz="2200" kern="0" dirty="0" smtClean="0"/>
              <a:t>Increase by one the </a:t>
            </a:r>
            <a:r>
              <a:rPr lang="en-US" sz="2200" i="1" kern="0" dirty="0" smtClean="0"/>
              <a:t>r</a:t>
            </a:r>
            <a:r>
              <a:rPr lang="en-US" sz="2200" kern="0" dirty="0" smtClean="0"/>
              <a:t> mass of visited nodes</a:t>
            </a:r>
          </a:p>
        </p:txBody>
      </p:sp>
      <p:sp>
        <p:nvSpPr>
          <p:cNvPr id="10" name="Content Placeholder 2"/>
          <p:cNvSpPr txBox="1">
            <a:spLocks/>
          </p:cNvSpPr>
          <p:nvPr/>
        </p:nvSpPr>
        <p:spPr>
          <a:xfrm>
            <a:off x="3281567" y="3168854"/>
            <a:ext cx="468235" cy="1567089"/>
          </a:xfrm>
          <a:prstGeom prst="rect">
            <a:avLst/>
          </a:prstGeom>
          <a:solidFill>
            <a:srgbClr val="FFFFFF"/>
          </a:solidFill>
        </p:spPr>
        <p:txBody>
          <a:bodyPr anchor="t">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r>
              <a:rPr lang="en-US" sz="3400" dirty="0">
                <a:solidFill>
                  <a:srgbClr val="F03F21"/>
                </a:solidFill>
              </a:rPr>
              <a:t>•</a:t>
            </a:r>
            <a:endParaRPr lang="en-US" sz="3400" kern="0" dirty="0">
              <a:solidFill>
                <a:srgbClr val="F03F21"/>
              </a:solidFill>
            </a:endParaRPr>
          </a:p>
        </p:txBody>
      </p:sp>
      <p:sp>
        <p:nvSpPr>
          <p:cNvPr id="42" name="Content Placeholder 2"/>
          <p:cNvSpPr txBox="1">
            <a:spLocks/>
          </p:cNvSpPr>
          <p:nvPr/>
        </p:nvSpPr>
        <p:spPr>
          <a:xfrm>
            <a:off x="3281567" y="3261456"/>
            <a:ext cx="497134" cy="112635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0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43" name="Content Placeholder 2"/>
          <p:cNvSpPr txBox="1">
            <a:spLocks/>
          </p:cNvSpPr>
          <p:nvPr/>
        </p:nvSpPr>
        <p:spPr>
          <a:xfrm>
            <a:off x="3281566" y="3201669"/>
            <a:ext cx="468235" cy="129184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3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44" name="Content Placeholder 2"/>
          <p:cNvSpPr txBox="1">
            <a:spLocks/>
          </p:cNvSpPr>
          <p:nvPr/>
        </p:nvSpPr>
        <p:spPr>
          <a:xfrm>
            <a:off x="3284362" y="3912875"/>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cxnSp>
        <p:nvCxnSpPr>
          <p:cNvPr id="87" name="Γωνιώδης σύνδεση 18"/>
          <p:cNvCxnSpPr>
            <a:stCxn id="91" idx="3"/>
            <a:endCxn id="95" idx="0"/>
          </p:cNvCxnSpPr>
          <p:nvPr/>
        </p:nvCxnSpPr>
        <p:spPr bwMode="auto">
          <a:xfrm flipH="1">
            <a:off x="5547501" y="4114487"/>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88" name="Γωνιώδης σύνδεση 18"/>
          <p:cNvCxnSpPr>
            <a:stCxn id="90" idx="3"/>
            <a:endCxn id="91" idx="0"/>
          </p:cNvCxnSpPr>
          <p:nvPr/>
        </p:nvCxnSpPr>
        <p:spPr bwMode="auto">
          <a:xfrm flipH="1">
            <a:off x="6373046" y="2982386"/>
            <a:ext cx="509907"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89" name="Γωνιώδης σύνδεση 18"/>
          <p:cNvCxnSpPr>
            <a:stCxn id="90" idx="5"/>
            <a:endCxn id="94" idx="0"/>
          </p:cNvCxnSpPr>
          <p:nvPr/>
        </p:nvCxnSpPr>
        <p:spPr bwMode="auto">
          <a:xfrm>
            <a:off x="7461470" y="2982386"/>
            <a:ext cx="547870"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90" name="Οβάλ 89"/>
          <p:cNvSpPr/>
          <p:nvPr/>
        </p:nvSpPr>
        <p:spPr bwMode="auto">
          <a:xfrm>
            <a:off x="6763138" y="2308394"/>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1" name="Οβάλ 90"/>
          <p:cNvSpPr/>
          <p:nvPr/>
        </p:nvSpPr>
        <p:spPr bwMode="auto">
          <a:xfrm>
            <a:off x="5963972" y="344049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92" name="Γωνιώδης σύνδεση 18"/>
          <p:cNvCxnSpPr>
            <a:stCxn id="91" idx="5"/>
            <a:endCxn id="93" idx="0"/>
          </p:cNvCxnSpPr>
          <p:nvPr/>
        </p:nvCxnSpPr>
        <p:spPr bwMode="auto">
          <a:xfrm>
            <a:off x="6662304" y="4114487"/>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93" name="Οβάλ 92"/>
          <p:cNvSpPr/>
          <p:nvPr/>
        </p:nvSpPr>
        <p:spPr bwMode="auto">
          <a:xfrm>
            <a:off x="6780207" y="453170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4" name="Οβάλ 93"/>
          <p:cNvSpPr/>
          <p:nvPr/>
        </p:nvSpPr>
        <p:spPr bwMode="auto">
          <a:xfrm>
            <a:off x="7600266" y="344049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5" name="Οβάλ 94"/>
          <p:cNvSpPr/>
          <p:nvPr/>
        </p:nvSpPr>
        <p:spPr bwMode="auto">
          <a:xfrm>
            <a:off x="5138427" y="453170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6" name="Content Placeholder 2"/>
          <p:cNvSpPr txBox="1">
            <a:spLocks/>
          </p:cNvSpPr>
          <p:nvPr/>
        </p:nvSpPr>
        <p:spPr>
          <a:xfrm>
            <a:off x="6850603" y="2495144"/>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99" name="Content Placeholder 2"/>
          <p:cNvSpPr txBox="1">
            <a:spLocks/>
          </p:cNvSpPr>
          <p:nvPr/>
        </p:nvSpPr>
        <p:spPr>
          <a:xfrm>
            <a:off x="5866990" y="3013267"/>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100" name="Content Placeholder 2"/>
          <p:cNvSpPr txBox="1">
            <a:spLocks/>
          </p:cNvSpPr>
          <p:nvPr/>
        </p:nvSpPr>
        <p:spPr>
          <a:xfrm>
            <a:off x="7288175" y="3009993"/>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101" name="Content Placeholder 2"/>
          <p:cNvSpPr txBox="1">
            <a:spLocks/>
          </p:cNvSpPr>
          <p:nvPr/>
        </p:nvSpPr>
        <p:spPr>
          <a:xfrm>
            <a:off x="4905951" y="4127108"/>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102" name="Content Placeholder 2"/>
          <p:cNvSpPr txBox="1">
            <a:spLocks/>
          </p:cNvSpPr>
          <p:nvPr/>
        </p:nvSpPr>
        <p:spPr>
          <a:xfrm>
            <a:off x="6523235" y="412735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103" name="Content Placeholder 2"/>
          <p:cNvSpPr txBox="1">
            <a:spLocks/>
          </p:cNvSpPr>
          <p:nvPr/>
        </p:nvSpPr>
        <p:spPr>
          <a:xfrm>
            <a:off x="6030334" y="3633165"/>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10" name="Ορθογώνιο 109"/>
          <p:cNvSpPr/>
          <p:nvPr/>
        </p:nvSpPr>
        <p:spPr bwMode="auto">
          <a:xfrm>
            <a:off x="7640700" y="2127094"/>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1" name="Ορθογώνιο 110"/>
          <p:cNvSpPr/>
          <p:nvPr/>
        </p:nvSpPr>
        <p:spPr bwMode="auto">
          <a:xfrm>
            <a:off x="7735405" y="4323097"/>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2" name="Ορθογώνιο 111"/>
          <p:cNvSpPr/>
          <p:nvPr/>
        </p:nvSpPr>
        <p:spPr bwMode="auto">
          <a:xfrm>
            <a:off x="6882953" y="5392259"/>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3" name="Ορθογώνιο 112"/>
          <p:cNvSpPr/>
          <p:nvPr/>
        </p:nvSpPr>
        <p:spPr bwMode="auto">
          <a:xfrm>
            <a:off x="5114640" y="5397964"/>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8" name="Ορθογώνιο 117"/>
          <p:cNvSpPr/>
          <p:nvPr/>
        </p:nvSpPr>
        <p:spPr bwMode="auto">
          <a:xfrm>
            <a:off x="6891888" y="5392259"/>
            <a:ext cx="1044308"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19" name="Ορθογώνιο 118"/>
          <p:cNvSpPr/>
          <p:nvPr/>
        </p:nvSpPr>
        <p:spPr bwMode="auto">
          <a:xfrm>
            <a:off x="4847059" y="3423376"/>
            <a:ext cx="1047516"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22" name="Ορθογώνιο 121"/>
          <p:cNvSpPr/>
          <p:nvPr/>
        </p:nvSpPr>
        <p:spPr bwMode="auto">
          <a:xfrm>
            <a:off x="7640700" y="2122380"/>
            <a:ext cx="1408595" cy="43624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16" name="Ορθογώνιο 115"/>
          <p:cNvSpPr/>
          <p:nvPr/>
        </p:nvSpPr>
        <p:spPr bwMode="auto">
          <a:xfrm>
            <a:off x="4847058" y="3423376"/>
            <a:ext cx="1047516"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23" name="Ορθογώνιο 122"/>
          <p:cNvSpPr/>
          <p:nvPr/>
        </p:nvSpPr>
        <p:spPr bwMode="auto">
          <a:xfrm>
            <a:off x="6884650" y="5397964"/>
            <a:ext cx="1044308"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24" name="Ορθογώνιο 123"/>
          <p:cNvSpPr/>
          <p:nvPr/>
        </p:nvSpPr>
        <p:spPr bwMode="auto">
          <a:xfrm>
            <a:off x="7668750" y="2127906"/>
            <a:ext cx="1408595" cy="43624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a:t>
            </a:r>
            <a:r>
              <a:rPr lang="en-US" sz="2200" b="1" i="1" dirty="0">
                <a:solidFill>
                  <a:srgbClr val="F03F21"/>
                </a:solidFill>
                <a:latin typeface="Times New Roman" panose="02020603050405020304" pitchFamily="18" charset="0"/>
                <a:cs typeface="Times New Roman" panose="02020603050405020304" pitchFamily="18" charset="0"/>
              </a:rPr>
              <a:t>1</a:t>
            </a:r>
            <a:r>
              <a:rPr lang="en-US" sz="2200" b="1" i="1" dirty="0" smtClean="0">
                <a:solidFill>
                  <a:srgbClr val="F03F21"/>
                </a:solidFill>
                <a:latin typeface="Times New Roman" panose="02020603050405020304" pitchFamily="18" charset="0"/>
                <a:cs typeface="Times New Roman" panose="02020603050405020304" pitchFamily="18" charset="0"/>
              </a:rPr>
              <a:t>+1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25" name="Ορθογώνιο 124"/>
          <p:cNvSpPr/>
          <p:nvPr/>
        </p:nvSpPr>
        <p:spPr bwMode="auto">
          <a:xfrm>
            <a:off x="7738246" y="4337633"/>
            <a:ext cx="1047516" cy="430200"/>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27" name="Ορθογώνιο 126"/>
          <p:cNvSpPr/>
          <p:nvPr/>
        </p:nvSpPr>
        <p:spPr bwMode="auto">
          <a:xfrm>
            <a:off x="4847565" y="3462545"/>
            <a:ext cx="1044308" cy="378554"/>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29" name="Ορθογώνιο 128"/>
          <p:cNvSpPr/>
          <p:nvPr/>
        </p:nvSpPr>
        <p:spPr bwMode="auto">
          <a:xfrm>
            <a:off x="7666214" y="2122201"/>
            <a:ext cx="1408595" cy="43305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2+1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0" name="Ορθογώνιο 129"/>
          <p:cNvSpPr/>
          <p:nvPr/>
        </p:nvSpPr>
        <p:spPr bwMode="auto">
          <a:xfrm>
            <a:off x="5116292" y="5392259"/>
            <a:ext cx="1047516" cy="459410"/>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1" name="Ορθογώνιο 130"/>
          <p:cNvSpPr/>
          <p:nvPr/>
        </p:nvSpPr>
        <p:spPr bwMode="auto">
          <a:xfrm>
            <a:off x="7741454" y="4387811"/>
            <a:ext cx="104430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32" name="Ορθογώνιο 131"/>
          <p:cNvSpPr/>
          <p:nvPr/>
        </p:nvSpPr>
        <p:spPr bwMode="auto">
          <a:xfrm>
            <a:off x="4849633" y="3411516"/>
            <a:ext cx="1047516" cy="460853"/>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3" name="Ορθογώνιο 132"/>
          <p:cNvSpPr/>
          <p:nvPr/>
        </p:nvSpPr>
        <p:spPr bwMode="auto">
          <a:xfrm>
            <a:off x="7659864" y="2121834"/>
            <a:ext cx="1408595" cy="43526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3+1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4" name="Ορθογώνιο 133"/>
          <p:cNvSpPr/>
          <p:nvPr/>
        </p:nvSpPr>
        <p:spPr bwMode="auto">
          <a:xfrm>
            <a:off x="5114640" y="5392259"/>
            <a:ext cx="1047516" cy="46046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6" name="Ορθογώνιο 135"/>
          <p:cNvSpPr/>
          <p:nvPr/>
        </p:nvSpPr>
        <p:spPr bwMode="auto">
          <a:xfrm>
            <a:off x="4840508" y="3419136"/>
            <a:ext cx="1047516" cy="45600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2+1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Tree>
    <p:extLst>
      <p:ext uri="{BB962C8B-B14F-4D97-AF65-F5344CB8AC3E}">
        <p14:creationId xmlns:p14="http://schemas.microsoft.com/office/powerpoint/2010/main" val="614337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randombar(horizontal)">
                                      <p:cBhvr>
                                        <p:cTn id="10" dur="500"/>
                                        <p:tgtEl>
                                          <p:spTgt spid="1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randombar(horizontal)">
                                      <p:cBhvr>
                                        <p:cTn id="13" dur="500"/>
                                        <p:tgtEl>
                                          <p:spTgt spid="1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randombar(horizontal)">
                                      <p:cBhvr>
                                        <p:cTn id="16" dur="500"/>
                                        <p:tgtEl>
                                          <p:spTgt spid="1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randombar(horizontal)">
                                      <p:cBhvr>
                                        <p:cTn id="24" dur="500"/>
                                        <p:tgtEl>
                                          <p:spTgt spid="1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randombar(horizontal)">
                                      <p:cBhvr>
                                        <p:cTn id="27" dur="500"/>
                                        <p:tgtEl>
                                          <p:spTgt spid="1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randombar(horizontal)">
                                      <p:cBhvr>
                                        <p:cTn id="30" dur="500"/>
                                        <p:tgtEl>
                                          <p:spTgt spid="12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7"/>
                                        </p:tgtEl>
                                        <p:attrNameLst>
                                          <p:attrName>style.visibility</p:attrName>
                                        </p:attrNameLst>
                                      </p:cBhvr>
                                      <p:to>
                                        <p:strVal val="visible"/>
                                      </p:to>
                                    </p:set>
                                    <p:animEffect transition="in" filter="randombar(horizontal)">
                                      <p:cBhvr>
                                        <p:cTn id="33" dur="500"/>
                                        <p:tgtEl>
                                          <p:spTgt spid="12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randombar(horizontal)">
                                      <p:cBhvr>
                                        <p:cTn id="38" dur="500"/>
                                        <p:tgtEl>
                                          <p:spTgt spid="4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29"/>
                                        </p:tgtEl>
                                        <p:attrNameLst>
                                          <p:attrName>style.visibility</p:attrName>
                                        </p:attrNameLst>
                                      </p:cBhvr>
                                      <p:to>
                                        <p:strVal val="visible"/>
                                      </p:to>
                                    </p:set>
                                    <p:animEffect transition="in" filter="randombar(horizontal)">
                                      <p:cBhvr>
                                        <p:cTn id="41" dur="500"/>
                                        <p:tgtEl>
                                          <p:spTgt spid="12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0"/>
                                        </p:tgtEl>
                                        <p:attrNameLst>
                                          <p:attrName>style.visibility</p:attrName>
                                        </p:attrNameLst>
                                      </p:cBhvr>
                                      <p:to>
                                        <p:strVal val="visible"/>
                                      </p:to>
                                    </p:set>
                                    <p:animEffect transition="in" filter="randombar(horizontal)">
                                      <p:cBhvr>
                                        <p:cTn id="44" dur="500"/>
                                        <p:tgtEl>
                                          <p:spTgt spid="13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randombar(horizontal)">
                                      <p:cBhvr>
                                        <p:cTn id="47" dur="500"/>
                                        <p:tgtEl>
                                          <p:spTgt spid="13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32"/>
                                        </p:tgtEl>
                                        <p:attrNameLst>
                                          <p:attrName>style.visibility</p:attrName>
                                        </p:attrNameLst>
                                      </p:cBhvr>
                                      <p:to>
                                        <p:strVal val="visible"/>
                                      </p:to>
                                    </p:set>
                                    <p:animEffect transition="in" filter="randombar(horizontal)">
                                      <p:cBhvr>
                                        <p:cTn id="50" dur="500"/>
                                        <p:tgtEl>
                                          <p:spTgt spid="132"/>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randombar(horizontal)">
                                      <p:cBhvr>
                                        <p:cTn id="55" dur="500"/>
                                        <p:tgtEl>
                                          <p:spTgt spid="4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33"/>
                                        </p:tgtEl>
                                        <p:attrNameLst>
                                          <p:attrName>style.visibility</p:attrName>
                                        </p:attrNameLst>
                                      </p:cBhvr>
                                      <p:to>
                                        <p:strVal val="visible"/>
                                      </p:to>
                                    </p:set>
                                    <p:animEffect transition="in" filter="randombar(horizontal)">
                                      <p:cBhvr>
                                        <p:cTn id="58" dur="500"/>
                                        <p:tgtEl>
                                          <p:spTgt spid="133"/>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34"/>
                                        </p:tgtEl>
                                        <p:attrNameLst>
                                          <p:attrName>style.visibility</p:attrName>
                                        </p:attrNameLst>
                                      </p:cBhvr>
                                      <p:to>
                                        <p:strVal val="visible"/>
                                      </p:to>
                                    </p:set>
                                    <p:animEffect transition="in" filter="randombar(horizontal)">
                                      <p:cBhvr>
                                        <p:cTn id="61" dur="500"/>
                                        <p:tgtEl>
                                          <p:spTgt spid="13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36"/>
                                        </p:tgtEl>
                                        <p:attrNameLst>
                                          <p:attrName>style.visibility</p:attrName>
                                        </p:attrNameLst>
                                      </p:cBhvr>
                                      <p:to>
                                        <p:strVal val="visible"/>
                                      </p:to>
                                    </p:set>
                                    <p:animEffect transition="in" filter="randombar(horizontal)">
                                      <p:cBhvr>
                                        <p:cTn id="64"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2" grpId="0" animBg="1"/>
      <p:bldP spid="43" grpId="0" animBg="1"/>
      <p:bldP spid="44" grpId="0" animBg="1"/>
      <p:bldP spid="118" grpId="0" animBg="1"/>
      <p:bldP spid="122" grpId="0" animBg="1"/>
      <p:bldP spid="116" grpId="0" animBg="1"/>
      <p:bldP spid="123" grpId="0" animBg="1"/>
      <p:bldP spid="124" grpId="0" animBg="1"/>
      <p:bldP spid="125" grpId="0" animBg="1"/>
      <p:bldP spid="127" grpId="0" animBg="1"/>
      <p:bldP spid="129" grpId="0" animBg="1"/>
      <p:bldP spid="130" grpId="0" animBg="1"/>
      <p:bldP spid="131" grpId="0" animBg="1"/>
      <p:bldP spid="132" grpId="0" animBg="1"/>
      <p:bldP spid="133" grpId="0" animBg="1"/>
      <p:bldP spid="134" grpId="0" animBg="1"/>
      <p:bldP spid="136"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0"/>
            <a:ext cx="7805737" cy="1254125"/>
          </a:xfrm>
        </p:spPr>
        <p:txBody>
          <a:bodyPr/>
          <a:lstStyle/>
          <a:p>
            <a:r>
              <a:rPr lang="en-US" dirty="0"/>
              <a:t>HST</a:t>
            </a:r>
            <a:r>
              <a:rPr lang="en-US" dirty="0" smtClean="0"/>
              <a:t> Stream Snapshot: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68</a:t>
            </a:fld>
            <a:endParaRPr lang="en-US" dirty="0"/>
          </a:p>
        </p:txBody>
      </p:sp>
      <p:graphicFrame>
        <p:nvGraphicFramePr>
          <p:cNvPr id="18" name="Διάγραμμα 17"/>
          <p:cNvGraphicFramePr/>
          <p:nvPr>
            <p:extLst/>
          </p:nvPr>
        </p:nvGraphicFramePr>
        <p:xfrm>
          <a:off x="194179" y="1900829"/>
          <a:ext cx="8638162" cy="1403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ontent Placeholder 2"/>
          <p:cNvSpPr txBox="1">
            <a:spLocks/>
          </p:cNvSpPr>
          <p:nvPr/>
        </p:nvSpPr>
        <p:spPr>
          <a:xfrm>
            <a:off x="0" y="3418090"/>
            <a:ext cx="8881054" cy="44339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Continue by collecting </a:t>
            </a:r>
            <a:r>
              <a:rPr lang="en-US" sz="2200" kern="0" dirty="0"/>
              <a:t>the </a:t>
            </a:r>
            <a:r>
              <a:rPr lang="en-US" sz="2200" kern="0" dirty="0" smtClean="0">
                <a:solidFill>
                  <a:srgbClr val="017DBB"/>
                </a:solidFill>
              </a:rPr>
              <a:t>next</a:t>
            </a:r>
            <a:r>
              <a:rPr lang="en-US" sz="2200" kern="0" dirty="0" smtClean="0"/>
              <a:t> </a:t>
            </a:r>
            <a:r>
              <a:rPr lang="en-US" sz="2200" i="1" kern="0" dirty="0" smtClean="0"/>
              <a:t>w</a:t>
            </a:r>
            <a:r>
              <a:rPr lang="el-GR" sz="2200" kern="0" dirty="0" smtClean="0"/>
              <a:t> </a:t>
            </a:r>
            <a:r>
              <a:rPr lang="en-US" sz="2200" kern="0" dirty="0" smtClean="0"/>
              <a:t>objects, as </a:t>
            </a:r>
            <a:r>
              <a:rPr lang="en-US" sz="2200" kern="0" dirty="0"/>
              <a:t>a </a:t>
            </a:r>
            <a:r>
              <a:rPr lang="en-US" sz="2200" kern="0" dirty="0" smtClean="0">
                <a:solidFill>
                  <a:srgbClr val="017DBB"/>
                </a:solidFill>
              </a:rPr>
              <a:t>Latest</a:t>
            </a:r>
            <a:r>
              <a:rPr lang="en-US" sz="2200" kern="0" dirty="0" smtClean="0"/>
              <a:t> </a:t>
            </a:r>
            <a:r>
              <a:rPr lang="en-US" sz="2200" kern="0" dirty="0"/>
              <a:t>window</a:t>
            </a:r>
          </a:p>
        </p:txBody>
      </p:sp>
      <p:graphicFrame>
        <p:nvGraphicFramePr>
          <p:cNvPr id="120" name="Πίνακας 119"/>
          <p:cNvGraphicFramePr>
            <a:graphicFrameLocks noGrp="1"/>
          </p:cNvGraphicFramePr>
          <p:nvPr>
            <p:extLst/>
          </p:nvPr>
        </p:nvGraphicFramePr>
        <p:xfrm>
          <a:off x="2995806" y="4025512"/>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21" name="Content Placeholder 2"/>
          <p:cNvSpPr txBox="1">
            <a:spLocks/>
          </p:cNvSpPr>
          <p:nvPr/>
        </p:nvSpPr>
        <p:spPr>
          <a:xfrm>
            <a:off x="-1" y="1343996"/>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Process of the reference window has been </a:t>
            </a:r>
            <a:r>
              <a:rPr lang="en-US" sz="2200" kern="0" dirty="0" smtClean="0">
                <a:solidFill>
                  <a:srgbClr val="017DBB"/>
                </a:solidFill>
              </a:rPr>
              <a:t>completed</a:t>
            </a:r>
            <a:endParaRPr lang="en-US" sz="2200" kern="0" dirty="0" smtClean="0"/>
          </a:p>
        </p:txBody>
      </p:sp>
      <p:sp>
        <p:nvSpPr>
          <p:cNvPr id="122" name="Ορθογώνιο 121"/>
          <p:cNvSpPr/>
          <p:nvPr/>
        </p:nvSpPr>
        <p:spPr bwMode="auto">
          <a:xfrm>
            <a:off x="127302" y="1919210"/>
            <a:ext cx="3483718" cy="1258823"/>
          </a:xfrm>
          <a:prstGeom prst="rect">
            <a:avLst/>
          </a:prstGeom>
          <a:noFill/>
          <a:ln w="19050" cap="flat" cmpd="sng" algn="ctr">
            <a:solidFill>
              <a:schemeClr val="bg1">
                <a:lumMod val="75000"/>
              </a:schemeClr>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lumMod val="50000"/>
                  <a:lumOff val="50000"/>
                </a:schemeClr>
              </a:solidFill>
              <a:effectLst/>
              <a:latin typeface="Arial" charset="0"/>
              <a:cs typeface="Arial" charset="0"/>
              <a:sym typeface="Arial" charset="0"/>
            </a:endParaRPr>
          </a:p>
        </p:txBody>
      </p:sp>
      <p:sp>
        <p:nvSpPr>
          <p:cNvPr id="11" name="Ορθογώνιο 10"/>
          <p:cNvSpPr/>
          <p:nvPr/>
        </p:nvSpPr>
        <p:spPr bwMode="auto">
          <a:xfrm>
            <a:off x="3677896" y="1900828"/>
            <a:ext cx="3483719" cy="1277205"/>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25" name="Ευθεία γραμμή σύνδεσης 124"/>
          <p:cNvCxnSpPr/>
          <p:nvPr/>
        </p:nvCxnSpPr>
        <p:spPr bwMode="auto">
          <a:xfrm>
            <a:off x="127302" y="1919210"/>
            <a:ext cx="3483718" cy="1258823"/>
          </a:xfrm>
          <a:prstGeom prst="line">
            <a:avLst/>
          </a:prstGeom>
          <a:ln w="19050" cap="flat" cmpd="sng" algn="ctr">
            <a:solidFill>
              <a:schemeClr val="bg1">
                <a:lumMod val="75000"/>
              </a:schemeClr>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95208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45" presetClass="entr" presetSubtype="0" fill="hold" nodeType="with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2000"/>
                                        <p:tgtEl>
                                          <p:spTgt spid="125"/>
                                        </p:tgtEl>
                                      </p:cBhvr>
                                    </p:animEffect>
                                    <p:anim calcmode="lin" valueType="num">
                                      <p:cBhvr>
                                        <p:cTn id="14" dur="2000" fill="hold"/>
                                        <p:tgtEl>
                                          <p:spTgt spid="125"/>
                                        </p:tgtEl>
                                        <p:attrNameLst>
                                          <p:attrName>ppt_w</p:attrName>
                                        </p:attrNameLst>
                                      </p:cBhvr>
                                      <p:tavLst>
                                        <p:tav tm="0" fmla="#ppt_w*sin(2.5*pi*$)">
                                          <p:val>
                                            <p:fltVal val="0"/>
                                          </p:val>
                                        </p:tav>
                                        <p:tav tm="100000">
                                          <p:val>
                                            <p:fltVal val="1"/>
                                          </p:val>
                                        </p:tav>
                                      </p:tavLst>
                                    </p:anim>
                                    <p:anim calcmode="lin" valueType="num">
                                      <p:cBhvr>
                                        <p:cTn id="15" dur="2000" fill="hold"/>
                                        <p:tgtEl>
                                          <p:spTgt spid="1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00393" y="0"/>
            <a:ext cx="7805737" cy="824230"/>
          </a:xfrm>
        </p:spPr>
        <p:txBody>
          <a:bodyPr/>
          <a:lstStyle/>
          <a:p>
            <a:r>
              <a:rPr lang="en-US" dirty="0" smtClean="0"/>
              <a:t>IoT Data Sources</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6</a:t>
            </a:fld>
            <a:endParaRPr lang="en-US" dirty="0"/>
          </a:p>
        </p:txBody>
      </p:sp>
      <p:sp>
        <p:nvSpPr>
          <p:cNvPr id="5" name="Espace réservé du contenu 2"/>
          <p:cNvSpPr txBox="1">
            <a:spLocks/>
          </p:cNvSpPr>
          <p:nvPr/>
        </p:nvSpPr>
        <p:spPr bwMode="auto">
          <a:xfrm>
            <a:off x="994425" y="6428132"/>
            <a:ext cx="8342615" cy="45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fr-FR" sz="1800" kern="0" dirty="0">
                <a:latin typeface="Lucida Console" panose="020B0609040504020204" pitchFamily="49" charset="0"/>
              </a:rPr>
              <a:t>https://www.rtinsights.com/three-types-of-iot-data-sources/</a:t>
            </a:r>
          </a:p>
        </p:txBody>
      </p:sp>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25042" y="533745"/>
            <a:ext cx="1818957" cy="1818957"/>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15200" y="2544306"/>
            <a:ext cx="1798525" cy="1780540"/>
          </a:xfrm>
          <a:prstGeom prst="rect">
            <a:avLst/>
          </a:prstGeom>
        </p:spPr>
      </p:pic>
      <p:sp>
        <p:nvSpPr>
          <p:cNvPr id="9" name="ZoneTexte 8"/>
          <p:cNvSpPr txBox="1"/>
          <p:nvPr/>
        </p:nvSpPr>
        <p:spPr>
          <a:xfrm>
            <a:off x="7183120" y="883767"/>
            <a:ext cx="668068" cy="438069"/>
          </a:xfrm>
          <a:prstGeom prst="rect">
            <a:avLst/>
          </a:prstGeom>
          <a:noFill/>
        </p:spPr>
        <p:txBody>
          <a:bodyPr wrap="non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pull</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8370090" y="2106237"/>
            <a:ext cx="835485" cy="438069"/>
          </a:xfrm>
          <a:prstGeom prst="rect">
            <a:avLst/>
          </a:prstGeom>
          <a:noFill/>
        </p:spPr>
        <p:txBody>
          <a:bodyPr wrap="non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push</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90330" y="4762176"/>
            <a:ext cx="2315245" cy="1708871"/>
          </a:xfrm>
          <a:prstGeom prst="rect">
            <a:avLst/>
          </a:prstGeom>
        </p:spPr>
      </p:pic>
      <p:sp>
        <p:nvSpPr>
          <p:cNvPr id="11" name="ZoneTexte 10"/>
          <p:cNvSpPr txBox="1"/>
          <p:nvPr/>
        </p:nvSpPr>
        <p:spPr>
          <a:xfrm>
            <a:off x="7183120" y="4474858"/>
            <a:ext cx="1591398" cy="438069"/>
          </a:xfrm>
          <a:prstGeom prst="rect">
            <a:avLst/>
          </a:prstGeom>
          <a:noFill/>
        </p:spPr>
        <p:txBody>
          <a:bodyPr wrap="non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interactive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contenu 2"/>
          <p:cNvSpPr>
            <a:spLocks noGrp="1"/>
          </p:cNvSpPr>
          <p:nvPr>
            <p:ph idx="1"/>
          </p:nvPr>
        </p:nvSpPr>
        <p:spPr>
          <a:xfrm>
            <a:off x="1" y="824230"/>
            <a:ext cx="7091270" cy="4916170"/>
          </a:xfrm>
        </p:spPr>
        <p:txBody>
          <a:bodyPr/>
          <a:lstStyle/>
          <a:p>
            <a:pPr>
              <a:spcBef>
                <a:spcPts val="0"/>
              </a:spcBef>
            </a:pPr>
            <a:r>
              <a:rPr lang="en-US" sz="2200" dirty="0" smtClean="0">
                <a:solidFill>
                  <a:srgbClr val="0070C0"/>
                </a:solidFill>
              </a:rPr>
              <a:t>Passive Sources</a:t>
            </a:r>
            <a:r>
              <a:rPr lang="en-US" sz="2200" dirty="0"/>
              <a:t>: These are sensors that must be activated before they can transmit data, and they </a:t>
            </a:r>
            <a:r>
              <a:rPr lang="en-US" sz="2200" dirty="0">
                <a:solidFill>
                  <a:srgbClr val="0070C0"/>
                </a:solidFill>
              </a:rPr>
              <a:t>only produce data when asked to do </a:t>
            </a:r>
            <a:r>
              <a:rPr lang="en-US" sz="2200" dirty="0" smtClean="0">
                <a:solidFill>
                  <a:srgbClr val="0070C0"/>
                </a:solidFill>
              </a:rPr>
              <a:t>so</a:t>
            </a:r>
          </a:p>
          <a:p>
            <a:pPr lvl="1"/>
            <a:r>
              <a:rPr lang="en-US" sz="2200" dirty="0" smtClean="0"/>
              <a:t>For </a:t>
            </a:r>
            <a:r>
              <a:rPr lang="en-US" sz="2200" dirty="0"/>
              <a:t>example, a sensor that measures ground water saturation only </a:t>
            </a:r>
            <a:r>
              <a:rPr lang="en-US" sz="2200" dirty="0" smtClean="0"/>
              <a:t>produces data </a:t>
            </a:r>
            <a:r>
              <a:rPr lang="en-US" sz="2200" dirty="0"/>
              <a:t>when the API is </a:t>
            </a:r>
            <a:r>
              <a:rPr lang="en-US" sz="2200" dirty="0" smtClean="0"/>
              <a:t>invoked, thus sensors are managed by the </a:t>
            </a:r>
            <a:r>
              <a:rPr lang="en-US" sz="2200" dirty="0" err="1" smtClean="0"/>
              <a:t>IoT</a:t>
            </a:r>
            <a:r>
              <a:rPr lang="en-US" sz="2200" dirty="0" smtClean="0"/>
              <a:t> app</a:t>
            </a:r>
          </a:p>
          <a:p>
            <a:pPr>
              <a:spcBef>
                <a:spcPts val="0"/>
              </a:spcBef>
            </a:pPr>
            <a:r>
              <a:rPr lang="en-US" sz="2200" dirty="0" smtClean="0">
                <a:solidFill>
                  <a:srgbClr val="0070C0"/>
                </a:solidFill>
              </a:rPr>
              <a:t>Active Sources</a:t>
            </a:r>
            <a:r>
              <a:rPr lang="en-US" sz="2200" dirty="0"/>
              <a:t>: Unlike passive </a:t>
            </a:r>
            <a:r>
              <a:rPr lang="en-US" sz="2200" dirty="0" smtClean="0"/>
              <a:t>things, </a:t>
            </a:r>
            <a:r>
              <a:rPr lang="en-US" sz="2200" dirty="0"/>
              <a:t>these </a:t>
            </a:r>
            <a:r>
              <a:rPr lang="en-US" sz="2200" dirty="0" smtClean="0"/>
              <a:t>devices </a:t>
            </a:r>
            <a:r>
              <a:rPr lang="en-US" sz="2200" dirty="0"/>
              <a:t>constantly toss off </a:t>
            </a:r>
            <a:r>
              <a:rPr lang="en-US" sz="2200" dirty="0" smtClean="0"/>
              <a:t>data in a streaming fashion</a:t>
            </a:r>
          </a:p>
          <a:p>
            <a:pPr lvl="1"/>
            <a:r>
              <a:rPr lang="en-US" sz="2200" dirty="0" err="1" smtClean="0"/>
              <a:t>IoT</a:t>
            </a:r>
            <a:r>
              <a:rPr lang="en-US" sz="2200" dirty="0" smtClean="0"/>
              <a:t> app needs </a:t>
            </a:r>
            <a:r>
              <a:rPr lang="en-US" sz="2200" dirty="0"/>
              <a:t>to </a:t>
            </a:r>
            <a:r>
              <a:rPr lang="en-US" sz="2200" dirty="0" smtClean="0"/>
              <a:t>ingest </a:t>
            </a:r>
            <a:r>
              <a:rPr lang="en-US" sz="2200" dirty="0"/>
              <a:t>the data in near </a:t>
            </a:r>
            <a:r>
              <a:rPr lang="en-US" sz="2200" dirty="0" smtClean="0"/>
              <a:t>real-time, and the time interval between </a:t>
            </a:r>
            <a:r>
              <a:rPr lang="en-US" sz="2200" dirty="0"/>
              <a:t>subsequent data </a:t>
            </a:r>
            <a:r>
              <a:rPr lang="en-US" sz="2200" dirty="0" smtClean="0"/>
              <a:t>carries valuable information about </a:t>
            </a:r>
            <a:r>
              <a:rPr lang="en-US" sz="2200" dirty="0"/>
              <a:t>the dynamics of the </a:t>
            </a:r>
            <a:r>
              <a:rPr lang="en-US" sz="2200" dirty="0" smtClean="0"/>
              <a:t>monitored physical or mechanical system </a:t>
            </a:r>
          </a:p>
          <a:p>
            <a:pPr>
              <a:spcBef>
                <a:spcPts val="0"/>
              </a:spcBef>
            </a:pPr>
            <a:r>
              <a:rPr lang="en-US" sz="2200" dirty="0" smtClean="0">
                <a:solidFill>
                  <a:srgbClr val="0070C0"/>
                </a:solidFill>
              </a:rPr>
              <a:t>Dynamic Sources</a:t>
            </a:r>
            <a:r>
              <a:rPr lang="en-US" sz="2200" dirty="0"/>
              <a:t>: These are devices with sensors that communicate dynamically (bidirectional) with IoT </a:t>
            </a:r>
            <a:r>
              <a:rPr lang="en-US" sz="2200" dirty="0" smtClean="0"/>
              <a:t>apps</a:t>
            </a:r>
          </a:p>
          <a:p>
            <a:pPr lvl="1"/>
            <a:r>
              <a:rPr lang="en-US" sz="2200" dirty="0" smtClean="0"/>
              <a:t>These </a:t>
            </a:r>
            <a:r>
              <a:rPr lang="en-US" sz="2200" dirty="0"/>
              <a:t>types of sensors carry out a conversation </a:t>
            </a:r>
            <a:r>
              <a:rPr lang="en-US" sz="2200" dirty="0" smtClean="0"/>
              <a:t>with </a:t>
            </a:r>
            <a:r>
              <a:rPr lang="en-US" sz="2200" dirty="0" err="1"/>
              <a:t>IoT</a:t>
            </a:r>
            <a:r>
              <a:rPr lang="en-US" sz="2200" dirty="0"/>
              <a:t> </a:t>
            </a:r>
            <a:r>
              <a:rPr lang="en-US" sz="2200" dirty="0" smtClean="0"/>
              <a:t>apps </a:t>
            </a:r>
            <a:endParaRPr lang="fr-FR" sz="2200" dirty="0"/>
          </a:p>
        </p:txBody>
      </p:sp>
    </p:spTree>
    <p:extLst>
      <p:ext uri="{BB962C8B-B14F-4D97-AF65-F5344CB8AC3E}">
        <p14:creationId xmlns:p14="http://schemas.microsoft.com/office/powerpoint/2010/main" val="88677165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254125"/>
          </a:xfrm>
        </p:spPr>
        <p:txBody>
          <a:bodyPr/>
          <a:lstStyle/>
          <a:p>
            <a:r>
              <a:rPr lang="en-US" dirty="0"/>
              <a:t>HST</a:t>
            </a:r>
            <a:r>
              <a:rPr lang="en-US" dirty="0" smtClean="0"/>
              <a:t> Anomaly Detection: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69</a:t>
            </a:fld>
            <a:endParaRPr lang="en-US" dirty="0"/>
          </a:p>
        </p:txBody>
      </p:sp>
      <p:sp>
        <p:nvSpPr>
          <p:cNvPr id="49" name="Content Placeholder 2"/>
          <p:cNvSpPr txBox="1">
            <a:spLocks/>
          </p:cNvSpPr>
          <p:nvPr/>
        </p:nvSpPr>
        <p:spPr>
          <a:xfrm>
            <a:off x="-1" y="1187660"/>
            <a:ext cx="9238593" cy="62803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 Detect </a:t>
            </a:r>
            <a:r>
              <a:rPr lang="en-US" sz="2200" kern="0" dirty="0" smtClean="0">
                <a:solidFill>
                  <a:srgbClr val="0070C0"/>
                </a:solidFill>
              </a:rPr>
              <a:t>anomalies </a:t>
            </a:r>
            <a:r>
              <a:rPr lang="en-US" sz="2200" kern="0" dirty="0" smtClean="0"/>
              <a:t>in the latest window, using the </a:t>
            </a:r>
            <a:r>
              <a:rPr lang="en-US" sz="2200" kern="0" dirty="0" smtClean="0">
                <a:solidFill>
                  <a:srgbClr val="0070C0"/>
                </a:solidFill>
              </a:rPr>
              <a:t>current</a:t>
            </a:r>
            <a:r>
              <a:rPr lang="en-US" sz="2200" kern="0" dirty="0" smtClean="0"/>
              <a:t> HST Model</a:t>
            </a:r>
          </a:p>
        </p:txBody>
      </p:sp>
      <p:graphicFrame>
        <p:nvGraphicFramePr>
          <p:cNvPr id="30" name="Πίνακας 29"/>
          <p:cNvGraphicFramePr>
            <a:graphicFrameLocks noGrp="1"/>
          </p:cNvGraphicFramePr>
          <p:nvPr>
            <p:extLst/>
          </p:nvPr>
        </p:nvGraphicFramePr>
        <p:xfrm>
          <a:off x="239058" y="1917629"/>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34" name="Content Placeholder 2"/>
          <p:cNvSpPr txBox="1">
            <a:spLocks/>
          </p:cNvSpPr>
          <p:nvPr/>
        </p:nvSpPr>
        <p:spPr>
          <a:xfrm>
            <a:off x="3285003" y="18105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5" name="Content Placeholder 2"/>
          <p:cNvSpPr txBox="1">
            <a:spLocks/>
          </p:cNvSpPr>
          <p:nvPr/>
        </p:nvSpPr>
        <p:spPr>
          <a:xfrm>
            <a:off x="3282388" y="21819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7" name="Content Placeholder 2"/>
          <p:cNvSpPr txBox="1">
            <a:spLocks/>
          </p:cNvSpPr>
          <p:nvPr/>
        </p:nvSpPr>
        <p:spPr>
          <a:xfrm>
            <a:off x="3290606" y="2532121"/>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8" name="Content Placeholder 2"/>
          <p:cNvSpPr txBox="1">
            <a:spLocks/>
          </p:cNvSpPr>
          <p:nvPr/>
        </p:nvSpPr>
        <p:spPr>
          <a:xfrm>
            <a:off x="3300199" y="2893254"/>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graphicFrame>
        <p:nvGraphicFramePr>
          <p:cNvPr id="40" name="Πίνακας 39"/>
          <p:cNvGraphicFramePr>
            <a:graphicFrameLocks noGrp="1"/>
          </p:cNvGraphicFramePr>
          <p:nvPr>
            <p:extLst/>
          </p:nvPr>
        </p:nvGraphicFramePr>
        <p:xfrm>
          <a:off x="225077" y="3848366"/>
          <a:ext cx="3034907" cy="1828800"/>
        </p:xfrm>
        <a:graphic>
          <a:graphicData uri="http://schemas.openxmlformats.org/drawingml/2006/table">
            <a:tbl>
              <a:tblPr firstRow="1" bandRow="1">
                <a:tableStyleId>{5C22544A-7EE6-4342-B048-85BDC9FD1C3A}</a:tableStyleId>
              </a:tblPr>
              <a:tblGrid>
                <a:gridCol w="1090916">
                  <a:extLst>
                    <a:ext uri="{9D8B030D-6E8A-4147-A177-3AD203B41FA5}">
                      <a16:colId xmlns:a16="http://schemas.microsoft.com/office/drawing/2014/main" val="984906710"/>
                    </a:ext>
                  </a:extLst>
                </a:gridCol>
                <a:gridCol w="960279">
                  <a:extLst>
                    <a:ext uri="{9D8B030D-6E8A-4147-A177-3AD203B41FA5}">
                      <a16:colId xmlns:a16="http://schemas.microsoft.com/office/drawing/2014/main" val="2177390954"/>
                    </a:ext>
                  </a:extLst>
                </a:gridCol>
                <a:gridCol w="983712">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Score</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Rank</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 </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4" name="Ορθογώνιο 3"/>
          <p:cNvSpPr/>
          <p:nvPr/>
        </p:nvSpPr>
        <p:spPr>
          <a:xfrm>
            <a:off x="2417478" y="6033870"/>
            <a:ext cx="4309043" cy="386196"/>
          </a:xfrm>
          <a:prstGeom prst="rect">
            <a:avLst/>
          </a:prstGeom>
        </p:spPr>
        <p:txBody>
          <a:bodyPr wrap="square">
            <a:spAutoFit/>
          </a:bodyPr>
          <a:lstStyle/>
          <a:p>
            <a:pPr marL="0" indent="0" algn="ctr">
              <a:buNone/>
            </a:pPr>
            <a:r>
              <a:rPr lang="en-US" sz="2000" b="1" dirty="0" smtClean="0">
                <a:solidFill>
                  <a:schemeClr val="tx1">
                    <a:lumMod val="75000"/>
                    <a:lumOff val="25000"/>
                  </a:schemeClr>
                </a:solidFill>
                <a:latin typeface="Arial (Κυρίως κείμενο)αλίδες)"/>
              </a:rPr>
              <a:t>Score = </a:t>
            </a:r>
            <a:r>
              <a:rPr lang="en-US" sz="2000" b="1" dirty="0" smtClean="0">
                <a:solidFill>
                  <a:schemeClr val="tx1">
                    <a:lumMod val="75000"/>
                    <a:lumOff val="25000"/>
                  </a:schemeClr>
                </a:solidFill>
                <a:latin typeface="Arial (Κυρίως κείμενο)αλίδες)"/>
                <a:ea typeface="Cambria Math" panose="02040503050406030204" pitchFamily="18" charset="0"/>
              </a:rPr>
              <a:t>Node*.r x 2</a:t>
            </a:r>
            <a:r>
              <a:rPr lang="en-US" sz="2000" b="1" baseline="30000" dirty="0" smtClean="0">
                <a:solidFill>
                  <a:schemeClr val="tx1">
                    <a:lumMod val="75000"/>
                    <a:lumOff val="25000"/>
                  </a:schemeClr>
                </a:solidFill>
                <a:latin typeface="Arial (Κυρίως κείμενο)αλίδες)"/>
                <a:ea typeface="Cambria Math" panose="02040503050406030204" pitchFamily="18" charset="0"/>
              </a:rPr>
              <a:t>Node*.k</a:t>
            </a:r>
            <a:endParaRPr lang="en-US" sz="2000" b="1" dirty="0">
              <a:solidFill>
                <a:schemeClr val="tx1">
                  <a:lumMod val="75000"/>
                  <a:lumOff val="25000"/>
                </a:schemeClr>
              </a:solidFill>
              <a:latin typeface="Arial (Κυρίως κείμενο)αλίδες)"/>
              <a:ea typeface="Cambria Math" panose="02040503050406030204" pitchFamily="18" charset="0"/>
            </a:endParaRPr>
          </a:p>
        </p:txBody>
      </p:sp>
      <p:sp>
        <p:nvSpPr>
          <p:cNvPr id="5" name="TextBox 4"/>
          <p:cNvSpPr txBox="1"/>
          <p:nvPr/>
        </p:nvSpPr>
        <p:spPr>
          <a:xfrm>
            <a:off x="2523106" y="4613054"/>
            <a:ext cx="500043" cy="374846"/>
          </a:xfrm>
          <a:prstGeom prst="rect">
            <a:avLst/>
          </a:prstGeom>
          <a:noFill/>
        </p:spPr>
        <p:txBody>
          <a:bodyPr wrap="square" rtlCol="0" anchor="ctr">
            <a:spAutoFit/>
          </a:bodyPr>
          <a:lstStyle/>
          <a:p>
            <a:pPr algn="ctr">
              <a:buNone/>
            </a:pPr>
            <a:r>
              <a:rPr lang="en-US" sz="1800" dirty="0" smtClean="0">
                <a:latin typeface="Arial (Κυρίως κείμενο)αλίδες)"/>
              </a:rPr>
              <a:t>2</a:t>
            </a:r>
            <a:r>
              <a:rPr lang="en-US" sz="1800" baseline="30000" dirty="0" smtClean="0">
                <a:latin typeface="Arial (Κυρίως κείμενο)αλίδες)"/>
              </a:rPr>
              <a:t>nd</a:t>
            </a:r>
            <a:endParaRPr lang="en-US" sz="1800" dirty="0">
              <a:latin typeface="Arial (Κυρίως κείμενο)αλίδες)"/>
            </a:endParaRPr>
          </a:p>
        </p:txBody>
      </p:sp>
      <p:sp>
        <p:nvSpPr>
          <p:cNvPr id="48" name="TextBox 47"/>
          <p:cNvSpPr txBox="1"/>
          <p:nvPr/>
        </p:nvSpPr>
        <p:spPr>
          <a:xfrm>
            <a:off x="2513581" y="4984654"/>
            <a:ext cx="531314" cy="374846"/>
          </a:xfrm>
          <a:prstGeom prst="rect">
            <a:avLst/>
          </a:prstGeom>
          <a:noFill/>
        </p:spPr>
        <p:txBody>
          <a:bodyPr wrap="square" rtlCol="0" anchor="ctr">
            <a:spAutoFit/>
          </a:bodyPr>
          <a:lstStyle/>
          <a:p>
            <a:pPr algn="ctr">
              <a:buNone/>
            </a:pPr>
            <a:r>
              <a:rPr lang="en-US" sz="1800" dirty="0" smtClean="0">
                <a:latin typeface="Arial (Κυρίως κείμενο)αλίδες)"/>
              </a:rPr>
              <a:t>2</a:t>
            </a:r>
            <a:r>
              <a:rPr lang="en-US" sz="1800" baseline="30000" dirty="0" smtClean="0">
                <a:latin typeface="Arial (Κυρίως κείμενο)αλίδες)"/>
              </a:rPr>
              <a:t>nd</a:t>
            </a:r>
            <a:endParaRPr lang="en-US" sz="1800" dirty="0">
              <a:latin typeface="Arial (Κυρίως κείμενο)αλίδες)"/>
            </a:endParaRPr>
          </a:p>
        </p:txBody>
      </p:sp>
      <p:sp>
        <p:nvSpPr>
          <p:cNvPr id="50" name="TextBox 49"/>
          <p:cNvSpPr txBox="1"/>
          <p:nvPr/>
        </p:nvSpPr>
        <p:spPr>
          <a:xfrm>
            <a:off x="2492863" y="4246310"/>
            <a:ext cx="560216" cy="356829"/>
          </a:xfrm>
          <a:prstGeom prst="rect">
            <a:avLst/>
          </a:prstGeom>
          <a:noFill/>
        </p:spPr>
        <p:txBody>
          <a:bodyPr wrap="square" rtlCol="0" anchor="ctr">
            <a:spAutoFit/>
          </a:bodyPr>
          <a:lstStyle/>
          <a:p>
            <a:pPr algn="ctr">
              <a:buNone/>
            </a:pPr>
            <a:r>
              <a:rPr lang="en-US" sz="1800" dirty="0" smtClean="0">
                <a:latin typeface="Arial (Κυρίως κείμενο)αλίδες)"/>
              </a:rPr>
              <a:t>1</a:t>
            </a:r>
            <a:r>
              <a:rPr lang="en-US" sz="1800" baseline="30000" dirty="0" smtClean="0">
                <a:latin typeface="Arial (Κυρίως κείμενο)αλίδες)"/>
              </a:rPr>
              <a:t>st</a:t>
            </a:r>
            <a:endParaRPr lang="en-US" sz="1800" dirty="0">
              <a:latin typeface="Arial (Κυρίως κείμενο)αλίδες)"/>
            </a:endParaRPr>
          </a:p>
        </p:txBody>
      </p:sp>
      <p:sp>
        <p:nvSpPr>
          <p:cNvPr id="56" name="TextBox 55"/>
          <p:cNvSpPr txBox="1"/>
          <p:nvPr/>
        </p:nvSpPr>
        <p:spPr>
          <a:xfrm>
            <a:off x="2494247" y="5349554"/>
            <a:ext cx="560216" cy="356829"/>
          </a:xfrm>
          <a:prstGeom prst="rect">
            <a:avLst/>
          </a:prstGeom>
          <a:noFill/>
        </p:spPr>
        <p:txBody>
          <a:bodyPr wrap="square" rtlCol="0" anchor="ctr">
            <a:spAutoFit/>
          </a:bodyPr>
          <a:lstStyle/>
          <a:p>
            <a:pPr algn="ctr">
              <a:buNone/>
            </a:pPr>
            <a:r>
              <a:rPr lang="en-US" sz="1800" dirty="0" smtClean="0">
                <a:latin typeface="Arial (Κυρίως κείμενο)αλίδες)"/>
              </a:rPr>
              <a:t>1</a:t>
            </a:r>
            <a:r>
              <a:rPr lang="en-US" sz="1800" baseline="30000" dirty="0" smtClean="0">
                <a:latin typeface="Arial (Κυρίως κείμενο)αλίδες)"/>
              </a:rPr>
              <a:t>st</a:t>
            </a:r>
            <a:endParaRPr lang="en-US" sz="1800" dirty="0">
              <a:latin typeface="Arial (Κυρίως κείμενο)αλίδες)"/>
            </a:endParaRPr>
          </a:p>
        </p:txBody>
      </p:sp>
      <p:sp>
        <p:nvSpPr>
          <p:cNvPr id="57" name="TextBox 56"/>
          <p:cNvSpPr txBox="1"/>
          <p:nvPr/>
        </p:nvSpPr>
        <p:spPr>
          <a:xfrm>
            <a:off x="1488527" y="4216378"/>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2</a:t>
            </a:r>
            <a:endParaRPr lang="en-US" sz="1800" dirty="0">
              <a:latin typeface="Arial (Κυρίως κείμενο)αλίδες)"/>
            </a:endParaRPr>
          </a:p>
        </p:txBody>
      </p:sp>
      <p:sp>
        <p:nvSpPr>
          <p:cNvPr id="58" name="TextBox 57"/>
          <p:cNvSpPr txBox="1"/>
          <p:nvPr/>
        </p:nvSpPr>
        <p:spPr>
          <a:xfrm>
            <a:off x="1488527" y="5313601"/>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2</a:t>
            </a:r>
            <a:endParaRPr lang="en-US" sz="1800" dirty="0">
              <a:latin typeface="Arial (Κυρίως κείμενο)αλίδες)"/>
            </a:endParaRPr>
          </a:p>
        </p:txBody>
      </p:sp>
      <p:sp>
        <p:nvSpPr>
          <p:cNvPr id="59" name="TextBox 58"/>
          <p:cNvSpPr txBox="1"/>
          <p:nvPr/>
        </p:nvSpPr>
        <p:spPr>
          <a:xfrm>
            <a:off x="1496277" y="4589470"/>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8</a:t>
            </a:r>
            <a:endParaRPr lang="en-US" sz="1800" dirty="0">
              <a:latin typeface="Arial (Κυρίως κείμενο)αλίδες)"/>
            </a:endParaRPr>
          </a:p>
        </p:txBody>
      </p:sp>
      <p:sp>
        <p:nvSpPr>
          <p:cNvPr id="60" name="TextBox 59"/>
          <p:cNvSpPr txBox="1"/>
          <p:nvPr/>
        </p:nvSpPr>
        <p:spPr>
          <a:xfrm>
            <a:off x="1489077" y="4945266"/>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8</a:t>
            </a:r>
            <a:endParaRPr lang="en-US" sz="1800" dirty="0">
              <a:latin typeface="Arial (Κυρίως κείμενο)αλίδες)"/>
            </a:endParaRPr>
          </a:p>
        </p:txBody>
      </p:sp>
      <p:sp>
        <p:nvSpPr>
          <p:cNvPr id="6" name="Ορθογώνιο 5"/>
          <p:cNvSpPr/>
          <p:nvPr/>
        </p:nvSpPr>
        <p:spPr>
          <a:xfrm>
            <a:off x="3303776" y="4190739"/>
            <a:ext cx="327334" cy="386196"/>
          </a:xfrm>
          <a:prstGeom prst="rect">
            <a:avLst/>
          </a:prstGeom>
          <a:ln>
            <a:noFill/>
          </a:ln>
        </p:spPr>
        <p:txBody>
          <a:bodyPr wrap="none">
            <a:spAutoFit/>
          </a:bodyPr>
          <a:lstStyle/>
          <a:p>
            <a:pPr>
              <a:buNone/>
            </a:pPr>
            <a:r>
              <a:rPr lang="en-US" sz="2000" b="1" dirty="0" smtClean="0">
                <a:solidFill>
                  <a:srgbClr val="6C0000"/>
                </a:solidFill>
              </a:rPr>
              <a:t>1</a:t>
            </a:r>
            <a:endParaRPr lang="en-US" sz="2000" b="1" dirty="0">
              <a:solidFill>
                <a:srgbClr val="6C0000"/>
              </a:solidFill>
            </a:endParaRPr>
          </a:p>
        </p:txBody>
      </p:sp>
      <p:sp>
        <p:nvSpPr>
          <p:cNvPr id="61" name="Ορθογώνιο 60"/>
          <p:cNvSpPr/>
          <p:nvPr/>
        </p:nvSpPr>
        <p:spPr>
          <a:xfrm>
            <a:off x="3285944" y="5326903"/>
            <a:ext cx="327334" cy="386196"/>
          </a:xfrm>
          <a:prstGeom prst="rect">
            <a:avLst/>
          </a:prstGeom>
        </p:spPr>
        <p:txBody>
          <a:bodyPr wrap="none">
            <a:spAutoFit/>
          </a:bodyPr>
          <a:lstStyle/>
          <a:p>
            <a:pPr>
              <a:buNone/>
            </a:pPr>
            <a:r>
              <a:rPr lang="en-US" sz="2000" b="1" dirty="0" smtClean="0">
                <a:solidFill>
                  <a:srgbClr val="6C0000"/>
                </a:solidFill>
              </a:rPr>
              <a:t>1</a:t>
            </a:r>
            <a:endParaRPr lang="en-US" sz="2000" b="1" dirty="0">
              <a:solidFill>
                <a:srgbClr val="6C0000"/>
              </a:solidFill>
            </a:endParaRPr>
          </a:p>
        </p:txBody>
      </p:sp>
      <p:sp>
        <p:nvSpPr>
          <p:cNvPr id="7" name="Ορθογώνιο 6"/>
          <p:cNvSpPr/>
          <p:nvPr/>
        </p:nvSpPr>
        <p:spPr>
          <a:xfrm>
            <a:off x="3292126" y="4567102"/>
            <a:ext cx="327334" cy="386196"/>
          </a:xfrm>
          <a:prstGeom prst="rect">
            <a:avLst/>
          </a:prstGeom>
        </p:spPr>
        <p:txBody>
          <a:bodyPr wrap="none">
            <a:spAutoFit/>
          </a:bodyPr>
          <a:lstStyle/>
          <a:p>
            <a:pPr>
              <a:buNone/>
            </a:pPr>
            <a:r>
              <a:rPr lang="en-US" sz="2000" b="1" dirty="0" smtClean="0">
                <a:solidFill>
                  <a:srgbClr val="00B050"/>
                </a:solidFill>
              </a:rPr>
              <a:t>0</a:t>
            </a:r>
            <a:endParaRPr lang="en-US" sz="2000" b="1" dirty="0">
              <a:solidFill>
                <a:srgbClr val="00B050"/>
              </a:solidFill>
            </a:endParaRPr>
          </a:p>
        </p:txBody>
      </p:sp>
      <p:sp>
        <p:nvSpPr>
          <p:cNvPr id="62" name="Ορθογώνιο 61"/>
          <p:cNvSpPr/>
          <p:nvPr/>
        </p:nvSpPr>
        <p:spPr>
          <a:xfrm>
            <a:off x="3285126" y="4910774"/>
            <a:ext cx="327334" cy="386196"/>
          </a:xfrm>
          <a:prstGeom prst="rect">
            <a:avLst/>
          </a:prstGeom>
        </p:spPr>
        <p:txBody>
          <a:bodyPr wrap="none">
            <a:spAutoFit/>
          </a:bodyPr>
          <a:lstStyle/>
          <a:p>
            <a:pPr>
              <a:buNone/>
            </a:pPr>
            <a:r>
              <a:rPr lang="en-US" sz="2000" b="1" dirty="0" smtClean="0">
                <a:solidFill>
                  <a:srgbClr val="00B050"/>
                </a:solidFill>
              </a:rPr>
              <a:t>0</a:t>
            </a:r>
            <a:endParaRPr lang="en-US" sz="2000" b="1" dirty="0">
              <a:solidFill>
                <a:srgbClr val="00B050"/>
              </a:solidFill>
            </a:endParaRPr>
          </a:p>
        </p:txBody>
      </p:sp>
      <p:sp>
        <p:nvSpPr>
          <p:cNvPr id="63" name="Ορθογώνιο 62"/>
          <p:cNvSpPr/>
          <p:nvPr/>
        </p:nvSpPr>
        <p:spPr>
          <a:xfrm>
            <a:off x="1925417" y="6016154"/>
            <a:ext cx="5293163" cy="406265"/>
          </a:xfrm>
          <a:prstGeom prst="rect">
            <a:avLst/>
          </a:prstGeom>
          <a:solidFill>
            <a:srgbClr val="FFFFFF"/>
          </a:solidFill>
        </p:spPr>
        <p:txBody>
          <a:bodyPr wrap="square">
            <a:spAutoFit/>
          </a:bodyPr>
          <a:lstStyle/>
          <a:p>
            <a:pPr marL="0" indent="0" algn="ctr">
              <a:buNone/>
            </a:pPr>
            <a:r>
              <a:rPr lang="en-US" sz="2000" b="1" dirty="0" err="1" smtClean="0">
                <a:solidFill>
                  <a:schemeClr val="tx1">
                    <a:lumMod val="75000"/>
                    <a:lumOff val="25000"/>
                  </a:schemeClr>
                </a:solidFill>
                <a:latin typeface="Arial (Κυρίως κείμενο)αλίδες)"/>
              </a:rPr>
              <a:t>Predict</a:t>
            </a:r>
            <a:r>
              <a:rPr lang="en-US" sz="2000" b="1" baseline="-25000" dirty="0" err="1" smtClean="0">
                <a:solidFill>
                  <a:schemeClr val="tx1">
                    <a:lumMod val="75000"/>
                    <a:lumOff val="25000"/>
                  </a:schemeClr>
                </a:solidFill>
                <a:latin typeface="Arial (Κυρίως κείμενο)αλίδες)"/>
              </a:rPr>
              <a:t>Obj</a:t>
            </a:r>
            <a:r>
              <a:rPr lang="en-US" sz="2000" b="1" dirty="0" smtClean="0">
                <a:solidFill>
                  <a:schemeClr val="tx1">
                    <a:lumMod val="75000"/>
                    <a:lumOff val="25000"/>
                  </a:schemeClr>
                </a:solidFill>
                <a:latin typeface="Arial (Κυρίως κείμενο)αλίδες)"/>
              </a:rPr>
              <a:t> = </a:t>
            </a:r>
            <a:r>
              <a:rPr lang="en-US" sz="2000" b="1" dirty="0" err="1" smtClean="0">
                <a:solidFill>
                  <a:schemeClr val="tx1">
                    <a:lumMod val="75000"/>
                    <a:lumOff val="25000"/>
                  </a:schemeClr>
                </a:solidFill>
                <a:latin typeface="Arial (Κυρίως κείμενο)αλίδες)"/>
              </a:rPr>
              <a:t>Score</a:t>
            </a:r>
            <a:r>
              <a:rPr lang="en-US" sz="2000" b="1" baseline="-25000" dirty="0" err="1" smtClean="0">
                <a:solidFill>
                  <a:schemeClr val="tx1">
                    <a:lumMod val="75000"/>
                    <a:lumOff val="25000"/>
                  </a:schemeClr>
                </a:solidFill>
                <a:latin typeface="Arial (Κυρίως κείμενο)αλίδες)"/>
              </a:rPr>
              <a:t>obj</a:t>
            </a:r>
            <a:r>
              <a:rPr lang="en-US" sz="2000" b="1" dirty="0" smtClean="0">
                <a:solidFill>
                  <a:schemeClr val="tx1">
                    <a:lumMod val="75000"/>
                    <a:lumOff val="25000"/>
                  </a:schemeClr>
                </a:solidFill>
                <a:latin typeface="Arial (Κυρίως κείμενο)αλίδες)"/>
              </a:rPr>
              <a:t> &lt; mean(score) : 1 ? 0 </a:t>
            </a:r>
            <a:endParaRPr lang="en-US" sz="2000" b="1" dirty="0">
              <a:solidFill>
                <a:schemeClr val="tx1">
                  <a:lumMod val="75000"/>
                  <a:lumOff val="25000"/>
                </a:schemeClr>
              </a:solidFill>
              <a:latin typeface="Arial (Κυρίως κείμενο)αλίδες)"/>
              <a:ea typeface="Cambria Math" panose="02040503050406030204" pitchFamily="18" charset="0"/>
            </a:endParaRPr>
          </a:p>
        </p:txBody>
      </p:sp>
      <p:sp>
        <p:nvSpPr>
          <p:cNvPr id="66" name="Ορθογώνιο 65"/>
          <p:cNvSpPr/>
          <p:nvPr/>
        </p:nvSpPr>
        <p:spPr bwMode="auto">
          <a:xfrm>
            <a:off x="3358920" y="3317312"/>
            <a:ext cx="350412" cy="450974"/>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97" name="Γωνιώδης σύνδεση 18"/>
          <p:cNvCxnSpPr>
            <a:stCxn id="101" idx="3"/>
            <a:endCxn id="105" idx="0"/>
          </p:cNvCxnSpPr>
          <p:nvPr/>
        </p:nvCxnSpPr>
        <p:spPr bwMode="auto">
          <a:xfrm flipH="1">
            <a:off x="5517239" y="3922347"/>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8" name="Γωνιώδης σύνδεση 18"/>
          <p:cNvCxnSpPr>
            <a:stCxn id="100" idx="3"/>
            <a:endCxn id="101" idx="0"/>
          </p:cNvCxnSpPr>
          <p:nvPr/>
        </p:nvCxnSpPr>
        <p:spPr bwMode="auto">
          <a:xfrm flipH="1">
            <a:off x="6342784" y="2786640"/>
            <a:ext cx="540937"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9" name="Γωνιώδης σύνδεση 18"/>
          <p:cNvCxnSpPr>
            <a:stCxn id="100" idx="5"/>
            <a:endCxn id="104" idx="0"/>
          </p:cNvCxnSpPr>
          <p:nvPr/>
        </p:nvCxnSpPr>
        <p:spPr bwMode="auto">
          <a:xfrm>
            <a:off x="7462238" y="2786640"/>
            <a:ext cx="516840"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00" name="Οβάλ 99"/>
          <p:cNvSpPr/>
          <p:nvPr/>
        </p:nvSpPr>
        <p:spPr bwMode="auto">
          <a:xfrm>
            <a:off x="6763906" y="2112648"/>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1" name="Οβάλ 100"/>
          <p:cNvSpPr/>
          <p:nvPr/>
        </p:nvSpPr>
        <p:spPr bwMode="auto">
          <a:xfrm>
            <a:off x="5933710" y="324835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102" name="Γωνιώδης σύνδεση 18"/>
          <p:cNvCxnSpPr>
            <a:stCxn id="101" idx="5"/>
            <a:endCxn id="103" idx="0"/>
          </p:cNvCxnSpPr>
          <p:nvPr/>
        </p:nvCxnSpPr>
        <p:spPr bwMode="auto">
          <a:xfrm>
            <a:off x="6632042" y="3922347"/>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03" name="Οβάλ 102"/>
          <p:cNvSpPr/>
          <p:nvPr/>
        </p:nvSpPr>
        <p:spPr bwMode="auto">
          <a:xfrm>
            <a:off x="6749945" y="433956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4" name="Οβάλ 103"/>
          <p:cNvSpPr/>
          <p:nvPr/>
        </p:nvSpPr>
        <p:spPr bwMode="auto">
          <a:xfrm>
            <a:off x="7570004" y="324835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5" name="Οβάλ 104"/>
          <p:cNvSpPr/>
          <p:nvPr/>
        </p:nvSpPr>
        <p:spPr bwMode="auto">
          <a:xfrm>
            <a:off x="5108165" y="433956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6" name="Content Placeholder 2"/>
          <p:cNvSpPr txBox="1">
            <a:spLocks/>
          </p:cNvSpPr>
          <p:nvPr/>
        </p:nvSpPr>
        <p:spPr>
          <a:xfrm>
            <a:off x="6820341" y="2303004"/>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107" name="Content Placeholder 2"/>
          <p:cNvSpPr txBox="1">
            <a:spLocks/>
          </p:cNvSpPr>
          <p:nvPr/>
        </p:nvSpPr>
        <p:spPr>
          <a:xfrm>
            <a:off x="5836728" y="2821127"/>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108" name="Content Placeholder 2"/>
          <p:cNvSpPr txBox="1">
            <a:spLocks/>
          </p:cNvSpPr>
          <p:nvPr/>
        </p:nvSpPr>
        <p:spPr>
          <a:xfrm>
            <a:off x="7257913" y="2817853"/>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109" name="Content Placeholder 2"/>
          <p:cNvSpPr txBox="1">
            <a:spLocks/>
          </p:cNvSpPr>
          <p:nvPr/>
        </p:nvSpPr>
        <p:spPr>
          <a:xfrm>
            <a:off x="4873784" y="3863689"/>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110" name="Content Placeholder 2"/>
          <p:cNvSpPr txBox="1">
            <a:spLocks/>
          </p:cNvSpPr>
          <p:nvPr/>
        </p:nvSpPr>
        <p:spPr>
          <a:xfrm>
            <a:off x="6492973" y="393521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111" name="Content Placeholder 2"/>
          <p:cNvSpPr txBox="1">
            <a:spLocks/>
          </p:cNvSpPr>
          <p:nvPr/>
        </p:nvSpPr>
        <p:spPr>
          <a:xfrm>
            <a:off x="6000072" y="3441025"/>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12" name="Ορθογώνιο 111"/>
          <p:cNvSpPr/>
          <p:nvPr/>
        </p:nvSpPr>
        <p:spPr bwMode="auto">
          <a:xfrm>
            <a:off x="5143808" y="3316027"/>
            <a:ext cx="72050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3</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3" name="Ορθογώνιο 112"/>
          <p:cNvSpPr/>
          <p:nvPr/>
        </p:nvSpPr>
        <p:spPr bwMode="auto">
          <a:xfrm>
            <a:off x="6831053" y="5204981"/>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14" name="Ορθογώνιο 113"/>
          <p:cNvSpPr/>
          <p:nvPr/>
        </p:nvSpPr>
        <p:spPr bwMode="auto">
          <a:xfrm>
            <a:off x="7657093" y="4113779"/>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15" name="Ορθογώνιο 114"/>
          <p:cNvSpPr/>
          <p:nvPr/>
        </p:nvSpPr>
        <p:spPr bwMode="auto">
          <a:xfrm>
            <a:off x="5162754" y="5204981"/>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2</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16" name="Ορθογώνιο 115"/>
          <p:cNvSpPr/>
          <p:nvPr/>
        </p:nvSpPr>
        <p:spPr bwMode="auto">
          <a:xfrm>
            <a:off x="7657093" y="2187318"/>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4</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32" name="Οβάλ 31"/>
          <p:cNvSpPr/>
          <p:nvPr/>
        </p:nvSpPr>
        <p:spPr bwMode="auto">
          <a:xfrm>
            <a:off x="7568296" y="3246304"/>
            <a:ext cx="819855" cy="799567"/>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41" name="Οβάλ 40"/>
          <p:cNvSpPr/>
          <p:nvPr/>
        </p:nvSpPr>
        <p:spPr bwMode="auto">
          <a:xfrm>
            <a:off x="5096515" y="4337215"/>
            <a:ext cx="837195" cy="789631"/>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43" name="Οβάλ 42"/>
          <p:cNvSpPr/>
          <p:nvPr/>
        </p:nvSpPr>
        <p:spPr bwMode="auto">
          <a:xfrm>
            <a:off x="5105082" y="4331801"/>
            <a:ext cx="818147" cy="789631"/>
          </a:xfrm>
          <a:prstGeom prst="ellipse">
            <a:avLst/>
          </a:prstGeom>
          <a:ln w="76200">
            <a:solidFill>
              <a:srgbClr val="F03F21"/>
            </a:solidFill>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44" name="Οβάλ 43"/>
          <p:cNvSpPr/>
          <p:nvPr/>
        </p:nvSpPr>
        <p:spPr bwMode="auto">
          <a:xfrm>
            <a:off x="7570004" y="3249567"/>
            <a:ext cx="818147" cy="789631"/>
          </a:xfrm>
          <a:prstGeom prst="ellipse">
            <a:avLst/>
          </a:prstGeom>
          <a:ln w="76200">
            <a:solidFill>
              <a:srgbClr val="F03F21"/>
            </a:solidFill>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5" name="Οβάλ 64"/>
          <p:cNvSpPr/>
          <p:nvPr/>
        </p:nvSpPr>
        <p:spPr bwMode="auto">
          <a:xfrm>
            <a:off x="7568092" y="3248354"/>
            <a:ext cx="818147" cy="789631"/>
          </a:xfrm>
          <a:prstGeom prst="ellipse">
            <a:avLst/>
          </a:prstGeom>
          <a:ln w="76200">
            <a:solidFill>
              <a:srgbClr val="6C0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4" name="Οβάλ 63"/>
          <p:cNvSpPr/>
          <p:nvPr/>
        </p:nvSpPr>
        <p:spPr bwMode="auto">
          <a:xfrm>
            <a:off x="5096515" y="4330917"/>
            <a:ext cx="830685" cy="798281"/>
          </a:xfrm>
          <a:prstGeom prst="ellipse">
            <a:avLst/>
          </a:prstGeom>
          <a:ln w="76200">
            <a:solidFill>
              <a:srgbClr val="008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857509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randombar(horizontal)">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500"/>
                                        <p:tgtEl>
                                          <p:spTgt spid="4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randombar(horizontal)">
                                      <p:cBhvr>
                                        <p:cTn id="24" dur="5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randombar(horizontal)">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randombar(horizontal)">
                                      <p:cBhvr>
                                        <p:cTn id="51" dur="500"/>
                                        <p:tgtEl>
                                          <p:spTgt spid="5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randombar(horizontal)">
                                      <p:cBhvr>
                                        <p:cTn id="54" dur="500"/>
                                        <p:tgtEl>
                                          <p:spTgt spid="4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randombar(horizontal)">
                                      <p:cBhvr>
                                        <p:cTn id="60" dur="500"/>
                                        <p:tgtEl>
                                          <p:spTgt spid="5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randombar(horizontal)">
                                      <p:cBhvr>
                                        <p:cTn id="63" dur="500"/>
                                        <p:tgtEl>
                                          <p:spTgt spid="6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randombar(horizontal)">
                                      <p:cBhvr>
                                        <p:cTn id="66" dur="500"/>
                                        <p:tgtEl>
                                          <p:spTgt spid="62"/>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randombar(horizontal)">
                                      <p:cBhvr>
                                        <p:cTn id="69" dur="500"/>
                                        <p:tgtEl>
                                          <p:spTgt spid="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randombar(horizontal)">
                                      <p:cBhvr>
                                        <p:cTn id="72" dur="500"/>
                                        <p:tgtEl>
                                          <p:spTgt spid="6"/>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randombar(horizontal)">
                                      <p:cBhvr>
                                        <p:cTn id="75" dur="500"/>
                                        <p:tgtEl>
                                          <p:spTgt spid="61"/>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randombar(horizontal)">
                                      <p:cBhvr>
                                        <p:cTn id="81" dur="500"/>
                                        <p:tgtEl>
                                          <p:spTgt spid="65"/>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randombar(horizontal)">
                                      <p:cBhvr>
                                        <p:cTn id="8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5" grpId="0"/>
      <p:bldP spid="48" grpId="0"/>
      <p:bldP spid="50" grpId="0"/>
      <p:bldP spid="56" grpId="0"/>
      <p:bldP spid="57" grpId="0"/>
      <p:bldP spid="58" grpId="0"/>
      <p:bldP spid="59" grpId="0"/>
      <p:bldP spid="60" grpId="0"/>
      <p:bldP spid="6" grpId="0"/>
      <p:bldP spid="61" grpId="0"/>
      <p:bldP spid="7" grpId="0"/>
      <p:bldP spid="62" grpId="0"/>
      <p:bldP spid="63" grpId="0" animBg="1"/>
      <p:bldP spid="66" grpId="0" animBg="1"/>
      <p:bldP spid="32" grpId="0" animBg="1"/>
      <p:bldP spid="41" grpId="0" animBg="1"/>
      <p:bldP spid="43" grpId="0" animBg="1"/>
      <p:bldP spid="44" grpId="0" animBg="1"/>
      <p:bldP spid="65" grpId="0" animBg="1"/>
      <p:bldP spid="6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 name="Ορθογώνιο 75"/>
          <p:cNvSpPr/>
          <p:nvPr/>
        </p:nvSpPr>
        <p:spPr bwMode="auto">
          <a:xfrm>
            <a:off x="4956704" y="3626526"/>
            <a:ext cx="72050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77" name="Ορθογώνιο 76"/>
          <p:cNvSpPr/>
          <p:nvPr/>
        </p:nvSpPr>
        <p:spPr bwMode="auto">
          <a:xfrm>
            <a:off x="6816420" y="5534118"/>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78" name="Ορθογώνιο 77"/>
          <p:cNvSpPr/>
          <p:nvPr/>
        </p:nvSpPr>
        <p:spPr bwMode="auto">
          <a:xfrm>
            <a:off x="7642460" y="4442916"/>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79" name="Ορθογώνιο 78"/>
          <p:cNvSpPr/>
          <p:nvPr/>
        </p:nvSpPr>
        <p:spPr bwMode="auto">
          <a:xfrm>
            <a:off x="5148121" y="5534118"/>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0" name="Ορθογώνιο 79"/>
          <p:cNvSpPr/>
          <p:nvPr/>
        </p:nvSpPr>
        <p:spPr bwMode="auto">
          <a:xfrm>
            <a:off x="7642460" y="2516455"/>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2" name="Titre 1"/>
          <p:cNvSpPr>
            <a:spLocks noGrp="1"/>
          </p:cNvSpPr>
          <p:nvPr>
            <p:ph type="title"/>
          </p:nvPr>
        </p:nvSpPr>
        <p:spPr>
          <a:xfrm>
            <a:off x="731838" y="0"/>
            <a:ext cx="7805737" cy="1254125"/>
          </a:xfrm>
        </p:spPr>
        <p:txBody>
          <a:bodyPr/>
          <a:lstStyle/>
          <a:p>
            <a:r>
              <a:rPr lang="en-US" dirty="0"/>
              <a:t>HST</a:t>
            </a:r>
            <a:r>
              <a:rPr lang="en-US" dirty="0" smtClean="0"/>
              <a:t> Mass Update: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70</a:t>
            </a:fld>
            <a:endParaRPr lang="en-US" dirty="0"/>
          </a:p>
        </p:txBody>
      </p:sp>
      <p:sp>
        <p:nvSpPr>
          <p:cNvPr id="8" name="Content Placeholder 2"/>
          <p:cNvSpPr txBox="1">
            <a:spLocks/>
          </p:cNvSpPr>
          <p:nvPr/>
        </p:nvSpPr>
        <p:spPr>
          <a:xfrm>
            <a:off x="0" y="1187660"/>
            <a:ext cx="9144000" cy="98330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Update </a:t>
            </a:r>
            <a:r>
              <a:rPr lang="en-US" sz="2200" kern="0" dirty="0" err="1" smtClean="0">
                <a:solidFill>
                  <a:srgbClr val="017DBB"/>
                </a:solidFill>
              </a:rPr>
              <a:t>Mass</a:t>
            </a:r>
            <a:r>
              <a:rPr lang="en-US" sz="2200" kern="0" baseline="-25000" dirty="0" err="1" smtClean="0">
                <a:solidFill>
                  <a:srgbClr val="017DBB"/>
                </a:solidFill>
                <a:latin typeface="Bahnschrift Condensed" panose="020B0502040204020203" pitchFamily="34" charset="0"/>
                <a:ea typeface="Cambria Math" panose="02040503050406030204" pitchFamily="18" charset="0"/>
                <a:cs typeface="Times New Roman" panose="02020603050405020304" pitchFamily="18" charset="0"/>
              </a:rPr>
              <a:t>l</a:t>
            </a:r>
            <a:r>
              <a:rPr lang="en-US" sz="2200" kern="0" dirty="0" smtClean="0">
                <a:solidFill>
                  <a:srgbClr val="017DBB"/>
                </a:solidFill>
              </a:rPr>
              <a:t> Profile </a:t>
            </a:r>
            <a:r>
              <a:rPr lang="en-US" sz="2200" kern="0" dirty="0" smtClean="0"/>
              <a:t>of the HST, using the objects of the latest window</a:t>
            </a:r>
          </a:p>
          <a:p>
            <a:pPr lvl="1"/>
            <a:r>
              <a:rPr lang="en-US" sz="2200" kern="0" dirty="0" smtClean="0"/>
              <a:t>Increase by one the mass of all visited nodes in the path to a leaf</a:t>
            </a:r>
          </a:p>
        </p:txBody>
      </p:sp>
      <p:sp>
        <p:nvSpPr>
          <p:cNvPr id="87" name="Content Placeholder 2"/>
          <p:cNvSpPr txBox="1">
            <a:spLocks/>
          </p:cNvSpPr>
          <p:nvPr/>
        </p:nvSpPr>
        <p:spPr>
          <a:xfrm>
            <a:off x="3312142" y="276959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86" name="Content Placeholder 2"/>
          <p:cNvSpPr txBox="1">
            <a:spLocks/>
          </p:cNvSpPr>
          <p:nvPr/>
        </p:nvSpPr>
        <p:spPr>
          <a:xfrm>
            <a:off x="3309527" y="314099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88" name="Content Placeholder 2"/>
          <p:cNvSpPr txBox="1">
            <a:spLocks/>
          </p:cNvSpPr>
          <p:nvPr/>
        </p:nvSpPr>
        <p:spPr>
          <a:xfrm>
            <a:off x="3317745" y="3491191"/>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104" name="Ορθογώνιο 103"/>
          <p:cNvSpPr/>
          <p:nvPr/>
        </p:nvSpPr>
        <p:spPr bwMode="auto">
          <a:xfrm>
            <a:off x="7645834" y="2516455"/>
            <a:ext cx="1408595" cy="31875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5" name="Ορθογώνιο 104"/>
          <p:cNvSpPr/>
          <p:nvPr/>
        </p:nvSpPr>
        <p:spPr bwMode="auto">
          <a:xfrm>
            <a:off x="7642460" y="2516456"/>
            <a:ext cx="1408595" cy="31768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6" name="Ορθογώνιο 105"/>
          <p:cNvSpPr/>
          <p:nvPr/>
        </p:nvSpPr>
        <p:spPr bwMode="auto">
          <a:xfrm>
            <a:off x="7649208" y="2515387"/>
            <a:ext cx="1408595" cy="31371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2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7" name="Ορθογώνιο 106"/>
          <p:cNvSpPr/>
          <p:nvPr/>
        </p:nvSpPr>
        <p:spPr bwMode="auto">
          <a:xfrm>
            <a:off x="7631320" y="2516453"/>
            <a:ext cx="1408595" cy="304033"/>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3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8" name="Ορθογώνιο 107"/>
          <p:cNvSpPr/>
          <p:nvPr/>
        </p:nvSpPr>
        <p:spPr bwMode="auto">
          <a:xfrm>
            <a:off x="7649208" y="4452441"/>
            <a:ext cx="1041098" cy="30366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graphicFrame>
        <p:nvGraphicFramePr>
          <p:cNvPr id="118" name="Πίνακας 117"/>
          <p:cNvGraphicFramePr>
            <a:graphicFrameLocks noGrp="1"/>
          </p:cNvGraphicFramePr>
          <p:nvPr>
            <p:extLst/>
          </p:nvPr>
        </p:nvGraphicFramePr>
        <p:xfrm>
          <a:off x="266197" y="2876699"/>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85" name="Content Placeholder 2"/>
          <p:cNvSpPr txBox="1">
            <a:spLocks/>
          </p:cNvSpPr>
          <p:nvPr/>
        </p:nvSpPr>
        <p:spPr>
          <a:xfrm>
            <a:off x="3327338" y="3852324"/>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cxnSp>
        <p:nvCxnSpPr>
          <p:cNvPr id="46" name="Γωνιώδης σύνδεση 18"/>
          <p:cNvCxnSpPr>
            <a:stCxn id="50" idx="3"/>
            <a:endCxn id="69" idx="0"/>
          </p:cNvCxnSpPr>
          <p:nvPr/>
        </p:nvCxnSpPr>
        <p:spPr bwMode="auto">
          <a:xfrm flipH="1">
            <a:off x="5502606" y="4251484"/>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47" name="Γωνιώδης σύνδεση 18"/>
          <p:cNvCxnSpPr>
            <a:stCxn id="49" idx="3"/>
            <a:endCxn id="50" idx="0"/>
          </p:cNvCxnSpPr>
          <p:nvPr/>
        </p:nvCxnSpPr>
        <p:spPr bwMode="auto">
          <a:xfrm flipH="1">
            <a:off x="6328151" y="3115777"/>
            <a:ext cx="540937"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48" name="Γωνιώδης σύνδεση 18"/>
          <p:cNvCxnSpPr>
            <a:stCxn id="49" idx="5"/>
            <a:endCxn id="63" idx="0"/>
          </p:cNvCxnSpPr>
          <p:nvPr/>
        </p:nvCxnSpPr>
        <p:spPr bwMode="auto">
          <a:xfrm>
            <a:off x="7447605" y="3115777"/>
            <a:ext cx="516840"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49" name="Οβάλ 48"/>
          <p:cNvSpPr/>
          <p:nvPr/>
        </p:nvSpPr>
        <p:spPr bwMode="auto">
          <a:xfrm>
            <a:off x="6749273" y="244178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50" name="Οβάλ 49"/>
          <p:cNvSpPr/>
          <p:nvPr/>
        </p:nvSpPr>
        <p:spPr bwMode="auto">
          <a:xfrm>
            <a:off x="5919077" y="357749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51" name="Γωνιώδης σύνδεση 18"/>
          <p:cNvCxnSpPr>
            <a:stCxn id="50" idx="5"/>
            <a:endCxn id="62" idx="0"/>
          </p:cNvCxnSpPr>
          <p:nvPr/>
        </p:nvCxnSpPr>
        <p:spPr bwMode="auto">
          <a:xfrm>
            <a:off x="6617409" y="4251484"/>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2" name="Οβάλ 61"/>
          <p:cNvSpPr/>
          <p:nvPr/>
        </p:nvSpPr>
        <p:spPr bwMode="auto">
          <a:xfrm>
            <a:off x="6735312" y="4668704"/>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3" name="Οβάλ 62"/>
          <p:cNvSpPr/>
          <p:nvPr/>
        </p:nvSpPr>
        <p:spPr bwMode="auto">
          <a:xfrm>
            <a:off x="7555371" y="357749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9" name="Οβάλ 68"/>
          <p:cNvSpPr/>
          <p:nvPr/>
        </p:nvSpPr>
        <p:spPr bwMode="auto">
          <a:xfrm>
            <a:off x="5093532" y="4668704"/>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0" name="Content Placeholder 2"/>
          <p:cNvSpPr txBox="1">
            <a:spLocks/>
          </p:cNvSpPr>
          <p:nvPr/>
        </p:nvSpPr>
        <p:spPr>
          <a:xfrm>
            <a:off x="6805708" y="2632141"/>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71" name="Content Placeholder 2"/>
          <p:cNvSpPr txBox="1">
            <a:spLocks/>
          </p:cNvSpPr>
          <p:nvPr/>
        </p:nvSpPr>
        <p:spPr>
          <a:xfrm>
            <a:off x="5822095" y="3150264"/>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72" name="Content Placeholder 2"/>
          <p:cNvSpPr txBox="1">
            <a:spLocks/>
          </p:cNvSpPr>
          <p:nvPr/>
        </p:nvSpPr>
        <p:spPr>
          <a:xfrm>
            <a:off x="7243280" y="3146990"/>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73" name="Content Placeholder 2"/>
          <p:cNvSpPr txBox="1">
            <a:spLocks/>
          </p:cNvSpPr>
          <p:nvPr/>
        </p:nvSpPr>
        <p:spPr>
          <a:xfrm>
            <a:off x="4861056" y="4264105"/>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74" name="Content Placeholder 2"/>
          <p:cNvSpPr txBox="1">
            <a:spLocks/>
          </p:cNvSpPr>
          <p:nvPr/>
        </p:nvSpPr>
        <p:spPr>
          <a:xfrm>
            <a:off x="6478340" y="4264354"/>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75" name="Content Placeholder 2"/>
          <p:cNvSpPr txBox="1">
            <a:spLocks/>
          </p:cNvSpPr>
          <p:nvPr/>
        </p:nvSpPr>
        <p:spPr>
          <a:xfrm>
            <a:off x="5985439" y="3770162"/>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82" name="Ορθογώνιο 81"/>
          <p:cNvSpPr/>
          <p:nvPr/>
        </p:nvSpPr>
        <p:spPr bwMode="auto">
          <a:xfrm>
            <a:off x="4956704" y="3688124"/>
            <a:ext cx="909717" cy="29199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83" name="Ορθογώνιο 82"/>
          <p:cNvSpPr/>
          <p:nvPr/>
        </p:nvSpPr>
        <p:spPr bwMode="auto">
          <a:xfrm>
            <a:off x="5148121" y="5595286"/>
            <a:ext cx="909717" cy="31104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84" name="Ορθογώνιο 83"/>
          <p:cNvSpPr/>
          <p:nvPr/>
        </p:nvSpPr>
        <p:spPr bwMode="auto">
          <a:xfrm>
            <a:off x="7652163" y="4442916"/>
            <a:ext cx="931377" cy="34104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91" name="Ορθογώνιο 90"/>
          <p:cNvSpPr/>
          <p:nvPr/>
        </p:nvSpPr>
        <p:spPr bwMode="auto">
          <a:xfrm>
            <a:off x="4931704" y="3688124"/>
            <a:ext cx="909717" cy="275370"/>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92" name="Ορθογώνιο 91"/>
          <p:cNvSpPr/>
          <p:nvPr/>
        </p:nvSpPr>
        <p:spPr bwMode="auto">
          <a:xfrm>
            <a:off x="5148120" y="5595285"/>
            <a:ext cx="909717" cy="28657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95" name="Ορθογώνιο 94"/>
          <p:cNvSpPr/>
          <p:nvPr/>
        </p:nvSpPr>
        <p:spPr bwMode="auto">
          <a:xfrm>
            <a:off x="7656848" y="4466063"/>
            <a:ext cx="909717" cy="28205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97" name="Ορθογώνιο 96"/>
          <p:cNvSpPr/>
          <p:nvPr/>
        </p:nvSpPr>
        <p:spPr bwMode="auto">
          <a:xfrm>
            <a:off x="4931761" y="3671501"/>
            <a:ext cx="931377" cy="32860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2</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98" name="Ορθογώνιο 97"/>
          <p:cNvSpPr/>
          <p:nvPr/>
        </p:nvSpPr>
        <p:spPr bwMode="auto">
          <a:xfrm>
            <a:off x="5138410" y="5595284"/>
            <a:ext cx="931377" cy="314089"/>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2</a:t>
            </a:r>
            <a:endParaRPr lang="en-US" sz="2200" b="1" i="1" dirty="0">
              <a:solidFill>
                <a:srgbClr val="F03F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493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randombar(horizontal)">
                                      <p:cBhvr>
                                        <p:cTn id="7" dur="500"/>
                                        <p:tgtEl>
                                          <p:spTgt spid="8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randombar(horizontal)">
                                      <p:cBhvr>
                                        <p:cTn id="13" dur="500"/>
                                        <p:tgtEl>
                                          <p:spTgt spid="10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randombar(horizontal)">
                                      <p:cBhvr>
                                        <p:cTn id="21" dur="500"/>
                                        <p:tgtEl>
                                          <p:spTgt spid="10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randombar(horizontal)">
                                      <p:cBhvr>
                                        <p:cTn id="24" dur="500"/>
                                        <p:tgtEl>
                                          <p:spTgt spid="8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randombar(horizontal)">
                                      <p:cBhvr>
                                        <p:cTn id="27" dur="500"/>
                                        <p:tgtEl>
                                          <p:spTgt spid="8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randombar(horizontal)">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randombar(horizontal)">
                                      <p:cBhvr>
                                        <p:cTn id="35" dur="500"/>
                                        <p:tgtEl>
                                          <p:spTgt spid="8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randombar(horizontal)">
                                      <p:cBhvr>
                                        <p:cTn id="38" dur="500"/>
                                        <p:tgtEl>
                                          <p:spTgt spid="10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randombar(horizontal)">
                                      <p:cBhvr>
                                        <p:cTn id="41" dur="500"/>
                                        <p:tgtEl>
                                          <p:spTgt spid="9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randombar(horizontal)">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randombar(horizontal)">
                                      <p:cBhvr>
                                        <p:cTn id="49" dur="500"/>
                                        <p:tgtEl>
                                          <p:spTgt spid="8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randombar(horizontal)">
                                      <p:cBhvr>
                                        <p:cTn id="52" dur="500"/>
                                        <p:tgtEl>
                                          <p:spTgt spid="10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randombar(horizontal)">
                                      <p:cBhvr>
                                        <p:cTn id="55" dur="500"/>
                                        <p:tgtEl>
                                          <p:spTgt spid="95"/>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randombar(horizontal)">
                                      <p:cBhvr>
                                        <p:cTn id="58" dur="500"/>
                                        <p:tgtEl>
                                          <p:spTgt spid="9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randombar(horizontal)">
                                      <p:cBhvr>
                                        <p:cTn id="6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6" grpId="0" animBg="1"/>
      <p:bldP spid="88" grpId="0" animBg="1"/>
      <p:bldP spid="104" grpId="0" animBg="1"/>
      <p:bldP spid="105" grpId="0" animBg="1"/>
      <p:bldP spid="106" grpId="0" animBg="1"/>
      <p:bldP spid="107" grpId="0" animBg="1"/>
      <p:bldP spid="108" grpId="0" animBg="1"/>
      <p:bldP spid="85" grpId="0" animBg="1"/>
      <p:bldP spid="82" grpId="0" animBg="1"/>
      <p:bldP spid="83" grpId="0" animBg="1"/>
      <p:bldP spid="84" grpId="0" animBg="1"/>
      <p:bldP spid="91" grpId="0" animBg="1"/>
      <p:bldP spid="92" grpId="0" animBg="1"/>
      <p:bldP spid="95" grpId="0" animBg="1"/>
      <p:bldP spid="97" grpId="0" animBg="1"/>
      <p:bldP spid="98"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Ορθογώνιο 60"/>
          <p:cNvSpPr/>
          <p:nvPr/>
        </p:nvSpPr>
        <p:spPr bwMode="auto">
          <a:xfrm>
            <a:off x="2990038" y="2399171"/>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4</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78" name="Ορθογώνιο 77"/>
          <p:cNvSpPr/>
          <p:nvPr/>
        </p:nvSpPr>
        <p:spPr bwMode="auto">
          <a:xfrm>
            <a:off x="2982840" y="469283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2</a:t>
            </a:r>
          </a:p>
        </p:txBody>
      </p:sp>
      <p:sp>
        <p:nvSpPr>
          <p:cNvPr id="80" name="Ορθογώνιο 79"/>
          <p:cNvSpPr/>
          <p:nvPr/>
        </p:nvSpPr>
        <p:spPr bwMode="auto">
          <a:xfrm>
            <a:off x="2109219" y="5974088"/>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l = 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2" name="Ορθογώνιο 81"/>
          <p:cNvSpPr/>
          <p:nvPr/>
        </p:nvSpPr>
        <p:spPr bwMode="auto">
          <a:xfrm>
            <a:off x="491883" y="6026198"/>
            <a:ext cx="731058" cy="23230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2</a:t>
            </a:r>
          </a:p>
        </p:txBody>
      </p:sp>
      <p:sp>
        <p:nvSpPr>
          <p:cNvPr id="84" name="Ορθογώνιο 83"/>
          <p:cNvSpPr/>
          <p:nvPr/>
        </p:nvSpPr>
        <p:spPr bwMode="auto">
          <a:xfrm>
            <a:off x="425393" y="3699754"/>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2</a:t>
            </a:r>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71</a:t>
            </a:fld>
            <a:endParaRPr lang="en-US" dirty="0"/>
          </a:p>
        </p:txBody>
      </p:sp>
      <p:sp>
        <p:nvSpPr>
          <p:cNvPr id="7" name="Titre 1"/>
          <p:cNvSpPr>
            <a:spLocks noGrp="1"/>
          </p:cNvSpPr>
          <p:nvPr>
            <p:ph type="title"/>
          </p:nvPr>
        </p:nvSpPr>
        <p:spPr>
          <a:xfrm>
            <a:off x="731838" y="0"/>
            <a:ext cx="7805737" cy="1254125"/>
          </a:xfrm>
        </p:spPr>
        <p:txBody>
          <a:bodyPr/>
          <a:lstStyle/>
          <a:p>
            <a:r>
              <a:rPr lang="en-US" dirty="0"/>
              <a:t>HST</a:t>
            </a:r>
            <a:r>
              <a:rPr lang="en-US" dirty="0" smtClean="0"/>
              <a:t> Mass Update: Example</a:t>
            </a:r>
            <a:endParaRPr lang="en-US" dirty="0"/>
          </a:p>
        </p:txBody>
      </p:sp>
      <p:sp>
        <p:nvSpPr>
          <p:cNvPr id="44" name="Content Placeholder 2"/>
          <p:cNvSpPr txBox="1">
            <a:spLocks/>
          </p:cNvSpPr>
          <p:nvPr/>
        </p:nvSpPr>
        <p:spPr>
          <a:xfrm>
            <a:off x="0" y="1540545"/>
            <a:ext cx="8537575" cy="37628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Transfer the non-zero </a:t>
            </a:r>
            <a:r>
              <a:rPr lang="en-US" sz="2200" kern="0" dirty="0" err="1">
                <a:solidFill>
                  <a:srgbClr val="F03F21"/>
                </a:solidFill>
              </a:rPr>
              <a:t>Mass</a:t>
            </a:r>
            <a:r>
              <a:rPr lang="en-US" sz="2200" kern="0" baseline="-25000" dirty="0" err="1">
                <a:solidFill>
                  <a:srgbClr val="F03F21"/>
                </a:solidFill>
                <a:latin typeface="Bahnschrift Condensed" panose="020B0502040204020203" pitchFamily="34" charset="0"/>
                <a:ea typeface="Cambria Math" panose="02040503050406030204" pitchFamily="18" charset="0"/>
                <a:cs typeface="Times New Roman" panose="02020603050405020304" pitchFamily="18" charset="0"/>
              </a:rPr>
              <a:t>l</a:t>
            </a:r>
            <a:r>
              <a:rPr lang="en-US" sz="2200" kern="0" dirty="0" smtClean="0"/>
              <a:t> to the </a:t>
            </a:r>
            <a:r>
              <a:rPr lang="en-US" sz="2200" kern="0" dirty="0" err="1">
                <a:solidFill>
                  <a:srgbClr val="017DBB"/>
                </a:solidFill>
              </a:rPr>
              <a:t>Mass</a:t>
            </a:r>
            <a:r>
              <a:rPr lang="en-US" sz="2200" kern="0" baseline="-25000" dirty="0" err="1">
                <a:solidFill>
                  <a:srgbClr val="017DBB"/>
                </a:solidFill>
              </a:rPr>
              <a:t>r</a:t>
            </a:r>
            <a:r>
              <a:rPr lang="en-US" sz="2200" kern="0" dirty="0" smtClean="0"/>
              <a:t> profile</a:t>
            </a:r>
          </a:p>
        </p:txBody>
      </p:sp>
      <p:sp>
        <p:nvSpPr>
          <p:cNvPr id="168" name="Δεξί βέλος 167"/>
          <p:cNvSpPr/>
          <p:nvPr/>
        </p:nvSpPr>
        <p:spPr bwMode="auto">
          <a:xfrm>
            <a:off x="4087423" y="3653518"/>
            <a:ext cx="905125" cy="59891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dirty="0" smtClean="0">
              <a:ln>
                <a:noFill/>
              </a:ln>
              <a:solidFill>
                <a:schemeClr val="tx1"/>
              </a:solidFill>
              <a:effectLst/>
              <a:latin typeface="Arial" charset="0"/>
              <a:cs typeface="Arial" charset="0"/>
              <a:sym typeface="Arial" charset="0"/>
            </a:endParaRPr>
          </a:p>
        </p:txBody>
      </p:sp>
      <p:sp>
        <p:nvSpPr>
          <p:cNvPr id="170" name="Content Placeholder 2"/>
          <p:cNvSpPr txBox="1">
            <a:spLocks/>
          </p:cNvSpPr>
          <p:nvPr/>
        </p:nvSpPr>
        <p:spPr>
          <a:xfrm>
            <a:off x="37336" y="1076955"/>
            <a:ext cx="9041348" cy="39540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070C0"/>
                </a:solidFill>
              </a:rPr>
              <a:t>Aggregate</a:t>
            </a:r>
            <a:r>
              <a:rPr lang="en-US" sz="2200" kern="0" dirty="0" smtClean="0"/>
              <a:t> the HST Mass</a:t>
            </a:r>
            <a:r>
              <a:rPr lang="en-US" sz="2200" kern="0" dirty="0" smtClean="0">
                <a:solidFill>
                  <a:srgbClr val="017DBB"/>
                </a:solidFill>
              </a:rPr>
              <a:t> </a:t>
            </a:r>
            <a:r>
              <a:rPr lang="en-US" sz="2200" kern="0" dirty="0" smtClean="0"/>
              <a:t>Profile, before continue to the next window</a:t>
            </a:r>
          </a:p>
        </p:txBody>
      </p:sp>
      <p:sp>
        <p:nvSpPr>
          <p:cNvPr id="141" name="Ορθογώνιο 140"/>
          <p:cNvSpPr/>
          <p:nvPr/>
        </p:nvSpPr>
        <p:spPr bwMode="auto">
          <a:xfrm>
            <a:off x="2977659" y="4681331"/>
            <a:ext cx="953980" cy="395546"/>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2</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42" name="Ορθογώνιο 141"/>
          <p:cNvSpPr/>
          <p:nvPr/>
        </p:nvSpPr>
        <p:spPr bwMode="auto">
          <a:xfrm>
            <a:off x="491883" y="5981155"/>
            <a:ext cx="953980" cy="31246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2</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9" name="Ορθογώνιο 138"/>
          <p:cNvSpPr/>
          <p:nvPr/>
        </p:nvSpPr>
        <p:spPr bwMode="auto">
          <a:xfrm>
            <a:off x="434847" y="3653518"/>
            <a:ext cx="744821" cy="425079"/>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a:t>
            </a:r>
            <a:r>
              <a:rPr lang="el-GR" sz="2200" b="1" i="1" dirty="0" smtClean="0">
                <a:solidFill>
                  <a:srgbClr val="F03F21"/>
                </a:solidFill>
                <a:latin typeface="Times New Roman" panose="02020603050405020304" pitchFamily="18" charset="0"/>
                <a:cs typeface="Times New Roman" panose="02020603050405020304" pitchFamily="18" charset="0"/>
              </a:rPr>
              <a:t>2</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8" name="Ορθογώνιο 137"/>
          <p:cNvSpPr/>
          <p:nvPr/>
        </p:nvSpPr>
        <p:spPr bwMode="auto">
          <a:xfrm>
            <a:off x="2980933" y="2368350"/>
            <a:ext cx="953980" cy="42052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4</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cxnSp>
        <p:nvCxnSpPr>
          <p:cNvPr id="62" name="Γωνιώδης σύνδεση 18"/>
          <p:cNvCxnSpPr>
            <a:stCxn id="66" idx="3"/>
            <a:endCxn id="70" idx="0"/>
          </p:cNvCxnSpPr>
          <p:nvPr/>
        </p:nvCxnSpPr>
        <p:spPr bwMode="auto">
          <a:xfrm flipH="1">
            <a:off x="813868" y="4145714"/>
            <a:ext cx="539272" cy="61240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3" name="Γωνιώδης σύνδεση 18"/>
          <p:cNvCxnSpPr>
            <a:stCxn id="65" idx="3"/>
            <a:endCxn id="66" idx="0"/>
          </p:cNvCxnSpPr>
          <p:nvPr/>
        </p:nvCxnSpPr>
        <p:spPr bwMode="auto">
          <a:xfrm flipH="1">
            <a:off x="1642399" y="2860810"/>
            <a:ext cx="553736"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4" name="Γωνιώδης σύνδεση 18"/>
          <p:cNvCxnSpPr>
            <a:stCxn id="65" idx="5"/>
            <a:endCxn id="69" idx="0"/>
          </p:cNvCxnSpPr>
          <p:nvPr/>
        </p:nvCxnSpPr>
        <p:spPr bwMode="auto">
          <a:xfrm>
            <a:off x="2774652" y="2860810"/>
            <a:ext cx="504041"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5" name="Οβάλ 64"/>
          <p:cNvSpPr/>
          <p:nvPr/>
        </p:nvSpPr>
        <p:spPr bwMode="auto">
          <a:xfrm>
            <a:off x="2076320" y="2186818"/>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6" name="Οβάλ 65"/>
          <p:cNvSpPr/>
          <p:nvPr/>
        </p:nvSpPr>
        <p:spPr bwMode="auto">
          <a:xfrm>
            <a:off x="1233325"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67" name="Γωνιώδης σύνδεση 18"/>
          <p:cNvCxnSpPr>
            <a:stCxn id="66" idx="5"/>
            <a:endCxn id="68" idx="0"/>
          </p:cNvCxnSpPr>
          <p:nvPr/>
        </p:nvCxnSpPr>
        <p:spPr bwMode="auto">
          <a:xfrm>
            <a:off x="1931657" y="4145714"/>
            <a:ext cx="488858" cy="612406"/>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8" name="Οβάλ 67"/>
          <p:cNvSpPr/>
          <p:nvPr/>
        </p:nvSpPr>
        <p:spPr bwMode="auto">
          <a:xfrm>
            <a:off x="2011441" y="475812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9" name="Οβάλ 68"/>
          <p:cNvSpPr/>
          <p:nvPr/>
        </p:nvSpPr>
        <p:spPr bwMode="auto">
          <a:xfrm>
            <a:off x="2869619"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0" name="Οβάλ 69"/>
          <p:cNvSpPr/>
          <p:nvPr/>
        </p:nvSpPr>
        <p:spPr bwMode="auto">
          <a:xfrm>
            <a:off x="404794" y="4758119"/>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1" name="Content Placeholder 2"/>
          <p:cNvSpPr txBox="1">
            <a:spLocks/>
          </p:cNvSpPr>
          <p:nvPr/>
        </p:nvSpPr>
        <p:spPr>
          <a:xfrm>
            <a:off x="2119956" y="2383496"/>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72" name="Content Placeholder 2"/>
          <p:cNvSpPr txBox="1">
            <a:spLocks/>
          </p:cNvSpPr>
          <p:nvPr/>
        </p:nvSpPr>
        <p:spPr>
          <a:xfrm>
            <a:off x="1159820" y="2967139"/>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73" name="Content Placeholder 2"/>
          <p:cNvSpPr txBox="1">
            <a:spLocks/>
          </p:cNvSpPr>
          <p:nvPr/>
        </p:nvSpPr>
        <p:spPr>
          <a:xfrm>
            <a:off x="2530975" y="2963342"/>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74" name="Content Placeholder 2"/>
          <p:cNvSpPr txBox="1">
            <a:spLocks/>
          </p:cNvSpPr>
          <p:nvPr/>
        </p:nvSpPr>
        <p:spPr>
          <a:xfrm>
            <a:off x="216628"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75" name="Content Placeholder 2"/>
          <p:cNvSpPr txBox="1">
            <a:spLocks/>
          </p:cNvSpPr>
          <p:nvPr/>
        </p:nvSpPr>
        <p:spPr>
          <a:xfrm>
            <a:off x="1686361"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76" name="Content Placeholder 2"/>
          <p:cNvSpPr txBox="1">
            <a:spLocks/>
          </p:cNvSpPr>
          <p:nvPr/>
        </p:nvSpPr>
        <p:spPr>
          <a:xfrm>
            <a:off x="1299687" y="3664392"/>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77" name="Ορθογώνιο 76"/>
          <p:cNvSpPr/>
          <p:nvPr/>
        </p:nvSpPr>
        <p:spPr bwMode="auto">
          <a:xfrm>
            <a:off x="2990038" y="2057273"/>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4</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79" name="Ορθογώνιο 78"/>
          <p:cNvSpPr/>
          <p:nvPr/>
        </p:nvSpPr>
        <p:spPr bwMode="auto">
          <a:xfrm>
            <a:off x="2982840" y="4350932"/>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1</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1" name="Ορθογώνιο 80"/>
          <p:cNvSpPr/>
          <p:nvPr/>
        </p:nvSpPr>
        <p:spPr bwMode="auto">
          <a:xfrm>
            <a:off x="2109219" y="563219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1</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3" name="Ορθογώνιο 82"/>
          <p:cNvSpPr/>
          <p:nvPr/>
        </p:nvSpPr>
        <p:spPr bwMode="auto">
          <a:xfrm>
            <a:off x="491883" y="5632437"/>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2</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5" name="Ορθογώνιο 84"/>
          <p:cNvSpPr/>
          <p:nvPr/>
        </p:nvSpPr>
        <p:spPr bwMode="auto">
          <a:xfrm>
            <a:off x="425393" y="3357856"/>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3</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6" name="Ορθογώνιο 85"/>
          <p:cNvSpPr/>
          <p:nvPr/>
        </p:nvSpPr>
        <p:spPr bwMode="auto">
          <a:xfrm>
            <a:off x="8005130" y="2399171"/>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7" name="Ορθογώνιο 86"/>
          <p:cNvSpPr/>
          <p:nvPr/>
        </p:nvSpPr>
        <p:spPr bwMode="auto">
          <a:xfrm>
            <a:off x="7997932" y="469283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8" name="Ορθογώνιο 87"/>
          <p:cNvSpPr/>
          <p:nvPr/>
        </p:nvSpPr>
        <p:spPr bwMode="auto">
          <a:xfrm>
            <a:off x="7124311" y="5974088"/>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l = 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9" name="Ορθογώνιο 88"/>
          <p:cNvSpPr/>
          <p:nvPr/>
        </p:nvSpPr>
        <p:spPr bwMode="auto">
          <a:xfrm>
            <a:off x="5506975" y="6026198"/>
            <a:ext cx="731058" cy="23230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90" name="Ορθογώνιο 89"/>
          <p:cNvSpPr/>
          <p:nvPr/>
        </p:nvSpPr>
        <p:spPr bwMode="auto">
          <a:xfrm>
            <a:off x="5440485" y="3699754"/>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cxnSp>
        <p:nvCxnSpPr>
          <p:cNvPr id="95" name="Γωνιώδης σύνδεση 18"/>
          <p:cNvCxnSpPr>
            <a:stCxn id="99" idx="3"/>
            <a:endCxn id="103" idx="0"/>
          </p:cNvCxnSpPr>
          <p:nvPr/>
        </p:nvCxnSpPr>
        <p:spPr bwMode="auto">
          <a:xfrm flipH="1">
            <a:off x="5828960" y="4145714"/>
            <a:ext cx="539272" cy="61240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6" name="Γωνιώδης σύνδεση 18"/>
          <p:cNvCxnSpPr>
            <a:stCxn id="98" idx="3"/>
            <a:endCxn id="99" idx="0"/>
          </p:cNvCxnSpPr>
          <p:nvPr/>
        </p:nvCxnSpPr>
        <p:spPr bwMode="auto">
          <a:xfrm flipH="1">
            <a:off x="6657491" y="2860810"/>
            <a:ext cx="553736"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7" name="Γωνιώδης σύνδεση 18"/>
          <p:cNvCxnSpPr>
            <a:stCxn id="98" idx="5"/>
            <a:endCxn id="102" idx="0"/>
          </p:cNvCxnSpPr>
          <p:nvPr/>
        </p:nvCxnSpPr>
        <p:spPr bwMode="auto">
          <a:xfrm>
            <a:off x="7789744" y="2860810"/>
            <a:ext cx="504041"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98" name="Οβάλ 97"/>
          <p:cNvSpPr/>
          <p:nvPr/>
        </p:nvSpPr>
        <p:spPr bwMode="auto">
          <a:xfrm>
            <a:off x="7091412" y="2186818"/>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9" name="Οβάλ 98"/>
          <p:cNvSpPr/>
          <p:nvPr/>
        </p:nvSpPr>
        <p:spPr bwMode="auto">
          <a:xfrm>
            <a:off x="6248417"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100" name="Γωνιώδης σύνδεση 18"/>
          <p:cNvCxnSpPr>
            <a:stCxn id="99" idx="5"/>
            <a:endCxn id="101" idx="0"/>
          </p:cNvCxnSpPr>
          <p:nvPr/>
        </p:nvCxnSpPr>
        <p:spPr bwMode="auto">
          <a:xfrm>
            <a:off x="6946749" y="4145714"/>
            <a:ext cx="488858" cy="612406"/>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01" name="Οβάλ 100"/>
          <p:cNvSpPr/>
          <p:nvPr/>
        </p:nvSpPr>
        <p:spPr bwMode="auto">
          <a:xfrm>
            <a:off x="7026533" y="475812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2" name="Οβάλ 101"/>
          <p:cNvSpPr/>
          <p:nvPr/>
        </p:nvSpPr>
        <p:spPr bwMode="auto">
          <a:xfrm>
            <a:off x="7884711"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3" name="Οβάλ 102"/>
          <p:cNvSpPr/>
          <p:nvPr/>
        </p:nvSpPr>
        <p:spPr bwMode="auto">
          <a:xfrm>
            <a:off x="5419886" y="4758119"/>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4" name="Content Placeholder 2"/>
          <p:cNvSpPr txBox="1">
            <a:spLocks/>
          </p:cNvSpPr>
          <p:nvPr/>
        </p:nvSpPr>
        <p:spPr>
          <a:xfrm>
            <a:off x="7135048" y="2383496"/>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105" name="Content Placeholder 2"/>
          <p:cNvSpPr txBox="1">
            <a:spLocks/>
          </p:cNvSpPr>
          <p:nvPr/>
        </p:nvSpPr>
        <p:spPr>
          <a:xfrm>
            <a:off x="6174912" y="2967139"/>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106" name="Content Placeholder 2"/>
          <p:cNvSpPr txBox="1">
            <a:spLocks/>
          </p:cNvSpPr>
          <p:nvPr/>
        </p:nvSpPr>
        <p:spPr>
          <a:xfrm>
            <a:off x="7546067" y="2963342"/>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107" name="Content Placeholder 2"/>
          <p:cNvSpPr txBox="1">
            <a:spLocks/>
          </p:cNvSpPr>
          <p:nvPr/>
        </p:nvSpPr>
        <p:spPr>
          <a:xfrm>
            <a:off x="5231720"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108" name="Content Placeholder 2"/>
          <p:cNvSpPr txBox="1">
            <a:spLocks/>
          </p:cNvSpPr>
          <p:nvPr/>
        </p:nvSpPr>
        <p:spPr>
          <a:xfrm>
            <a:off x="6701453"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109" name="Content Placeholder 2"/>
          <p:cNvSpPr txBox="1">
            <a:spLocks/>
          </p:cNvSpPr>
          <p:nvPr/>
        </p:nvSpPr>
        <p:spPr>
          <a:xfrm>
            <a:off x="6314779" y="3664392"/>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10" name="Ορθογώνιο 109"/>
          <p:cNvSpPr/>
          <p:nvPr/>
        </p:nvSpPr>
        <p:spPr bwMode="auto">
          <a:xfrm>
            <a:off x="8005130" y="2057273"/>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8</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1" name="Ορθογώνιο 110"/>
          <p:cNvSpPr/>
          <p:nvPr/>
        </p:nvSpPr>
        <p:spPr bwMode="auto">
          <a:xfrm>
            <a:off x="7997932" y="4350932"/>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3</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2" name="Ορθογώνιο 111"/>
          <p:cNvSpPr/>
          <p:nvPr/>
        </p:nvSpPr>
        <p:spPr bwMode="auto">
          <a:xfrm>
            <a:off x="7124311" y="563219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1</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3" name="Ορθογώνιο 112"/>
          <p:cNvSpPr/>
          <p:nvPr/>
        </p:nvSpPr>
        <p:spPr bwMode="auto">
          <a:xfrm>
            <a:off x="5506975" y="5632437"/>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4</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4" name="Ορθογώνιο 113"/>
          <p:cNvSpPr/>
          <p:nvPr/>
        </p:nvSpPr>
        <p:spPr bwMode="auto">
          <a:xfrm>
            <a:off x="5440485" y="3357856"/>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5</a:t>
            </a:r>
            <a:endParaRPr lang="en-US" sz="2200" b="1" i="1" dirty="0">
              <a:solidFill>
                <a:srgbClr val="017DB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447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randombar(horizontal)">
                                      <p:cBhvr>
                                        <p:cTn id="7" dur="500"/>
                                        <p:tgtEl>
                                          <p:spTgt spid="16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randombar(horizontal)">
                                      <p:cBhvr>
                                        <p:cTn id="13" dur="500"/>
                                        <p:tgtEl>
                                          <p:spTgt spid="1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randombar(horizontal)">
                                      <p:cBhvr>
                                        <p:cTn id="16" dur="500"/>
                                        <p:tgtEl>
                                          <p:spTgt spid="13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randombar(horizontal)">
                                      <p:cBhvr>
                                        <p:cTn id="19" dur="500"/>
                                        <p:tgtEl>
                                          <p:spTgt spid="14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randombar(horizontal)">
                                      <p:cBhvr>
                                        <p:cTn id="25" dur="500"/>
                                        <p:tgtEl>
                                          <p:spTgt spid="8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randombar(horizontal)">
                                      <p:cBhvr>
                                        <p:cTn id="28" dur="500"/>
                                        <p:tgtEl>
                                          <p:spTgt spid="8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randombar(horizontal)">
                                      <p:cBhvr>
                                        <p:cTn id="31" dur="500"/>
                                        <p:tgtEl>
                                          <p:spTgt spid="8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randombar(horizontal)">
                                      <p:cBhvr>
                                        <p:cTn id="34" dur="500"/>
                                        <p:tgtEl>
                                          <p:spTgt spid="8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randombar(horizontal)">
                                      <p:cBhvr>
                                        <p:cTn id="37" dur="500"/>
                                        <p:tgtEl>
                                          <p:spTgt spid="90"/>
                                        </p:tgtEl>
                                      </p:cBhvr>
                                    </p:animEffect>
                                  </p:childTnLst>
                                </p:cTn>
                              </p:par>
                              <p:par>
                                <p:cTn id="38" presetID="14" presetClass="entr" presetSubtype="10" fill="hold" nodeType="with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randombar(horizontal)">
                                      <p:cBhvr>
                                        <p:cTn id="40" dur="500"/>
                                        <p:tgtEl>
                                          <p:spTgt spid="95"/>
                                        </p:tgtEl>
                                      </p:cBhvr>
                                    </p:animEffect>
                                  </p:childTnLst>
                                </p:cTn>
                              </p:par>
                              <p:par>
                                <p:cTn id="41" presetID="14" presetClass="entr" presetSubtype="1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randombar(horizontal)">
                                      <p:cBhvr>
                                        <p:cTn id="43" dur="500"/>
                                        <p:tgtEl>
                                          <p:spTgt spid="96"/>
                                        </p:tgtEl>
                                      </p:cBhvr>
                                    </p:animEffect>
                                  </p:childTnLst>
                                </p:cTn>
                              </p:par>
                              <p:par>
                                <p:cTn id="44" presetID="14" presetClass="entr" presetSubtype="10"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randombar(horizontal)">
                                      <p:cBhvr>
                                        <p:cTn id="46" dur="500"/>
                                        <p:tgtEl>
                                          <p:spTgt spid="9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randombar(horizontal)">
                                      <p:cBhvr>
                                        <p:cTn id="49" dur="500"/>
                                        <p:tgtEl>
                                          <p:spTgt spid="9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randombar(horizontal)">
                                      <p:cBhvr>
                                        <p:cTn id="52" dur="500"/>
                                        <p:tgtEl>
                                          <p:spTgt spid="99"/>
                                        </p:tgtEl>
                                      </p:cBhvr>
                                    </p:animEffect>
                                  </p:childTnLst>
                                </p:cTn>
                              </p:par>
                              <p:par>
                                <p:cTn id="53" presetID="14" presetClass="entr" presetSubtype="10"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randombar(horizontal)">
                                      <p:cBhvr>
                                        <p:cTn id="55" dur="500"/>
                                        <p:tgtEl>
                                          <p:spTgt spid="10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randombar(horizontal)">
                                      <p:cBhvr>
                                        <p:cTn id="58" dur="500"/>
                                        <p:tgtEl>
                                          <p:spTgt spid="101"/>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randombar(horizontal)">
                                      <p:cBhvr>
                                        <p:cTn id="61" dur="500"/>
                                        <p:tgtEl>
                                          <p:spTgt spid="102"/>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randombar(horizontal)">
                                      <p:cBhvr>
                                        <p:cTn id="64" dur="500"/>
                                        <p:tgtEl>
                                          <p:spTgt spid="103"/>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animEffect transition="in" filter="randombar(horizontal)">
                                      <p:cBhvr>
                                        <p:cTn id="67" dur="500"/>
                                        <p:tgtEl>
                                          <p:spTgt spid="10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05"/>
                                        </p:tgtEl>
                                        <p:attrNameLst>
                                          <p:attrName>style.visibility</p:attrName>
                                        </p:attrNameLst>
                                      </p:cBhvr>
                                      <p:to>
                                        <p:strVal val="visible"/>
                                      </p:to>
                                    </p:set>
                                    <p:animEffect transition="in" filter="randombar(horizontal)">
                                      <p:cBhvr>
                                        <p:cTn id="70" dur="500"/>
                                        <p:tgtEl>
                                          <p:spTgt spid="10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06"/>
                                        </p:tgtEl>
                                        <p:attrNameLst>
                                          <p:attrName>style.visibility</p:attrName>
                                        </p:attrNameLst>
                                      </p:cBhvr>
                                      <p:to>
                                        <p:strVal val="visible"/>
                                      </p:to>
                                    </p:set>
                                    <p:animEffect transition="in" filter="randombar(horizontal)">
                                      <p:cBhvr>
                                        <p:cTn id="73" dur="500"/>
                                        <p:tgtEl>
                                          <p:spTgt spid="10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randombar(horizontal)">
                                      <p:cBhvr>
                                        <p:cTn id="76" dur="500"/>
                                        <p:tgtEl>
                                          <p:spTgt spid="108"/>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randombar(horizontal)">
                                      <p:cBhvr>
                                        <p:cTn id="79" dur="500"/>
                                        <p:tgtEl>
                                          <p:spTgt spid="109"/>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randombar(horizontal)">
                                      <p:cBhvr>
                                        <p:cTn id="82" dur="500"/>
                                        <p:tgtEl>
                                          <p:spTgt spid="110"/>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animEffect transition="in" filter="randombar(horizontal)">
                                      <p:cBhvr>
                                        <p:cTn id="85" dur="500"/>
                                        <p:tgtEl>
                                          <p:spTgt spid="111"/>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randombar(horizontal)">
                                      <p:cBhvr>
                                        <p:cTn id="88" dur="500"/>
                                        <p:tgtEl>
                                          <p:spTgt spid="112"/>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randombar(horizontal)">
                                      <p:cBhvr>
                                        <p:cTn id="91" dur="500"/>
                                        <p:tgtEl>
                                          <p:spTgt spid="113"/>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114"/>
                                        </p:tgtEl>
                                        <p:attrNameLst>
                                          <p:attrName>style.visibility</p:attrName>
                                        </p:attrNameLst>
                                      </p:cBhvr>
                                      <p:to>
                                        <p:strVal val="visible"/>
                                      </p:to>
                                    </p:set>
                                    <p:animEffect transition="in" filter="randombar(horizontal)">
                                      <p:cBhvr>
                                        <p:cTn id="94" dur="500"/>
                                        <p:tgtEl>
                                          <p:spTgt spid="114"/>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randombar(horizontal)">
                                      <p:cBhvr>
                                        <p:cTn id="9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8" grpId="0" animBg="1"/>
      <p:bldP spid="141" grpId="0" animBg="1"/>
      <p:bldP spid="142" grpId="0" animBg="1"/>
      <p:bldP spid="139" grpId="0" animBg="1"/>
      <p:bldP spid="138" grpId="0" animBg="1"/>
      <p:bldP spid="86" grpId="0" animBg="1"/>
      <p:bldP spid="87" grpId="0" animBg="1"/>
      <p:bldP spid="88" grpId="0" animBg="1"/>
      <p:bldP spid="89" grpId="0" animBg="1"/>
      <p:bldP spid="90" grpId="0" animBg="1"/>
      <p:bldP spid="98" grpId="0" animBg="1"/>
      <p:bldP spid="99" grpId="0" animBg="1"/>
      <p:bldP spid="101" grpId="0" animBg="1"/>
      <p:bldP spid="102" grpId="0" animBg="1"/>
      <p:bldP spid="103" grpId="0" animBg="1"/>
      <p:bldP spid="104" grpId="0"/>
      <p:bldP spid="105" grpId="0"/>
      <p:bldP spid="106" grpId="0"/>
      <p:bldP spid="107" grpId="0"/>
      <p:bldP spid="108" grpId="0"/>
      <p:bldP spid="109" grpId="0"/>
      <p:bldP spid="110" grpId="0" animBg="1"/>
      <p:bldP spid="111" grpId="0" animBg="1"/>
      <p:bldP spid="112" grpId="0" animBg="1"/>
      <p:bldP spid="113" grpId="0" animBg="1"/>
      <p:bldP spid="1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0"/>
            <a:ext cx="7805737" cy="1254125"/>
          </a:xfrm>
        </p:spPr>
        <p:txBody>
          <a:bodyPr/>
          <a:lstStyle/>
          <a:p>
            <a:r>
              <a:rPr lang="en-US" dirty="0"/>
              <a:t>HST</a:t>
            </a:r>
            <a:r>
              <a:rPr lang="en-US" dirty="0" smtClean="0"/>
              <a:t> Stream Snapshot: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72</a:t>
            </a:fld>
            <a:endParaRPr lang="en-US" dirty="0"/>
          </a:p>
        </p:txBody>
      </p:sp>
      <p:sp>
        <p:nvSpPr>
          <p:cNvPr id="20" name="Content Placeholder 2"/>
          <p:cNvSpPr txBox="1">
            <a:spLocks/>
          </p:cNvSpPr>
          <p:nvPr/>
        </p:nvSpPr>
        <p:spPr>
          <a:xfrm>
            <a:off x="0" y="3418090"/>
            <a:ext cx="8881054" cy="44339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Continue by collecting </a:t>
            </a:r>
            <a:r>
              <a:rPr lang="en-US" sz="2200" kern="0" dirty="0"/>
              <a:t>the </a:t>
            </a:r>
            <a:r>
              <a:rPr lang="en-US" sz="2200" kern="0" dirty="0" smtClean="0">
                <a:solidFill>
                  <a:srgbClr val="017DBB"/>
                </a:solidFill>
              </a:rPr>
              <a:t>final</a:t>
            </a:r>
            <a:r>
              <a:rPr lang="en-US" sz="2200" kern="0" dirty="0" smtClean="0"/>
              <a:t> w objects </a:t>
            </a:r>
            <a:r>
              <a:rPr lang="en-US" sz="2200" kern="0" dirty="0"/>
              <a:t>as a </a:t>
            </a:r>
            <a:r>
              <a:rPr lang="en-US" sz="2200" kern="0" dirty="0" smtClean="0">
                <a:solidFill>
                  <a:srgbClr val="017DBB"/>
                </a:solidFill>
              </a:rPr>
              <a:t>Latest</a:t>
            </a:r>
            <a:r>
              <a:rPr lang="en-US" sz="2200" kern="0" dirty="0" smtClean="0"/>
              <a:t> </a:t>
            </a:r>
            <a:r>
              <a:rPr lang="en-US" sz="2200" kern="0" dirty="0"/>
              <a:t>window</a:t>
            </a:r>
          </a:p>
        </p:txBody>
      </p:sp>
      <p:graphicFrame>
        <p:nvGraphicFramePr>
          <p:cNvPr id="120" name="Πίνακας 119"/>
          <p:cNvGraphicFramePr>
            <a:graphicFrameLocks noGrp="1"/>
          </p:cNvGraphicFramePr>
          <p:nvPr>
            <p:extLst>
              <p:ext uri="{D42A27DB-BD31-4B8C-83A1-F6EECF244321}">
                <p14:modId xmlns:p14="http://schemas.microsoft.com/office/powerpoint/2010/main" val="2103796594"/>
              </p:ext>
            </p:extLst>
          </p:nvPr>
        </p:nvGraphicFramePr>
        <p:xfrm>
          <a:off x="2995806" y="4025512"/>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Easer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Key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4.25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Paper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Pin</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21" name="Content Placeholder 2"/>
          <p:cNvSpPr txBox="1">
            <a:spLocks/>
          </p:cNvSpPr>
          <p:nvPr/>
        </p:nvSpPr>
        <p:spPr>
          <a:xfrm>
            <a:off x="-1" y="1343996"/>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Process of the current latest window has been </a:t>
            </a:r>
            <a:r>
              <a:rPr lang="en-US" sz="2200" kern="0" dirty="0" smtClean="0">
                <a:solidFill>
                  <a:srgbClr val="017DBB"/>
                </a:solidFill>
              </a:rPr>
              <a:t>completed</a:t>
            </a:r>
            <a:endParaRPr lang="en-US" sz="2200" kern="0" dirty="0" smtClean="0"/>
          </a:p>
        </p:txBody>
      </p:sp>
      <p:graphicFrame>
        <p:nvGraphicFramePr>
          <p:cNvPr id="13" name="Διάγραμμα 12"/>
          <p:cNvGraphicFramePr/>
          <p:nvPr>
            <p:extLst/>
          </p:nvPr>
        </p:nvGraphicFramePr>
        <p:xfrm>
          <a:off x="194178" y="1900829"/>
          <a:ext cx="8862271" cy="1403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Ορθογώνιο 13"/>
          <p:cNvSpPr/>
          <p:nvPr/>
        </p:nvSpPr>
        <p:spPr bwMode="auto">
          <a:xfrm>
            <a:off x="1091381" y="1973395"/>
            <a:ext cx="3436843" cy="1258823"/>
          </a:xfrm>
          <a:prstGeom prst="rect">
            <a:avLst/>
          </a:prstGeom>
          <a:noFill/>
          <a:ln w="19050" cap="flat" cmpd="sng" algn="ctr">
            <a:solidFill>
              <a:schemeClr val="bg1">
                <a:lumMod val="75000"/>
              </a:schemeClr>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lumMod val="50000"/>
                  <a:lumOff val="50000"/>
                </a:schemeClr>
              </a:solidFill>
              <a:effectLst/>
              <a:latin typeface="Arial" charset="0"/>
              <a:cs typeface="Arial" charset="0"/>
              <a:sym typeface="Arial" charset="0"/>
            </a:endParaRPr>
          </a:p>
        </p:txBody>
      </p:sp>
      <p:sp>
        <p:nvSpPr>
          <p:cNvPr id="15" name="Ορθογώνιο 14"/>
          <p:cNvSpPr/>
          <p:nvPr/>
        </p:nvSpPr>
        <p:spPr bwMode="auto">
          <a:xfrm>
            <a:off x="4742860" y="1964203"/>
            <a:ext cx="3436843" cy="1277205"/>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6" name="Ευθεία γραμμή σύνδεσης 15"/>
          <p:cNvCxnSpPr/>
          <p:nvPr/>
        </p:nvCxnSpPr>
        <p:spPr bwMode="auto">
          <a:xfrm>
            <a:off x="1091381" y="1993369"/>
            <a:ext cx="3436843" cy="1238849"/>
          </a:xfrm>
          <a:prstGeom prst="line">
            <a:avLst/>
          </a:prstGeom>
          <a:ln w="19050" cap="flat" cmpd="sng" algn="ctr">
            <a:solidFill>
              <a:schemeClr val="bg1">
                <a:lumMod val="75000"/>
              </a:schemeClr>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09749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Πίνακας 39"/>
          <p:cNvGraphicFramePr>
            <a:graphicFrameLocks noGrp="1"/>
          </p:cNvGraphicFramePr>
          <p:nvPr>
            <p:extLst/>
          </p:nvPr>
        </p:nvGraphicFramePr>
        <p:xfrm>
          <a:off x="225077" y="3848366"/>
          <a:ext cx="3034907" cy="1828800"/>
        </p:xfrm>
        <a:graphic>
          <a:graphicData uri="http://schemas.openxmlformats.org/drawingml/2006/table">
            <a:tbl>
              <a:tblPr firstRow="1" bandRow="1">
                <a:tableStyleId>{5C22544A-7EE6-4342-B048-85BDC9FD1C3A}</a:tableStyleId>
              </a:tblPr>
              <a:tblGrid>
                <a:gridCol w="1090916">
                  <a:extLst>
                    <a:ext uri="{9D8B030D-6E8A-4147-A177-3AD203B41FA5}">
                      <a16:colId xmlns:a16="http://schemas.microsoft.com/office/drawing/2014/main" val="984906710"/>
                    </a:ext>
                  </a:extLst>
                </a:gridCol>
                <a:gridCol w="960279">
                  <a:extLst>
                    <a:ext uri="{9D8B030D-6E8A-4147-A177-3AD203B41FA5}">
                      <a16:colId xmlns:a16="http://schemas.microsoft.com/office/drawing/2014/main" val="2177390954"/>
                    </a:ext>
                  </a:extLst>
                </a:gridCol>
                <a:gridCol w="983712">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Score</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Rank</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Easer</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Key</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Paper</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Pin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 </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2" name="Titre 1"/>
          <p:cNvSpPr>
            <a:spLocks noGrp="1"/>
          </p:cNvSpPr>
          <p:nvPr>
            <p:ph type="title"/>
          </p:nvPr>
        </p:nvSpPr>
        <p:spPr>
          <a:xfrm>
            <a:off x="0" y="0"/>
            <a:ext cx="9144000" cy="1254125"/>
          </a:xfrm>
        </p:spPr>
        <p:txBody>
          <a:bodyPr/>
          <a:lstStyle/>
          <a:p>
            <a:r>
              <a:rPr lang="en-US" dirty="0"/>
              <a:t>HST</a:t>
            </a:r>
            <a:r>
              <a:rPr lang="en-US" dirty="0" smtClean="0"/>
              <a:t> Anomaly Detection: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73</a:t>
            </a:fld>
            <a:endParaRPr lang="en-US" dirty="0"/>
          </a:p>
        </p:txBody>
      </p:sp>
      <p:sp>
        <p:nvSpPr>
          <p:cNvPr id="49" name="Content Placeholder 2"/>
          <p:cNvSpPr txBox="1">
            <a:spLocks/>
          </p:cNvSpPr>
          <p:nvPr/>
        </p:nvSpPr>
        <p:spPr>
          <a:xfrm>
            <a:off x="0" y="1111058"/>
            <a:ext cx="9144000" cy="62803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Detect </a:t>
            </a:r>
            <a:r>
              <a:rPr lang="en-US" sz="2200" kern="0" dirty="0">
                <a:solidFill>
                  <a:srgbClr val="0070C0"/>
                </a:solidFill>
              </a:rPr>
              <a:t>a</a:t>
            </a:r>
            <a:r>
              <a:rPr lang="en-US" sz="2200" kern="0" dirty="0" smtClean="0">
                <a:solidFill>
                  <a:srgbClr val="017DBB"/>
                </a:solidFill>
              </a:rPr>
              <a:t>nomalies</a:t>
            </a:r>
            <a:r>
              <a:rPr lang="en-US" sz="2200" kern="0" dirty="0" smtClean="0"/>
              <a:t> in the latest window, using the current HST Model</a:t>
            </a:r>
          </a:p>
        </p:txBody>
      </p:sp>
      <p:sp>
        <p:nvSpPr>
          <p:cNvPr id="34" name="Content Placeholder 2"/>
          <p:cNvSpPr txBox="1">
            <a:spLocks/>
          </p:cNvSpPr>
          <p:nvPr/>
        </p:nvSpPr>
        <p:spPr>
          <a:xfrm>
            <a:off x="3285003" y="18105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5" name="Content Placeholder 2"/>
          <p:cNvSpPr txBox="1">
            <a:spLocks/>
          </p:cNvSpPr>
          <p:nvPr/>
        </p:nvSpPr>
        <p:spPr>
          <a:xfrm>
            <a:off x="3282388" y="21819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7" name="Content Placeholder 2"/>
          <p:cNvSpPr txBox="1">
            <a:spLocks/>
          </p:cNvSpPr>
          <p:nvPr/>
        </p:nvSpPr>
        <p:spPr>
          <a:xfrm>
            <a:off x="3290606" y="2532121"/>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8" name="Content Placeholder 2"/>
          <p:cNvSpPr txBox="1">
            <a:spLocks/>
          </p:cNvSpPr>
          <p:nvPr/>
        </p:nvSpPr>
        <p:spPr>
          <a:xfrm>
            <a:off x="3300199" y="2893254"/>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4" name="Ορθογώνιο 3"/>
          <p:cNvSpPr/>
          <p:nvPr/>
        </p:nvSpPr>
        <p:spPr>
          <a:xfrm>
            <a:off x="2417478" y="5975814"/>
            <a:ext cx="4309043" cy="415563"/>
          </a:xfrm>
          <a:prstGeom prst="rect">
            <a:avLst/>
          </a:prstGeom>
        </p:spPr>
        <p:txBody>
          <a:bodyPr wrap="square">
            <a:spAutoFit/>
          </a:bodyPr>
          <a:lstStyle/>
          <a:p>
            <a:pPr marL="0" indent="0" algn="ctr">
              <a:buNone/>
            </a:pPr>
            <a:r>
              <a:rPr lang="en-US" sz="2200" b="1" dirty="0" smtClean="0">
                <a:solidFill>
                  <a:schemeClr val="tx1">
                    <a:lumMod val="75000"/>
                    <a:lumOff val="25000"/>
                  </a:schemeClr>
                </a:solidFill>
                <a:latin typeface="Arial (Κυρίως κείμενο)αλίδες)"/>
              </a:rPr>
              <a:t>Score = </a:t>
            </a:r>
            <a:r>
              <a:rPr lang="en-US" sz="2200" b="1" dirty="0" smtClean="0">
                <a:solidFill>
                  <a:schemeClr val="tx1">
                    <a:lumMod val="75000"/>
                    <a:lumOff val="25000"/>
                  </a:schemeClr>
                </a:solidFill>
                <a:latin typeface="Arial (Κυρίως κείμενο)αλίδες)"/>
                <a:ea typeface="Cambria Math" panose="02040503050406030204" pitchFamily="18" charset="0"/>
              </a:rPr>
              <a:t>Node*.r x 2</a:t>
            </a:r>
            <a:r>
              <a:rPr lang="en-US" sz="2200" b="1" baseline="30000" dirty="0" smtClean="0">
                <a:solidFill>
                  <a:schemeClr val="tx1">
                    <a:lumMod val="75000"/>
                    <a:lumOff val="25000"/>
                  </a:schemeClr>
                </a:solidFill>
                <a:latin typeface="Arial (Κυρίως κείμενο)αλίδες)"/>
                <a:ea typeface="Cambria Math" panose="02040503050406030204" pitchFamily="18" charset="0"/>
              </a:rPr>
              <a:t>Node*.k</a:t>
            </a:r>
            <a:endParaRPr lang="en-US" sz="2200" b="1" dirty="0">
              <a:solidFill>
                <a:schemeClr val="tx1">
                  <a:lumMod val="75000"/>
                  <a:lumOff val="25000"/>
                </a:schemeClr>
              </a:solidFill>
              <a:latin typeface="Arial (Κυρίως κείμενο)αλίδες)"/>
              <a:ea typeface="Cambria Math" panose="02040503050406030204" pitchFamily="18" charset="0"/>
            </a:endParaRPr>
          </a:p>
        </p:txBody>
      </p:sp>
      <p:sp>
        <p:nvSpPr>
          <p:cNvPr id="5" name="TextBox 4"/>
          <p:cNvSpPr txBox="1"/>
          <p:nvPr/>
        </p:nvSpPr>
        <p:spPr>
          <a:xfrm>
            <a:off x="2523106" y="4622062"/>
            <a:ext cx="500043" cy="356829"/>
          </a:xfrm>
          <a:prstGeom prst="rect">
            <a:avLst/>
          </a:prstGeom>
          <a:noFill/>
        </p:spPr>
        <p:txBody>
          <a:bodyPr wrap="square" rtlCol="0" anchor="ctr">
            <a:spAutoFit/>
          </a:bodyPr>
          <a:lstStyle/>
          <a:p>
            <a:pPr algn="ctr">
              <a:buNone/>
            </a:pPr>
            <a:r>
              <a:rPr lang="en-US" sz="1800" dirty="0">
                <a:latin typeface="Arial (Κυρίως κείμενο)αλίδες)"/>
              </a:rPr>
              <a:t>1</a:t>
            </a:r>
            <a:r>
              <a:rPr lang="en-US" sz="1800" baseline="30000" dirty="0">
                <a:latin typeface="Arial (Κυρίως κείμενο)αλίδες)"/>
              </a:rPr>
              <a:t>st</a:t>
            </a:r>
            <a:endParaRPr lang="en-US" sz="1800" dirty="0">
              <a:latin typeface="Arial (Κυρίως κείμενο)αλίδες)"/>
            </a:endParaRPr>
          </a:p>
        </p:txBody>
      </p:sp>
      <p:sp>
        <p:nvSpPr>
          <p:cNvPr id="48" name="TextBox 47"/>
          <p:cNvSpPr txBox="1"/>
          <p:nvPr/>
        </p:nvSpPr>
        <p:spPr>
          <a:xfrm>
            <a:off x="2513581" y="4973998"/>
            <a:ext cx="531314" cy="356829"/>
          </a:xfrm>
          <a:prstGeom prst="rect">
            <a:avLst/>
          </a:prstGeom>
          <a:noFill/>
        </p:spPr>
        <p:txBody>
          <a:bodyPr wrap="square" rtlCol="0" anchor="ctr">
            <a:spAutoFit/>
          </a:bodyPr>
          <a:lstStyle/>
          <a:p>
            <a:pPr algn="ctr">
              <a:buNone/>
            </a:pPr>
            <a:r>
              <a:rPr lang="en-US" sz="1800" dirty="0" smtClean="0">
                <a:latin typeface="Arial (Κυρίως κείμενο)αλίδες)"/>
              </a:rPr>
              <a:t>1</a:t>
            </a:r>
            <a:r>
              <a:rPr lang="en-US" sz="1800" baseline="30000" dirty="0" smtClean="0">
                <a:latin typeface="Arial (Κυρίως κείμενο)αλίδες)"/>
              </a:rPr>
              <a:t>st</a:t>
            </a:r>
            <a:endParaRPr lang="en-US" sz="1800" dirty="0">
              <a:latin typeface="Arial (Κυρίως κείμενο)αλίδες)"/>
            </a:endParaRPr>
          </a:p>
        </p:txBody>
      </p:sp>
      <p:sp>
        <p:nvSpPr>
          <p:cNvPr id="50" name="TextBox 49"/>
          <p:cNvSpPr txBox="1"/>
          <p:nvPr/>
        </p:nvSpPr>
        <p:spPr>
          <a:xfrm>
            <a:off x="2502695" y="4236478"/>
            <a:ext cx="560216" cy="356829"/>
          </a:xfrm>
          <a:prstGeom prst="rect">
            <a:avLst/>
          </a:prstGeom>
          <a:noFill/>
        </p:spPr>
        <p:txBody>
          <a:bodyPr wrap="square" rtlCol="0" anchor="ctr">
            <a:spAutoFit/>
          </a:bodyPr>
          <a:lstStyle/>
          <a:p>
            <a:pPr algn="ctr">
              <a:buNone/>
            </a:pPr>
            <a:r>
              <a:rPr lang="en-US" sz="1800" dirty="0">
                <a:latin typeface="Arial (Κυρίως κείμενο)αλίδες)"/>
              </a:rPr>
              <a:t>1</a:t>
            </a:r>
            <a:r>
              <a:rPr lang="en-US" sz="1800" baseline="30000" dirty="0">
                <a:latin typeface="Arial (Κυρίως κείμενο)αλίδες)"/>
              </a:rPr>
              <a:t>st</a:t>
            </a:r>
            <a:endParaRPr lang="en-US" sz="1800" dirty="0">
              <a:latin typeface="Arial (Κυρίως κείμενο)αλίδες)"/>
            </a:endParaRPr>
          </a:p>
        </p:txBody>
      </p:sp>
      <p:sp>
        <p:nvSpPr>
          <p:cNvPr id="56" name="TextBox 55"/>
          <p:cNvSpPr txBox="1"/>
          <p:nvPr/>
        </p:nvSpPr>
        <p:spPr>
          <a:xfrm>
            <a:off x="2504079" y="5349554"/>
            <a:ext cx="560216" cy="356829"/>
          </a:xfrm>
          <a:prstGeom prst="rect">
            <a:avLst/>
          </a:prstGeom>
          <a:noFill/>
        </p:spPr>
        <p:txBody>
          <a:bodyPr wrap="square" rtlCol="0" anchor="ctr">
            <a:spAutoFit/>
          </a:bodyPr>
          <a:lstStyle/>
          <a:p>
            <a:pPr algn="ctr">
              <a:buNone/>
            </a:pPr>
            <a:r>
              <a:rPr lang="en-US" sz="1800" dirty="0" smtClean="0">
                <a:latin typeface="Arial (Κυρίως κείμενο)αλίδες)"/>
              </a:rPr>
              <a:t>2</a:t>
            </a:r>
            <a:r>
              <a:rPr lang="en-US" sz="1800" baseline="30000" dirty="0" smtClean="0">
                <a:latin typeface="Arial (Κυρίως κείμενο)αλίδες)"/>
              </a:rPr>
              <a:t>nd</a:t>
            </a:r>
            <a:endParaRPr lang="en-US" sz="1800" dirty="0">
              <a:latin typeface="Arial (Κυρίως κείμενο)αλίδες)"/>
            </a:endParaRPr>
          </a:p>
        </p:txBody>
      </p:sp>
      <p:sp>
        <p:nvSpPr>
          <p:cNvPr id="57" name="TextBox 56"/>
          <p:cNvSpPr txBox="1"/>
          <p:nvPr/>
        </p:nvSpPr>
        <p:spPr>
          <a:xfrm>
            <a:off x="1488527" y="4216378"/>
            <a:ext cx="560216" cy="356829"/>
          </a:xfrm>
          <a:prstGeom prst="rect">
            <a:avLst/>
          </a:prstGeom>
          <a:noFill/>
        </p:spPr>
        <p:txBody>
          <a:bodyPr wrap="square" rtlCol="0">
            <a:spAutoFit/>
          </a:bodyPr>
          <a:lstStyle/>
          <a:p>
            <a:pPr algn="ctr">
              <a:buNone/>
            </a:pPr>
            <a:r>
              <a:rPr lang="el-GR" sz="1800" dirty="0" smtClean="0">
                <a:latin typeface="Arial (Κυρίως κείμενο)αλίδες)"/>
              </a:rPr>
              <a:t>6</a:t>
            </a:r>
            <a:endParaRPr lang="en-US" sz="1800" dirty="0">
              <a:latin typeface="Arial (Κυρίως κείμενο)αλίδες)"/>
            </a:endParaRPr>
          </a:p>
        </p:txBody>
      </p:sp>
      <p:sp>
        <p:nvSpPr>
          <p:cNvPr id="58" name="TextBox 57"/>
          <p:cNvSpPr txBox="1"/>
          <p:nvPr/>
        </p:nvSpPr>
        <p:spPr>
          <a:xfrm>
            <a:off x="1488527" y="5313601"/>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16</a:t>
            </a:r>
            <a:endParaRPr lang="en-US" sz="1800" dirty="0">
              <a:latin typeface="Arial (Κυρίως κείμενο)αλίδες)"/>
            </a:endParaRPr>
          </a:p>
        </p:txBody>
      </p:sp>
      <p:sp>
        <p:nvSpPr>
          <p:cNvPr id="59" name="TextBox 58"/>
          <p:cNvSpPr txBox="1"/>
          <p:nvPr/>
        </p:nvSpPr>
        <p:spPr>
          <a:xfrm>
            <a:off x="1496277" y="4589470"/>
            <a:ext cx="560216" cy="356829"/>
          </a:xfrm>
          <a:prstGeom prst="rect">
            <a:avLst/>
          </a:prstGeom>
          <a:noFill/>
        </p:spPr>
        <p:txBody>
          <a:bodyPr wrap="square" rtlCol="0">
            <a:spAutoFit/>
          </a:bodyPr>
          <a:lstStyle/>
          <a:p>
            <a:pPr algn="ctr">
              <a:buNone/>
            </a:pPr>
            <a:r>
              <a:rPr lang="el-GR" sz="1800" dirty="0" smtClean="0">
                <a:latin typeface="Arial (Κυρίως κείμενο)αλίδες)"/>
              </a:rPr>
              <a:t>6</a:t>
            </a:r>
            <a:endParaRPr lang="en-US" sz="1800" dirty="0">
              <a:latin typeface="Arial (Κυρίως κείμενο)αλίδες)"/>
            </a:endParaRPr>
          </a:p>
        </p:txBody>
      </p:sp>
      <p:sp>
        <p:nvSpPr>
          <p:cNvPr id="60" name="TextBox 59"/>
          <p:cNvSpPr txBox="1"/>
          <p:nvPr/>
        </p:nvSpPr>
        <p:spPr>
          <a:xfrm>
            <a:off x="1489077" y="4945266"/>
            <a:ext cx="560216" cy="356829"/>
          </a:xfrm>
          <a:prstGeom prst="rect">
            <a:avLst/>
          </a:prstGeom>
          <a:noFill/>
        </p:spPr>
        <p:txBody>
          <a:bodyPr wrap="square" rtlCol="0">
            <a:spAutoFit/>
          </a:bodyPr>
          <a:lstStyle/>
          <a:p>
            <a:pPr algn="ctr">
              <a:buNone/>
            </a:pPr>
            <a:r>
              <a:rPr lang="el-GR" sz="1800" dirty="0" smtClean="0">
                <a:latin typeface="Arial (Κυρίως κείμενο)αλίδες)"/>
              </a:rPr>
              <a:t>6</a:t>
            </a:r>
            <a:endParaRPr lang="en-US" sz="1800" dirty="0">
              <a:latin typeface="Arial (Κυρίως κείμενο)αλίδες)"/>
            </a:endParaRPr>
          </a:p>
        </p:txBody>
      </p:sp>
      <p:sp>
        <p:nvSpPr>
          <p:cNvPr id="6" name="Ορθογώνιο 5"/>
          <p:cNvSpPr/>
          <p:nvPr/>
        </p:nvSpPr>
        <p:spPr>
          <a:xfrm>
            <a:off x="3303776" y="4190739"/>
            <a:ext cx="327334" cy="386196"/>
          </a:xfrm>
          <a:prstGeom prst="rect">
            <a:avLst/>
          </a:prstGeom>
        </p:spPr>
        <p:txBody>
          <a:bodyPr wrap="none">
            <a:spAutoFit/>
          </a:bodyPr>
          <a:lstStyle/>
          <a:p>
            <a:pPr>
              <a:buNone/>
            </a:pPr>
            <a:r>
              <a:rPr lang="en-US" sz="2000" b="1" dirty="0">
                <a:solidFill>
                  <a:srgbClr val="6C0000"/>
                </a:solidFill>
              </a:rPr>
              <a:t>1</a:t>
            </a:r>
          </a:p>
        </p:txBody>
      </p:sp>
      <p:sp>
        <p:nvSpPr>
          <p:cNvPr id="61" name="Ορθογώνιο 60"/>
          <p:cNvSpPr/>
          <p:nvPr/>
        </p:nvSpPr>
        <p:spPr>
          <a:xfrm>
            <a:off x="3285944" y="5326903"/>
            <a:ext cx="327334" cy="386196"/>
          </a:xfrm>
          <a:prstGeom prst="rect">
            <a:avLst/>
          </a:prstGeom>
        </p:spPr>
        <p:txBody>
          <a:bodyPr wrap="none">
            <a:spAutoFit/>
          </a:bodyPr>
          <a:lstStyle/>
          <a:p>
            <a:pPr>
              <a:buNone/>
            </a:pPr>
            <a:r>
              <a:rPr lang="en-US" sz="2000" b="1" dirty="0" smtClean="0">
                <a:solidFill>
                  <a:srgbClr val="00B050"/>
                </a:solidFill>
              </a:rPr>
              <a:t>0</a:t>
            </a:r>
            <a:endParaRPr lang="en-US" sz="2000" b="1" dirty="0">
              <a:solidFill>
                <a:srgbClr val="00B050"/>
              </a:solidFill>
            </a:endParaRPr>
          </a:p>
        </p:txBody>
      </p:sp>
      <p:sp>
        <p:nvSpPr>
          <p:cNvPr id="7" name="Ορθογώνιο 6"/>
          <p:cNvSpPr/>
          <p:nvPr/>
        </p:nvSpPr>
        <p:spPr>
          <a:xfrm>
            <a:off x="3292126" y="4567102"/>
            <a:ext cx="327334" cy="386196"/>
          </a:xfrm>
          <a:prstGeom prst="rect">
            <a:avLst/>
          </a:prstGeom>
        </p:spPr>
        <p:txBody>
          <a:bodyPr wrap="none">
            <a:spAutoFit/>
          </a:bodyPr>
          <a:lstStyle/>
          <a:p>
            <a:pPr>
              <a:buNone/>
            </a:pPr>
            <a:r>
              <a:rPr lang="en-US" sz="2000" b="1" dirty="0">
                <a:solidFill>
                  <a:srgbClr val="6C0000"/>
                </a:solidFill>
              </a:rPr>
              <a:t>1</a:t>
            </a:r>
          </a:p>
        </p:txBody>
      </p:sp>
      <p:sp>
        <p:nvSpPr>
          <p:cNvPr id="62" name="Ορθογώνιο 61"/>
          <p:cNvSpPr/>
          <p:nvPr/>
        </p:nvSpPr>
        <p:spPr>
          <a:xfrm>
            <a:off x="3285126" y="4910774"/>
            <a:ext cx="327334" cy="386196"/>
          </a:xfrm>
          <a:prstGeom prst="rect">
            <a:avLst/>
          </a:prstGeom>
        </p:spPr>
        <p:txBody>
          <a:bodyPr wrap="none">
            <a:spAutoFit/>
          </a:bodyPr>
          <a:lstStyle/>
          <a:p>
            <a:pPr>
              <a:buNone/>
            </a:pPr>
            <a:r>
              <a:rPr lang="en-US" sz="2000" b="1" dirty="0" smtClean="0">
                <a:solidFill>
                  <a:srgbClr val="6C0000"/>
                </a:solidFill>
              </a:rPr>
              <a:t>1</a:t>
            </a:r>
            <a:endParaRPr lang="en-US" sz="2000" b="1" dirty="0">
              <a:solidFill>
                <a:srgbClr val="6C0000"/>
              </a:solidFill>
            </a:endParaRPr>
          </a:p>
        </p:txBody>
      </p:sp>
      <p:sp>
        <p:nvSpPr>
          <p:cNvPr id="63" name="Ορθογώνιο 62"/>
          <p:cNvSpPr/>
          <p:nvPr/>
        </p:nvSpPr>
        <p:spPr>
          <a:xfrm>
            <a:off x="1716301" y="5938921"/>
            <a:ext cx="5918414" cy="437684"/>
          </a:xfrm>
          <a:prstGeom prst="rect">
            <a:avLst/>
          </a:prstGeom>
          <a:solidFill>
            <a:srgbClr val="FFFFFF"/>
          </a:solidFill>
        </p:spPr>
        <p:txBody>
          <a:bodyPr wrap="square">
            <a:spAutoFit/>
          </a:bodyPr>
          <a:lstStyle/>
          <a:p>
            <a:pPr marL="0" indent="0" algn="ctr">
              <a:buNone/>
            </a:pPr>
            <a:r>
              <a:rPr lang="en-US" sz="2200" b="1" dirty="0" err="1" smtClean="0">
                <a:solidFill>
                  <a:schemeClr val="tx1">
                    <a:lumMod val="75000"/>
                    <a:lumOff val="25000"/>
                  </a:schemeClr>
                </a:solidFill>
                <a:latin typeface="Arial (Κυρίως κείμενο)αλίδες)"/>
              </a:rPr>
              <a:t>Predict</a:t>
            </a:r>
            <a:r>
              <a:rPr lang="en-US" sz="2200" b="1" baseline="-25000" dirty="0" err="1" smtClean="0">
                <a:solidFill>
                  <a:schemeClr val="tx1">
                    <a:lumMod val="75000"/>
                    <a:lumOff val="25000"/>
                  </a:schemeClr>
                </a:solidFill>
                <a:latin typeface="Arial (Κυρίως κείμενο)αλίδες)"/>
              </a:rPr>
              <a:t>Obj</a:t>
            </a:r>
            <a:r>
              <a:rPr lang="en-US" sz="2200" b="1" dirty="0" smtClean="0">
                <a:solidFill>
                  <a:schemeClr val="tx1">
                    <a:lumMod val="75000"/>
                    <a:lumOff val="25000"/>
                  </a:schemeClr>
                </a:solidFill>
                <a:latin typeface="Arial (Κυρίως κείμενο)αλίδες)"/>
              </a:rPr>
              <a:t> = </a:t>
            </a:r>
            <a:r>
              <a:rPr lang="en-US" sz="2200" b="1" dirty="0" err="1" smtClean="0">
                <a:solidFill>
                  <a:schemeClr val="tx1">
                    <a:lumMod val="75000"/>
                    <a:lumOff val="25000"/>
                  </a:schemeClr>
                </a:solidFill>
                <a:latin typeface="Arial (Κυρίως κείμενο)αλίδες)"/>
              </a:rPr>
              <a:t>Score</a:t>
            </a:r>
            <a:r>
              <a:rPr lang="en-US" sz="2200" b="1" baseline="-25000" dirty="0" err="1" smtClean="0">
                <a:solidFill>
                  <a:schemeClr val="tx1">
                    <a:lumMod val="75000"/>
                    <a:lumOff val="25000"/>
                  </a:schemeClr>
                </a:solidFill>
                <a:latin typeface="Arial (Κυρίως κείμενο)αλίδες)"/>
              </a:rPr>
              <a:t>obj</a:t>
            </a:r>
            <a:r>
              <a:rPr lang="en-US" sz="2200" b="1" dirty="0" smtClean="0">
                <a:solidFill>
                  <a:schemeClr val="tx1">
                    <a:lumMod val="75000"/>
                    <a:lumOff val="25000"/>
                  </a:schemeClr>
                </a:solidFill>
                <a:latin typeface="Arial (Κυρίως κείμενο)αλίδες)"/>
              </a:rPr>
              <a:t> &lt; mean(score) : 1 ? 0 </a:t>
            </a:r>
            <a:endParaRPr lang="en-US" sz="2200" b="1" dirty="0">
              <a:solidFill>
                <a:schemeClr val="tx1">
                  <a:lumMod val="75000"/>
                  <a:lumOff val="25000"/>
                </a:schemeClr>
              </a:solidFill>
              <a:latin typeface="Arial (Κυρίως κείμενο)αλίδες)"/>
              <a:ea typeface="Cambria Math" panose="02040503050406030204" pitchFamily="18" charset="0"/>
            </a:endParaRPr>
          </a:p>
        </p:txBody>
      </p:sp>
      <p:graphicFrame>
        <p:nvGraphicFramePr>
          <p:cNvPr id="51" name="Πίνακας 50"/>
          <p:cNvGraphicFramePr>
            <a:graphicFrameLocks noGrp="1"/>
          </p:cNvGraphicFramePr>
          <p:nvPr>
            <p:extLst>
              <p:ext uri="{D42A27DB-BD31-4B8C-83A1-F6EECF244321}">
                <p14:modId xmlns:p14="http://schemas.microsoft.com/office/powerpoint/2010/main" val="3532152395"/>
              </p:ext>
            </p:extLst>
          </p:nvPr>
        </p:nvGraphicFramePr>
        <p:xfrm>
          <a:off x="224582" y="1889305"/>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Easer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Key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4.25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Paper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Pin</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54" name="Ορθογώνιο 53"/>
          <p:cNvSpPr/>
          <p:nvPr/>
        </p:nvSpPr>
        <p:spPr bwMode="auto">
          <a:xfrm>
            <a:off x="3358920" y="3317312"/>
            <a:ext cx="350412" cy="450974"/>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55" name="Γωνιώδης σύνδεση 18"/>
          <p:cNvCxnSpPr>
            <a:stCxn id="69" idx="3"/>
            <a:endCxn id="73" idx="0"/>
          </p:cNvCxnSpPr>
          <p:nvPr/>
        </p:nvCxnSpPr>
        <p:spPr bwMode="auto">
          <a:xfrm flipH="1">
            <a:off x="5381992" y="3841122"/>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6" name="Γωνιώδης σύνδεση 18"/>
          <p:cNvCxnSpPr>
            <a:stCxn id="68" idx="3"/>
            <a:endCxn id="69" idx="0"/>
          </p:cNvCxnSpPr>
          <p:nvPr/>
        </p:nvCxnSpPr>
        <p:spPr bwMode="auto">
          <a:xfrm flipH="1">
            <a:off x="6207537" y="2705415"/>
            <a:ext cx="540937"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7" name="Γωνιώδης σύνδεση 18"/>
          <p:cNvCxnSpPr>
            <a:stCxn id="68" idx="5"/>
            <a:endCxn id="72" idx="0"/>
          </p:cNvCxnSpPr>
          <p:nvPr/>
        </p:nvCxnSpPr>
        <p:spPr bwMode="auto">
          <a:xfrm>
            <a:off x="7326991" y="2705415"/>
            <a:ext cx="516840"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8" name="Οβάλ 67"/>
          <p:cNvSpPr/>
          <p:nvPr/>
        </p:nvSpPr>
        <p:spPr bwMode="auto">
          <a:xfrm>
            <a:off x="6628659" y="2031423"/>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9" name="Οβάλ 68"/>
          <p:cNvSpPr/>
          <p:nvPr/>
        </p:nvSpPr>
        <p:spPr bwMode="auto">
          <a:xfrm>
            <a:off x="5798463" y="316713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70" name="Γωνιώδης σύνδεση 18"/>
          <p:cNvCxnSpPr>
            <a:stCxn id="69" idx="5"/>
            <a:endCxn id="71" idx="0"/>
          </p:cNvCxnSpPr>
          <p:nvPr/>
        </p:nvCxnSpPr>
        <p:spPr bwMode="auto">
          <a:xfrm>
            <a:off x="6496795" y="3841122"/>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71" name="Οβάλ 70"/>
          <p:cNvSpPr/>
          <p:nvPr/>
        </p:nvSpPr>
        <p:spPr bwMode="auto">
          <a:xfrm>
            <a:off x="6614698" y="425834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2" name="Οβάλ 71"/>
          <p:cNvSpPr/>
          <p:nvPr/>
        </p:nvSpPr>
        <p:spPr bwMode="auto">
          <a:xfrm>
            <a:off x="7434757" y="316713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3" name="Οβάλ 72"/>
          <p:cNvSpPr/>
          <p:nvPr/>
        </p:nvSpPr>
        <p:spPr bwMode="auto">
          <a:xfrm>
            <a:off x="4972918" y="425834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4" name="Content Placeholder 2"/>
          <p:cNvSpPr txBox="1">
            <a:spLocks/>
          </p:cNvSpPr>
          <p:nvPr/>
        </p:nvSpPr>
        <p:spPr>
          <a:xfrm>
            <a:off x="6685094" y="2221779"/>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75" name="Content Placeholder 2"/>
          <p:cNvSpPr txBox="1">
            <a:spLocks/>
          </p:cNvSpPr>
          <p:nvPr/>
        </p:nvSpPr>
        <p:spPr>
          <a:xfrm>
            <a:off x="5701481" y="2739902"/>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76" name="Content Placeholder 2"/>
          <p:cNvSpPr txBox="1">
            <a:spLocks/>
          </p:cNvSpPr>
          <p:nvPr/>
        </p:nvSpPr>
        <p:spPr>
          <a:xfrm>
            <a:off x="7122666" y="2736628"/>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77" name="Content Placeholder 2"/>
          <p:cNvSpPr txBox="1">
            <a:spLocks/>
          </p:cNvSpPr>
          <p:nvPr/>
        </p:nvSpPr>
        <p:spPr>
          <a:xfrm>
            <a:off x="4738537" y="3782464"/>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78" name="Content Placeholder 2"/>
          <p:cNvSpPr txBox="1">
            <a:spLocks/>
          </p:cNvSpPr>
          <p:nvPr/>
        </p:nvSpPr>
        <p:spPr>
          <a:xfrm>
            <a:off x="6357726" y="3853992"/>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79" name="Content Placeholder 2"/>
          <p:cNvSpPr txBox="1">
            <a:spLocks/>
          </p:cNvSpPr>
          <p:nvPr/>
        </p:nvSpPr>
        <p:spPr>
          <a:xfrm>
            <a:off x="5864825" y="3359800"/>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80" name="Ορθογώνιο 79"/>
          <p:cNvSpPr/>
          <p:nvPr/>
        </p:nvSpPr>
        <p:spPr bwMode="auto">
          <a:xfrm>
            <a:off x="5008561" y="3234802"/>
            <a:ext cx="72050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5</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81" name="Ορθογώνιο 80"/>
          <p:cNvSpPr/>
          <p:nvPr/>
        </p:nvSpPr>
        <p:spPr bwMode="auto">
          <a:xfrm>
            <a:off x="6695806" y="5123756"/>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2" name="Ορθογώνιο 81"/>
          <p:cNvSpPr/>
          <p:nvPr/>
        </p:nvSpPr>
        <p:spPr bwMode="auto">
          <a:xfrm>
            <a:off x="7521846" y="4032554"/>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3</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3" name="Ορθογώνιο 82"/>
          <p:cNvSpPr/>
          <p:nvPr/>
        </p:nvSpPr>
        <p:spPr bwMode="auto">
          <a:xfrm>
            <a:off x="5027507" y="5123756"/>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4</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4" name="Ορθογώνιο 83"/>
          <p:cNvSpPr/>
          <p:nvPr/>
        </p:nvSpPr>
        <p:spPr bwMode="auto">
          <a:xfrm>
            <a:off x="7521846" y="2106093"/>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8</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5" name="Οβάλ 84"/>
          <p:cNvSpPr/>
          <p:nvPr/>
        </p:nvSpPr>
        <p:spPr bwMode="auto">
          <a:xfrm>
            <a:off x="7433049" y="3165079"/>
            <a:ext cx="819855" cy="799567"/>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6" name="Οβάλ 85"/>
          <p:cNvSpPr/>
          <p:nvPr/>
        </p:nvSpPr>
        <p:spPr bwMode="auto">
          <a:xfrm>
            <a:off x="4961268" y="4255990"/>
            <a:ext cx="837195" cy="789631"/>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8" name="Οβάλ 87"/>
          <p:cNvSpPr/>
          <p:nvPr/>
        </p:nvSpPr>
        <p:spPr bwMode="auto">
          <a:xfrm>
            <a:off x="7422345" y="3159643"/>
            <a:ext cx="818147" cy="789631"/>
          </a:xfrm>
          <a:prstGeom prst="ellipse">
            <a:avLst/>
          </a:prstGeom>
          <a:ln w="76200">
            <a:solidFill>
              <a:srgbClr val="F03F21"/>
            </a:solidFill>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0" name="Οβάλ 89"/>
          <p:cNvSpPr/>
          <p:nvPr/>
        </p:nvSpPr>
        <p:spPr bwMode="auto">
          <a:xfrm>
            <a:off x="4962943" y="4244879"/>
            <a:ext cx="830685" cy="798281"/>
          </a:xfrm>
          <a:prstGeom prst="ellipse">
            <a:avLst/>
          </a:prstGeom>
          <a:ln w="76200">
            <a:solidFill>
              <a:srgbClr val="008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7" name="Οβάλ 86"/>
          <p:cNvSpPr/>
          <p:nvPr/>
        </p:nvSpPr>
        <p:spPr bwMode="auto">
          <a:xfrm>
            <a:off x="7449203" y="3169821"/>
            <a:ext cx="787545" cy="769274"/>
          </a:xfrm>
          <a:prstGeom prst="ellipse">
            <a:avLst/>
          </a:prstGeom>
          <a:ln w="114300">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9" name="Οβάλ 88"/>
          <p:cNvSpPr/>
          <p:nvPr/>
        </p:nvSpPr>
        <p:spPr bwMode="auto">
          <a:xfrm>
            <a:off x="7407197" y="3147438"/>
            <a:ext cx="865371" cy="810386"/>
          </a:xfrm>
          <a:prstGeom prst="ellipse">
            <a:avLst/>
          </a:prstGeom>
          <a:ln w="76200">
            <a:solidFill>
              <a:srgbClr val="6C0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1448666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randombar(horizontal)">
                                      <p:cBhvr>
                                        <p:cTn id="10" dur="500"/>
                                        <p:tgtEl>
                                          <p:spTgt spid="5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randombar(horizontal)">
                                      <p:cBhvr>
                                        <p:cTn id="13" dur="5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randombar(horizontal)">
                                      <p:cBhvr>
                                        <p:cTn id="21" dur="500"/>
                                        <p:tgtEl>
                                          <p:spTgt spid="5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randombar(horizontal)">
                                      <p:cBhvr>
                                        <p:cTn id="24" dur="500"/>
                                        <p:tgtEl>
                                          <p:spTgt spid="8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randombar(horizontal)">
                                      <p:cBhvr>
                                        <p:cTn id="32" dur="500"/>
                                        <p:tgtEl>
                                          <p:spTgt spid="6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randombar(horizontal)">
                                      <p:cBhvr>
                                        <p:cTn id="35" dur="500"/>
                                        <p:tgtEl>
                                          <p:spTgt spid="8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randombar(horizontal)">
                                      <p:cBhvr>
                                        <p:cTn id="43" dur="500"/>
                                        <p:tgtEl>
                                          <p:spTgt spid="5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randombar(horizontal)">
                                      <p:cBhvr>
                                        <p:cTn id="46" dur="500"/>
                                        <p:tgtEl>
                                          <p:spTgt spid="8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randombar(horizontal)">
                                      <p:cBhvr>
                                        <p:cTn id="51" dur="500"/>
                                        <p:tgtEl>
                                          <p:spTgt spid="5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randombar(horizontal)">
                                      <p:cBhvr>
                                        <p:cTn id="54" dur="500"/>
                                        <p:tgtEl>
                                          <p:spTgt spid="4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randombar(horizontal)">
                                      <p:cBhvr>
                                        <p:cTn id="60" dur="500"/>
                                        <p:tgtEl>
                                          <p:spTgt spid="5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randombar(horizontal)">
                                      <p:cBhvr>
                                        <p:cTn id="63" dur="500"/>
                                        <p:tgtEl>
                                          <p:spTgt spid="6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randombar(horizontal)">
                                      <p:cBhvr>
                                        <p:cTn id="66" dur="500"/>
                                        <p:tgtEl>
                                          <p:spTgt spid="62"/>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randombar(horizontal)">
                                      <p:cBhvr>
                                        <p:cTn id="69" dur="500"/>
                                        <p:tgtEl>
                                          <p:spTgt spid="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randombar(horizontal)">
                                      <p:cBhvr>
                                        <p:cTn id="72" dur="500"/>
                                        <p:tgtEl>
                                          <p:spTgt spid="6"/>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randombar(horizontal)">
                                      <p:cBhvr>
                                        <p:cTn id="75" dur="500"/>
                                        <p:tgtEl>
                                          <p:spTgt spid="61"/>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randombar(horizontal)">
                                      <p:cBhvr>
                                        <p:cTn id="78" dur="500"/>
                                        <p:tgtEl>
                                          <p:spTgt spid="54"/>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animEffect transition="in" filter="randombar(horizontal)">
                                      <p:cBhvr>
                                        <p:cTn id="81" dur="500"/>
                                        <p:tgtEl>
                                          <p:spTgt spid="90"/>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randombar(horizontal)">
                                      <p:cBhvr>
                                        <p:cTn id="8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5" grpId="0"/>
      <p:bldP spid="48" grpId="0"/>
      <p:bldP spid="50" grpId="0"/>
      <p:bldP spid="56" grpId="0"/>
      <p:bldP spid="57" grpId="0"/>
      <p:bldP spid="58" grpId="0"/>
      <p:bldP spid="59" grpId="0"/>
      <p:bldP spid="60" grpId="0"/>
      <p:bldP spid="6" grpId="0"/>
      <p:bldP spid="61" grpId="0"/>
      <p:bldP spid="7" grpId="0"/>
      <p:bldP spid="62" grpId="0"/>
      <p:bldP spid="63" grpId="0" animBg="1"/>
      <p:bldP spid="54" grpId="0" animBg="1"/>
      <p:bldP spid="85" grpId="0" animBg="1"/>
      <p:bldP spid="86" grpId="0" animBg="1"/>
      <p:bldP spid="88" grpId="0" animBg="1"/>
      <p:bldP spid="90" grpId="0" animBg="1"/>
      <p:bldP spid="87" grpId="0" animBg="1"/>
      <p:bldP spid="8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14139"/>
            <a:ext cx="9144000" cy="1254125"/>
          </a:xfrm>
        </p:spPr>
        <p:txBody>
          <a:bodyPr/>
          <a:lstStyle/>
          <a:p>
            <a:r>
              <a:rPr lang="en-US" dirty="0" smtClean="0"/>
              <a:t>HST Complexity</a:t>
            </a:r>
            <a:endParaRPr lang="en-US" dirty="0"/>
          </a:p>
        </p:txBody>
      </p:sp>
      <p:sp>
        <p:nvSpPr>
          <p:cNvPr id="3" name="Θέση αριθμού διαφάνειας 2"/>
          <p:cNvSpPr>
            <a:spLocks noGrp="1"/>
          </p:cNvSpPr>
          <p:nvPr>
            <p:ph type="sldNum" sz="quarter" idx="10"/>
          </p:nvPr>
        </p:nvSpPr>
        <p:spPr/>
        <p:txBody>
          <a:bodyPr/>
          <a:lstStyle/>
          <a:p>
            <a:pPr>
              <a:defRPr/>
            </a:pPr>
            <a:fld id="{B5AB38F2-DC9D-AC4D-A5F9-B9317846DCA6}" type="slidenum">
              <a:rPr lang="en-US" smtClean="0"/>
              <a:pPr>
                <a:defRPr/>
              </a:pPr>
              <a:t>74</a:t>
            </a:fld>
            <a:endParaRPr lang="en-US" dirty="0"/>
          </a:p>
        </p:txBody>
      </p:sp>
      <p:sp>
        <p:nvSpPr>
          <p:cNvPr id="15" name="Content Placeholder 2"/>
          <p:cNvSpPr txBox="1">
            <a:spLocks/>
          </p:cNvSpPr>
          <p:nvPr/>
        </p:nvSpPr>
        <p:spPr>
          <a:xfrm>
            <a:off x="-11520" y="5869819"/>
            <a:ext cx="9143999" cy="61619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a:t>C</a:t>
            </a:r>
            <a:r>
              <a:rPr lang="en-US" sz="2200" kern="0" dirty="0" smtClean="0"/>
              <a:t>omplexities </a:t>
            </a:r>
            <a:r>
              <a:rPr lang="en-US" sz="2200" kern="0" dirty="0"/>
              <a:t>are </a:t>
            </a:r>
            <a:r>
              <a:rPr lang="en-US" sz="2200" kern="0" dirty="0">
                <a:solidFill>
                  <a:srgbClr val="017DBB"/>
                </a:solidFill>
              </a:rPr>
              <a:t>constant</a:t>
            </a:r>
            <a:r>
              <a:rPr lang="en-US" sz="2200" kern="0" dirty="0"/>
              <a:t> (amortized) when the </a:t>
            </a:r>
            <a:r>
              <a:rPr lang="en-US" sz="2200" b="1" i="1" kern="0" dirty="0"/>
              <a:t>h</a:t>
            </a:r>
            <a:r>
              <a:rPr lang="en-US" sz="2200" kern="0" dirty="0"/>
              <a:t>, </a:t>
            </a:r>
            <a:r>
              <a:rPr lang="en-US" sz="2200" b="1" i="1" kern="0" dirty="0"/>
              <a:t>t</a:t>
            </a:r>
            <a:r>
              <a:rPr lang="en-US" sz="2200" kern="0" dirty="0"/>
              <a:t> </a:t>
            </a:r>
            <a:r>
              <a:rPr lang="en-US" sz="2200" kern="0" dirty="0" smtClean="0"/>
              <a:t>and </a:t>
            </a:r>
            <a:r>
              <a:rPr lang="en-US" sz="2200" b="1" i="1" kern="0" dirty="0" smtClean="0">
                <a:latin typeface="Cambria Math" panose="02040503050406030204" pitchFamily="18" charset="0"/>
                <a:ea typeface="Cambria Math" panose="02040503050406030204" pitchFamily="18" charset="0"/>
              </a:rPr>
              <a:t>w</a:t>
            </a:r>
            <a:r>
              <a:rPr lang="el-GR" sz="2200" kern="0" dirty="0" smtClean="0"/>
              <a:t> </a:t>
            </a:r>
            <a:r>
              <a:rPr lang="en-US" sz="2200" kern="0"/>
              <a:t>are </a:t>
            </a:r>
            <a:r>
              <a:rPr lang="en-US" sz="2200" kern="0" smtClean="0"/>
              <a:t>set</a:t>
            </a:r>
            <a:endParaRPr lang="en-US" sz="2200" kern="0" dirty="0"/>
          </a:p>
        </p:txBody>
      </p:sp>
      <p:sp>
        <p:nvSpPr>
          <p:cNvPr id="11" name="Content Placeholder 2"/>
          <p:cNvSpPr txBox="1">
            <a:spLocks/>
          </p:cNvSpPr>
          <p:nvPr/>
        </p:nvSpPr>
        <p:spPr>
          <a:xfrm>
            <a:off x="1" y="3889826"/>
            <a:ext cx="9169401" cy="243840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Where,</a:t>
            </a:r>
          </a:p>
          <a:p>
            <a:pPr lvl="1"/>
            <a:r>
              <a:rPr lang="en-US" sz="2200" i="1" kern="0" dirty="0">
                <a:solidFill>
                  <a:schemeClr val="accent1">
                    <a:lumMod val="75000"/>
                  </a:schemeClr>
                </a:solidFill>
              </a:rPr>
              <a:t>t</a:t>
            </a:r>
            <a:r>
              <a:rPr lang="en-US" sz="2200" kern="0" dirty="0" smtClean="0"/>
              <a:t> is the number of trees</a:t>
            </a:r>
          </a:p>
          <a:p>
            <a:pPr lvl="1"/>
            <a:r>
              <a:rPr lang="en-US" sz="2200" i="1" kern="0" dirty="0" smtClean="0">
                <a:solidFill>
                  <a:schemeClr val="accent1">
                    <a:lumMod val="75000"/>
                  </a:schemeClr>
                </a:solidFill>
              </a:rPr>
              <a:t>h</a:t>
            </a:r>
            <a:r>
              <a:rPr lang="en-US" sz="2200" kern="0" dirty="0" smtClean="0"/>
              <a:t> </a:t>
            </a:r>
            <a:r>
              <a:rPr lang="en-US" sz="2200" kern="0" dirty="0"/>
              <a:t>is the max height of a </a:t>
            </a:r>
            <a:r>
              <a:rPr lang="en-US" sz="2200" kern="0" dirty="0" smtClean="0"/>
              <a:t>tree</a:t>
            </a:r>
          </a:p>
          <a:p>
            <a:pPr lvl="1"/>
            <a:r>
              <a:rPr lang="en-US" sz="2200" i="1" kern="0" dirty="0" smtClean="0">
                <a:solidFill>
                  <a:schemeClr val="accent1">
                    <a:lumMod val="75000"/>
                  </a:schemeClr>
                </a:solidFill>
              </a:rPr>
              <a:t>w</a:t>
            </a:r>
            <a:r>
              <a:rPr lang="el-GR" sz="2200" kern="0" dirty="0" smtClean="0"/>
              <a:t> </a:t>
            </a:r>
            <a:r>
              <a:rPr lang="en-US" sz="2200" kern="0" dirty="0" smtClean="0"/>
              <a:t>is the number of points in a window</a:t>
            </a:r>
          </a:p>
          <a:p>
            <a:pPr lvl="1"/>
            <a:r>
              <a:rPr lang="en-US" sz="2200" i="1" kern="0" dirty="0" smtClean="0">
                <a:solidFill>
                  <a:schemeClr val="accent1">
                    <a:lumMod val="75000"/>
                  </a:schemeClr>
                </a:solidFill>
              </a:rPr>
              <a:t>(2</a:t>
            </a:r>
            <a:r>
              <a:rPr lang="en-US" sz="2200" i="1" kern="0" baseline="30000" dirty="0" smtClean="0">
                <a:solidFill>
                  <a:schemeClr val="accent1">
                    <a:lumMod val="75000"/>
                  </a:schemeClr>
                </a:solidFill>
              </a:rPr>
              <a:t>h+1</a:t>
            </a:r>
            <a:r>
              <a:rPr lang="en-US" sz="2200" i="1" kern="0" dirty="0" smtClean="0">
                <a:solidFill>
                  <a:schemeClr val="accent1">
                    <a:lumMod val="75000"/>
                  </a:schemeClr>
                </a:solidFill>
              </a:rPr>
              <a:t>-1)</a:t>
            </a:r>
            <a:r>
              <a:rPr lang="en-US" sz="2200" kern="0" dirty="0" smtClean="0">
                <a:solidFill>
                  <a:schemeClr val="accent1">
                    <a:lumMod val="75000"/>
                  </a:schemeClr>
                </a:solidFill>
              </a:rPr>
              <a:t> </a:t>
            </a:r>
            <a:r>
              <a:rPr lang="en-US" sz="2200" kern="0" dirty="0" smtClean="0"/>
              <a:t>is the number of all nodes of a perfect binary tree of max height </a:t>
            </a:r>
            <a:r>
              <a:rPr lang="en-US" sz="2200" i="1" kern="0" dirty="0" smtClean="0"/>
              <a:t>h</a:t>
            </a:r>
            <a:endParaRPr lang="el-GR" sz="2200" i="1" kern="0" dirty="0" smtClean="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4545685" y="1136380"/>
                <a:ext cx="4801514" cy="315985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a:solidFill>
                      <a:srgbClr val="017DBB"/>
                    </a:solidFill>
                  </a:rPr>
                  <a:t>HST </a:t>
                </a:r>
                <a:r>
                  <a:rPr lang="en-US" sz="2200" kern="0" dirty="0" smtClean="0">
                    <a:solidFill>
                      <a:srgbClr val="017DBB"/>
                    </a:solidFill>
                  </a:rPr>
                  <a:t>Updating Complexity</a:t>
                </a:r>
              </a:p>
              <a:p>
                <a:pPr marL="0" indent="0" algn="ctr">
                  <a:buNone/>
                </a:pPr>
                <a:endParaRPr lang="en-US" sz="2200" b="1" i="1" kern="0" dirty="0">
                  <a:solidFill>
                    <a:srgbClr val="017DBB"/>
                  </a:solidFill>
                  <a:latin typeface="Cambria Math" panose="02040503050406030204" pitchFamily="18" charset="0"/>
                </a:endParaRPr>
              </a:p>
              <a:p>
                <a:pPr marL="0" lvl="0" indent="0" algn="ctr" defTabSz="914400" eaLnBrk="1" fontAlgn="auto" hangingPunct="1">
                  <a:lnSpc>
                    <a:spcPct val="100000"/>
                  </a:lnSpc>
                  <a:spcBef>
                    <a:spcPts val="0"/>
                  </a:spcBef>
                  <a:spcAft>
                    <a:spcPts val="0"/>
                  </a:spcAft>
                  <a:buClrTx/>
                  <a:buSzTx/>
                  <a:buNone/>
                  <a:tabLst/>
                  <a:defRPr/>
                </a:pPr>
                <a14:m>
                  <m:oMathPara xmlns:m="http://schemas.openxmlformats.org/officeDocument/2006/math">
                    <m:oMathParaPr>
                      <m:jc m:val="centerGroup"/>
                    </m:oMathParaPr>
                    <m:oMath xmlns:m="http://schemas.openxmlformats.org/officeDocument/2006/math">
                      <m:r>
                        <m:rPr>
                          <m:nor/>
                        </m:rPr>
                        <a:rPr lang="en-US" sz="2200" b="1" kern="0" dirty="0">
                          <a:latin typeface="Cambria Math" panose="02040503050406030204" pitchFamily="18" charset="0"/>
                          <a:ea typeface="Cambria Math" panose="02040503050406030204" pitchFamily="18" charset="0"/>
                        </a:rPr>
                        <m:t>O</m:t>
                      </m:r>
                      <m:r>
                        <m:rPr>
                          <m:nor/>
                        </m:rPr>
                        <a:rPr lang="en-US" sz="2200" b="1" kern="0" dirty="0">
                          <a:latin typeface="Cambria Math" panose="02040503050406030204" pitchFamily="18" charset="0"/>
                          <a:ea typeface="Cambria Math" panose="02040503050406030204" pitchFamily="18" charset="0"/>
                        </a:rPr>
                        <m:t>( </m:t>
                      </m:r>
                      <m:r>
                        <m:rPr>
                          <m:nor/>
                        </m:rPr>
                        <a:rPr lang="en-US" sz="2200" b="1" kern="0" dirty="0">
                          <a:latin typeface="Cambria Math" panose="02040503050406030204" pitchFamily="18" charset="0"/>
                          <a:ea typeface="Cambria Math" panose="02040503050406030204" pitchFamily="18" charset="0"/>
                        </a:rPr>
                        <m:t>t</m:t>
                      </m:r>
                      <m:r>
                        <m:rPr>
                          <m:nor/>
                        </m:rPr>
                        <a:rPr lang="en-US" sz="2200" b="1" kern="0" dirty="0">
                          <a:latin typeface="Cambria Math" panose="02040503050406030204" pitchFamily="18" charset="0"/>
                          <a:ea typeface="Cambria Math" panose="02040503050406030204" pitchFamily="18" charset="0"/>
                        </a:rPr>
                        <m:t> ∗ </m:t>
                      </m:r>
                      <m:r>
                        <m:rPr>
                          <m:nor/>
                        </m:rPr>
                        <a:rPr lang="en-US" sz="2200" kern="0" dirty="0">
                          <a:latin typeface="Cambria Math" panose="02040503050406030204" pitchFamily="18" charset="0"/>
                          <a:ea typeface="Cambria Math" panose="02040503050406030204" pitchFamily="18" charset="0"/>
                        </a:rPr>
                        <m:t>h</m:t>
                      </m:r>
                      <m:r>
                        <m:rPr>
                          <m:nor/>
                        </m:rPr>
                        <a:rPr lang="el-GR" sz="2200" b="1" kern="0" dirty="0">
                          <a:latin typeface="Cambria Math" panose="02040503050406030204" pitchFamily="18" charset="0"/>
                          <a:ea typeface="Cambria Math" panose="02040503050406030204" pitchFamily="18" charset="0"/>
                        </a:rPr>
                        <m:t> ∗ </m:t>
                      </m:r>
                      <m:r>
                        <m:rPr>
                          <m:nor/>
                        </m:rPr>
                        <a:rPr lang="en-US" sz="2200" b="1" kern="0" dirty="0">
                          <a:latin typeface="Cambria Math" panose="02040503050406030204" pitchFamily="18" charset="0"/>
                          <a:ea typeface="Cambria Math" panose="02040503050406030204" pitchFamily="18" charset="0"/>
                        </a:rPr>
                        <m:t>w</m:t>
                      </m:r>
                      <m:r>
                        <m:rPr>
                          <m:nor/>
                        </m:rPr>
                        <a:rPr lang="en-US" sz="2200" b="1" kern="0" dirty="0">
                          <a:latin typeface="Cambria Math" panose="02040503050406030204" pitchFamily="18" charset="0"/>
                          <a:ea typeface="Cambria Math" panose="02040503050406030204" pitchFamily="18" charset="0"/>
                        </a:rPr>
                        <m:t>)</m:t>
                      </m:r>
                    </m:oMath>
                  </m:oMathPara>
                </a14:m>
                <a:endParaRPr lang="en-US" sz="2200" b="1" kern="0" dirty="0" smtClean="0">
                  <a:latin typeface="Cambria Math" panose="02040503050406030204" pitchFamily="18" charset="0"/>
                  <a:ea typeface="Cambria Math" panose="02040503050406030204" pitchFamily="18" charset="0"/>
                </a:endParaRPr>
              </a:p>
              <a:p>
                <a:pPr marL="0" indent="0" algn="ctr">
                  <a:buNone/>
                </a:pPr>
                <a:endParaRPr lang="en-US" sz="2200" b="1" i="1" kern="0" dirty="0" smtClean="0">
                  <a:latin typeface="Cambria Math" panose="02040503050406030204" pitchFamily="18" charset="0"/>
                </a:endParaRPr>
              </a:p>
              <a:p>
                <a:r>
                  <a:rPr lang="en-US" sz="2200" dirty="0" smtClean="0"/>
                  <a:t>W</a:t>
                </a:r>
                <a:r>
                  <a:rPr lang="el-GR" sz="2200" dirty="0"/>
                  <a:t>orst case : </a:t>
                </a:r>
                <a:r>
                  <a:rPr lang="en-US" sz="2200" dirty="0"/>
                  <a:t>perfect</a:t>
                </a:r>
                <a:r>
                  <a:rPr lang="el-GR" sz="2200" dirty="0"/>
                  <a:t> </a:t>
                </a:r>
                <a:r>
                  <a:rPr lang="en-US" sz="2200" dirty="0" smtClean="0"/>
                  <a:t>binary tree, where </a:t>
                </a:r>
                <a:r>
                  <a:rPr lang="en-US" sz="2200" dirty="0"/>
                  <a:t>each new data point </a:t>
                </a:r>
                <a:r>
                  <a:rPr lang="en-US" sz="2200" dirty="0" smtClean="0"/>
                  <a:t>traverses requires to update the mass profiles of all sub trees</a:t>
                </a:r>
                <a:endParaRPr lang="el-GR" sz="2200"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4545685" y="1136380"/>
                <a:ext cx="4801514" cy="3159850"/>
              </a:xfrm>
              <a:prstGeom prst="rect">
                <a:avLst/>
              </a:prstGeom>
              <a:blipFill>
                <a:blip r:embed="rId3"/>
                <a:stretch>
                  <a:fillRect l="-635" t="-1541" b="-82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p:cNvSpPr txBox="1">
                <a:spLocks/>
              </p:cNvSpPr>
              <p:nvPr/>
            </p:nvSpPr>
            <p:spPr>
              <a:xfrm>
                <a:off x="43542" y="1136380"/>
                <a:ext cx="4502143" cy="250670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smtClean="0">
                    <a:solidFill>
                      <a:srgbClr val="017DBB"/>
                    </a:solidFill>
                  </a:rPr>
                  <a:t>HST Building Complexity</a:t>
                </a:r>
                <a:endParaRPr lang="en-US" sz="2200" kern="0" dirty="0">
                  <a:solidFill>
                    <a:srgbClr val="017DBB"/>
                  </a:solidFill>
                </a:endParaRPr>
              </a:p>
              <a:p>
                <a:pPr marL="0" indent="0" algn="ctr">
                  <a:buNone/>
                </a:pPr>
                <a:endParaRPr lang="en-US" sz="2200" b="1" i="1" kern="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nor/>
                        </m:rPr>
                        <a:rPr lang="en-US" sz="2200" b="1" kern="0" dirty="0">
                          <a:latin typeface="Cambria Math" panose="02040503050406030204" pitchFamily="18" charset="0"/>
                          <a:ea typeface="Cambria Math" panose="02040503050406030204" pitchFamily="18" charset="0"/>
                        </a:rPr>
                        <m:t>O</m:t>
                      </m:r>
                      <m:r>
                        <m:rPr>
                          <m:nor/>
                        </m:rPr>
                        <a:rPr lang="en-US" sz="2200" b="1" kern="0" dirty="0">
                          <a:latin typeface="Cambria Math" panose="02040503050406030204" pitchFamily="18" charset="0"/>
                          <a:ea typeface="Cambria Math" panose="02040503050406030204" pitchFamily="18" charset="0"/>
                        </a:rPr>
                        <m:t>( </m:t>
                      </m:r>
                      <m:r>
                        <m:rPr>
                          <m:nor/>
                        </m:rPr>
                        <a:rPr lang="en-US" sz="2200" b="1" kern="0" dirty="0">
                          <a:latin typeface="Cambria Math" panose="02040503050406030204" pitchFamily="18" charset="0"/>
                          <a:ea typeface="Cambria Math" panose="02040503050406030204" pitchFamily="18" charset="0"/>
                        </a:rPr>
                        <m:t>t</m:t>
                      </m:r>
                      <m:r>
                        <m:rPr>
                          <m:nor/>
                        </m:rPr>
                        <a:rPr lang="en-US" sz="2200" b="1" kern="0" dirty="0">
                          <a:latin typeface="Cambria Math" panose="02040503050406030204" pitchFamily="18" charset="0"/>
                          <a:ea typeface="Cambria Math" panose="02040503050406030204" pitchFamily="18" charset="0"/>
                        </a:rPr>
                        <m:t> ∗ </m:t>
                      </m:r>
                      <m:r>
                        <m:rPr>
                          <m:nor/>
                        </m:rPr>
                        <a:rPr lang="el-GR" sz="2200" b="1" kern="0" dirty="0">
                          <a:latin typeface="Cambria Math" panose="02040503050406030204" pitchFamily="18" charset="0"/>
                          <a:ea typeface="Cambria Math" panose="02040503050406030204" pitchFamily="18" charset="0"/>
                        </a:rPr>
                        <m:t>2</m:t>
                      </m:r>
                      <m:r>
                        <m:rPr>
                          <m:nor/>
                        </m:rPr>
                        <a:rPr lang="en-US" sz="2200" b="1" kern="0" baseline="30000" dirty="0">
                          <a:latin typeface="Cambria Math" panose="02040503050406030204" pitchFamily="18" charset="0"/>
                          <a:ea typeface="Cambria Math" panose="02040503050406030204" pitchFamily="18" charset="0"/>
                        </a:rPr>
                        <m:t>h</m:t>
                      </m:r>
                      <m:r>
                        <m:rPr>
                          <m:nor/>
                        </m:rPr>
                        <a:rPr lang="el-GR" sz="2200" b="1" kern="0" baseline="30000" dirty="0">
                          <a:latin typeface="Cambria Math" panose="02040503050406030204" pitchFamily="18" charset="0"/>
                          <a:ea typeface="Cambria Math" panose="02040503050406030204" pitchFamily="18" charset="0"/>
                        </a:rPr>
                        <m:t>+1</m:t>
                      </m:r>
                      <m:r>
                        <m:rPr>
                          <m:nor/>
                        </m:rPr>
                        <a:rPr lang="en-US" sz="2200" b="1" kern="0" dirty="0">
                          <a:latin typeface="Cambria Math" panose="02040503050406030204" pitchFamily="18" charset="0"/>
                          <a:ea typeface="Cambria Math" panose="02040503050406030204" pitchFamily="18" charset="0"/>
                        </a:rPr>
                        <m:t> )</m:t>
                      </m:r>
                    </m:oMath>
                  </m:oMathPara>
                </a14:m>
                <a:endParaRPr lang="en-US" sz="2200" b="1" kern="0" dirty="0" smtClean="0"/>
              </a:p>
              <a:p>
                <a:pPr marL="0" indent="0">
                  <a:buNone/>
                </a:pPr>
                <a:endParaRPr lang="en-US" sz="2200" b="1" kern="0" dirty="0" smtClean="0"/>
              </a:p>
              <a:p>
                <a:r>
                  <a:rPr lang="en-US" sz="2200" dirty="0" smtClean="0"/>
                  <a:t>W</a:t>
                </a:r>
                <a:r>
                  <a:rPr lang="el-GR" sz="2200" dirty="0" smtClean="0"/>
                  <a:t>orst case : </a:t>
                </a:r>
                <a:r>
                  <a:rPr lang="en-US" sz="2200" dirty="0" smtClean="0"/>
                  <a:t>perfect</a:t>
                </a:r>
                <a:r>
                  <a:rPr lang="el-GR" sz="2200" dirty="0" smtClean="0"/>
                  <a:t> binary tree</a:t>
                </a:r>
                <a:r>
                  <a:rPr lang="en-US" sz="2200" dirty="0" smtClean="0"/>
                  <a:t>,</a:t>
                </a:r>
                <a:br>
                  <a:rPr lang="en-US" sz="2200" dirty="0" smtClean="0"/>
                </a:br>
                <a:r>
                  <a:rPr lang="en-US" sz="2200" dirty="0" smtClean="0"/>
                  <a:t>where each data point is a leaf</a:t>
                </a:r>
                <a:endParaRPr lang="el-GR" sz="2200" dirty="0" smtClean="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43542" y="1136380"/>
                <a:ext cx="4502143" cy="2506706"/>
              </a:xfrm>
              <a:prstGeom prst="rect">
                <a:avLst/>
              </a:prstGeom>
              <a:blipFill>
                <a:blip r:embed="rId4"/>
                <a:stretch>
                  <a:fillRect l="-541" t="-1942" b="-9466"/>
                </a:stretch>
              </a:blipFill>
            </p:spPr>
            <p:txBody>
              <a:bodyPr/>
              <a:lstStyle/>
              <a:p>
                <a:r>
                  <a:rPr lang="en-US">
                    <a:noFill/>
                  </a:rPr>
                  <a:t> </a:t>
                </a:r>
              </a:p>
            </p:txBody>
          </p:sp>
        </mc:Fallback>
      </mc:AlternateContent>
    </p:spTree>
    <p:extLst>
      <p:ext uri="{BB962C8B-B14F-4D97-AF65-F5344CB8AC3E}">
        <p14:creationId xmlns:p14="http://schemas.microsoft.com/office/powerpoint/2010/main" val="227668133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1512" y="0"/>
            <a:ext cx="7805737" cy="904973"/>
          </a:xfrm>
        </p:spPr>
        <p:txBody>
          <a:bodyPr/>
          <a:lstStyle/>
          <a:p>
            <a:r>
              <a:rPr lang="en-US" dirty="0" smtClean="0"/>
              <a:t>HST Summary</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75</a:t>
            </a:fld>
            <a:endParaRPr lang="en-US" dirty="0"/>
          </a:p>
        </p:txBody>
      </p:sp>
      <p:sp>
        <p:nvSpPr>
          <p:cNvPr id="9" name="Content Placeholder 2"/>
          <p:cNvSpPr txBox="1">
            <a:spLocks/>
          </p:cNvSpPr>
          <p:nvPr/>
        </p:nvSpPr>
        <p:spPr>
          <a:xfrm>
            <a:off x="-89212" y="904973"/>
            <a:ext cx="9233212" cy="579110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a:t>HST </a:t>
            </a:r>
            <a:r>
              <a:rPr lang="en-US" sz="2200" kern="0" dirty="0" smtClean="0">
                <a:solidFill>
                  <a:srgbClr val="017DBB"/>
                </a:solidFill>
              </a:rPr>
              <a:t>workspace</a:t>
            </a:r>
            <a:r>
              <a:rPr lang="en-US" sz="2200" kern="0" dirty="0" smtClean="0"/>
              <a:t> estimates the </a:t>
            </a:r>
            <a:r>
              <a:rPr lang="en-US" sz="2200" kern="0" dirty="0"/>
              <a:t>feature value </a:t>
            </a:r>
            <a:r>
              <a:rPr lang="en-US" sz="2200" kern="0" dirty="0" smtClean="0"/>
              <a:t>ranges of future data in a stream, resulting to </a:t>
            </a:r>
            <a:r>
              <a:rPr lang="en-US" sz="2200" kern="0" dirty="0"/>
              <a:t>more </a:t>
            </a:r>
            <a:r>
              <a:rPr lang="en-US" sz="2200" kern="0" dirty="0" smtClean="0">
                <a:solidFill>
                  <a:srgbClr val="017DBB"/>
                </a:solidFill>
              </a:rPr>
              <a:t>accurate</a:t>
            </a:r>
            <a:r>
              <a:rPr lang="en-US" sz="2200" kern="0" dirty="0" smtClean="0"/>
              <a:t> </a:t>
            </a:r>
            <a:r>
              <a:rPr lang="en-US" sz="2200" kern="0" dirty="0"/>
              <a:t>mass </a:t>
            </a:r>
            <a:r>
              <a:rPr lang="en-US" sz="2200" kern="0" dirty="0" smtClean="0"/>
              <a:t>updates in stable distributions</a:t>
            </a:r>
            <a:endParaRPr lang="en-US" sz="2200" kern="0" dirty="0"/>
          </a:p>
          <a:p>
            <a:pPr algn="just"/>
            <a:r>
              <a:rPr lang="en-US" sz="2200" kern="0" dirty="0" smtClean="0"/>
              <a:t>HST </a:t>
            </a:r>
            <a:r>
              <a:rPr lang="en-US" sz="2200" kern="0" dirty="0" smtClean="0">
                <a:solidFill>
                  <a:srgbClr val="0070C0"/>
                </a:solidFill>
              </a:rPr>
              <a:t>structure</a:t>
            </a:r>
            <a:r>
              <a:rPr lang="en-US" sz="2200" kern="0" dirty="0" smtClean="0"/>
              <a:t> initialized using the first </a:t>
            </a:r>
            <a:r>
              <a:rPr lang="en-US" sz="2200" i="1" kern="0" dirty="0"/>
              <a:t>reference</a:t>
            </a:r>
            <a:r>
              <a:rPr lang="en-US" sz="2200" kern="0" dirty="0"/>
              <a:t> </a:t>
            </a:r>
            <a:r>
              <a:rPr lang="en-US" sz="2200" kern="0" dirty="0" smtClean="0"/>
              <a:t>window, and </a:t>
            </a:r>
            <a:r>
              <a:rPr lang="en-US" sz="2200" kern="0" dirty="0" smtClean="0">
                <a:solidFill>
                  <a:srgbClr val="0070C0"/>
                </a:solidFill>
              </a:rPr>
              <a:t>remains </a:t>
            </a:r>
            <a:r>
              <a:rPr lang="en-US" sz="2200" kern="0" dirty="0">
                <a:solidFill>
                  <a:srgbClr val="017DBB"/>
                </a:solidFill>
              </a:rPr>
              <a:t>fixed</a:t>
            </a:r>
            <a:r>
              <a:rPr lang="en-US" sz="2200" kern="0" dirty="0" smtClean="0">
                <a:solidFill>
                  <a:srgbClr val="0070C0"/>
                </a:solidFill>
              </a:rPr>
              <a:t> </a:t>
            </a:r>
            <a:r>
              <a:rPr lang="en-US" sz="2200" kern="0" dirty="0" smtClean="0"/>
              <a:t>for all </a:t>
            </a:r>
            <a:r>
              <a:rPr lang="en-US" sz="2200" kern="0" dirty="0"/>
              <a:t>streaming data</a:t>
            </a:r>
          </a:p>
          <a:p>
            <a:pPr lvl="1" algn="just"/>
            <a:r>
              <a:rPr lang="en-US" sz="2200" kern="0" dirty="0" smtClean="0"/>
              <a:t>Incrementally </a:t>
            </a:r>
            <a:r>
              <a:rPr lang="en-US" sz="2200" kern="0" dirty="0" smtClean="0">
                <a:solidFill>
                  <a:srgbClr val="017DBB"/>
                </a:solidFill>
              </a:rPr>
              <a:t>updating</a:t>
            </a:r>
            <a:r>
              <a:rPr lang="en-US" sz="2200" kern="0" dirty="0" smtClean="0"/>
              <a:t> </a:t>
            </a:r>
            <a:r>
              <a:rPr lang="en-US" sz="2200" kern="0" dirty="0" smtClean="0">
                <a:solidFill>
                  <a:srgbClr val="017DBB"/>
                </a:solidFill>
              </a:rPr>
              <a:t>only</a:t>
            </a:r>
            <a:r>
              <a:rPr lang="en-US" sz="2200" kern="0" dirty="0" smtClean="0"/>
              <a:t> the mass profiles of the HST model</a:t>
            </a:r>
          </a:p>
          <a:p>
            <a:pPr algn="just"/>
            <a:r>
              <a:rPr lang="en-US" sz="2200" kern="0" dirty="0"/>
              <a:t>HST </a:t>
            </a:r>
            <a:r>
              <a:rPr lang="en-US" sz="2200" kern="0" dirty="0" smtClean="0">
                <a:solidFill>
                  <a:srgbClr val="0070C0"/>
                </a:solidFill>
              </a:rPr>
              <a:t>ranks</a:t>
            </a:r>
            <a:r>
              <a:rPr lang="en-US" sz="2200" kern="0" dirty="0" smtClean="0"/>
              <a:t> </a:t>
            </a:r>
            <a:r>
              <a:rPr lang="en-US" sz="2200" kern="0" dirty="0" smtClean="0">
                <a:solidFill>
                  <a:srgbClr val="017DBB"/>
                </a:solidFill>
              </a:rPr>
              <a:t>anomalies</a:t>
            </a:r>
            <a:r>
              <a:rPr lang="en-US" sz="2200" kern="0" dirty="0" smtClean="0"/>
              <a:t> using a </a:t>
            </a:r>
            <a:r>
              <a:rPr lang="en-US" sz="2200" kern="0" dirty="0" smtClean="0">
                <a:solidFill>
                  <a:srgbClr val="0070C0"/>
                </a:solidFill>
              </a:rPr>
              <a:t>scoring function </a:t>
            </a:r>
            <a:r>
              <a:rPr lang="en-US" sz="2200" kern="0" dirty="0" smtClean="0"/>
              <a:t>that considers </a:t>
            </a:r>
            <a:r>
              <a:rPr lang="en-US" sz="2200" kern="0" dirty="0" smtClean="0">
                <a:solidFill>
                  <a:srgbClr val="017DBB"/>
                </a:solidFill>
              </a:rPr>
              <a:t>only</a:t>
            </a:r>
            <a:r>
              <a:rPr lang="en-US" sz="2200" kern="0" dirty="0" smtClean="0"/>
              <a:t> </a:t>
            </a:r>
            <a:r>
              <a:rPr lang="en-US" sz="2200" kern="0" dirty="0" smtClean="0">
                <a:solidFill>
                  <a:srgbClr val="0070C0"/>
                </a:solidFill>
              </a:rPr>
              <a:t>the mass profiles of the leaf nodes</a:t>
            </a:r>
          </a:p>
          <a:p>
            <a:pPr algn="just"/>
            <a:r>
              <a:rPr lang="en-US" sz="2200" kern="0" dirty="0" smtClean="0"/>
              <a:t>HST fails </a:t>
            </a:r>
            <a:r>
              <a:rPr lang="en-US" sz="2200" kern="0" dirty="0"/>
              <a:t>to support </a:t>
            </a:r>
            <a:r>
              <a:rPr lang="en-US" sz="2200" kern="0" dirty="0" smtClean="0"/>
              <a:t>concept drift </a:t>
            </a:r>
            <a:r>
              <a:rPr lang="en-US" sz="2200" kern="0" dirty="0"/>
              <a:t>when the </a:t>
            </a:r>
            <a:r>
              <a:rPr lang="en-US" sz="2200" kern="0" dirty="0">
                <a:solidFill>
                  <a:srgbClr val="0070C0"/>
                </a:solidFill>
              </a:rPr>
              <a:t>statistical </a:t>
            </a:r>
            <a:r>
              <a:rPr lang="en-US" sz="2200" kern="0" dirty="0" smtClean="0">
                <a:solidFill>
                  <a:srgbClr val="0070C0"/>
                </a:solidFill>
              </a:rPr>
              <a:t>characteristics </a:t>
            </a:r>
            <a:r>
              <a:rPr lang="en-US" sz="2200" kern="0" dirty="0">
                <a:solidFill>
                  <a:srgbClr val="0070C0"/>
                </a:solidFill>
              </a:rPr>
              <a:t>of </a:t>
            </a:r>
            <a:r>
              <a:rPr lang="en-US" sz="2200" kern="0" dirty="0" smtClean="0">
                <a:solidFill>
                  <a:srgbClr val="0070C0"/>
                </a:solidFill>
              </a:rPr>
              <a:t>features evolve </a:t>
            </a:r>
            <a:r>
              <a:rPr lang="en-US" sz="2200" kern="0" dirty="0">
                <a:solidFill>
                  <a:srgbClr val="0070C0"/>
                </a:solidFill>
              </a:rPr>
              <a:t>over </a:t>
            </a:r>
            <a:r>
              <a:rPr lang="en-US" sz="2200" kern="0" dirty="0" smtClean="0">
                <a:solidFill>
                  <a:srgbClr val="0070C0"/>
                </a:solidFill>
              </a:rPr>
              <a:t>time</a:t>
            </a:r>
          </a:p>
          <a:p>
            <a:pPr lvl="1" algn="just"/>
            <a:r>
              <a:rPr lang="en-US" sz="2200" kern="0" dirty="0" smtClean="0">
                <a:solidFill>
                  <a:srgbClr val="017DBB"/>
                </a:solidFill>
              </a:rPr>
              <a:t>incorrectly</a:t>
            </a:r>
            <a:r>
              <a:rPr lang="en-US" sz="2200" kern="0" dirty="0" smtClean="0"/>
              <a:t> </a:t>
            </a:r>
            <a:r>
              <a:rPr lang="en-US" sz="2200" kern="0" dirty="0"/>
              <a:t>selected </a:t>
            </a:r>
            <a:r>
              <a:rPr lang="en-US" sz="2200" kern="0" dirty="0">
                <a:solidFill>
                  <a:srgbClr val="017DBB"/>
                </a:solidFill>
              </a:rPr>
              <a:t>features</a:t>
            </a:r>
            <a:r>
              <a:rPr lang="en-US" sz="2200" kern="0" dirty="0"/>
              <a:t> may lead to </a:t>
            </a:r>
            <a:r>
              <a:rPr lang="en-US" sz="2200" kern="0" dirty="0">
                <a:solidFill>
                  <a:srgbClr val="0070C0"/>
                </a:solidFill>
              </a:rPr>
              <a:t>inaccurate mass </a:t>
            </a:r>
            <a:r>
              <a:rPr lang="en-US" sz="2200" kern="0" dirty="0" smtClean="0">
                <a:solidFill>
                  <a:srgbClr val="0070C0"/>
                </a:solidFill>
              </a:rPr>
              <a:t>updates</a:t>
            </a:r>
          </a:p>
          <a:p>
            <a:pPr algn="just"/>
            <a:r>
              <a:rPr lang="en-US" sz="2200" dirty="0" smtClean="0"/>
              <a:t>One of the HST </a:t>
            </a:r>
            <a:r>
              <a:rPr lang="en-US" sz="2200" dirty="0"/>
              <a:t>hyper-parameters is </a:t>
            </a:r>
            <a:r>
              <a:rPr lang="en-US" sz="2200" dirty="0" smtClean="0"/>
              <a:t>the</a:t>
            </a:r>
            <a:r>
              <a:rPr lang="en-US" sz="2200" dirty="0" smtClean="0">
                <a:solidFill>
                  <a:srgbClr val="0070C0"/>
                </a:solidFill>
              </a:rPr>
              <a:t> </a:t>
            </a:r>
            <a:r>
              <a:rPr lang="en-US" sz="2200" dirty="0">
                <a:solidFill>
                  <a:srgbClr val="0070C0"/>
                </a:solidFill>
              </a:rPr>
              <a:t>size</a:t>
            </a:r>
            <a:r>
              <a:rPr lang="en-US" sz="2200" dirty="0"/>
              <a:t> of tumbling windows </a:t>
            </a:r>
            <a:endParaRPr lang="en-US" sz="2200" dirty="0" smtClean="0"/>
          </a:p>
          <a:p>
            <a:pPr lvl="1" algn="just"/>
            <a:r>
              <a:rPr lang="en-US" sz="2200" kern="0" dirty="0" smtClean="0"/>
              <a:t>How we can tune window size to tackle concept drift/shift?</a:t>
            </a:r>
          </a:p>
        </p:txBody>
      </p:sp>
    </p:spTree>
    <p:extLst>
      <p:ext uri="{BB962C8B-B14F-4D97-AF65-F5344CB8AC3E}">
        <p14:creationId xmlns:p14="http://schemas.microsoft.com/office/powerpoint/2010/main" val="1629100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270" y="-5379"/>
            <a:ext cx="7805737" cy="933449"/>
          </a:xfrm>
        </p:spPr>
        <p:txBody>
          <a:bodyPr/>
          <a:lstStyle/>
          <a:p>
            <a:r>
              <a:rPr lang="en-US" dirty="0" smtClean="0"/>
              <a:t>Qualitative Comparison</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76</a:t>
            </a:fld>
            <a:endParaRPr lang="en-US" dirty="0"/>
          </a:p>
        </p:txBody>
      </p:sp>
      <p:graphicFrame>
        <p:nvGraphicFramePr>
          <p:cNvPr id="4" name="Πίνακας 3"/>
          <p:cNvGraphicFramePr>
            <a:graphicFrameLocks noGrp="1"/>
          </p:cNvGraphicFramePr>
          <p:nvPr>
            <p:extLst>
              <p:ext uri="{D42A27DB-BD31-4B8C-83A1-F6EECF244321}">
                <p14:modId xmlns:p14="http://schemas.microsoft.com/office/powerpoint/2010/main" val="2636634887"/>
              </p:ext>
            </p:extLst>
          </p:nvPr>
        </p:nvGraphicFramePr>
        <p:xfrm>
          <a:off x="0" y="776731"/>
          <a:ext cx="9144000" cy="5391457"/>
        </p:xfrm>
        <a:graphic>
          <a:graphicData uri="http://schemas.openxmlformats.org/drawingml/2006/table">
            <a:tbl>
              <a:tblPr firstRow="1" bandRow="1">
                <a:tableStyleId>{5C22544A-7EE6-4342-B048-85BDC9FD1C3A}</a:tableStyleId>
              </a:tblPr>
              <a:tblGrid>
                <a:gridCol w="383177">
                  <a:extLst>
                    <a:ext uri="{9D8B030D-6E8A-4147-A177-3AD203B41FA5}">
                      <a16:colId xmlns:a16="http://schemas.microsoft.com/office/drawing/2014/main" val="2476928480"/>
                    </a:ext>
                  </a:extLst>
                </a:gridCol>
                <a:gridCol w="1497874">
                  <a:extLst>
                    <a:ext uri="{9D8B030D-6E8A-4147-A177-3AD203B41FA5}">
                      <a16:colId xmlns:a16="http://schemas.microsoft.com/office/drawing/2014/main" val="2319535600"/>
                    </a:ext>
                  </a:extLst>
                </a:gridCol>
                <a:gridCol w="1419498">
                  <a:extLst>
                    <a:ext uri="{9D8B030D-6E8A-4147-A177-3AD203B41FA5}">
                      <a16:colId xmlns:a16="http://schemas.microsoft.com/office/drawing/2014/main" val="3829584655"/>
                    </a:ext>
                  </a:extLst>
                </a:gridCol>
                <a:gridCol w="722811">
                  <a:extLst>
                    <a:ext uri="{9D8B030D-6E8A-4147-A177-3AD203B41FA5}">
                      <a16:colId xmlns:a16="http://schemas.microsoft.com/office/drawing/2014/main" val="2404695592"/>
                    </a:ext>
                  </a:extLst>
                </a:gridCol>
                <a:gridCol w="940526">
                  <a:extLst>
                    <a:ext uri="{9D8B030D-6E8A-4147-A177-3AD203B41FA5}">
                      <a16:colId xmlns:a16="http://schemas.microsoft.com/office/drawing/2014/main" val="1715402012"/>
                    </a:ext>
                  </a:extLst>
                </a:gridCol>
                <a:gridCol w="1497874">
                  <a:extLst>
                    <a:ext uri="{9D8B030D-6E8A-4147-A177-3AD203B41FA5}">
                      <a16:colId xmlns:a16="http://schemas.microsoft.com/office/drawing/2014/main" val="3486245073"/>
                    </a:ext>
                  </a:extLst>
                </a:gridCol>
                <a:gridCol w="1027611">
                  <a:extLst>
                    <a:ext uri="{9D8B030D-6E8A-4147-A177-3AD203B41FA5}">
                      <a16:colId xmlns:a16="http://schemas.microsoft.com/office/drawing/2014/main" val="44695158"/>
                    </a:ext>
                  </a:extLst>
                </a:gridCol>
                <a:gridCol w="1654629">
                  <a:extLst>
                    <a:ext uri="{9D8B030D-6E8A-4147-A177-3AD203B41FA5}">
                      <a16:colId xmlns:a16="http://schemas.microsoft.com/office/drawing/2014/main" val="1394641780"/>
                    </a:ext>
                  </a:extLst>
                </a:gridCol>
              </a:tblGrid>
              <a:tr h="1367285">
                <a:tc>
                  <a:txBody>
                    <a:bodyPr/>
                    <a:lstStyle/>
                    <a:p>
                      <a:pPr algn="ctr"/>
                      <a:r>
                        <a:rPr lang="en-US" sz="2000" b="1" dirty="0" smtClean="0"/>
                        <a:t>Algorithm</a:t>
                      </a:r>
                      <a:endParaRPr lang="en-US" sz="2000" b="1" dirty="0"/>
                    </a:p>
                  </a:txBody>
                  <a:tcPr vert="vert270" anchor="ctr"/>
                </a:tc>
                <a:tc>
                  <a:txBody>
                    <a:bodyPr/>
                    <a:lstStyle/>
                    <a:p>
                      <a:pPr algn="ctr"/>
                      <a:r>
                        <a:rPr lang="en-US" sz="2000" b="1" dirty="0" smtClean="0"/>
                        <a:t>Novelty</a:t>
                      </a:r>
                      <a:endParaRPr lang="en-US" sz="2000" b="1" dirty="0"/>
                    </a:p>
                  </a:txBody>
                  <a:tcPr vert="vert270" anchor="ctr"/>
                </a:tc>
                <a:tc>
                  <a:txBody>
                    <a:bodyPr/>
                    <a:lstStyle/>
                    <a:p>
                      <a:pPr algn="ctr"/>
                      <a:r>
                        <a:rPr lang="en-US" sz="2000" b="1" dirty="0" smtClean="0"/>
                        <a:t>Splitting</a:t>
                      </a:r>
                      <a:r>
                        <a:rPr lang="en-US" sz="2000" b="1" baseline="0" dirty="0" smtClean="0"/>
                        <a:t> Feature</a:t>
                      </a:r>
                      <a:endParaRPr lang="en-US" sz="2000" b="1" dirty="0"/>
                    </a:p>
                  </a:txBody>
                  <a:tcPr vert="vert270" anchor="ctr"/>
                </a:tc>
                <a:tc>
                  <a:txBody>
                    <a:bodyPr/>
                    <a:lstStyle/>
                    <a:p>
                      <a:pPr algn="ctr"/>
                      <a:r>
                        <a:rPr lang="en-US" sz="2000" b="1" dirty="0" smtClean="0"/>
                        <a:t>Splitting Value</a:t>
                      </a:r>
                      <a:endParaRPr lang="en-US" sz="2000" b="1" dirty="0"/>
                    </a:p>
                  </a:txBody>
                  <a:tcPr vert="vert270" anchor="ctr"/>
                </a:tc>
                <a:tc>
                  <a:txBody>
                    <a:bodyPr/>
                    <a:lstStyle/>
                    <a:p>
                      <a:pPr algn="ctr"/>
                      <a:r>
                        <a:rPr lang="en-US" sz="2000" b="1" baseline="0" dirty="0" smtClean="0"/>
                        <a:t>Window Type</a:t>
                      </a:r>
                      <a:endParaRPr lang="en-US" sz="2000" b="1" dirty="0"/>
                    </a:p>
                  </a:txBody>
                  <a:tcPr vert="vert270" anchor="ctr"/>
                </a:tc>
                <a:tc>
                  <a:txBody>
                    <a:bodyPr/>
                    <a:lstStyle/>
                    <a:p>
                      <a:pPr algn="ctr"/>
                      <a:r>
                        <a:rPr lang="en-US" sz="2000" b="1" dirty="0" smtClean="0"/>
                        <a:t>Anomaly Score</a:t>
                      </a:r>
                      <a:endParaRPr lang="en-US" sz="2000" b="1" dirty="0"/>
                    </a:p>
                  </a:txBody>
                  <a:tcPr vert="vert270" anchor="ctr"/>
                </a:tc>
                <a:tc>
                  <a:txBody>
                    <a:bodyPr/>
                    <a:lstStyle/>
                    <a:p>
                      <a:pPr algn="ctr"/>
                      <a:r>
                        <a:rPr lang="en-US" sz="2000" b="1" dirty="0" smtClean="0"/>
                        <a:t>Model Update </a:t>
                      </a:r>
                      <a:endParaRPr lang="en-US" sz="2000" b="1" dirty="0"/>
                    </a:p>
                  </a:txBody>
                  <a:tcPr vert="vert270" anchor="ctr"/>
                </a:tc>
                <a:tc>
                  <a:txBody>
                    <a:bodyPr/>
                    <a:lstStyle/>
                    <a:p>
                      <a:pPr algn="ctr"/>
                      <a:r>
                        <a:rPr lang="en-US" sz="2000" b="1" dirty="0" smtClean="0"/>
                        <a:t>Anomaly Types</a:t>
                      </a:r>
                      <a:endParaRPr lang="en-US" sz="2000" b="1" dirty="0"/>
                    </a:p>
                  </a:txBody>
                  <a:tcPr vert="vert270" anchor="ctr"/>
                </a:tc>
                <a:extLst>
                  <a:ext uri="{0D108BD9-81ED-4DB2-BD59-A6C34878D82A}">
                    <a16:rowId xmlns:a16="http://schemas.microsoft.com/office/drawing/2014/main" val="2518414906"/>
                  </a:ext>
                </a:extLst>
              </a:tr>
              <a:tr h="1006688">
                <a:tc>
                  <a:txBody>
                    <a:bodyPr/>
                    <a:lstStyle/>
                    <a:p>
                      <a:pPr algn="ctr"/>
                      <a:r>
                        <a:rPr lang="en-US" b="1" dirty="0" smtClean="0"/>
                        <a:t>IF</a:t>
                      </a:r>
                      <a:endParaRPr lang="en-US" b="1" dirty="0"/>
                    </a:p>
                  </a:txBody>
                  <a:tcPr vert="vert270" anchor="ctr"/>
                </a:tc>
                <a:tc>
                  <a:txBody>
                    <a:bodyPr/>
                    <a:lstStyle/>
                    <a:p>
                      <a:pPr algn="ctr"/>
                      <a:r>
                        <a:rPr lang="en-US" dirty="0" smtClean="0"/>
                        <a:t>Avoids computation</a:t>
                      </a:r>
                      <a:r>
                        <a:rPr lang="en-US" baseline="0" dirty="0" smtClean="0"/>
                        <a:t> of</a:t>
                      </a:r>
                      <a:r>
                        <a:rPr lang="en-US" dirty="0" smtClean="0"/>
                        <a:t> distances/</a:t>
                      </a:r>
                      <a:r>
                        <a:rPr lang="en-US" baseline="0" dirty="0" smtClean="0"/>
                        <a:t> densities</a:t>
                      </a:r>
                      <a:endParaRPr lang="en-US" dirty="0"/>
                    </a:p>
                  </a:txBody>
                  <a:tcPr anchor="ctr"/>
                </a:tc>
                <a:tc>
                  <a:txBody>
                    <a:bodyPr/>
                    <a:lstStyle/>
                    <a:p>
                      <a:pPr algn="ctr"/>
                      <a:r>
                        <a:rPr lang="en-US" baseline="0" dirty="0" smtClean="0"/>
                        <a:t>Uniform</a:t>
                      </a:r>
                      <a:endParaRPr lang="en-US" dirty="0"/>
                    </a:p>
                  </a:txBody>
                  <a:tcPr anchor="ctr"/>
                </a:tc>
                <a:tc>
                  <a:txBody>
                    <a:bodyPr/>
                    <a:lstStyle/>
                    <a:p>
                      <a:pPr algn="ctr"/>
                      <a:r>
                        <a:rPr lang="en-US" dirty="0" smtClean="0"/>
                        <a:t>Uniform</a:t>
                      </a:r>
                      <a:endParaRPr lang="en-US" dirty="0"/>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Tree height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algn="ctr"/>
                      <a:r>
                        <a:rPr lang="en-US" dirty="0" smtClean="0"/>
                        <a:t>batch</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Global </a:t>
                      </a:r>
                      <a:r>
                        <a:rPr lang="en-US" smtClean="0"/>
                        <a:t>&amp; Local</a:t>
                      </a:r>
                      <a:endParaRPr lang="en-US" dirty="0" smtClean="0"/>
                    </a:p>
                  </a:txBody>
                  <a:tcPr anchor="ctr"/>
                </a:tc>
                <a:extLst>
                  <a:ext uri="{0D108BD9-81ED-4DB2-BD59-A6C34878D82A}">
                    <a16:rowId xmlns:a16="http://schemas.microsoft.com/office/drawing/2014/main" val="919703421"/>
                  </a:ext>
                </a:extLst>
              </a:tr>
              <a:tr h="1372412">
                <a:tc>
                  <a:txBody>
                    <a:bodyPr/>
                    <a:lstStyle/>
                    <a:p>
                      <a:pPr algn="ctr"/>
                      <a:r>
                        <a:rPr lang="en-US" b="1" dirty="0" smtClean="0"/>
                        <a:t>RRCF</a:t>
                      </a:r>
                      <a:endParaRPr lang="en-US" b="1" dirty="0"/>
                    </a:p>
                  </a:txBody>
                  <a:tcPr vert="vert270" anchor="ctr"/>
                </a:tc>
                <a:tc>
                  <a:txBody>
                    <a:bodyPr/>
                    <a:lstStyle/>
                    <a:p>
                      <a:pPr algn="ctr"/>
                      <a:r>
                        <a:rPr lang="en-US" dirty="0" smtClean="0"/>
                        <a:t>Addresses Masking &amp; Irrelevant</a:t>
                      </a:r>
                      <a:r>
                        <a:rPr lang="en-US" baseline="0" dirty="0" smtClean="0"/>
                        <a:t> Features</a:t>
                      </a:r>
                      <a:endParaRPr lang="en-US" dirty="0"/>
                    </a:p>
                  </a:txBody>
                  <a:tcPr anchor="ctr"/>
                </a:tc>
                <a:tc>
                  <a:txBody>
                    <a:bodyPr/>
                    <a:lstStyle/>
                    <a:p>
                      <a:pPr algn="ctr"/>
                      <a:r>
                        <a:rPr lang="en-US" dirty="0" smtClean="0"/>
                        <a:t>Proportional</a:t>
                      </a:r>
                      <a:r>
                        <a:rPr lang="en-US" baseline="0" dirty="0" smtClean="0"/>
                        <a:t> to the feature range</a:t>
                      </a:r>
                      <a:endParaRPr lang="en-US" dirty="0"/>
                    </a:p>
                  </a:txBody>
                  <a:tcPr anchor="ctr"/>
                </a:tc>
                <a:tc>
                  <a:txBody>
                    <a:bodyPr/>
                    <a:lstStyle/>
                    <a:p>
                      <a:pPr algn="ctr"/>
                      <a:r>
                        <a:rPr lang="en-US" dirty="0" smtClean="0"/>
                        <a:t>Uniform</a:t>
                      </a:r>
                      <a:endParaRPr lang="en-US" dirty="0"/>
                    </a:p>
                  </a:txBody>
                  <a:tcPr vert="vert270" anchor="ctr"/>
                </a:tc>
                <a:tc>
                  <a:txBody>
                    <a:bodyPr/>
                    <a:lstStyle/>
                    <a:p>
                      <a:pPr algn="ctr"/>
                      <a:r>
                        <a:rPr lang="en-US" dirty="0" smtClean="0"/>
                        <a:t>Slide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Collusive Disp. </a:t>
                      </a:r>
                      <a:r>
                        <a:rPr lang="en-US" sz="1600" dirty="0" smtClean="0"/>
                        <a:t>(</a:t>
                      </a:r>
                      <a:r>
                        <a:rPr lang="en-US" sz="1600" kern="0" dirty="0" smtClean="0"/>
                        <a:t>sensitive to neighborhood)</a:t>
                      </a:r>
                      <a:endParaRPr lang="en-US" sz="1600" dirty="0"/>
                    </a:p>
                  </a:txBody>
                  <a:tcPr anchor="ctr"/>
                </a:tc>
                <a:tc>
                  <a:txBody>
                    <a:bodyPr/>
                    <a:lstStyle/>
                    <a:p>
                      <a:pPr algn="ctr"/>
                      <a:r>
                        <a:rPr lang="en-US" dirty="0" smtClean="0"/>
                        <a:t>Incremental tree updates</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Global</a:t>
                      </a:r>
                      <a:r>
                        <a:rPr lang="en-US" baseline="0" dirty="0" smtClean="0"/>
                        <a:t> &amp; Local; </a:t>
                      </a:r>
                      <a:r>
                        <a:rPr lang="en-US" i="1" baseline="0" dirty="0" smtClean="0"/>
                        <a:t>Sample</a:t>
                      </a:r>
                      <a:r>
                        <a:rPr lang="en-US" baseline="0" dirty="0" smtClean="0"/>
                        <a:t> based range subspace</a:t>
                      </a:r>
                      <a:endParaRPr lang="en-US" dirty="0" smtClean="0"/>
                    </a:p>
                  </a:txBody>
                  <a:tcPr anchor="ctr"/>
                </a:tc>
                <a:extLst>
                  <a:ext uri="{0D108BD9-81ED-4DB2-BD59-A6C34878D82A}">
                    <a16:rowId xmlns:a16="http://schemas.microsoft.com/office/drawing/2014/main" val="2246578488"/>
                  </a:ext>
                </a:extLst>
              </a:tr>
              <a:tr h="1372412">
                <a:tc>
                  <a:txBody>
                    <a:bodyPr/>
                    <a:lstStyle/>
                    <a:p>
                      <a:pPr algn="ctr"/>
                      <a:r>
                        <a:rPr lang="en-US" b="1" dirty="0" smtClean="0"/>
                        <a:t>HST</a:t>
                      </a:r>
                      <a:endParaRPr lang="en-US" b="1" dirty="0"/>
                    </a:p>
                  </a:txBody>
                  <a:tcPr vert="vert270" anchor="ctr"/>
                </a:tc>
                <a:tc>
                  <a:txBody>
                    <a:bodyPr/>
                    <a:lstStyle/>
                    <a:p>
                      <a:pPr algn="ctr"/>
                      <a:r>
                        <a:rPr lang="en-US" dirty="0" smtClean="0"/>
                        <a:t>High Speed Data Streams</a:t>
                      </a:r>
                      <a:endParaRPr lang="en-US" dirty="0"/>
                    </a:p>
                  </a:txBody>
                  <a:tcPr anchor="ctr"/>
                </a:tc>
                <a:tc>
                  <a:txBody>
                    <a:bodyPr/>
                    <a:lstStyle/>
                    <a:p>
                      <a:pPr algn="ctr"/>
                      <a:r>
                        <a:rPr lang="en-US" baseline="0" dirty="0" smtClean="0"/>
                        <a:t>Uniform</a:t>
                      </a:r>
                      <a:endParaRPr lang="en-US" dirty="0"/>
                    </a:p>
                  </a:txBody>
                  <a:tcPr anchor="ctr"/>
                </a:tc>
                <a:tc>
                  <a:txBody>
                    <a:bodyPr/>
                    <a:lstStyle/>
                    <a:p>
                      <a:pPr algn="ctr"/>
                      <a:r>
                        <a:rPr lang="en-US" dirty="0" smtClean="0"/>
                        <a:t>Mid</a:t>
                      </a:r>
                      <a:r>
                        <a:rPr lang="en-US" baseline="0" dirty="0" smtClean="0"/>
                        <a:t> Value</a:t>
                      </a:r>
                      <a:endParaRPr lang="en-US" dirty="0"/>
                    </a:p>
                  </a:txBody>
                  <a:tcPr vert="vert270" anchor="ctr"/>
                </a:tc>
                <a:tc>
                  <a:txBody>
                    <a:bodyPr/>
                    <a:lstStyle/>
                    <a:p>
                      <a:pPr algn="ctr"/>
                      <a:r>
                        <a:rPr lang="en-US" dirty="0" smtClean="0"/>
                        <a:t>Tumble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Mass Profiles </a:t>
                      </a:r>
                      <a:r>
                        <a:rPr lang="en-US" sz="1600" dirty="0" smtClean="0"/>
                        <a:t>(</a:t>
                      </a:r>
                      <a:r>
                        <a:rPr lang="en-US" sz="1600" kern="0" dirty="0" smtClean="0"/>
                        <a:t>sensitive to neighborhood)</a:t>
                      </a:r>
                      <a:endParaRPr lang="en-US" sz="1600" dirty="0" smtClean="0"/>
                    </a:p>
                  </a:txBody>
                  <a:tcPr anchor="ctr"/>
                </a:tc>
                <a:tc>
                  <a:txBody>
                    <a:bodyPr/>
                    <a:lstStyle/>
                    <a:p>
                      <a:pPr algn="ctr"/>
                      <a:r>
                        <a:rPr lang="en-US" dirty="0" smtClean="0"/>
                        <a:t>Mini-batch update of mass profiles</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Global</a:t>
                      </a:r>
                      <a:r>
                        <a:rPr lang="en-US" baseline="0" dirty="0" smtClean="0"/>
                        <a:t> &amp; Local; fixed range subspace</a:t>
                      </a:r>
                      <a:endParaRPr lang="en-US" dirty="0" smtClean="0"/>
                    </a:p>
                  </a:txBody>
                  <a:tcPr anchor="ctr"/>
                </a:tc>
                <a:extLst>
                  <a:ext uri="{0D108BD9-81ED-4DB2-BD59-A6C34878D82A}">
                    <a16:rowId xmlns:a16="http://schemas.microsoft.com/office/drawing/2014/main" val="415742970"/>
                  </a:ext>
                </a:extLst>
              </a:tr>
            </a:tbl>
          </a:graphicData>
        </a:graphic>
      </p:graphicFrame>
    </p:spTree>
    <p:extLst>
      <p:ext uri="{BB962C8B-B14F-4D97-AF65-F5344CB8AC3E}">
        <p14:creationId xmlns:p14="http://schemas.microsoft.com/office/powerpoint/2010/main" val="352240092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70" y="342456"/>
            <a:ext cx="9140429" cy="1120873"/>
          </a:xfrm>
        </p:spPr>
        <p:txBody>
          <a:bodyPr/>
          <a:lstStyle/>
          <a:p>
            <a:r>
              <a:rPr lang="en-US" dirty="0" smtClean="0"/>
              <a:t>On Going Benchmarking Efforts</a:t>
            </a:r>
            <a:endParaRPr lang="en-US" dirty="0"/>
          </a:p>
        </p:txBody>
      </p:sp>
      <p:sp>
        <p:nvSpPr>
          <p:cNvPr id="3" name="Slide Number Placeholder 2"/>
          <p:cNvSpPr>
            <a:spLocks noGrp="1"/>
          </p:cNvSpPr>
          <p:nvPr>
            <p:ph type="sldNum" sz="quarter" idx="10"/>
          </p:nvPr>
        </p:nvSpPr>
        <p:spPr/>
        <p:txBody>
          <a:bodyPr/>
          <a:lstStyle/>
          <a:p>
            <a:pPr>
              <a:defRPr/>
            </a:pPr>
            <a:fld id="{B5AB38F2-DC9D-AC4D-A5F9-B9317846DCA6}" type="slidenum">
              <a:rPr lang="en-US" smtClean="0"/>
              <a:pPr>
                <a:defRPr/>
              </a:pPr>
              <a:t>77</a:t>
            </a:fld>
            <a:endParaRPr lang="en-US" dirty="0"/>
          </a:p>
        </p:txBody>
      </p:sp>
      <p:sp>
        <p:nvSpPr>
          <p:cNvPr id="4" name="Content Placeholder 2"/>
          <p:cNvSpPr txBox="1">
            <a:spLocks/>
          </p:cNvSpPr>
          <p:nvPr/>
        </p:nvSpPr>
        <p:spPr>
          <a:xfrm>
            <a:off x="3571" y="1870173"/>
            <a:ext cx="9141620" cy="380491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000" kern="0" dirty="0"/>
              <a:t>Understand how </a:t>
            </a:r>
            <a:r>
              <a:rPr lang="en-US" sz="2000" kern="0" dirty="0">
                <a:solidFill>
                  <a:srgbClr val="0070C0"/>
                </a:solidFill>
              </a:rPr>
              <a:t>window characteristics </a:t>
            </a:r>
            <a:r>
              <a:rPr lang="en-US" sz="2000" kern="0" dirty="0"/>
              <a:t>(size and velocity) affect the </a:t>
            </a:r>
            <a:r>
              <a:rPr lang="en-US" sz="2000" kern="0" dirty="0">
                <a:solidFill>
                  <a:srgbClr val="0070C0"/>
                </a:solidFill>
              </a:rPr>
              <a:t>detection speed </a:t>
            </a:r>
            <a:r>
              <a:rPr lang="en-US" sz="2000" kern="0" dirty="0"/>
              <a:t>and the </a:t>
            </a:r>
            <a:r>
              <a:rPr lang="en-US" sz="2000" kern="0" dirty="0">
                <a:solidFill>
                  <a:srgbClr val="0070C0"/>
                </a:solidFill>
              </a:rPr>
              <a:t>characteristics</a:t>
            </a:r>
            <a:r>
              <a:rPr lang="en-US" sz="2000" kern="0" dirty="0"/>
              <a:t> (local or global, point vs group) of</a:t>
            </a:r>
            <a:r>
              <a:rPr lang="en-US" sz="2000" kern="0" dirty="0">
                <a:solidFill>
                  <a:srgbClr val="0070C0"/>
                </a:solidFill>
              </a:rPr>
              <a:t> anomalies</a:t>
            </a:r>
          </a:p>
          <a:p>
            <a:r>
              <a:rPr lang="en-US" sz="2000" kern="0" dirty="0"/>
              <a:t>Assess </a:t>
            </a:r>
            <a:r>
              <a:rPr lang="en-US" sz="2000" kern="0" dirty="0">
                <a:solidFill>
                  <a:srgbClr val="0070C0"/>
                </a:solidFill>
              </a:rPr>
              <a:t>scalability</a:t>
            </a:r>
            <a:r>
              <a:rPr lang="en-US" sz="2000" kern="0" dirty="0"/>
              <a:t> of detection algorithms to increasing </a:t>
            </a:r>
            <a:r>
              <a:rPr lang="en-US" sz="2000" kern="0" dirty="0">
                <a:solidFill>
                  <a:srgbClr val="0070C0"/>
                </a:solidFill>
              </a:rPr>
              <a:t>dimensionality</a:t>
            </a:r>
            <a:r>
              <a:rPr lang="en-US" sz="2000" kern="0" dirty="0"/>
              <a:t> of streaming data and </a:t>
            </a:r>
            <a:r>
              <a:rPr lang="en-US" sz="2000" kern="0" dirty="0">
                <a:solidFill>
                  <a:srgbClr val="0070C0"/>
                </a:solidFill>
              </a:rPr>
              <a:t>robustness</a:t>
            </a:r>
            <a:r>
              <a:rPr lang="en-US" sz="2000" kern="0" dirty="0"/>
              <a:t> to a high number of irrelevant features</a:t>
            </a:r>
          </a:p>
          <a:p>
            <a:r>
              <a:rPr lang="en-US" sz="2000" kern="0" dirty="0"/>
              <a:t>Assess </a:t>
            </a:r>
            <a:r>
              <a:rPr lang="en-US" sz="2000" kern="0" dirty="0">
                <a:solidFill>
                  <a:srgbClr val="0070C0"/>
                </a:solidFill>
              </a:rPr>
              <a:t>performance</a:t>
            </a:r>
            <a:r>
              <a:rPr lang="en-US" sz="2000" kern="0" dirty="0"/>
              <a:t> of detection algorithms to </a:t>
            </a:r>
            <a:r>
              <a:rPr lang="en-US" sz="2000" kern="0" dirty="0">
                <a:solidFill>
                  <a:srgbClr val="0070C0"/>
                </a:solidFill>
              </a:rPr>
              <a:t>increasing ratio of outlier and inlier</a:t>
            </a:r>
            <a:r>
              <a:rPr lang="en-US" sz="2000" kern="0" dirty="0"/>
              <a:t> data points</a:t>
            </a:r>
          </a:p>
          <a:p>
            <a:r>
              <a:rPr lang="en-US" sz="2000" kern="0" dirty="0"/>
              <a:t>Assess </a:t>
            </a:r>
            <a:r>
              <a:rPr lang="en-US" sz="2000" kern="0" dirty="0">
                <a:solidFill>
                  <a:srgbClr val="0070C0"/>
                </a:solidFill>
              </a:rPr>
              <a:t>sensitivity</a:t>
            </a:r>
            <a:r>
              <a:rPr lang="en-US" sz="2000" kern="0" dirty="0"/>
              <a:t> of detection algorithms to </a:t>
            </a:r>
            <a:r>
              <a:rPr lang="en-US" sz="2000" kern="0" dirty="0">
                <a:solidFill>
                  <a:srgbClr val="0070C0"/>
                </a:solidFill>
              </a:rPr>
              <a:t>data </a:t>
            </a:r>
            <a:r>
              <a:rPr lang="en-US" sz="2000" dirty="0">
                <a:solidFill>
                  <a:srgbClr val="0070C0"/>
                </a:solidFill>
              </a:rPr>
              <a:t>distribution </a:t>
            </a:r>
            <a:r>
              <a:rPr lang="en-US" sz="2000" dirty="0" smtClean="0">
                <a:solidFill>
                  <a:srgbClr val="0070C0"/>
                </a:solidFill>
              </a:rPr>
              <a:t>drifts/shifts</a:t>
            </a:r>
            <a:endParaRPr lang="en-US" sz="2200" kern="0" dirty="0" smtClean="0"/>
          </a:p>
          <a:p>
            <a:pPr algn="just"/>
            <a:endParaRPr lang="en-US" sz="2200" kern="0" dirty="0" smtClean="0"/>
          </a:p>
        </p:txBody>
      </p:sp>
    </p:spTree>
    <p:extLst>
      <p:ext uri="{BB962C8B-B14F-4D97-AF65-F5344CB8AC3E}">
        <p14:creationId xmlns:p14="http://schemas.microsoft.com/office/powerpoint/2010/main" val="924834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78</a:t>
            </a:fld>
            <a:endParaRPr lang="en-US" dirty="0"/>
          </a:p>
        </p:txBody>
      </p:sp>
      <p:sp>
        <p:nvSpPr>
          <p:cNvPr id="2" name="Titre 1"/>
          <p:cNvSpPr>
            <a:spLocks noGrp="1"/>
          </p:cNvSpPr>
          <p:nvPr>
            <p:ph type="title"/>
          </p:nvPr>
        </p:nvSpPr>
        <p:spPr>
          <a:xfrm>
            <a:off x="0" y="90438"/>
            <a:ext cx="9144000" cy="878641"/>
          </a:xfrm>
        </p:spPr>
        <p:txBody>
          <a:bodyPr/>
          <a:lstStyle/>
          <a:p>
            <a:r>
              <a:rPr lang="en-US" dirty="0" smtClean="0"/>
              <a:t>Concept Drift and Windowing</a:t>
            </a:r>
            <a:endParaRPr lang="en-US" dirty="0"/>
          </a:p>
        </p:txBody>
      </p:sp>
      <p:sp>
        <p:nvSpPr>
          <p:cNvPr id="9" name="Ορθογώνιο 8"/>
          <p:cNvSpPr/>
          <p:nvPr/>
        </p:nvSpPr>
        <p:spPr bwMode="auto">
          <a:xfrm>
            <a:off x="0" y="1032777"/>
            <a:ext cx="9144000" cy="4819482"/>
          </a:xfrm>
          <a:prstGeom prst="rect">
            <a:avLst/>
          </a:prstGeom>
          <a:solidFill>
            <a:schemeClr val="bg1"/>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86" y="1056137"/>
            <a:ext cx="7171428" cy="2876190"/>
          </a:xfrm>
          <a:prstGeom prst="rect">
            <a:avLst/>
          </a:prstGeom>
        </p:spPr>
      </p:pic>
      <p:sp>
        <p:nvSpPr>
          <p:cNvPr id="13" name="Espace réservé du contenu 2"/>
          <p:cNvSpPr txBox="1">
            <a:spLocks/>
          </p:cNvSpPr>
          <p:nvPr/>
        </p:nvSpPr>
        <p:spPr bwMode="auto">
          <a:xfrm>
            <a:off x="0" y="4153347"/>
            <a:ext cx="8953500" cy="2136979"/>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spcBef>
                <a:spcPts val="300"/>
              </a:spcBef>
            </a:pPr>
            <a:r>
              <a:rPr lang="en-US" sz="2200" kern="0" dirty="0" smtClean="0"/>
              <a:t>When we </a:t>
            </a:r>
            <a:r>
              <a:rPr lang="en-US" sz="2200" i="1" kern="0" dirty="0" smtClean="0"/>
              <a:t>evaluate</a:t>
            </a:r>
            <a:r>
              <a:rPr lang="en-US" sz="2200" kern="0" dirty="0"/>
              <a:t> </a:t>
            </a:r>
            <a:r>
              <a:rPr lang="en-US" sz="2200" i="1" kern="0" dirty="0" smtClean="0"/>
              <a:t>the </a:t>
            </a:r>
            <a:r>
              <a:rPr lang="en-US" sz="2200" i="1" kern="0" dirty="0" err="1" smtClean="0"/>
              <a:t>outlierness</a:t>
            </a:r>
            <a:r>
              <a:rPr lang="en-US" sz="2200" i="1" kern="0" dirty="0" smtClean="0"/>
              <a:t> </a:t>
            </a:r>
            <a:r>
              <a:rPr lang="en-US" sz="2200" kern="0" dirty="0" smtClean="0"/>
              <a:t>of </a:t>
            </a:r>
            <a:r>
              <a:rPr lang="en-US" sz="2200" kern="0" dirty="0"/>
              <a:t>a </a:t>
            </a:r>
            <a:r>
              <a:rPr lang="en-US" sz="2200" kern="0" dirty="0">
                <a:solidFill>
                  <a:srgbClr val="FF0000"/>
                </a:solidFill>
              </a:rPr>
              <a:t>red</a:t>
            </a:r>
            <a:r>
              <a:rPr lang="en-US" sz="2200" kern="0" dirty="0"/>
              <a:t> </a:t>
            </a:r>
            <a:r>
              <a:rPr lang="en-US" sz="2200" kern="0" dirty="0" smtClean="0">
                <a:solidFill>
                  <a:srgbClr val="FF0000"/>
                </a:solidFill>
              </a:rPr>
              <a:t>data point</a:t>
            </a:r>
            <a:r>
              <a:rPr lang="en-US" sz="2200" kern="0" dirty="0" smtClean="0"/>
              <a:t>, a model have been trained using the previous window with the label “</a:t>
            </a:r>
            <a:r>
              <a:rPr lang="en-US" sz="2200" i="1" kern="0" dirty="0" smtClean="0"/>
              <a:t>trained on!</a:t>
            </a:r>
            <a:r>
              <a:rPr lang="en-US" sz="2200" kern="0" dirty="0" smtClean="0"/>
              <a:t>”</a:t>
            </a:r>
          </a:p>
          <a:p>
            <a:pPr lvl="1" algn="just">
              <a:spcBef>
                <a:spcPts val="300"/>
              </a:spcBef>
            </a:pPr>
            <a:r>
              <a:rPr lang="en-US" sz="2200" kern="0" dirty="0" smtClean="0"/>
              <a:t>With respect to the “</a:t>
            </a:r>
            <a:r>
              <a:rPr lang="en-US" sz="2200" i="1" kern="0" dirty="0" smtClean="0"/>
              <a:t>trained on!</a:t>
            </a:r>
            <a:r>
              <a:rPr lang="en-US" sz="2200" kern="0" dirty="0" smtClean="0"/>
              <a:t>” window, the red data point </a:t>
            </a:r>
            <a:r>
              <a:rPr lang="en-US" sz="2200" dirty="0" smtClean="0">
                <a:solidFill>
                  <a:srgbClr val="017DBB"/>
                </a:solidFill>
              </a:rPr>
              <a:t>is not anomalous</a:t>
            </a:r>
            <a:endParaRPr lang="en-US" sz="2200" kern="0" dirty="0"/>
          </a:p>
          <a:p>
            <a:pPr lvl="1" algn="just">
              <a:spcBef>
                <a:spcPts val="300"/>
              </a:spcBef>
            </a:pPr>
            <a:r>
              <a:rPr lang="en-US" sz="2200" kern="0" dirty="0" smtClean="0"/>
              <a:t>However, it </a:t>
            </a:r>
            <a:r>
              <a:rPr lang="en-US" sz="2200" dirty="0" smtClean="0">
                <a:solidFill>
                  <a:srgbClr val="017DBB"/>
                </a:solidFill>
              </a:rPr>
              <a:t>should be</a:t>
            </a:r>
            <a:r>
              <a:rPr lang="en-US" sz="2200" kern="0" dirty="0" smtClean="0"/>
              <a:t> </a:t>
            </a:r>
            <a:r>
              <a:rPr lang="en-US" sz="2200" dirty="0" smtClean="0">
                <a:solidFill>
                  <a:srgbClr val="017DBB"/>
                </a:solidFill>
              </a:rPr>
              <a:t>considered</a:t>
            </a:r>
            <a:r>
              <a:rPr lang="en-US" sz="2200" kern="0" dirty="0" smtClean="0"/>
              <a:t> anomalous with respect to the current data</a:t>
            </a:r>
          </a:p>
        </p:txBody>
      </p:sp>
      <p:sp>
        <p:nvSpPr>
          <p:cNvPr id="6" name="Ορθογώνιο 5"/>
          <p:cNvSpPr/>
          <p:nvPr/>
        </p:nvSpPr>
        <p:spPr>
          <a:xfrm>
            <a:off x="765628" y="6511346"/>
            <a:ext cx="8378372" cy="343492"/>
          </a:xfrm>
          <a:prstGeom prst="rect">
            <a:avLst/>
          </a:prstGeom>
        </p:spPr>
        <p:txBody>
          <a:bodyPr wrap="square">
            <a:spAutoFit/>
          </a:bodyPr>
          <a:lstStyle/>
          <a:p>
            <a:pPr lvl="1">
              <a:buNone/>
            </a:pPr>
            <a:r>
              <a:rPr lang="en-US" sz="1600" dirty="0" smtClean="0"/>
              <a:t>J. Marcus Hughes, Anomaly Detection and Robust Random Cut Trees, 2019 </a:t>
            </a:r>
            <a:r>
              <a:rPr lang="en-US" sz="1600" dirty="0" err="1" smtClean="0">
                <a:hlinkClick r:id="rId4"/>
              </a:rPr>
              <a:t>Github</a:t>
            </a:r>
            <a:endParaRPr lang="en-US" sz="1600" dirty="0"/>
          </a:p>
        </p:txBody>
      </p:sp>
    </p:spTree>
    <p:extLst>
      <p:ext uri="{BB962C8B-B14F-4D97-AF65-F5344CB8AC3E}">
        <p14:creationId xmlns:p14="http://schemas.microsoft.com/office/powerpoint/2010/main" val="2397720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71513" y="0"/>
            <a:ext cx="7805737" cy="658503"/>
          </a:xfrm>
        </p:spPr>
        <p:txBody>
          <a:bodyPr/>
          <a:lstStyle/>
          <a:p>
            <a:r>
              <a:rPr lang="en-US" dirty="0" smtClean="0"/>
              <a:t>Types of </a:t>
            </a:r>
            <a:r>
              <a:rPr lang="en-US" dirty="0" err="1" smtClean="0"/>
              <a:t>IoT</a:t>
            </a:r>
            <a:r>
              <a:rPr lang="en-US" dirty="0" smtClean="0"/>
              <a:t> Data</a:t>
            </a:r>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7</a:t>
            </a:fld>
            <a:endParaRPr lang="en-US" dirty="0"/>
          </a:p>
        </p:txBody>
      </p:sp>
      <p:pic>
        <p:nvPicPr>
          <p:cNvPr id="5" name="Image 4"/>
          <p:cNvPicPr>
            <a:picLocks noChangeAspect="1"/>
          </p:cNvPicPr>
          <p:nvPr/>
        </p:nvPicPr>
        <p:blipFill>
          <a:blip r:embed="rId3"/>
          <a:stretch>
            <a:fillRect/>
          </a:stretch>
        </p:blipFill>
        <p:spPr>
          <a:xfrm>
            <a:off x="5128591" y="2050221"/>
            <a:ext cx="4015409" cy="3198716"/>
          </a:xfrm>
          <a:prstGeom prst="rect">
            <a:avLst/>
          </a:prstGeom>
        </p:spPr>
      </p:pic>
      <p:sp>
        <p:nvSpPr>
          <p:cNvPr id="3" name="Espace réservé du contenu 2"/>
          <p:cNvSpPr>
            <a:spLocks noGrp="1"/>
          </p:cNvSpPr>
          <p:nvPr>
            <p:ph idx="1"/>
          </p:nvPr>
        </p:nvSpPr>
        <p:spPr>
          <a:xfrm>
            <a:off x="0" y="807522"/>
            <a:ext cx="5664530" cy="5486400"/>
          </a:xfrm>
        </p:spPr>
        <p:txBody>
          <a:bodyPr/>
          <a:lstStyle/>
          <a:p>
            <a:pPr>
              <a:spcBef>
                <a:spcPts val="600"/>
              </a:spcBef>
            </a:pPr>
            <a:r>
              <a:rPr lang="en-US" sz="2200" dirty="0" smtClean="0">
                <a:solidFill>
                  <a:srgbClr val="017DBB"/>
                </a:solidFill>
              </a:rPr>
              <a:t>Addresses/Unique Identifiers </a:t>
            </a:r>
            <a:r>
              <a:rPr lang="en-US" sz="2200" dirty="0" smtClean="0"/>
              <a:t>(nominal)</a:t>
            </a:r>
          </a:p>
          <a:p>
            <a:pPr lvl="1"/>
            <a:r>
              <a:rPr lang="en-US" sz="2200" dirty="0" smtClean="0"/>
              <a:t>IP (IPv4, IPv6), Bluetooth</a:t>
            </a:r>
            <a:r>
              <a:rPr lang="en-US" sz="2200" dirty="0"/>
              <a:t>, </a:t>
            </a:r>
            <a:r>
              <a:rPr lang="en-US" sz="2200" dirty="0" err="1" smtClean="0"/>
              <a:t>Zigbee</a:t>
            </a:r>
            <a:r>
              <a:rPr lang="en-US" sz="2200" dirty="0"/>
              <a:t>, LoRa, RFID</a:t>
            </a:r>
            <a:endParaRPr lang="en-US" sz="2200" dirty="0" smtClean="0"/>
          </a:p>
          <a:p>
            <a:pPr>
              <a:spcBef>
                <a:spcPts val="600"/>
              </a:spcBef>
            </a:pPr>
            <a:r>
              <a:rPr lang="en-US" sz="2200" dirty="0" smtClean="0">
                <a:solidFill>
                  <a:srgbClr val="017DBB"/>
                </a:solidFill>
              </a:rPr>
              <a:t>Positional Data </a:t>
            </a:r>
            <a:r>
              <a:rPr lang="en-US" sz="2200" dirty="0"/>
              <a:t>(continuous</a:t>
            </a:r>
            <a:r>
              <a:rPr lang="en-US" sz="2200" dirty="0" smtClean="0"/>
              <a:t>)</a:t>
            </a:r>
            <a:endParaRPr lang="en-US" sz="2200" dirty="0" smtClean="0">
              <a:solidFill>
                <a:srgbClr val="017DBB"/>
              </a:solidFill>
            </a:endParaRPr>
          </a:p>
          <a:p>
            <a:pPr lvl="1"/>
            <a:r>
              <a:rPr lang="en-US" sz="2200" dirty="0" smtClean="0"/>
              <a:t>GPS (Longitude, Latitude, Altitude), </a:t>
            </a:r>
            <a:r>
              <a:rPr lang="en-US" sz="2200" dirty="0" err="1" smtClean="0"/>
              <a:t>WiFi</a:t>
            </a:r>
            <a:r>
              <a:rPr lang="en-US" sz="2200" dirty="0" smtClean="0"/>
              <a:t> </a:t>
            </a:r>
            <a:r>
              <a:rPr lang="en-US" sz="2200" dirty="0"/>
              <a:t>(Longitude, </a:t>
            </a:r>
            <a:r>
              <a:rPr lang="en-US" sz="2200" dirty="0" smtClean="0"/>
              <a:t>Latitude)</a:t>
            </a:r>
          </a:p>
          <a:p>
            <a:pPr>
              <a:spcBef>
                <a:spcPts val="600"/>
              </a:spcBef>
            </a:pPr>
            <a:r>
              <a:rPr lang="en-US" sz="2200" dirty="0" smtClean="0">
                <a:solidFill>
                  <a:srgbClr val="017DBB"/>
                </a:solidFill>
              </a:rPr>
              <a:t>Temporal Data </a:t>
            </a:r>
            <a:r>
              <a:rPr lang="en-US" sz="2200" dirty="0" smtClean="0"/>
              <a:t>(continuous)</a:t>
            </a:r>
          </a:p>
          <a:p>
            <a:pPr lvl="1"/>
            <a:r>
              <a:rPr lang="en-US" sz="2200" dirty="0" smtClean="0"/>
              <a:t>Time and Date</a:t>
            </a:r>
            <a:endParaRPr lang="en-US" sz="2200" dirty="0"/>
          </a:p>
          <a:p>
            <a:pPr>
              <a:spcBef>
                <a:spcPts val="600"/>
              </a:spcBef>
            </a:pPr>
            <a:r>
              <a:rPr lang="en-US" sz="2200" dirty="0" smtClean="0">
                <a:solidFill>
                  <a:srgbClr val="017DBB"/>
                </a:solidFill>
              </a:rPr>
              <a:t>Sensor Data </a:t>
            </a:r>
            <a:r>
              <a:rPr lang="en-US" sz="2200" dirty="0"/>
              <a:t>(numerical)</a:t>
            </a:r>
          </a:p>
          <a:p>
            <a:pPr lvl="1"/>
            <a:r>
              <a:rPr lang="en-US" sz="2200" dirty="0" smtClean="0"/>
              <a:t>Output </a:t>
            </a:r>
            <a:r>
              <a:rPr lang="en-US" sz="2200" dirty="0"/>
              <a:t>of a device that detects and responds to some type of input from the physical </a:t>
            </a:r>
            <a:r>
              <a:rPr lang="en-US" sz="2200" dirty="0" smtClean="0"/>
              <a:t>environment (motion, position, environment, mass, biomarker)</a:t>
            </a:r>
          </a:p>
          <a:p>
            <a:pPr>
              <a:spcBef>
                <a:spcPts val="600"/>
              </a:spcBef>
            </a:pPr>
            <a:r>
              <a:rPr lang="en-US" sz="2200" dirty="0">
                <a:solidFill>
                  <a:srgbClr val="017DBB"/>
                </a:solidFill>
              </a:rPr>
              <a:t>Descriptive Data </a:t>
            </a:r>
            <a:r>
              <a:rPr lang="en-US" sz="2200" dirty="0"/>
              <a:t>(categorical)</a:t>
            </a:r>
          </a:p>
          <a:p>
            <a:pPr lvl="1"/>
            <a:r>
              <a:rPr lang="en-US" sz="2200" dirty="0" smtClean="0"/>
              <a:t>Objects</a:t>
            </a:r>
            <a:r>
              <a:rPr lang="en-US" sz="2200" dirty="0"/>
              <a:t>, Processes, and </a:t>
            </a:r>
            <a:r>
              <a:rPr lang="en-US" sz="2200" dirty="0" smtClean="0"/>
              <a:t>Systems</a:t>
            </a:r>
            <a:endParaRPr lang="en-US" sz="2200" dirty="0"/>
          </a:p>
        </p:txBody>
      </p:sp>
      <p:pic>
        <p:nvPicPr>
          <p:cNvPr id="6" name="Image 5"/>
          <p:cNvPicPr>
            <a:picLocks noChangeAspect="1"/>
          </p:cNvPicPr>
          <p:nvPr/>
        </p:nvPicPr>
        <p:blipFill>
          <a:blip r:embed="rId4"/>
          <a:stretch>
            <a:fillRect/>
          </a:stretch>
        </p:blipFill>
        <p:spPr>
          <a:xfrm>
            <a:off x="9144000" y="3593233"/>
            <a:ext cx="5162550" cy="3311407"/>
          </a:xfrm>
          <a:prstGeom prst="rect">
            <a:avLst/>
          </a:prstGeom>
        </p:spPr>
      </p:pic>
      <p:pic>
        <p:nvPicPr>
          <p:cNvPr id="7" name="Image 6"/>
          <p:cNvPicPr>
            <a:picLocks noChangeAspect="1"/>
          </p:cNvPicPr>
          <p:nvPr/>
        </p:nvPicPr>
        <p:blipFill>
          <a:blip r:embed="rId5"/>
          <a:stretch>
            <a:fillRect/>
          </a:stretch>
        </p:blipFill>
        <p:spPr>
          <a:xfrm>
            <a:off x="9144000" y="747686"/>
            <a:ext cx="5736096" cy="2624414"/>
          </a:xfrm>
          <a:prstGeom prst="rect">
            <a:avLst/>
          </a:prstGeom>
        </p:spPr>
      </p:pic>
    </p:spTree>
    <p:extLst>
      <p:ext uri="{BB962C8B-B14F-4D97-AF65-F5344CB8AC3E}">
        <p14:creationId xmlns:p14="http://schemas.microsoft.com/office/powerpoint/2010/main" val="199214320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9131" y="185298"/>
            <a:ext cx="7805737" cy="671952"/>
          </a:xfrm>
        </p:spPr>
        <p:txBody>
          <a:bodyPr/>
          <a:lstStyle/>
          <a:p>
            <a:r>
              <a:rPr lang="en-US" dirty="0" smtClean="0"/>
              <a:t>Questions?</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79</a:t>
            </a:fld>
            <a:endParaRPr lang="en-US"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08030673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571152" y="0"/>
            <a:ext cx="7805737" cy="847493"/>
          </a:xfrm>
        </p:spPr>
        <p:txBody>
          <a:bodyPr/>
          <a:lstStyle/>
          <a:p>
            <a:r>
              <a:rPr lang="en-US" dirty="0" smtClean="0"/>
              <a:t>Ensemble Learning Techniques</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80</a:t>
            </a:fld>
            <a:endParaRPr lang="en-US" dirty="0"/>
          </a:p>
        </p:txBody>
      </p:sp>
      <p:sp>
        <p:nvSpPr>
          <p:cNvPr id="7" name="Espace réservé du contenu 6"/>
          <p:cNvSpPr>
            <a:spLocks noGrp="1"/>
          </p:cNvSpPr>
          <p:nvPr>
            <p:ph idx="1"/>
          </p:nvPr>
        </p:nvSpPr>
        <p:spPr>
          <a:xfrm>
            <a:off x="1173318" y="6336047"/>
            <a:ext cx="7805737" cy="521953"/>
          </a:xfrm>
        </p:spPr>
        <p:txBody>
          <a:bodyPr/>
          <a:lstStyle/>
          <a:p>
            <a:r>
              <a:rPr lang="fr-FR" sz="1800" dirty="0">
                <a:latin typeface="Lucida Console" panose="020B0609040504020204" pitchFamily="49" charset="0"/>
              </a:rPr>
              <a:t>https://stats.stackexchange.com/questions/18891/bagging-boosting-and-stacking-in-machine-learning</a:t>
            </a:r>
          </a:p>
        </p:txBody>
      </p:sp>
      <p:pic>
        <p:nvPicPr>
          <p:cNvPr id="8" name="Imag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0" y="-204788"/>
            <a:ext cx="7168641" cy="6858000"/>
          </a:xfrm>
          <a:prstGeom prst="rect">
            <a:avLst/>
          </a:prstGeom>
        </p:spPr>
      </p:pic>
      <p:graphicFrame>
        <p:nvGraphicFramePr>
          <p:cNvPr id="9" name="Tableau 8"/>
          <p:cNvGraphicFramePr>
            <a:graphicFrameLocks noGrp="1"/>
          </p:cNvGraphicFramePr>
          <p:nvPr>
            <p:extLst/>
          </p:nvPr>
        </p:nvGraphicFramePr>
        <p:xfrm>
          <a:off x="0" y="1323425"/>
          <a:ext cx="9144000" cy="4876800"/>
        </p:xfrm>
        <a:graphic>
          <a:graphicData uri="http://schemas.openxmlformats.org/drawingml/2006/table">
            <a:tbl>
              <a:tblPr firstRow="1" bandRow="1">
                <a:tableStyleId>{5C22544A-7EE6-4342-B048-85BDC9FD1C3A}</a:tableStyleId>
              </a:tblPr>
              <a:tblGrid>
                <a:gridCol w="2219093">
                  <a:extLst>
                    <a:ext uri="{9D8B030D-6E8A-4147-A177-3AD203B41FA5}">
                      <a16:colId xmlns:a16="http://schemas.microsoft.com/office/drawing/2014/main" val="213597475"/>
                    </a:ext>
                  </a:extLst>
                </a:gridCol>
                <a:gridCol w="1961021">
                  <a:extLst>
                    <a:ext uri="{9D8B030D-6E8A-4147-A177-3AD203B41FA5}">
                      <a16:colId xmlns:a16="http://schemas.microsoft.com/office/drawing/2014/main" val="363813838"/>
                    </a:ext>
                  </a:extLst>
                </a:gridCol>
                <a:gridCol w="3344092">
                  <a:extLst>
                    <a:ext uri="{9D8B030D-6E8A-4147-A177-3AD203B41FA5}">
                      <a16:colId xmlns:a16="http://schemas.microsoft.com/office/drawing/2014/main" val="4286639971"/>
                    </a:ext>
                  </a:extLst>
                </a:gridCol>
                <a:gridCol w="1619794">
                  <a:extLst>
                    <a:ext uri="{9D8B030D-6E8A-4147-A177-3AD203B41FA5}">
                      <a16:colId xmlns:a16="http://schemas.microsoft.com/office/drawing/2014/main" val="444101998"/>
                    </a:ext>
                  </a:extLst>
                </a:gridCol>
              </a:tblGrid>
              <a:tr h="370840">
                <a:tc>
                  <a:txBody>
                    <a:bodyPr/>
                    <a:lstStyle/>
                    <a:p>
                      <a:endParaRPr lang="fr-FR" dirty="0"/>
                    </a:p>
                  </a:txBody>
                  <a:tcPr/>
                </a:tc>
                <a:tc>
                  <a:txBody>
                    <a:bodyPr/>
                    <a:lstStyle/>
                    <a:p>
                      <a:r>
                        <a:rPr lang="en-US" sz="2200" dirty="0" smtClean="0"/>
                        <a:t>Bagging (Bootstrap Aggregating) </a:t>
                      </a:r>
                      <a:endParaRPr lang="fr-FR" sz="2200" dirty="0"/>
                    </a:p>
                  </a:txBody>
                  <a:tcPr/>
                </a:tc>
                <a:tc>
                  <a:txBody>
                    <a:bodyPr/>
                    <a:lstStyle/>
                    <a:p>
                      <a:r>
                        <a:rPr lang="en-US" sz="2200" dirty="0" smtClean="0"/>
                        <a:t>Boosting</a:t>
                      </a:r>
                      <a:endParaRPr lang="fr-FR" sz="2200" dirty="0"/>
                    </a:p>
                  </a:txBody>
                  <a:tcPr/>
                </a:tc>
                <a:tc>
                  <a:txBody>
                    <a:bodyPr/>
                    <a:lstStyle/>
                    <a:p>
                      <a:r>
                        <a:rPr lang="en-US" sz="2200" dirty="0" smtClean="0"/>
                        <a:t>Stacking</a:t>
                      </a:r>
                      <a:endParaRPr lang="fr-FR" sz="2200" dirty="0"/>
                    </a:p>
                  </a:txBody>
                  <a:tcPr/>
                </a:tc>
                <a:extLst>
                  <a:ext uri="{0D108BD9-81ED-4DB2-BD59-A6C34878D82A}">
                    <a16:rowId xmlns:a16="http://schemas.microsoft.com/office/drawing/2014/main" val="448856975"/>
                  </a:ext>
                </a:extLst>
              </a:tr>
              <a:tr h="370840">
                <a:tc>
                  <a:txBody>
                    <a:bodyPr/>
                    <a:lstStyle/>
                    <a:p>
                      <a:r>
                        <a:rPr lang="en-US" sz="2200" dirty="0" smtClean="0"/>
                        <a:t>Data Partitioning</a:t>
                      </a:r>
                      <a:endParaRPr lang="fr-FR" sz="2200" dirty="0"/>
                    </a:p>
                  </a:txBody>
                  <a:tcPr/>
                </a:tc>
                <a:tc>
                  <a:txBody>
                    <a:bodyPr/>
                    <a:lstStyle/>
                    <a:p>
                      <a:r>
                        <a:rPr lang="en-US" sz="2000" dirty="0" smtClean="0"/>
                        <a:t>Random samples are drawn with replacement</a:t>
                      </a:r>
                      <a:endParaRPr lang="fr-FR" sz="2000" dirty="0"/>
                    </a:p>
                  </a:txBody>
                  <a:tcPr/>
                </a:tc>
                <a:tc>
                  <a:txBody>
                    <a:bodyPr/>
                    <a:lstStyle/>
                    <a:p>
                      <a:r>
                        <a:rPr lang="en-US" sz="2000" dirty="0" smtClean="0"/>
                        <a:t>every new subsets contains the samples that were (likely to be) misclassified by previous models</a:t>
                      </a:r>
                      <a:endParaRPr lang="fr-FR" sz="2000" dirty="0"/>
                    </a:p>
                  </a:txBody>
                  <a:tcPr/>
                </a:tc>
                <a:tc>
                  <a:txBody>
                    <a:bodyPr/>
                    <a:lstStyle/>
                    <a:p>
                      <a:r>
                        <a:rPr lang="en-US" sz="2000" dirty="0" smtClean="0"/>
                        <a:t>Various</a:t>
                      </a:r>
                      <a:endParaRPr lang="fr-FR" sz="2000" dirty="0"/>
                    </a:p>
                  </a:txBody>
                  <a:tcPr/>
                </a:tc>
                <a:extLst>
                  <a:ext uri="{0D108BD9-81ED-4DB2-BD59-A6C34878D82A}">
                    <a16:rowId xmlns:a16="http://schemas.microsoft.com/office/drawing/2014/main" val="523162654"/>
                  </a:ext>
                </a:extLst>
              </a:tr>
              <a:tr h="370840">
                <a:tc>
                  <a:txBody>
                    <a:bodyPr/>
                    <a:lstStyle/>
                    <a:p>
                      <a:r>
                        <a:rPr lang="en-US" sz="2200" dirty="0" smtClean="0"/>
                        <a:t>Goal</a:t>
                      </a:r>
                      <a:endParaRPr lang="fr-FR" sz="2200" dirty="0"/>
                    </a:p>
                  </a:txBody>
                  <a:tcPr/>
                </a:tc>
                <a:tc>
                  <a:txBody>
                    <a:bodyPr/>
                    <a:lstStyle/>
                    <a:p>
                      <a:r>
                        <a:rPr lang="en-US" sz="2000" dirty="0" smtClean="0"/>
                        <a:t>Minimize Variance</a:t>
                      </a:r>
                      <a:endParaRPr lang="fr-FR" sz="2000" dirty="0"/>
                    </a:p>
                  </a:txBody>
                  <a:tcPr/>
                </a:tc>
                <a:tc>
                  <a:txBody>
                    <a:bodyPr/>
                    <a:lstStyle/>
                    <a:p>
                      <a:r>
                        <a:rPr lang="en-US" sz="2000" dirty="0" smtClean="0"/>
                        <a:t>Increase predictive power</a:t>
                      </a:r>
                      <a:endParaRPr lang="fr-FR" sz="2000" dirty="0"/>
                    </a:p>
                  </a:txBody>
                  <a:tcPr/>
                </a:tc>
                <a:tc>
                  <a:txBody>
                    <a:bodyPr/>
                    <a:lstStyle/>
                    <a:p>
                      <a:r>
                        <a:rPr lang="en-US" sz="2000" dirty="0" smtClean="0"/>
                        <a:t>Both</a:t>
                      </a:r>
                      <a:endParaRPr lang="fr-FR" sz="2000" dirty="0"/>
                    </a:p>
                  </a:txBody>
                  <a:tcPr/>
                </a:tc>
                <a:extLst>
                  <a:ext uri="{0D108BD9-81ED-4DB2-BD59-A6C34878D82A}">
                    <a16:rowId xmlns:a16="http://schemas.microsoft.com/office/drawing/2014/main" val="519455069"/>
                  </a:ext>
                </a:extLst>
              </a:tr>
              <a:tr h="370840">
                <a:tc>
                  <a:txBody>
                    <a:bodyPr/>
                    <a:lstStyle/>
                    <a:p>
                      <a:r>
                        <a:rPr lang="en-US" sz="2200" baseline="0" dirty="0" smtClean="0"/>
                        <a:t>Exploiting methods</a:t>
                      </a:r>
                      <a:endParaRPr lang="fr-FR" sz="2200" dirty="0"/>
                    </a:p>
                  </a:txBody>
                  <a:tcPr/>
                </a:tc>
                <a:tc>
                  <a:txBody>
                    <a:bodyPr/>
                    <a:lstStyle/>
                    <a:p>
                      <a:r>
                        <a:rPr lang="en-US" sz="2000" dirty="0" smtClean="0"/>
                        <a:t>Random Subspace</a:t>
                      </a:r>
                      <a:endParaRPr lang="fr-FR" sz="2000" dirty="0"/>
                    </a:p>
                  </a:txBody>
                  <a:tcPr/>
                </a:tc>
                <a:tc>
                  <a:txBody>
                    <a:bodyPr/>
                    <a:lstStyle/>
                    <a:p>
                      <a:r>
                        <a:rPr lang="en-US" sz="2000" dirty="0" smtClean="0"/>
                        <a:t>Gradient descent</a:t>
                      </a:r>
                      <a:endParaRPr lang="fr-FR" sz="2000" dirty="0"/>
                    </a:p>
                  </a:txBody>
                  <a:tcPr/>
                </a:tc>
                <a:tc>
                  <a:txBody>
                    <a:bodyPr/>
                    <a:lstStyle/>
                    <a:p>
                      <a:r>
                        <a:rPr lang="en-US" sz="2000" dirty="0" smtClean="0"/>
                        <a:t>Logistic Regression</a:t>
                      </a:r>
                      <a:endParaRPr lang="fr-FR" sz="2000" dirty="0"/>
                    </a:p>
                  </a:txBody>
                  <a:tcPr/>
                </a:tc>
                <a:extLst>
                  <a:ext uri="{0D108BD9-81ED-4DB2-BD59-A6C34878D82A}">
                    <a16:rowId xmlns:a16="http://schemas.microsoft.com/office/drawing/2014/main" val="2170888089"/>
                  </a:ext>
                </a:extLst>
              </a:tr>
              <a:tr h="370840">
                <a:tc>
                  <a:txBody>
                    <a:bodyPr/>
                    <a:lstStyle/>
                    <a:p>
                      <a:r>
                        <a:rPr lang="en-US" sz="2200" dirty="0" smtClean="0"/>
                        <a:t>Fusion of models</a:t>
                      </a:r>
                      <a:endParaRPr lang="fr-FR" sz="2200" dirty="0"/>
                    </a:p>
                  </a:txBody>
                  <a:tcPr/>
                </a:tc>
                <a:tc>
                  <a:txBody>
                    <a:bodyPr/>
                    <a:lstStyle/>
                    <a:p>
                      <a:r>
                        <a:rPr lang="en-US" sz="2000" dirty="0" smtClean="0"/>
                        <a:t>(Weighted) Average</a:t>
                      </a:r>
                      <a:endParaRPr lang="fr-FR" sz="2000" dirty="0"/>
                    </a:p>
                  </a:txBody>
                  <a:tcPr/>
                </a:tc>
                <a:tc>
                  <a:txBody>
                    <a:bodyPr/>
                    <a:lstStyle/>
                    <a:p>
                      <a:r>
                        <a:rPr lang="en-US" sz="2000" dirty="0" smtClean="0"/>
                        <a:t>(Weighted)</a:t>
                      </a:r>
                      <a:r>
                        <a:rPr lang="en-US" sz="2000" baseline="0" dirty="0" smtClean="0"/>
                        <a:t> Majority Vote</a:t>
                      </a:r>
                      <a:endParaRPr lang="fr-FR" sz="2000" dirty="0"/>
                    </a:p>
                  </a:txBody>
                  <a:tcPr/>
                </a:tc>
                <a:tc>
                  <a:txBody>
                    <a:bodyPr/>
                    <a:lstStyle/>
                    <a:p>
                      <a:r>
                        <a:rPr lang="en-US" sz="2000" dirty="0" smtClean="0"/>
                        <a:t>Meta model to estimate the weights</a:t>
                      </a:r>
                      <a:endParaRPr lang="fr-FR" sz="2000" dirty="0"/>
                    </a:p>
                  </a:txBody>
                  <a:tcPr/>
                </a:tc>
                <a:extLst>
                  <a:ext uri="{0D108BD9-81ED-4DB2-BD59-A6C34878D82A}">
                    <a16:rowId xmlns:a16="http://schemas.microsoft.com/office/drawing/2014/main" val="1387886744"/>
                  </a:ext>
                </a:extLst>
              </a:tr>
            </a:tbl>
          </a:graphicData>
        </a:graphic>
      </p:graphicFrame>
      <p:sp>
        <p:nvSpPr>
          <p:cNvPr id="3" name="Rectangle 2"/>
          <p:cNvSpPr/>
          <p:nvPr/>
        </p:nvSpPr>
        <p:spPr>
          <a:xfrm>
            <a:off x="0" y="822938"/>
            <a:ext cx="6935190" cy="469039"/>
          </a:xfrm>
          <a:prstGeom prst="rect">
            <a:avLst/>
          </a:prstGeom>
        </p:spPr>
        <p:txBody>
          <a:bodyPr wrap="square">
            <a:spAutoFit/>
          </a:bodyPr>
          <a:lstStyle/>
          <a:p>
            <a:pPr>
              <a:buNone/>
            </a:pPr>
            <a:r>
              <a:rPr lang="en-US" sz="2400" dirty="0" smtClean="0">
                <a:solidFill>
                  <a:srgbClr val="017DBB"/>
                </a:solidFill>
                <a:latin typeface="+mj-lt"/>
              </a:rPr>
              <a:t>Can </a:t>
            </a:r>
            <a:r>
              <a:rPr lang="en-US" sz="2400" dirty="0">
                <a:solidFill>
                  <a:srgbClr val="017DBB"/>
                </a:solidFill>
                <a:latin typeface="+mj-lt"/>
              </a:rPr>
              <a:t>we turn a weak learner into a strong </a:t>
            </a:r>
            <a:r>
              <a:rPr lang="en-US" sz="2400" dirty="0" smtClean="0">
                <a:solidFill>
                  <a:srgbClr val="017DBB"/>
                </a:solidFill>
                <a:latin typeface="+mj-lt"/>
              </a:rPr>
              <a:t>learner? </a:t>
            </a:r>
            <a:endParaRPr lang="en-US" sz="2400" dirty="0">
              <a:solidFill>
                <a:srgbClr val="017DBB"/>
              </a:solidFill>
              <a:latin typeface="+mj-lt"/>
            </a:endParaRPr>
          </a:p>
        </p:txBody>
      </p:sp>
    </p:spTree>
    <p:extLst>
      <p:ext uri="{BB962C8B-B14F-4D97-AF65-F5344CB8AC3E}">
        <p14:creationId xmlns:p14="http://schemas.microsoft.com/office/powerpoint/2010/main" val="143683206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71513" y="0"/>
            <a:ext cx="7805737" cy="796243"/>
          </a:xfrm>
        </p:spPr>
        <p:txBody>
          <a:bodyPr/>
          <a:lstStyle/>
          <a:p>
            <a:r>
              <a:rPr lang="en-US" dirty="0" smtClean="0"/>
              <a:t>Bagging vs Boosting</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81</a:t>
            </a:fld>
            <a:endParaRPr lang="en-US" dirty="0"/>
          </a:p>
        </p:txBody>
      </p:sp>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5172" y="586534"/>
            <a:ext cx="7558415" cy="2901456"/>
          </a:xfrm>
          <a:prstGeom prst="rect">
            <a:avLst/>
          </a:prstGeom>
        </p:spPr>
      </p:pic>
      <p:pic>
        <p:nvPicPr>
          <p:cNvPr id="9" name="Imag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5172" y="3521178"/>
            <a:ext cx="7558415" cy="2901456"/>
          </a:xfrm>
          <a:prstGeom prst="rect">
            <a:avLst/>
          </a:prstGeom>
        </p:spPr>
      </p:pic>
      <p:sp>
        <p:nvSpPr>
          <p:cNvPr id="10" name="Espace réservé du contenu 9"/>
          <p:cNvSpPr>
            <a:spLocks noGrp="1"/>
          </p:cNvSpPr>
          <p:nvPr>
            <p:ph idx="1"/>
          </p:nvPr>
        </p:nvSpPr>
        <p:spPr>
          <a:xfrm>
            <a:off x="1217923" y="6397857"/>
            <a:ext cx="7805737" cy="460143"/>
          </a:xfrm>
        </p:spPr>
        <p:txBody>
          <a:bodyPr/>
          <a:lstStyle/>
          <a:p>
            <a:pPr marL="0" indent="0">
              <a:buNone/>
            </a:pPr>
            <a:r>
              <a:rPr lang="fr-FR" sz="1800" dirty="0">
                <a:latin typeface="Lucida Console" panose="020B0609040504020204" pitchFamily="49" charset="0"/>
              </a:rPr>
              <a:t>https://www.kdnuggets.com/2017/11/difference-bagging-boosting.html</a:t>
            </a:r>
          </a:p>
        </p:txBody>
      </p:sp>
      <p:pic>
        <p:nvPicPr>
          <p:cNvPr id="11" name="Imag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0" y="1858871"/>
            <a:ext cx="7558415" cy="2694209"/>
          </a:xfrm>
          <a:prstGeom prst="rect">
            <a:avLst/>
          </a:prstGeom>
        </p:spPr>
      </p:pic>
    </p:spTree>
    <p:extLst>
      <p:ext uri="{BB962C8B-B14F-4D97-AF65-F5344CB8AC3E}">
        <p14:creationId xmlns:p14="http://schemas.microsoft.com/office/powerpoint/2010/main" val="181157810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954" y="213142"/>
            <a:ext cx="9245600" cy="6154205"/>
          </a:xfrm>
        </p:spPr>
        <p:txBody>
          <a:bodyPr/>
          <a:lstStyle/>
          <a:p>
            <a:pPr>
              <a:spcBef>
                <a:spcPts val="0"/>
              </a:spcBef>
            </a:pPr>
            <a:r>
              <a:rPr lang="en-US" sz="1600" dirty="0" smtClean="0">
                <a:solidFill>
                  <a:srgbClr val="0070C0"/>
                </a:solidFill>
              </a:rPr>
              <a:t>Anomaly Detection</a:t>
            </a:r>
            <a:endParaRPr lang="en-US" sz="1600" dirty="0" smtClean="0"/>
          </a:p>
          <a:p>
            <a:pPr lvl="1"/>
            <a:r>
              <a:rPr lang="en-US" sz="1600" dirty="0" smtClean="0"/>
              <a:t>C</a:t>
            </a:r>
            <a:r>
              <a:rPr lang="en-US" sz="1600" dirty="0"/>
              <a:t>. Aggarwal, S. </a:t>
            </a:r>
            <a:r>
              <a:rPr lang="en-US" sz="1600" dirty="0" err="1" smtClean="0"/>
              <a:t>Sathe</a:t>
            </a:r>
            <a:r>
              <a:rPr lang="en-US" sz="1600" dirty="0" smtClean="0"/>
              <a:t>. </a:t>
            </a:r>
            <a:r>
              <a:rPr lang="en-US" sz="1600" dirty="0"/>
              <a:t>Outlier Ensembles: An Introduction (1st ed.). 2017 Springer. </a:t>
            </a:r>
          </a:p>
          <a:p>
            <a:pPr lvl="1"/>
            <a:r>
              <a:rPr lang="en-US" sz="1600" dirty="0" smtClean="0"/>
              <a:t>C</a:t>
            </a:r>
            <a:r>
              <a:rPr lang="en-US" sz="1600" dirty="0"/>
              <a:t>. </a:t>
            </a:r>
            <a:r>
              <a:rPr lang="en-US" sz="1600" dirty="0" smtClean="0"/>
              <a:t>Aggarwal. </a:t>
            </a:r>
            <a:r>
              <a:rPr lang="en-US" sz="1600" i="1" dirty="0"/>
              <a:t>Outlier Analysis</a:t>
            </a:r>
            <a:r>
              <a:rPr lang="en-US" sz="1600" dirty="0"/>
              <a:t>. 2013 Springer</a:t>
            </a:r>
            <a:r>
              <a:rPr lang="en-US" sz="1600" dirty="0" smtClean="0"/>
              <a:t>. </a:t>
            </a:r>
            <a:endParaRPr lang="en-US" sz="1600" dirty="0"/>
          </a:p>
          <a:p>
            <a:pPr lvl="1"/>
            <a:r>
              <a:rPr lang="en-US" sz="1600" dirty="0" smtClean="0"/>
              <a:t>E</a:t>
            </a:r>
            <a:r>
              <a:rPr lang="en-US" sz="1600" dirty="0"/>
              <a:t>. Schubert. Generalized and efficient outlier detection for spatial, temporal, &amp; high-dimensional data mining. Ph.D. LMU </a:t>
            </a:r>
            <a:r>
              <a:rPr lang="en-US" sz="1600" dirty="0" err="1"/>
              <a:t>München</a:t>
            </a:r>
            <a:r>
              <a:rPr lang="en-US" sz="1600" dirty="0"/>
              <a:t>, 2013</a:t>
            </a:r>
          </a:p>
          <a:p>
            <a:pPr lvl="1"/>
            <a:r>
              <a:rPr lang="en-US" sz="1600" dirty="0"/>
              <a:t>M </a:t>
            </a:r>
            <a:r>
              <a:rPr lang="en-US" sz="1600" dirty="0" err="1"/>
              <a:t>Facure</a:t>
            </a:r>
            <a:r>
              <a:rPr lang="en-US" sz="1600" dirty="0"/>
              <a:t>. Semi-Supervised Anomaly Detection Survey https://</a:t>
            </a:r>
            <a:r>
              <a:rPr lang="en-US" sz="1600" dirty="0" smtClean="0"/>
              <a:t>www.kaggle.com/quietrags/semi-supervised-anomaly-detection-survey</a:t>
            </a:r>
          </a:p>
          <a:p>
            <a:pPr lvl="1"/>
            <a:r>
              <a:rPr lang="en-US" sz="1600" dirty="0" smtClean="0"/>
              <a:t>R</a:t>
            </a:r>
            <a:r>
              <a:rPr lang="en-US" sz="1600" dirty="0"/>
              <a:t>. </a:t>
            </a:r>
            <a:r>
              <a:rPr lang="en-US" sz="1600" dirty="0" err="1"/>
              <a:t>Dominguesa</a:t>
            </a:r>
            <a:r>
              <a:rPr lang="en-US" sz="1600" dirty="0"/>
              <a:t> M. </a:t>
            </a:r>
            <a:r>
              <a:rPr lang="en-US" sz="1600" dirty="0" err="1"/>
              <a:t>Filipponea</a:t>
            </a:r>
            <a:r>
              <a:rPr lang="en-US" sz="1600" dirty="0"/>
              <a:t> P. </a:t>
            </a:r>
            <a:r>
              <a:rPr lang="en-US" sz="1600" dirty="0" err="1"/>
              <a:t>Michiardia</a:t>
            </a:r>
            <a:r>
              <a:rPr lang="en-US" sz="1600" dirty="0"/>
              <a:t> J. </a:t>
            </a:r>
            <a:r>
              <a:rPr lang="en-US" sz="1600" dirty="0" err="1"/>
              <a:t>Zouaouib</a:t>
            </a:r>
            <a:r>
              <a:rPr lang="en-US" sz="1600" dirty="0"/>
              <a:t> A comparative evaluation of outlier detection algorithms: Experiments and analyses Pattern Recognition Volume 74, </a:t>
            </a:r>
            <a:r>
              <a:rPr lang="en-US" sz="1600" dirty="0" smtClean="0"/>
              <a:t>Feb. 2018</a:t>
            </a:r>
            <a:endParaRPr lang="en-US" sz="1600" dirty="0"/>
          </a:p>
          <a:p>
            <a:pPr lvl="1"/>
            <a:r>
              <a:rPr lang="en-US" sz="1600" dirty="0"/>
              <a:t>A. </a:t>
            </a:r>
            <a:r>
              <a:rPr lang="en-US" sz="1600" dirty="0" err="1"/>
              <a:t>Zimek</a:t>
            </a:r>
            <a:r>
              <a:rPr lang="en-US" sz="1600" dirty="0"/>
              <a:t>, E. Schubert, and H.-P. </a:t>
            </a:r>
            <a:r>
              <a:rPr lang="en-US" sz="1600" dirty="0" err="1"/>
              <a:t>Kriegel</a:t>
            </a:r>
            <a:r>
              <a:rPr lang="en-US" sz="1600" dirty="0"/>
              <a:t>, A survey on unsupervised outlier detection in high-dimensional numerical data, Statistical Analysis and Data Mining, 5(5), 2012</a:t>
            </a:r>
          </a:p>
          <a:p>
            <a:pPr lvl="1"/>
            <a:r>
              <a:rPr lang="en-US" sz="1600" dirty="0" smtClean="0"/>
              <a:t>A. </a:t>
            </a:r>
            <a:r>
              <a:rPr lang="en-US" sz="1600" dirty="0" err="1" smtClean="0"/>
              <a:t>Muallem</a:t>
            </a:r>
            <a:r>
              <a:rPr lang="en-US" sz="1600" dirty="0" smtClean="0"/>
              <a:t>, S. Shetty, J. Pan, J. Zhao, B. </a:t>
            </a:r>
            <a:r>
              <a:rPr lang="en-US" sz="1600" dirty="0" err="1"/>
              <a:t>Biswal</a:t>
            </a:r>
            <a:r>
              <a:rPr lang="en-US" sz="1600" dirty="0"/>
              <a:t> </a:t>
            </a:r>
            <a:r>
              <a:rPr lang="en-US" sz="1600" dirty="0" smtClean="0"/>
              <a:t>Hoeffding </a:t>
            </a:r>
            <a:r>
              <a:rPr lang="en-US" sz="1600" dirty="0"/>
              <a:t>Tree Algorithms for Anomaly Detection in Streaming Datasets: A Survey </a:t>
            </a:r>
            <a:r>
              <a:rPr lang="en-US" sz="1600" dirty="0" smtClean="0"/>
              <a:t>JIS. </a:t>
            </a:r>
            <a:r>
              <a:rPr lang="en-US" sz="1600" dirty="0"/>
              <a:t>Vol.8 No.4, October 2017 </a:t>
            </a:r>
          </a:p>
          <a:p>
            <a:pPr lvl="1"/>
            <a:r>
              <a:rPr lang="en-US" sz="1600" dirty="0" smtClean="0"/>
              <a:t>A. Lavin, S. Ahmad. Evaluating </a:t>
            </a:r>
            <a:r>
              <a:rPr lang="en-US" sz="1600" dirty="0"/>
              <a:t>Real-time Anomaly Detection Algorithms – </a:t>
            </a:r>
            <a:r>
              <a:rPr lang="en-US" sz="1600" dirty="0" smtClean="0"/>
              <a:t>The </a:t>
            </a:r>
            <a:r>
              <a:rPr lang="en-US" sz="1600" dirty="0" err="1"/>
              <a:t>Numenta</a:t>
            </a:r>
            <a:r>
              <a:rPr lang="en-US" sz="1600" dirty="0"/>
              <a:t> Anomaly </a:t>
            </a:r>
            <a:r>
              <a:rPr lang="en-US" sz="1600" dirty="0" smtClean="0"/>
              <a:t>Benchmark</a:t>
            </a:r>
            <a:r>
              <a:rPr lang="en-US" sz="1600" dirty="0"/>
              <a:t>, ICMLA, December 2015. </a:t>
            </a:r>
          </a:p>
          <a:p>
            <a:pPr lvl="1"/>
            <a:r>
              <a:rPr lang="en-US" sz="1600" dirty="0" err="1"/>
              <a:t>Fei</a:t>
            </a:r>
            <a:r>
              <a:rPr lang="en-US" sz="1600" dirty="0"/>
              <a:t> Tony Liu, Kai Ming Ting, and </a:t>
            </a:r>
            <a:r>
              <a:rPr lang="en-US" sz="1600" dirty="0" err="1"/>
              <a:t>Zhi</a:t>
            </a:r>
            <a:r>
              <a:rPr lang="en-US" sz="1600" dirty="0"/>
              <a:t>-Hua Zhou. Isolation-Based Anomaly Detection. ACM Trans. </a:t>
            </a:r>
            <a:r>
              <a:rPr lang="en-US" sz="1600" dirty="0" err="1"/>
              <a:t>Knowl</a:t>
            </a:r>
            <a:r>
              <a:rPr lang="en-US" sz="1600" dirty="0"/>
              <a:t>. </a:t>
            </a:r>
            <a:r>
              <a:rPr lang="en-US" sz="1600" dirty="0" err="1"/>
              <a:t>Discov</a:t>
            </a:r>
            <a:r>
              <a:rPr lang="en-US" sz="1600" dirty="0"/>
              <a:t>. Data 6, 1, Article 3 March 2012, 39 pages.</a:t>
            </a:r>
          </a:p>
          <a:p>
            <a:pPr lvl="1"/>
            <a:r>
              <a:rPr lang="en-US" sz="1600" dirty="0" smtClean="0"/>
              <a:t>Z</a:t>
            </a:r>
            <a:r>
              <a:rPr lang="en-US" sz="1600" dirty="0"/>
              <a:t>. Ding, M. </a:t>
            </a:r>
            <a:r>
              <a:rPr lang="en-US" sz="1600" dirty="0" err="1"/>
              <a:t>Fei</a:t>
            </a:r>
            <a:r>
              <a:rPr lang="en-US" sz="1600" dirty="0"/>
              <a:t>, An anomaly detection approach based on isolation forest algorithm for streaming data using sliding window, IFAC Proceedings Volumes 46 (2013) 12–17.</a:t>
            </a:r>
          </a:p>
          <a:p>
            <a:pPr lvl="1"/>
            <a:r>
              <a:rPr lang="en-US" sz="1600" dirty="0" smtClean="0"/>
              <a:t>S</a:t>
            </a:r>
            <a:r>
              <a:rPr lang="en-US" sz="1600" dirty="0"/>
              <a:t>. C. Tan, K. M. Ting, T. F. Liu. Fast anomaly detection for streaming data. In Proc. of the IJCAI 2011 Volume Two, AAAI Press 1511-1516.</a:t>
            </a:r>
          </a:p>
          <a:p>
            <a:pPr lvl="1"/>
            <a:r>
              <a:rPr lang="en-US" sz="1600" dirty="0" smtClean="0"/>
              <a:t>K. M. Ting, J. R. Wells. Multi-dimensional Mass Estimation and Mass-based Clustering. In Proc. of the ICDM 2010, IEEE, Washington, DC, USA, 511-520.</a:t>
            </a:r>
          </a:p>
          <a:p>
            <a:pPr lvl="1"/>
            <a:r>
              <a:rPr lang="en-US" sz="1600" dirty="0"/>
              <a:t>T. </a:t>
            </a:r>
            <a:r>
              <a:rPr lang="en-US" sz="1600" dirty="0" err="1"/>
              <a:t>Bandaragoda</a:t>
            </a:r>
            <a:r>
              <a:rPr lang="en-US" sz="1600" dirty="0"/>
              <a:t>, K. Ting, D. Albrecht, F. Liu, Y. Zhu, J. R. Wells. Isolation‐based anomaly detection using nearest‐neighbor ensembles Int. Journal </a:t>
            </a:r>
            <a:r>
              <a:rPr lang="en-US" sz="1600" dirty="0" err="1"/>
              <a:t>Comput</a:t>
            </a:r>
            <a:r>
              <a:rPr lang="el-GR" sz="1600" dirty="0"/>
              <a:t>. </a:t>
            </a:r>
            <a:r>
              <a:rPr lang="en-US" sz="1600" dirty="0"/>
              <a:t>Intelligence, Wiley </a:t>
            </a:r>
            <a:r>
              <a:rPr lang="en-US" sz="1600" dirty="0" smtClean="0"/>
              <a:t>2018</a:t>
            </a:r>
            <a:endParaRPr lang="en-US" sz="16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82</a:t>
            </a:fld>
            <a:endParaRPr lang="en-US" dirty="0"/>
          </a:p>
        </p:txBody>
      </p:sp>
      <p:sp>
        <p:nvSpPr>
          <p:cNvPr id="5" name="Titre 1"/>
          <p:cNvSpPr>
            <a:spLocks noGrp="1"/>
          </p:cNvSpPr>
          <p:nvPr>
            <p:ph type="title"/>
          </p:nvPr>
        </p:nvSpPr>
        <p:spPr>
          <a:xfrm>
            <a:off x="669131" y="-145140"/>
            <a:ext cx="7805737" cy="730250"/>
          </a:xfrm>
        </p:spPr>
        <p:txBody>
          <a:bodyPr/>
          <a:lstStyle/>
          <a:p>
            <a:r>
              <a:rPr lang="en-US" dirty="0" smtClean="0"/>
              <a:t>Bibliography</a:t>
            </a:r>
            <a:endParaRPr lang="fr-FR" dirty="0"/>
          </a:p>
        </p:txBody>
      </p:sp>
    </p:spTree>
    <p:extLst>
      <p:ext uri="{BB962C8B-B14F-4D97-AF65-F5344CB8AC3E}">
        <p14:creationId xmlns:p14="http://schemas.microsoft.com/office/powerpoint/2010/main" val="288540323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00473"/>
            <a:ext cx="9245600" cy="5382250"/>
          </a:xfrm>
        </p:spPr>
        <p:txBody>
          <a:bodyPr/>
          <a:lstStyle/>
          <a:p>
            <a:pPr>
              <a:spcBef>
                <a:spcPts val="0"/>
              </a:spcBef>
            </a:pPr>
            <a:r>
              <a:rPr lang="en-US" sz="1600" dirty="0">
                <a:solidFill>
                  <a:srgbClr val="0070C0"/>
                </a:solidFill>
              </a:rPr>
              <a:t>Anomaly Detection</a:t>
            </a:r>
          </a:p>
          <a:p>
            <a:pPr lvl="1"/>
            <a:r>
              <a:rPr lang="en-US" sz="1600" dirty="0" smtClean="0"/>
              <a:t>J</a:t>
            </a:r>
            <a:r>
              <a:rPr lang="en-US" sz="1600" dirty="0"/>
              <a:t>. Marcus Hughes, Anomaly Detection and Robust Random Cut Trees, 2019 </a:t>
            </a:r>
            <a:r>
              <a:rPr lang="en-US" sz="1600" dirty="0" err="1">
                <a:hlinkClick r:id="rId3"/>
              </a:rPr>
              <a:t>Github</a:t>
            </a:r>
            <a:endParaRPr lang="en-US" sz="1600" dirty="0"/>
          </a:p>
          <a:p>
            <a:pPr lvl="1"/>
            <a:r>
              <a:rPr lang="en-US" sz="1600" dirty="0"/>
              <a:t>S. </a:t>
            </a:r>
            <a:r>
              <a:rPr lang="en-US" sz="1600" dirty="0" err="1"/>
              <a:t>Guha</a:t>
            </a:r>
            <a:r>
              <a:rPr lang="en-US" sz="1600" dirty="0"/>
              <a:t>, N. Mishra, G. Roy, O. </a:t>
            </a:r>
            <a:r>
              <a:rPr lang="en-US" sz="1600" dirty="0" err="1"/>
              <a:t>Schrijvers</a:t>
            </a:r>
            <a:r>
              <a:rPr lang="en-US" sz="1600" dirty="0"/>
              <a:t>. Robust random cut forest based anomaly detection on streams. In Proc. ICML 2016, Vol. 48. JMLR.org 2712-2721. </a:t>
            </a:r>
          </a:p>
          <a:p>
            <a:pPr lvl="1"/>
            <a:r>
              <a:rPr lang="en-US" sz="1600" dirty="0" smtClean="0"/>
              <a:t>A. Siddiqui, A. Fern, T. </a:t>
            </a:r>
            <a:r>
              <a:rPr lang="en-US" sz="1600" dirty="0" err="1" smtClean="0"/>
              <a:t>Dietterich</a:t>
            </a:r>
            <a:r>
              <a:rPr lang="en-US" sz="1600" dirty="0" smtClean="0"/>
              <a:t>, W.-K. Wong Sequential Feature Explanations for Anomaly Detection. Workshop on Outlier Definition, Detection, and Description (ODDx3), August 2015</a:t>
            </a:r>
          </a:p>
          <a:p>
            <a:pPr lvl="1"/>
            <a:r>
              <a:rPr lang="en-US" sz="1600" dirty="0" smtClean="0"/>
              <a:t>B. Chen, K.M. Ting, T. </a:t>
            </a:r>
            <a:r>
              <a:rPr lang="en-US" sz="1600" dirty="0" err="1" smtClean="0"/>
              <a:t>Washio</a:t>
            </a:r>
            <a:r>
              <a:rPr lang="en-US" sz="1600" dirty="0" smtClean="0"/>
              <a:t>, </a:t>
            </a:r>
            <a:r>
              <a:rPr lang="en-US" sz="1600" dirty="0" err="1" smtClean="0"/>
              <a:t>G.Haffari</a:t>
            </a:r>
            <a:r>
              <a:rPr lang="en-US" sz="1600" dirty="0" smtClean="0"/>
              <a:t>. Half‐Space Mass: A maximally robust and efficient data depth method. Machine Learning. 100(2‐3), 2015, 677:699.</a:t>
            </a:r>
          </a:p>
          <a:p>
            <a:pPr lvl="1"/>
            <a:r>
              <a:rPr lang="en-US" sz="1600" dirty="0" smtClean="0"/>
              <a:t>K. M. Ting, G.-T. Zhou, F. T. L., J. S. C. Tan. Mass estimation and its applications. In Proc. KDD 2010. ACM, New York, NY, USA, 989-998.</a:t>
            </a:r>
          </a:p>
          <a:p>
            <a:pPr lvl="1"/>
            <a:r>
              <a:rPr lang="en-US" sz="1600" dirty="0" smtClean="0"/>
              <a:t>K Wu, K Zhang, W Fan, A Edwards, PS Yu </a:t>
            </a:r>
            <a:r>
              <a:rPr lang="en-US" sz="1600" dirty="0"/>
              <a:t>RS-Forest: A Rapid </a:t>
            </a:r>
            <a:r>
              <a:rPr lang="en-US" sz="1600" dirty="0" smtClean="0"/>
              <a:t>Density Estimator </a:t>
            </a:r>
            <a:r>
              <a:rPr lang="en-US" sz="1600" dirty="0"/>
              <a:t>for Streaming Anomaly Detection. </a:t>
            </a:r>
            <a:r>
              <a:rPr lang="en-US" sz="1600" dirty="0" smtClean="0"/>
              <a:t>IEEE ICDM 2014, pp 600–609</a:t>
            </a:r>
            <a:r>
              <a:rPr lang="en-US" sz="1600" dirty="0"/>
              <a:t>.</a:t>
            </a:r>
          </a:p>
          <a:p>
            <a:pPr lvl="1"/>
            <a:r>
              <a:rPr lang="en-US" sz="1600" dirty="0" smtClean="0"/>
              <a:t>J.R. Wells, K.M </a:t>
            </a:r>
            <a:r>
              <a:rPr lang="en-US" sz="1600" dirty="0" err="1" smtClean="0"/>
              <a:t>Ting.,T</a:t>
            </a:r>
            <a:r>
              <a:rPr lang="en-US" sz="1600" dirty="0" smtClean="0"/>
              <a:t>. </a:t>
            </a:r>
            <a:r>
              <a:rPr lang="en-US" sz="1600" dirty="0" err="1" smtClean="0"/>
              <a:t>Washio</a:t>
            </a:r>
            <a:r>
              <a:rPr lang="en-US" sz="1600" dirty="0" smtClean="0"/>
              <a:t> </a:t>
            </a:r>
            <a:r>
              <a:rPr lang="en-US" sz="1600" dirty="0" err="1" smtClean="0"/>
              <a:t>LiNearN</a:t>
            </a:r>
            <a:r>
              <a:rPr lang="en-US" sz="1600" dirty="0" smtClean="0"/>
              <a:t>: A New Approach to Nearest </a:t>
            </a:r>
            <a:r>
              <a:rPr lang="en-US" sz="1600" dirty="0" err="1" smtClean="0"/>
              <a:t>Neighbour</a:t>
            </a:r>
            <a:r>
              <a:rPr lang="en-US" sz="1600" dirty="0" smtClean="0"/>
              <a:t> Density Estimator. Pattern Recognition. Vol.47, 8, 2014, 2702‐2720.</a:t>
            </a:r>
          </a:p>
          <a:p>
            <a:pPr lvl="1"/>
            <a:r>
              <a:rPr lang="en-US" sz="1600" dirty="0" smtClean="0"/>
              <a:t>B. </a:t>
            </a:r>
            <a:r>
              <a:rPr lang="en-US" sz="1600" dirty="0" err="1" smtClean="0"/>
              <a:t>Schölkopf</a:t>
            </a:r>
            <a:r>
              <a:rPr lang="en-US" sz="1600" dirty="0" smtClean="0"/>
              <a:t>, R. Williamson, A. </a:t>
            </a:r>
            <a:r>
              <a:rPr lang="en-US" sz="1600" dirty="0" err="1" smtClean="0"/>
              <a:t>Smola</a:t>
            </a:r>
            <a:r>
              <a:rPr lang="en-US" sz="1600" dirty="0" smtClean="0"/>
              <a:t>, J. </a:t>
            </a:r>
            <a:r>
              <a:rPr lang="en-US" sz="1600" dirty="0" err="1" smtClean="0"/>
              <a:t>Shawe</a:t>
            </a:r>
            <a:r>
              <a:rPr lang="en-US" sz="1600" dirty="0" smtClean="0"/>
              <a:t>-Taylor, J. Platt. Support vector method for novelty detection. In Proc. NIPS 1999, MIT Press, Cambridge.</a:t>
            </a:r>
            <a:endParaRPr lang="en-US" sz="1600" dirty="0" smtClean="0">
              <a:solidFill>
                <a:srgbClr val="0070C0"/>
              </a:solidFill>
            </a:endParaRPr>
          </a:p>
          <a:p>
            <a:pPr>
              <a:spcBef>
                <a:spcPts val="0"/>
              </a:spcBef>
            </a:pPr>
            <a:r>
              <a:rPr lang="en-US" sz="1600" dirty="0" smtClean="0">
                <a:solidFill>
                  <a:srgbClr val="0070C0"/>
                </a:solidFill>
              </a:rPr>
              <a:t>Distributed, Data Stream Processing</a:t>
            </a:r>
          </a:p>
          <a:p>
            <a:pPr lvl="1"/>
            <a:r>
              <a:rPr lang="en-US" sz="1600" dirty="0" smtClean="0"/>
              <a:t>M</a:t>
            </a:r>
            <a:r>
              <a:rPr lang="el-GR" sz="1600" dirty="0" smtClean="0"/>
              <a:t>.</a:t>
            </a:r>
            <a:r>
              <a:rPr lang="en-US" sz="1600" dirty="0" smtClean="0"/>
              <a:t> </a:t>
            </a:r>
            <a:r>
              <a:rPr lang="en-US" sz="1600" dirty="0"/>
              <a:t>Dias de </a:t>
            </a:r>
            <a:r>
              <a:rPr lang="en-US" sz="1600" dirty="0" err="1"/>
              <a:t>Assuno</a:t>
            </a:r>
            <a:r>
              <a:rPr lang="en-US" sz="1600" dirty="0"/>
              <a:t>, </a:t>
            </a:r>
            <a:r>
              <a:rPr lang="en-US" sz="1600" dirty="0" smtClean="0"/>
              <a:t>A</a:t>
            </a:r>
            <a:r>
              <a:rPr lang="el-GR" sz="1600" dirty="0" smtClean="0"/>
              <a:t>.</a:t>
            </a:r>
            <a:r>
              <a:rPr lang="en-US" sz="1600" dirty="0" smtClean="0"/>
              <a:t> </a:t>
            </a:r>
            <a:r>
              <a:rPr lang="en-US" sz="1600" dirty="0"/>
              <a:t>da Silva </a:t>
            </a:r>
            <a:r>
              <a:rPr lang="en-US" sz="1600" dirty="0" err="1" smtClean="0"/>
              <a:t>Veith</a:t>
            </a:r>
            <a:r>
              <a:rPr lang="el-GR" sz="1600" dirty="0" smtClean="0"/>
              <a:t>, </a:t>
            </a:r>
            <a:r>
              <a:rPr lang="en-US" sz="1600" dirty="0" smtClean="0"/>
              <a:t>R</a:t>
            </a:r>
            <a:r>
              <a:rPr lang="el-GR" sz="1600" dirty="0" smtClean="0"/>
              <a:t>.</a:t>
            </a:r>
            <a:r>
              <a:rPr lang="en-US" sz="1600" dirty="0" smtClean="0"/>
              <a:t> </a:t>
            </a:r>
            <a:r>
              <a:rPr lang="en-US" sz="1600" dirty="0" err="1"/>
              <a:t>Buyya</a:t>
            </a:r>
            <a:r>
              <a:rPr lang="en-US" sz="1600" dirty="0"/>
              <a:t>. </a:t>
            </a:r>
            <a:r>
              <a:rPr lang="en-US" sz="1600" dirty="0" smtClean="0"/>
              <a:t>Distributed </a:t>
            </a:r>
            <a:r>
              <a:rPr lang="en-US" sz="1600" dirty="0"/>
              <a:t>data stream processing and edge computing. J. </a:t>
            </a:r>
            <a:r>
              <a:rPr lang="en-US" sz="1600" dirty="0" err="1"/>
              <a:t>Netw</a:t>
            </a:r>
            <a:r>
              <a:rPr lang="en-US" sz="1600" dirty="0"/>
              <a:t>. </a:t>
            </a:r>
            <a:r>
              <a:rPr lang="en-US" sz="1600" dirty="0" err="1"/>
              <a:t>Comput</a:t>
            </a:r>
            <a:r>
              <a:rPr lang="en-US" sz="1600" dirty="0"/>
              <a:t>. Appl. 103, </a:t>
            </a:r>
            <a:r>
              <a:rPr lang="en-US" sz="1600" dirty="0" smtClean="0"/>
              <a:t>C</a:t>
            </a:r>
            <a:r>
              <a:rPr lang="el-GR" sz="1600" dirty="0" smtClean="0"/>
              <a:t>, </a:t>
            </a:r>
            <a:r>
              <a:rPr lang="en-US" sz="1600" dirty="0" smtClean="0"/>
              <a:t>February 2018, </a:t>
            </a:r>
            <a:r>
              <a:rPr lang="en-US" sz="1600" dirty="0"/>
              <a:t>1-17. </a:t>
            </a:r>
            <a:endParaRPr lang="el-GR" sz="1600" dirty="0" smtClean="0"/>
          </a:p>
          <a:p>
            <a:pPr lvl="1"/>
            <a:r>
              <a:rPr lang="en-US" sz="1600" dirty="0" smtClean="0"/>
              <a:t>A. </a:t>
            </a:r>
            <a:r>
              <a:rPr lang="en-US" sz="1600" dirty="0" err="1" smtClean="0"/>
              <a:t>Shukla,Y</a:t>
            </a:r>
            <a:r>
              <a:rPr lang="en-US" sz="1600" dirty="0" smtClean="0"/>
              <a:t>. </a:t>
            </a:r>
            <a:r>
              <a:rPr lang="en-US" sz="1600" dirty="0" err="1" smtClean="0"/>
              <a:t>Simmhan</a:t>
            </a:r>
            <a:r>
              <a:rPr lang="en-US" sz="1600" dirty="0" smtClean="0"/>
              <a:t>. Benchmarking Distributed Stream Processing Platforms for IoT Applications. In Proc. of the Technology Conference on Performance Evaluation and Benchmarking February 2017, LNCS.</a:t>
            </a:r>
          </a:p>
          <a:p>
            <a:pPr lvl="1"/>
            <a:r>
              <a:rPr lang="en-US" sz="1600" dirty="0" smtClean="0"/>
              <a:t>N. </a:t>
            </a:r>
            <a:r>
              <a:rPr lang="en-US" sz="1600" dirty="0" err="1" smtClean="0"/>
              <a:t>Tatbul</a:t>
            </a:r>
            <a:r>
              <a:rPr lang="en-US" sz="1600" dirty="0" smtClean="0"/>
              <a:t>, S. </a:t>
            </a:r>
            <a:r>
              <a:rPr lang="en-US" sz="1600" dirty="0" err="1" smtClean="0"/>
              <a:t>Zdonik</a:t>
            </a:r>
            <a:r>
              <a:rPr lang="en-US" sz="1600" dirty="0" smtClean="0"/>
              <a:t>, J. Meehan, C. </a:t>
            </a:r>
            <a:r>
              <a:rPr lang="en-US" sz="1600" dirty="0" err="1" smtClean="0"/>
              <a:t>Aslantas</a:t>
            </a:r>
            <a:r>
              <a:rPr lang="en-US" sz="1600" dirty="0" smtClean="0"/>
              <a:t>, M. </a:t>
            </a:r>
            <a:r>
              <a:rPr lang="en-US" sz="1600" dirty="0" err="1" smtClean="0"/>
              <a:t>Stonebraker</a:t>
            </a:r>
            <a:r>
              <a:rPr lang="en-US" sz="1600" dirty="0" smtClean="0"/>
              <a:t>, K. </a:t>
            </a:r>
            <a:r>
              <a:rPr lang="en-US" sz="1600" dirty="0" err="1" smtClean="0"/>
              <a:t>Tufte</a:t>
            </a:r>
            <a:r>
              <a:rPr lang="en-US" sz="1600" dirty="0" smtClean="0"/>
              <a:t>, C. </a:t>
            </a:r>
            <a:r>
              <a:rPr lang="en-US" sz="1600" dirty="0" err="1" smtClean="0"/>
              <a:t>Giossi</a:t>
            </a:r>
            <a:r>
              <a:rPr lang="en-US" sz="1600" dirty="0" smtClean="0"/>
              <a:t>, H. Quach Handling Shared, Mutable State in Stream Processing with Correctness Guarantees. IEEE Data Eng. Bull. 38(4): 94-104 2015</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83</a:t>
            </a:fld>
            <a:endParaRPr lang="en-US" dirty="0"/>
          </a:p>
        </p:txBody>
      </p:sp>
      <p:sp>
        <p:nvSpPr>
          <p:cNvPr id="5" name="Titre 1"/>
          <p:cNvSpPr>
            <a:spLocks noGrp="1"/>
          </p:cNvSpPr>
          <p:nvPr>
            <p:ph type="title"/>
          </p:nvPr>
        </p:nvSpPr>
        <p:spPr>
          <a:xfrm>
            <a:off x="669131" y="-64652"/>
            <a:ext cx="7805737" cy="730250"/>
          </a:xfrm>
        </p:spPr>
        <p:txBody>
          <a:bodyPr/>
          <a:lstStyle/>
          <a:p>
            <a:r>
              <a:rPr lang="en-US" dirty="0" smtClean="0"/>
              <a:t>Bibliography</a:t>
            </a:r>
            <a:endParaRPr lang="fr-FR" dirty="0"/>
          </a:p>
        </p:txBody>
      </p:sp>
    </p:spTree>
    <p:extLst>
      <p:ext uri="{BB962C8B-B14F-4D97-AF65-F5344CB8AC3E}">
        <p14:creationId xmlns:p14="http://schemas.microsoft.com/office/powerpoint/2010/main" val="411774645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636631"/>
            <a:ext cx="9250878" cy="5633538"/>
          </a:xfrm>
        </p:spPr>
        <p:txBody>
          <a:bodyPr/>
          <a:lstStyle/>
          <a:p>
            <a:pPr>
              <a:spcBef>
                <a:spcPts val="0"/>
              </a:spcBef>
            </a:pPr>
            <a:r>
              <a:rPr lang="en-US" sz="1500" dirty="0">
                <a:solidFill>
                  <a:srgbClr val="017DBB"/>
                </a:solidFill>
              </a:rPr>
              <a:t>C</a:t>
            </a:r>
            <a:r>
              <a:rPr lang="en-US" sz="1500" dirty="0" smtClean="0">
                <a:solidFill>
                  <a:srgbClr val="017DBB"/>
                </a:solidFill>
              </a:rPr>
              <a:t>ollection </a:t>
            </a:r>
            <a:r>
              <a:rPr lang="en-US" sz="1500" dirty="0">
                <a:solidFill>
                  <a:srgbClr val="017DBB"/>
                </a:solidFill>
              </a:rPr>
              <a:t>of anomaly detection examples : </a:t>
            </a:r>
            <a:r>
              <a:rPr lang="en-US" sz="1500" dirty="0"/>
              <a:t>https://</a:t>
            </a:r>
            <a:r>
              <a:rPr lang="en-US" sz="1500" dirty="0" smtClean="0"/>
              <a:t>github.com/shubhomoydas/ad_examples</a:t>
            </a:r>
            <a:endParaRPr lang="el-GR" sz="1500" dirty="0" smtClean="0">
              <a:solidFill>
                <a:srgbClr val="017DBB"/>
              </a:solidFill>
            </a:endParaRPr>
          </a:p>
          <a:p>
            <a:pPr>
              <a:spcBef>
                <a:spcPts val="0"/>
              </a:spcBef>
            </a:pPr>
            <a:r>
              <a:rPr lang="en-US" sz="1500" dirty="0" smtClean="0">
                <a:solidFill>
                  <a:srgbClr val="017DBB"/>
                </a:solidFill>
              </a:rPr>
              <a:t>Isolation Forest (</a:t>
            </a:r>
            <a:r>
              <a:rPr lang="en-US" sz="1500" dirty="0" err="1" smtClean="0">
                <a:solidFill>
                  <a:srgbClr val="017DBB"/>
                </a:solidFill>
              </a:rPr>
              <a:t>iForest</a:t>
            </a:r>
            <a:r>
              <a:rPr lang="en-US" sz="1500" dirty="0" smtClean="0">
                <a:solidFill>
                  <a:srgbClr val="017DBB"/>
                </a:solidFill>
              </a:rPr>
              <a:t>) implementation </a:t>
            </a:r>
          </a:p>
          <a:p>
            <a:pPr lvl="1"/>
            <a:r>
              <a:rPr lang="en-US" sz="1500" dirty="0" smtClean="0"/>
              <a:t>in R</a:t>
            </a:r>
            <a:r>
              <a:rPr lang="en-US" sz="1500" dirty="0"/>
              <a:t>: </a:t>
            </a:r>
            <a:r>
              <a:rPr lang="en-US" sz="1500" dirty="0" smtClean="0"/>
              <a:t>https</a:t>
            </a:r>
            <a:r>
              <a:rPr lang="en-US" sz="1500" dirty="0"/>
              <a:t>://r-forge.r-project.org/projects/iforest</a:t>
            </a:r>
            <a:r>
              <a:rPr lang="en-US" sz="1500" dirty="0" smtClean="0"/>
              <a:t>/, https</a:t>
            </a:r>
            <a:r>
              <a:rPr lang="en-US" sz="1500" dirty="0"/>
              <a:t>://rdrr.io/rforge/IsolationForest/, https://sourceforge.net/projects/iforest/, https://github.com/Zelazny7/isoform, https://github.com/zmzhang/IOS</a:t>
            </a:r>
            <a:endParaRPr lang="en-US" sz="1500" dirty="0" smtClean="0"/>
          </a:p>
          <a:p>
            <a:pPr lvl="1"/>
            <a:r>
              <a:rPr lang="en-US" sz="1500" dirty="0" smtClean="0"/>
              <a:t>in sklearn</a:t>
            </a:r>
            <a:r>
              <a:rPr lang="en-US" sz="1500" dirty="0"/>
              <a:t>:                                                                                                                   </a:t>
            </a:r>
            <a:r>
              <a:rPr lang="en-US" sz="1500" dirty="0" smtClean="0"/>
              <a:t> http</a:t>
            </a:r>
            <a:r>
              <a:rPr lang="en-US" sz="1500" dirty="0"/>
              <a:t>://</a:t>
            </a:r>
            <a:r>
              <a:rPr lang="en-US" sz="1500" dirty="0" smtClean="0"/>
              <a:t>scikit-learn.org/stable/modules/generated/sklearn.ensemble.IsolationForest.html</a:t>
            </a:r>
          </a:p>
          <a:p>
            <a:pPr lvl="1"/>
            <a:r>
              <a:rPr lang="en-US" sz="1500" dirty="0" smtClean="0"/>
              <a:t>In </a:t>
            </a:r>
            <a:r>
              <a:rPr lang="en-US" sz="1500" dirty="0"/>
              <a:t>python: https://</a:t>
            </a:r>
            <a:r>
              <a:rPr lang="en-US" sz="1500" dirty="0" smtClean="0"/>
              <a:t>github.com/mgckind/iso_forest</a:t>
            </a:r>
          </a:p>
          <a:p>
            <a:pPr lvl="1"/>
            <a:r>
              <a:rPr lang="en-US" sz="1500" dirty="0" smtClean="0"/>
              <a:t>In spark: https://github.com/titicaca/spark-iforest </a:t>
            </a:r>
          </a:p>
          <a:p>
            <a:pPr lvl="1"/>
            <a:r>
              <a:rPr lang="en-US" sz="1500" dirty="0"/>
              <a:t>In Java: https://github.com/bnjmn/weka/blob/master/packages/internal/isolationForest/src/main/java/weka/classifiers/misc/IsolationForest.java</a:t>
            </a:r>
            <a:endParaRPr lang="en-US" sz="1500" dirty="0" smtClean="0"/>
          </a:p>
          <a:p>
            <a:pPr lvl="1"/>
            <a:r>
              <a:rPr lang="en-US" sz="1500" dirty="0" smtClean="0"/>
              <a:t>in Go: https://github.com/e-XpertSolutions/go-iforest</a:t>
            </a:r>
          </a:p>
          <a:p>
            <a:pPr>
              <a:spcBef>
                <a:spcPts val="0"/>
              </a:spcBef>
            </a:pPr>
            <a:r>
              <a:rPr lang="en-US" sz="1500" dirty="0" smtClean="0">
                <a:solidFill>
                  <a:srgbClr val="017DBB"/>
                </a:solidFill>
              </a:rPr>
              <a:t>One Class SVN (1CSVN) implementation</a:t>
            </a:r>
          </a:p>
          <a:p>
            <a:pPr lvl="1"/>
            <a:r>
              <a:rPr lang="en-US" sz="1500" dirty="0"/>
              <a:t>in R: https://gumroad.com/l/nbjri (download the supplemental zip </a:t>
            </a:r>
            <a:r>
              <a:rPr lang="en-US" sz="1500" dirty="0" smtClean="0"/>
              <a:t>file at  </a:t>
            </a:r>
            <a:r>
              <a:rPr lang="en-US" sz="1500" dirty="0"/>
              <a:t>http://</a:t>
            </a:r>
            <a:r>
              <a:rPr lang="en-US" sz="1500" dirty="0" smtClean="0"/>
              <a:t>univprofblog.html.xdomain.jp/code/R_scripts_functions.zip)</a:t>
            </a:r>
          </a:p>
          <a:p>
            <a:pPr lvl="1"/>
            <a:r>
              <a:rPr lang="en-US" sz="1500" dirty="0"/>
              <a:t>In Python: https://gum.co/oPLZ (download the supplemental zip file at  http://</a:t>
            </a:r>
            <a:r>
              <a:rPr lang="en-US" sz="1500" dirty="0" smtClean="0"/>
              <a:t>univprofblog.html.xdomain.jp/code/supportingfunctions.zip)</a:t>
            </a:r>
          </a:p>
          <a:p>
            <a:pPr lvl="1"/>
            <a:r>
              <a:rPr lang="en-US" sz="1500" dirty="0"/>
              <a:t>In </a:t>
            </a:r>
            <a:r>
              <a:rPr lang="en-US" sz="1500" dirty="0" smtClean="0"/>
              <a:t>Java: </a:t>
            </a:r>
            <a:r>
              <a:rPr lang="en-US" sz="1500" dirty="0"/>
              <a:t>https://</a:t>
            </a:r>
            <a:r>
              <a:rPr lang="en-US" sz="1500" dirty="0" smtClean="0"/>
              <a:t>github.com/jnioche/libsvm-java</a:t>
            </a:r>
          </a:p>
          <a:p>
            <a:pPr lvl="1"/>
            <a:r>
              <a:rPr lang="en-US" sz="1500" dirty="0" smtClean="0"/>
              <a:t>In </a:t>
            </a:r>
            <a:r>
              <a:rPr lang="en-US" sz="1500" dirty="0"/>
              <a:t>MS Azure: https://docs.microsoft.com/en-us/azure/machine-learning/studio-module-reference/one-class-support-vector-machine</a:t>
            </a:r>
            <a:endParaRPr lang="en-US" sz="1500" dirty="0" smtClean="0"/>
          </a:p>
          <a:p>
            <a:pPr>
              <a:spcBef>
                <a:spcPts val="0"/>
              </a:spcBef>
            </a:pPr>
            <a:r>
              <a:rPr lang="en-US" sz="1500" dirty="0" smtClean="0">
                <a:solidFill>
                  <a:srgbClr val="017DBB"/>
                </a:solidFill>
              </a:rPr>
              <a:t>Unsupervised Anomaly detection algorithms</a:t>
            </a:r>
          </a:p>
          <a:p>
            <a:pPr lvl="1"/>
            <a:r>
              <a:rPr lang="en-US" sz="1500" dirty="0" smtClean="0"/>
              <a:t>In </a:t>
            </a:r>
            <a:r>
              <a:rPr lang="en-US" sz="1500" dirty="0"/>
              <a:t>Rapid Miner: http://</a:t>
            </a:r>
            <a:r>
              <a:rPr lang="en-US" sz="1500" dirty="0" smtClean="0"/>
              <a:t>madm.dfki.de/rapidminer/anomalydetection</a:t>
            </a:r>
          </a:p>
          <a:p>
            <a:pPr>
              <a:spcBef>
                <a:spcPts val="0"/>
              </a:spcBef>
            </a:pPr>
            <a:r>
              <a:rPr lang="en-US" sz="1500" dirty="0" smtClean="0"/>
              <a:t>Anomaly </a:t>
            </a:r>
            <a:r>
              <a:rPr lang="en-US" sz="1500" dirty="0"/>
              <a:t>Detection using </a:t>
            </a:r>
            <a:r>
              <a:rPr lang="en-US" sz="1500" dirty="0">
                <a:solidFill>
                  <a:srgbClr val="017DBB"/>
                </a:solidFill>
              </a:rPr>
              <a:t>One-Class Neural </a:t>
            </a:r>
            <a:r>
              <a:rPr lang="en-US" sz="1500" dirty="0" smtClean="0">
                <a:solidFill>
                  <a:srgbClr val="017DBB"/>
                </a:solidFill>
              </a:rPr>
              <a:t>Networks</a:t>
            </a:r>
            <a:r>
              <a:rPr lang="en-US" sz="1500" dirty="0" smtClean="0"/>
              <a:t>: </a:t>
            </a:r>
            <a:r>
              <a:rPr lang="en-US" sz="1500" dirty="0"/>
              <a:t>https://github.com/raghavchalapathy/oc-nn</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84</a:t>
            </a:fld>
            <a:endParaRPr lang="en-US" dirty="0"/>
          </a:p>
        </p:txBody>
      </p:sp>
      <p:sp>
        <p:nvSpPr>
          <p:cNvPr id="5" name="Titre 1"/>
          <p:cNvSpPr>
            <a:spLocks noGrp="1"/>
          </p:cNvSpPr>
          <p:nvPr>
            <p:ph type="title"/>
          </p:nvPr>
        </p:nvSpPr>
        <p:spPr>
          <a:xfrm>
            <a:off x="0" y="0"/>
            <a:ext cx="9143999" cy="701675"/>
          </a:xfrm>
        </p:spPr>
        <p:txBody>
          <a:bodyPr/>
          <a:lstStyle/>
          <a:p>
            <a:r>
              <a:rPr lang="en-US" dirty="0" smtClean="0"/>
              <a:t>Anomaly Detection Software Libraries</a:t>
            </a:r>
            <a:endParaRPr lang="fr-FR" dirty="0"/>
          </a:p>
        </p:txBody>
      </p:sp>
    </p:spTree>
    <p:extLst>
      <p:ext uri="{BB962C8B-B14F-4D97-AF65-F5344CB8AC3E}">
        <p14:creationId xmlns:p14="http://schemas.microsoft.com/office/powerpoint/2010/main" val="2622660694"/>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1513" y="391887"/>
            <a:ext cx="7805737" cy="581791"/>
          </a:xfrm>
        </p:spPr>
        <p:txBody>
          <a:bodyPr/>
          <a:lstStyle/>
          <a:p>
            <a:r>
              <a:rPr lang="en-US" dirty="0"/>
              <a:t>License</a:t>
            </a:r>
            <a:endParaRPr lang="el-GR" dirty="0"/>
          </a:p>
        </p:txBody>
      </p:sp>
      <p:sp>
        <p:nvSpPr>
          <p:cNvPr id="3" name="Espace réservé du contenu 2"/>
          <p:cNvSpPr>
            <a:spLocks noGrp="1"/>
          </p:cNvSpPr>
          <p:nvPr>
            <p:ph idx="1"/>
          </p:nvPr>
        </p:nvSpPr>
        <p:spPr>
          <a:xfrm>
            <a:off x="126124" y="1320799"/>
            <a:ext cx="9017876" cy="4484915"/>
          </a:xfrm>
        </p:spPr>
        <p:txBody>
          <a:bodyPr/>
          <a:lstStyle/>
          <a:p>
            <a:r>
              <a:rPr lang="en-GB" sz="2200" dirty="0"/>
              <a:t>These slides are made available under a Creative Commons </a:t>
            </a:r>
            <a:r>
              <a:rPr lang="en-GB" sz="2200" dirty="0" smtClean="0"/>
              <a:t>Attribution-</a:t>
            </a:r>
            <a:r>
              <a:rPr lang="en-GB" sz="2200" dirty="0" err="1" smtClean="0"/>
              <a:t>ShareAlike</a:t>
            </a:r>
            <a:r>
              <a:rPr lang="en-GB" sz="2200" dirty="0" smtClean="0"/>
              <a:t> </a:t>
            </a:r>
            <a:r>
              <a:rPr lang="en-GB" sz="2200" dirty="0"/>
              <a:t>license (CC BY-SA 3.0</a:t>
            </a:r>
            <a:r>
              <a:rPr lang="en-GB" sz="2200" dirty="0" smtClean="0"/>
              <a:t>): http</a:t>
            </a:r>
            <a:r>
              <a:rPr lang="en-GB" sz="2200" dirty="0"/>
              <a:t>://creativecommons.org/licenses/by-sa/3.0</a:t>
            </a:r>
            <a:r>
              <a:rPr lang="en-GB" sz="2200" dirty="0" smtClean="0"/>
              <a:t>/</a:t>
            </a:r>
            <a:endParaRPr lang="en-GB" sz="2200" dirty="0"/>
          </a:p>
          <a:p>
            <a:endParaRPr lang="en-GB" sz="2200" dirty="0" smtClean="0"/>
          </a:p>
          <a:p>
            <a:pPr marL="0" indent="0">
              <a:buNone/>
            </a:pPr>
            <a:endParaRPr lang="en-GB" sz="2200" dirty="0"/>
          </a:p>
          <a:p>
            <a:r>
              <a:rPr lang="en-GB" sz="2200" dirty="0" smtClean="0"/>
              <a:t>You </a:t>
            </a:r>
            <a:r>
              <a:rPr lang="en-GB" sz="2200" dirty="0"/>
              <a:t>can share and remix this work, provided that you keep the </a:t>
            </a:r>
            <a:r>
              <a:rPr lang="en-GB" sz="2200" dirty="0" smtClean="0"/>
              <a:t>attribution to </a:t>
            </a:r>
            <a:r>
              <a:rPr lang="en-GB" sz="2200" dirty="0"/>
              <a:t>the original authors intact, and that, if you alter, transform, or </a:t>
            </a:r>
            <a:r>
              <a:rPr lang="en-GB" sz="2200" dirty="0" smtClean="0"/>
              <a:t>build upon </a:t>
            </a:r>
            <a:r>
              <a:rPr lang="en-GB" sz="2200" dirty="0"/>
              <a:t>this work, you may distribute the resulting work only under the same or similar license to this </a:t>
            </a:r>
            <a:r>
              <a:rPr lang="en-GB" sz="2200" dirty="0" smtClean="0"/>
              <a:t>one</a:t>
            </a:r>
            <a:endParaRPr lang="en-GB" sz="2200" dirty="0"/>
          </a:p>
          <a:p>
            <a:endParaRPr lang="el-G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85</a:t>
            </a:fld>
            <a:endParaRPr lang="en-US" dirty="0"/>
          </a:p>
        </p:txBody>
      </p:sp>
      <p:pic>
        <p:nvPicPr>
          <p:cNvPr id="5" name="Picture 5"/>
          <p:cNvPicPr>
            <a:picLocks noChangeAspect="1" noChangeArrowheads="1"/>
          </p:cNvPicPr>
          <p:nvPr/>
        </p:nvPicPr>
        <p:blipFill>
          <a:blip r:embed="rId3"/>
          <a:srcRect/>
          <a:stretch>
            <a:fillRect/>
          </a:stretch>
        </p:blipFill>
        <p:spPr bwMode="auto">
          <a:xfrm>
            <a:off x="3576299" y="2619228"/>
            <a:ext cx="2117526" cy="736531"/>
          </a:xfrm>
          <a:prstGeom prst="rect">
            <a:avLst/>
          </a:prstGeom>
          <a:noFill/>
          <a:ln w="9525">
            <a:noFill/>
            <a:miter lim="800000"/>
            <a:headEnd/>
            <a:tailEnd/>
          </a:ln>
        </p:spPr>
      </p:pic>
    </p:spTree>
    <p:extLst>
      <p:ext uri="{BB962C8B-B14F-4D97-AF65-F5344CB8AC3E}">
        <p14:creationId xmlns:p14="http://schemas.microsoft.com/office/powerpoint/2010/main" val="300195270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63331"/>
            <a:ext cx="9143999" cy="957943"/>
          </a:xfrm>
        </p:spPr>
        <p:txBody>
          <a:bodyPr/>
          <a:lstStyle/>
          <a:p>
            <a:r>
              <a:rPr lang="en-US" dirty="0"/>
              <a:t>IoT Data: Sensing the Physical World! </a:t>
            </a:r>
            <a:endParaRPr lang="fr-FR" dirty="0"/>
          </a:p>
        </p:txBody>
      </p:sp>
      <p:sp>
        <p:nvSpPr>
          <p:cNvPr id="3" name="Espace réservé du contenu 2"/>
          <p:cNvSpPr>
            <a:spLocks noGrp="1"/>
          </p:cNvSpPr>
          <p:nvPr>
            <p:ph idx="1"/>
          </p:nvPr>
        </p:nvSpPr>
        <p:spPr>
          <a:xfrm>
            <a:off x="21771" y="1172074"/>
            <a:ext cx="9122229" cy="1157373"/>
          </a:xfrm>
        </p:spPr>
        <p:txBody>
          <a:bodyPr/>
          <a:lstStyle/>
          <a:p>
            <a:r>
              <a:rPr lang="en-US" sz="2200" dirty="0" smtClean="0"/>
              <a:t>IoT data is </a:t>
            </a:r>
            <a:r>
              <a:rPr lang="en-US" sz="2200" dirty="0"/>
              <a:t>becoming soon “mega” </a:t>
            </a:r>
            <a:r>
              <a:rPr lang="en-US" sz="2200" dirty="0">
                <a:solidFill>
                  <a:srgbClr val="017DBB"/>
                </a:solidFill>
              </a:rPr>
              <a:t>big</a:t>
            </a:r>
            <a:r>
              <a:rPr lang="en-US" sz="2200" dirty="0"/>
              <a:t> </a:t>
            </a:r>
            <a:r>
              <a:rPr lang="en-US" sz="2200" dirty="0" smtClean="0"/>
              <a:t>(i.e. billions </a:t>
            </a:r>
            <a:r>
              <a:rPr lang="en-US" sz="2200" dirty="0"/>
              <a:t>of </a:t>
            </a:r>
            <a:r>
              <a:rPr lang="en-US" sz="2200" dirty="0" smtClean="0"/>
              <a:t>connected Things)</a:t>
            </a:r>
            <a:endParaRPr lang="en-US" sz="2200" dirty="0"/>
          </a:p>
          <a:p>
            <a:pPr lvl="1"/>
            <a:r>
              <a:rPr lang="en-US" sz="2200" dirty="0" smtClean="0"/>
              <a:t>44EB </a:t>
            </a:r>
            <a:r>
              <a:rPr lang="en-US" sz="2200" dirty="0"/>
              <a:t>/ months corresponds to ~ 100M hard disks</a:t>
            </a:r>
          </a:p>
          <a:p>
            <a:pPr lvl="1"/>
            <a:r>
              <a:rPr lang="en-US" sz="2200" dirty="0"/>
              <a:t>Processing 44 </a:t>
            </a:r>
            <a:r>
              <a:rPr lang="en-US" sz="2200" dirty="0" smtClean="0"/>
              <a:t>EB with </a:t>
            </a:r>
            <a:r>
              <a:rPr lang="en-US" sz="2200" dirty="0"/>
              <a:t>100M servers would still take </a:t>
            </a:r>
            <a:r>
              <a:rPr lang="en-US" sz="2200" dirty="0" smtClean="0"/>
              <a:t>&gt; one hour</a:t>
            </a:r>
            <a:endParaRPr lang="en-US"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a:t>
            </a:fld>
            <a:endParaRPr lang="en-US" dirty="0"/>
          </a:p>
        </p:txBody>
      </p:sp>
      <p:sp>
        <p:nvSpPr>
          <p:cNvPr id="5" name="Rectangle 4"/>
          <p:cNvSpPr/>
          <p:nvPr/>
        </p:nvSpPr>
        <p:spPr>
          <a:xfrm>
            <a:off x="9143999" y="1490033"/>
            <a:ext cx="755335" cy="444930"/>
          </a:xfrm>
          <a:prstGeom prst="rect">
            <a:avLst/>
          </a:prstGeom>
        </p:spPr>
        <p:txBody>
          <a:bodyPr wrap="none">
            <a:spAutoFit/>
          </a:bodyPr>
          <a:lstStyle/>
          <a:p>
            <a:pPr>
              <a:buNone/>
            </a:pPr>
            <a:r>
              <a:rPr lang="en-US" sz="2400" dirty="0"/>
              <a:t>10</a:t>
            </a:r>
            <a:r>
              <a:rPr lang="en-US" sz="2400" baseline="30000" dirty="0"/>
              <a:t>18</a:t>
            </a:r>
            <a:endParaRPr lang="en-US" sz="2400" dirty="0"/>
          </a:p>
        </p:txBody>
      </p:sp>
      <p:sp>
        <p:nvSpPr>
          <p:cNvPr id="7" name="Rectangle 6"/>
          <p:cNvSpPr/>
          <p:nvPr/>
        </p:nvSpPr>
        <p:spPr bwMode="auto">
          <a:xfrm>
            <a:off x="21771" y="2285905"/>
            <a:ext cx="8798379" cy="1124479"/>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 name="Espace réservé du contenu 2"/>
          <p:cNvSpPr txBox="1">
            <a:spLocks/>
          </p:cNvSpPr>
          <p:nvPr/>
        </p:nvSpPr>
        <p:spPr bwMode="auto">
          <a:xfrm>
            <a:off x="21771" y="3453926"/>
            <a:ext cx="9122229" cy="27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17DBB"/>
                </a:solidFill>
              </a:rPr>
              <a:t>High variety </a:t>
            </a:r>
            <a:r>
              <a:rPr lang="en-US" sz="2200" kern="0" dirty="0" smtClean="0"/>
              <a:t>data</a:t>
            </a:r>
            <a:r>
              <a:rPr lang="en-US" sz="2200" kern="0" dirty="0" smtClean="0">
                <a:solidFill>
                  <a:srgbClr val="017DBB"/>
                </a:solidFill>
              </a:rPr>
              <a:t> </a:t>
            </a:r>
            <a:r>
              <a:rPr lang="en-US" sz="2200" kern="0" dirty="0" smtClean="0"/>
              <a:t>e.g., from </a:t>
            </a:r>
            <a:r>
              <a:rPr lang="en-US" sz="2200" i="1" kern="0" dirty="0" smtClean="0"/>
              <a:t>heterogeneous Things, embedded in the environment or wearable by persons </a:t>
            </a:r>
          </a:p>
          <a:p>
            <a:r>
              <a:rPr lang="en-US" sz="2200" kern="0" dirty="0" smtClean="0">
                <a:solidFill>
                  <a:srgbClr val="017DBB"/>
                </a:solidFill>
              </a:rPr>
              <a:t>High veracity </a:t>
            </a:r>
            <a:r>
              <a:rPr lang="en-US" sz="2200" kern="0" dirty="0" smtClean="0"/>
              <a:t>data</a:t>
            </a:r>
            <a:r>
              <a:rPr lang="en-US" sz="2200" kern="0" dirty="0" smtClean="0">
                <a:solidFill>
                  <a:srgbClr val="017DBB"/>
                </a:solidFill>
              </a:rPr>
              <a:t> </a:t>
            </a:r>
            <a:r>
              <a:rPr lang="en-US" sz="2200" kern="0" dirty="0" smtClean="0"/>
              <a:t>(dropped or unlivable) as </a:t>
            </a:r>
            <a:r>
              <a:rPr lang="en-US" sz="2200" kern="0" dirty="0" err="1" smtClean="0"/>
              <a:t>IoT</a:t>
            </a:r>
            <a:r>
              <a:rPr lang="en-US" sz="2200" kern="0" dirty="0" smtClean="0"/>
              <a:t> data quality depends on </a:t>
            </a:r>
            <a:r>
              <a:rPr lang="en-US" sz="2200" i="1" kern="0" dirty="0" smtClean="0"/>
              <a:t>how Things are used and connected in the wild</a:t>
            </a:r>
          </a:p>
          <a:p>
            <a:r>
              <a:rPr lang="en-US" sz="2200" kern="0" dirty="0" smtClean="0">
                <a:solidFill>
                  <a:srgbClr val="017DBB"/>
                </a:solidFill>
              </a:rPr>
              <a:t>High variability </a:t>
            </a:r>
            <a:r>
              <a:rPr lang="en-US" sz="2200" kern="0" dirty="0" smtClean="0"/>
              <a:t>data</a:t>
            </a:r>
            <a:r>
              <a:rPr lang="en-US" sz="2200" kern="0" dirty="0" smtClean="0">
                <a:solidFill>
                  <a:srgbClr val="017DBB"/>
                </a:solidFill>
              </a:rPr>
              <a:t> </a:t>
            </a:r>
            <a:r>
              <a:rPr lang="en-US" sz="2200" kern="0" dirty="0" smtClean="0"/>
              <a:t>as</a:t>
            </a:r>
            <a:r>
              <a:rPr lang="en-US" sz="2200" kern="0" dirty="0" smtClean="0">
                <a:solidFill>
                  <a:srgbClr val="017DBB"/>
                </a:solidFill>
              </a:rPr>
              <a:t> </a:t>
            </a:r>
            <a:r>
              <a:rPr lang="en-US" sz="2200" kern="0" dirty="0" smtClean="0"/>
              <a:t>Things </a:t>
            </a:r>
            <a:r>
              <a:rPr lang="en-US" sz="2200" i="1" kern="0" dirty="0" smtClean="0"/>
              <a:t>frequently change behavior dynamically </a:t>
            </a:r>
            <a:r>
              <a:rPr lang="en-US" sz="2200" kern="0" dirty="0" smtClean="0"/>
              <a:t>and in ways that are not fully known in advance</a:t>
            </a:r>
            <a:r>
              <a:rPr lang="en-US" sz="2200" kern="0" dirty="0" smtClean="0">
                <a:solidFill>
                  <a:srgbClr val="017DBB"/>
                </a:solidFill>
              </a:rPr>
              <a:t> </a:t>
            </a:r>
            <a:endParaRPr lang="en-US" sz="2200" kern="0" dirty="0"/>
          </a:p>
          <a:p>
            <a:r>
              <a:rPr lang="en-US" sz="2200" kern="0" dirty="0" smtClean="0"/>
              <a:t>Data </a:t>
            </a:r>
            <a:r>
              <a:rPr lang="en-US" sz="2200" kern="0" dirty="0" smtClean="0">
                <a:solidFill>
                  <a:srgbClr val="017DBB"/>
                </a:solidFill>
              </a:rPr>
              <a:t>security</a:t>
            </a:r>
            <a:r>
              <a:rPr lang="en-US" sz="2200" kern="0" dirty="0" smtClean="0"/>
              <a:t>, </a:t>
            </a:r>
            <a:r>
              <a:rPr lang="en-US" sz="2200" kern="0" dirty="0" smtClean="0">
                <a:solidFill>
                  <a:srgbClr val="017DBB"/>
                </a:solidFill>
              </a:rPr>
              <a:t>privacy</a:t>
            </a:r>
            <a:r>
              <a:rPr lang="en-US" sz="2200" kern="0" dirty="0" smtClean="0"/>
              <a:t>, etc. even more important</a:t>
            </a:r>
            <a:r>
              <a:rPr lang="fr-FR" sz="2200" kern="0" dirty="0" smtClean="0"/>
              <a:t>!</a:t>
            </a:r>
            <a:endParaRPr lang="en-US" sz="2200" kern="0" dirty="0"/>
          </a:p>
        </p:txBody>
      </p:sp>
      <p:sp>
        <p:nvSpPr>
          <p:cNvPr id="9" name="Espace réservé du contenu 2"/>
          <p:cNvSpPr txBox="1">
            <a:spLocks/>
          </p:cNvSpPr>
          <p:nvPr/>
        </p:nvSpPr>
        <p:spPr bwMode="auto">
          <a:xfrm>
            <a:off x="0" y="2358475"/>
            <a:ext cx="9122229" cy="98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err="1" smtClean="0"/>
              <a:t>IoT</a:t>
            </a:r>
            <a:r>
              <a:rPr lang="en-US" sz="2200" kern="0" dirty="0" smtClean="0"/>
              <a:t> “</a:t>
            </a:r>
            <a:r>
              <a:rPr lang="en-US" sz="2200" kern="0" dirty="0" smtClean="0">
                <a:solidFill>
                  <a:srgbClr val="017DBB"/>
                </a:solidFill>
              </a:rPr>
              <a:t>data in motion</a:t>
            </a:r>
            <a:r>
              <a:rPr lang="en-US" sz="2200" kern="0" dirty="0" smtClean="0"/>
              <a:t>” as opposed to traditional “data at rest”</a:t>
            </a:r>
          </a:p>
          <a:p>
            <a:pPr lvl="1"/>
            <a:r>
              <a:rPr lang="en-US" sz="2200" kern="0" dirty="0" smtClean="0">
                <a:solidFill>
                  <a:srgbClr val="017DBB"/>
                </a:solidFill>
              </a:rPr>
              <a:t>Data speed </a:t>
            </a:r>
            <a:r>
              <a:rPr lang="en-US" sz="2200" kern="0" dirty="0" smtClean="0"/>
              <a:t>is bound by the sensing frequency and connectivity</a:t>
            </a:r>
          </a:p>
          <a:p>
            <a:pPr lvl="1"/>
            <a:r>
              <a:rPr lang="en-US" sz="2200" kern="0" dirty="0" smtClean="0">
                <a:solidFill>
                  <a:srgbClr val="017DBB"/>
                </a:solidFill>
              </a:rPr>
              <a:t>Data throughput </a:t>
            </a:r>
            <a:r>
              <a:rPr lang="en-US" sz="2200" kern="0" dirty="0" smtClean="0"/>
              <a:t>(vs processing) </a:t>
            </a:r>
            <a:r>
              <a:rPr lang="en-US" sz="2200" kern="0" dirty="0" smtClean="0">
                <a:solidFill>
                  <a:srgbClr val="017DBB"/>
                </a:solidFill>
              </a:rPr>
              <a:t>has become the limiting factor!</a:t>
            </a:r>
            <a:endParaRPr lang="en-US" sz="2200" kern="0" dirty="0">
              <a:solidFill>
                <a:srgbClr val="017DBB"/>
              </a:solidFill>
            </a:endParaRPr>
          </a:p>
        </p:txBody>
      </p:sp>
    </p:spTree>
    <p:extLst>
      <p:ext uri="{BB962C8B-B14F-4D97-AF65-F5344CB8AC3E}">
        <p14:creationId xmlns:p14="http://schemas.microsoft.com/office/powerpoint/2010/main" val="3408197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theme/theme1.xml><?xml version="1.0" encoding="utf-8"?>
<a:theme xmlns:a="http://schemas.openxmlformats.org/drawingml/2006/main" name="Nouvelle présentation">
  <a:themeElements>
    <a:clrScheme name="">
      <a:dk1>
        <a:srgbClr val="000000"/>
      </a:dk1>
      <a:lt1>
        <a:srgbClr val="FFFFFF"/>
      </a:lt1>
      <a:dk2>
        <a:srgbClr val="000000"/>
      </a:dk2>
      <a:lt2>
        <a:srgbClr val="808080"/>
      </a:lt2>
      <a:accent1>
        <a:srgbClr val="26B7FD"/>
      </a:accent1>
      <a:accent2>
        <a:srgbClr val="333399"/>
      </a:accent2>
      <a:accent3>
        <a:srgbClr val="FFFFFF"/>
      </a:accent3>
      <a:accent4>
        <a:srgbClr val="000000"/>
      </a:accent4>
      <a:accent5>
        <a:srgbClr val="ACD8FE"/>
      </a:accent5>
      <a:accent6>
        <a:srgbClr val="2D2D8A"/>
      </a:accent6>
      <a:hlink>
        <a:srgbClr val="009999"/>
      </a:hlink>
      <a:folHlink>
        <a:srgbClr val="99CC00"/>
      </a:folHlink>
    </a:clrScheme>
    <a:fontScheme name="Nouvelle pré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26B7FD"/>
      </a:accent1>
      <a:accent2>
        <a:srgbClr val="333399"/>
      </a:accent2>
      <a:accent3>
        <a:srgbClr val="FFFFFF"/>
      </a:accent3>
      <a:accent4>
        <a:srgbClr val="000000"/>
      </a:accent4>
      <a:accent5>
        <a:srgbClr val="ACD8FE"/>
      </a:accent5>
      <a:accent6>
        <a:srgbClr val="2D2D8A"/>
      </a:accent6>
      <a:hlink>
        <a:srgbClr val="009999"/>
      </a:hlink>
      <a:folHlink>
        <a:srgbClr val="99CC00"/>
      </a:folHlink>
    </a:clrScheme>
    <a:fontScheme name="Title &amp; Subtit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96420</TotalTime>
  <Pages>0</Pages>
  <Words>14892</Words>
  <Characters>0</Characters>
  <Application>Microsoft Office PowerPoint</Application>
  <PresentationFormat>Affichage à l'écran (4:3)</PresentationFormat>
  <Lines>0</Lines>
  <Paragraphs>2077</Paragraphs>
  <Slides>86</Slides>
  <Notes>78</Notes>
  <HiddenSlides>34</HiddenSlides>
  <MMClips>0</MMClips>
  <ScaleCrop>false</ScaleCrop>
  <HeadingPairs>
    <vt:vector size="6" baseType="variant">
      <vt:variant>
        <vt:lpstr>Polices utilisées</vt:lpstr>
      </vt:variant>
      <vt:variant>
        <vt:i4>17</vt:i4>
      </vt:variant>
      <vt:variant>
        <vt:lpstr>Thème</vt:lpstr>
      </vt:variant>
      <vt:variant>
        <vt:i4>2</vt:i4>
      </vt:variant>
      <vt:variant>
        <vt:lpstr>Titres des diapositives</vt:lpstr>
      </vt:variant>
      <vt:variant>
        <vt:i4>86</vt:i4>
      </vt:variant>
    </vt:vector>
  </HeadingPairs>
  <TitlesOfParts>
    <vt:vector size="105" baseType="lpstr">
      <vt:lpstr>ＭＳ Ｐゴシック</vt:lpstr>
      <vt:lpstr>Arial</vt:lpstr>
      <vt:lpstr>Arial (Κυρίως κείμενο)αλίδες)</vt:lpstr>
      <vt:lpstr>Bahnschrift Condensed</vt:lpstr>
      <vt:lpstr>Calibri</vt:lpstr>
      <vt:lpstr>Cambria Math</vt:lpstr>
      <vt:lpstr>Franklin Gothic Book</vt:lpstr>
      <vt:lpstr>Franklin Gothic Book (Κυρίως κείμενο)</vt:lpstr>
      <vt:lpstr>Helvetica</vt:lpstr>
      <vt:lpstr>Lucida Console</vt:lpstr>
      <vt:lpstr>Lucida Grande</vt:lpstr>
      <vt:lpstr>Symbol</vt:lpstr>
      <vt:lpstr>Tahoma</vt:lpstr>
      <vt:lpstr>Times</vt:lpstr>
      <vt:lpstr>Times New Roman</vt:lpstr>
      <vt:lpstr>Verdana</vt:lpstr>
      <vt:lpstr>Wingdings</vt:lpstr>
      <vt:lpstr>Nouvelle présentation</vt:lpstr>
      <vt:lpstr>Title &amp; Subtitle</vt:lpstr>
      <vt:lpstr>Detecting Outliers in IoT Data Streams</vt:lpstr>
      <vt:lpstr>IoT Data Analytics </vt:lpstr>
      <vt:lpstr>Universality of IoT Technology</vt:lpstr>
      <vt:lpstr>Digital Transformation of the Physical World</vt:lpstr>
      <vt:lpstr>The Four Industrial Revolutions </vt:lpstr>
      <vt:lpstr>Massive Size and Growth of IoT</vt:lpstr>
      <vt:lpstr>IoT Data Sources</vt:lpstr>
      <vt:lpstr>Types of IoT Data</vt:lpstr>
      <vt:lpstr>IoT Data: Sensing the Physical World! </vt:lpstr>
      <vt:lpstr>IoT Data Life Cycle</vt:lpstr>
      <vt:lpstr>IoT Data Analytics</vt:lpstr>
      <vt:lpstr>Real Time Anomaly Detection</vt:lpstr>
      <vt:lpstr>What Makes IoT Data Processing &amp; Analytics Challenging?</vt:lpstr>
      <vt:lpstr>What is Real Time Analytics?</vt:lpstr>
      <vt:lpstr>A Fog/Edge Computing Architecture</vt:lpstr>
      <vt:lpstr>So to Recap</vt:lpstr>
      <vt:lpstr>Data Anomaly Detection</vt:lpstr>
      <vt:lpstr>Data Anomalies</vt:lpstr>
      <vt:lpstr>Cause of Data Anomalies</vt:lpstr>
      <vt:lpstr>Types of Anomalies</vt:lpstr>
      <vt:lpstr>Scope of Anomaly Detection Methods</vt:lpstr>
      <vt:lpstr>Example: Most Unusual Objects?</vt:lpstr>
      <vt:lpstr>Example: How to Distinguish Objects?</vt:lpstr>
      <vt:lpstr>Example: How to Distinguish Objects?</vt:lpstr>
      <vt:lpstr>High-Dimensional Data: Example</vt:lpstr>
      <vt:lpstr>Multi-Dimensional Anomaly Detection</vt:lpstr>
      <vt:lpstr>Multi-Dimensional Anomaly Detection</vt:lpstr>
      <vt:lpstr>Multi-Dimensional Anomaly Detection</vt:lpstr>
      <vt:lpstr>Anomaly Detection Methods</vt:lpstr>
      <vt:lpstr>Anomaly Detection Methods</vt:lpstr>
      <vt:lpstr>Anomaly Detection Methods Output</vt:lpstr>
      <vt:lpstr>Random Trees</vt:lpstr>
      <vt:lpstr>Isolation Forest [Liu et al. 2008]</vt:lpstr>
      <vt:lpstr>Isolation Forest Scores</vt:lpstr>
      <vt:lpstr>Isolation Forest Scores</vt:lpstr>
      <vt:lpstr>iTree Algorithm [Liu et al.2008]</vt:lpstr>
      <vt:lpstr>iForest Algorithm [Liu et al.2008]</vt:lpstr>
      <vt:lpstr>iForest: Use Cases</vt:lpstr>
      <vt:lpstr>iForest: Pros and Cons</vt:lpstr>
      <vt:lpstr>Variants of Decision Trees &amp; Forests </vt:lpstr>
      <vt:lpstr>One-Class Support Vector Machines [Scholkopf et al, 1999]</vt:lpstr>
      <vt:lpstr>Various 1CSVM Methods</vt:lpstr>
      <vt:lpstr>Présentation PowerPoint</vt:lpstr>
      <vt:lpstr>Performance Measures of AD Algorithms</vt:lpstr>
      <vt:lpstr>ROC Spaces and AUC</vt:lpstr>
      <vt:lpstr>Computational Complexity of AD Algorithms</vt:lpstr>
      <vt:lpstr>Summary</vt:lpstr>
      <vt:lpstr>Anomaly Detection in Data Streams</vt:lpstr>
      <vt:lpstr>Offline vs Online Anomaly Detection</vt:lpstr>
      <vt:lpstr>Online Anomaly Detection: Challenges</vt:lpstr>
      <vt:lpstr>Windowing Semantics</vt:lpstr>
      <vt:lpstr>Robust Random Cut Forest (RRCF) [Guha et al, ICML 2016] </vt:lpstr>
      <vt:lpstr>RRCF : Example</vt:lpstr>
      <vt:lpstr>RRCF Tree Construction: Example</vt:lpstr>
      <vt:lpstr>RRCF Tree Construction: Example</vt:lpstr>
      <vt:lpstr>Présentation PowerPoint</vt:lpstr>
      <vt:lpstr>RRCF Tree Update: Example</vt:lpstr>
      <vt:lpstr>RRCF Tree Update: Example</vt:lpstr>
      <vt:lpstr>RRCF Anomalies: Example</vt:lpstr>
      <vt:lpstr>RRCF Anomalies: Example</vt:lpstr>
      <vt:lpstr>Présentation PowerPoint</vt:lpstr>
      <vt:lpstr>RRCF Complexity</vt:lpstr>
      <vt:lpstr>RRCF Summary</vt:lpstr>
      <vt:lpstr>Half Space Trees (HST)  [Tan et al, IJCAI 2011; Chen et al, MLJ 2015] </vt:lpstr>
      <vt:lpstr>HST Stream Snapshot: Example</vt:lpstr>
      <vt:lpstr>HST Workspace: Example</vt:lpstr>
      <vt:lpstr>HST Construction: Example</vt:lpstr>
      <vt:lpstr>HST Mass Update: Example</vt:lpstr>
      <vt:lpstr>HST Stream Snapshot: Example</vt:lpstr>
      <vt:lpstr>HST Anomaly Detection: Example</vt:lpstr>
      <vt:lpstr>HST Mass Update: Example</vt:lpstr>
      <vt:lpstr>HST Mass Update: Example</vt:lpstr>
      <vt:lpstr>HST Stream Snapshot: Example</vt:lpstr>
      <vt:lpstr>HST Anomaly Detection: Example</vt:lpstr>
      <vt:lpstr>HST Complexity</vt:lpstr>
      <vt:lpstr>HST Summary</vt:lpstr>
      <vt:lpstr>Qualitative Comparison</vt:lpstr>
      <vt:lpstr>On Going Benchmarking Efforts</vt:lpstr>
      <vt:lpstr>Concept Drift and Windowing</vt:lpstr>
      <vt:lpstr>Questions?</vt:lpstr>
      <vt:lpstr>Ensemble Learning Techniques</vt:lpstr>
      <vt:lpstr>Bagging vs Boosting</vt:lpstr>
      <vt:lpstr>Bibliography</vt:lpstr>
      <vt:lpstr>Bibliography</vt:lpstr>
      <vt:lpstr>Anomaly Detection Software Libraries</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Multipath tracing with Paris traceroute</dc:title>
  <dc:creator>teixeira</dc:creator>
  <cp:lastModifiedBy>Vassilis Christofidis</cp:lastModifiedBy>
  <cp:revision>3363</cp:revision>
  <cp:lastPrinted>2018-06-07T13:21:37Z</cp:lastPrinted>
  <dcterms:modified xsi:type="dcterms:W3CDTF">2019-04-07T09:58:43Z</dcterms:modified>
</cp:coreProperties>
</file>