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firstSlideNum="0" showSpecialPlsOnTitleSld="0" strictFirstAndLastChars="0" saveSubsetFonts="1">
  <p:sldMasterIdLst>
    <p:sldMasterId id="2147483649" r:id="rId1"/>
    <p:sldMasterId id="2147483648" r:id="rId2"/>
  </p:sldMasterIdLst>
  <p:notesMasterIdLst>
    <p:notesMasterId r:id="rId30"/>
  </p:notesMasterIdLst>
  <p:handoutMasterIdLst>
    <p:handoutMasterId r:id="rId31"/>
  </p:handoutMasterIdLst>
  <p:sldIdLst>
    <p:sldId id="869" r:id="rId3"/>
    <p:sldId id="1032" r:id="rId4"/>
    <p:sldId id="1033" r:id="rId5"/>
    <p:sldId id="1034" r:id="rId6"/>
    <p:sldId id="1035" r:id="rId7"/>
    <p:sldId id="1055" r:id="rId8"/>
    <p:sldId id="1036" r:id="rId9"/>
    <p:sldId id="1039" r:id="rId10"/>
    <p:sldId id="1037" r:id="rId11"/>
    <p:sldId id="1038" r:id="rId12"/>
    <p:sldId id="1040" r:id="rId13"/>
    <p:sldId id="1041" r:id="rId14"/>
    <p:sldId id="1042" r:id="rId15"/>
    <p:sldId id="1043" r:id="rId16"/>
    <p:sldId id="1054" r:id="rId17"/>
    <p:sldId id="1044" r:id="rId18"/>
    <p:sldId id="1045" r:id="rId19"/>
    <p:sldId id="1046" r:id="rId20"/>
    <p:sldId id="1047" r:id="rId21"/>
    <p:sldId id="1048" r:id="rId22"/>
    <p:sldId id="1049" r:id="rId23"/>
    <p:sldId id="1050" r:id="rId24"/>
    <p:sldId id="1051" r:id="rId25"/>
    <p:sldId id="1052" r:id="rId26"/>
    <p:sldId id="1053" r:id="rId27"/>
    <p:sldId id="1017" r:id="rId28"/>
    <p:sldId id="1031" r:id="rId29"/>
  </p:sldIdLst>
  <p:sldSz cx="9144000" cy="6858000" type="screen4x3"/>
  <p:notesSz cx="6799263" cy="9929813"/>
  <p:defaultTextStyle>
    <a:defPPr>
      <a:defRPr lang="en-US"/>
    </a:defPPr>
    <a:lvl1pPr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1pPr>
    <a:lvl2pPr marL="4572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2pPr>
    <a:lvl3pPr marL="9144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3pPr>
    <a:lvl4pPr marL="13716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4pPr>
    <a:lvl5pPr marL="18288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silis Christofidis" initials="VC" lastIdx="1" clrIdx="0">
    <p:extLst>
      <p:ext uri="{19B8F6BF-5375-455C-9EA6-DF929625EA0E}">
        <p15:presenceInfo xmlns:p15="http://schemas.microsoft.com/office/powerpoint/2012/main" userId="Vassilis Christofidis" providerId="None"/>
      </p:ext>
    </p:extLst>
  </p:cmAuthor>
  <p:cmAuthor id="2" name="IoT" initials="I" lastIdx="1" clrIdx="1">
    <p:extLst>
      <p:ext uri="{19B8F6BF-5375-455C-9EA6-DF929625EA0E}">
        <p15:presenceInfo xmlns:p15="http://schemas.microsoft.com/office/powerpoint/2012/main" userId="I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8A348"/>
    <a:srgbClr val="FF3C3C"/>
    <a:srgbClr val="996633"/>
    <a:srgbClr val="92D050"/>
    <a:srgbClr val="399C39"/>
    <a:srgbClr val="0000FF"/>
    <a:srgbClr val="0292D8"/>
    <a:srgbClr val="FF2B2B"/>
    <a:srgbClr val="FF0000"/>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80759" autoAdjust="0"/>
  </p:normalViewPr>
  <p:slideViewPr>
    <p:cSldViewPr snapToGrid="0">
      <p:cViewPr varScale="1">
        <p:scale>
          <a:sx n="52" d="100"/>
          <a:sy n="52" d="100"/>
        </p:scale>
        <p:origin x="1396"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548"/>
    </p:cViewPr>
  </p:sorterViewPr>
  <p:notesViewPr>
    <p:cSldViewPr snapToGrid="0">
      <p:cViewPr varScale="1">
        <p:scale>
          <a:sx n="53" d="100"/>
          <a:sy n="53" d="100"/>
        </p:scale>
        <p:origin x="-2256" y="-72"/>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2" y="1"/>
            <a:ext cx="2946347" cy="496491"/>
          </a:xfrm>
          <a:prstGeom prst="rect">
            <a:avLst/>
          </a:prstGeom>
          <a:noFill/>
          <a:ln w="12700">
            <a:noFill/>
            <a:miter lim="800000"/>
            <a:headEnd/>
            <a:tailEnd/>
          </a:ln>
          <a:effectLst/>
        </p:spPr>
        <p:txBody>
          <a:bodyPr vert="horz" wrap="square" lIns="41614" tIns="0" rIns="41614" bIns="0" numCol="1" anchor="t" anchorCtr="0" compatLnSpc="1">
            <a:prstTxWarp prst="textNoShape">
              <a:avLst/>
            </a:prstTxWarp>
          </a:bodyPr>
          <a:lstStyle>
            <a:lvl1pPr>
              <a:buFont typeface="Times" pitchFamily="80" charset="0"/>
              <a:buChar char="•"/>
              <a:defRPr sz="1200">
                <a:ea typeface="+mn-ea"/>
                <a:cs typeface="Arial" charset="0"/>
              </a:defRPr>
            </a:lvl1pPr>
          </a:lstStyle>
          <a:p>
            <a:pPr>
              <a:defRPr/>
            </a:pPr>
            <a:endParaRPr lang="en-US"/>
          </a:p>
        </p:txBody>
      </p:sp>
      <p:sp>
        <p:nvSpPr>
          <p:cNvPr id="182275" name="Rectangle 3"/>
          <p:cNvSpPr>
            <a:spLocks noGrp="1" noChangeArrowheads="1"/>
          </p:cNvSpPr>
          <p:nvPr>
            <p:ph type="dt" sz="quarter" idx="1"/>
          </p:nvPr>
        </p:nvSpPr>
        <p:spPr bwMode="auto">
          <a:xfrm>
            <a:off x="3852917" y="1"/>
            <a:ext cx="2946347" cy="496491"/>
          </a:xfrm>
          <a:prstGeom prst="rect">
            <a:avLst/>
          </a:prstGeom>
          <a:noFill/>
          <a:ln w="12700">
            <a:noFill/>
            <a:miter lim="800000"/>
            <a:headEnd/>
            <a:tailEnd/>
          </a:ln>
          <a:effectLst/>
        </p:spPr>
        <p:txBody>
          <a:bodyPr vert="horz" wrap="square" lIns="41614" tIns="0" rIns="41614" bIns="0" numCol="1" anchor="t" anchorCtr="0" compatLnSpc="1">
            <a:prstTxWarp prst="textNoShape">
              <a:avLst/>
            </a:prstTxWarp>
          </a:bodyPr>
          <a:lstStyle>
            <a:lvl1pPr algn="r">
              <a:buFont typeface="Times" pitchFamily="80" charset="0"/>
              <a:buChar char="•"/>
              <a:defRPr sz="1200">
                <a:ea typeface="+mn-ea"/>
                <a:cs typeface="Arial" charset="0"/>
              </a:defRPr>
            </a:lvl1pPr>
          </a:lstStyle>
          <a:p>
            <a:pPr>
              <a:defRPr/>
            </a:pPr>
            <a:endParaRPr lang="en-US"/>
          </a:p>
        </p:txBody>
      </p:sp>
      <p:sp>
        <p:nvSpPr>
          <p:cNvPr id="182276" name="Rectangle 4"/>
          <p:cNvSpPr>
            <a:spLocks noGrp="1" noChangeArrowheads="1"/>
          </p:cNvSpPr>
          <p:nvPr>
            <p:ph type="ftr" sz="quarter" idx="2"/>
          </p:nvPr>
        </p:nvSpPr>
        <p:spPr bwMode="auto">
          <a:xfrm>
            <a:off x="2" y="9433322"/>
            <a:ext cx="2946347" cy="496491"/>
          </a:xfrm>
          <a:prstGeom prst="rect">
            <a:avLst/>
          </a:prstGeom>
          <a:noFill/>
          <a:ln w="12700">
            <a:noFill/>
            <a:miter lim="800000"/>
            <a:headEnd/>
            <a:tailEnd/>
          </a:ln>
          <a:effectLst/>
        </p:spPr>
        <p:txBody>
          <a:bodyPr vert="horz" wrap="square" lIns="41614" tIns="0" rIns="41614" bIns="0" numCol="1" anchor="b" anchorCtr="0" compatLnSpc="1">
            <a:prstTxWarp prst="textNoShape">
              <a:avLst/>
            </a:prstTxWarp>
          </a:bodyPr>
          <a:lstStyle>
            <a:lvl1pPr>
              <a:buFont typeface="Times" pitchFamily="80" charset="0"/>
              <a:buChar char="•"/>
              <a:defRPr sz="1200">
                <a:ea typeface="+mn-ea"/>
                <a:cs typeface="Arial" charset="0"/>
              </a:defRPr>
            </a:lvl1pPr>
          </a:lstStyle>
          <a:p>
            <a:pPr>
              <a:defRPr/>
            </a:pPr>
            <a:endParaRPr lang="en-US"/>
          </a:p>
        </p:txBody>
      </p:sp>
      <p:sp>
        <p:nvSpPr>
          <p:cNvPr id="182277" name="Rectangle 5"/>
          <p:cNvSpPr>
            <a:spLocks noGrp="1" noChangeArrowheads="1"/>
          </p:cNvSpPr>
          <p:nvPr>
            <p:ph type="sldNum" sz="quarter" idx="3"/>
          </p:nvPr>
        </p:nvSpPr>
        <p:spPr bwMode="auto">
          <a:xfrm>
            <a:off x="3852917" y="9433322"/>
            <a:ext cx="2946347" cy="496491"/>
          </a:xfrm>
          <a:prstGeom prst="rect">
            <a:avLst/>
          </a:prstGeom>
          <a:noFill/>
          <a:ln w="12700">
            <a:noFill/>
            <a:miter lim="800000"/>
            <a:headEnd/>
            <a:tailEnd/>
          </a:ln>
          <a:effectLst/>
        </p:spPr>
        <p:txBody>
          <a:bodyPr vert="horz" wrap="square" lIns="41614" tIns="0" rIns="41614" bIns="0" numCol="1" anchor="b" anchorCtr="0" compatLnSpc="1">
            <a:prstTxWarp prst="textNoShape">
              <a:avLst/>
            </a:prstTxWarp>
          </a:bodyPr>
          <a:lstStyle>
            <a:lvl1pPr algn="r">
              <a:defRPr sz="1200" smtClean="0">
                <a:cs typeface="Arial" charset="0"/>
              </a:defRPr>
            </a:lvl1pPr>
          </a:lstStyle>
          <a:p>
            <a:pPr>
              <a:defRPr/>
            </a:pPr>
            <a:fld id="{5BB38E17-2F7A-874D-88F5-D16EFB936965}" type="slidenum">
              <a:rPr lang="en-US"/>
              <a:pPr>
                <a:defRPr/>
              </a:pPr>
              <a:t>‹N°›</a:t>
            </a:fld>
            <a:endParaRPr lang="en-US"/>
          </a:p>
        </p:txBody>
      </p:sp>
    </p:spTree>
    <p:extLst>
      <p:ext uri="{BB962C8B-B14F-4D97-AF65-F5344CB8AC3E}">
        <p14:creationId xmlns:p14="http://schemas.microsoft.com/office/powerpoint/2010/main" val="399646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hdr" sz="quarter"/>
          </p:nvPr>
        </p:nvSpPr>
        <p:spPr bwMode="auto">
          <a:xfrm>
            <a:off x="2" y="1"/>
            <a:ext cx="2946347" cy="496491"/>
          </a:xfrm>
          <a:prstGeom prst="rect">
            <a:avLst/>
          </a:prstGeom>
          <a:noFill/>
          <a:ln w="12700">
            <a:noFill/>
            <a:miter lim="800000"/>
            <a:headEnd/>
            <a:tailEnd/>
          </a:ln>
          <a:effectLst/>
        </p:spPr>
        <p:txBody>
          <a:bodyPr vert="horz" wrap="square" lIns="91751" tIns="45875" rIns="91751" bIns="45875" numCol="1" anchor="t" anchorCtr="0" compatLnSpc="1">
            <a:prstTxWarp prst="textNoShape">
              <a:avLst/>
            </a:prstTxWarp>
          </a:bodyPr>
          <a:lstStyle>
            <a:lvl1pP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7171" name="Rectangle 3"/>
          <p:cNvSpPr>
            <a:spLocks noGrp="1"/>
          </p:cNvSpPr>
          <p:nvPr>
            <p:ph type="dt" idx="1"/>
          </p:nvPr>
        </p:nvSpPr>
        <p:spPr bwMode="auto">
          <a:xfrm>
            <a:off x="3852917" y="1"/>
            <a:ext cx="2946347" cy="496491"/>
          </a:xfrm>
          <a:prstGeom prst="rect">
            <a:avLst/>
          </a:prstGeom>
          <a:noFill/>
          <a:ln w="12700">
            <a:noFill/>
            <a:miter lim="800000"/>
            <a:headEnd/>
            <a:tailEnd/>
          </a:ln>
          <a:effectLst/>
        </p:spPr>
        <p:txBody>
          <a:bodyPr vert="horz" wrap="square" lIns="91751" tIns="45875" rIns="91751" bIns="45875" numCol="1" anchor="t" anchorCtr="0" compatLnSpc="1">
            <a:prstTxWarp prst="textNoShape">
              <a:avLst/>
            </a:prstTxWarp>
          </a:bodyPr>
          <a:lstStyle>
            <a:lvl1pPr algn="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19163" y="746125"/>
            <a:ext cx="4960937"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p:cNvSpPr>
          <p:nvPr>
            <p:ph type="body" sz="quarter" idx="3"/>
          </p:nvPr>
        </p:nvSpPr>
        <p:spPr bwMode="auto">
          <a:xfrm>
            <a:off x="906569" y="4716662"/>
            <a:ext cx="4986127" cy="4468415"/>
          </a:xfrm>
          <a:prstGeom prst="rect">
            <a:avLst/>
          </a:prstGeom>
          <a:noFill/>
          <a:ln w="12700">
            <a:noFill/>
            <a:miter lim="800000"/>
            <a:headEnd/>
            <a:tailEnd/>
          </a:ln>
          <a:effectLst/>
        </p:spPr>
        <p:txBody>
          <a:bodyPr vert="horz" wrap="square" lIns="91751" tIns="45875" rIns="91751" bIns="45875"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174" name="Rectangle 6"/>
          <p:cNvSpPr>
            <a:spLocks noGrp="1"/>
          </p:cNvSpPr>
          <p:nvPr>
            <p:ph type="ftr" sz="quarter" idx="4"/>
          </p:nvPr>
        </p:nvSpPr>
        <p:spPr bwMode="auto">
          <a:xfrm>
            <a:off x="2" y="9433322"/>
            <a:ext cx="2946347" cy="496491"/>
          </a:xfrm>
          <a:prstGeom prst="rect">
            <a:avLst/>
          </a:prstGeom>
          <a:noFill/>
          <a:ln w="12700">
            <a:noFill/>
            <a:miter lim="800000"/>
            <a:headEnd/>
            <a:tailEnd/>
          </a:ln>
          <a:effectLst/>
        </p:spPr>
        <p:txBody>
          <a:bodyPr vert="horz" wrap="square" lIns="91751" tIns="45875" rIns="91751" bIns="45875" numCol="1" anchor="b" anchorCtr="0" compatLnSpc="1">
            <a:prstTxWarp prst="textNoShape">
              <a:avLst/>
            </a:prstTxWarp>
          </a:bodyPr>
          <a:lstStyle>
            <a:lvl1pP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7175" name="Rectangle 7"/>
          <p:cNvSpPr>
            <a:spLocks noGrp="1"/>
          </p:cNvSpPr>
          <p:nvPr>
            <p:ph type="sldNum" sz="quarter" idx="5"/>
          </p:nvPr>
        </p:nvSpPr>
        <p:spPr bwMode="auto">
          <a:xfrm>
            <a:off x="3852917" y="9433322"/>
            <a:ext cx="2946347" cy="496491"/>
          </a:xfrm>
          <a:prstGeom prst="rect">
            <a:avLst/>
          </a:prstGeom>
          <a:noFill/>
          <a:ln w="12700">
            <a:noFill/>
            <a:miter lim="800000"/>
            <a:headEnd/>
            <a:tailEnd/>
          </a:ln>
          <a:effectLst/>
        </p:spPr>
        <p:txBody>
          <a:bodyPr vert="horz" wrap="square" lIns="91751" tIns="45875" rIns="91751" bIns="45875" numCol="1" anchor="b" anchorCtr="0" compatLnSpc="1">
            <a:prstTxWarp prst="textNoShape">
              <a:avLst/>
            </a:prstTxWarp>
          </a:bodyPr>
          <a:lstStyle>
            <a:lvl1pPr algn="r">
              <a:lnSpc>
                <a:spcPct val="100000"/>
              </a:lnSpc>
              <a:spcBef>
                <a:spcPct val="0"/>
              </a:spcBef>
              <a:buClrTx/>
              <a:buSzTx/>
              <a:buFontTx/>
              <a:buNone/>
              <a:defRPr sz="1200" smtClean="0">
                <a:solidFill>
                  <a:srgbClr val="000000"/>
                </a:solidFill>
                <a:latin typeface="Times New Roman" charset="0"/>
                <a:cs typeface="Times New Roman" charset="0"/>
                <a:sym typeface="Times New Roman" charset="0"/>
              </a:defRPr>
            </a:lvl1pPr>
          </a:lstStyle>
          <a:p>
            <a:pPr>
              <a:defRPr/>
            </a:pPr>
            <a:fld id="{3586927B-C2F3-4548-AC2E-0D311B679999}" type="slidenum">
              <a:rPr lang="fr-FR"/>
              <a:pPr>
                <a:defRPr/>
              </a:pPr>
              <a:t>‹N°›</a:t>
            </a:fld>
            <a:endParaRPr lang="fr-FR"/>
          </a:p>
        </p:txBody>
      </p:sp>
    </p:spTree>
    <p:extLst>
      <p:ext uri="{BB962C8B-B14F-4D97-AF65-F5344CB8AC3E}">
        <p14:creationId xmlns:p14="http://schemas.microsoft.com/office/powerpoint/2010/main" val="22336100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sym typeface="Arial" charset="0"/>
              </a:defRPr>
            </a:lvl1pPr>
            <a:lvl2pPr marL="745476" indent="-286722" eaLnBrk="0" hangingPunct="0">
              <a:defRPr sz="3200">
                <a:solidFill>
                  <a:schemeClr val="tx1"/>
                </a:solidFill>
                <a:latin typeface="Arial" charset="0"/>
                <a:ea typeface="ＭＳ Ｐゴシック" charset="0"/>
                <a:sym typeface="Arial" charset="0"/>
              </a:defRPr>
            </a:lvl2pPr>
            <a:lvl3pPr marL="1146886" indent="-229377" eaLnBrk="0" hangingPunct="0">
              <a:defRPr sz="3200">
                <a:solidFill>
                  <a:schemeClr val="tx1"/>
                </a:solidFill>
                <a:latin typeface="Arial" charset="0"/>
                <a:ea typeface="ＭＳ Ｐゴシック" charset="0"/>
                <a:sym typeface="Arial" charset="0"/>
              </a:defRPr>
            </a:lvl3pPr>
            <a:lvl4pPr marL="1605641" indent="-229377" eaLnBrk="0" hangingPunct="0">
              <a:defRPr sz="3200">
                <a:solidFill>
                  <a:schemeClr val="tx1"/>
                </a:solidFill>
                <a:latin typeface="Arial" charset="0"/>
                <a:ea typeface="ＭＳ Ｐゴシック" charset="0"/>
                <a:sym typeface="Arial" charset="0"/>
              </a:defRPr>
            </a:lvl4pPr>
            <a:lvl5pPr marL="2064395" indent="-229377" eaLnBrk="0" hangingPunct="0">
              <a:defRPr sz="3200">
                <a:solidFill>
                  <a:schemeClr val="tx1"/>
                </a:solidFill>
                <a:latin typeface="Arial" charset="0"/>
                <a:ea typeface="ＭＳ Ｐゴシック" charset="0"/>
                <a:sym typeface="Arial" charset="0"/>
              </a:defRPr>
            </a:lvl5pPr>
            <a:lvl6pPr marL="2523150" indent="-229377" eaLnBrk="0" fontAlgn="base" hangingPunct="0">
              <a:lnSpc>
                <a:spcPct val="102000"/>
              </a:lnSpc>
              <a:spcBef>
                <a:spcPts val="1279"/>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6pPr>
            <a:lvl7pPr marL="2981904" indent="-229377" eaLnBrk="0" fontAlgn="base" hangingPunct="0">
              <a:lnSpc>
                <a:spcPct val="102000"/>
              </a:lnSpc>
              <a:spcBef>
                <a:spcPts val="1279"/>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7pPr>
            <a:lvl8pPr marL="3440659" indent="-229377" eaLnBrk="0" fontAlgn="base" hangingPunct="0">
              <a:lnSpc>
                <a:spcPct val="102000"/>
              </a:lnSpc>
              <a:spcBef>
                <a:spcPts val="1279"/>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8pPr>
            <a:lvl9pPr marL="3899413" indent="-229377" eaLnBrk="0" fontAlgn="base" hangingPunct="0">
              <a:lnSpc>
                <a:spcPct val="102000"/>
              </a:lnSpc>
              <a:spcBef>
                <a:spcPts val="1279"/>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9pPr>
          </a:lstStyle>
          <a:p>
            <a:pPr eaLnBrk="1" hangingPunct="1"/>
            <a:fld id="{6915AB5F-C9FE-2648-A4BA-C31C77A00E3C}" type="slidenum">
              <a:rPr lang="fr-FR" sz="1200">
                <a:solidFill>
                  <a:srgbClr val="000000"/>
                </a:solidFill>
                <a:latin typeface="Times New Roman" charset="0"/>
                <a:cs typeface="Times New Roman" charset="0"/>
                <a:sym typeface="Times New Roman" charset="0"/>
              </a:rPr>
              <a:pPr eaLnBrk="1" hangingPunct="1"/>
              <a:t>0</a:t>
            </a:fld>
            <a:endParaRPr lang="fr-FR" sz="1200">
              <a:solidFill>
                <a:srgbClr val="000000"/>
              </a:solidFill>
              <a:latin typeface="Times New Roman" charset="0"/>
              <a:cs typeface="Times New Roman" charset="0"/>
              <a:sym typeface="Times New Roman"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1100" dirty="0"/>
          </a:p>
        </p:txBody>
      </p:sp>
    </p:spTree>
    <p:extLst>
      <p:ext uri="{BB962C8B-B14F-4D97-AF65-F5344CB8AC3E}">
        <p14:creationId xmlns:p14="http://schemas.microsoft.com/office/powerpoint/2010/main" val="145665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dirty="0"/>
              <a:t>The first step for a non-iterative matching is to push all the different matching evidence to the step of blocking</a:t>
            </a:r>
          </a:p>
          <a:p>
            <a:r>
              <a:rPr lang="en-US" sz="1100" dirty="0"/>
              <a:t>For this reason, we extend blocking from atomic to composite, which captures matching evidence coming from the values, the neighbors, or the names of the descriptions, in a non-iterative way. To do that, we need to combine several indexing functions, resulting in different types of blocks. </a:t>
            </a:r>
          </a:p>
          <a:p>
            <a:r>
              <a:rPr lang="en-US" sz="1100" dirty="0"/>
              <a:t>The co-occurrence function is a disjunctive condition</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10</a:t>
            </a:fld>
            <a:endParaRPr lang="fr-FR"/>
          </a:p>
        </p:txBody>
      </p:sp>
    </p:spTree>
    <p:extLst>
      <p:ext uri="{BB962C8B-B14F-4D97-AF65-F5344CB8AC3E}">
        <p14:creationId xmlns:p14="http://schemas.microsoft.com/office/powerpoint/2010/main" val="185624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dirty="0"/>
              <a:t>By extending a composite blocking,</a:t>
            </a:r>
            <a:r>
              <a:rPr lang="en-US" sz="1100" baseline="0" dirty="0"/>
              <a:t> we also need to extend the notion of blocking </a:t>
            </a:r>
            <a:r>
              <a:rPr lang="en-US" sz="1100" b="0" baseline="0" dirty="0"/>
              <a:t>graph and connect its nodes if there is at least one common </a:t>
            </a:r>
            <a:r>
              <a:rPr lang="en-US" sz="1100" baseline="0" dirty="0"/>
              <a:t>block from composite blocking in which they co-occur. Those edges are labeled using 3 values, 1for names, 1 for values and 1 for neighbors.</a:t>
            </a:r>
            <a:endParaRPr lang="en-US" sz="1100" dirty="0"/>
          </a:p>
          <a:p>
            <a:r>
              <a:rPr lang="en-US" sz="1100" dirty="0"/>
              <a:t>Start from an empty graph</a:t>
            </a:r>
          </a:p>
          <a:p>
            <a:r>
              <a:rPr lang="en-US" sz="1100" dirty="0"/>
              <a:t>Start adding (T,0,0)-labeled edges (from the name blocks)</a:t>
            </a:r>
          </a:p>
          <a:p>
            <a:r>
              <a:rPr lang="en-US" sz="1100" dirty="0"/>
              <a:t>Update the </a:t>
            </a:r>
            <a:r>
              <a:rPr lang="el-GR" sz="1100" dirty="0"/>
              <a:t>β </a:t>
            </a:r>
            <a:r>
              <a:rPr lang="en-US" sz="1100" dirty="0"/>
              <a:t>labels of existing edges, or add new (</a:t>
            </a:r>
            <a:r>
              <a:rPr lang="en-US" sz="1100" dirty="0" err="1"/>
              <a:t>F,valueSim</a:t>
            </a:r>
            <a:r>
              <a:rPr lang="el-GR" sz="1100" dirty="0"/>
              <a:t>,0)</a:t>
            </a:r>
            <a:r>
              <a:rPr lang="en-US" sz="1100" dirty="0"/>
              <a:t>-labeled edges (Meta-blocking on token blocks using our </a:t>
            </a:r>
            <a:r>
              <a:rPr lang="en-US" sz="1100" dirty="0" err="1"/>
              <a:t>valueSim</a:t>
            </a:r>
            <a:r>
              <a:rPr lang="en-US" sz="1100" dirty="0"/>
              <a:t> as weighting scheme)</a:t>
            </a:r>
          </a:p>
          <a:p>
            <a:r>
              <a:rPr lang="en-US" sz="1100" dirty="0"/>
              <a:t>Having computed the value similarity of pairs of</a:t>
            </a:r>
            <a:r>
              <a:rPr lang="en-US" sz="1100" baseline="0" dirty="0"/>
              <a:t> entities, we are going back to the neighborhoods of entity descriptions and we sum the value similarity of their neighbors, and this similarity is used as the third value of the edge labels</a:t>
            </a:r>
            <a:endParaRPr lang="en-US" sz="1100" dirty="0"/>
          </a:p>
          <a:p>
            <a:endParaRPr lang="en-US" sz="1100" dirty="0"/>
          </a:p>
          <a:p>
            <a:pPr defTabSz="966559">
              <a:defRPr/>
            </a:pPr>
            <a:r>
              <a:rPr lang="en-US" sz="1100" dirty="0"/>
              <a:t>No</a:t>
            </a:r>
            <a:r>
              <a:rPr lang="en-US" sz="1100" baseline="0" dirty="0"/>
              <a:t> extra blocking needed for the </a:t>
            </a:r>
            <a:r>
              <a:rPr lang="en-US" sz="1100" baseline="0" dirty="0" err="1"/>
              <a:t>neighborSim</a:t>
            </a:r>
            <a:r>
              <a:rPr lang="en-US" sz="1100" baseline="0" dirty="0"/>
              <a:t> computations</a:t>
            </a:r>
            <a:endParaRPr lang="el-GR" sz="1100" dirty="0"/>
          </a:p>
          <a:p>
            <a:pPr defTabSz="966559">
              <a:defRPr/>
            </a:pPr>
            <a:endParaRPr lang="en-US" sz="1100" dirty="0"/>
          </a:p>
          <a:p>
            <a:r>
              <a:rPr lang="en-US" sz="1100" dirty="0"/>
              <a:t>The time complexity is dominated by the processing of value evidence, which iterates twice over all comparisons in the token blocks </a:t>
            </a:r>
            <a:r>
              <a:rPr lang="en-US" sz="1100" i="1" dirty="0"/>
              <a:t>BT </a:t>
            </a:r>
            <a:r>
              <a:rPr lang="en-US" sz="1100" dirty="0"/>
              <a:t>. In the worst-case, this results in one computation for every pair of entities </a:t>
            </a:r>
            <a:r>
              <a:rPr lang="en-US" sz="1100" i="1" dirty="0"/>
              <a:t>O</a:t>
            </a:r>
            <a:r>
              <a:rPr lang="en-US" sz="1100" dirty="0"/>
              <a:t>(|E1||E2|). </a:t>
            </a:r>
          </a:p>
          <a:p>
            <a:r>
              <a:rPr lang="en-US" sz="1100" dirty="0"/>
              <a:t>In practice, though, we bound the number of computations by removing excessively large blocks that correspond to highly frequent tokens</a:t>
            </a:r>
          </a:p>
          <a:p>
            <a:r>
              <a:rPr lang="en-US" sz="1100" dirty="0"/>
              <a:t>(e.g., stop-words), (+Block Filtering)</a:t>
            </a:r>
          </a:p>
          <a:p>
            <a:r>
              <a:rPr lang="en-US" sz="1100" dirty="0"/>
              <a:t>For name evidence: single iteration of name blocks</a:t>
            </a:r>
          </a:p>
          <a:p>
            <a:r>
              <a:rPr lang="en-US" sz="1100" dirty="0"/>
              <a:t>For neighbor evidence, we check all pairs of </a:t>
            </a:r>
            <a:r>
              <a:rPr lang="en-US" sz="1100" i="1" dirty="0"/>
              <a:t>N </a:t>
            </a:r>
            <a:r>
              <a:rPr lang="en-US" sz="1100" dirty="0"/>
              <a:t>neighbors between every entity </a:t>
            </a:r>
            <a:r>
              <a:rPr lang="en-US" sz="1100" i="1" dirty="0" err="1"/>
              <a:t>ei</a:t>
            </a:r>
            <a:r>
              <a:rPr lang="en-US" sz="1100" i="1" dirty="0"/>
              <a:t> </a:t>
            </a:r>
            <a:r>
              <a:rPr lang="en-US" sz="1100" dirty="0"/>
              <a:t>and its </a:t>
            </a:r>
            <a:r>
              <a:rPr lang="en-US" sz="1100" i="1" dirty="0"/>
              <a:t>K </a:t>
            </a:r>
            <a:r>
              <a:rPr lang="en-US" sz="1100" dirty="0"/>
              <a:t>most value-similar descriptions, </a:t>
            </a:r>
          </a:p>
          <a:p>
            <a:r>
              <a:rPr lang="en-US" sz="1100" dirty="0"/>
              <a:t>performing </a:t>
            </a:r>
            <a:r>
              <a:rPr lang="en-US" sz="1100" i="1" dirty="0"/>
              <a:t>K N^</a:t>
            </a:r>
            <a:r>
              <a:rPr lang="en-US" sz="1100" dirty="0"/>
              <a:t>2 (|E1|+|E2|) operations; </a:t>
            </a:r>
          </a:p>
          <a:p>
            <a:r>
              <a:rPr lang="en-US" sz="1100" dirty="0"/>
              <a:t>the cost of estimating the top in-neighbors for each entity is dominated by the ordering</a:t>
            </a:r>
          </a:p>
          <a:p>
            <a:r>
              <a:rPr lang="en-US" sz="1100" dirty="0"/>
              <a:t>of all relations in E1 and E2 (i.e., |</a:t>
            </a:r>
            <a:r>
              <a:rPr lang="en-US" sz="1100" i="1" dirty="0" err="1"/>
              <a:t>Rmax</a:t>
            </a:r>
            <a:r>
              <a:rPr lang="en-US" sz="1100" dirty="0"/>
              <a:t>| </a:t>
            </a:r>
            <a:r>
              <a:rPr lang="en-US" sz="1100" i="1" dirty="0" err="1"/>
              <a:t>log</a:t>
            </a:r>
            <a:r>
              <a:rPr lang="en-US" sz="1100" dirty="0" err="1"/>
              <a:t>|</a:t>
            </a:r>
            <a:r>
              <a:rPr lang="en-US" sz="1100" i="1" dirty="0" err="1"/>
              <a:t>Rmax</a:t>
            </a:r>
            <a:r>
              <a:rPr lang="en-US" sz="1100" i="1" dirty="0"/>
              <a:t>|</a:t>
            </a:r>
            <a:r>
              <a:rPr lang="en-US" sz="1100" dirty="0"/>
              <a:t>), where |</a:t>
            </a:r>
            <a:r>
              <a:rPr lang="en-US" sz="1100" i="1" dirty="0" err="1"/>
              <a:t>Rmax</a:t>
            </a:r>
            <a:r>
              <a:rPr lang="en-US" sz="1100" i="1" dirty="0"/>
              <a:t>|</a:t>
            </a:r>
            <a:r>
              <a:rPr lang="en-US" sz="1100" dirty="0"/>
              <a:t> stands for the maximum number of relations in one of the KBs.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12</a:t>
            </a:fld>
            <a:endParaRPr lang="fr-FR"/>
          </a:p>
        </p:txBody>
      </p:sp>
    </p:spTree>
    <p:extLst>
      <p:ext uri="{BB962C8B-B14F-4D97-AF65-F5344CB8AC3E}">
        <p14:creationId xmlns:p14="http://schemas.microsoft.com/office/powerpoint/2010/main" val="106481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dirty="0"/>
              <a:t>the blocking graph is only a logical representation of the comparisons we need</a:t>
            </a:r>
            <a:r>
              <a:rPr lang="en-US" sz="1100" baseline="0" dirty="0"/>
              <a:t> to perform</a:t>
            </a:r>
          </a:p>
          <a:p>
            <a:r>
              <a:rPr lang="en-US" sz="1100" baseline="0" dirty="0"/>
              <a:t>in practice, we have a distributed representation of the graph, in which the candidate matches of each node are represented by different lists</a:t>
            </a:r>
          </a:p>
          <a:p>
            <a:r>
              <a:rPr lang="en-US" sz="1100" baseline="0" dirty="0"/>
              <a:t>assuming that we want to keep the top-2 (2 is only an example, it can be defined dynamically)</a:t>
            </a:r>
          </a:p>
          <a:p>
            <a:r>
              <a:rPr lang="en-US" sz="1100" dirty="0"/>
              <a:t>…after pruning we end up with a directed graph, as we may lose some of these edges from one or the other direction</a:t>
            </a:r>
          </a:p>
          <a:p>
            <a:r>
              <a:rPr lang="en-US" sz="1100" dirty="0"/>
              <a:t>For example, after pruning e7 from the list of e1’s value-candidates, we have set its β=0, but we have not pruned e1 from e7’s value-candidates, so these opposite edges have different weights. </a:t>
            </a:r>
          </a:p>
          <a:p>
            <a:r>
              <a:rPr lang="en-US" sz="1100" dirty="0"/>
              <a:t>Moreover, we have removed e6 from both candidate lists of e1, so there is no edge at all from e1 to e6, but there is one from e6 to e1. </a:t>
            </a:r>
          </a:p>
          <a:p>
            <a:r>
              <a:rPr lang="en-US" sz="1100" dirty="0"/>
              <a:t>Each node knows with which other nodes it has to be compared</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13</a:t>
            </a:fld>
            <a:endParaRPr lang="fr-FR"/>
          </a:p>
        </p:txBody>
      </p:sp>
    </p:spTree>
    <p:extLst>
      <p:ext uri="{BB962C8B-B14F-4D97-AF65-F5344CB8AC3E}">
        <p14:creationId xmlns:p14="http://schemas.microsoft.com/office/powerpoint/2010/main" val="149263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dirty="0"/>
              <a:t>the blocking graph is only a logical representation of the comparisons we need</a:t>
            </a:r>
            <a:r>
              <a:rPr lang="en-US" sz="1100" baseline="0" dirty="0"/>
              <a:t> to perform</a:t>
            </a:r>
          </a:p>
          <a:p>
            <a:r>
              <a:rPr lang="en-US" sz="1100" baseline="0" dirty="0"/>
              <a:t>in practice, we have a distributed representation of the graph, in which the candidate matches of each node are represented by different lists</a:t>
            </a:r>
          </a:p>
          <a:p>
            <a:r>
              <a:rPr lang="en-US" sz="1100" baseline="0" dirty="0"/>
              <a:t>assuming that we want to keep the top-2 (2 is only an example, it can be defined dynamically)</a:t>
            </a:r>
          </a:p>
          <a:p>
            <a:r>
              <a:rPr lang="en-US" sz="1100" dirty="0"/>
              <a:t>…after pruning we end up with a directed graph, as we may lose some of these edges from one or the other direction</a:t>
            </a:r>
          </a:p>
          <a:p>
            <a:r>
              <a:rPr lang="en-US" sz="1100" dirty="0"/>
              <a:t>For example, after pruning e7 from the list of e1’s value-candidates, we have set its β=0, but we have not pruned e1 from e7’s value-candidates, so these opposite edges have different weights. </a:t>
            </a:r>
          </a:p>
          <a:p>
            <a:r>
              <a:rPr lang="en-US" sz="1100" dirty="0"/>
              <a:t>Moreover, we have removed e6 from both candidate lists of e1, so there is no edge at all from e1 to e6, but there is one from e6 to e1. </a:t>
            </a:r>
          </a:p>
          <a:p>
            <a:r>
              <a:rPr lang="en-US" sz="1100" dirty="0"/>
              <a:t>Each node knows with which other nodes it has to be compared</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14</a:t>
            </a:fld>
            <a:endParaRPr lang="fr-FR"/>
          </a:p>
        </p:txBody>
      </p:sp>
    </p:spTree>
    <p:extLst>
      <p:ext uri="{BB962C8B-B14F-4D97-AF65-F5344CB8AC3E}">
        <p14:creationId xmlns:p14="http://schemas.microsoft.com/office/powerpoint/2010/main" val="50037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dirty="0"/>
              <a:t>We will see now how this pruned graph is used to find the final matches, using a set of heuristics</a:t>
            </a:r>
          </a:p>
          <a:p>
            <a:r>
              <a:rPr lang="en-US" sz="1100" dirty="0"/>
              <a:t>H1: from name blocks, we can immediately find the set of pairs with unique and identical names. This is a very effective method that can be applied to all descriptions, regardless of the employed similarity measures, resembling the usage of blocking keys in relational databases. </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15</a:t>
            </a:fld>
            <a:endParaRPr lang="fr-FR"/>
          </a:p>
        </p:txBody>
      </p:sp>
    </p:spTree>
    <p:extLst>
      <p:ext uri="{BB962C8B-B14F-4D97-AF65-F5344CB8AC3E}">
        <p14:creationId xmlns:p14="http://schemas.microsoft.com/office/powerpoint/2010/main" val="2523984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100" baseline="0" dirty="0"/>
              <a:t>for the rest, not having identical and unique names, we return the strongly similar matches, with </a:t>
            </a:r>
            <a:r>
              <a:rPr lang="el-GR" sz="1100" baseline="0" dirty="0"/>
              <a:t>β</a:t>
            </a:r>
            <a:r>
              <a:rPr lang="el-GR" sz="1100" i="1" dirty="0"/>
              <a:t>≥</a:t>
            </a:r>
            <a:r>
              <a:rPr lang="el-GR" sz="1100" baseline="0" dirty="0"/>
              <a:t>1, </a:t>
            </a:r>
            <a:r>
              <a:rPr lang="en-US" sz="1100" baseline="0" dirty="0"/>
              <a:t>for which we don’t need to consider their entity neighbors</a:t>
            </a:r>
          </a:p>
          <a:p>
            <a:endParaRPr lang="en-US" sz="1100"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16</a:t>
            </a:fld>
            <a:endParaRPr lang="fr-FR"/>
          </a:p>
        </p:txBody>
      </p:sp>
    </p:spTree>
    <p:extLst>
      <p:ext uri="{BB962C8B-B14F-4D97-AF65-F5344CB8AC3E}">
        <p14:creationId xmlns:p14="http://schemas.microsoft.com/office/powerpoint/2010/main" val="219485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baseline="0" dirty="0"/>
              <a:t>To identify the remaining matches, which are nearly similar, we consider matching evidence from their values AND their neighbors, using a threshold-free rank aggregation function of </a:t>
            </a:r>
            <a:r>
              <a:rPr lang="el-GR" sz="1100" baseline="0" dirty="0"/>
              <a:t>β </a:t>
            </a:r>
            <a:r>
              <a:rPr lang="en-US" sz="1100" baseline="0" dirty="0"/>
              <a:t>and </a:t>
            </a:r>
            <a:r>
              <a:rPr lang="el-GR" sz="1100" baseline="0" dirty="0"/>
              <a:t>γ </a:t>
            </a:r>
            <a:r>
              <a:rPr lang="en-US" sz="1100" baseline="0" dirty="0"/>
              <a:t>lists, (as opposed to existing works that linearly combine matching evidence from value sim and neighbor sim into an aggregate score). Each element in a list is assigned a score based on its position in the list (similar to </a:t>
            </a:r>
            <a:r>
              <a:rPr lang="en-US" sz="1100" baseline="0" dirty="0" err="1"/>
              <a:t>Borda</a:t>
            </a:r>
            <a:r>
              <a:rPr lang="en-US" sz="1100" baseline="0" dirty="0"/>
              <a:t> count)…</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17</a:t>
            </a:fld>
            <a:endParaRPr lang="fr-FR"/>
          </a:p>
        </p:txBody>
      </p:sp>
    </p:spTree>
    <p:extLst>
      <p:ext uri="{BB962C8B-B14F-4D97-AF65-F5344CB8AC3E}">
        <p14:creationId xmlns:p14="http://schemas.microsoft.com/office/powerpoint/2010/main" val="2870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kern="1200" dirty="0">
                <a:solidFill>
                  <a:schemeClr val="tx1"/>
                </a:solidFill>
                <a:effectLst/>
                <a:latin typeface="Times New Roman" pitchFamily="80" charset="0"/>
                <a:ea typeface="ＭＳ Ｐゴシック" charset="0"/>
                <a:cs typeface="ＭＳ Ｐゴシック" charset="0"/>
              </a:rPr>
              <a:t>H4 aims to improve precision based on the rationale that two entities are unlikely to match, when one of them does not even consider the other to be a candidate for matching </a:t>
            </a:r>
            <a:br>
              <a:rPr lang="en-US" sz="1100" kern="1200" dirty="0">
                <a:solidFill>
                  <a:schemeClr val="tx1"/>
                </a:solidFill>
                <a:effectLst/>
                <a:latin typeface="Times New Roman" pitchFamily="80" charset="0"/>
                <a:ea typeface="ＭＳ Ｐゴシック" charset="0"/>
                <a:cs typeface="ＭＳ Ｐゴシック" charset="0"/>
              </a:rPr>
            </a:br>
            <a:r>
              <a:rPr lang="en-US" sz="1100" kern="1200" dirty="0">
                <a:solidFill>
                  <a:schemeClr val="tx1"/>
                </a:solidFill>
                <a:effectLst/>
                <a:latin typeface="Times New Roman" pitchFamily="80" charset="0"/>
                <a:ea typeface="ＭＳ Ｐゴシック" charset="0"/>
                <a:cs typeface="ＭＳ Ｐゴシック" charset="0"/>
              </a:rPr>
              <a:t>(The same idea has been applied to Meta-blocking significantly improving precision)</a:t>
            </a:r>
            <a:endParaRPr lang="en-US" sz="1100"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18</a:t>
            </a:fld>
            <a:endParaRPr lang="fr-FR"/>
          </a:p>
        </p:txBody>
      </p:sp>
    </p:spTree>
    <p:extLst>
      <p:ext uri="{BB962C8B-B14F-4D97-AF65-F5344CB8AC3E}">
        <p14:creationId xmlns:p14="http://schemas.microsoft.com/office/powerpoint/2010/main" val="77826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baseline="0" dirty="0"/>
              <a:t>the previous computations are performed in a fully distributed way</a:t>
            </a:r>
          </a:p>
          <a:p>
            <a:r>
              <a:rPr lang="en-US" sz="1100" baseline="0" dirty="0"/>
              <a:t>we use a fixed number of steps determined by the 4 heuristics and we avoid iterative matching that requires convergence</a:t>
            </a:r>
            <a:endParaRPr lang="en-US" sz="1100"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19</a:t>
            </a:fld>
            <a:endParaRPr lang="fr-FR"/>
          </a:p>
        </p:txBody>
      </p:sp>
    </p:spTree>
    <p:extLst>
      <p:ext uri="{BB962C8B-B14F-4D97-AF65-F5344CB8AC3E}">
        <p14:creationId xmlns:p14="http://schemas.microsoft.com/office/powerpoint/2010/main" val="2018207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BBCmusic-DBpedia is the most heterogeneous: </a:t>
            </a:r>
            <a:r>
              <a:rPr lang="en-US" dirty="0" err="1"/>
              <a:t>DBpedia</a:t>
            </a:r>
            <a:r>
              <a:rPr lang="en-US" dirty="0"/>
              <a:t> contains 11K different properties, with entities of 60K types being connected via 953 different relations, also using the highest number of different vocabularies. It uses 4x mores tokens per entity than </a:t>
            </a:r>
            <a:r>
              <a:rPr lang="en-US" dirty="0" err="1"/>
              <a:t>BBCmusic</a:t>
            </a:r>
            <a:endParaRPr lang="en-US"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20</a:t>
            </a:fld>
            <a:endParaRPr lang="fr-FR"/>
          </a:p>
        </p:txBody>
      </p:sp>
    </p:spTree>
    <p:extLst>
      <p:ext uri="{BB962C8B-B14F-4D97-AF65-F5344CB8AC3E}">
        <p14:creationId xmlns:p14="http://schemas.microsoft.com/office/powerpoint/2010/main" val="401741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dirty="0"/>
              <a:t>identifiable set of attribute-value pairs (expressed as RDF triples in the Web of data)</a:t>
            </a:r>
          </a:p>
          <a:p>
            <a:r>
              <a:rPr lang="en-US" sz="1100" dirty="0"/>
              <a:t>instance of multiple semantic types </a:t>
            </a:r>
          </a:p>
          <a:p>
            <a:r>
              <a:rPr lang="en-US" sz="1100" dirty="0"/>
              <a:t>values can be literals or entity identifiers (entity neighbors)</a:t>
            </a:r>
          </a:p>
          <a:p>
            <a:r>
              <a:rPr lang="en-US" sz="1100" dirty="0"/>
              <a:t>due to the open and decentralized nature of the Web, descriptions of the same real-words entities could spread in different KBs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a:t>
            </a:fld>
            <a:endParaRPr lang="fr-FR"/>
          </a:p>
        </p:txBody>
      </p:sp>
    </p:spTree>
    <p:extLst>
      <p:ext uri="{BB962C8B-B14F-4D97-AF65-F5344CB8AC3E}">
        <p14:creationId xmlns:p14="http://schemas.microsoft.com/office/powerpoint/2010/main" val="259348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err="1"/>
              <a:t>SiGMa,LINDA&amp;RiMOM</a:t>
            </a:r>
            <a:r>
              <a:rPr lang="en-US" sz="1200" dirty="0"/>
              <a:t> rely on domain knowledge regarding the equivalence of relations between entity neighbors. First, they detect strongly similar matches &amp; then, they use these as seeds for bootstrapping an iterative algorithm that detects new matches based exclusively on similarity propagation from neighbors (</a:t>
            </a:r>
            <a:r>
              <a:rPr lang="en-US" sz="1200" dirty="0" err="1"/>
              <a:t>SiGMA</a:t>
            </a:r>
            <a:r>
              <a:rPr lang="en-US" sz="1200" dirty="0"/>
              <a:t>,</a:t>
            </a:r>
            <a:r>
              <a:rPr lang="en-US" sz="1200" baseline="0" dirty="0"/>
              <a:t> </a:t>
            </a:r>
            <a:r>
              <a:rPr lang="en-US" sz="1200" baseline="0" dirty="0" err="1"/>
              <a:t>RiMOM</a:t>
            </a:r>
            <a:r>
              <a:rPr lang="en-US" sz="1200" baseline="0" dirty="0"/>
              <a:t> from pre-defined compatible neighbors, LINDA from neighbors through similar – via edit distance relations), using a linear combination of value and neighbor similarity. </a:t>
            </a:r>
            <a:endParaRPr lang="en-US" sz="1200" dirty="0"/>
          </a:p>
          <a:p>
            <a:r>
              <a:rPr lang="en-US" sz="1200" dirty="0"/>
              <a:t>PARIS uses a probabilistic model to identify matching evidence, based on previous matches and the functional nature of entity relations. The degree by which a relation is close to being an</a:t>
            </a:r>
            <a:r>
              <a:rPr lang="en-US" sz="1200" baseline="0" dirty="0"/>
              <a:t> inverse</a:t>
            </a:r>
            <a:r>
              <a:rPr lang="en-US" sz="1200" dirty="0"/>
              <a:t> function (discriminability) and the alignment of relations along with previous matching decisions determine the decisions in subsequent iterations. PARIS does not target heterogeneous KBs, as </a:t>
            </a:r>
            <a:r>
              <a:rPr lang="en-US" sz="1200" dirty="0" err="1"/>
              <a:t>MinoanER</a:t>
            </a:r>
            <a:r>
              <a:rPr lang="en-US" sz="1200" dirty="0"/>
              <a:t>, while it performs both instance- and ontology matching. It also supports</a:t>
            </a:r>
            <a:r>
              <a:rPr lang="en-US" sz="1200" baseline="0" dirty="0"/>
              <a:t> negative evidence from functional properties (but it has not proven to be quite useful). e.g., </a:t>
            </a:r>
            <a:r>
              <a:rPr lang="en-US" sz="1200" baseline="0" dirty="0" err="1"/>
              <a:t>wasBornIn</a:t>
            </a:r>
            <a:r>
              <a:rPr lang="en-US" sz="1200" baseline="0" dirty="0"/>
              <a:t> 1991 vs </a:t>
            </a:r>
            <a:r>
              <a:rPr lang="en-US" sz="1200" baseline="0" dirty="0" err="1"/>
              <a:t>wasBornIn</a:t>
            </a:r>
            <a:r>
              <a:rPr lang="en-US" sz="1200" baseline="0" dirty="0"/>
              <a:t> 1980</a:t>
            </a:r>
            <a:endParaRPr lang="en-US" sz="1200" dirty="0"/>
          </a:p>
          <a:p>
            <a:r>
              <a:rPr lang="en-US" dirty="0"/>
              <a:t>BSL:</a:t>
            </a:r>
            <a:r>
              <a:rPr lang="en-US" baseline="0" dirty="0"/>
              <a:t> only value similarity 420 different configurations exhaustively and report the best (token 1-/2-/3-grams, TF and TF-IDF weights, Cosine, (general.) </a:t>
            </a:r>
            <a:r>
              <a:rPr lang="en-US" baseline="0" dirty="0" err="1"/>
              <a:t>Jaccard</a:t>
            </a:r>
            <a:r>
              <a:rPr lang="en-US" baseline="0" dirty="0"/>
              <a:t>, </a:t>
            </a:r>
            <a:r>
              <a:rPr lang="en-US" baseline="0" dirty="0" err="1"/>
              <a:t>SiGMa</a:t>
            </a:r>
            <a:endParaRPr lang="en-US" baseline="0"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21</a:t>
            </a:fld>
            <a:endParaRPr lang="fr-FR"/>
          </a:p>
        </p:txBody>
      </p:sp>
    </p:spTree>
    <p:extLst>
      <p:ext uri="{BB962C8B-B14F-4D97-AF65-F5344CB8AC3E}">
        <p14:creationId xmlns:p14="http://schemas.microsoft.com/office/powerpoint/2010/main" val="3113315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H1</a:t>
            </a:r>
            <a:r>
              <a:rPr lang="en-US" baseline="0" dirty="0"/>
              <a:t>: high precision and decent recall in all cases</a:t>
            </a:r>
          </a:p>
          <a:p>
            <a:r>
              <a:rPr lang="en-US" baseline="0" dirty="0"/>
              <a:t>H2: high precision but lower recall (30%)</a:t>
            </a:r>
          </a:p>
          <a:p>
            <a:r>
              <a:rPr lang="en-US" baseline="0" dirty="0"/>
              <a:t>H3: the only solution for nearly similar matches. In </a:t>
            </a:r>
            <a:r>
              <a:rPr lang="en-US" baseline="0" dirty="0" err="1"/>
              <a:t>Rexa</a:t>
            </a:r>
            <a:r>
              <a:rPr lang="en-US" baseline="0" dirty="0"/>
              <a:t>-DBLP almost perfect</a:t>
            </a:r>
          </a:p>
          <a:p>
            <a:r>
              <a:rPr lang="en-US" baseline="0" dirty="0"/>
              <a:t>H4: the weakest, yielding a minor improvement (targets higher precision with low impact on recall)</a:t>
            </a:r>
          </a:p>
          <a:p>
            <a:r>
              <a:rPr lang="en-US" dirty="0"/>
              <a:t>no </a:t>
            </a:r>
            <a:r>
              <a:rPr lang="en-US" dirty="0" err="1"/>
              <a:t>neighors</a:t>
            </a:r>
            <a:r>
              <a:rPr lang="en-US" dirty="0"/>
              <a:t> (0</a:t>
            </a:r>
            <a:r>
              <a:rPr lang="en-US" baseline="0" dirty="0"/>
              <a:t> weight for </a:t>
            </a:r>
            <a:r>
              <a:rPr lang="el-GR" baseline="0" dirty="0"/>
              <a:t>γ </a:t>
            </a:r>
            <a:r>
              <a:rPr lang="en-US" baseline="0" dirty="0"/>
              <a:t>lists in rank </a:t>
            </a:r>
            <a:r>
              <a:rPr lang="en-US" baseline="0" dirty="0" err="1"/>
              <a:t>aggr</a:t>
            </a:r>
            <a:r>
              <a:rPr lang="en-US" baseline="0" dirty="0"/>
              <a:t>.</a:t>
            </a:r>
            <a:r>
              <a:rPr lang="en-US" dirty="0"/>
              <a:t>):</a:t>
            </a:r>
            <a:r>
              <a:rPr lang="en-US" baseline="0" dirty="0"/>
              <a:t> </a:t>
            </a:r>
            <a:r>
              <a:rPr lang="en-US" dirty="0"/>
              <a:t>neighbor evidence plays a minor or even no role in KBs with strongly similar entities, such as Restaurant and </a:t>
            </a:r>
            <a:r>
              <a:rPr lang="en-US" dirty="0" err="1"/>
              <a:t>Rexa</a:t>
            </a:r>
            <a:r>
              <a:rPr lang="en-US" dirty="0"/>
              <a:t>-DBLP, while having a bigger impact in KBs with nearly similar matches, such as in BBCmusic-DBpedia and YAGO-IMDb</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22</a:t>
            </a:fld>
            <a:endParaRPr lang="fr-FR"/>
          </a:p>
        </p:txBody>
      </p:sp>
    </p:spTree>
    <p:extLst>
      <p:ext uri="{BB962C8B-B14F-4D97-AF65-F5344CB8AC3E}">
        <p14:creationId xmlns:p14="http://schemas.microsoft.com/office/powerpoint/2010/main" val="163351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matches found by</a:t>
            </a:r>
            <a:r>
              <a:rPr lang="en-US" sz="1100" baseline="0" dirty="0"/>
              <a:t> H1 are those with a border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baseline="0" dirty="0" smtClean="0"/>
              <a:t>Exploit these metrics in a disjunctive blocking scheme abstracted as a graph</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100" baseline="0" dirty="0" smtClean="0"/>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100" baseline="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Dynamically setting the fixed parameters of the matching phase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number of candidates kept from values &amp; neighbors after pruning</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number of most important relations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similar to global vs local pruning of the blocking graph</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10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Optimizing the parallel algorithms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drastic reduce in execution time from </a:t>
            </a:r>
            <a:r>
              <a:rPr lang="en-US" sz="1100" dirty="0" err="1"/>
              <a:t>MapReduce</a:t>
            </a:r>
            <a:r>
              <a:rPr lang="en-US" sz="1100" dirty="0"/>
              <a:t> to Spark</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t>minimize Spark synchronization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100"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23</a:t>
            </a:fld>
            <a:endParaRPr lang="fr-FR"/>
          </a:p>
        </p:txBody>
      </p:sp>
    </p:spTree>
    <p:extLst>
      <p:ext uri="{BB962C8B-B14F-4D97-AF65-F5344CB8AC3E}">
        <p14:creationId xmlns:p14="http://schemas.microsoft.com/office/powerpoint/2010/main" val="275531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25</a:t>
            </a:fld>
            <a:endParaRPr lang="fr-FR"/>
          </a:p>
        </p:txBody>
      </p:sp>
    </p:spTree>
    <p:extLst>
      <p:ext uri="{BB962C8B-B14F-4D97-AF65-F5344CB8AC3E}">
        <p14:creationId xmlns:p14="http://schemas.microsoft.com/office/powerpoint/2010/main" val="3429018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26</a:t>
            </a:fld>
            <a:endParaRPr lang="fr-FR"/>
          </a:p>
        </p:txBody>
      </p:sp>
    </p:spTree>
    <p:extLst>
      <p:ext uri="{BB962C8B-B14F-4D97-AF65-F5344CB8AC3E}">
        <p14:creationId xmlns:p14="http://schemas.microsoft.com/office/powerpoint/2010/main" val="168361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Web of data is usually referred to as the LOD cloud</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nodes are KBs (aka RDF datasets) and </a:t>
            </a:r>
          </a:p>
          <a:p>
            <a:pPr marL="171450" lvl="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edges are links crossing KBs</a:t>
            </a:r>
            <a:endParaRPr lang="el-GR" sz="1200" dirty="0">
              <a:latin typeface="Times New Roman" panose="02020603050405020304" pitchFamily="18" charset="0"/>
              <a:cs typeface="Times New Roman" panose="02020603050405020304" pitchFamily="18" charset="0"/>
            </a:endParaRP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Linked Open Data as large integrated knowledge base</a:t>
            </a:r>
            <a:endParaRPr lang="en-US"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F7F7F"/>
                </a:solidFill>
                <a:effectLst/>
                <a:uLnTx/>
                <a:uFillTx/>
                <a:latin typeface="Times New Roman" panose="02020603050405020304" pitchFamily="18" charset="0"/>
                <a:ea typeface="ＭＳ Ｐゴシック" charset="0"/>
                <a:cs typeface="Times New Roman" panose="02020603050405020304" pitchFamily="18" charset="0"/>
              </a:rPr>
              <a:t>- A </a:t>
            </a:r>
            <a:r>
              <a:rPr kumimoji="0" lang="en-GB" sz="1200" b="0" i="0" u="none" strike="noStrike" kern="1200" cap="none" spc="0" normalizeH="0" baseline="0" noProof="0" dirty="0">
                <a:ln>
                  <a:noFill/>
                </a:ln>
                <a:solidFill>
                  <a:schemeClr val="tx2">
                    <a:lumMod val="60000"/>
                    <a:lumOff val="40000"/>
                  </a:schemeClr>
                </a:solidFill>
                <a:effectLst/>
                <a:uLnTx/>
                <a:uFillTx/>
                <a:latin typeface="Times New Roman" panose="02020603050405020304" pitchFamily="18" charset="0"/>
                <a:ea typeface="ＭＳ Ｐゴシック" charset="0"/>
                <a:cs typeface="Times New Roman" panose="02020603050405020304" pitchFamily="18" charset="0"/>
              </a:rPr>
              <a:t>dataset (node) </a:t>
            </a:r>
            <a:r>
              <a:rPr kumimoji="0" lang="en-GB" sz="1200" b="0" i="0" u="none" strike="noStrike" kern="1200" cap="none" spc="0" normalizeH="0" baseline="0" noProof="0" dirty="0">
                <a:ln>
                  <a:noFill/>
                </a:ln>
                <a:solidFill>
                  <a:srgbClr val="7F7F7F"/>
                </a:solidFill>
                <a:effectLst/>
                <a:uLnTx/>
                <a:uFillTx/>
                <a:latin typeface="Times New Roman" panose="02020603050405020304" pitchFamily="18" charset="0"/>
                <a:ea typeface="ＭＳ Ｐゴシック" charset="0"/>
                <a:cs typeface="Times New Roman" panose="02020603050405020304" pitchFamily="18" charset="0"/>
              </a:rPr>
              <a:t>is a set of RDF triples that are published, maintained or aggregated by a single provider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7F7F7F"/>
                </a:solidFill>
                <a:effectLst/>
                <a:uLnTx/>
                <a:uFillTx/>
                <a:latin typeface="Times New Roman" panose="02020603050405020304" pitchFamily="18" charset="0"/>
                <a:ea typeface="ＭＳ Ｐゴシック" charset="0"/>
                <a:cs typeface="Times New Roman" panose="02020603050405020304" pitchFamily="18" charset="0"/>
              </a:rPr>
              <a:t>- A </a:t>
            </a:r>
            <a:r>
              <a:rPr kumimoji="0" lang="en-GB" sz="1200" b="0" i="0" u="none" strike="noStrike" kern="1200" cap="none" spc="0" normalizeH="0" baseline="0" noProof="0" dirty="0" err="1">
                <a:ln>
                  <a:noFill/>
                </a:ln>
                <a:solidFill>
                  <a:schemeClr val="tx2">
                    <a:lumMod val="60000"/>
                    <a:lumOff val="40000"/>
                  </a:schemeClr>
                </a:solidFill>
                <a:effectLst/>
                <a:uLnTx/>
                <a:uFillTx/>
                <a:latin typeface="Times New Roman" panose="02020603050405020304" pitchFamily="18" charset="0"/>
                <a:ea typeface="ＭＳ Ｐゴシック" charset="0"/>
                <a:cs typeface="Times New Roman" panose="02020603050405020304" pitchFamily="18" charset="0"/>
              </a:rPr>
              <a:t>linkset</a:t>
            </a:r>
            <a:r>
              <a:rPr kumimoji="0" lang="en-GB" sz="1200" b="0" i="0" u="none" strike="noStrike" kern="1200" cap="none" spc="0" normalizeH="0" baseline="0" noProof="0" dirty="0" err="1">
                <a:ln>
                  <a:noFill/>
                </a:ln>
                <a:solidFill>
                  <a:srgbClr val="7F7F7F"/>
                </a:solidFill>
                <a:effectLst/>
                <a:uLnTx/>
                <a:uFillTx/>
                <a:latin typeface="Times New Roman" panose="02020603050405020304" pitchFamily="18" charset="0"/>
                <a:ea typeface="ＭＳ Ｐゴシック" charset="0"/>
                <a:cs typeface="Times New Roman" panose="02020603050405020304" pitchFamily="18" charset="0"/>
              </a:rPr>
              <a:t>is</a:t>
            </a:r>
            <a:r>
              <a:rPr kumimoji="0" lang="en-GB" sz="1200" b="0" i="0" u="none" strike="noStrike" kern="1200" cap="none" spc="0" normalizeH="0" baseline="0" noProof="0" dirty="0">
                <a:ln>
                  <a:noFill/>
                </a:ln>
                <a:solidFill>
                  <a:srgbClr val="7F7F7F"/>
                </a:solidFill>
                <a:effectLst/>
                <a:uLnTx/>
                <a:uFillTx/>
                <a:latin typeface="Times New Roman" panose="02020603050405020304" pitchFamily="18" charset="0"/>
                <a:ea typeface="ＭＳ Ｐゴシック" charset="0"/>
                <a:cs typeface="Times New Roman" panose="02020603050405020304" pitchFamily="18" charset="0"/>
              </a:rPr>
              <a:t> a collection of RDF links between two datasets: </a:t>
            </a:r>
            <a:r>
              <a:rPr kumimoji="0" lang="en-US" sz="1200" b="0" i="0" u="none" strike="noStrike" kern="1200" cap="none" spc="0" normalizeH="0" baseline="0" noProof="0" dirty="0">
                <a:ln>
                  <a:noFill/>
                </a:ln>
                <a:solidFill>
                  <a:srgbClr val="7F7F7F"/>
                </a:solidFill>
                <a:effectLst/>
                <a:uLnTx/>
                <a:uFillTx/>
                <a:latin typeface="Times New Roman" panose="02020603050405020304" pitchFamily="18" charset="0"/>
                <a:ea typeface="ＭＳ Ｐゴシック" charset="0"/>
                <a:cs typeface="Times New Roman" panose="02020603050405020304" pitchFamily="18" charset="0"/>
              </a:rPr>
              <a:t>An RDF link is an RDF triple whose subject and object are described in different datasets</a:t>
            </a:r>
            <a:endParaRPr kumimoji="0" lang="en-GB" sz="1200" b="0" i="0" u="none" strike="noStrike" kern="1200" cap="none" spc="0" normalizeH="0" baseline="0" noProof="0" dirty="0">
              <a:ln>
                <a:noFill/>
              </a:ln>
              <a:solidFill>
                <a:srgbClr val="7F7F7F"/>
              </a:solidFill>
              <a:effectLst/>
              <a:uLnTx/>
              <a:uFillTx/>
              <a:latin typeface="Times New Roman" panose="02020603050405020304" pitchFamily="18" charset="0"/>
              <a:ea typeface="ＭＳ Ｐゴシック" charset="0"/>
              <a:cs typeface="Times New Roman" panose="02020603050405020304" pitchFamily="18" charset="0"/>
            </a:endParaRPr>
          </a:p>
          <a:p>
            <a:endParaRPr lang="en-US" dirty="0"/>
          </a:p>
          <a:p>
            <a:r>
              <a:rPr lang="en-US" dirty="0"/>
              <a:t>Cross-domain </a:t>
            </a:r>
            <a:r>
              <a:rPr lang="en-US" dirty="0" err="1"/>
              <a:t>encyclopaedic</a:t>
            </a:r>
            <a:r>
              <a:rPr lang="en-US" dirty="0"/>
              <a:t> KBs such as… contain descriptions of multiple types, extracted mostly from Wikipedia, so they cover more or less the same entity types in very similar ways (strongly similar), vs. domain-specific KBs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heterogeneous KBs small intersection of types, different data sources, </a:t>
            </a:r>
            <a:r>
              <a:rPr lang="en-GB" sz="1200" b="0" i="0" u="none" strike="noStrike" kern="1200" baseline="0" dirty="0" err="1">
                <a:solidFill>
                  <a:schemeClr val="tx1"/>
                </a:solidFill>
                <a:latin typeface="Times New Roman" pitchFamily="80" charset="0"/>
                <a:ea typeface="ＭＳ Ｐゴシック" charset="0"/>
                <a:cs typeface="ＭＳ Ｐゴシック" charset="0"/>
              </a:rPr>
              <a:t>DBpedia</a:t>
            </a:r>
            <a:r>
              <a:rPr lang="en-GB" sz="1200" b="0" i="0" u="none" strike="noStrike" kern="1200" baseline="0" dirty="0">
                <a:solidFill>
                  <a:schemeClr val="tx1"/>
                </a:solidFill>
                <a:latin typeface="Times New Roman" pitchFamily="80" charset="0"/>
                <a:ea typeface="ＭＳ Ｐゴシック" charset="0"/>
                <a:cs typeface="ＭＳ Ｐゴシック" charset="0"/>
              </a:rPr>
              <a:t> alone contains over 170 domains </a:t>
            </a:r>
            <a:endParaRPr lang="en-US" dirty="0"/>
          </a:p>
          <a:p>
            <a:endParaRPr lang="en-US"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a:t>
            </a:fld>
            <a:endParaRPr lang="fr-FR"/>
          </a:p>
        </p:txBody>
      </p:sp>
    </p:spTree>
    <p:extLst>
      <p:ext uri="{BB962C8B-B14F-4D97-AF65-F5344CB8AC3E}">
        <p14:creationId xmlns:p14="http://schemas.microsoft.com/office/powerpoint/2010/main" val="210789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baseline="0" dirty="0"/>
              <a:t>1)Matching decision typically relies on the schema-based sim of 2 descriptions, based on their values or also their neighbors. When neighbors… iterative</a:t>
            </a:r>
            <a:r>
              <a:rPr lang="en-US" sz="1100" dirty="0"/>
              <a:t>, because we exploit the matching decisions of one iteration to help the decisions of the next iteration (Convergence requires multiple iterations in the </a:t>
            </a:r>
            <a:r>
              <a:rPr lang="en-US" sz="1100" dirty="0" err="1"/>
              <a:t>WoD</a:t>
            </a:r>
            <a:r>
              <a:rPr lang="en-US" sz="1100" dirty="0"/>
              <a:t>) </a:t>
            </a:r>
          </a:p>
          <a:p>
            <a:r>
              <a:rPr lang="en-US" sz="1100" baseline="0" dirty="0"/>
              <a:t>2) The second problem is how we can perform matching efficiently, i.e., how we can reduce the number of comparisons we have to perform. </a:t>
            </a:r>
            <a:r>
              <a:rPr lang="en-US" sz="1100" dirty="0"/>
              <a:t>In this respect, </a:t>
            </a:r>
            <a:r>
              <a:rPr lang="en-US" sz="1100" i="1" dirty="0"/>
              <a:t>blocking </a:t>
            </a:r>
            <a:r>
              <a:rPr lang="en-US" sz="1100" baseline="0" dirty="0"/>
              <a:t>is practically an indexing that places candidate matches in the same group (block). In DBs blocking (indexing) keys are schema-based, while existing schema-agnostic blocking methods in </a:t>
            </a:r>
            <a:r>
              <a:rPr lang="en-US" sz="1100" baseline="0" dirty="0" err="1"/>
              <a:t>WoD</a:t>
            </a:r>
            <a:r>
              <a:rPr lang="en-US" sz="1100" baseline="0" dirty="0"/>
              <a:t> only consider the entity values to identify strongly similar matches, ignoring entity neighbors </a:t>
            </a:r>
          </a:p>
          <a:p>
            <a:r>
              <a:rPr lang="en-US" sz="1100" dirty="0"/>
              <a:t>-Blocking can be accompanied by </a:t>
            </a:r>
            <a:r>
              <a:rPr lang="en-US" sz="1100" i="1" dirty="0"/>
              <a:t>Meta-blocking</a:t>
            </a:r>
            <a:r>
              <a:rPr lang="en-US" sz="1100" dirty="0"/>
              <a:t>, which offers</a:t>
            </a:r>
            <a:r>
              <a:rPr lang="en-US" sz="1100" baseline="0" dirty="0"/>
              <a:t> a </a:t>
            </a:r>
            <a:r>
              <a:rPr lang="en-US" sz="1100" dirty="0"/>
              <a:t>compact representation of</a:t>
            </a:r>
            <a:r>
              <a:rPr lang="en-US" sz="1100" baseline="0" dirty="0"/>
              <a:t> entity pairs that need to be compared and filters out candidate pairs that are unlikely to match, suggested due to data veracity (e.g., </a:t>
            </a:r>
            <a:r>
              <a:rPr lang="en-US" sz="1100" baseline="0" dirty="0" err="1"/>
              <a:t>stopwords</a:t>
            </a:r>
            <a:r>
              <a:rPr lang="en-US" sz="1100" baseline="0" dirty="0"/>
              <a:t>)</a:t>
            </a:r>
            <a:endParaRPr lang="en-US" sz="1100" dirty="0"/>
          </a:p>
          <a:p>
            <a:pPr defTabSz="966559">
              <a:defRPr/>
            </a:pPr>
            <a:endParaRPr lang="en-US" sz="1100" dirty="0"/>
          </a:p>
          <a:p>
            <a:pPr defTabSz="966559">
              <a:defRPr/>
            </a:pPr>
            <a:endParaRPr lang="en-US" sz="1100" dirty="0"/>
          </a:p>
          <a:p>
            <a:pPr defTabSz="966559">
              <a:defRPr/>
            </a:pPr>
            <a:r>
              <a:rPr lang="en-US" sz="1100" baseline="0" dirty="0"/>
              <a:t>Pre-processing (cleaning) input data: casing, special characters, tokenization (if needed)</a:t>
            </a:r>
          </a:p>
          <a:p>
            <a:pPr defTabSz="966559">
              <a:defRPr/>
            </a:pPr>
            <a:endParaRPr lang="en-US" sz="1100" baseline="0" dirty="0"/>
          </a:p>
          <a:p>
            <a:pPr marL="228600" indent="-228600">
              <a:buAutoNum type="arabicParenR"/>
            </a:pPr>
            <a:r>
              <a:rPr lang="en-US" sz="1100" baseline="0" dirty="0"/>
              <a:t>schema-based, iterative</a:t>
            </a:r>
          </a:p>
          <a:p>
            <a:pPr marL="228600" indent="-228600">
              <a:buAutoNum type="arabicParenR"/>
            </a:pPr>
            <a:r>
              <a:rPr lang="en-US" sz="1100" baseline="0" dirty="0"/>
              <a:t>indexing placing candidate matches in the same block (schema-based blocking keys in relational DBs), while existing schema-agnostic blocking methods ignore entity neighborhoods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a:t>
            </a:fld>
            <a:endParaRPr lang="fr-FR"/>
          </a:p>
        </p:txBody>
      </p:sp>
    </p:spTree>
    <p:extLst>
      <p:ext uri="{BB962C8B-B14F-4D97-AF65-F5344CB8AC3E}">
        <p14:creationId xmlns:p14="http://schemas.microsoft.com/office/powerpoint/2010/main" val="170650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err="1"/>
              <a:t>SiGMa</a:t>
            </a:r>
            <a:r>
              <a:rPr lang="el-GR" dirty="0"/>
              <a:t> </a:t>
            </a:r>
            <a:r>
              <a:rPr lang="en-US" dirty="0"/>
              <a:t>and </a:t>
            </a:r>
            <a:r>
              <a:rPr lang="en-US" dirty="0" err="1"/>
              <a:t>RiMOM</a:t>
            </a:r>
            <a:r>
              <a:rPr lang="en-US"/>
              <a:t> involve </a:t>
            </a:r>
            <a:r>
              <a:rPr lang="en-US" dirty="0"/>
              <a:t>human input for aligning “compatible neighbors” for neighborhood similarity propagation</a:t>
            </a:r>
          </a:p>
          <a:p>
            <a:r>
              <a:rPr lang="en-US" dirty="0"/>
              <a:t>Open-source: </a:t>
            </a:r>
            <a:r>
              <a:rPr lang="en-US" dirty="0" err="1"/>
              <a:t>RiMOM</a:t>
            </a:r>
            <a:r>
              <a:rPr lang="en-US" dirty="0"/>
              <a:t> (with no execution instructions), PARIS and MinoanER</a:t>
            </a:r>
          </a:p>
        </p:txBody>
      </p:sp>
      <p:sp>
        <p:nvSpPr>
          <p:cNvPr id="4" name="Θέση αριθμού διαφάνειας 3"/>
          <p:cNvSpPr>
            <a:spLocks noGrp="1"/>
          </p:cNvSpPr>
          <p:nvPr>
            <p:ph type="sldNum" sz="quarter" idx="10"/>
          </p:nvPr>
        </p:nvSpPr>
        <p:spPr/>
        <p:txBody>
          <a:bodyPr/>
          <a:lstStyle/>
          <a:p>
            <a:pPr>
              <a:defRPr/>
            </a:pPr>
            <a:fld id="{3586927B-C2F3-4548-AC2E-0D311B679999}" type="slidenum">
              <a:rPr lang="fr-FR" smtClean="0"/>
              <a:pPr>
                <a:defRPr/>
              </a:pPr>
              <a:t>5</a:t>
            </a:fld>
            <a:endParaRPr lang="fr-FR"/>
          </a:p>
        </p:txBody>
      </p:sp>
    </p:spTree>
    <p:extLst>
      <p:ext uri="{BB962C8B-B14F-4D97-AF65-F5344CB8AC3E}">
        <p14:creationId xmlns:p14="http://schemas.microsoft.com/office/powerpoint/2010/main" val="80540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baseline="0" dirty="0"/>
              <a:t>With this similarity, the maximum contribution of a single token is 1 (when EF</a:t>
            </a:r>
            <a:r>
              <a:rPr lang="en-US" sz="1100" baseline="-25000" dirty="0"/>
              <a:t>E1</a:t>
            </a:r>
            <a:r>
              <a:rPr lang="en-US" sz="1100" baseline="0" dirty="0"/>
              <a:t>(t) = EF</a:t>
            </a:r>
            <a:r>
              <a:rPr lang="en-US" sz="1100" baseline="-25000" dirty="0"/>
              <a:t>E2</a:t>
            </a:r>
            <a:r>
              <a:rPr lang="en-US" sz="1100" baseline="0" dirty="0"/>
              <a:t>(t) = 1), when it appears only in the values of the entities that we compare and in no other entity</a:t>
            </a:r>
          </a:p>
          <a:p>
            <a:pPr defTabSz="966559">
              <a:defRPr/>
            </a:pPr>
            <a:r>
              <a:rPr lang="en-US" sz="1100" dirty="0"/>
              <a:t>the</a:t>
            </a:r>
            <a:r>
              <a:rPr lang="en-US" sz="1100" baseline="0" dirty="0"/>
              <a:t> proofs for sim metric are in the thesis</a:t>
            </a:r>
          </a:p>
          <a:p>
            <a:pPr defTabSz="966559">
              <a:defRPr/>
            </a:pPr>
            <a:endParaRPr lang="en-US" sz="1100" baseline="0" dirty="0"/>
          </a:p>
          <a:p>
            <a:r>
              <a:rPr lang="en-US" sz="1100" baseline="0" dirty="0"/>
              <a:t>(</a:t>
            </a:r>
            <a:r>
              <a:rPr lang="en-US" sz="1100" baseline="0" dirty="0" err="1"/>
              <a:t>Jaccard</a:t>
            </a:r>
            <a:r>
              <a:rPr lang="en-US" sz="1100" baseline="0" dirty="0"/>
              <a:t> and most of the similarity measures captured by Meta-blocking’s weighting schemes do not consider token frequencies but this is a strong indication for match. Another indication is the number of common tokens, captured from the sum)</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6</a:t>
            </a:fld>
            <a:endParaRPr lang="fr-FR"/>
          </a:p>
        </p:txBody>
      </p:sp>
    </p:spTree>
    <p:extLst>
      <p:ext uri="{BB962C8B-B14F-4D97-AF65-F5344CB8AC3E}">
        <p14:creationId xmlns:p14="http://schemas.microsoft.com/office/powerpoint/2010/main" val="268392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559"/>
            <a:r>
              <a:rPr lang="en-US" dirty="0">
                <a:solidFill>
                  <a:srgbClr val="556A84"/>
                </a:solidFill>
              </a:rPr>
              <a:t>(Restaurant1, Restaurant2) are nearly similar</a:t>
            </a:r>
          </a:p>
          <a:p>
            <a:r>
              <a:rPr lang="en-US" dirty="0">
                <a:solidFill>
                  <a:srgbClr val="556A84"/>
                </a:solidFill>
              </a:rPr>
              <a:t>Their neighbors, (John Lake A, Jonny Lake) connected via the important relations (</a:t>
            </a:r>
            <a:r>
              <a:rPr lang="en-US" dirty="0" err="1">
                <a:solidFill>
                  <a:srgbClr val="556A84"/>
                </a:solidFill>
              </a:rPr>
              <a:t>hasChef</a:t>
            </a:r>
            <a:r>
              <a:rPr lang="en-US" dirty="0">
                <a:solidFill>
                  <a:srgbClr val="556A84"/>
                </a:solidFill>
              </a:rPr>
              <a:t>, </a:t>
            </a:r>
            <a:r>
              <a:rPr lang="en-US" dirty="0" err="1">
                <a:solidFill>
                  <a:srgbClr val="556A84"/>
                </a:solidFill>
              </a:rPr>
              <a:t>headChef</a:t>
            </a:r>
            <a:r>
              <a:rPr lang="en-US" dirty="0">
                <a:solidFill>
                  <a:srgbClr val="556A84"/>
                </a:solidFill>
              </a:rPr>
              <a:t>) are highly similar</a:t>
            </a:r>
          </a:p>
          <a:p>
            <a:pPr defTabSz="966559"/>
            <a:r>
              <a:rPr lang="en-US" dirty="0">
                <a:solidFill>
                  <a:srgbClr val="556A84"/>
                </a:solidFill>
              </a:rPr>
              <a:t>Those relations are important, because they appear </a:t>
            </a:r>
            <a:r>
              <a:rPr lang="en-US" dirty="0">
                <a:solidFill>
                  <a:srgbClr val="0070C0"/>
                </a:solidFill>
              </a:rPr>
              <a:t>frequently</a:t>
            </a:r>
            <a:r>
              <a:rPr lang="en-US" dirty="0">
                <a:solidFill>
                  <a:srgbClr val="556A84"/>
                </a:solidFill>
              </a:rPr>
              <a:t> in their KBs with </a:t>
            </a:r>
            <a:r>
              <a:rPr lang="en-US" dirty="0">
                <a:solidFill>
                  <a:srgbClr val="0070C0"/>
                </a:solidFill>
              </a:rPr>
              <a:t>many different values</a:t>
            </a:r>
          </a:p>
          <a:p>
            <a:pPr lvl="0"/>
            <a:r>
              <a:rPr lang="en-US" dirty="0">
                <a:solidFill>
                  <a:srgbClr val="556A84"/>
                </a:solidFill>
              </a:rPr>
              <a:t>The same holds for  Bray and Berkshire</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7</a:t>
            </a:fld>
            <a:endParaRPr lang="fr-FR"/>
          </a:p>
        </p:txBody>
      </p:sp>
    </p:spTree>
    <p:extLst>
      <p:ext uri="{BB962C8B-B14F-4D97-AF65-F5344CB8AC3E}">
        <p14:creationId xmlns:p14="http://schemas.microsoft.com/office/powerpoint/2010/main" val="248066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with the same process, we determine the most important (datatype) attributes per entity, acting as names</a:t>
            </a:r>
          </a:p>
          <a:p>
            <a:r>
              <a:rPr lang="en-US" dirty="0"/>
              <a:t>we complement </a:t>
            </a:r>
            <a:r>
              <a:rPr lang="en-US" dirty="0" err="1"/>
              <a:t>valueSim</a:t>
            </a:r>
            <a:r>
              <a:rPr lang="en-US" dirty="0"/>
              <a:t> with matching evidence from the neighbors</a:t>
            </a:r>
          </a:p>
          <a:p>
            <a:endParaRPr lang="en-US"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8</a:t>
            </a:fld>
            <a:endParaRPr lang="fr-FR"/>
          </a:p>
        </p:txBody>
      </p:sp>
    </p:spTree>
    <p:extLst>
      <p:ext uri="{BB962C8B-B14F-4D97-AF65-F5344CB8AC3E}">
        <p14:creationId xmlns:p14="http://schemas.microsoft.com/office/powerpoint/2010/main" val="204804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100" dirty="0"/>
              <a:t>Restaurant contains descriptions of restaurants and their addresses from two different KBs. This is one of the benchmark OAEI datasets. Ground truth only contains restaurant matches (single type)</a:t>
            </a:r>
          </a:p>
          <a:p>
            <a:r>
              <a:rPr lang="en-US" sz="1100" dirty="0" err="1"/>
              <a:t>Rexa</a:t>
            </a:r>
            <a:r>
              <a:rPr lang="en-US" sz="1100" dirty="0"/>
              <a:t>-DBLP contains descriptions of publications and their authors. It exhibits the greatest difference with respect to the size of the KBs to be matched (DBLP is 2 orders of magnitude bigger than </a:t>
            </a:r>
            <a:r>
              <a:rPr lang="en-US" sz="1100" dirty="0" err="1"/>
              <a:t>Rexa</a:t>
            </a:r>
            <a:r>
              <a:rPr lang="en-US" sz="1100" dirty="0"/>
              <a:t> in terms of descriptions.</a:t>
            </a:r>
          </a:p>
          <a:p>
            <a:r>
              <a:rPr lang="en-US" sz="1100" dirty="0" err="1"/>
              <a:t>BBCmusic</a:t>
            </a:r>
            <a:r>
              <a:rPr lang="en-US" sz="1100" dirty="0"/>
              <a:t>-DBpedia contains descriptions of musicians, bands and their birthplaces, from </a:t>
            </a:r>
            <a:r>
              <a:rPr lang="en-US" sz="1100" dirty="0" err="1"/>
              <a:t>BBCmusic</a:t>
            </a:r>
            <a:r>
              <a:rPr lang="en-US" sz="1100" dirty="0"/>
              <a:t> and the BTC2012 version of DBpedia. The most challenging characteristic of this dataset is the high heterogeneity between its two KBs in terms of both schema and values: (among other stats from the paper) DBpedia uses on average 4 times more tokens than </a:t>
            </a:r>
            <a:r>
              <a:rPr lang="en-US" sz="1100" dirty="0" err="1"/>
              <a:t>BBCmusic</a:t>
            </a:r>
            <a:r>
              <a:rPr lang="en-US" sz="1100" dirty="0"/>
              <a:t> to describe an entity.</a:t>
            </a:r>
          </a:p>
          <a:p>
            <a:r>
              <a:rPr lang="en-US" sz="1100" dirty="0"/>
              <a:t>YAGO-IMDb (introduced in PARIS) contains descriptions of movie-related entities (e.g., actors, directors, movies) from YAGO and IMDb. A large number of matches in this dataset has low value similarity, while a significant number has high neighbor similarity.</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9</a:t>
            </a:fld>
            <a:endParaRPr lang="fr-FR"/>
          </a:p>
        </p:txBody>
      </p:sp>
    </p:spTree>
    <p:extLst>
      <p:ext uri="{BB962C8B-B14F-4D97-AF65-F5344CB8AC3E}">
        <p14:creationId xmlns:p14="http://schemas.microsoft.com/office/powerpoint/2010/main" val="258427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Text Box 2"/>
          <p:cNvSpPr txBox="1">
            <a:spLocks noGrp="1" noChangeArrowheads="1"/>
          </p:cNvSpPr>
          <p:nvPr>
            <p:ph type="sldNum" sz="quarter" idx="10"/>
          </p:nvPr>
        </p:nvSpPr>
        <p:spPr>
          <a:ln/>
        </p:spPr>
        <p:txBody>
          <a:bodyPr/>
          <a:lstStyle>
            <a:lvl1pPr>
              <a:defRPr/>
            </a:lvl1pPr>
          </a:lstStyle>
          <a:p>
            <a:pPr>
              <a:defRPr/>
            </a:pPr>
            <a:fld id="{47501C7E-3E99-634F-83AF-B5118AE4AE80}" type="slidenum">
              <a:rPr lang="en-US"/>
              <a:pPr>
                <a:defRPr/>
              </a:pPr>
              <a:t>‹N°›</a:t>
            </a:fld>
            <a:endParaRPr lang="en-US" dirty="0"/>
          </a:p>
        </p:txBody>
      </p:sp>
    </p:spTree>
    <p:extLst>
      <p:ext uri="{BB962C8B-B14F-4D97-AF65-F5344CB8AC3E}">
        <p14:creationId xmlns:p14="http://schemas.microsoft.com/office/powerpoint/2010/main" val="21341172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ext Box 2"/>
          <p:cNvSpPr txBox="1">
            <a:spLocks noGrp="1" noChangeArrowheads="1"/>
          </p:cNvSpPr>
          <p:nvPr>
            <p:ph type="sldNum" sz="quarter" idx="10"/>
          </p:nvPr>
        </p:nvSpPr>
        <p:spPr>
          <a:ln/>
        </p:spPr>
        <p:txBody>
          <a:bodyPr/>
          <a:lstStyle>
            <a:lvl1pPr>
              <a:defRPr/>
            </a:lvl1pPr>
          </a:lstStyle>
          <a:p>
            <a:pPr>
              <a:defRPr/>
            </a:pPr>
            <a:fld id="{CFD4CECB-296C-3D46-A101-8B18F288F133}" type="slidenum">
              <a:rPr lang="en-US"/>
              <a:pPr>
                <a:defRPr/>
              </a:pPr>
              <a:t>‹N°›</a:t>
            </a:fld>
            <a:endParaRPr lang="en-US" dirty="0"/>
          </a:p>
        </p:txBody>
      </p:sp>
    </p:spTree>
    <p:extLst>
      <p:ext uri="{BB962C8B-B14F-4D97-AF65-F5344CB8AC3E}">
        <p14:creationId xmlns:p14="http://schemas.microsoft.com/office/powerpoint/2010/main" val="41840312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26213" y="374650"/>
            <a:ext cx="1951037" cy="5638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71513" y="374650"/>
            <a:ext cx="57023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ext Box 2"/>
          <p:cNvSpPr txBox="1">
            <a:spLocks noGrp="1" noChangeArrowheads="1"/>
          </p:cNvSpPr>
          <p:nvPr>
            <p:ph type="sldNum" sz="quarter" idx="10"/>
          </p:nvPr>
        </p:nvSpPr>
        <p:spPr>
          <a:ln/>
        </p:spPr>
        <p:txBody>
          <a:bodyPr/>
          <a:lstStyle>
            <a:lvl1pPr>
              <a:defRPr/>
            </a:lvl1pPr>
          </a:lstStyle>
          <a:p>
            <a:pPr>
              <a:defRPr/>
            </a:pPr>
            <a:fld id="{149389D6-70E9-504D-92C8-9A8FF9488FF7}" type="slidenum">
              <a:rPr lang="en-US"/>
              <a:pPr>
                <a:defRPr/>
              </a:pPr>
              <a:t>‹N°›</a:t>
            </a:fld>
            <a:endParaRPr lang="en-US" dirty="0"/>
          </a:p>
        </p:txBody>
      </p:sp>
    </p:spTree>
    <p:extLst>
      <p:ext uri="{BB962C8B-B14F-4D97-AF65-F5344CB8AC3E}">
        <p14:creationId xmlns:p14="http://schemas.microsoft.com/office/powerpoint/2010/main" val="27369389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6565627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231195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0514284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71600" y="3249613"/>
            <a:ext cx="3124200" cy="145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3249613"/>
            <a:ext cx="3124200" cy="145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157623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15165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5274198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795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7649899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Text Box 2"/>
          <p:cNvSpPr txBox="1">
            <a:spLocks noGrp="1" noChangeArrowheads="1"/>
          </p:cNvSpPr>
          <p:nvPr>
            <p:ph type="sldNum" sz="quarter" idx="10"/>
          </p:nvPr>
        </p:nvSpPr>
        <p:spPr>
          <a:ln/>
        </p:spPr>
        <p:txBody>
          <a:bodyPr/>
          <a:lstStyle>
            <a:lvl1pPr>
              <a:defRPr/>
            </a:lvl1pPr>
          </a:lstStyle>
          <a:p>
            <a:pPr>
              <a:defRPr/>
            </a:pPr>
            <a:fld id="{8CC49870-FC5F-1046-8A0C-D94918725A28}" type="slidenum">
              <a:rPr lang="en-US"/>
              <a:pPr>
                <a:defRPr/>
              </a:pPr>
              <a:t>‹N°›</a:t>
            </a:fld>
            <a:endParaRPr lang="en-US" dirty="0"/>
          </a:p>
        </p:txBody>
      </p:sp>
    </p:spTree>
    <p:extLst>
      <p:ext uri="{BB962C8B-B14F-4D97-AF65-F5344CB8AC3E}">
        <p14:creationId xmlns:p14="http://schemas.microsoft.com/office/powerpoint/2010/main" val="12601054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sym typeface="Arial" charset="0"/>
            </a:endParaRP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1861413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831047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898525"/>
            <a:ext cx="1943100" cy="38020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898525"/>
            <a:ext cx="5676900" cy="38020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219958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Text Box 2"/>
          <p:cNvSpPr txBox="1">
            <a:spLocks noGrp="1" noChangeArrowheads="1"/>
          </p:cNvSpPr>
          <p:nvPr>
            <p:ph type="sldNum" sz="quarter" idx="10"/>
          </p:nvPr>
        </p:nvSpPr>
        <p:spPr>
          <a:ln/>
        </p:spPr>
        <p:txBody>
          <a:bodyPr/>
          <a:lstStyle>
            <a:lvl1pPr>
              <a:defRPr/>
            </a:lvl1pPr>
          </a:lstStyle>
          <a:p>
            <a:pPr>
              <a:defRPr/>
            </a:pPr>
            <a:fld id="{11F2C5B4-8F10-F948-8A19-701379208308}" type="slidenum">
              <a:rPr lang="en-US"/>
              <a:pPr>
                <a:defRPr/>
              </a:pPr>
              <a:t>‹N°›</a:t>
            </a:fld>
            <a:endParaRPr lang="en-US" dirty="0"/>
          </a:p>
        </p:txBody>
      </p:sp>
    </p:spTree>
    <p:extLst>
      <p:ext uri="{BB962C8B-B14F-4D97-AF65-F5344CB8AC3E}">
        <p14:creationId xmlns:p14="http://schemas.microsoft.com/office/powerpoint/2010/main" val="7495749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71513" y="1831975"/>
            <a:ext cx="3825875"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9788" y="1831975"/>
            <a:ext cx="3827462"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Text Box 2"/>
          <p:cNvSpPr txBox="1">
            <a:spLocks noGrp="1" noChangeArrowheads="1"/>
          </p:cNvSpPr>
          <p:nvPr>
            <p:ph type="sldNum" sz="quarter" idx="10"/>
          </p:nvPr>
        </p:nvSpPr>
        <p:spPr>
          <a:ln/>
        </p:spPr>
        <p:txBody>
          <a:bodyPr/>
          <a:lstStyle>
            <a:lvl1pPr>
              <a:defRPr/>
            </a:lvl1pPr>
          </a:lstStyle>
          <a:p>
            <a:pPr>
              <a:defRPr/>
            </a:pPr>
            <a:fld id="{B66795DE-A179-0A4F-AABD-090D00F5FBEB}" type="slidenum">
              <a:rPr lang="en-US"/>
              <a:pPr>
                <a:defRPr/>
              </a:pPr>
              <a:t>‹N°›</a:t>
            </a:fld>
            <a:endParaRPr lang="en-US" dirty="0"/>
          </a:p>
        </p:txBody>
      </p:sp>
    </p:spTree>
    <p:extLst>
      <p:ext uri="{BB962C8B-B14F-4D97-AF65-F5344CB8AC3E}">
        <p14:creationId xmlns:p14="http://schemas.microsoft.com/office/powerpoint/2010/main" val="24959480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ext Box 2"/>
          <p:cNvSpPr txBox="1">
            <a:spLocks noGrp="1" noChangeArrowheads="1"/>
          </p:cNvSpPr>
          <p:nvPr>
            <p:ph type="sldNum" sz="quarter" idx="10"/>
          </p:nvPr>
        </p:nvSpPr>
        <p:spPr>
          <a:ln/>
        </p:spPr>
        <p:txBody>
          <a:bodyPr/>
          <a:lstStyle>
            <a:lvl1pPr>
              <a:defRPr/>
            </a:lvl1pPr>
          </a:lstStyle>
          <a:p>
            <a:pPr>
              <a:defRPr/>
            </a:pPr>
            <a:fld id="{A30F0C1A-28A1-7F4B-B8EB-B8D20D0F139A}" type="slidenum">
              <a:rPr lang="en-US"/>
              <a:pPr>
                <a:defRPr/>
              </a:pPr>
              <a:t>‹N°›</a:t>
            </a:fld>
            <a:endParaRPr lang="en-US" dirty="0"/>
          </a:p>
        </p:txBody>
      </p:sp>
    </p:spTree>
    <p:extLst>
      <p:ext uri="{BB962C8B-B14F-4D97-AF65-F5344CB8AC3E}">
        <p14:creationId xmlns:p14="http://schemas.microsoft.com/office/powerpoint/2010/main" val="1828934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Text Box 2"/>
          <p:cNvSpPr txBox="1">
            <a:spLocks noGrp="1" noChangeArrowheads="1"/>
          </p:cNvSpPr>
          <p:nvPr>
            <p:ph type="sldNum" sz="quarter" idx="10"/>
          </p:nvPr>
        </p:nvSpPr>
        <p:spPr>
          <a:ln/>
        </p:spPr>
        <p:txBody>
          <a:bodyPr/>
          <a:lstStyle>
            <a:lvl1pPr>
              <a:defRPr/>
            </a:lvl1pPr>
          </a:lstStyle>
          <a:p>
            <a:pPr>
              <a:defRPr/>
            </a:pPr>
            <a:fld id="{B5AB38F2-DC9D-AC4D-A5F9-B9317846DCA6}" type="slidenum">
              <a:rPr lang="en-US"/>
              <a:pPr>
                <a:defRPr/>
              </a:pPr>
              <a:t>‹N°›</a:t>
            </a:fld>
            <a:endParaRPr lang="en-US" dirty="0"/>
          </a:p>
        </p:txBody>
      </p:sp>
    </p:spTree>
    <p:extLst>
      <p:ext uri="{BB962C8B-B14F-4D97-AF65-F5344CB8AC3E}">
        <p14:creationId xmlns:p14="http://schemas.microsoft.com/office/powerpoint/2010/main" val="27601734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9AAD0129-69F2-DB4E-B68A-E73F91C07369}" type="slidenum">
              <a:rPr lang="en-US"/>
              <a:pPr>
                <a:defRPr/>
              </a:pPr>
              <a:t>‹N°›</a:t>
            </a:fld>
            <a:endParaRPr lang="en-US" dirty="0"/>
          </a:p>
        </p:txBody>
      </p:sp>
    </p:spTree>
    <p:extLst>
      <p:ext uri="{BB962C8B-B14F-4D97-AF65-F5344CB8AC3E}">
        <p14:creationId xmlns:p14="http://schemas.microsoft.com/office/powerpoint/2010/main" val="39583654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Box 2"/>
          <p:cNvSpPr txBox="1">
            <a:spLocks noGrp="1" noChangeArrowheads="1"/>
          </p:cNvSpPr>
          <p:nvPr>
            <p:ph type="sldNum" sz="quarter" idx="10"/>
          </p:nvPr>
        </p:nvSpPr>
        <p:spPr>
          <a:ln/>
        </p:spPr>
        <p:txBody>
          <a:bodyPr/>
          <a:lstStyle>
            <a:lvl1pPr>
              <a:defRPr/>
            </a:lvl1pPr>
          </a:lstStyle>
          <a:p>
            <a:pPr>
              <a:defRPr/>
            </a:pPr>
            <a:fld id="{7E7039FD-4A13-9E44-AFEF-EF5966B1272B}" type="slidenum">
              <a:rPr lang="en-US"/>
              <a:pPr>
                <a:defRPr/>
              </a:pPr>
              <a:t>‹N°›</a:t>
            </a:fld>
            <a:endParaRPr lang="en-US" dirty="0"/>
          </a:p>
        </p:txBody>
      </p:sp>
    </p:spTree>
    <p:extLst>
      <p:ext uri="{BB962C8B-B14F-4D97-AF65-F5344CB8AC3E}">
        <p14:creationId xmlns:p14="http://schemas.microsoft.com/office/powerpoint/2010/main" val="42259641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sym typeface="Arial" charset="0"/>
            </a:endParaRP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Box 2"/>
          <p:cNvSpPr txBox="1">
            <a:spLocks noGrp="1" noChangeArrowheads="1"/>
          </p:cNvSpPr>
          <p:nvPr>
            <p:ph type="sldNum" sz="quarter" idx="10"/>
          </p:nvPr>
        </p:nvSpPr>
        <p:spPr>
          <a:ln/>
        </p:spPr>
        <p:txBody>
          <a:bodyPr/>
          <a:lstStyle>
            <a:lvl1pPr>
              <a:defRPr/>
            </a:lvl1pPr>
          </a:lstStyle>
          <a:p>
            <a:pPr>
              <a:defRPr/>
            </a:pPr>
            <a:fld id="{33FFF714-88C8-5A42-8A13-687ADF679B35}" type="slidenum">
              <a:rPr lang="en-US"/>
              <a:pPr>
                <a:defRPr/>
              </a:pPr>
              <a:t>‹N°›</a:t>
            </a:fld>
            <a:endParaRPr lang="en-US" dirty="0"/>
          </a:p>
        </p:txBody>
      </p:sp>
    </p:spTree>
    <p:extLst>
      <p:ext uri="{BB962C8B-B14F-4D97-AF65-F5344CB8AC3E}">
        <p14:creationId xmlns:p14="http://schemas.microsoft.com/office/powerpoint/2010/main" val="42782792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ndeau_texte_rouge"/>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579755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noGrp="1" noChangeArrowheads="1"/>
          </p:cNvSpPr>
          <p:nvPr>
            <p:ph type="body" idx="1"/>
          </p:nvPr>
        </p:nvSpPr>
        <p:spPr bwMode="auto">
          <a:xfrm>
            <a:off x="671513" y="1831975"/>
            <a:ext cx="78057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p>
            <a:pPr lvl="0"/>
            <a:r>
              <a:rPr lang="en-US" dirty="0" err="1">
                <a:sym typeface="Arial" charset="0"/>
              </a:rPr>
              <a:t>Cliquez</a:t>
            </a:r>
            <a:r>
              <a:rPr lang="en-US" dirty="0">
                <a:sym typeface="Arial" charset="0"/>
              </a:rPr>
              <a:t> pour modifier les styles du </a:t>
            </a:r>
            <a:r>
              <a:rPr lang="en-US" dirty="0" err="1">
                <a:sym typeface="Arial" charset="0"/>
              </a:rPr>
              <a:t>texte</a:t>
            </a:r>
            <a:r>
              <a:rPr lang="en-US" dirty="0">
                <a:sym typeface="Arial" charset="0"/>
              </a:rPr>
              <a:t> du masque</a:t>
            </a:r>
          </a:p>
          <a:p>
            <a:pPr lvl="1"/>
            <a:r>
              <a:rPr lang="en-US" dirty="0" err="1">
                <a:sym typeface="Arial" charset="0"/>
              </a:rPr>
              <a:t>Deuxième</a:t>
            </a:r>
            <a:r>
              <a:rPr lang="en-US" dirty="0">
                <a:sym typeface="Arial" charset="0"/>
              </a:rPr>
              <a:t> </a:t>
            </a:r>
            <a:r>
              <a:rPr lang="en-US" dirty="0" err="1">
                <a:sym typeface="Arial" charset="0"/>
              </a:rPr>
              <a:t>niveau</a:t>
            </a:r>
            <a:endParaRPr lang="en-US" dirty="0">
              <a:sym typeface="Arial" charset="0"/>
            </a:endParaRPr>
          </a:p>
          <a:p>
            <a:pPr lvl="2"/>
            <a:r>
              <a:rPr lang="en-US" dirty="0" err="1">
                <a:sym typeface="Arial" charset="0"/>
              </a:rPr>
              <a:t>Troisième</a:t>
            </a:r>
            <a:r>
              <a:rPr lang="en-US" dirty="0">
                <a:sym typeface="Arial" charset="0"/>
              </a:rPr>
              <a:t> </a:t>
            </a:r>
            <a:r>
              <a:rPr lang="en-US" dirty="0" err="1">
                <a:sym typeface="Arial" charset="0"/>
              </a:rPr>
              <a:t>niveau</a:t>
            </a:r>
            <a:endParaRPr lang="en-US" dirty="0">
              <a:sym typeface="Arial" charset="0"/>
            </a:endParaRPr>
          </a:p>
          <a:p>
            <a:pPr lvl="3"/>
            <a:r>
              <a:rPr lang="en-US" dirty="0" err="1">
                <a:sym typeface="Arial" charset="0"/>
              </a:rPr>
              <a:t>Quatrième</a:t>
            </a:r>
            <a:r>
              <a:rPr lang="en-US" dirty="0">
                <a:sym typeface="Arial" charset="0"/>
              </a:rPr>
              <a:t> </a:t>
            </a:r>
            <a:r>
              <a:rPr lang="en-US" dirty="0" err="1">
                <a:sym typeface="Arial" charset="0"/>
              </a:rPr>
              <a:t>niveau</a:t>
            </a:r>
            <a:endParaRPr lang="en-US" dirty="0">
              <a:sym typeface="Arial" charset="0"/>
            </a:endParaRPr>
          </a:p>
          <a:p>
            <a:pPr lvl="4"/>
            <a:r>
              <a:rPr lang="en-US" dirty="0" err="1">
                <a:sym typeface="Arial" charset="0"/>
              </a:rPr>
              <a:t>Cinquième</a:t>
            </a:r>
            <a:r>
              <a:rPr lang="en-US" dirty="0">
                <a:sym typeface="Arial" charset="0"/>
              </a:rPr>
              <a:t> </a:t>
            </a:r>
            <a:r>
              <a:rPr lang="en-US" dirty="0" err="1">
                <a:sym typeface="Arial" charset="0"/>
              </a:rPr>
              <a:t>niveau</a:t>
            </a:r>
            <a:endParaRPr lang="en-US" dirty="0">
              <a:sym typeface="Arial" charset="0"/>
            </a:endParaRPr>
          </a:p>
        </p:txBody>
      </p:sp>
      <p:sp>
        <p:nvSpPr>
          <p:cNvPr id="1028" name="Rectangle 4"/>
          <p:cNvSpPr>
            <a:spLocks noGrp="1" noChangeArrowheads="1"/>
          </p:cNvSpPr>
          <p:nvPr>
            <p:ph type="title"/>
          </p:nvPr>
        </p:nvSpPr>
        <p:spPr bwMode="auto">
          <a:xfrm>
            <a:off x="671513" y="374650"/>
            <a:ext cx="780573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bodyPr>
          <a:lstStyle/>
          <a:p>
            <a:pPr lvl="0"/>
            <a:r>
              <a:rPr lang="en-US" dirty="0" err="1">
                <a:sym typeface="Arial" charset="0"/>
              </a:rPr>
              <a:t>Cliquez</a:t>
            </a:r>
            <a:r>
              <a:rPr lang="en-US" dirty="0">
                <a:sym typeface="Arial" charset="0"/>
              </a:rPr>
              <a:t> et </a:t>
            </a:r>
            <a:r>
              <a:rPr lang="en-US" dirty="0" err="1">
                <a:sym typeface="Arial" charset="0"/>
              </a:rPr>
              <a:t>modifiez</a:t>
            </a:r>
            <a:r>
              <a:rPr lang="en-US" dirty="0">
                <a:sym typeface="Arial" charset="0"/>
              </a:rPr>
              <a:t> le </a:t>
            </a:r>
            <a:r>
              <a:rPr lang="en-US" dirty="0" err="1">
                <a:sym typeface="Arial" charset="0"/>
              </a:rPr>
              <a:t>titre</a:t>
            </a:r>
            <a:endParaRPr lang="en-US" dirty="0">
              <a:sym typeface="Arial" charset="0"/>
            </a:endParaRPr>
          </a:p>
        </p:txBody>
      </p:sp>
      <p:sp>
        <p:nvSpPr>
          <p:cNvPr id="2050" name="Text Box 2"/>
          <p:cNvSpPr txBox="1">
            <a:spLocks noGrp="1" noChangeArrowheads="1"/>
          </p:cNvSpPr>
          <p:nvPr>
            <p:ph type="sldNum" sz="quarter" idx="4"/>
          </p:nvPr>
        </p:nvSpPr>
        <p:spPr bwMode="auto">
          <a:xfrm>
            <a:off x="8537575" y="6515100"/>
            <a:ext cx="282575"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
        <p:nvSpPr>
          <p:cNvPr id="8" name="Rectangle 7"/>
          <p:cNvSpPr/>
          <p:nvPr userDrawn="1"/>
        </p:nvSpPr>
        <p:spPr>
          <a:xfrm>
            <a:off x="6795436" y="0"/>
            <a:ext cx="2439198" cy="322845"/>
          </a:xfrm>
          <a:prstGeom prst="rect">
            <a:avLst/>
          </a:prstGeom>
        </p:spPr>
        <p:txBody>
          <a:bodyPr wrap="square">
            <a:spAutoFit/>
          </a:bodyPr>
          <a:lstStyle/>
          <a:p>
            <a:pPr>
              <a:buNone/>
            </a:pPr>
            <a:r>
              <a:rPr lang="en-US" sz="1600" noProof="0" dirty="0">
                <a:latin typeface="Tahoma" panose="020B0604030504040204" pitchFamily="34" charset="0"/>
                <a:ea typeface="Tahoma" panose="020B0604030504040204" pitchFamily="34" charset="0"/>
                <a:cs typeface="Tahoma" panose="020B0604030504040204" pitchFamily="34" charset="0"/>
              </a:rPr>
              <a:t>EDBT March 2019 Lisbon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hdr="0" ftr="0" dt="0"/>
  <p:txStyles>
    <p:title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p:titleStyle>
    <p:body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0" descr="fond_couv_1"/>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p:cNvSpPr>
            <a:spLocks noGrp="1" noChangeArrowheads="1"/>
          </p:cNvSpPr>
          <p:nvPr>
            <p:ph type="title"/>
          </p:nvPr>
        </p:nvSpPr>
        <p:spPr bwMode="auto">
          <a:xfrm>
            <a:off x="685800" y="2419350"/>
            <a:ext cx="7772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4418" tIns="0" rIns="149301" bIns="0" numCol="1" anchor="ctr" anchorCtr="0" compatLnSpc="1">
            <a:prstTxWarp prst="textNoShape">
              <a:avLst/>
            </a:prstTxWarp>
          </a:bodyPr>
          <a:lstStyle/>
          <a:p>
            <a:pPr lvl="0"/>
            <a:r>
              <a:rPr lang="en-US">
                <a:sym typeface="Arial" charset="0"/>
              </a:rPr>
              <a:t>Cliquez et modifiez le titre</a:t>
            </a:r>
          </a:p>
        </p:txBody>
      </p:sp>
      <p:sp>
        <p:nvSpPr>
          <p:cNvPr id="13316" name="Rectangle 2"/>
          <p:cNvSpPr>
            <a:spLocks noGrp="1" noChangeArrowheads="1"/>
          </p:cNvSpPr>
          <p:nvPr>
            <p:ph type="body" idx="1"/>
          </p:nvPr>
        </p:nvSpPr>
        <p:spPr bwMode="auto">
          <a:xfrm>
            <a:off x="1371600" y="4770438"/>
            <a:ext cx="64008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p>
            <a:pPr lvl="0"/>
            <a:r>
              <a:rPr lang="en-US">
                <a:sym typeface="Arial" charset="0"/>
              </a:rPr>
              <a:t>Cliquez pour modifier les styles du textedu masque</a:t>
            </a:r>
          </a:p>
          <a:p>
            <a:pPr lvl="1"/>
            <a:r>
              <a:rPr lang="en-US">
                <a:sym typeface="Arial" charset="0"/>
              </a:rPr>
              <a:t>Deuxième niveau</a:t>
            </a:r>
          </a:p>
          <a:p>
            <a:pPr lvl="2"/>
            <a:r>
              <a:rPr lang="en-US">
                <a:sym typeface="Arial" charset="0"/>
              </a:rPr>
              <a:t>Troisième niveau</a:t>
            </a:r>
          </a:p>
          <a:p>
            <a:pPr lvl="3"/>
            <a:r>
              <a:rPr lang="en-US">
                <a:sym typeface="Arial" charset="0"/>
              </a:rPr>
              <a:t>Quatrième niveau</a:t>
            </a:r>
          </a:p>
          <a:p>
            <a:pPr lvl="4"/>
            <a:r>
              <a:rPr lang="en-US">
                <a:sym typeface="Arial" charset="0"/>
              </a:rPr>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23813" indent="-23813" algn="ctr" defTabSz="828675" rtl="0" eaLnBrk="0" fontAlgn="base" hangingPunct="0">
        <a:spcBef>
          <a:spcPct val="0"/>
        </a:spcBef>
        <a:spcAft>
          <a:spcPct val="0"/>
        </a:spcAft>
        <a:defRPr sz="4000">
          <a:solidFill>
            <a:schemeClr val="bg1"/>
          </a:solidFill>
          <a:latin typeface="Calibri"/>
          <a:ea typeface="ＭＳ Ｐゴシック" charset="0"/>
          <a:cs typeface="Calibri"/>
          <a:sym typeface="Arial" charset="0"/>
        </a:defRPr>
      </a:lvl1pPr>
      <a:lvl2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2pPr>
      <a:lvl3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3pPr>
      <a:lvl4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4pPr>
      <a:lvl5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5pPr>
      <a:lvl6pPr marL="481013" algn="ctr" defTabSz="828675" rtl="0" fontAlgn="base">
        <a:spcBef>
          <a:spcPct val="0"/>
        </a:spcBef>
        <a:spcAft>
          <a:spcPct val="0"/>
        </a:spcAft>
        <a:defRPr sz="4000">
          <a:solidFill>
            <a:srgbClr val="667F9E"/>
          </a:solidFill>
          <a:latin typeface="Arial" charset="0"/>
          <a:cs typeface="Arial" charset="0"/>
          <a:sym typeface="Arial" charset="0"/>
        </a:defRPr>
      </a:lvl6pPr>
      <a:lvl7pPr marL="938213" algn="ctr" defTabSz="828675" rtl="0" fontAlgn="base">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spcBef>
          <a:spcPct val="0"/>
        </a:spcBef>
        <a:spcAft>
          <a:spcPct val="0"/>
        </a:spcAft>
        <a:defRPr sz="4000">
          <a:solidFill>
            <a:srgbClr val="667F9E"/>
          </a:solidFill>
          <a:latin typeface="Arial" charset="0"/>
          <a:cs typeface="Arial" charset="0"/>
          <a:sym typeface="Arial" charset="0"/>
        </a:defRPr>
      </a:lvl9pPr>
    </p:titleStyle>
    <p:bodyStyle>
      <a:lvl1pPr marL="23813" indent="-23813" algn="ctr" defTabSz="828675" rtl="0" eaLnBrk="0" fontAlgn="base" hangingPunct="0">
        <a:lnSpc>
          <a:spcPct val="102000"/>
        </a:lnSpc>
        <a:spcBef>
          <a:spcPct val="0"/>
        </a:spcBef>
        <a:spcAft>
          <a:spcPct val="0"/>
        </a:spcAft>
        <a:defRPr sz="2800">
          <a:solidFill>
            <a:srgbClr val="FFFFFF"/>
          </a:solidFill>
          <a:latin typeface="+mn-lt"/>
          <a:ea typeface="ＭＳ Ｐゴシック" charset="0"/>
          <a:cs typeface="+mn-cs"/>
          <a:sym typeface="Arial" charset="0"/>
        </a:defRPr>
      </a:lvl1pPr>
      <a:lvl2pPr marL="307975" indent="-200025" algn="l" defTabSz="828675" rtl="0" eaLnBrk="0" fontAlgn="base" hangingPunct="0">
        <a:spcBef>
          <a:spcPts val="550"/>
        </a:spcBef>
        <a:spcAft>
          <a:spcPct val="0"/>
        </a:spcAft>
        <a:buClr>
          <a:srgbClr val="000000"/>
        </a:buClr>
        <a:buSzPct val="44000"/>
        <a:buFont typeface="Lucida Grande" charset="0"/>
        <a:buChar char="●"/>
        <a:defRPr sz="2500">
          <a:solidFill>
            <a:srgbClr val="FFFFFF"/>
          </a:solidFill>
          <a:latin typeface="+mn-lt"/>
          <a:ea typeface="Arial" charset="0"/>
          <a:cs typeface="+mn-cs"/>
          <a:sym typeface="Arial" charset="0"/>
        </a:defRPr>
      </a:lvl2pPr>
      <a:lvl3pPr marL="504825" indent="-201613" algn="l" defTabSz="828675" rtl="0" eaLnBrk="0" fontAlgn="base" hangingPunct="0">
        <a:spcBef>
          <a:spcPts val="550"/>
        </a:spcBef>
        <a:spcAft>
          <a:spcPct val="0"/>
        </a:spcAft>
        <a:buClr>
          <a:srgbClr val="000000"/>
        </a:buClr>
        <a:buSzPct val="44000"/>
        <a:buFont typeface="Lucida Grande" charset="0"/>
        <a:buChar char="●"/>
        <a:defRPr sz="2200">
          <a:solidFill>
            <a:schemeClr val="tx1"/>
          </a:solidFill>
          <a:latin typeface="+mn-lt"/>
          <a:ea typeface="Arial" charset="0"/>
          <a:cs typeface="+mn-cs"/>
          <a:sym typeface="Arial" charset="0"/>
        </a:defRPr>
      </a:lvl3pPr>
      <a:lvl4pPr marL="690563"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4pPr>
      <a:lvl5pPr marL="885825"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5pPr>
      <a:lvl6pPr marL="13430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6pPr>
      <a:lvl7pPr marL="18002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7pPr>
      <a:lvl8pPr marL="22574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8pPr>
      <a:lvl9pPr marL="27146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01491" y="3344903"/>
            <a:ext cx="8525934" cy="913666"/>
          </a:xfrm>
          <a:noFill/>
        </p:spPr>
        <p:txBody>
          <a:bodyPr/>
          <a:lstStyle/>
          <a:p>
            <a:pPr marL="0" indent="0" eaLnBrk="1" hangingPunct="1"/>
            <a:r>
              <a:rPr lang="en-US" b="1" dirty="0">
                <a:latin typeface="Arial" charset="0"/>
                <a:cs typeface="Arial" charset="0"/>
              </a:rPr>
              <a:t>	</a:t>
            </a:r>
            <a:r>
              <a:rPr lang="en-US" b="1" dirty="0" err="1">
                <a:latin typeface="Arial" charset="0"/>
                <a:cs typeface="Arial" charset="0"/>
              </a:rPr>
              <a:t>MinoanER</a:t>
            </a:r>
            <a:r>
              <a:rPr lang="en-US" b="1" dirty="0">
                <a:latin typeface="Arial" charset="0"/>
                <a:cs typeface="Arial" charset="0"/>
              </a:rPr>
              <a:t>: Schema-Agnostic, Non-Iterative, Massively Parallel Resolution of Web Entities</a:t>
            </a:r>
            <a:endParaRPr lang="en-US" b="1" i="1" dirty="0">
              <a:latin typeface="Arial" charset="0"/>
              <a:cs typeface="Arial" charset="0"/>
            </a:endParaRPr>
          </a:p>
        </p:txBody>
      </p:sp>
      <p:pic>
        <p:nvPicPr>
          <p:cNvPr id="16386" name="Picture 19" descr="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344903"/>
            <a:ext cx="285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0" descr="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3344903"/>
            <a:ext cx="1619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3"/>
          <p:cNvSpPr>
            <a:spLocks noGrp="1" noChangeArrowheads="1"/>
          </p:cNvSpPr>
          <p:nvPr>
            <p:ph type="body" idx="1"/>
          </p:nvPr>
        </p:nvSpPr>
        <p:spPr>
          <a:xfrm>
            <a:off x="0" y="4806775"/>
            <a:ext cx="9143999" cy="1223319"/>
          </a:xfrm>
          <a:noFill/>
        </p:spPr>
        <p:txBody>
          <a:bodyPr/>
          <a:lstStyle/>
          <a:p>
            <a:pPr marL="0" indent="23813" eaLnBrk="1" hangingPunct="1">
              <a:lnSpc>
                <a:spcPct val="100000"/>
              </a:lnSpc>
            </a:pPr>
            <a:r>
              <a:rPr lang="en-US" sz="3000" i="1" dirty="0">
                <a:latin typeface="Arial" charset="0"/>
              </a:rPr>
              <a:t>Vasilis Efthymiou (IBM Research), </a:t>
            </a:r>
          </a:p>
          <a:p>
            <a:pPr marL="0" indent="23813" eaLnBrk="1" hangingPunct="1">
              <a:lnSpc>
                <a:spcPct val="100000"/>
              </a:lnSpc>
            </a:pPr>
            <a:r>
              <a:rPr lang="en-US" sz="3000" i="1" dirty="0">
                <a:latin typeface="Arial" charset="0"/>
              </a:rPr>
              <a:t>George Papadakis (University of Athens), </a:t>
            </a:r>
          </a:p>
          <a:p>
            <a:pPr marL="0" indent="23813" eaLnBrk="1" hangingPunct="1">
              <a:lnSpc>
                <a:spcPct val="100000"/>
              </a:lnSpc>
            </a:pPr>
            <a:r>
              <a:rPr lang="en-US" sz="3000" i="1" dirty="0">
                <a:latin typeface="Arial" charset="0"/>
              </a:rPr>
              <a:t>Kostas </a:t>
            </a:r>
            <a:r>
              <a:rPr lang="en-US" sz="3000" i="1" dirty="0" err="1">
                <a:latin typeface="Arial" charset="0"/>
              </a:rPr>
              <a:t>Stefanidis</a:t>
            </a:r>
            <a:r>
              <a:rPr lang="en-US" sz="3000" i="1" dirty="0">
                <a:latin typeface="Arial" charset="0"/>
              </a:rPr>
              <a:t> (Tampere University)</a:t>
            </a:r>
          </a:p>
          <a:p>
            <a:pPr marL="0" indent="23813" eaLnBrk="1" hangingPunct="1">
              <a:lnSpc>
                <a:spcPct val="100000"/>
              </a:lnSpc>
            </a:pPr>
            <a:r>
              <a:rPr lang="en-US" sz="3600" i="1" dirty="0">
                <a:latin typeface="Arial" charset="0"/>
              </a:rPr>
              <a:t>Vassilis </a:t>
            </a:r>
            <a:r>
              <a:rPr lang="en-US" sz="3600" i="1" dirty="0" err="1">
                <a:latin typeface="Arial" charset="0"/>
              </a:rPr>
              <a:t>Christophides</a:t>
            </a:r>
            <a:r>
              <a:rPr lang="en-US" sz="3600" i="1" dirty="0">
                <a:latin typeface="Arial" charset="0"/>
              </a:rPr>
              <a:t> (INRIA Paris)</a:t>
            </a:r>
          </a:p>
        </p:txBody>
      </p:sp>
    </p:spTree>
    <p:extLst>
      <p:ext uri="{BB962C8B-B14F-4D97-AF65-F5344CB8AC3E}">
        <p14:creationId xmlns:p14="http://schemas.microsoft.com/office/powerpoint/2010/main" val="3896226838"/>
      </p:ext>
    </p:extLst>
  </p:cSld>
  <p:clrMapOvr>
    <a:masterClrMapping/>
  </p:clrMapOvr>
  <p:transition advTm="173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02854" y="6437270"/>
            <a:ext cx="7805737" cy="354055"/>
          </a:xfrm>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9</a:t>
            </a:fld>
            <a:endParaRPr lang="en-US" dirty="0"/>
          </a:p>
        </p:txBody>
      </p:sp>
      <p:pic>
        <p:nvPicPr>
          <p:cNvPr id="5"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652590" y="624343"/>
            <a:ext cx="5971526" cy="57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pic>
      <p:cxnSp>
        <p:nvCxnSpPr>
          <p:cNvPr id="6" name="Straight Connector 5"/>
          <p:cNvCxnSpPr/>
          <p:nvPr/>
        </p:nvCxnSpPr>
        <p:spPr>
          <a:xfrm>
            <a:off x="4788024" y="1038225"/>
            <a:ext cx="0" cy="469503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04049" y="2420888"/>
            <a:ext cx="1665388" cy="845744"/>
          </a:xfrm>
          <a:prstGeom prst="rect">
            <a:avLst/>
          </a:prstGeom>
          <a:solidFill>
            <a:srgbClr val="FFFFFF">
              <a:alpha val="72157"/>
            </a:srgbClr>
          </a:solidFill>
        </p:spPr>
        <p:txBody>
          <a:bodyPr wrap="square" rtlCol="0">
            <a:spAutoFit/>
          </a:bodyPr>
          <a:lstStyle/>
          <a:p>
            <a:pPr>
              <a:buNone/>
            </a:pPr>
            <a:r>
              <a:rPr lang="en-US" sz="2400" b="1" dirty="0">
                <a:solidFill>
                  <a:srgbClr val="FF0000"/>
                </a:solidFill>
                <a:latin typeface="Trebuchet MS" panose="020B0603020202020204" pitchFamily="34" charset="0"/>
              </a:rPr>
              <a:t>strongly similar</a:t>
            </a:r>
          </a:p>
        </p:txBody>
      </p:sp>
      <p:sp>
        <p:nvSpPr>
          <p:cNvPr id="8" name="TextBox 7"/>
          <p:cNvSpPr txBox="1"/>
          <p:nvPr/>
        </p:nvSpPr>
        <p:spPr>
          <a:xfrm>
            <a:off x="3203174" y="2428649"/>
            <a:ext cx="1355626" cy="845744"/>
          </a:xfrm>
          <a:prstGeom prst="rect">
            <a:avLst/>
          </a:prstGeom>
          <a:solidFill>
            <a:srgbClr val="FFFFFF">
              <a:alpha val="72157"/>
            </a:srgbClr>
          </a:solidFill>
        </p:spPr>
        <p:txBody>
          <a:bodyPr wrap="square" rtlCol="0">
            <a:spAutoFit/>
          </a:bodyPr>
          <a:lstStyle/>
          <a:p>
            <a:pPr>
              <a:buNone/>
            </a:pPr>
            <a:r>
              <a:rPr lang="en-US" sz="2400" b="1" dirty="0">
                <a:solidFill>
                  <a:srgbClr val="FF0000"/>
                </a:solidFill>
                <a:latin typeface="Trebuchet MS" panose="020B0603020202020204" pitchFamily="34" charset="0"/>
              </a:rPr>
              <a:t>nearly similar</a:t>
            </a:r>
          </a:p>
        </p:txBody>
      </p:sp>
      <p:sp>
        <p:nvSpPr>
          <p:cNvPr id="9" name="ZoneTexte 8"/>
          <p:cNvSpPr txBox="1"/>
          <p:nvPr/>
        </p:nvSpPr>
        <p:spPr>
          <a:xfrm>
            <a:off x="6947708" y="5968231"/>
            <a:ext cx="1172309" cy="469039"/>
          </a:xfrm>
          <a:prstGeom prst="rect">
            <a:avLst/>
          </a:prstGeom>
          <a:noFill/>
        </p:spPr>
        <p:txBody>
          <a:bodyPr wrap="none" rtlCol="0">
            <a:spAutoFit/>
          </a:bodyPr>
          <a:lstStyle/>
          <a:p>
            <a:pPr>
              <a:buNone/>
            </a:pPr>
            <a:r>
              <a:rPr lang="en-US" sz="2400" dirty="0">
                <a:latin typeface="Tahoma" panose="020B0604030504040204" pitchFamily="34" charset="0"/>
                <a:ea typeface="Tahoma" panose="020B0604030504040204" pitchFamily="34" charset="0"/>
                <a:cs typeface="Tahoma" panose="020B0604030504040204" pitchFamily="34" charset="0"/>
              </a:rPr>
              <a:t>3 types</a:t>
            </a:r>
          </a:p>
        </p:txBody>
      </p:sp>
      <p:sp>
        <p:nvSpPr>
          <p:cNvPr id="10" name="ZoneTexte 9"/>
          <p:cNvSpPr txBox="1"/>
          <p:nvPr/>
        </p:nvSpPr>
        <p:spPr>
          <a:xfrm>
            <a:off x="46215" y="5968231"/>
            <a:ext cx="2557849" cy="469039"/>
          </a:xfrm>
          <a:prstGeom prst="rect">
            <a:avLst/>
          </a:prstGeom>
          <a:noFill/>
        </p:spPr>
        <p:txBody>
          <a:bodyPr wrap="square" rtlCol="0">
            <a:spAutoFit/>
          </a:bodyPr>
          <a:lstStyle/>
          <a:p>
            <a:pPr>
              <a:buNone/>
            </a:pPr>
            <a:r>
              <a:rPr lang="en-US" sz="2400" dirty="0">
                <a:latin typeface="Tahoma" panose="020B0604030504040204" pitchFamily="34" charset="0"/>
                <a:ea typeface="Tahoma" panose="020B0604030504040204" pitchFamily="34" charset="0"/>
                <a:cs typeface="Tahoma" panose="020B0604030504040204" pitchFamily="34" charset="0"/>
              </a:rPr>
              <a:t>4 /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59,801</a:t>
            </a:r>
            <a:r>
              <a:rPr lang="en-US" sz="2400" dirty="0">
                <a:latin typeface="Tahoma" panose="020B0604030504040204" pitchFamily="34" charset="0"/>
                <a:ea typeface="Tahoma" panose="020B0604030504040204" pitchFamily="34" charset="0"/>
                <a:cs typeface="Tahoma" panose="020B0604030504040204" pitchFamily="34" charset="0"/>
              </a:rPr>
              <a:t> types</a:t>
            </a:r>
          </a:p>
        </p:txBody>
      </p:sp>
      <p:sp>
        <p:nvSpPr>
          <p:cNvPr id="2" name="Titre 1"/>
          <p:cNvSpPr>
            <a:spLocks noGrp="1"/>
          </p:cNvSpPr>
          <p:nvPr>
            <p:ph type="title"/>
          </p:nvPr>
        </p:nvSpPr>
        <p:spPr>
          <a:xfrm>
            <a:off x="-80538" y="-61525"/>
            <a:ext cx="9224538" cy="1044232"/>
          </a:xfrm>
        </p:spPr>
        <p:txBody>
          <a:bodyPr/>
          <a:lstStyle/>
          <a:p>
            <a:r>
              <a:rPr lang="en-US" dirty="0"/>
              <a:t>Value &amp; Neighbor Similarity of Matches</a:t>
            </a:r>
          </a:p>
        </p:txBody>
      </p:sp>
    </p:spTree>
    <p:extLst>
      <p:ext uri="{BB962C8B-B14F-4D97-AF65-F5344CB8AC3E}">
        <p14:creationId xmlns:p14="http://schemas.microsoft.com/office/powerpoint/2010/main" val="1576730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1254125"/>
          </a:xfrm>
        </p:spPr>
        <p:txBody>
          <a:bodyPr/>
          <a:lstStyle/>
          <a:p>
            <a:r>
              <a:rPr lang="en-US" dirty="0"/>
              <a:t>Disjunctive Blocking</a:t>
            </a:r>
          </a:p>
        </p:txBody>
      </p:sp>
      <p:sp>
        <p:nvSpPr>
          <p:cNvPr id="3" name="Espace réservé du contenu 2"/>
          <p:cNvSpPr>
            <a:spLocks noGrp="1"/>
          </p:cNvSpPr>
          <p:nvPr>
            <p:ph idx="1"/>
          </p:nvPr>
        </p:nvSpPr>
        <p:spPr>
          <a:xfrm>
            <a:off x="0" y="1346887"/>
            <a:ext cx="9143999" cy="3571102"/>
          </a:xfrm>
        </p:spPr>
        <p:txBody>
          <a:bodyPr/>
          <a:lstStyle/>
          <a:p>
            <a:r>
              <a:rPr lang="en-US" sz="2200" dirty="0">
                <a:latin typeface="Trebuchet MS" panose="020B0603020202020204" pitchFamily="34" charset="0"/>
              </a:rPr>
              <a:t>Given an entity collection E, disjunctive blocking is defined by </a:t>
            </a:r>
            <a:r>
              <a:rPr lang="en-US" sz="2200" dirty="0">
                <a:solidFill>
                  <a:srgbClr val="0070C0"/>
                </a:solidFill>
                <a:latin typeface="Trebuchet MS" panose="020B0603020202020204" pitchFamily="34" charset="0"/>
              </a:rPr>
              <a:t>a set of indexing functions</a:t>
            </a:r>
            <a:r>
              <a:rPr lang="en-US" sz="2200" dirty="0">
                <a:latin typeface="Trebuchet MS" panose="020B0603020202020204" pitchFamily="34" charset="0"/>
              </a:rPr>
              <a:t> H for which the generated blocks B = ∪</a:t>
            </a:r>
            <a:r>
              <a:rPr lang="en-US" sz="2200" baseline="-25000" dirty="0" err="1">
                <a:latin typeface="Trebuchet MS" panose="020B0603020202020204" pitchFamily="34" charset="0"/>
              </a:rPr>
              <a:t>hkey</a:t>
            </a:r>
            <a:r>
              <a:rPr lang="el-GR" sz="2200" baseline="-25000" dirty="0">
                <a:latin typeface="Trebuchet MS" panose="020B0603020202020204" pitchFamily="34" charset="0"/>
              </a:rPr>
              <a:t> ϵ </a:t>
            </a:r>
            <a:r>
              <a:rPr lang="en-US" sz="2200" baseline="-25000" dirty="0">
                <a:latin typeface="Trebuchet MS" panose="020B0603020202020204" pitchFamily="34" charset="0"/>
              </a:rPr>
              <a:t>H</a:t>
            </a:r>
            <a:r>
              <a:rPr lang="en-US" sz="2200" dirty="0">
                <a:latin typeface="Trebuchet MS" panose="020B0603020202020204" pitchFamily="34" charset="0"/>
              </a:rPr>
              <a:t> </a:t>
            </a:r>
            <a:r>
              <a:rPr lang="en-US" sz="2200" dirty="0" err="1">
                <a:latin typeface="Trebuchet MS" panose="020B0603020202020204" pitchFamily="34" charset="0"/>
              </a:rPr>
              <a:t>B</a:t>
            </a:r>
            <a:r>
              <a:rPr lang="en-US" sz="2200" baseline="30000" dirty="0" err="1">
                <a:latin typeface="Trebuchet MS" panose="020B0603020202020204" pitchFamily="34" charset="0"/>
              </a:rPr>
              <a:t>key</a:t>
            </a:r>
            <a:r>
              <a:rPr lang="en-US" sz="2200" dirty="0">
                <a:latin typeface="Trebuchet MS" panose="020B0603020202020204" pitchFamily="34" charset="0"/>
              </a:rPr>
              <a:t> satisfy the following conditions:</a:t>
            </a:r>
          </a:p>
          <a:p>
            <a:pPr marL="358775" indent="-358775">
              <a:buFont typeface="+mj-lt"/>
              <a:buAutoNum type="romanLcPeriod"/>
            </a:pPr>
            <a:r>
              <a:rPr lang="es-ES" sz="2200" dirty="0">
                <a:latin typeface="Trebuchet MS" panose="020B0603020202020204" pitchFamily="34" charset="0"/>
              </a:rPr>
              <a:t>Ɐ</a:t>
            </a:r>
            <a:r>
              <a:rPr lang="en-US" sz="2200" dirty="0" err="1">
                <a:latin typeface="Trebuchet MS" panose="020B0603020202020204" pitchFamily="34" charset="0"/>
              </a:rPr>
              <a:t>e</a:t>
            </a:r>
            <a:r>
              <a:rPr lang="en-US" sz="2200" baseline="-25000" dirty="0" err="1">
                <a:latin typeface="Trebuchet MS" panose="020B0603020202020204" pitchFamily="34" charset="0"/>
              </a:rPr>
              <a:t>k</a:t>
            </a:r>
            <a:r>
              <a:rPr lang="en-US" sz="2200" dirty="0" err="1">
                <a:latin typeface="Trebuchet MS" panose="020B0603020202020204" pitchFamily="34" charset="0"/>
              </a:rPr>
              <a:t>,e</a:t>
            </a:r>
            <a:r>
              <a:rPr lang="en-US" sz="2200" baseline="-25000" dirty="0" err="1">
                <a:latin typeface="Trebuchet MS" panose="020B0603020202020204" pitchFamily="34" charset="0"/>
              </a:rPr>
              <a:t>l</a:t>
            </a:r>
            <a:r>
              <a:rPr lang="en-US" sz="2200" dirty="0">
                <a:latin typeface="Trebuchet MS" panose="020B0603020202020204" pitchFamily="34" charset="0"/>
              </a:rPr>
              <a:t> </a:t>
            </a:r>
            <a:r>
              <a:rPr lang="el-GR" sz="2200" dirty="0">
                <a:latin typeface="Trebuchet MS" panose="020B0603020202020204" pitchFamily="34" charset="0"/>
              </a:rPr>
              <a:t>ϵ</a:t>
            </a:r>
            <a:r>
              <a:rPr lang="en-US" sz="2200" dirty="0">
                <a:latin typeface="Trebuchet MS" panose="020B0603020202020204" pitchFamily="34" charset="0"/>
              </a:rPr>
              <a:t> b : b </a:t>
            </a:r>
            <a:r>
              <a:rPr lang="el-GR" sz="2200" dirty="0">
                <a:latin typeface="Trebuchet MS" panose="020B0603020202020204" pitchFamily="34" charset="0"/>
              </a:rPr>
              <a:t>ϵ</a:t>
            </a:r>
            <a:r>
              <a:rPr lang="en-US" sz="2200" dirty="0">
                <a:latin typeface="Trebuchet MS" panose="020B0603020202020204" pitchFamily="34" charset="0"/>
              </a:rPr>
              <a:t> B, </a:t>
            </a:r>
            <a:r>
              <a:rPr lang="en-US" sz="2200" dirty="0" err="1">
                <a:latin typeface="Trebuchet MS" panose="020B0603020202020204" pitchFamily="34" charset="0"/>
              </a:rPr>
              <a:t>o</a:t>
            </a:r>
            <a:r>
              <a:rPr lang="en-US" sz="2200" baseline="-25000" dirty="0" err="1">
                <a:latin typeface="Trebuchet MS" panose="020B0603020202020204" pitchFamily="34" charset="0"/>
              </a:rPr>
              <a:t>H</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k</a:t>
            </a:r>
            <a:r>
              <a:rPr lang="en-US" sz="2200" dirty="0" err="1">
                <a:latin typeface="Trebuchet MS" panose="020B0603020202020204" pitchFamily="34" charset="0"/>
              </a:rPr>
              <a:t>,e</a:t>
            </a:r>
            <a:r>
              <a:rPr lang="en-US" sz="2200" baseline="-25000" dirty="0" err="1">
                <a:latin typeface="Trebuchet MS" panose="020B0603020202020204" pitchFamily="34" charset="0"/>
              </a:rPr>
              <a:t>l</a:t>
            </a:r>
            <a:r>
              <a:rPr lang="en-US" sz="2200" dirty="0">
                <a:latin typeface="Trebuchet MS" panose="020B0603020202020204" pitchFamily="34" charset="0"/>
              </a:rPr>
              <a:t>) = true,</a:t>
            </a:r>
          </a:p>
          <a:p>
            <a:pPr marL="358775" indent="-358775">
              <a:buFont typeface="+mj-lt"/>
              <a:buAutoNum type="romanLcPeriod"/>
            </a:pPr>
            <a:r>
              <a:rPr lang="es-ES" sz="2200" dirty="0">
                <a:latin typeface="Trebuchet MS" panose="020B0603020202020204" pitchFamily="34" charset="0"/>
              </a:rPr>
              <a:t>Ɐ</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k</a:t>
            </a:r>
            <a:r>
              <a:rPr lang="en-US" sz="2200" dirty="0" err="1">
                <a:latin typeface="Trebuchet MS" panose="020B0603020202020204" pitchFamily="34" charset="0"/>
              </a:rPr>
              <a:t>,e</a:t>
            </a:r>
            <a:r>
              <a:rPr lang="en-US" sz="2200" baseline="-25000" dirty="0" err="1">
                <a:latin typeface="Trebuchet MS" panose="020B0603020202020204" pitchFamily="34" charset="0"/>
              </a:rPr>
              <a:t>l</a:t>
            </a:r>
            <a:r>
              <a:rPr lang="en-US" sz="2200" dirty="0">
                <a:latin typeface="Trebuchet MS" panose="020B0603020202020204" pitchFamily="34" charset="0"/>
              </a:rPr>
              <a:t>) : </a:t>
            </a:r>
            <a:r>
              <a:rPr lang="en-US" sz="2200" dirty="0" err="1">
                <a:latin typeface="Trebuchet MS" panose="020B0603020202020204" pitchFamily="34" charset="0"/>
              </a:rPr>
              <a:t>o</a:t>
            </a:r>
            <a:r>
              <a:rPr lang="en-US" sz="2200" baseline="-25000" dirty="0" err="1">
                <a:latin typeface="Trebuchet MS" panose="020B0603020202020204" pitchFamily="34" charset="0"/>
              </a:rPr>
              <a:t>H</a:t>
            </a:r>
            <a:r>
              <a:rPr lang="en-US" sz="2200" dirty="0">
                <a:latin typeface="Trebuchet MS" panose="020B0603020202020204" pitchFamily="34" charset="0"/>
              </a:rPr>
              <a:t>(</a:t>
            </a:r>
            <a:r>
              <a:rPr lang="en-US" sz="2200" dirty="0" err="1">
                <a:latin typeface="Trebuchet MS" panose="020B0603020202020204" pitchFamily="34" charset="0"/>
              </a:rPr>
              <a:t>ek,el</a:t>
            </a:r>
            <a:r>
              <a:rPr lang="en-US" sz="2200" dirty="0">
                <a:latin typeface="Trebuchet MS" panose="020B0603020202020204" pitchFamily="34" charset="0"/>
              </a:rPr>
              <a:t>) = true, </a:t>
            </a:r>
            <a:r>
              <a:rPr lang="es-ES" sz="2200" dirty="0">
                <a:latin typeface="Trebuchet MS" panose="020B0603020202020204" pitchFamily="34" charset="0"/>
              </a:rPr>
              <a:t>ⱻ</a:t>
            </a:r>
            <a:r>
              <a:rPr lang="en-US" sz="2200" dirty="0">
                <a:latin typeface="Trebuchet MS" panose="020B0603020202020204" pitchFamily="34" charset="0"/>
              </a:rPr>
              <a:t>b </a:t>
            </a:r>
            <a:r>
              <a:rPr lang="el-GR" sz="2200" dirty="0">
                <a:latin typeface="Trebuchet MS" panose="020B0603020202020204" pitchFamily="34" charset="0"/>
              </a:rPr>
              <a:t>ϵ</a:t>
            </a:r>
            <a:r>
              <a:rPr lang="en-US" sz="2200" dirty="0">
                <a:latin typeface="Trebuchet MS" panose="020B0603020202020204" pitchFamily="34" charset="0"/>
              </a:rPr>
              <a:t> B, </a:t>
            </a:r>
            <a:r>
              <a:rPr lang="en-US" sz="2200" dirty="0" err="1">
                <a:latin typeface="Trebuchet MS" panose="020B0603020202020204" pitchFamily="34" charset="0"/>
              </a:rPr>
              <a:t>e</a:t>
            </a:r>
            <a:r>
              <a:rPr lang="en-US" sz="2200" baseline="-25000" dirty="0" err="1">
                <a:latin typeface="Trebuchet MS" panose="020B0603020202020204" pitchFamily="34" charset="0"/>
              </a:rPr>
              <a:t>k</a:t>
            </a:r>
            <a:r>
              <a:rPr lang="en-US" sz="2200" dirty="0">
                <a:latin typeface="Trebuchet MS" panose="020B0603020202020204" pitchFamily="34" charset="0"/>
              </a:rPr>
              <a:t>, e</a:t>
            </a:r>
            <a:r>
              <a:rPr lang="en-US" sz="2200" baseline="-25000" dirty="0">
                <a:latin typeface="Trebuchet MS" panose="020B0603020202020204" pitchFamily="34" charset="0"/>
              </a:rPr>
              <a:t>l</a:t>
            </a:r>
            <a:r>
              <a:rPr lang="en-US" sz="2200" dirty="0">
                <a:latin typeface="Trebuchet MS" panose="020B0603020202020204" pitchFamily="34" charset="0"/>
              </a:rPr>
              <a:t> </a:t>
            </a:r>
            <a:r>
              <a:rPr lang="el-GR" sz="2200" dirty="0">
                <a:latin typeface="Trebuchet MS" panose="020B0603020202020204" pitchFamily="34" charset="0"/>
              </a:rPr>
              <a:t>ϵ</a:t>
            </a:r>
            <a:r>
              <a:rPr lang="en-US" sz="2200" dirty="0">
                <a:latin typeface="Trebuchet MS" panose="020B0603020202020204" pitchFamily="34" charset="0"/>
              </a:rPr>
              <a:t> b,</a:t>
            </a:r>
          </a:p>
          <a:p>
            <a:pPr marL="0" indent="0">
              <a:buNone/>
            </a:pPr>
            <a:endParaRPr lang="en-US" sz="2200" dirty="0">
              <a:latin typeface="Trebuchet MS" panose="020B0603020202020204" pitchFamily="34" charset="0"/>
            </a:endParaRPr>
          </a:p>
          <a:p>
            <a:pPr marL="0" indent="0">
              <a:buNone/>
            </a:pPr>
            <a:r>
              <a:rPr lang="en-US" sz="2200" dirty="0">
                <a:latin typeface="Trebuchet MS" panose="020B0603020202020204" pitchFamily="34" charset="0"/>
              </a:rPr>
              <a:t>where </a:t>
            </a:r>
            <a:r>
              <a:rPr lang="en-US" sz="2200" dirty="0" err="1">
                <a:latin typeface="Trebuchet MS" panose="020B0603020202020204" pitchFamily="34" charset="0"/>
              </a:rPr>
              <a:t>o</a:t>
            </a:r>
            <a:r>
              <a:rPr lang="en-US" sz="2200" baseline="-25000" dirty="0" err="1">
                <a:latin typeface="Trebuchet MS" panose="020B0603020202020204" pitchFamily="34" charset="0"/>
              </a:rPr>
              <a:t>H</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k</a:t>
            </a:r>
            <a:r>
              <a:rPr lang="en-US" sz="2200" dirty="0" err="1">
                <a:latin typeface="Trebuchet MS" panose="020B0603020202020204" pitchFamily="34" charset="0"/>
              </a:rPr>
              <a:t>,e</a:t>
            </a:r>
            <a:r>
              <a:rPr lang="en-US" sz="2200" baseline="-25000" dirty="0" err="1">
                <a:latin typeface="Trebuchet MS" panose="020B0603020202020204" pitchFamily="34" charset="0"/>
              </a:rPr>
              <a:t>l</a:t>
            </a:r>
            <a:r>
              <a:rPr lang="en-US" sz="2200" dirty="0">
                <a:latin typeface="Trebuchet MS" panose="020B0603020202020204" pitchFamily="34" charset="0"/>
              </a:rPr>
              <a:t>) =  </a:t>
            </a:r>
            <a:r>
              <a:rPr lang="en-US" sz="2200" dirty="0" err="1">
                <a:latin typeface="Trebuchet MS" panose="020B0603020202020204" pitchFamily="34" charset="0"/>
              </a:rPr>
              <a:t>V</a:t>
            </a:r>
            <a:r>
              <a:rPr lang="en-US" sz="2200" baseline="-25000" dirty="0" err="1">
                <a:latin typeface="Trebuchet MS" panose="020B0603020202020204" pitchFamily="34" charset="0"/>
              </a:rPr>
              <a:t>hkey</a:t>
            </a:r>
            <a:r>
              <a:rPr lang="el-GR" sz="2200" baseline="-25000" dirty="0">
                <a:latin typeface="Trebuchet MS" panose="020B0603020202020204" pitchFamily="34" charset="0"/>
              </a:rPr>
              <a:t> ϵ </a:t>
            </a:r>
            <a:r>
              <a:rPr lang="en-US" sz="2200" baseline="-25000" dirty="0">
                <a:latin typeface="Trebuchet MS" panose="020B0603020202020204" pitchFamily="34" charset="0"/>
              </a:rPr>
              <a:t>H</a:t>
            </a:r>
            <a:r>
              <a:rPr lang="en-US" sz="2200" dirty="0">
                <a:latin typeface="Trebuchet MS" panose="020B0603020202020204" pitchFamily="34" charset="0"/>
              </a:rPr>
              <a:t>o</a:t>
            </a:r>
            <a:r>
              <a:rPr lang="en-US" sz="2200" baseline="-25000" dirty="0">
                <a:latin typeface="Trebuchet MS" panose="020B0603020202020204" pitchFamily="34" charset="0"/>
              </a:rPr>
              <a:t>key</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k</a:t>
            </a:r>
            <a:r>
              <a:rPr lang="en-US" sz="2200" dirty="0" err="1">
                <a:latin typeface="Trebuchet MS" panose="020B0603020202020204" pitchFamily="34" charset="0"/>
              </a:rPr>
              <a:t>,e</a:t>
            </a:r>
            <a:r>
              <a:rPr lang="en-US" sz="2200" baseline="-25000" dirty="0" err="1">
                <a:latin typeface="Trebuchet MS" panose="020B0603020202020204" pitchFamily="34" charset="0"/>
              </a:rPr>
              <a:t>l</a:t>
            </a:r>
            <a:r>
              <a:rPr lang="en-US" sz="2200" dirty="0">
                <a:latin typeface="Trebuchet MS" panose="020B0603020202020204" pitchFamily="34" charset="0"/>
              </a:rPr>
              <a:t>)</a:t>
            </a:r>
          </a:p>
          <a:p>
            <a:pPr marL="0" indent="0">
              <a:buNone/>
            </a:pPr>
            <a:endParaRPr lang="en-US" sz="2200" dirty="0">
              <a:latin typeface="Trebuchet MS" panose="020B0603020202020204" pitchFamily="34" charset="0"/>
            </a:endParaRPr>
          </a:p>
          <a:p>
            <a:r>
              <a:rPr lang="en-US" sz="2200" dirty="0">
                <a:latin typeface="Trebuchet MS" panose="020B0603020202020204" pitchFamily="34" charset="0"/>
              </a:rPr>
              <a:t>Disjunctive Blocking introduces redundancy in entity blocks</a:t>
            </a:r>
          </a:p>
          <a:p>
            <a:pPr lvl="1"/>
            <a:r>
              <a:rPr lang="en-US" sz="2200" dirty="0">
                <a:solidFill>
                  <a:srgbClr val="0070C0"/>
                </a:solidFill>
                <a:latin typeface="Trebuchet MS" panose="020B0603020202020204" pitchFamily="34" charset="0"/>
              </a:rPr>
              <a:t>Overlapping, schema-agnostic indexing</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10</a:t>
            </a:fld>
            <a:endParaRPr lang="en-US" dirty="0"/>
          </a:p>
        </p:txBody>
      </p:sp>
      <p:sp>
        <p:nvSpPr>
          <p:cNvPr id="5" name="Rounded Rectangular Callout 5"/>
          <p:cNvSpPr/>
          <p:nvPr/>
        </p:nvSpPr>
        <p:spPr>
          <a:xfrm>
            <a:off x="6178378" y="2083057"/>
            <a:ext cx="2965621" cy="1327407"/>
          </a:xfrm>
          <a:prstGeom prst="wedgeRoundRectCallout">
            <a:avLst>
              <a:gd name="adj1" fmla="val -124171"/>
              <a:gd name="adj2" fmla="val -17944"/>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000" i="1" dirty="0">
                <a:solidFill>
                  <a:schemeClr val="tx1"/>
                </a:solidFill>
                <a:latin typeface="Trebuchet MS" panose="020B0603020202020204" pitchFamily="34" charset="0"/>
              </a:rPr>
              <a:t>entities of the same block are candidate matches by at </a:t>
            </a:r>
            <a:r>
              <a:rPr lang="en-US" sz="2000" b="1" i="1" dirty="0">
                <a:solidFill>
                  <a:schemeClr val="tx1"/>
                </a:solidFill>
                <a:latin typeface="Trebuchet MS" panose="020B0603020202020204" pitchFamily="34" charset="0"/>
              </a:rPr>
              <a:t>least one indexing function </a:t>
            </a:r>
          </a:p>
        </p:txBody>
      </p:sp>
      <p:sp>
        <p:nvSpPr>
          <p:cNvPr id="6" name="Rounded Rectangular Callout 6"/>
          <p:cNvSpPr/>
          <p:nvPr/>
        </p:nvSpPr>
        <p:spPr>
          <a:xfrm>
            <a:off x="5733535" y="3680168"/>
            <a:ext cx="3158946" cy="1126609"/>
          </a:xfrm>
          <a:prstGeom prst="wedgeRoundRectCallout">
            <a:avLst>
              <a:gd name="adj1" fmla="val -69892"/>
              <a:gd name="adj2" fmla="val -72344"/>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000" i="1" dirty="0">
                <a:solidFill>
                  <a:schemeClr val="tx1"/>
                </a:solidFill>
                <a:latin typeface="Trebuchet MS" panose="020B0603020202020204" pitchFamily="34" charset="0"/>
              </a:rPr>
              <a:t>candidate matches share at least a common block </a:t>
            </a:r>
            <a:r>
              <a:rPr lang="en-US" sz="2000" b="1" i="1" dirty="0">
                <a:solidFill>
                  <a:schemeClr val="tx1"/>
                </a:solidFill>
                <a:latin typeface="Trebuchet MS" panose="020B0603020202020204" pitchFamily="34" charset="0"/>
              </a:rPr>
              <a:t>of any type</a:t>
            </a:r>
          </a:p>
        </p:txBody>
      </p:sp>
    </p:spTree>
    <p:extLst>
      <p:ext uri="{BB962C8B-B14F-4D97-AF65-F5344CB8AC3E}">
        <p14:creationId xmlns:p14="http://schemas.microsoft.com/office/powerpoint/2010/main" val="2863952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latin typeface="Trebuchet MS" panose="020B0603020202020204" pitchFamily="34" charset="0"/>
              </a:rPr>
              <a:pPr>
                <a:defRPr/>
              </a:pPr>
              <a:t>11</a:t>
            </a:fld>
            <a:endParaRPr lang="en-US" dirty="0">
              <a:latin typeface="Trebuchet MS" panose="020B0603020202020204" pitchFamily="34" charset="0"/>
            </a:endParaRPr>
          </a:p>
        </p:txBody>
      </p:sp>
      <p:sp>
        <p:nvSpPr>
          <p:cNvPr id="5" name="Titre 1"/>
          <p:cNvSpPr>
            <a:spLocks noGrp="1"/>
          </p:cNvSpPr>
          <p:nvPr>
            <p:ph type="title"/>
          </p:nvPr>
        </p:nvSpPr>
        <p:spPr>
          <a:xfrm>
            <a:off x="671513" y="-210069"/>
            <a:ext cx="7805737" cy="1254125"/>
          </a:xfrm>
        </p:spPr>
        <p:txBody>
          <a:bodyPr/>
          <a:lstStyle/>
          <a:p>
            <a:r>
              <a:rPr lang="en-US" dirty="0"/>
              <a:t>Disjunctive Blocking: Example</a:t>
            </a:r>
          </a:p>
        </p:txBody>
      </p:sp>
      <p:grpSp>
        <p:nvGrpSpPr>
          <p:cNvPr id="6" name="Group 4"/>
          <p:cNvGrpSpPr/>
          <p:nvPr/>
        </p:nvGrpSpPr>
        <p:grpSpPr>
          <a:xfrm>
            <a:off x="0" y="770659"/>
            <a:ext cx="5508103" cy="3996866"/>
            <a:chOff x="1547664" y="1628800"/>
            <a:chExt cx="5999167" cy="4248472"/>
          </a:xfrm>
        </p:grpSpPr>
        <p:pic>
          <p:nvPicPr>
            <p:cNvPr id="7" name="Content Placeholder 5"/>
            <p:cNvPicPr>
              <a:picLocks noChangeAspect="1"/>
            </p:cNvPicPr>
            <p:nvPr/>
          </p:nvPicPr>
          <p:blipFill rotWithShape="1">
            <a:blip r:embed="rId2" cstate="email">
              <a:extLst>
                <a:ext uri="{28A0092B-C50C-407E-A947-70E740481C1C}">
                  <a14:useLocalDpi xmlns:a14="http://schemas.microsoft.com/office/drawing/2010/main" val="0"/>
                </a:ext>
              </a:extLst>
            </a:blip>
            <a:srcRect l="-350" r="35080"/>
            <a:stretch/>
          </p:blipFill>
          <p:spPr>
            <a:xfrm>
              <a:off x="1547664" y="1628800"/>
              <a:ext cx="5999167" cy="4248472"/>
            </a:xfrm>
            <a:prstGeom prst="rect">
              <a:avLst/>
            </a:prstGeom>
          </p:spPr>
        </p:pic>
        <p:sp>
          <p:nvSpPr>
            <p:cNvPr id="8" name="Rectangle 7"/>
            <p:cNvSpPr/>
            <p:nvPr/>
          </p:nvSpPr>
          <p:spPr>
            <a:xfrm>
              <a:off x="4355976" y="5373216"/>
              <a:ext cx="432048" cy="392673"/>
            </a:xfrm>
            <a:prstGeom prst="rect">
              <a:avLst/>
            </a:prstGeom>
            <a:solidFill>
              <a:srgbClr val="F2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2000">
                <a:solidFill>
                  <a:schemeClr val="tx1"/>
                </a:solidFill>
              </a:endParaRPr>
            </a:p>
          </p:txBody>
        </p:sp>
      </p:grpSp>
      <p:graphicFrame>
        <p:nvGraphicFramePr>
          <p:cNvPr id="9" name="Table 7"/>
          <p:cNvGraphicFramePr>
            <a:graphicFrameLocks noGrp="1"/>
          </p:cNvGraphicFramePr>
          <p:nvPr>
            <p:extLst>
              <p:ext uri="{D42A27DB-BD31-4B8C-83A1-F6EECF244321}">
                <p14:modId xmlns:p14="http://schemas.microsoft.com/office/powerpoint/2010/main" val="1292517589"/>
              </p:ext>
            </p:extLst>
          </p:nvPr>
        </p:nvGraphicFramePr>
        <p:xfrm>
          <a:off x="6166510" y="914675"/>
          <a:ext cx="2495576" cy="741680"/>
        </p:xfrm>
        <a:graphic>
          <a:graphicData uri="http://schemas.openxmlformats.org/drawingml/2006/table">
            <a:tbl>
              <a:tblPr firstRow="1" bandRow="1"/>
              <a:tblGrid>
                <a:gridCol w="249557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a:latin typeface="Trebuchet MS" panose="020B0603020202020204" pitchFamily="34" charset="0"/>
                        </a:rPr>
                        <a:t>sl6</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Bray, Berkshire</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10" name="Table 8"/>
          <p:cNvGraphicFramePr>
            <a:graphicFrameLocks noGrp="1"/>
          </p:cNvGraphicFramePr>
          <p:nvPr>
            <p:extLst>
              <p:ext uri="{D42A27DB-BD31-4B8C-83A1-F6EECF244321}">
                <p14:modId xmlns:p14="http://schemas.microsoft.com/office/powerpoint/2010/main" val="1476392438"/>
              </p:ext>
            </p:extLst>
          </p:nvPr>
        </p:nvGraphicFramePr>
        <p:xfrm>
          <a:off x="6166510" y="1749856"/>
          <a:ext cx="2495576" cy="741680"/>
        </p:xfrm>
        <a:graphic>
          <a:graphicData uri="http://schemas.openxmlformats.org/drawingml/2006/table">
            <a:tbl>
              <a:tblPr firstRow="1" bandRow="1"/>
              <a:tblGrid>
                <a:gridCol w="249557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a:latin typeface="Trebuchet MS" panose="020B0603020202020204" pitchFamily="34" charset="0"/>
                        </a:rPr>
                        <a:t>duck</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Restaurant1, Restaurant2</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11" name="Table 9"/>
          <p:cNvGraphicFramePr>
            <a:graphicFrameLocks noGrp="1"/>
          </p:cNvGraphicFramePr>
          <p:nvPr>
            <p:extLst>
              <p:ext uri="{D42A27DB-BD31-4B8C-83A1-F6EECF244321}">
                <p14:modId xmlns:p14="http://schemas.microsoft.com/office/powerpoint/2010/main" val="3905062341"/>
              </p:ext>
            </p:extLst>
          </p:nvPr>
        </p:nvGraphicFramePr>
        <p:xfrm>
          <a:off x="6166510" y="2637443"/>
          <a:ext cx="2495576" cy="706120"/>
        </p:xfrm>
        <a:graphic>
          <a:graphicData uri="http://schemas.openxmlformats.org/drawingml/2006/table">
            <a:tbl>
              <a:tblPr firstRow="1" bandRow="1"/>
              <a:tblGrid>
                <a:gridCol w="2495576">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a:latin typeface="Trebuchet MS" panose="020B0603020202020204" pitchFamily="34" charset="0"/>
                        </a:rPr>
                        <a:t>lake</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John Lake A, Jonny Lake</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12" name="Table 13"/>
          <p:cNvGraphicFramePr>
            <a:graphicFrameLocks noGrp="1"/>
          </p:cNvGraphicFramePr>
          <p:nvPr>
            <p:extLst>
              <p:ext uri="{D42A27DB-BD31-4B8C-83A1-F6EECF244321}">
                <p14:modId xmlns:p14="http://schemas.microsoft.com/office/powerpoint/2010/main" val="1537940262"/>
              </p:ext>
            </p:extLst>
          </p:nvPr>
        </p:nvGraphicFramePr>
        <p:xfrm>
          <a:off x="222422" y="4731099"/>
          <a:ext cx="2528700" cy="706120"/>
        </p:xfrm>
        <a:graphic>
          <a:graphicData uri="http://schemas.openxmlformats.org/drawingml/2006/table">
            <a:tbl>
              <a:tblPr firstRow="1" bandRow="1">
                <a:tableStyleId>{B301B821-A1FF-4177-AEE7-76D212191A09}</a:tableStyleId>
              </a:tblPr>
              <a:tblGrid>
                <a:gridCol w="2528700">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dirty="0">
                          <a:latin typeface="Trebuchet MS" panose="020B0603020202020204" pitchFamily="34" charset="0"/>
                        </a:rPr>
                        <a:t>J. Lake</a:t>
                      </a:r>
                      <a:endParaRPr lang="en-US" sz="16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latin typeface="Trebuchet MS" panose="020B0603020202020204" pitchFamily="34" charset="0"/>
                        </a:rPr>
                        <a:t>John Lake A, Jonny Lake</a:t>
                      </a:r>
                      <a:endParaRPr lang="en-US" sz="16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3" name="Table 14"/>
          <p:cNvGraphicFramePr>
            <a:graphicFrameLocks noGrp="1"/>
          </p:cNvGraphicFramePr>
          <p:nvPr>
            <p:extLst>
              <p:ext uri="{D42A27DB-BD31-4B8C-83A1-F6EECF244321}">
                <p14:modId xmlns:p14="http://schemas.microsoft.com/office/powerpoint/2010/main" val="1830461363"/>
              </p:ext>
            </p:extLst>
          </p:nvPr>
        </p:nvGraphicFramePr>
        <p:xfrm>
          <a:off x="2835998" y="4731099"/>
          <a:ext cx="1555982" cy="706120"/>
        </p:xfrm>
        <a:graphic>
          <a:graphicData uri="http://schemas.openxmlformats.org/drawingml/2006/table">
            <a:tbl>
              <a:tblPr firstRow="1" bandRow="1">
                <a:tableStyleId>{B301B821-A1FF-4177-AEE7-76D212191A09}</a:tableStyleId>
              </a:tblPr>
              <a:tblGrid>
                <a:gridCol w="1555982">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1" dirty="0">
                          <a:latin typeface="Trebuchet MS" panose="020B0603020202020204" pitchFamily="34" charset="0"/>
                        </a:rPr>
                        <a:t>the</a:t>
                      </a:r>
                      <a:r>
                        <a:rPr lang="en-US" sz="1600" b="1" baseline="0" dirty="0">
                          <a:latin typeface="Trebuchet MS" panose="020B0603020202020204" pitchFamily="34" charset="0"/>
                        </a:rPr>
                        <a:t> #fat duck</a:t>
                      </a:r>
                      <a:endParaRPr lang="en-US" sz="16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latin typeface="Trebuchet MS" panose="020B0603020202020204" pitchFamily="34" charset="0"/>
                        </a:rPr>
                        <a:t>Restaurant1</a:t>
                      </a:r>
                      <a:endParaRPr lang="en-US" sz="16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4" name="Table 15"/>
          <p:cNvGraphicFramePr>
            <a:graphicFrameLocks noGrp="1"/>
          </p:cNvGraphicFramePr>
          <p:nvPr>
            <p:extLst>
              <p:ext uri="{D42A27DB-BD31-4B8C-83A1-F6EECF244321}">
                <p14:modId xmlns:p14="http://schemas.microsoft.com/office/powerpoint/2010/main" val="2391938355"/>
              </p:ext>
            </p:extLst>
          </p:nvPr>
        </p:nvGraphicFramePr>
        <p:xfrm>
          <a:off x="4476855" y="4731099"/>
          <a:ext cx="1517603" cy="706120"/>
        </p:xfrm>
        <a:graphic>
          <a:graphicData uri="http://schemas.openxmlformats.org/drawingml/2006/table">
            <a:tbl>
              <a:tblPr firstRow="1" bandRow="1">
                <a:tableStyleId>{B301B821-A1FF-4177-AEE7-76D212191A09}</a:tableStyleId>
              </a:tblPr>
              <a:tblGrid>
                <a:gridCol w="1517603">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1" dirty="0">
                          <a:latin typeface="Trebuchet MS" panose="020B0603020202020204" pitchFamily="34" charset="0"/>
                        </a:rPr>
                        <a:t>the</a:t>
                      </a:r>
                      <a:r>
                        <a:rPr lang="en-US" sz="1600" b="1" baseline="0" dirty="0">
                          <a:latin typeface="Trebuchet MS" panose="020B0603020202020204" pitchFamily="34" charset="0"/>
                        </a:rPr>
                        <a:t> fat duck</a:t>
                      </a:r>
                      <a:endParaRPr lang="en-US" sz="16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latin typeface="Trebuchet MS" panose="020B0603020202020204" pitchFamily="34" charset="0"/>
                        </a:rPr>
                        <a:t>Restaurant2</a:t>
                      </a:r>
                      <a:endParaRPr lang="en-US" sz="16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5" name="Table 16"/>
          <p:cNvGraphicFramePr>
            <a:graphicFrameLocks noGrp="1"/>
          </p:cNvGraphicFramePr>
          <p:nvPr>
            <p:extLst>
              <p:ext uri="{D42A27DB-BD31-4B8C-83A1-F6EECF244321}">
                <p14:modId xmlns:p14="http://schemas.microsoft.com/office/powerpoint/2010/main" val="2297321834"/>
              </p:ext>
            </p:extLst>
          </p:nvPr>
        </p:nvGraphicFramePr>
        <p:xfrm>
          <a:off x="6166510" y="3489470"/>
          <a:ext cx="2495576" cy="741680"/>
        </p:xfrm>
        <a:graphic>
          <a:graphicData uri="http://schemas.openxmlformats.org/drawingml/2006/table">
            <a:tbl>
              <a:tblPr firstRow="1" bandRow="1"/>
              <a:tblGrid>
                <a:gridCol w="249557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err="1">
                          <a:latin typeface="Trebuchet MS" panose="020B0603020202020204" pitchFamily="34" charset="0"/>
                        </a:rPr>
                        <a:t>french</a:t>
                      </a:r>
                      <a:endParaRPr lang="en-US" sz="1600" b="0" dirty="0">
                        <a:latin typeface="Trebuchet MS" panose="020B0603020202020204" pitchFamily="34" charset="0"/>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Restaurant1, Restaurant2</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sp>
        <p:nvSpPr>
          <p:cNvPr id="16" name="TextBox 17"/>
          <p:cNvSpPr txBox="1"/>
          <p:nvPr/>
        </p:nvSpPr>
        <p:spPr>
          <a:xfrm>
            <a:off x="7071993" y="4969792"/>
            <a:ext cx="1727870" cy="386709"/>
          </a:xfrm>
          <a:prstGeom prst="rect">
            <a:avLst/>
          </a:prstGeom>
          <a:noFill/>
        </p:spPr>
        <p:txBody>
          <a:bodyPr wrap="square" rtlCol="0">
            <a:spAutoFit/>
          </a:bodyPr>
          <a:lstStyle/>
          <a:p>
            <a:pPr>
              <a:buNone/>
            </a:pPr>
            <a:r>
              <a:rPr lang="en-US" sz="2000" dirty="0">
                <a:solidFill>
                  <a:srgbClr val="0070C0"/>
                </a:solidFill>
                <a:latin typeface="Trebuchet MS" panose="020B0603020202020204" pitchFamily="34" charset="0"/>
              </a:rPr>
              <a:t>name blocks</a:t>
            </a:r>
          </a:p>
        </p:txBody>
      </p:sp>
      <p:cxnSp>
        <p:nvCxnSpPr>
          <p:cNvPr id="17" name="Straight Arrow Connector 19"/>
          <p:cNvCxnSpPr>
            <a:stCxn id="16" idx="1"/>
          </p:cNvCxnSpPr>
          <p:nvPr/>
        </p:nvCxnSpPr>
        <p:spPr>
          <a:xfrm flipH="1" flipV="1">
            <a:off x="5808841" y="4738725"/>
            <a:ext cx="1263152" cy="4244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22"/>
          <p:cNvSpPr txBox="1"/>
          <p:nvPr/>
        </p:nvSpPr>
        <p:spPr>
          <a:xfrm>
            <a:off x="7215848" y="4502828"/>
            <a:ext cx="1928152" cy="386709"/>
          </a:xfrm>
          <a:prstGeom prst="rect">
            <a:avLst/>
          </a:prstGeom>
          <a:noFill/>
        </p:spPr>
        <p:txBody>
          <a:bodyPr wrap="square" rtlCol="0">
            <a:spAutoFit/>
          </a:bodyPr>
          <a:lstStyle/>
          <a:p>
            <a:pPr>
              <a:buNone/>
            </a:pPr>
            <a:r>
              <a:rPr lang="en-US" sz="2000" dirty="0">
                <a:solidFill>
                  <a:srgbClr val="00B050"/>
                </a:solidFill>
                <a:latin typeface="Trebuchet MS" panose="020B0603020202020204" pitchFamily="34" charset="0"/>
              </a:rPr>
              <a:t>token blocks</a:t>
            </a:r>
          </a:p>
        </p:txBody>
      </p:sp>
      <p:sp>
        <p:nvSpPr>
          <p:cNvPr id="20" name="TextBox 27"/>
          <p:cNvSpPr txBox="1"/>
          <p:nvPr/>
        </p:nvSpPr>
        <p:spPr>
          <a:xfrm>
            <a:off x="632354" y="5632296"/>
            <a:ext cx="1563382" cy="720197"/>
          </a:xfrm>
          <a:prstGeom prst="rect">
            <a:avLst/>
          </a:prstGeom>
          <a:noFill/>
        </p:spPr>
        <p:txBody>
          <a:bodyPr wrap="square" rtlCol="0">
            <a:spAutoFit/>
          </a:bodyPr>
          <a:lstStyle/>
          <a:p>
            <a:pPr>
              <a:buNone/>
            </a:pPr>
            <a:r>
              <a:rPr lang="en-US" sz="2000" dirty="0">
                <a:latin typeface="Trebuchet MS" panose="020B0603020202020204" pitchFamily="34" charset="0"/>
              </a:rPr>
              <a:t>Candidate matches if:</a:t>
            </a:r>
          </a:p>
        </p:txBody>
      </p:sp>
      <p:sp>
        <p:nvSpPr>
          <p:cNvPr id="21" name="TextBox 28"/>
          <p:cNvSpPr txBox="1"/>
          <p:nvPr/>
        </p:nvSpPr>
        <p:spPr>
          <a:xfrm>
            <a:off x="2280612" y="5522370"/>
            <a:ext cx="6084912" cy="1034129"/>
          </a:xfrm>
          <a:prstGeom prst="rect">
            <a:avLst/>
          </a:prstGeom>
          <a:noFill/>
        </p:spPr>
        <p:txBody>
          <a:bodyPr wrap="square" rtlCol="0">
            <a:spAutoFit/>
          </a:bodyPr>
          <a:lstStyle/>
          <a:p>
            <a:pPr>
              <a:spcBef>
                <a:spcPts val="0"/>
              </a:spcBef>
              <a:buNone/>
            </a:pPr>
            <a:r>
              <a:rPr lang="en-US" sz="2000" dirty="0">
                <a:latin typeface="Trebuchet MS" panose="020B0603020202020204" pitchFamily="34" charset="0"/>
              </a:rPr>
              <a:t>common token block, </a:t>
            </a:r>
            <a:r>
              <a:rPr lang="en-US" sz="2000" b="1" dirty="0">
                <a:solidFill>
                  <a:srgbClr val="996633"/>
                </a:solidFill>
                <a:latin typeface="Trebuchet MS" panose="020B0603020202020204" pitchFamily="34" charset="0"/>
              </a:rPr>
              <a:t>OR</a:t>
            </a:r>
          </a:p>
          <a:p>
            <a:pPr>
              <a:spcBef>
                <a:spcPts val="0"/>
              </a:spcBef>
              <a:buNone/>
            </a:pPr>
            <a:r>
              <a:rPr lang="en-US" sz="2000" dirty="0">
                <a:latin typeface="Trebuchet MS" panose="020B0603020202020204" pitchFamily="34" charset="0"/>
              </a:rPr>
              <a:t>common name block, </a:t>
            </a:r>
            <a:r>
              <a:rPr lang="en-US" sz="2000" b="1" dirty="0">
                <a:solidFill>
                  <a:srgbClr val="996633"/>
                </a:solidFill>
                <a:latin typeface="Trebuchet MS" panose="020B0603020202020204" pitchFamily="34" charset="0"/>
              </a:rPr>
              <a:t>OR</a:t>
            </a:r>
          </a:p>
          <a:p>
            <a:pPr>
              <a:spcBef>
                <a:spcPts val="0"/>
              </a:spcBef>
              <a:buNone/>
            </a:pPr>
            <a:r>
              <a:rPr lang="en-US" sz="2000" b="1" dirty="0">
                <a:solidFill>
                  <a:srgbClr val="996633"/>
                </a:solidFill>
                <a:latin typeface="Trebuchet MS" panose="020B0603020202020204" pitchFamily="34" charset="0"/>
              </a:rPr>
              <a:t>neighbors</a:t>
            </a:r>
            <a:r>
              <a:rPr lang="en-US" sz="2000" dirty="0">
                <a:latin typeface="Trebuchet MS" panose="020B0603020202020204" pitchFamily="34" charset="0"/>
              </a:rPr>
              <a:t> from top relations have a common block</a:t>
            </a:r>
          </a:p>
        </p:txBody>
      </p:sp>
      <p:sp>
        <p:nvSpPr>
          <p:cNvPr id="22" name="Left Brace 29"/>
          <p:cNvSpPr/>
          <p:nvPr/>
        </p:nvSpPr>
        <p:spPr>
          <a:xfrm>
            <a:off x="2195736" y="5525499"/>
            <a:ext cx="84876" cy="93379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US" sz="2000">
              <a:latin typeface="Trebuchet MS" panose="020B0603020202020204" pitchFamily="34" charset="0"/>
            </a:endParaRPr>
          </a:p>
        </p:txBody>
      </p:sp>
      <p:cxnSp>
        <p:nvCxnSpPr>
          <p:cNvPr id="23" name="Straight Arrow Connector 30"/>
          <p:cNvCxnSpPr>
            <a:stCxn id="24" idx="1"/>
          </p:cNvCxnSpPr>
          <p:nvPr/>
        </p:nvCxnSpPr>
        <p:spPr>
          <a:xfrm flipH="1">
            <a:off x="5301049" y="5776766"/>
            <a:ext cx="1445740" cy="9898"/>
          </a:xfrm>
          <a:prstGeom prst="straightConnector1">
            <a:avLst/>
          </a:prstGeom>
          <a:ln w="28575">
            <a:solidFill>
              <a:srgbClr val="996633"/>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32"/>
          <p:cNvSpPr txBox="1"/>
          <p:nvPr/>
        </p:nvSpPr>
        <p:spPr>
          <a:xfrm>
            <a:off x="6746789" y="5416667"/>
            <a:ext cx="2566677" cy="720197"/>
          </a:xfrm>
          <a:prstGeom prst="rect">
            <a:avLst/>
          </a:prstGeom>
          <a:noFill/>
        </p:spPr>
        <p:txBody>
          <a:bodyPr wrap="square" rtlCol="0">
            <a:spAutoFit/>
          </a:bodyPr>
          <a:lstStyle/>
          <a:p>
            <a:pPr>
              <a:buNone/>
            </a:pPr>
            <a:r>
              <a:rPr lang="en-US" sz="2000" dirty="0">
                <a:solidFill>
                  <a:srgbClr val="996633"/>
                </a:solidFill>
                <a:latin typeface="Trebuchet MS" panose="020B0603020202020204" pitchFamily="34" charset="0"/>
              </a:rPr>
              <a:t>disjunctive co-occurrence function</a:t>
            </a:r>
          </a:p>
        </p:txBody>
      </p:sp>
      <p:cxnSp>
        <p:nvCxnSpPr>
          <p:cNvPr id="28" name="Straight Arrow Connector 19"/>
          <p:cNvCxnSpPr/>
          <p:nvPr/>
        </p:nvCxnSpPr>
        <p:spPr>
          <a:xfrm flipH="1" flipV="1">
            <a:off x="6166510" y="4223045"/>
            <a:ext cx="1316795" cy="645438"/>
          </a:xfrm>
          <a:prstGeom prst="straightConnector1">
            <a:avLst/>
          </a:prstGeom>
          <a:ln w="28575">
            <a:solidFill>
              <a:srgbClr val="399C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000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2"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838" y="0"/>
            <a:ext cx="7805737" cy="929013"/>
          </a:xfrm>
        </p:spPr>
        <p:txBody>
          <a:bodyPr/>
          <a:lstStyle/>
          <a:p>
            <a:r>
              <a:rPr lang="en-US" dirty="0"/>
              <a:t>Disjunctive Blocking Graph</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12</a:t>
            </a:fld>
            <a:endParaRPr lang="en-US" dirty="0"/>
          </a:p>
        </p:txBody>
      </p:sp>
      <p:sp>
        <p:nvSpPr>
          <p:cNvPr id="5" name="TextBox 2"/>
          <p:cNvSpPr txBox="1"/>
          <p:nvPr/>
        </p:nvSpPr>
        <p:spPr>
          <a:xfrm>
            <a:off x="4384494" y="5218056"/>
            <a:ext cx="3395217" cy="1128386"/>
          </a:xfrm>
          <a:prstGeom prst="rect">
            <a:avLst/>
          </a:prstGeom>
          <a:noFill/>
        </p:spPr>
        <p:txBody>
          <a:bodyPr wrap="square" rtlCol="0">
            <a:spAutoFit/>
          </a:bodyPr>
          <a:lstStyle/>
          <a:p>
            <a:pPr>
              <a:spcBef>
                <a:spcPts val="0"/>
              </a:spcBef>
              <a:buNone/>
            </a:pPr>
            <a:r>
              <a:rPr lang="el-GR" sz="2200" dirty="0">
                <a:solidFill>
                  <a:srgbClr val="556A84"/>
                </a:solidFill>
                <a:latin typeface="Trebuchet MS" panose="020B0603020202020204" pitchFamily="34" charset="0"/>
              </a:rPr>
              <a:t>α</a:t>
            </a:r>
            <a:r>
              <a:rPr lang="en-US" sz="2200" dirty="0">
                <a:solidFill>
                  <a:srgbClr val="556A84"/>
                </a:solidFill>
                <a:latin typeface="Trebuchet MS" panose="020B0603020202020204" pitchFamily="34" charset="0"/>
              </a:rPr>
              <a:t> : </a:t>
            </a:r>
            <a:r>
              <a:rPr lang="en-US" sz="2200" dirty="0">
                <a:latin typeface="Trebuchet MS" panose="020B0603020202020204" pitchFamily="34" charset="0"/>
              </a:rPr>
              <a:t>identical names (T/F)</a:t>
            </a:r>
          </a:p>
          <a:p>
            <a:pPr>
              <a:spcBef>
                <a:spcPts val="0"/>
              </a:spcBef>
              <a:buNone/>
            </a:pPr>
            <a:r>
              <a:rPr lang="el-GR" sz="2200" dirty="0">
                <a:solidFill>
                  <a:srgbClr val="556A84"/>
                </a:solidFill>
                <a:latin typeface="Trebuchet MS" panose="020B0603020202020204" pitchFamily="34" charset="0"/>
              </a:rPr>
              <a:t>β</a:t>
            </a:r>
            <a:r>
              <a:rPr lang="en-US" sz="2200" dirty="0">
                <a:solidFill>
                  <a:srgbClr val="556A84"/>
                </a:solidFill>
                <a:latin typeface="Trebuchet MS" panose="020B0603020202020204" pitchFamily="34" charset="0"/>
              </a:rPr>
              <a:t> : </a:t>
            </a:r>
            <a:r>
              <a:rPr lang="en-US" sz="2200" dirty="0" err="1">
                <a:latin typeface="Trebuchet MS" panose="020B0603020202020204" pitchFamily="34" charset="0"/>
              </a:rPr>
              <a:t>valueSim</a:t>
            </a:r>
            <a:endParaRPr lang="en-US" sz="2200" dirty="0">
              <a:latin typeface="Trebuchet MS" panose="020B0603020202020204" pitchFamily="34" charset="0"/>
            </a:endParaRPr>
          </a:p>
          <a:p>
            <a:pPr>
              <a:spcBef>
                <a:spcPts val="0"/>
              </a:spcBef>
              <a:buNone/>
            </a:pPr>
            <a:r>
              <a:rPr lang="el-GR" sz="2200" dirty="0">
                <a:solidFill>
                  <a:srgbClr val="556A84"/>
                </a:solidFill>
                <a:latin typeface="Trebuchet MS" panose="020B0603020202020204" pitchFamily="34" charset="0"/>
              </a:rPr>
              <a:t>γ</a:t>
            </a:r>
            <a:r>
              <a:rPr lang="en-US" sz="2200" dirty="0">
                <a:solidFill>
                  <a:srgbClr val="556A84"/>
                </a:solidFill>
                <a:latin typeface="Trebuchet MS" panose="020B0603020202020204" pitchFamily="34" charset="0"/>
              </a:rPr>
              <a:t> : </a:t>
            </a:r>
            <a:r>
              <a:rPr lang="en-US" sz="2200" dirty="0" err="1">
                <a:latin typeface="Trebuchet MS" panose="020B0603020202020204" pitchFamily="34" charset="0"/>
              </a:rPr>
              <a:t>neighborNSim</a:t>
            </a:r>
            <a:endParaRPr lang="en-US" sz="2200" dirty="0">
              <a:latin typeface="Trebuchet MS" panose="020B0603020202020204" pitchFamily="34" charset="0"/>
            </a:endParaRPr>
          </a:p>
        </p:txBody>
      </p:sp>
      <p:sp>
        <p:nvSpPr>
          <p:cNvPr id="6" name="Rectangle 5"/>
          <p:cNvSpPr/>
          <p:nvPr/>
        </p:nvSpPr>
        <p:spPr>
          <a:xfrm>
            <a:off x="-52138" y="5760926"/>
            <a:ext cx="4422090" cy="416204"/>
          </a:xfrm>
          <a:prstGeom prst="rect">
            <a:avLst/>
          </a:prstGeom>
        </p:spPr>
        <p:txBody>
          <a:bodyPr wrap="square">
            <a:spAutoFit/>
          </a:bodyPr>
          <a:lstStyle/>
          <a:p>
            <a:pPr>
              <a:buNone/>
            </a:pPr>
            <a:r>
              <a:rPr lang="en-US" sz="2200" dirty="0">
                <a:solidFill>
                  <a:srgbClr val="556A84"/>
                </a:solidFill>
                <a:latin typeface="Trebuchet MS" panose="020B0603020202020204" pitchFamily="34" charset="0"/>
              </a:rPr>
              <a:t>(</a:t>
            </a:r>
            <a:r>
              <a:rPr lang="el-GR" sz="2200" dirty="0" err="1">
                <a:solidFill>
                  <a:srgbClr val="556A84"/>
                </a:solidFill>
                <a:latin typeface="Trebuchet MS" panose="020B0603020202020204" pitchFamily="34" charset="0"/>
              </a:rPr>
              <a:t>α,β,γ</a:t>
            </a:r>
            <a:r>
              <a:rPr lang="el-GR" sz="2200" dirty="0">
                <a:solidFill>
                  <a:srgbClr val="556A84"/>
                </a:solidFill>
                <a:latin typeface="Trebuchet MS" panose="020B0603020202020204" pitchFamily="34" charset="0"/>
              </a:rPr>
              <a:t>) </a:t>
            </a:r>
            <a:r>
              <a:rPr lang="en-US" sz="2200" dirty="0">
                <a:latin typeface="Trebuchet MS" panose="020B0603020202020204" pitchFamily="34" charset="0"/>
              </a:rPr>
              <a:t>edge label corresponds to</a:t>
            </a:r>
          </a:p>
        </p:txBody>
      </p:sp>
      <p:sp>
        <p:nvSpPr>
          <p:cNvPr id="7" name="Left Brace 4"/>
          <p:cNvSpPr/>
          <p:nvPr/>
        </p:nvSpPr>
        <p:spPr>
          <a:xfrm>
            <a:off x="4217451" y="5366626"/>
            <a:ext cx="216024" cy="9233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US"/>
          </a:p>
        </p:txBody>
      </p:sp>
      <p:cxnSp>
        <p:nvCxnSpPr>
          <p:cNvPr id="8" name="Straight Arrow Connector 7"/>
          <p:cNvCxnSpPr/>
          <p:nvPr/>
        </p:nvCxnSpPr>
        <p:spPr>
          <a:xfrm>
            <a:off x="7659465" y="5477145"/>
            <a:ext cx="288032"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7962039" y="4975109"/>
            <a:ext cx="1268458" cy="783035"/>
          </a:xfrm>
          <a:prstGeom prst="rect">
            <a:avLst/>
          </a:prstGeom>
          <a:noFill/>
        </p:spPr>
        <p:txBody>
          <a:bodyPr wrap="square" rtlCol="0">
            <a:spAutoFit/>
          </a:bodyPr>
          <a:lstStyle/>
          <a:p>
            <a:pPr>
              <a:buNone/>
            </a:pPr>
            <a:r>
              <a:rPr lang="en-US" sz="2200" dirty="0">
                <a:solidFill>
                  <a:srgbClr val="0070C0"/>
                </a:solidFill>
                <a:latin typeface="Trebuchet MS" panose="020B0603020202020204" pitchFamily="34" charset="0"/>
              </a:rPr>
              <a:t>name blocking</a:t>
            </a:r>
          </a:p>
        </p:txBody>
      </p:sp>
      <p:sp>
        <p:nvSpPr>
          <p:cNvPr id="10" name="TextBox 10"/>
          <p:cNvSpPr txBox="1"/>
          <p:nvPr/>
        </p:nvSpPr>
        <p:spPr>
          <a:xfrm>
            <a:off x="7962039" y="5747622"/>
            <a:ext cx="1418929" cy="783035"/>
          </a:xfrm>
          <a:prstGeom prst="rect">
            <a:avLst/>
          </a:prstGeom>
          <a:noFill/>
        </p:spPr>
        <p:txBody>
          <a:bodyPr wrap="square" rtlCol="0">
            <a:spAutoFit/>
          </a:bodyPr>
          <a:lstStyle/>
          <a:p>
            <a:pPr>
              <a:buNone/>
            </a:pPr>
            <a:r>
              <a:rPr lang="en-US" sz="2200" dirty="0">
                <a:solidFill>
                  <a:srgbClr val="00B050"/>
                </a:solidFill>
              </a:rPr>
              <a:t>token blocking</a:t>
            </a:r>
          </a:p>
        </p:txBody>
      </p:sp>
      <p:sp>
        <p:nvSpPr>
          <p:cNvPr id="11" name="Right Brace 11"/>
          <p:cNvSpPr/>
          <p:nvPr/>
        </p:nvSpPr>
        <p:spPr>
          <a:xfrm>
            <a:off x="7550527" y="5741652"/>
            <a:ext cx="45719" cy="463406"/>
          </a:xfrm>
          <a:prstGeom prst="rightBrace">
            <a:avLst/>
          </a:prstGeom>
          <a:ln>
            <a:solidFill>
              <a:srgbClr val="399C39"/>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US"/>
          </a:p>
        </p:txBody>
      </p:sp>
      <p:cxnSp>
        <p:nvCxnSpPr>
          <p:cNvPr id="12" name="Straight Arrow Connector 12"/>
          <p:cNvCxnSpPr/>
          <p:nvPr/>
        </p:nvCxnSpPr>
        <p:spPr>
          <a:xfrm>
            <a:off x="7659465" y="5973355"/>
            <a:ext cx="288032" cy="0"/>
          </a:xfrm>
          <a:prstGeom prst="straightConnector1">
            <a:avLst/>
          </a:prstGeom>
          <a:ln>
            <a:solidFill>
              <a:srgbClr val="399C39"/>
            </a:solidFill>
            <a:tailEnd type="triangle"/>
          </a:ln>
        </p:spPr>
        <p:style>
          <a:lnRef idx="1">
            <a:schemeClr val="accent1"/>
          </a:lnRef>
          <a:fillRef idx="0">
            <a:schemeClr val="accent1"/>
          </a:fillRef>
          <a:effectRef idx="0">
            <a:schemeClr val="accent1"/>
          </a:effectRef>
          <a:fontRef idx="minor">
            <a:schemeClr val="tx1"/>
          </a:fontRef>
        </p:style>
      </p:cxnSp>
      <p:sp>
        <p:nvSpPr>
          <p:cNvPr id="14" name="Shape 950"/>
          <p:cNvSpPr/>
          <p:nvPr/>
        </p:nvSpPr>
        <p:spPr>
          <a:xfrm>
            <a:off x="4289206" y="3500222"/>
            <a:ext cx="1544003" cy="431493"/>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Restaurant1</a:t>
            </a:r>
          </a:p>
        </p:txBody>
      </p:sp>
      <p:sp>
        <p:nvSpPr>
          <p:cNvPr id="15" name="Shape 964"/>
          <p:cNvSpPr/>
          <p:nvPr/>
        </p:nvSpPr>
        <p:spPr>
          <a:xfrm>
            <a:off x="4875560" y="4146272"/>
            <a:ext cx="1036417" cy="586974"/>
          </a:xfrm>
          <a:prstGeom prst="ellipse">
            <a:avLst/>
          </a:prstGeom>
          <a:solidFill>
            <a:srgbClr val="B45F06"/>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Bray</a:t>
            </a:r>
          </a:p>
        </p:txBody>
      </p:sp>
      <p:sp>
        <p:nvSpPr>
          <p:cNvPr id="16" name="Shape 977"/>
          <p:cNvSpPr/>
          <p:nvPr/>
        </p:nvSpPr>
        <p:spPr>
          <a:xfrm>
            <a:off x="4433476" y="2728120"/>
            <a:ext cx="1543748" cy="540844"/>
          </a:xfrm>
          <a:prstGeom prst="ellipse">
            <a:avLst/>
          </a:prstGeom>
          <a:solidFill>
            <a:srgbClr val="38761D"/>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John Lake A</a:t>
            </a:r>
          </a:p>
        </p:txBody>
      </p:sp>
      <p:sp>
        <p:nvSpPr>
          <p:cNvPr id="17" name="Shape 993"/>
          <p:cNvSpPr/>
          <p:nvPr/>
        </p:nvSpPr>
        <p:spPr>
          <a:xfrm>
            <a:off x="7354541" y="3523529"/>
            <a:ext cx="1599821" cy="394469"/>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Restaurant2</a:t>
            </a:r>
          </a:p>
        </p:txBody>
      </p:sp>
      <p:sp>
        <p:nvSpPr>
          <p:cNvPr id="18" name="Shape 1001"/>
          <p:cNvSpPr/>
          <p:nvPr/>
        </p:nvSpPr>
        <p:spPr>
          <a:xfrm>
            <a:off x="7260975" y="2736476"/>
            <a:ext cx="1216817" cy="539098"/>
          </a:xfrm>
          <a:prstGeom prst="ellipse">
            <a:avLst/>
          </a:prstGeom>
          <a:solidFill>
            <a:srgbClr val="38761D"/>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Jonny Lake</a:t>
            </a:r>
          </a:p>
        </p:txBody>
      </p:sp>
      <p:sp>
        <p:nvSpPr>
          <p:cNvPr id="19" name="Shape 1010"/>
          <p:cNvSpPr/>
          <p:nvPr/>
        </p:nvSpPr>
        <p:spPr>
          <a:xfrm>
            <a:off x="7374545" y="4172869"/>
            <a:ext cx="1305007" cy="539098"/>
          </a:xfrm>
          <a:prstGeom prst="ellipse">
            <a:avLst/>
          </a:prstGeom>
          <a:solidFill>
            <a:srgbClr val="B45F06"/>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Berkshire</a:t>
            </a:r>
          </a:p>
        </p:txBody>
      </p:sp>
      <p:sp>
        <p:nvSpPr>
          <p:cNvPr id="20" name="TextBox 21"/>
          <p:cNvSpPr txBox="1"/>
          <p:nvPr/>
        </p:nvSpPr>
        <p:spPr>
          <a:xfrm>
            <a:off x="6091421" y="3405156"/>
            <a:ext cx="1270852" cy="309143"/>
          </a:xfrm>
          <a:prstGeom prst="rect">
            <a:avLst/>
          </a:prstGeom>
          <a:noFill/>
        </p:spPr>
        <p:txBody>
          <a:bodyPr wrap="square" rtlCol="0">
            <a:spAutoFit/>
          </a:bodyPr>
          <a:lstStyle/>
          <a:p>
            <a:pPr>
              <a:buNone/>
            </a:pPr>
            <a:r>
              <a:rPr lang="en-US" sz="1400" dirty="0"/>
              <a:t>(F, 0.2, 0)</a:t>
            </a:r>
          </a:p>
        </p:txBody>
      </p:sp>
      <p:sp>
        <p:nvSpPr>
          <p:cNvPr id="21" name="TextBox 22"/>
          <p:cNvSpPr txBox="1"/>
          <p:nvPr/>
        </p:nvSpPr>
        <p:spPr>
          <a:xfrm>
            <a:off x="6089491" y="4159803"/>
            <a:ext cx="1245442" cy="309143"/>
          </a:xfrm>
          <a:prstGeom prst="rect">
            <a:avLst/>
          </a:prstGeom>
          <a:noFill/>
        </p:spPr>
        <p:txBody>
          <a:bodyPr wrap="square" rtlCol="0">
            <a:spAutoFit/>
          </a:bodyPr>
          <a:lstStyle/>
          <a:p>
            <a:pPr>
              <a:buNone/>
            </a:pPr>
            <a:r>
              <a:rPr lang="en-US" sz="1400" dirty="0"/>
              <a:t>(F, 1.2, 0)</a:t>
            </a:r>
          </a:p>
        </p:txBody>
      </p:sp>
      <p:cxnSp>
        <p:nvCxnSpPr>
          <p:cNvPr id="22" name="Straight Connector 23"/>
          <p:cNvCxnSpPr>
            <a:stCxn id="18" idx="2"/>
            <a:endCxn id="16" idx="6"/>
          </p:cNvCxnSpPr>
          <p:nvPr/>
        </p:nvCxnSpPr>
        <p:spPr bwMode="auto">
          <a:xfrm flipH="1" flipV="1">
            <a:off x="5977224" y="2998542"/>
            <a:ext cx="1283751" cy="7483"/>
          </a:xfrm>
          <a:prstGeom prst="line">
            <a:avLst/>
          </a:prstGeom>
          <a:noFill/>
          <a:ln w="25400" cap="flat" cmpd="sng" algn="ctr">
            <a:solidFill>
              <a:schemeClr val="tx1"/>
            </a:solidFill>
            <a:prstDash val="solid"/>
            <a:round/>
            <a:headEnd type="none" w="lg" len="lg"/>
            <a:tailEnd type="none" w="lg" len="lg"/>
          </a:ln>
          <a:effectLst/>
        </p:spPr>
      </p:cxnSp>
      <p:sp>
        <p:nvSpPr>
          <p:cNvPr id="23" name="TextBox 24"/>
          <p:cNvSpPr txBox="1"/>
          <p:nvPr/>
        </p:nvSpPr>
        <p:spPr>
          <a:xfrm>
            <a:off x="6085921" y="2735434"/>
            <a:ext cx="1143535" cy="309143"/>
          </a:xfrm>
          <a:prstGeom prst="rect">
            <a:avLst/>
          </a:prstGeom>
          <a:noFill/>
        </p:spPr>
        <p:txBody>
          <a:bodyPr wrap="square" rtlCol="0">
            <a:spAutoFit/>
          </a:bodyPr>
          <a:lstStyle/>
          <a:p>
            <a:pPr>
              <a:buNone/>
            </a:pPr>
            <a:r>
              <a:rPr lang="en-US" sz="1400" dirty="0"/>
              <a:t>(T, 0, 0)</a:t>
            </a:r>
          </a:p>
        </p:txBody>
      </p:sp>
      <p:cxnSp>
        <p:nvCxnSpPr>
          <p:cNvPr id="24" name="Straight Connector 25"/>
          <p:cNvCxnSpPr>
            <a:stCxn id="14" idx="6"/>
            <a:endCxn id="17" idx="2"/>
          </p:cNvCxnSpPr>
          <p:nvPr/>
        </p:nvCxnSpPr>
        <p:spPr bwMode="auto">
          <a:xfrm>
            <a:off x="5833209" y="3715969"/>
            <a:ext cx="1521332" cy="4795"/>
          </a:xfrm>
          <a:prstGeom prst="line">
            <a:avLst/>
          </a:prstGeom>
          <a:noFill/>
          <a:ln w="25400" cap="flat" cmpd="sng" algn="ctr">
            <a:solidFill>
              <a:schemeClr val="tx1"/>
            </a:solidFill>
            <a:prstDash val="solid"/>
            <a:round/>
            <a:headEnd type="none" w="lg" len="lg"/>
            <a:tailEnd type="none" w="lg" len="lg"/>
          </a:ln>
          <a:effectLst/>
        </p:spPr>
      </p:cxnSp>
      <p:cxnSp>
        <p:nvCxnSpPr>
          <p:cNvPr id="25" name="Straight Connector 26"/>
          <p:cNvCxnSpPr>
            <a:stCxn id="15" idx="6"/>
            <a:endCxn id="19" idx="2"/>
          </p:cNvCxnSpPr>
          <p:nvPr/>
        </p:nvCxnSpPr>
        <p:spPr bwMode="auto">
          <a:xfrm>
            <a:off x="5911977" y="4439760"/>
            <a:ext cx="1462568" cy="2659"/>
          </a:xfrm>
          <a:prstGeom prst="line">
            <a:avLst/>
          </a:prstGeom>
          <a:noFill/>
          <a:ln w="25400" cap="flat" cmpd="sng" algn="ctr">
            <a:solidFill>
              <a:schemeClr val="tx1"/>
            </a:solidFill>
            <a:prstDash val="solid"/>
            <a:round/>
            <a:headEnd type="none" w="lg" len="lg"/>
            <a:tailEnd type="none" w="lg" len="lg"/>
          </a:ln>
          <a:effectLst/>
        </p:spPr>
      </p:cxnSp>
      <p:graphicFrame>
        <p:nvGraphicFramePr>
          <p:cNvPr id="26" name="Table 27"/>
          <p:cNvGraphicFramePr>
            <a:graphicFrameLocks noGrp="1"/>
          </p:cNvGraphicFramePr>
          <p:nvPr>
            <p:extLst>
              <p:ext uri="{D42A27DB-BD31-4B8C-83A1-F6EECF244321}">
                <p14:modId xmlns:p14="http://schemas.microsoft.com/office/powerpoint/2010/main" val="1626949437"/>
              </p:ext>
            </p:extLst>
          </p:nvPr>
        </p:nvGraphicFramePr>
        <p:xfrm>
          <a:off x="2641266" y="1575361"/>
          <a:ext cx="1549083" cy="670560"/>
        </p:xfrm>
        <a:graphic>
          <a:graphicData uri="http://schemas.openxmlformats.org/drawingml/2006/table">
            <a:tbl>
              <a:tblPr firstRow="1" bandRow="1"/>
              <a:tblGrid>
                <a:gridCol w="1549083">
                  <a:extLst>
                    <a:ext uri="{9D8B030D-6E8A-4147-A177-3AD203B41FA5}">
                      <a16:colId xmlns:a16="http://schemas.microsoft.com/office/drawing/2014/main" val="20000"/>
                    </a:ext>
                  </a:extLst>
                </a:gridCol>
              </a:tblGrid>
              <a:tr h="170111">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a:latin typeface="Trebuchet MS" panose="020B0603020202020204" pitchFamily="34" charset="0"/>
                        </a:rPr>
                        <a:t>sl6</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170111">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Bray, Berkshire</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27" name="Table 28"/>
          <p:cNvGraphicFramePr>
            <a:graphicFrameLocks noGrp="1"/>
          </p:cNvGraphicFramePr>
          <p:nvPr>
            <p:extLst>
              <p:ext uri="{D42A27DB-BD31-4B8C-83A1-F6EECF244321}">
                <p14:modId xmlns:p14="http://schemas.microsoft.com/office/powerpoint/2010/main" val="1504735611"/>
              </p:ext>
            </p:extLst>
          </p:nvPr>
        </p:nvGraphicFramePr>
        <p:xfrm>
          <a:off x="2305" y="1575361"/>
          <a:ext cx="2608971" cy="670560"/>
        </p:xfrm>
        <a:graphic>
          <a:graphicData uri="http://schemas.openxmlformats.org/drawingml/2006/table">
            <a:tbl>
              <a:tblPr firstRow="1" bandRow="1"/>
              <a:tblGrid>
                <a:gridCol w="2608971">
                  <a:extLst>
                    <a:ext uri="{9D8B030D-6E8A-4147-A177-3AD203B41FA5}">
                      <a16:colId xmlns:a16="http://schemas.microsoft.com/office/drawing/2014/main" val="20000"/>
                    </a:ext>
                  </a:extLst>
                </a:gridCol>
              </a:tblGrid>
              <a:tr h="202623">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a:latin typeface="Trebuchet MS" panose="020B0603020202020204" pitchFamily="34" charset="0"/>
                        </a:rPr>
                        <a:t>duck</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02623">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Restaurant1, Restaurant2</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28" name="Table 29"/>
          <p:cNvGraphicFramePr>
            <a:graphicFrameLocks noGrp="1"/>
          </p:cNvGraphicFramePr>
          <p:nvPr>
            <p:extLst>
              <p:ext uri="{D42A27DB-BD31-4B8C-83A1-F6EECF244321}">
                <p14:modId xmlns:p14="http://schemas.microsoft.com/office/powerpoint/2010/main" val="99767273"/>
              </p:ext>
            </p:extLst>
          </p:nvPr>
        </p:nvGraphicFramePr>
        <p:xfrm>
          <a:off x="4225930" y="1575361"/>
          <a:ext cx="2423982" cy="670560"/>
        </p:xfrm>
        <a:graphic>
          <a:graphicData uri="http://schemas.openxmlformats.org/drawingml/2006/table">
            <a:tbl>
              <a:tblPr firstRow="1" bandRow="1"/>
              <a:tblGrid>
                <a:gridCol w="2423982">
                  <a:extLst>
                    <a:ext uri="{9D8B030D-6E8A-4147-A177-3AD203B41FA5}">
                      <a16:colId xmlns:a16="http://schemas.microsoft.com/office/drawing/2014/main" val="20000"/>
                    </a:ext>
                  </a:extLst>
                </a:gridCol>
              </a:tblGrid>
              <a:tr h="156394">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a:latin typeface="Trebuchet MS" panose="020B0603020202020204" pitchFamily="34" charset="0"/>
                        </a:rPr>
                        <a:t>lake</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172981">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John Lake A, Jonny Lake</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32" name="Table 33"/>
          <p:cNvGraphicFramePr>
            <a:graphicFrameLocks noGrp="1"/>
          </p:cNvGraphicFramePr>
          <p:nvPr>
            <p:extLst>
              <p:ext uri="{D42A27DB-BD31-4B8C-83A1-F6EECF244321}">
                <p14:modId xmlns:p14="http://schemas.microsoft.com/office/powerpoint/2010/main" val="310504656"/>
              </p:ext>
            </p:extLst>
          </p:nvPr>
        </p:nvGraphicFramePr>
        <p:xfrm>
          <a:off x="6684593" y="1575361"/>
          <a:ext cx="2585162" cy="670560"/>
        </p:xfrm>
        <a:graphic>
          <a:graphicData uri="http://schemas.openxmlformats.org/drawingml/2006/table">
            <a:tbl>
              <a:tblPr firstRow="1" bandRow="1"/>
              <a:tblGrid>
                <a:gridCol w="2585162">
                  <a:extLst>
                    <a:ext uri="{9D8B030D-6E8A-4147-A177-3AD203B41FA5}">
                      <a16:colId xmlns:a16="http://schemas.microsoft.com/office/drawing/2014/main" val="20000"/>
                    </a:ext>
                  </a:extLst>
                </a:gridCol>
              </a:tblGrid>
              <a:tr h="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err="1">
                          <a:latin typeface="Trebuchet MS" panose="020B0603020202020204" pitchFamily="34" charset="0"/>
                        </a:rPr>
                        <a:t>french</a:t>
                      </a:r>
                      <a:endParaRPr lang="en-US" sz="1600" b="0" dirty="0">
                        <a:latin typeface="Trebuchet MS" panose="020B0603020202020204" pitchFamily="34" charset="0"/>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solidFill>
                            <a:schemeClr val="tx1"/>
                          </a:solidFill>
                          <a:latin typeface="Trebuchet MS" panose="020B0603020202020204" pitchFamily="34" charset="0"/>
                        </a:rPr>
                        <a:t>Restaurant1, Restaurant2</a:t>
                      </a: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sp>
        <p:nvSpPr>
          <p:cNvPr id="33" name="TextBox 8"/>
          <p:cNvSpPr txBox="1"/>
          <p:nvPr/>
        </p:nvSpPr>
        <p:spPr>
          <a:xfrm>
            <a:off x="8589735" y="904745"/>
            <a:ext cx="349696" cy="562526"/>
          </a:xfrm>
          <a:prstGeom prst="rect">
            <a:avLst/>
          </a:prstGeom>
          <a:noFill/>
        </p:spPr>
        <p:txBody>
          <a:bodyPr wrap="square" rtlCol="0">
            <a:spAutoFit/>
          </a:bodyPr>
          <a:lstStyle/>
          <a:p>
            <a:pPr>
              <a:buNone/>
            </a:pPr>
            <a:r>
              <a:rPr lang="en-US" dirty="0"/>
              <a:t>…</a:t>
            </a:r>
          </a:p>
        </p:txBody>
      </p:sp>
      <p:sp>
        <p:nvSpPr>
          <p:cNvPr id="34" name="TextBox 34"/>
          <p:cNvSpPr txBox="1"/>
          <p:nvPr/>
        </p:nvSpPr>
        <p:spPr>
          <a:xfrm>
            <a:off x="6085920" y="2741877"/>
            <a:ext cx="1143535" cy="309143"/>
          </a:xfrm>
          <a:prstGeom prst="rect">
            <a:avLst/>
          </a:prstGeom>
          <a:noFill/>
        </p:spPr>
        <p:txBody>
          <a:bodyPr wrap="square" rtlCol="0">
            <a:spAutoFit/>
          </a:bodyPr>
          <a:lstStyle/>
          <a:p>
            <a:pPr>
              <a:buNone/>
            </a:pPr>
            <a:r>
              <a:rPr lang="en-US" sz="1400" dirty="0"/>
              <a:t>(T, </a:t>
            </a:r>
            <a:r>
              <a:rPr lang="en-US" sz="1400" b="1" dirty="0"/>
              <a:t>0.4</a:t>
            </a:r>
            <a:r>
              <a:rPr lang="en-US" sz="1400" dirty="0"/>
              <a:t>, 0)</a:t>
            </a:r>
          </a:p>
        </p:txBody>
      </p:sp>
      <p:sp>
        <p:nvSpPr>
          <p:cNvPr id="35" name="Shape 950"/>
          <p:cNvSpPr/>
          <p:nvPr/>
        </p:nvSpPr>
        <p:spPr>
          <a:xfrm>
            <a:off x="39377" y="3866075"/>
            <a:ext cx="1539937" cy="250190"/>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Restaurant1</a:t>
            </a:r>
          </a:p>
        </p:txBody>
      </p:sp>
      <p:sp>
        <p:nvSpPr>
          <p:cNvPr id="36" name="Shape 964"/>
          <p:cNvSpPr/>
          <p:nvPr/>
        </p:nvSpPr>
        <p:spPr>
          <a:xfrm>
            <a:off x="356040" y="4656493"/>
            <a:ext cx="924256" cy="413862"/>
          </a:xfrm>
          <a:prstGeom prst="ellipse">
            <a:avLst/>
          </a:prstGeom>
          <a:solidFill>
            <a:srgbClr val="B45F06"/>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algn="ctr">
              <a:buSzPct val="25000"/>
              <a:buNone/>
            </a:pPr>
            <a:r>
              <a:rPr lang="en-US" sz="1400" dirty="0">
                <a:solidFill>
                  <a:schemeClr val="lt1"/>
                </a:solidFill>
                <a:latin typeface="Calibri"/>
                <a:ea typeface="Calibri"/>
                <a:cs typeface="Calibri"/>
                <a:sym typeface="Calibri"/>
              </a:rPr>
              <a:t>Bray</a:t>
            </a:r>
          </a:p>
        </p:txBody>
      </p:sp>
      <p:sp>
        <p:nvSpPr>
          <p:cNvPr id="37" name="Shape 977"/>
          <p:cNvSpPr/>
          <p:nvPr/>
        </p:nvSpPr>
        <p:spPr>
          <a:xfrm>
            <a:off x="202982" y="2849670"/>
            <a:ext cx="1162539" cy="652193"/>
          </a:xfrm>
          <a:prstGeom prst="ellipse">
            <a:avLst/>
          </a:prstGeom>
          <a:solidFill>
            <a:srgbClr val="38761D"/>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John Lake A</a:t>
            </a:r>
          </a:p>
        </p:txBody>
      </p:sp>
      <p:cxnSp>
        <p:nvCxnSpPr>
          <p:cNvPr id="38" name="Shape 986"/>
          <p:cNvCxnSpPr>
            <a:stCxn id="35" idx="4"/>
            <a:endCxn id="36" idx="0"/>
          </p:cNvCxnSpPr>
          <p:nvPr/>
        </p:nvCxnSpPr>
        <p:spPr>
          <a:xfrm>
            <a:off x="809346" y="4116265"/>
            <a:ext cx="8822" cy="540228"/>
          </a:xfrm>
          <a:prstGeom prst="straightConnector1">
            <a:avLst/>
          </a:prstGeom>
          <a:noFill/>
          <a:ln w="28575" cap="flat" cmpd="sng">
            <a:solidFill>
              <a:srgbClr val="996633"/>
            </a:solidFill>
            <a:prstDash val="solid"/>
            <a:round/>
            <a:headEnd type="none" w="lg" len="lg"/>
            <a:tailEnd type="triangle" w="lg" len="lg"/>
          </a:ln>
        </p:spPr>
      </p:cxnSp>
      <p:cxnSp>
        <p:nvCxnSpPr>
          <p:cNvPr id="39" name="Shape 988"/>
          <p:cNvCxnSpPr>
            <a:stCxn id="35" idx="0"/>
          </p:cNvCxnSpPr>
          <p:nvPr/>
        </p:nvCxnSpPr>
        <p:spPr>
          <a:xfrm flipH="1" flipV="1">
            <a:off x="809345" y="3471775"/>
            <a:ext cx="1" cy="394300"/>
          </a:xfrm>
          <a:prstGeom prst="straightConnector1">
            <a:avLst/>
          </a:prstGeom>
          <a:noFill/>
          <a:ln w="38100" cap="flat" cmpd="sng">
            <a:solidFill>
              <a:srgbClr val="008000"/>
            </a:solidFill>
            <a:prstDash val="solid"/>
            <a:round/>
            <a:headEnd type="none" w="lg" len="lg"/>
            <a:tailEnd type="triangle" w="lg" len="lg"/>
          </a:ln>
        </p:spPr>
      </p:cxnSp>
      <p:sp>
        <p:nvSpPr>
          <p:cNvPr id="40" name="Shape 993"/>
          <p:cNvSpPr/>
          <p:nvPr/>
        </p:nvSpPr>
        <p:spPr>
          <a:xfrm>
            <a:off x="1645683" y="3866075"/>
            <a:ext cx="1750596" cy="240939"/>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Restaurant2</a:t>
            </a:r>
            <a:endParaRPr lang="en-US" sz="1600" dirty="0">
              <a:solidFill>
                <a:schemeClr val="lt1"/>
              </a:solidFill>
              <a:latin typeface="Calibri"/>
              <a:ea typeface="Calibri"/>
              <a:cs typeface="Calibri"/>
              <a:sym typeface="Calibri"/>
            </a:endParaRPr>
          </a:p>
        </p:txBody>
      </p:sp>
      <p:sp>
        <p:nvSpPr>
          <p:cNvPr id="41" name="Shape 1001"/>
          <p:cNvSpPr/>
          <p:nvPr/>
        </p:nvSpPr>
        <p:spPr>
          <a:xfrm>
            <a:off x="1972948" y="2872777"/>
            <a:ext cx="1096684" cy="598998"/>
          </a:xfrm>
          <a:prstGeom prst="ellipse">
            <a:avLst/>
          </a:prstGeom>
          <a:solidFill>
            <a:srgbClr val="38761D"/>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Jonny Lake</a:t>
            </a:r>
          </a:p>
        </p:txBody>
      </p:sp>
      <p:sp>
        <p:nvSpPr>
          <p:cNvPr id="42" name="Shape 1010"/>
          <p:cNvSpPr/>
          <p:nvPr/>
        </p:nvSpPr>
        <p:spPr>
          <a:xfrm>
            <a:off x="1910718" y="4641390"/>
            <a:ext cx="1256326" cy="417886"/>
          </a:xfrm>
          <a:prstGeom prst="ellipse">
            <a:avLst/>
          </a:prstGeom>
          <a:solidFill>
            <a:srgbClr val="B45F06"/>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algn="ctr">
              <a:buSzPct val="25000"/>
            </a:pPr>
            <a:r>
              <a:rPr lang="en-US" sz="1400" dirty="0">
                <a:solidFill>
                  <a:schemeClr val="lt1"/>
                </a:solidFill>
                <a:latin typeface="Calibri"/>
                <a:ea typeface="Calibri"/>
                <a:cs typeface="Calibri"/>
                <a:sym typeface="Calibri"/>
              </a:rPr>
              <a:t>Berkshire</a:t>
            </a:r>
          </a:p>
        </p:txBody>
      </p:sp>
      <p:cxnSp>
        <p:nvCxnSpPr>
          <p:cNvPr id="43" name="Shape 1019"/>
          <p:cNvCxnSpPr>
            <a:stCxn id="40" idx="0"/>
            <a:endCxn id="41" idx="4"/>
          </p:cNvCxnSpPr>
          <p:nvPr/>
        </p:nvCxnSpPr>
        <p:spPr>
          <a:xfrm flipV="1">
            <a:off x="2520981" y="3471775"/>
            <a:ext cx="309" cy="394300"/>
          </a:xfrm>
          <a:prstGeom prst="straightConnector1">
            <a:avLst/>
          </a:prstGeom>
          <a:noFill/>
          <a:ln w="38100" cap="flat" cmpd="sng">
            <a:solidFill>
              <a:srgbClr val="008000"/>
            </a:solidFill>
            <a:prstDash val="solid"/>
            <a:round/>
            <a:headEnd type="none" w="lg" len="lg"/>
            <a:tailEnd type="triangle" w="lg" len="lg"/>
          </a:ln>
        </p:spPr>
      </p:cxnSp>
      <p:cxnSp>
        <p:nvCxnSpPr>
          <p:cNvPr id="44" name="Shape 1022"/>
          <p:cNvCxnSpPr>
            <a:stCxn id="40" idx="4"/>
            <a:endCxn id="42" idx="0"/>
          </p:cNvCxnSpPr>
          <p:nvPr/>
        </p:nvCxnSpPr>
        <p:spPr>
          <a:xfrm>
            <a:off x="2520981" y="4107014"/>
            <a:ext cx="17900" cy="534376"/>
          </a:xfrm>
          <a:prstGeom prst="straightConnector1">
            <a:avLst/>
          </a:prstGeom>
          <a:noFill/>
          <a:ln w="28575" cap="flat" cmpd="sng">
            <a:solidFill>
              <a:srgbClr val="996633"/>
            </a:solidFill>
            <a:prstDash val="solid"/>
            <a:round/>
            <a:headEnd type="none" w="lg" len="lg"/>
            <a:tailEnd type="triangle" w="lg" len="lg"/>
          </a:ln>
        </p:spPr>
      </p:cxnSp>
      <p:sp>
        <p:nvSpPr>
          <p:cNvPr id="45" name="TextBox 72"/>
          <p:cNvSpPr txBox="1"/>
          <p:nvPr/>
        </p:nvSpPr>
        <p:spPr>
          <a:xfrm>
            <a:off x="6093536" y="3399967"/>
            <a:ext cx="1270852" cy="309143"/>
          </a:xfrm>
          <a:prstGeom prst="rect">
            <a:avLst/>
          </a:prstGeom>
          <a:noFill/>
        </p:spPr>
        <p:txBody>
          <a:bodyPr wrap="square" rtlCol="0">
            <a:spAutoFit/>
          </a:bodyPr>
          <a:lstStyle/>
          <a:p>
            <a:pPr>
              <a:buNone/>
            </a:pPr>
            <a:r>
              <a:rPr lang="en-US" sz="1400" dirty="0"/>
              <a:t>(F, 0.2, </a:t>
            </a:r>
            <a:r>
              <a:rPr lang="en-US" sz="1400" b="1" dirty="0"/>
              <a:t>1.6</a:t>
            </a:r>
            <a:r>
              <a:rPr lang="en-US" sz="1400" dirty="0"/>
              <a:t>)</a:t>
            </a:r>
          </a:p>
        </p:txBody>
      </p:sp>
      <p:sp>
        <p:nvSpPr>
          <p:cNvPr id="46" name="TextBox 45"/>
          <p:cNvSpPr txBox="1"/>
          <p:nvPr/>
        </p:nvSpPr>
        <p:spPr>
          <a:xfrm>
            <a:off x="-23366" y="5137460"/>
            <a:ext cx="4057352" cy="594650"/>
          </a:xfrm>
          <a:prstGeom prst="rect">
            <a:avLst/>
          </a:prstGeom>
          <a:noFill/>
        </p:spPr>
        <p:txBody>
          <a:bodyPr wrap="square" rtlCol="0">
            <a:spAutoFit/>
          </a:bodyPr>
          <a:lstStyle/>
          <a:p>
            <a:pPr>
              <a:buNone/>
            </a:pPr>
            <a:r>
              <a:rPr lang="en-US" sz="1600" dirty="0">
                <a:solidFill>
                  <a:srgbClr val="556A84"/>
                </a:solidFill>
              </a:rPr>
              <a:t>add </a:t>
            </a:r>
            <a:r>
              <a:rPr lang="en-US" sz="1600" dirty="0" err="1">
                <a:solidFill>
                  <a:srgbClr val="556A84"/>
                </a:solidFill>
              </a:rPr>
              <a:t>valueSim</a:t>
            </a:r>
            <a:r>
              <a:rPr lang="en-US" sz="1600" dirty="0">
                <a:solidFill>
                  <a:srgbClr val="556A84"/>
                </a:solidFill>
              </a:rPr>
              <a:t> (1.2) as partial </a:t>
            </a:r>
            <a:r>
              <a:rPr lang="en-US" sz="1600" dirty="0" err="1">
                <a:solidFill>
                  <a:srgbClr val="556A84"/>
                </a:solidFill>
              </a:rPr>
              <a:t>neighborSim</a:t>
            </a:r>
            <a:r>
              <a:rPr lang="en-US" sz="1600" dirty="0">
                <a:solidFill>
                  <a:srgbClr val="556A84"/>
                </a:solidFill>
              </a:rPr>
              <a:t> of neighbors (Restaurant1,Restaurant2)</a:t>
            </a:r>
          </a:p>
        </p:txBody>
      </p:sp>
      <p:sp>
        <p:nvSpPr>
          <p:cNvPr id="47" name="TextBox 46"/>
          <p:cNvSpPr txBox="1"/>
          <p:nvPr/>
        </p:nvSpPr>
        <p:spPr>
          <a:xfrm>
            <a:off x="39377" y="2224684"/>
            <a:ext cx="4178074" cy="594650"/>
          </a:xfrm>
          <a:prstGeom prst="rect">
            <a:avLst/>
          </a:prstGeom>
          <a:noFill/>
        </p:spPr>
        <p:txBody>
          <a:bodyPr wrap="square" rtlCol="0">
            <a:spAutoFit/>
          </a:bodyPr>
          <a:lstStyle/>
          <a:p>
            <a:pPr>
              <a:buNone/>
            </a:pPr>
            <a:r>
              <a:rPr lang="en-US" sz="1600" dirty="0">
                <a:solidFill>
                  <a:srgbClr val="556A84"/>
                </a:solidFill>
              </a:rPr>
              <a:t>add </a:t>
            </a:r>
            <a:r>
              <a:rPr lang="en-US" sz="1600" dirty="0" err="1">
                <a:solidFill>
                  <a:srgbClr val="556A84"/>
                </a:solidFill>
              </a:rPr>
              <a:t>valueSim</a:t>
            </a:r>
            <a:r>
              <a:rPr lang="en-US" sz="1600" dirty="0">
                <a:solidFill>
                  <a:srgbClr val="556A84"/>
                </a:solidFill>
              </a:rPr>
              <a:t> (0.4) as partial </a:t>
            </a:r>
            <a:r>
              <a:rPr lang="en-US" sz="1600" dirty="0" err="1">
                <a:solidFill>
                  <a:srgbClr val="556A84"/>
                </a:solidFill>
              </a:rPr>
              <a:t>neighborSim</a:t>
            </a:r>
            <a:r>
              <a:rPr lang="en-US" sz="1600" dirty="0">
                <a:solidFill>
                  <a:srgbClr val="556A84"/>
                </a:solidFill>
              </a:rPr>
              <a:t> of neighbors (Restaurant1,Restaurant2)</a:t>
            </a:r>
          </a:p>
        </p:txBody>
      </p:sp>
      <p:sp>
        <p:nvSpPr>
          <p:cNvPr id="48" name="Rectangle 47"/>
          <p:cNvSpPr/>
          <p:nvPr/>
        </p:nvSpPr>
        <p:spPr>
          <a:xfrm>
            <a:off x="148670" y="2840733"/>
            <a:ext cx="3150584" cy="666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8670" y="4590472"/>
            <a:ext cx="3150584" cy="519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8"/>
          <p:cNvSpPr txBox="1"/>
          <p:nvPr/>
        </p:nvSpPr>
        <p:spPr>
          <a:xfrm>
            <a:off x="2516917" y="4048403"/>
            <a:ext cx="2554701" cy="594650"/>
          </a:xfrm>
          <a:prstGeom prst="rect">
            <a:avLst/>
          </a:prstGeom>
          <a:noFill/>
        </p:spPr>
        <p:txBody>
          <a:bodyPr wrap="square" rtlCol="0">
            <a:spAutoFit/>
          </a:bodyPr>
          <a:lstStyle/>
          <a:p>
            <a:pPr>
              <a:buNone/>
            </a:pPr>
            <a:r>
              <a:rPr lang="en-US" sz="1600" dirty="0">
                <a:solidFill>
                  <a:srgbClr val="556A84"/>
                </a:solidFill>
              </a:rPr>
              <a:t>sum partial </a:t>
            </a:r>
            <a:r>
              <a:rPr lang="en-US" sz="1600" dirty="0" err="1">
                <a:solidFill>
                  <a:srgbClr val="556A84"/>
                </a:solidFill>
              </a:rPr>
              <a:t>neighborSims</a:t>
            </a:r>
            <a:r>
              <a:rPr lang="en-US" sz="1600" dirty="0">
                <a:solidFill>
                  <a:srgbClr val="556A84"/>
                </a:solidFill>
              </a:rPr>
              <a:t> as final </a:t>
            </a:r>
            <a:r>
              <a:rPr lang="en-US" sz="1600" dirty="0" err="1">
                <a:solidFill>
                  <a:srgbClr val="556A84"/>
                </a:solidFill>
              </a:rPr>
              <a:t>neighborSim</a:t>
            </a:r>
            <a:endParaRPr lang="en-US" sz="1600" dirty="0">
              <a:solidFill>
                <a:srgbClr val="556A84"/>
              </a:solidFill>
            </a:endParaRPr>
          </a:p>
        </p:txBody>
      </p:sp>
      <p:graphicFrame>
        <p:nvGraphicFramePr>
          <p:cNvPr id="79" name="Table 13"/>
          <p:cNvGraphicFramePr>
            <a:graphicFrameLocks noGrp="1"/>
          </p:cNvGraphicFramePr>
          <p:nvPr>
            <p:extLst>
              <p:ext uri="{D42A27DB-BD31-4B8C-83A1-F6EECF244321}">
                <p14:modId xmlns:p14="http://schemas.microsoft.com/office/powerpoint/2010/main" val="894259312"/>
              </p:ext>
            </p:extLst>
          </p:nvPr>
        </p:nvGraphicFramePr>
        <p:xfrm>
          <a:off x="119648" y="727099"/>
          <a:ext cx="2528700" cy="706120"/>
        </p:xfrm>
        <a:graphic>
          <a:graphicData uri="http://schemas.openxmlformats.org/drawingml/2006/table">
            <a:tbl>
              <a:tblPr firstRow="1" bandRow="1">
                <a:tableStyleId>{B301B821-A1FF-4177-AEE7-76D212191A09}</a:tableStyleId>
              </a:tblPr>
              <a:tblGrid>
                <a:gridCol w="2528700">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dirty="0">
                          <a:latin typeface="Trebuchet MS" panose="020B0603020202020204" pitchFamily="34" charset="0"/>
                        </a:rPr>
                        <a:t>J. Lake</a:t>
                      </a:r>
                      <a:endParaRPr lang="en-US" sz="16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latin typeface="Trebuchet MS" panose="020B0603020202020204" pitchFamily="34" charset="0"/>
                        </a:rPr>
                        <a:t>John Lake A, Jonny Lake</a:t>
                      </a:r>
                      <a:endParaRPr lang="en-US" sz="16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80" name="Table 14"/>
          <p:cNvGraphicFramePr>
            <a:graphicFrameLocks noGrp="1"/>
          </p:cNvGraphicFramePr>
          <p:nvPr>
            <p:extLst>
              <p:ext uri="{D42A27DB-BD31-4B8C-83A1-F6EECF244321}">
                <p14:modId xmlns:p14="http://schemas.microsoft.com/office/powerpoint/2010/main" val="1491819604"/>
              </p:ext>
            </p:extLst>
          </p:nvPr>
        </p:nvGraphicFramePr>
        <p:xfrm>
          <a:off x="2733224" y="727099"/>
          <a:ext cx="1555982" cy="706120"/>
        </p:xfrm>
        <a:graphic>
          <a:graphicData uri="http://schemas.openxmlformats.org/drawingml/2006/table">
            <a:tbl>
              <a:tblPr firstRow="1" bandRow="1">
                <a:tableStyleId>{B301B821-A1FF-4177-AEE7-76D212191A09}</a:tableStyleId>
              </a:tblPr>
              <a:tblGrid>
                <a:gridCol w="1555982">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1" dirty="0">
                          <a:latin typeface="Trebuchet MS" panose="020B0603020202020204" pitchFamily="34" charset="0"/>
                        </a:rPr>
                        <a:t>the</a:t>
                      </a:r>
                      <a:r>
                        <a:rPr lang="en-US" sz="1600" b="1" baseline="0" dirty="0">
                          <a:latin typeface="Trebuchet MS" panose="020B0603020202020204" pitchFamily="34" charset="0"/>
                        </a:rPr>
                        <a:t> #fat duck</a:t>
                      </a:r>
                      <a:endParaRPr lang="en-US" sz="16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latin typeface="Trebuchet MS" panose="020B0603020202020204" pitchFamily="34" charset="0"/>
                        </a:rPr>
                        <a:t>Restaurant1</a:t>
                      </a:r>
                      <a:endParaRPr lang="en-US" sz="16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81" name="Table 15"/>
          <p:cNvGraphicFramePr>
            <a:graphicFrameLocks noGrp="1"/>
          </p:cNvGraphicFramePr>
          <p:nvPr>
            <p:extLst>
              <p:ext uri="{D42A27DB-BD31-4B8C-83A1-F6EECF244321}">
                <p14:modId xmlns:p14="http://schemas.microsoft.com/office/powerpoint/2010/main" val="3998822242"/>
              </p:ext>
            </p:extLst>
          </p:nvPr>
        </p:nvGraphicFramePr>
        <p:xfrm>
          <a:off x="4374081" y="727099"/>
          <a:ext cx="1517603" cy="706120"/>
        </p:xfrm>
        <a:graphic>
          <a:graphicData uri="http://schemas.openxmlformats.org/drawingml/2006/table">
            <a:tbl>
              <a:tblPr firstRow="1" bandRow="1">
                <a:tableStyleId>{B301B821-A1FF-4177-AEE7-76D212191A09}</a:tableStyleId>
              </a:tblPr>
              <a:tblGrid>
                <a:gridCol w="1517603">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1" dirty="0">
                          <a:latin typeface="Trebuchet MS" panose="020B0603020202020204" pitchFamily="34" charset="0"/>
                        </a:rPr>
                        <a:t>the</a:t>
                      </a:r>
                      <a:r>
                        <a:rPr lang="en-US" sz="1600" b="1" baseline="0" dirty="0">
                          <a:latin typeface="Trebuchet MS" panose="020B0603020202020204" pitchFamily="34" charset="0"/>
                        </a:rPr>
                        <a:t> fat duck</a:t>
                      </a:r>
                      <a:endParaRPr lang="en-US" sz="16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baseline="0" dirty="0">
                          <a:latin typeface="Trebuchet MS" panose="020B0603020202020204" pitchFamily="34" charset="0"/>
                        </a:rPr>
                        <a:t>Restaurant2</a:t>
                      </a:r>
                      <a:endParaRPr lang="en-US" sz="16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6809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27"/>
                                        </p:tgtEl>
                                      </p:cBhvr>
                                    </p:animEffect>
                                    <p:animScale>
                                      <p:cBhvr>
                                        <p:cTn id="26" dur="250" autoRev="1" fill="hold"/>
                                        <p:tgtEl>
                                          <p:spTgt spid="27"/>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32"/>
                                        </p:tgtEl>
                                      </p:cBhvr>
                                    </p:animEffect>
                                    <p:animScale>
                                      <p:cBhvr>
                                        <p:cTn id="29" dur="250" autoRev="1" fill="hold"/>
                                        <p:tgtEl>
                                          <p:spTgt spid="32"/>
                                        </p:tgtEl>
                                      </p:cBhvr>
                                      <p:by x="105000" y="105000"/>
                                    </p:animScale>
                                  </p:childTnLst>
                                </p:cTn>
                              </p:par>
                            </p:childTnLst>
                          </p:cTn>
                        </p:par>
                        <p:par>
                          <p:cTn id="30" fill="hold">
                            <p:stCondLst>
                              <p:cond delay="500"/>
                            </p:stCondLst>
                            <p:childTnLst>
                              <p:par>
                                <p:cTn id="31" presetID="1" presetClass="entr" presetSubtype="0" fill="hold" nodeType="afterEffect">
                                  <p:stCondLst>
                                    <p:cond delay="50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6"/>
                                        </p:tgtEl>
                                      </p:cBhvr>
                                    </p:animEffect>
                                    <p:animScale>
                                      <p:cBhvr>
                                        <p:cTn id="40" dur="250" autoRev="1" fill="hold"/>
                                        <p:tgtEl>
                                          <p:spTgt spid="26"/>
                                        </p:tgtEl>
                                      </p:cBhvr>
                                      <p:by x="105000" y="105000"/>
                                    </p:animScale>
                                  </p:childTnLst>
                                </p:cTn>
                              </p:par>
                            </p:childTnLst>
                          </p:cTn>
                        </p:par>
                        <p:par>
                          <p:cTn id="41" fill="hold">
                            <p:stCondLst>
                              <p:cond delay="500"/>
                            </p:stCondLst>
                            <p:childTnLst>
                              <p:par>
                                <p:cTn id="42" presetID="1" presetClass="entr" presetSubtype="0" fill="hold" grpId="0" nodeType="afterEffect">
                                  <p:stCondLst>
                                    <p:cond delay="500"/>
                                  </p:stCondLst>
                                  <p:childTnLst>
                                    <p:set>
                                      <p:cBhvr>
                                        <p:cTn id="43" dur="1" fill="hold">
                                          <p:stCondLst>
                                            <p:cond delay="0"/>
                                          </p:stCondLst>
                                        </p:cTn>
                                        <p:tgtEl>
                                          <p:spTgt spid="21"/>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28"/>
                                        </p:tgtEl>
                                      </p:cBhvr>
                                    </p:animEffect>
                                    <p:animScale>
                                      <p:cBhvr>
                                        <p:cTn id="51" dur="250" autoRev="1" fill="hold"/>
                                        <p:tgtEl>
                                          <p:spTgt spid="28"/>
                                        </p:tgtEl>
                                      </p:cBhvr>
                                      <p:by x="105000" y="105000"/>
                                    </p:animScale>
                                  </p:childTnLst>
                                </p:cTn>
                              </p:par>
                            </p:childTnLst>
                          </p:cTn>
                        </p:par>
                        <p:par>
                          <p:cTn id="52" fill="hold">
                            <p:stCondLst>
                              <p:cond delay="500"/>
                            </p:stCondLst>
                            <p:childTnLst>
                              <p:par>
                                <p:cTn id="53" presetID="1" presetClass="exit" presetSubtype="0" fill="hold" grpId="1" nodeType="after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par>
                          <p:cTn id="55" fill="hold">
                            <p:stCondLst>
                              <p:cond delay="500"/>
                            </p:stCondLst>
                            <p:childTnLst>
                              <p:par>
                                <p:cTn id="56" presetID="1" presetClass="entr" presetSubtype="0" fill="hold" grpId="0" nodeType="afterEffect">
                                  <p:stCondLst>
                                    <p:cond delay="50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1" nodeType="clickEffect">
                                  <p:stCondLst>
                                    <p:cond delay="0"/>
                                  </p:stCondLst>
                                  <p:childTnLst>
                                    <p:animEffect transition="out" filter="fade">
                                      <p:cBhvr>
                                        <p:cTn id="99" dur="500" tmFilter="0, 0; .2, .5; .8, .5; 1, 0"/>
                                        <p:tgtEl>
                                          <p:spTgt spid="35"/>
                                        </p:tgtEl>
                                      </p:cBhvr>
                                    </p:animEffect>
                                    <p:animScale>
                                      <p:cBhvr>
                                        <p:cTn id="100" dur="250" autoRev="1" fill="hold"/>
                                        <p:tgtEl>
                                          <p:spTgt spid="35"/>
                                        </p:tgtEl>
                                      </p:cBhvr>
                                      <p:by x="105000" y="105000"/>
                                    </p:animScale>
                                  </p:childTnLst>
                                </p:cTn>
                              </p:par>
                              <p:par>
                                <p:cTn id="101" presetID="26" presetClass="emph" presetSubtype="0" fill="hold" grpId="1" nodeType="withEffect">
                                  <p:stCondLst>
                                    <p:cond delay="0"/>
                                  </p:stCondLst>
                                  <p:childTnLst>
                                    <p:animEffect transition="out" filter="fade">
                                      <p:cBhvr>
                                        <p:cTn id="102" dur="500" tmFilter="0, 0; .2, .5; .8, .5; 1, 0"/>
                                        <p:tgtEl>
                                          <p:spTgt spid="40"/>
                                        </p:tgtEl>
                                      </p:cBhvr>
                                    </p:animEffect>
                                    <p:animScale>
                                      <p:cBhvr>
                                        <p:cTn id="103" dur="250" autoRev="1" fill="hold"/>
                                        <p:tgtEl>
                                          <p:spTgt spid="40"/>
                                        </p:tgtEl>
                                      </p:cBhvr>
                                      <p:by x="105000" y="105000"/>
                                    </p:animScale>
                                  </p:childTnLst>
                                </p:cTn>
                              </p:par>
                            </p:childTnLst>
                          </p:cTn>
                        </p:par>
                        <p:par>
                          <p:cTn id="104" fill="hold">
                            <p:stCondLst>
                              <p:cond delay="500"/>
                            </p:stCondLst>
                            <p:childTnLst>
                              <p:par>
                                <p:cTn id="105" presetID="1" presetClass="exit" presetSubtype="0" fill="hold" grpId="1" nodeType="after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childTnLst>
                          </p:cTn>
                        </p:par>
                        <p:par>
                          <p:cTn id="107" fill="hold">
                            <p:stCondLst>
                              <p:cond delay="500"/>
                            </p:stCondLst>
                            <p:childTnLst>
                              <p:par>
                                <p:cTn id="108" presetID="1" presetClass="entr" presetSubtype="0" fill="hold" grpId="0" nodeType="afterEffect">
                                  <p:stCondLst>
                                    <p:cond delay="500"/>
                                  </p:stCondLst>
                                  <p:childTnLst>
                                    <p:set>
                                      <p:cBhvr>
                                        <p:cTn id="10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3" grpId="0"/>
      <p:bldP spid="23" grpId="1"/>
      <p:bldP spid="33" grpId="0"/>
      <p:bldP spid="34" grpId="0"/>
      <p:bldP spid="35" grpId="0" animBg="1"/>
      <p:bldP spid="35" grpId="1" animBg="1"/>
      <p:bldP spid="36" grpId="0" animBg="1"/>
      <p:bldP spid="37" grpId="0" animBg="1"/>
      <p:bldP spid="40" grpId="0" animBg="1"/>
      <p:bldP spid="40" grpId="1" animBg="1"/>
      <p:bldP spid="41" grpId="0" animBg="1"/>
      <p:bldP spid="42" grpId="0" animBg="1"/>
      <p:bldP spid="45" grpId="0"/>
      <p:bldP spid="46" grpId="0"/>
      <p:bldP spid="47" grpId="0"/>
      <p:bldP spid="48" grpId="0" animBg="1"/>
      <p:bldP spid="49" grpId="0" animBg="1"/>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7071"/>
            <a:ext cx="9143999" cy="988541"/>
          </a:xfrm>
        </p:spPr>
        <p:txBody>
          <a:bodyPr/>
          <a:lstStyle/>
          <a:p>
            <a:r>
              <a:rPr lang="en-US" dirty="0"/>
              <a:t>Pruning the Disjunctive Blocking Graph</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13</a:t>
            </a:fld>
            <a:endParaRPr lang="en-US" dirty="0"/>
          </a:p>
        </p:txBody>
      </p:sp>
      <p:sp>
        <p:nvSpPr>
          <p:cNvPr id="5" name="Shape 950"/>
          <p:cNvSpPr/>
          <p:nvPr/>
        </p:nvSpPr>
        <p:spPr>
          <a:xfrm>
            <a:off x="107504" y="2627164"/>
            <a:ext cx="1544003" cy="431493"/>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buNone/>
            </a:pPr>
            <a:r>
              <a:rPr lang="en-US" sz="1800" dirty="0">
                <a:solidFill>
                  <a:schemeClr val="lt1"/>
                </a:solidFill>
                <a:latin typeface="Trebuchet MS" panose="020B0603020202020204" pitchFamily="34" charset="0"/>
                <a:ea typeface="Calibri"/>
                <a:cs typeface="Calibri"/>
                <a:sym typeface="Calibri"/>
              </a:rPr>
              <a:t>e1</a:t>
            </a:r>
          </a:p>
        </p:txBody>
      </p:sp>
      <p:sp>
        <p:nvSpPr>
          <p:cNvPr id="6" name="Shape 950"/>
          <p:cNvSpPr/>
          <p:nvPr/>
        </p:nvSpPr>
        <p:spPr>
          <a:xfrm>
            <a:off x="95468" y="3842471"/>
            <a:ext cx="1544003" cy="431493"/>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buNone/>
            </a:pPr>
            <a:r>
              <a:rPr lang="en-US" sz="1800" dirty="0">
                <a:solidFill>
                  <a:schemeClr val="lt1"/>
                </a:solidFill>
                <a:latin typeface="Trebuchet MS" panose="020B0603020202020204" pitchFamily="34" charset="0"/>
                <a:ea typeface="Calibri"/>
                <a:cs typeface="Calibri"/>
                <a:sym typeface="Calibri"/>
              </a:rPr>
              <a:t>e2</a:t>
            </a:r>
          </a:p>
        </p:txBody>
      </p:sp>
      <p:sp>
        <p:nvSpPr>
          <p:cNvPr id="7" name="Shape 950"/>
          <p:cNvSpPr/>
          <p:nvPr/>
        </p:nvSpPr>
        <p:spPr>
          <a:xfrm>
            <a:off x="3443518" y="1647576"/>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latin typeface="Trebuchet MS" panose="020B0603020202020204" pitchFamily="34" charset="0"/>
                <a:ea typeface="Calibri"/>
                <a:cs typeface="Calibri"/>
                <a:sym typeface="Calibri"/>
              </a:rPr>
              <a:t>e4</a:t>
            </a:r>
            <a:endParaRPr lang="en-US" sz="2000" dirty="0">
              <a:solidFill>
                <a:schemeClr val="lt1"/>
              </a:solidFill>
              <a:latin typeface="Trebuchet MS" panose="020B0603020202020204" pitchFamily="34" charset="0"/>
              <a:ea typeface="Calibri"/>
              <a:cs typeface="Calibri"/>
              <a:sym typeface="Calibri"/>
            </a:endParaRPr>
          </a:p>
        </p:txBody>
      </p:sp>
      <p:sp>
        <p:nvSpPr>
          <p:cNvPr id="8" name="Shape 950"/>
          <p:cNvSpPr/>
          <p:nvPr/>
        </p:nvSpPr>
        <p:spPr>
          <a:xfrm>
            <a:off x="3443517" y="2508858"/>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e5</a:t>
            </a:r>
          </a:p>
        </p:txBody>
      </p:sp>
      <p:sp>
        <p:nvSpPr>
          <p:cNvPr id="9" name="Shape 950"/>
          <p:cNvSpPr/>
          <p:nvPr/>
        </p:nvSpPr>
        <p:spPr>
          <a:xfrm>
            <a:off x="3443517" y="3343205"/>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e6</a:t>
            </a:r>
          </a:p>
        </p:txBody>
      </p:sp>
      <p:sp>
        <p:nvSpPr>
          <p:cNvPr id="10" name="Shape 950"/>
          <p:cNvSpPr/>
          <p:nvPr/>
        </p:nvSpPr>
        <p:spPr>
          <a:xfrm>
            <a:off x="3429318" y="4245929"/>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e7</a:t>
            </a:r>
          </a:p>
        </p:txBody>
      </p:sp>
      <p:sp>
        <p:nvSpPr>
          <p:cNvPr id="11" name="Shape 950"/>
          <p:cNvSpPr/>
          <p:nvPr/>
        </p:nvSpPr>
        <p:spPr>
          <a:xfrm>
            <a:off x="3429318" y="5243075"/>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e8</a:t>
            </a:r>
          </a:p>
        </p:txBody>
      </p:sp>
      <p:sp>
        <p:nvSpPr>
          <p:cNvPr id="12" name="Shape 950"/>
          <p:cNvSpPr/>
          <p:nvPr/>
        </p:nvSpPr>
        <p:spPr>
          <a:xfrm>
            <a:off x="107504" y="4960942"/>
            <a:ext cx="1544003" cy="431493"/>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buNone/>
            </a:pPr>
            <a:r>
              <a:rPr lang="en-US" sz="1800" dirty="0">
                <a:solidFill>
                  <a:schemeClr val="lt1"/>
                </a:solidFill>
                <a:latin typeface="Trebuchet MS" panose="020B0603020202020204" pitchFamily="34" charset="0"/>
                <a:ea typeface="Calibri"/>
                <a:cs typeface="Calibri"/>
                <a:sym typeface="Calibri"/>
              </a:rPr>
              <a:t>e3</a:t>
            </a:r>
          </a:p>
        </p:txBody>
      </p:sp>
      <p:cxnSp>
        <p:nvCxnSpPr>
          <p:cNvPr id="13" name="Straight Connector 13"/>
          <p:cNvCxnSpPr>
            <a:stCxn id="7" idx="2"/>
            <a:endCxn id="5" idx="7"/>
          </p:cNvCxnSpPr>
          <p:nvPr/>
        </p:nvCxnSpPr>
        <p:spPr bwMode="auto">
          <a:xfrm flipH="1">
            <a:off x="1425393" y="1863323"/>
            <a:ext cx="2018125" cy="827032"/>
          </a:xfrm>
          <a:prstGeom prst="line">
            <a:avLst/>
          </a:prstGeom>
          <a:noFill/>
          <a:ln w="25400" cap="flat" cmpd="sng" algn="ctr">
            <a:solidFill>
              <a:schemeClr val="tx1"/>
            </a:solidFill>
            <a:prstDash val="solid"/>
            <a:round/>
            <a:headEnd type="none" w="lg" len="lg"/>
            <a:tailEnd type="none" w="lg" len="lg"/>
          </a:ln>
          <a:effectLst/>
        </p:spPr>
      </p:cxnSp>
      <p:cxnSp>
        <p:nvCxnSpPr>
          <p:cNvPr id="14" name="Straight Connector 16"/>
          <p:cNvCxnSpPr>
            <a:stCxn id="8" idx="2"/>
            <a:endCxn id="5" idx="6"/>
          </p:cNvCxnSpPr>
          <p:nvPr/>
        </p:nvCxnSpPr>
        <p:spPr bwMode="auto">
          <a:xfrm flipH="1">
            <a:off x="1651507" y="2724605"/>
            <a:ext cx="1792010" cy="118306"/>
          </a:xfrm>
          <a:prstGeom prst="line">
            <a:avLst/>
          </a:prstGeom>
          <a:noFill/>
          <a:ln w="25400" cap="flat" cmpd="sng" algn="ctr">
            <a:solidFill>
              <a:schemeClr val="tx1"/>
            </a:solidFill>
            <a:prstDash val="solid"/>
            <a:round/>
            <a:headEnd type="none" w="lg" len="lg"/>
            <a:tailEnd type="none" w="lg" len="lg"/>
          </a:ln>
          <a:effectLst/>
        </p:spPr>
      </p:cxnSp>
      <p:cxnSp>
        <p:nvCxnSpPr>
          <p:cNvPr id="15" name="Straight Connector 19"/>
          <p:cNvCxnSpPr>
            <a:stCxn id="9" idx="2"/>
            <a:endCxn id="6" idx="7"/>
          </p:cNvCxnSpPr>
          <p:nvPr/>
        </p:nvCxnSpPr>
        <p:spPr bwMode="auto">
          <a:xfrm flipH="1">
            <a:off x="1413357" y="3558952"/>
            <a:ext cx="2030160" cy="346710"/>
          </a:xfrm>
          <a:prstGeom prst="line">
            <a:avLst/>
          </a:prstGeom>
          <a:noFill/>
          <a:ln w="25400" cap="flat" cmpd="sng" algn="ctr">
            <a:solidFill>
              <a:schemeClr val="tx1"/>
            </a:solidFill>
            <a:prstDash val="solid"/>
            <a:round/>
            <a:headEnd type="none" w="lg" len="lg"/>
            <a:tailEnd type="none" w="lg" len="lg"/>
          </a:ln>
          <a:effectLst/>
        </p:spPr>
      </p:cxnSp>
      <p:cxnSp>
        <p:nvCxnSpPr>
          <p:cNvPr id="16" name="Straight Connector 22"/>
          <p:cNvCxnSpPr>
            <a:stCxn id="10" idx="2"/>
            <a:endCxn id="6" idx="6"/>
          </p:cNvCxnSpPr>
          <p:nvPr/>
        </p:nvCxnSpPr>
        <p:spPr bwMode="auto">
          <a:xfrm flipH="1" flipV="1">
            <a:off x="1639471" y="4058218"/>
            <a:ext cx="1789847" cy="403458"/>
          </a:xfrm>
          <a:prstGeom prst="line">
            <a:avLst/>
          </a:prstGeom>
          <a:noFill/>
          <a:ln w="25400" cap="flat" cmpd="sng" algn="ctr">
            <a:solidFill>
              <a:schemeClr val="tx1"/>
            </a:solidFill>
            <a:prstDash val="solid"/>
            <a:round/>
            <a:headEnd type="none" w="lg" len="lg"/>
            <a:tailEnd type="none" w="lg" len="lg"/>
          </a:ln>
          <a:effectLst/>
        </p:spPr>
      </p:cxnSp>
      <p:cxnSp>
        <p:nvCxnSpPr>
          <p:cNvPr id="17" name="Straight Connector 28"/>
          <p:cNvCxnSpPr>
            <a:stCxn id="11" idx="1"/>
            <a:endCxn id="6" idx="5"/>
          </p:cNvCxnSpPr>
          <p:nvPr/>
        </p:nvCxnSpPr>
        <p:spPr bwMode="auto">
          <a:xfrm flipH="1" flipV="1">
            <a:off x="1413357" y="4210773"/>
            <a:ext cx="2242075" cy="1095493"/>
          </a:xfrm>
          <a:prstGeom prst="line">
            <a:avLst/>
          </a:prstGeom>
          <a:noFill/>
          <a:ln w="25400" cap="flat" cmpd="sng" algn="ctr">
            <a:solidFill>
              <a:schemeClr val="tx1"/>
            </a:solidFill>
            <a:prstDash val="solid"/>
            <a:round/>
            <a:headEnd type="none" w="lg" len="lg"/>
            <a:tailEnd type="none" w="lg" len="lg"/>
          </a:ln>
          <a:effectLst/>
        </p:spPr>
      </p:cxnSp>
      <p:cxnSp>
        <p:nvCxnSpPr>
          <p:cNvPr id="18" name="Straight Connector 31"/>
          <p:cNvCxnSpPr>
            <a:stCxn id="11" idx="2"/>
            <a:endCxn id="12" idx="6"/>
          </p:cNvCxnSpPr>
          <p:nvPr/>
        </p:nvCxnSpPr>
        <p:spPr bwMode="auto">
          <a:xfrm flipH="1" flipV="1">
            <a:off x="1651507" y="5176689"/>
            <a:ext cx="1777811" cy="282133"/>
          </a:xfrm>
          <a:prstGeom prst="line">
            <a:avLst/>
          </a:prstGeom>
          <a:noFill/>
          <a:ln w="25400" cap="flat" cmpd="sng" algn="ctr">
            <a:solidFill>
              <a:schemeClr val="tx1"/>
            </a:solidFill>
            <a:prstDash val="solid"/>
            <a:round/>
            <a:headEnd type="none" w="lg" len="lg"/>
            <a:tailEnd type="none" w="lg" len="lg"/>
          </a:ln>
          <a:effectLst/>
        </p:spPr>
      </p:cxnSp>
      <p:cxnSp>
        <p:nvCxnSpPr>
          <p:cNvPr id="19" name="Straight Connector 37"/>
          <p:cNvCxnSpPr>
            <a:stCxn id="9" idx="3"/>
            <a:endCxn id="12" idx="6"/>
          </p:cNvCxnSpPr>
          <p:nvPr/>
        </p:nvCxnSpPr>
        <p:spPr bwMode="auto">
          <a:xfrm flipH="1">
            <a:off x="1651507" y="3711507"/>
            <a:ext cx="2018124" cy="1465182"/>
          </a:xfrm>
          <a:prstGeom prst="line">
            <a:avLst/>
          </a:prstGeom>
          <a:noFill/>
          <a:ln w="25400" cap="flat" cmpd="sng" algn="ctr">
            <a:solidFill>
              <a:schemeClr val="tx1"/>
            </a:solidFill>
            <a:prstDash val="solid"/>
            <a:round/>
            <a:headEnd type="none" w="lg" len="lg"/>
            <a:tailEnd type="none" w="lg" len="lg"/>
          </a:ln>
          <a:effectLst/>
        </p:spPr>
      </p:cxnSp>
      <p:cxnSp>
        <p:nvCxnSpPr>
          <p:cNvPr id="20" name="Straight Connector 50"/>
          <p:cNvCxnSpPr>
            <a:stCxn id="10" idx="1"/>
            <a:endCxn id="5" idx="4"/>
          </p:cNvCxnSpPr>
          <p:nvPr/>
        </p:nvCxnSpPr>
        <p:spPr bwMode="auto">
          <a:xfrm flipH="1" flipV="1">
            <a:off x="879506" y="3058657"/>
            <a:ext cx="2775926" cy="1250463"/>
          </a:xfrm>
          <a:prstGeom prst="line">
            <a:avLst/>
          </a:prstGeom>
          <a:noFill/>
          <a:ln w="25400" cap="flat" cmpd="sng" algn="ctr">
            <a:solidFill>
              <a:schemeClr val="tx1"/>
            </a:solidFill>
            <a:prstDash val="solid"/>
            <a:round/>
            <a:headEnd type="none" w="lg" len="lg"/>
            <a:tailEnd type="none" w="lg" len="lg"/>
          </a:ln>
          <a:effectLst/>
        </p:spPr>
      </p:cxnSp>
      <p:sp>
        <p:nvSpPr>
          <p:cNvPr id="21" name="TextBox 53"/>
          <p:cNvSpPr txBox="1"/>
          <p:nvPr/>
        </p:nvSpPr>
        <p:spPr>
          <a:xfrm rot="20201826">
            <a:off x="1774630" y="2065630"/>
            <a:ext cx="973295" cy="298030"/>
          </a:xfrm>
          <a:prstGeom prst="rect">
            <a:avLst/>
          </a:prstGeom>
          <a:noFill/>
        </p:spPr>
        <p:txBody>
          <a:bodyPr wrap="square" rtlCol="0">
            <a:spAutoFit/>
          </a:bodyPr>
          <a:lstStyle/>
          <a:p>
            <a:pPr>
              <a:buNone/>
            </a:pPr>
            <a:r>
              <a:rPr lang="en-US" sz="1400" dirty="0"/>
              <a:t>(F, 1.2, 0)</a:t>
            </a:r>
          </a:p>
        </p:txBody>
      </p:sp>
      <p:sp>
        <p:nvSpPr>
          <p:cNvPr id="22" name="TextBox 54"/>
          <p:cNvSpPr txBox="1"/>
          <p:nvPr/>
        </p:nvSpPr>
        <p:spPr>
          <a:xfrm rot="21330651">
            <a:off x="2227317" y="2495530"/>
            <a:ext cx="1084116" cy="298030"/>
          </a:xfrm>
          <a:prstGeom prst="rect">
            <a:avLst/>
          </a:prstGeom>
          <a:noFill/>
        </p:spPr>
        <p:txBody>
          <a:bodyPr wrap="square" rtlCol="0">
            <a:spAutoFit/>
          </a:bodyPr>
          <a:lstStyle/>
          <a:p>
            <a:pPr>
              <a:buNone/>
            </a:pPr>
            <a:r>
              <a:rPr lang="en-US" sz="1400" dirty="0"/>
              <a:t>(F, 1.1, 1.8)</a:t>
            </a:r>
          </a:p>
        </p:txBody>
      </p:sp>
      <p:sp>
        <p:nvSpPr>
          <p:cNvPr id="23" name="TextBox 55"/>
          <p:cNvSpPr txBox="1"/>
          <p:nvPr/>
        </p:nvSpPr>
        <p:spPr>
          <a:xfrm rot="1508389">
            <a:off x="1087212" y="3362464"/>
            <a:ext cx="1084116" cy="298030"/>
          </a:xfrm>
          <a:prstGeom prst="rect">
            <a:avLst/>
          </a:prstGeom>
          <a:noFill/>
        </p:spPr>
        <p:txBody>
          <a:bodyPr wrap="square" rtlCol="0">
            <a:spAutoFit/>
          </a:bodyPr>
          <a:lstStyle/>
          <a:p>
            <a:pPr>
              <a:buNone/>
            </a:pPr>
            <a:r>
              <a:rPr lang="en-US" sz="1400" dirty="0"/>
              <a:t>(T, 0.7, 1.4)</a:t>
            </a:r>
          </a:p>
        </p:txBody>
      </p:sp>
      <p:sp>
        <p:nvSpPr>
          <p:cNvPr id="24" name="TextBox 56"/>
          <p:cNvSpPr txBox="1"/>
          <p:nvPr/>
        </p:nvSpPr>
        <p:spPr>
          <a:xfrm rot="21028558">
            <a:off x="2331500" y="3366847"/>
            <a:ext cx="1084116" cy="298030"/>
          </a:xfrm>
          <a:prstGeom prst="rect">
            <a:avLst/>
          </a:prstGeom>
          <a:noFill/>
        </p:spPr>
        <p:txBody>
          <a:bodyPr wrap="square" rtlCol="0">
            <a:spAutoFit/>
          </a:bodyPr>
          <a:lstStyle/>
          <a:p>
            <a:pPr>
              <a:buNone/>
            </a:pPr>
            <a:r>
              <a:rPr lang="en-US" sz="1400" dirty="0"/>
              <a:t>(F, 1.7, 1.4)</a:t>
            </a:r>
          </a:p>
        </p:txBody>
      </p:sp>
      <p:sp>
        <p:nvSpPr>
          <p:cNvPr id="25" name="TextBox 67"/>
          <p:cNvSpPr txBox="1"/>
          <p:nvPr/>
        </p:nvSpPr>
        <p:spPr>
          <a:xfrm rot="598697">
            <a:off x="1756358" y="3901861"/>
            <a:ext cx="1084116" cy="298030"/>
          </a:xfrm>
          <a:prstGeom prst="rect">
            <a:avLst/>
          </a:prstGeom>
          <a:noFill/>
        </p:spPr>
        <p:txBody>
          <a:bodyPr wrap="square" rtlCol="0">
            <a:spAutoFit/>
          </a:bodyPr>
          <a:lstStyle/>
          <a:p>
            <a:pPr>
              <a:buNone/>
            </a:pPr>
            <a:r>
              <a:rPr lang="en-US" sz="1400" dirty="0"/>
              <a:t>(F, 0.1, 0)</a:t>
            </a:r>
          </a:p>
        </p:txBody>
      </p:sp>
      <p:sp>
        <p:nvSpPr>
          <p:cNvPr id="26" name="TextBox 70"/>
          <p:cNvSpPr txBox="1"/>
          <p:nvPr/>
        </p:nvSpPr>
        <p:spPr>
          <a:xfrm rot="1553589">
            <a:off x="1602269" y="4267977"/>
            <a:ext cx="1084116" cy="298030"/>
          </a:xfrm>
          <a:prstGeom prst="rect">
            <a:avLst/>
          </a:prstGeom>
          <a:noFill/>
        </p:spPr>
        <p:txBody>
          <a:bodyPr wrap="square" rtlCol="0">
            <a:spAutoFit/>
          </a:bodyPr>
          <a:lstStyle/>
          <a:p>
            <a:pPr>
              <a:buNone/>
            </a:pPr>
            <a:r>
              <a:rPr lang="en-US" sz="1400" dirty="0"/>
              <a:t>(F, 0.8, 1)</a:t>
            </a:r>
          </a:p>
        </p:txBody>
      </p:sp>
      <p:sp>
        <p:nvSpPr>
          <p:cNvPr id="27" name="TextBox 72"/>
          <p:cNvSpPr txBox="1"/>
          <p:nvPr/>
        </p:nvSpPr>
        <p:spPr>
          <a:xfrm rot="710374">
            <a:off x="1583570" y="5243420"/>
            <a:ext cx="1084116" cy="298030"/>
          </a:xfrm>
          <a:prstGeom prst="rect">
            <a:avLst/>
          </a:prstGeom>
          <a:noFill/>
        </p:spPr>
        <p:txBody>
          <a:bodyPr wrap="square" rtlCol="0">
            <a:spAutoFit/>
          </a:bodyPr>
          <a:lstStyle/>
          <a:p>
            <a:pPr>
              <a:buNone/>
            </a:pPr>
            <a:r>
              <a:rPr lang="en-US" sz="1400" dirty="0"/>
              <a:t>(F, 0.2, 0.7)</a:t>
            </a:r>
          </a:p>
        </p:txBody>
      </p:sp>
      <p:sp>
        <p:nvSpPr>
          <p:cNvPr id="28" name="TextBox 74"/>
          <p:cNvSpPr txBox="1"/>
          <p:nvPr/>
        </p:nvSpPr>
        <p:spPr>
          <a:xfrm rot="19443030">
            <a:off x="1414823" y="4658434"/>
            <a:ext cx="1059655" cy="298030"/>
          </a:xfrm>
          <a:prstGeom prst="rect">
            <a:avLst/>
          </a:prstGeom>
          <a:noFill/>
        </p:spPr>
        <p:txBody>
          <a:bodyPr wrap="square" rtlCol="0">
            <a:spAutoFit/>
          </a:bodyPr>
          <a:lstStyle/>
          <a:p>
            <a:pPr>
              <a:buNone/>
            </a:pPr>
            <a:r>
              <a:rPr lang="en-US" sz="1400" dirty="0"/>
              <a:t>(F,0.1,0.1)</a:t>
            </a:r>
          </a:p>
        </p:txBody>
      </p:sp>
      <p:sp>
        <p:nvSpPr>
          <p:cNvPr id="29" name="TextBox 77"/>
          <p:cNvSpPr txBox="1"/>
          <p:nvPr/>
        </p:nvSpPr>
        <p:spPr>
          <a:xfrm>
            <a:off x="5297601" y="608570"/>
            <a:ext cx="3897605" cy="3199979"/>
          </a:xfrm>
          <a:prstGeom prst="rect">
            <a:avLst/>
          </a:prstGeom>
          <a:noFill/>
        </p:spPr>
        <p:txBody>
          <a:bodyPr wrap="square" rtlCol="0">
            <a:spAutoFit/>
          </a:bodyPr>
          <a:lstStyle/>
          <a:p>
            <a:pPr>
              <a:spcBef>
                <a:spcPts val="0"/>
              </a:spcBef>
              <a:buNone/>
            </a:pPr>
            <a:r>
              <a:rPr lang="en-US" sz="1800" dirty="0">
                <a:latin typeface="Trebuchet MS" panose="020B0603020202020204" pitchFamily="34" charset="0"/>
              </a:rPr>
              <a:t>List of candidates per entity in descending </a:t>
            </a:r>
            <a:r>
              <a:rPr lang="en-US" sz="1800" b="1" dirty="0" err="1">
                <a:latin typeface="Trebuchet MS" panose="020B0603020202020204" pitchFamily="34" charset="0"/>
              </a:rPr>
              <a:t>valueSim</a:t>
            </a:r>
            <a:r>
              <a:rPr lang="en-US" sz="1800" b="1" dirty="0">
                <a:latin typeface="Trebuchet MS" panose="020B0603020202020204" pitchFamily="34" charset="0"/>
              </a:rPr>
              <a:t> </a:t>
            </a:r>
            <a:r>
              <a:rPr lang="el-GR" sz="1800" b="1" dirty="0">
                <a:latin typeface="Trebuchet MS" panose="020B0603020202020204" pitchFamily="34" charset="0"/>
              </a:rPr>
              <a:t>(β)</a:t>
            </a:r>
            <a:r>
              <a:rPr lang="en-US" sz="1800" dirty="0">
                <a:latin typeface="Trebuchet MS" panose="020B0603020202020204" pitchFamily="34" charset="0"/>
              </a:rPr>
              <a:t> weight:</a:t>
            </a:r>
          </a:p>
          <a:p>
            <a:pPr>
              <a:spcBef>
                <a:spcPts val="0"/>
              </a:spcBef>
              <a:buNone/>
            </a:pPr>
            <a:r>
              <a:rPr lang="en-US" sz="1800" dirty="0">
                <a:solidFill>
                  <a:schemeClr val="tx2"/>
                </a:solidFill>
                <a:latin typeface="Trebuchet MS" panose="020B0603020202020204" pitchFamily="34" charset="0"/>
              </a:rPr>
              <a:t>e1</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e4, e5, e7, e8, e6</a:t>
            </a:r>
          </a:p>
          <a:p>
            <a:pPr>
              <a:spcBef>
                <a:spcPts val="0"/>
              </a:spcBef>
              <a:buNone/>
            </a:pPr>
            <a:r>
              <a:rPr lang="en-US" sz="1800" dirty="0">
                <a:solidFill>
                  <a:schemeClr val="tx2"/>
                </a:solidFill>
                <a:latin typeface="Trebuchet MS" panose="020B0603020202020204" pitchFamily="34" charset="0"/>
              </a:rPr>
              <a:t>e2</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e6, e8, e7</a:t>
            </a:r>
          </a:p>
          <a:p>
            <a:pPr>
              <a:spcBef>
                <a:spcPts val="0"/>
              </a:spcBef>
              <a:buNone/>
            </a:pPr>
            <a:r>
              <a:rPr lang="en-US" sz="1800" dirty="0">
                <a:solidFill>
                  <a:schemeClr val="tx2"/>
                </a:solidFill>
                <a:latin typeface="Trebuchet MS" panose="020B0603020202020204" pitchFamily="34" charset="0"/>
              </a:rPr>
              <a:t>e3</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e8, e</a:t>
            </a:r>
            <a:r>
              <a:rPr lang="el-GR" sz="1800" dirty="0">
                <a:solidFill>
                  <a:schemeClr val="accent3">
                    <a:lumMod val="50000"/>
                  </a:schemeClr>
                </a:solidFill>
                <a:latin typeface="Trebuchet MS" panose="020B0603020202020204" pitchFamily="34" charset="0"/>
              </a:rPr>
              <a:t>9, </a:t>
            </a:r>
            <a:r>
              <a:rPr lang="en-US" sz="1800" dirty="0">
                <a:solidFill>
                  <a:schemeClr val="accent3">
                    <a:lumMod val="50000"/>
                  </a:schemeClr>
                </a:solidFill>
                <a:latin typeface="Trebuchet MS" panose="020B0603020202020204" pitchFamily="34" charset="0"/>
              </a:rPr>
              <a:t>e6</a:t>
            </a:r>
          </a:p>
          <a:p>
            <a:pPr>
              <a:spcBef>
                <a:spcPts val="0"/>
              </a:spcBef>
              <a:buNone/>
            </a:pPr>
            <a:r>
              <a:rPr lang="en-US" sz="1800" dirty="0">
                <a:solidFill>
                  <a:schemeClr val="accent3">
                    <a:lumMod val="50000"/>
                  </a:schemeClr>
                </a:solidFill>
                <a:latin typeface="Trebuchet MS" panose="020B0603020202020204" pitchFamily="34" charset="0"/>
              </a:rPr>
              <a:t>e4: </a:t>
            </a:r>
            <a:r>
              <a:rPr lang="en-US" sz="1800" dirty="0">
                <a:solidFill>
                  <a:schemeClr val="tx2"/>
                </a:solidFill>
                <a:latin typeface="Trebuchet MS" panose="020B0603020202020204" pitchFamily="34" charset="0"/>
              </a:rPr>
              <a:t>e1</a:t>
            </a:r>
            <a:endParaRPr lang="en-US" sz="1800" dirty="0">
              <a:solidFill>
                <a:schemeClr val="accent3">
                  <a:lumMod val="50000"/>
                </a:schemeClr>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e5: </a:t>
            </a:r>
            <a:r>
              <a:rPr lang="en-US" sz="1800" dirty="0">
                <a:solidFill>
                  <a:schemeClr val="tx2"/>
                </a:solidFill>
                <a:latin typeface="Trebuchet MS" panose="020B0603020202020204" pitchFamily="34" charset="0"/>
              </a:rPr>
              <a:t>e1</a:t>
            </a:r>
          </a:p>
          <a:p>
            <a:pPr>
              <a:spcBef>
                <a:spcPts val="0"/>
              </a:spcBef>
              <a:buNone/>
            </a:pPr>
            <a:r>
              <a:rPr lang="en-US" sz="1800" dirty="0">
                <a:solidFill>
                  <a:schemeClr val="accent3">
                    <a:lumMod val="50000"/>
                  </a:schemeClr>
                </a:solidFill>
                <a:latin typeface="Trebuchet MS" panose="020B0603020202020204" pitchFamily="34" charset="0"/>
              </a:rPr>
              <a:t>e6: </a:t>
            </a:r>
            <a:r>
              <a:rPr lang="en-US" sz="1800" dirty="0">
                <a:solidFill>
                  <a:schemeClr val="tx2"/>
                </a:solidFill>
                <a:latin typeface="Trebuchet MS" panose="020B0603020202020204" pitchFamily="34" charset="0"/>
              </a:rPr>
              <a:t>e2, e</a:t>
            </a:r>
            <a:r>
              <a:rPr lang="el-GR" sz="1800" dirty="0">
                <a:solidFill>
                  <a:schemeClr val="tx2"/>
                </a:solidFill>
                <a:latin typeface="Trebuchet MS" panose="020B0603020202020204" pitchFamily="34" charset="0"/>
              </a:rPr>
              <a:t>1</a:t>
            </a:r>
            <a:r>
              <a:rPr lang="en-US" sz="1800" dirty="0">
                <a:solidFill>
                  <a:schemeClr val="tx2"/>
                </a:solidFill>
                <a:latin typeface="Trebuchet MS" panose="020B0603020202020204" pitchFamily="34" charset="0"/>
              </a:rPr>
              <a:t>, e</a:t>
            </a:r>
            <a:r>
              <a:rPr lang="el-GR" sz="1800" dirty="0">
                <a:solidFill>
                  <a:schemeClr val="tx2"/>
                </a:solidFill>
                <a:latin typeface="Trebuchet MS" panose="020B0603020202020204" pitchFamily="34" charset="0"/>
              </a:rPr>
              <a:t>3</a:t>
            </a:r>
            <a:endParaRPr lang="en-US" sz="1800" dirty="0">
              <a:solidFill>
                <a:schemeClr val="tx2"/>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e7: </a:t>
            </a:r>
            <a:r>
              <a:rPr lang="en-US" sz="1800" dirty="0">
                <a:solidFill>
                  <a:schemeClr val="tx2"/>
                </a:solidFill>
                <a:latin typeface="Trebuchet MS" panose="020B0603020202020204" pitchFamily="34" charset="0"/>
              </a:rPr>
              <a:t>e1, e2</a:t>
            </a:r>
          </a:p>
          <a:p>
            <a:pPr>
              <a:spcBef>
                <a:spcPts val="0"/>
              </a:spcBef>
              <a:buNone/>
            </a:pPr>
            <a:r>
              <a:rPr lang="en-US" sz="1800" dirty="0">
                <a:solidFill>
                  <a:schemeClr val="accent3">
                    <a:lumMod val="50000"/>
                  </a:schemeClr>
                </a:solidFill>
                <a:latin typeface="Trebuchet MS" panose="020B0603020202020204" pitchFamily="34" charset="0"/>
              </a:rPr>
              <a:t>e8: </a:t>
            </a:r>
            <a:r>
              <a:rPr lang="en-US" sz="1800" dirty="0">
                <a:solidFill>
                  <a:schemeClr val="tx2"/>
                </a:solidFill>
                <a:latin typeface="Trebuchet MS" panose="020B0603020202020204" pitchFamily="34" charset="0"/>
              </a:rPr>
              <a:t>e2, e1, e3</a:t>
            </a:r>
          </a:p>
          <a:p>
            <a:pPr>
              <a:spcBef>
                <a:spcPts val="0"/>
              </a:spcBef>
              <a:buNone/>
            </a:pPr>
            <a:r>
              <a:rPr lang="en-US" sz="1800" dirty="0">
                <a:solidFill>
                  <a:schemeClr val="accent3">
                    <a:lumMod val="50000"/>
                  </a:schemeClr>
                </a:solidFill>
                <a:latin typeface="Trebuchet MS" panose="020B0603020202020204" pitchFamily="34" charset="0"/>
              </a:rPr>
              <a:t>e9:</a:t>
            </a:r>
            <a:r>
              <a:rPr lang="en-US" sz="1800" dirty="0">
                <a:solidFill>
                  <a:schemeClr val="tx2"/>
                </a:solidFill>
                <a:latin typeface="Trebuchet MS" panose="020B0603020202020204" pitchFamily="34" charset="0"/>
              </a:rPr>
              <a:t> e3</a:t>
            </a:r>
          </a:p>
        </p:txBody>
      </p:sp>
      <p:cxnSp>
        <p:nvCxnSpPr>
          <p:cNvPr id="30" name="Straight Connector 78"/>
          <p:cNvCxnSpPr>
            <a:stCxn id="9" idx="1"/>
            <a:endCxn id="5" idx="5"/>
          </p:cNvCxnSpPr>
          <p:nvPr/>
        </p:nvCxnSpPr>
        <p:spPr bwMode="auto">
          <a:xfrm flipH="1" flipV="1">
            <a:off x="1425393" y="2995466"/>
            <a:ext cx="2244238" cy="410930"/>
          </a:xfrm>
          <a:prstGeom prst="line">
            <a:avLst/>
          </a:prstGeom>
          <a:noFill/>
          <a:ln w="25400" cap="flat" cmpd="sng" algn="ctr">
            <a:solidFill>
              <a:schemeClr val="tx1"/>
            </a:solidFill>
            <a:prstDash val="solid"/>
            <a:round/>
            <a:headEnd type="none" w="lg" len="lg"/>
            <a:tailEnd type="none" w="lg" len="lg"/>
          </a:ln>
          <a:effectLst/>
        </p:spPr>
      </p:cxnSp>
      <p:sp>
        <p:nvSpPr>
          <p:cNvPr id="31" name="TextBox 79"/>
          <p:cNvSpPr txBox="1"/>
          <p:nvPr/>
        </p:nvSpPr>
        <p:spPr>
          <a:xfrm rot="679590">
            <a:off x="2707395" y="3060032"/>
            <a:ext cx="1084116" cy="298030"/>
          </a:xfrm>
          <a:prstGeom prst="rect">
            <a:avLst/>
          </a:prstGeom>
          <a:noFill/>
        </p:spPr>
        <p:txBody>
          <a:bodyPr wrap="square" rtlCol="0">
            <a:spAutoFit/>
          </a:bodyPr>
          <a:lstStyle/>
          <a:p>
            <a:pPr>
              <a:buNone/>
            </a:pPr>
            <a:r>
              <a:rPr lang="en-US" sz="1400" dirty="0"/>
              <a:t>(F, 0.2, 0.1)</a:t>
            </a:r>
          </a:p>
        </p:txBody>
      </p:sp>
      <p:sp>
        <p:nvSpPr>
          <p:cNvPr id="32" name="TextBox 83"/>
          <p:cNvSpPr txBox="1"/>
          <p:nvPr/>
        </p:nvSpPr>
        <p:spPr>
          <a:xfrm>
            <a:off x="5300905" y="3658021"/>
            <a:ext cx="3996504" cy="3199979"/>
          </a:xfrm>
          <a:prstGeom prst="rect">
            <a:avLst/>
          </a:prstGeom>
          <a:noFill/>
        </p:spPr>
        <p:txBody>
          <a:bodyPr wrap="square" rtlCol="0">
            <a:spAutoFit/>
          </a:bodyPr>
          <a:lstStyle/>
          <a:p>
            <a:pPr>
              <a:spcBef>
                <a:spcPts val="0"/>
              </a:spcBef>
              <a:buNone/>
            </a:pPr>
            <a:r>
              <a:rPr lang="en-US" sz="1800" dirty="0">
                <a:latin typeface="Trebuchet MS" panose="020B0603020202020204" pitchFamily="34" charset="0"/>
              </a:rPr>
              <a:t>List of candidates per entity in descending </a:t>
            </a:r>
            <a:r>
              <a:rPr lang="en-US" sz="1800" b="1" dirty="0" err="1">
                <a:latin typeface="Trebuchet MS" panose="020B0603020202020204" pitchFamily="34" charset="0"/>
              </a:rPr>
              <a:t>neighborSim</a:t>
            </a:r>
            <a:r>
              <a:rPr lang="el-GR" sz="1800" b="1" dirty="0">
                <a:latin typeface="Trebuchet MS" panose="020B0603020202020204" pitchFamily="34" charset="0"/>
              </a:rPr>
              <a:t> (γ)</a:t>
            </a:r>
            <a:r>
              <a:rPr lang="en-US" sz="1800" dirty="0">
                <a:latin typeface="Trebuchet MS" panose="020B0603020202020204" pitchFamily="34" charset="0"/>
              </a:rPr>
              <a:t> weight:</a:t>
            </a:r>
          </a:p>
          <a:p>
            <a:pPr>
              <a:spcBef>
                <a:spcPts val="0"/>
              </a:spcBef>
              <a:buNone/>
            </a:pPr>
            <a:r>
              <a:rPr lang="en-US" sz="1800" dirty="0">
                <a:solidFill>
                  <a:schemeClr val="tx2"/>
                </a:solidFill>
                <a:latin typeface="Trebuchet MS" panose="020B0603020202020204" pitchFamily="34" charset="0"/>
              </a:rPr>
              <a:t>e1</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e5, e7, e8, e6</a:t>
            </a:r>
          </a:p>
          <a:p>
            <a:pPr>
              <a:spcBef>
                <a:spcPts val="0"/>
              </a:spcBef>
              <a:buNone/>
            </a:pPr>
            <a:r>
              <a:rPr lang="en-US" sz="1800" dirty="0">
                <a:solidFill>
                  <a:schemeClr val="tx2"/>
                </a:solidFill>
                <a:latin typeface="Trebuchet MS" panose="020B0603020202020204" pitchFamily="34" charset="0"/>
              </a:rPr>
              <a:t>e2</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e6, e8</a:t>
            </a:r>
            <a:endParaRPr lang="el-GR" sz="1800" dirty="0">
              <a:solidFill>
                <a:schemeClr val="accent3">
                  <a:lumMod val="50000"/>
                </a:schemeClr>
              </a:solidFill>
              <a:latin typeface="Trebuchet MS" panose="020B0603020202020204" pitchFamily="34" charset="0"/>
            </a:endParaRPr>
          </a:p>
          <a:p>
            <a:pPr>
              <a:spcBef>
                <a:spcPts val="0"/>
              </a:spcBef>
              <a:buNone/>
            </a:pPr>
            <a:r>
              <a:rPr lang="en-US" sz="1800" dirty="0">
                <a:solidFill>
                  <a:schemeClr val="tx2"/>
                </a:solidFill>
                <a:latin typeface="Trebuchet MS" panose="020B0603020202020204" pitchFamily="34" charset="0"/>
              </a:rPr>
              <a:t>e3</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e8, e6</a:t>
            </a:r>
          </a:p>
          <a:p>
            <a:pPr>
              <a:spcBef>
                <a:spcPts val="0"/>
              </a:spcBef>
              <a:buNone/>
            </a:pPr>
            <a:r>
              <a:rPr lang="en-US" sz="1800" dirty="0">
                <a:solidFill>
                  <a:schemeClr val="accent3">
                    <a:lumMod val="50000"/>
                  </a:schemeClr>
                </a:solidFill>
                <a:latin typeface="Trebuchet MS" panose="020B0603020202020204" pitchFamily="34" charset="0"/>
              </a:rPr>
              <a:t>e4: </a:t>
            </a:r>
            <a:r>
              <a:rPr lang="el-GR" sz="1800" dirty="0">
                <a:solidFill>
                  <a:schemeClr val="tx2"/>
                </a:solidFill>
                <a:latin typeface="Trebuchet MS" panose="020B0603020202020204" pitchFamily="34" charset="0"/>
              </a:rPr>
              <a:t>-</a:t>
            </a:r>
            <a:endParaRPr lang="en-US" sz="1800" dirty="0">
              <a:solidFill>
                <a:schemeClr val="accent3">
                  <a:lumMod val="50000"/>
                </a:schemeClr>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e5: </a:t>
            </a:r>
            <a:r>
              <a:rPr lang="en-US" sz="1800" dirty="0">
                <a:solidFill>
                  <a:schemeClr val="tx2"/>
                </a:solidFill>
                <a:latin typeface="Trebuchet MS" panose="020B0603020202020204" pitchFamily="34" charset="0"/>
              </a:rPr>
              <a:t>e1</a:t>
            </a:r>
          </a:p>
          <a:p>
            <a:pPr>
              <a:spcBef>
                <a:spcPts val="0"/>
              </a:spcBef>
              <a:buNone/>
            </a:pPr>
            <a:r>
              <a:rPr lang="en-US" sz="1800" dirty="0">
                <a:solidFill>
                  <a:schemeClr val="accent3">
                    <a:lumMod val="50000"/>
                  </a:schemeClr>
                </a:solidFill>
                <a:latin typeface="Trebuchet MS" panose="020B0603020202020204" pitchFamily="34" charset="0"/>
              </a:rPr>
              <a:t>e6: </a:t>
            </a:r>
            <a:r>
              <a:rPr lang="en-US" sz="1800" dirty="0">
                <a:solidFill>
                  <a:schemeClr val="tx2"/>
                </a:solidFill>
                <a:latin typeface="Trebuchet MS" panose="020B0603020202020204" pitchFamily="34" charset="0"/>
              </a:rPr>
              <a:t>e2, e3, e1</a:t>
            </a:r>
            <a:endParaRPr lang="el-GR" sz="1800" dirty="0">
              <a:solidFill>
                <a:schemeClr val="tx2"/>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e7: </a:t>
            </a:r>
            <a:r>
              <a:rPr lang="en-US" sz="1800" dirty="0">
                <a:solidFill>
                  <a:schemeClr val="tx2"/>
                </a:solidFill>
                <a:latin typeface="Trebuchet MS" panose="020B0603020202020204" pitchFamily="34" charset="0"/>
              </a:rPr>
              <a:t>e1</a:t>
            </a:r>
          </a:p>
          <a:p>
            <a:pPr>
              <a:spcBef>
                <a:spcPts val="0"/>
              </a:spcBef>
              <a:buNone/>
            </a:pPr>
            <a:r>
              <a:rPr lang="en-US" sz="1800" dirty="0">
                <a:solidFill>
                  <a:schemeClr val="accent3">
                    <a:lumMod val="50000"/>
                  </a:schemeClr>
                </a:solidFill>
                <a:latin typeface="Trebuchet MS" panose="020B0603020202020204" pitchFamily="34" charset="0"/>
              </a:rPr>
              <a:t>e8: </a:t>
            </a:r>
            <a:r>
              <a:rPr lang="en-US" sz="1800" dirty="0">
                <a:solidFill>
                  <a:schemeClr val="tx2"/>
                </a:solidFill>
                <a:latin typeface="Trebuchet MS" panose="020B0603020202020204" pitchFamily="34" charset="0"/>
              </a:rPr>
              <a:t>e2, e1, e3</a:t>
            </a:r>
          </a:p>
          <a:p>
            <a:pPr>
              <a:spcBef>
                <a:spcPts val="0"/>
              </a:spcBef>
              <a:buNone/>
            </a:pPr>
            <a:r>
              <a:rPr lang="en-US" sz="1800" dirty="0">
                <a:solidFill>
                  <a:schemeClr val="accent3">
                    <a:lumMod val="50000"/>
                  </a:schemeClr>
                </a:solidFill>
                <a:latin typeface="Trebuchet MS" panose="020B0603020202020204" pitchFamily="34" charset="0"/>
              </a:rPr>
              <a:t>e9: -</a:t>
            </a:r>
          </a:p>
        </p:txBody>
      </p:sp>
      <p:sp>
        <p:nvSpPr>
          <p:cNvPr id="33" name="TextBox 76"/>
          <p:cNvSpPr txBox="1"/>
          <p:nvPr/>
        </p:nvSpPr>
        <p:spPr>
          <a:xfrm>
            <a:off x="0" y="695419"/>
            <a:ext cx="5237706" cy="1198983"/>
          </a:xfrm>
          <a:prstGeom prst="rect">
            <a:avLst/>
          </a:prstGeom>
          <a:noFill/>
        </p:spPr>
        <p:txBody>
          <a:bodyPr wrap="square" rtlCol="0">
            <a:spAutoFit/>
          </a:bodyPr>
          <a:lstStyle/>
          <a:p>
            <a:pPr>
              <a:spcBef>
                <a:spcPts val="0"/>
              </a:spcBef>
              <a:buNone/>
            </a:pPr>
            <a:r>
              <a:rPr lang="en-US" sz="2400" dirty="0">
                <a:latin typeface="Trebuchet MS" panose="020B0603020202020204" pitchFamily="34" charset="0"/>
              </a:rPr>
              <a:t>For each entity keep its edges with:</a:t>
            </a:r>
          </a:p>
          <a:p>
            <a:pPr>
              <a:spcBef>
                <a:spcPts val="0"/>
              </a:spcBef>
              <a:buNone/>
            </a:pPr>
            <a:r>
              <a:rPr lang="en-US" sz="2400" dirty="0">
                <a:latin typeface="Trebuchet MS" panose="020B0603020202020204" pitchFamily="34" charset="0"/>
              </a:rPr>
              <a:t>top-2 value weight</a:t>
            </a:r>
          </a:p>
          <a:p>
            <a:pPr>
              <a:spcBef>
                <a:spcPts val="0"/>
              </a:spcBef>
              <a:buNone/>
            </a:pPr>
            <a:r>
              <a:rPr lang="en-US" sz="2400" dirty="0">
                <a:latin typeface="Trebuchet MS" panose="020B0603020202020204" pitchFamily="34" charset="0"/>
              </a:rPr>
              <a:t>top-2 neighbor weight</a:t>
            </a:r>
          </a:p>
        </p:txBody>
      </p:sp>
      <p:cxnSp>
        <p:nvCxnSpPr>
          <p:cNvPr id="34" name="Straight Connector 80"/>
          <p:cNvCxnSpPr>
            <a:stCxn id="11" idx="0"/>
            <a:endCxn id="5" idx="5"/>
          </p:cNvCxnSpPr>
          <p:nvPr/>
        </p:nvCxnSpPr>
        <p:spPr bwMode="auto">
          <a:xfrm flipH="1" flipV="1">
            <a:off x="1425393" y="2995466"/>
            <a:ext cx="2775927" cy="2247609"/>
          </a:xfrm>
          <a:prstGeom prst="line">
            <a:avLst/>
          </a:prstGeom>
          <a:noFill/>
          <a:ln w="25400" cap="flat" cmpd="sng" algn="ctr">
            <a:solidFill>
              <a:schemeClr val="tx1"/>
            </a:solidFill>
            <a:prstDash val="solid"/>
            <a:round/>
            <a:headEnd type="none" w="lg" len="lg"/>
            <a:tailEnd type="none" w="lg" len="lg"/>
          </a:ln>
          <a:effectLst/>
        </p:spPr>
      </p:cxnSp>
      <p:sp>
        <p:nvSpPr>
          <p:cNvPr id="35" name="TextBox 81"/>
          <p:cNvSpPr txBox="1"/>
          <p:nvPr/>
        </p:nvSpPr>
        <p:spPr>
          <a:xfrm rot="2239434">
            <a:off x="3120474" y="4819308"/>
            <a:ext cx="1084116" cy="298030"/>
          </a:xfrm>
          <a:prstGeom prst="rect">
            <a:avLst/>
          </a:prstGeom>
          <a:noFill/>
        </p:spPr>
        <p:txBody>
          <a:bodyPr wrap="square" rtlCol="0">
            <a:spAutoFit/>
          </a:bodyPr>
          <a:lstStyle/>
          <a:p>
            <a:pPr>
              <a:buNone/>
            </a:pPr>
            <a:r>
              <a:rPr lang="en-US" sz="1400" dirty="0"/>
              <a:t>(F, 0.3, 0.8)</a:t>
            </a:r>
          </a:p>
        </p:txBody>
      </p:sp>
      <p:sp>
        <p:nvSpPr>
          <p:cNvPr id="36" name="Shape 950"/>
          <p:cNvSpPr/>
          <p:nvPr/>
        </p:nvSpPr>
        <p:spPr>
          <a:xfrm>
            <a:off x="3414892" y="5999760"/>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e9</a:t>
            </a:r>
          </a:p>
        </p:txBody>
      </p:sp>
      <p:sp>
        <p:nvSpPr>
          <p:cNvPr id="37" name="TextBox 35"/>
          <p:cNvSpPr txBox="1"/>
          <p:nvPr/>
        </p:nvSpPr>
        <p:spPr>
          <a:xfrm rot="1476786">
            <a:off x="2537791" y="5825779"/>
            <a:ext cx="1084116" cy="298030"/>
          </a:xfrm>
          <a:prstGeom prst="rect">
            <a:avLst/>
          </a:prstGeom>
          <a:noFill/>
          <a:ln w="9525">
            <a:noFill/>
          </a:ln>
        </p:spPr>
        <p:txBody>
          <a:bodyPr wrap="square" rtlCol="0">
            <a:spAutoFit/>
          </a:bodyPr>
          <a:lstStyle/>
          <a:p>
            <a:pPr>
              <a:buNone/>
            </a:pPr>
            <a:r>
              <a:rPr lang="en-US" sz="1400" dirty="0"/>
              <a:t>(F, 0.</a:t>
            </a:r>
            <a:r>
              <a:rPr lang="el-GR" sz="1400" dirty="0"/>
              <a:t>1</a:t>
            </a:r>
            <a:r>
              <a:rPr lang="en-US" sz="1400" dirty="0"/>
              <a:t>, 0)</a:t>
            </a:r>
          </a:p>
        </p:txBody>
      </p:sp>
      <p:cxnSp>
        <p:nvCxnSpPr>
          <p:cNvPr id="38" name="Straight Connector 39"/>
          <p:cNvCxnSpPr>
            <a:stCxn id="36" idx="2"/>
            <a:endCxn id="12" idx="5"/>
          </p:cNvCxnSpPr>
          <p:nvPr/>
        </p:nvCxnSpPr>
        <p:spPr bwMode="auto">
          <a:xfrm flipH="1" flipV="1">
            <a:off x="1425393" y="5329244"/>
            <a:ext cx="1989499" cy="886263"/>
          </a:xfrm>
          <a:prstGeom prst="line">
            <a:avLst/>
          </a:prstGeom>
          <a:noFill/>
          <a:ln w="25400" cap="flat" cmpd="sng" algn="ctr">
            <a:solidFill>
              <a:schemeClr val="tx1"/>
            </a:solidFill>
            <a:prstDash val="solid"/>
            <a:round/>
            <a:headEnd type="none" w="lg" len="lg"/>
            <a:tailEnd type="none" w="lg" len="lg"/>
          </a:ln>
          <a:effectLst/>
        </p:spPr>
      </p:cxnSp>
      <p:cxnSp>
        <p:nvCxnSpPr>
          <p:cNvPr id="40" name="Connecteur droit 39"/>
          <p:cNvCxnSpPr/>
          <p:nvPr/>
        </p:nvCxnSpPr>
        <p:spPr bwMode="auto">
          <a:xfrm flipH="1">
            <a:off x="6565857" y="1294910"/>
            <a:ext cx="1132402" cy="9807"/>
          </a:xfrm>
          <a:prstGeom prst="line">
            <a:avLst/>
          </a:prstGeom>
          <a:noFill/>
          <a:ln w="38100" cap="flat" cmpd="sng" algn="ctr">
            <a:solidFill>
              <a:srgbClr val="FF0000"/>
            </a:solidFill>
            <a:prstDash val="solid"/>
            <a:round/>
            <a:headEnd type="none" w="med" len="med"/>
            <a:tailEnd type="none" w="med" len="med"/>
          </a:ln>
          <a:effectLst/>
        </p:spPr>
      </p:cxnSp>
      <p:cxnSp>
        <p:nvCxnSpPr>
          <p:cNvPr id="43" name="Connecteur droit 42"/>
          <p:cNvCxnSpPr/>
          <p:nvPr/>
        </p:nvCxnSpPr>
        <p:spPr bwMode="auto">
          <a:xfrm flipH="1">
            <a:off x="6512743" y="1647576"/>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5" name="Connecteur droit 44"/>
          <p:cNvCxnSpPr/>
          <p:nvPr/>
        </p:nvCxnSpPr>
        <p:spPr bwMode="auto">
          <a:xfrm flipH="1">
            <a:off x="6512743" y="1894402"/>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6" name="Connecteur droit 45"/>
          <p:cNvCxnSpPr/>
          <p:nvPr/>
        </p:nvCxnSpPr>
        <p:spPr bwMode="auto">
          <a:xfrm flipH="1">
            <a:off x="6565857" y="2758020"/>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7" name="Connecteur droit 46"/>
          <p:cNvCxnSpPr/>
          <p:nvPr/>
        </p:nvCxnSpPr>
        <p:spPr bwMode="auto">
          <a:xfrm flipH="1">
            <a:off x="6512743" y="3319933"/>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8" name="Connecteur droit 47"/>
          <p:cNvCxnSpPr/>
          <p:nvPr/>
        </p:nvCxnSpPr>
        <p:spPr bwMode="auto">
          <a:xfrm flipH="1">
            <a:off x="6565857" y="5817278"/>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9" name="Connecteur droit 48"/>
          <p:cNvCxnSpPr/>
          <p:nvPr/>
        </p:nvCxnSpPr>
        <p:spPr bwMode="auto">
          <a:xfrm flipH="1">
            <a:off x="6537103" y="6379191"/>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50" name="Connecteur droit 49"/>
          <p:cNvCxnSpPr/>
          <p:nvPr/>
        </p:nvCxnSpPr>
        <p:spPr bwMode="auto">
          <a:xfrm flipH="1">
            <a:off x="6512743" y="4416992"/>
            <a:ext cx="876598" cy="4903"/>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1679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7071"/>
            <a:ext cx="9143999" cy="988541"/>
          </a:xfrm>
        </p:spPr>
        <p:txBody>
          <a:bodyPr/>
          <a:lstStyle/>
          <a:p>
            <a:r>
              <a:rPr lang="en-US" dirty="0"/>
              <a:t>Pruning the Disjunctive Blocking Graph</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14</a:t>
            </a:fld>
            <a:endParaRPr lang="en-US" dirty="0"/>
          </a:p>
        </p:txBody>
      </p:sp>
      <p:sp>
        <p:nvSpPr>
          <p:cNvPr id="5" name="Shape 950"/>
          <p:cNvSpPr/>
          <p:nvPr/>
        </p:nvSpPr>
        <p:spPr>
          <a:xfrm>
            <a:off x="107504" y="2627164"/>
            <a:ext cx="1544003" cy="431493"/>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buNone/>
            </a:pPr>
            <a:r>
              <a:rPr lang="en-US" sz="1800" dirty="0">
                <a:solidFill>
                  <a:schemeClr val="lt1"/>
                </a:solidFill>
                <a:latin typeface="Trebuchet MS" panose="020B0603020202020204" pitchFamily="34" charset="0"/>
                <a:ea typeface="Calibri"/>
                <a:cs typeface="Calibri"/>
                <a:sym typeface="Calibri"/>
              </a:rPr>
              <a:t>e1</a:t>
            </a:r>
          </a:p>
        </p:txBody>
      </p:sp>
      <p:sp>
        <p:nvSpPr>
          <p:cNvPr id="6" name="Shape 950"/>
          <p:cNvSpPr/>
          <p:nvPr/>
        </p:nvSpPr>
        <p:spPr>
          <a:xfrm>
            <a:off x="95468" y="3842471"/>
            <a:ext cx="1544003" cy="431493"/>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buNone/>
            </a:pPr>
            <a:r>
              <a:rPr lang="en-US" sz="1800" dirty="0">
                <a:solidFill>
                  <a:schemeClr val="lt1"/>
                </a:solidFill>
                <a:latin typeface="Trebuchet MS" panose="020B0603020202020204" pitchFamily="34" charset="0"/>
                <a:ea typeface="Calibri"/>
                <a:cs typeface="Calibri"/>
                <a:sym typeface="Calibri"/>
              </a:rPr>
              <a:t>e2</a:t>
            </a:r>
          </a:p>
        </p:txBody>
      </p:sp>
      <p:sp>
        <p:nvSpPr>
          <p:cNvPr id="7" name="Shape 950"/>
          <p:cNvSpPr/>
          <p:nvPr/>
        </p:nvSpPr>
        <p:spPr>
          <a:xfrm>
            <a:off x="3443518" y="1647576"/>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latin typeface="Trebuchet MS" panose="020B0603020202020204" pitchFamily="34" charset="0"/>
                <a:ea typeface="Calibri"/>
                <a:cs typeface="Calibri"/>
                <a:sym typeface="Calibri"/>
              </a:rPr>
              <a:t>e4</a:t>
            </a:r>
            <a:endParaRPr lang="en-US" sz="2000" dirty="0">
              <a:solidFill>
                <a:schemeClr val="lt1"/>
              </a:solidFill>
              <a:latin typeface="Trebuchet MS" panose="020B0603020202020204" pitchFamily="34" charset="0"/>
              <a:ea typeface="Calibri"/>
              <a:cs typeface="Calibri"/>
              <a:sym typeface="Calibri"/>
            </a:endParaRPr>
          </a:p>
        </p:txBody>
      </p:sp>
      <p:sp>
        <p:nvSpPr>
          <p:cNvPr id="8" name="Shape 950"/>
          <p:cNvSpPr/>
          <p:nvPr/>
        </p:nvSpPr>
        <p:spPr>
          <a:xfrm>
            <a:off x="3443517" y="2508858"/>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e5</a:t>
            </a:r>
          </a:p>
        </p:txBody>
      </p:sp>
      <p:sp>
        <p:nvSpPr>
          <p:cNvPr id="9" name="Shape 950"/>
          <p:cNvSpPr/>
          <p:nvPr/>
        </p:nvSpPr>
        <p:spPr>
          <a:xfrm>
            <a:off x="3443517" y="3343205"/>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e6</a:t>
            </a:r>
          </a:p>
        </p:txBody>
      </p:sp>
      <p:sp>
        <p:nvSpPr>
          <p:cNvPr id="10" name="Shape 950"/>
          <p:cNvSpPr/>
          <p:nvPr/>
        </p:nvSpPr>
        <p:spPr>
          <a:xfrm>
            <a:off x="3429318" y="4245929"/>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e7</a:t>
            </a:r>
          </a:p>
        </p:txBody>
      </p:sp>
      <p:sp>
        <p:nvSpPr>
          <p:cNvPr id="11" name="Shape 950"/>
          <p:cNvSpPr/>
          <p:nvPr/>
        </p:nvSpPr>
        <p:spPr>
          <a:xfrm>
            <a:off x="3429318" y="5243075"/>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e8</a:t>
            </a:r>
          </a:p>
        </p:txBody>
      </p:sp>
      <p:sp>
        <p:nvSpPr>
          <p:cNvPr id="12" name="Shape 950"/>
          <p:cNvSpPr/>
          <p:nvPr/>
        </p:nvSpPr>
        <p:spPr>
          <a:xfrm>
            <a:off x="107504" y="4960942"/>
            <a:ext cx="1544003" cy="431493"/>
          </a:xfrm>
          <a:prstGeom prst="ellipse">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SzPct val="25000"/>
              <a:buNone/>
            </a:pPr>
            <a:r>
              <a:rPr lang="en-US" sz="1800" dirty="0">
                <a:solidFill>
                  <a:schemeClr val="lt1"/>
                </a:solidFill>
                <a:latin typeface="Trebuchet MS" panose="020B0603020202020204" pitchFamily="34" charset="0"/>
                <a:ea typeface="Calibri"/>
                <a:cs typeface="Calibri"/>
                <a:sym typeface="Calibri"/>
              </a:rPr>
              <a:t>e3</a:t>
            </a:r>
          </a:p>
        </p:txBody>
      </p:sp>
      <p:cxnSp>
        <p:nvCxnSpPr>
          <p:cNvPr id="13" name="Straight Connector 13"/>
          <p:cNvCxnSpPr>
            <a:stCxn id="7" idx="2"/>
            <a:endCxn id="5" idx="7"/>
          </p:cNvCxnSpPr>
          <p:nvPr/>
        </p:nvCxnSpPr>
        <p:spPr bwMode="auto">
          <a:xfrm flipH="1">
            <a:off x="1425393" y="1863323"/>
            <a:ext cx="2018125" cy="827032"/>
          </a:xfrm>
          <a:prstGeom prst="line">
            <a:avLst/>
          </a:prstGeom>
          <a:noFill/>
          <a:ln w="25400" cap="flat" cmpd="sng" algn="ctr">
            <a:solidFill>
              <a:schemeClr val="tx1"/>
            </a:solidFill>
            <a:prstDash val="solid"/>
            <a:round/>
            <a:headEnd type="stealth" w="lg" len="lg"/>
            <a:tailEnd type="stealth" w="lg" len="lg"/>
          </a:ln>
          <a:effectLst/>
        </p:spPr>
      </p:cxnSp>
      <p:cxnSp>
        <p:nvCxnSpPr>
          <p:cNvPr id="14" name="Straight Connector 16"/>
          <p:cNvCxnSpPr>
            <a:stCxn id="8" idx="2"/>
            <a:endCxn id="5" idx="6"/>
          </p:cNvCxnSpPr>
          <p:nvPr/>
        </p:nvCxnSpPr>
        <p:spPr bwMode="auto">
          <a:xfrm flipH="1">
            <a:off x="1651507" y="2724605"/>
            <a:ext cx="1792010" cy="118306"/>
          </a:xfrm>
          <a:prstGeom prst="line">
            <a:avLst/>
          </a:prstGeom>
          <a:noFill/>
          <a:ln w="25400" cap="flat" cmpd="sng" algn="ctr">
            <a:solidFill>
              <a:schemeClr val="tx1"/>
            </a:solidFill>
            <a:prstDash val="solid"/>
            <a:round/>
            <a:headEnd type="stealth" w="lg" len="lg"/>
            <a:tailEnd type="stealth" w="lg" len="lg"/>
          </a:ln>
          <a:effectLst/>
        </p:spPr>
      </p:cxnSp>
      <p:cxnSp>
        <p:nvCxnSpPr>
          <p:cNvPr id="15" name="Straight Connector 19"/>
          <p:cNvCxnSpPr>
            <a:stCxn id="9" idx="2"/>
            <a:endCxn id="6" idx="7"/>
          </p:cNvCxnSpPr>
          <p:nvPr/>
        </p:nvCxnSpPr>
        <p:spPr bwMode="auto">
          <a:xfrm flipH="1">
            <a:off x="1413357" y="3558952"/>
            <a:ext cx="2030160" cy="346710"/>
          </a:xfrm>
          <a:prstGeom prst="line">
            <a:avLst/>
          </a:prstGeom>
          <a:noFill/>
          <a:ln w="25400" cap="flat" cmpd="sng" algn="ctr">
            <a:solidFill>
              <a:schemeClr val="tx1"/>
            </a:solidFill>
            <a:prstDash val="solid"/>
            <a:round/>
            <a:headEnd type="stealth" w="lg" len="lg"/>
            <a:tailEnd type="stealth" w="lg" len="lg"/>
          </a:ln>
          <a:effectLst/>
        </p:spPr>
      </p:cxnSp>
      <p:cxnSp>
        <p:nvCxnSpPr>
          <p:cNvPr id="16" name="Straight Connector 22"/>
          <p:cNvCxnSpPr>
            <a:stCxn id="10" idx="2"/>
            <a:endCxn id="6" idx="6"/>
          </p:cNvCxnSpPr>
          <p:nvPr/>
        </p:nvCxnSpPr>
        <p:spPr bwMode="auto">
          <a:xfrm flipH="1" flipV="1">
            <a:off x="1639471" y="4058218"/>
            <a:ext cx="1789847" cy="403458"/>
          </a:xfrm>
          <a:prstGeom prst="line">
            <a:avLst/>
          </a:prstGeom>
          <a:noFill/>
          <a:ln w="25400" cap="flat" cmpd="sng" algn="ctr">
            <a:solidFill>
              <a:schemeClr val="tx1"/>
            </a:solidFill>
            <a:prstDash val="solid"/>
            <a:round/>
            <a:headEnd type="none" w="lg" len="lg"/>
            <a:tailEnd type="stealth" w="lg" len="lg"/>
          </a:ln>
          <a:effectLst/>
        </p:spPr>
      </p:cxnSp>
      <p:cxnSp>
        <p:nvCxnSpPr>
          <p:cNvPr id="17" name="Straight Connector 28"/>
          <p:cNvCxnSpPr>
            <a:stCxn id="11" idx="1"/>
            <a:endCxn id="6" idx="5"/>
          </p:cNvCxnSpPr>
          <p:nvPr/>
        </p:nvCxnSpPr>
        <p:spPr bwMode="auto">
          <a:xfrm flipH="1" flipV="1">
            <a:off x="1413357" y="4210773"/>
            <a:ext cx="2242075" cy="1095493"/>
          </a:xfrm>
          <a:prstGeom prst="line">
            <a:avLst/>
          </a:prstGeom>
          <a:noFill/>
          <a:ln w="25400" cap="flat" cmpd="sng" algn="ctr">
            <a:solidFill>
              <a:schemeClr val="tx1"/>
            </a:solidFill>
            <a:prstDash val="solid"/>
            <a:round/>
            <a:headEnd type="stealth" w="lg" len="lg"/>
            <a:tailEnd type="stealth" w="lg" len="lg"/>
          </a:ln>
          <a:effectLst/>
        </p:spPr>
      </p:cxnSp>
      <p:cxnSp>
        <p:nvCxnSpPr>
          <p:cNvPr id="18" name="Straight Connector 31"/>
          <p:cNvCxnSpPr>
            <a:stCxn id="11" idx="2"/>
            <a:endCxn id="12" idx="6"/>
          </p:cNvCxnSpPr>
          <p:nvPr/>
        </p:nvCxnSpPr>
        <p:spPr bwMode="auto">
          <a:xfrm flipH="1" flipV="1">
            <a:off x="1651507" y="5176689"/>
            <a:ext cx="1777811" cy="282133"/>
          </a:xfrm>
          <a:prstGeom prst="line">
            <a:avLst/>
          </a:prstGeom>
          <a:noFill/>
          <a:ln w="25400" cap="flat" cmpd="sng" algn="ctr">
            <a:solidFill>
              <a:schemeClr val="tx1"/>
            </a:solidFill>
            <a:prstDash val="solid"/>
            <a:round/>
            <a:headEnd type="stealth" w="lg" len="lg"/>
            <a:tailEnd type="none" w="lg" len="lg"/>
          </a:ln>
          <a:effectLst/>
        </p:spPr>
      </p:cxnSp>
      <p:cxnSp>
        <p:nvCxnSpPr>
          <p:cNvPr id="19" name="Straight Connector 37"/>
          <p:cNvCxnSpPr>
            <a:stCxn id="9" idx="3"/>
            <a:endCxn id="12" idx="6"/>
          </p:cNvCxnSpPr>
          <p:nvPr/>
        </p:nvCxnSpPr>
        <p:spPr bwMode="auto">
          <a:xfrm flipH="1">
            <a:off x="1651507" y="3711507"/>
            <a:ext cx="2018124" cy="1465182"/>
          </a:xfrm>
          <a:prstGeom prst="line">
            <a:avLst/>
          </a:prstGeom>
          <a:noFill/>
          <a:ln w="25400" cap="flat" cmpd="sng" algn="ctr">
            <a:solidFill>
              <a:schemeClr val="tx1"/>
            </a:solidFill>
            <a:prstDash val="solid"/>
            <a:round/>
            <a:headEnd type="stealth" w="lg" len="lg"/>
            <a:tailEnd type="stealth" w="lg" len="lg"/>
          </a:ln>
          <a:effectLst/>
        </p:spPr>
      </p:cxnSp>
      <p:cxnSp>
        <p:nvCxnSpPr>
          <p:cNvPr id="20" name="Straight Connector 50"/>
          <p:cNvCxnSpPr>
            <a:stCxn id="10" idx="1"/>
            <a:endCxn id="5" idx="4"/>
          </p:cNvCxnSpPr>
          <p:nvPr/>
        </p:nvCxnSpPr>
        <p:spPr bwMode="auto">
          <a:xfrm flipH="1" flipV="1">
            <a:off x="879506" y="3058657"/>
            <a:ext cx="2775926" cy="1250463"/>
          </a:xfrm>
          <a:prstGeom prst="line">
            <a:avLst/>
          </a:prstGeom>
          <a:noFill/>
          <a:ln w="25400" cap="flat" cmpd="sng" algn="ctr">
            <a:solidFill>
              <a:schemeClr val="tx1"/>
            </a:solidFill>
            <a:prstDash val="solid"/>
            <a:round/>
            <a:headEnd type="none" w="lg" len="lg"/>
            <a:tailEnd type="stealth" w="lg" len="lg"/>
          </a:ln>
          <a:effectLst/>
        </p:spPr>
      </p:cxnSp>
      <p:sp>
        <p:nvSpPr>
          <p:cNvPr id="21" name="TextBox 53"/>
          <p:cNvSpPr txBox="1"/>
          <p:nvPr/>
        </p:nvSpPr>
        <p:spPr>
          <a:xfrm rot="20201826">
            <a:off x="1774630" y="2065630"/>
            <a:ext cx="973295" cy="298030"/>
          </a:xfrm>
          <a:prstGeom prst="rect">
            <a:avLst/>
          </a:prstGeom>
          <a:noFill/>
        </p:spPr>
        <p:txBody>
          <a:bodyPr wrap="square" rtlCol="0">
            <a:spAutoFit/>
          </a:bodyPr>
          <a:lstStyle/>
          <a:p>
            <a:pPr>
              <a:buNone/>
            </a:pPr>
            <a:r>
              <a:rPr lang="en-US" sz="1400" dirty="0"/>
              <a:t>(F, 1.2, 0)</a:t>
            </a:r>
          </a:p>
        </p:txBody>
      </p:sp>
      <p:sp>
        <p:nvSpPr>
          <p:cNvPr id="22" name="TextBox 54"/>
          <p:cNvSpPr txBox="1"/>
          <p:nvPr/>
        </p:nvSpPr>
        <p:spPr>
          <a:xfrm rot="21330651">
            <a:off x="2227317" y="2495530"/>
            <a:ext cx="1084116" cy="298030"/>
          </a:xfrm>
          <a:prstGeom prst="rect">
            <a:avLst/>
          </a:prstGeom>
          <a:noFill/>
        </p:spPr>
        <p:txBody>
          <a:bodyPr wrap="square" rtlCol="0">
            <a:spAutoFit/>
          </a:bodyPr>
          <a:lstStyle/>
          <a:p>
            <a:pPr>
              <a:buNone/>
            </a:pPr>
            <a:r>
              <a:rPr lang="en-US" sz="1400" dirty="0"/>
              <a:t>(F, 1.1, 1.8)</a:t>
            </a:r>
          </a:p>
        </p:txBody>
      </p:sp>
      <p:sp>
        <p:nvSpPr>
          <p:cNvPr id="23" name="TextBox 55"/>
          <p:cNvSpPr txBox="1"/>
          <p:nvPr/>
        </p:nvSpPr>
        <p:spPr>
          <a:xfrm rot="1439587">
            <a:off x="3369292" y="3966146"/>
            <a:ext cx="1084116" cy="298030"/>
          </a:xfrm>
          <a:prstGeom prst="rect">
            <a:avLst/>
          </a:prstGeom>
          <a:noFill/>
        </p:spPr>
        <p:txBody>
          <a:bodyPr wrap="square" rtlCol="0">
            <a:spAutoFit/>
          </a:bodyPr>
          <a:lstStyle/>
          <a:p>
            <a:pPr>
              <a:buNone/>
            </a:pPr>
            <a:r>
              <a:rPr lang="en-US" sz="1400" dirty="0"/>
              <a:t>(T, </a:t>
            </a:r>
            <a:r>
              <a:rPr lang="en-US" sz="1400" b="1" dirty="0"/>
              <a:t>0</a:t>
            </a:r>
            <a:r>
              <a:rPr lang="en-US" sz="1400" dirty="0"/>
              <a:t>, 1.4)</a:t>
            </a:r>
          </a:p>
        </p:txBody>
      </p:sp>
      <p:sp>
        <p:nvSpPr>
          <p:cNvPr id="24" name="TextBox 56"/>
          <p:cNvSpPr txBox="1"/>
          <p:nvPr/>
        </p:nvSpPr>
        <p:spPr>
          <a:xfrm rot="21028558">
            <a:off x="2331500" y="3366847"/>
            <a:ext cx="1084116" cy="298030"/>
          </a:xfrm>
          <a:prstGeom prst="rect">
            <a:avLst/>
          </a:prstGeom>
          <a:noFill/>
        </p:spPr>
        <p:txBody>
          <a:bodyPr wrap="square" rtlCol="0">
            <a:spAutoFit/>
          </a:bodyPr>
          <a:lstStyle/>
          <a:p>
            <a:pPr>
              <a:buNone/>
            </a:pPr>
            <a:r>
              <a:rPr lang="en-US" sz="1400" dirty="0"/>
              <a:t>(F, 1.7, 1.4)</a:t>
            </a:r>
          </a:p>
        </p:txBody>
      </p:sp>
      <p:sp>
        <p:nvSpPr>
          <p:cNvPr id="25" name="TextBox 67"/>
          <p:cNvSpPr txBox="1"/>
          <p:nvPr/>
        </p:nvSpPr>
        <p:spPr>
          <a:xfrm rot="598697">
            <a:off x="1756358" y="3901861"/>
            <a:ext cx="1084116" cy="298030"/>
          </a:xfrm>
          <a:prstGeom prst="rect">
            <a:avLst/>
          </a:prstGeom>
          <a:noFill/>
        </p:spPr>
        <p:txBody>
          <a:bodyPr wrap="square" rtlCol="0">
            <a:spAutoFit/>
          </a:bodyPr>
          <a:lstStyle/>
          <a:p>
            <a:pPr>
              <a:buNone/>
            </a:pPr>
            <a:r>
              <a:rPr lang="en-US" sz="1400" dirty="0"/>
              <a:t>(F, 0.1, 0)</a:t>
            </a:r>
          </a:p>
        </p:txBody>
      </p:sp>
      <p:sp>
        <p:nvSpPr>
          <p:cNvPr id="26" name="TextBox 70"/>
          <p:cNvSpPr txBox="1"/>
          <p:nvPr/>
        </p:nvSpPr>
        <p:spPr>
          <a:xfrm rot="1553589">
            <a:off x="1602269" y="4267977"/>
            <a:ext cx="1084116" cy="298030"/>
          </a:xfrm>
          <a:prstGeom prst="rect">
            <a:avLst/>
          </a:prstGeom>
          <a:noFill/>
        </p:spPr>
        <p:txBody>
          <a:bodyPr wrap="square" rtlCol="0">
            <a:spAutoFit/>
          </a:bodyPr>
          <a:lstStyle/>
          <a:p>
            <a:pPr>
              <a:buNone/>
            </a:pPr>
            <a:r>
              <a:rPr lang="en-US" sz="1400" dirty="0"/>
              <a:t>(F, 0.8, 1)</a:t>
            </a:r>
          </a:p>
        </p:txBody>
      </p:sp>
      <p:sp>
        <p:nvSpPr>
          <p:cNvPr id="27" name="TextBox 72"/>
          <p:cNvSpPr txBox="1"/>
          <p:nvPr/>
        </p:nvSpPr>
        <p:spPr>
          <a:xfrm rot="710374">
            <a:off x="1583570" y="5243420"/>
            <a:ext cx="1084116" cy="298030"/>
          </a:xfrm>
          <a:prstGeom prst="rect">
            <a:avLst/>
          </a:prstGeom>
          <a:noFill/>
        </p:spPr>
        <p:txBody>
          <a:bodyPr wrap="square" rtlCol="0">
            <a:spAutoFit/>
          </a:bodyPr>
          <a:lstStyle/>
          <a:p>
            <a:pPr>
              <a:buNone/>
            </a:pPr>
            <a:r>
              <a:rPr lang="en-US" sz="1400" dirty="0"/>
              <a:t>(F, 0.2, 0.7)</a:t>
            </a:r>
          </a:p>
        </p:txBody>
      </p:sp>
      <p:sp>
        <p:nvSpPr>
          <p:cNvPr id="28" name="TextBox 74"/>
          <p:cNvSpPr txBox="1"/>
          <p:nvPr/>
        </p:nvSpPr>
        <p:spPr>
          <a:xfrm rot="19443030">
            <a:off x="1414823" y="4658434"/>
            <a:ext cx="1059655" cy="298030"/>
          </a:xfrm>
          <a:prstGeom prst="rect">
            <a:avLst/>
          </a:prstGeom>
          <a:noFill/>
        </p:spPr>
        <p:txBody>
          <a:bodyPr wrap="square" rtlCol="0">
            <a:spAutoFit/>
          </a:bodyPr>
          <a:lstStyle/>
          <a:p>
            <a:pPr>
              <a:buNone/>
            </a:pPr>
            <a:r>
              <a:rPr lang="en-US" sz="1400" dirty="0"/>
              <a:t>(F,</a:t>
            </a:r>
            <a:r>
              <a:rPr lang="el-GR" sz="1400" b="1" dirty="0"/>
              <a:t>0</a:t>
            </a:r>
            <a:r>
              <a:rPr lang="en-US" sz="1400" dirty="0"/>
              <a:t>,0.1)</a:t>
            </a:r>
          </a:p>
        </p:txBody>
      </p:sp>
      <p:sp>
        <p:nvSpPr>
          <p:cNvPr id="29" name="TextBox 77"/>
          <p:cNvSpPr txBox="1"/>
          <p:nvPr/>
        </p:nvSpPr>
        <p:spPr>
          <a:xfrm>
            <a:off x="5297601" y="608570"/>
            <a:ext cx="3897605" cy="3199979"/>
          </a:xfrm>
          <a:prstGeom prst="rect">
            <a:avLst/>
          </a:prstGeom>
          <a:noFill/>
        </p:spPr>
        <p:txBody>
          <a:bodyPr wrap="square" rtlCol="0">
            <a:spAutoFit/>
          </a:bodyPr>
          <a:lstStyle/>
          <a:p>
            <a:pPr>
              <a:spcBef>
                <a:spcPts val="0"/>
              </a:spcBef>
              <a:buNone/>
            </a:pPr>
            <a:r>
              <a:rPr lang="en-US" sz="1800" dirty="0">
                <a:latin typeface="Trebuchet MS" panose="020B0603020202020204" pitchFamily="34" charset="0"/>
              </a:rPr>
              <a:t>List of candidates per entity in descending </a:t>
            </a:r>
            <a:r>
              <a:rPr lang="en-US" sz="1800" b="1" dirty="0" err="1">
                <a:latin typeface="Trebuchet MS" panose="020B0603020202020204" pitchFamily="34" charset="0"/>
              </a:rPr>
              <a:t>valueSim</a:t>
            </a:r>
            <a:r>
              <a:rPr lang="en-US" sz="1800" b="1" dirty="0">
                <a:latin typeface="Trebuchet MS" panose="020B0603020202020204" pitchFamily="34" charset="0"/>
              </a:rPr>
              <a:t> </a:t>
            </a:r>
            <a:r>
              <a:rPr lang="el-GR" sz="1800" b="1" dirty="0">
                <a:latin typeface="Trebuchet MS" panose="020B0603020202020204" pitchFamily="34" charset="0"/>
              </a:rPr>
              <a:t>(β)</a:t>
            </a:r>
            <a:r>
              <a:rPr lang="en-US" sz="1800" dirty="0">
                <a:latin typeface="Trebuchet MS" panose="020B0603020202020204" pitchFamily="34" charset="0"/>
              </a:rPr>
              <a:t> weight:</a:t>
            </a:r>
          </a:p>
          <a:p>
            <a:pPr>
              <a:spcBef>
                <a:spcPts val="0"/>
              </a:spcBef>
              <a:buNone/>
            </a:pPr>
            <a:r>
              <a:rPr lang="en-US" sz="1800" dirty="0">
                <a:solidFill>
                  <a:schemeClr val="tx2"/>
                </a:solidFill>
                <a:latin typeface="Trebuchet MS" panose="020B0603020202020204" pitchFamily="34" charset="0"/>
              </a:rPr>
              <a:t>e1</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e4, e5, e7, e8, e6</a:t>
            </a:r>
          </a:p>
          <a:p>
            <a:pPr>
              <a:spcBef>
                <a:spcPts val="0"/>
              </a:spcBef>
              <a:buNone/>
            </a:pPr>
            <a:r>
              <a:rPr lang="en-US" sz="1800" dirty="0">
                <a:solidFill>
                  <a:schemeClr val="tx2"/>
                </a:solidFill>
                <a:latin typeface="Trebuchet MS" panose="020B0603020202020204" pitchFamily="34" charset="0"/>
              </a:rPr>
              <a:t>e2</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e6, e8, e7</a:t>
            </a:r>
          </a:p>
          <a:p>
            <a:pPr>
              <a:spcBef>
                <a:spcPts val="0"/>
              </a:spcBef>
              <a:buNone/>
            </a:pPr>
            <a:r>
              <a:rPr lang="en-US" sz="1800" dirty="0">
                <a:solidFill>
                  <a:schemeClr val="tx2"/>
                </a:solidFill>
                <a:latin typeface="Trebuchet MS" panose="020B0603020202020204" pitchFamily="34" charset="0"/>
              </a:rPr>
              <a:t>e3</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e8, e</a:t>
            </a:r>
            <a:r>
              <a:rPr lang="el-GR" sz="1800" dirty="0">
                <a:solidFill>
                  <a:schemeClr val="accent3">
                    <a:lumMod val="50000"/>
                  </a:schemeClr>
                </a:solidFill>
                <a:latin typeface="Trebuchet MS" panose="020B0603020202020204" pitchFamily="34" charset="0"/>
              </a:rPr>
              <a:t>9, </a:t>
            </a:r>
            <a:r>
              <a:rPr lang="en-US" sz="1800" dirty="0">
                <a:solidFill>
                  <a:schemeClr val="accent3">
                    <a:lumMod val="50000"/>
                  </a:schemeClr>
                </a:solidFill>
                <a:latin typeface="Trebuchet MS" panose="020B0603020202020204" pitchFamily="34" charset="0"/>
              </a:rPr>
              <a:t>e6</a:t>
            </a:r>
          </a:p>
          <a:p>
            <a:pPr>
              <a:spcBef>
                <a:spcPts val="0"/>
              </a:spcBef>
              <a:buNone/>
            </a:pPr>
            <a:r>
              <a:rPr lang="en-US" sz="1800" dirty="0">
                <a:solidFill>
                  <a:schemeClr val="accent3">
                    <a:lumMod val="50000"/>
                  </a:schemeClr>
                </a:solidFill>
                <a:latin typeface="Trebuchet MS" panose="020B0603020202020204" pitchFamily="34" charset="0"/>
              </a:rPr>
              <a:t>e4: </a:t>
            </a:r>
            <a:r>
              <a:rPr lang="en-US" sz="1800" dirty="0">
                <a:solidFill>
                  <a:schemeClr val="tx2"/>
                </a:solidFill>
                <a:latin typeface="Trebuchet MS" panose="020B0603020202020204" pitchFamily="34" charset="0"/>
              </a:rPr>
              <a:t>e1</a:t>
            </a:r>
            <a:endParaRPr lang="en-US" sz="1800" dirty="0">
              <a:solidFill>
                <a:schemeClr val="accent3">
                  <a:lumMod val="50000"/>
                </a:schemeClr>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e5: </a:t>
            </a:r>
            <a:r>
              <a:rPr lang="en-US" sz="1800" dirty="0">
                <a:solidFill>
                  <a:schemeClr val="tx2"/>
                </a:solidFill>
                <a:latin typeface="Trebuchet MS" panose="020B0603020202020204" pitchFamily="34" charset="0"/>
              </a:rPr>
              <a:t>e1</a:t>
            </a:r>
          </a:p>
          <a:p>
            <a:pPr>
              <a:spcBef>
                <a:spcPts val="0"/>
              </a:spcBef>
              <a:buNone/>
            </a:pPr>
            <a:r>
              <a:rPr lang="en-US" sz="1800" dirty="0">
                <a:solidFill>
                  <a:schemeClr val="accent3">
                    <a:lumMod val="50000"/>
                  </a:schemeClr>
                </a:solidFill>
                <a:latin typeface="Trebuchet MS" panose="020B0603020202020204" pitchFamily="34" charset="0"/>
              </a:rPr>
              <a:t>e6: </a:t>
            </a:r>
            <a:r>
              <a:rPr lang="en-US" sz="1800" dirty="0">
                <a:solidFill>
                  <a:schemeClr val="tx2"/>
                </a:solidFill>
                <a:latin typeface="Trebuchet MS" panose="020B0603020202020204" pitchFamily="34" charset="0"/>
              </a:rPr>
              <a:t>e2, e</a:t>
            </a:r>
            <a:r>
              <a:rPr lang="el-GR" sz="1800" dirty="0">
                <a:solidFill>
                  <a:schemeClr val="tx2"/>
                </a:solidFill>
                <a:latin typeface="Trebuchet MS" panose="020B0603020202020204" pitchFamily="34" charset="0"/>
              </a:rPr>
              <a:t>1</a:t>
            </a:r>
            <a:r>
              <a:rPr lang="en-US" sz="1800" dirty="0">
                <a:solidFill>
                  <a:schemeClr val="tx2"/>
                </a:solidFill>
                <a:latin typeface="Trebuchet MS" panose="020B0603020202020204" pitchFamily="34" charset="0"/>
              </a:rPr>
              <a:t>, e</a:t>
            </a:r>
            <a:r>
              <a:rPr lang="el-GR" sz="1800" dirty="0">
                <a:solidFill>
                  <a:schemeClr val="tx2"/>
                </a:solidFill>
                <a:latin typeface="Trebuchet MS" panose="020B0603020202020204" pitchFamily="34" charset="0"/>
              </a:rPr>
              <a:t>3</a:t>
            </a:r>
            <a:endParaRPr lang="en-US" sz="1800" dirty="0">
              <a:solidFill>
                <a:schemeClr val="tx2"/>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e7: </a:t>
            </a:r>
            <a:r>
              <a:rPr lang="en-US" sz="1800" dirty="0">
                <a:solidFill>
                  <a:schemeClr val="tx2"/>
                </a:solidFill>
                <a:latin typeface="Trebuchet MS" panose="020B0603020202020204" pitchFamily="34" charset="0"/>
              </a:rPr>
              <a:t>e1, e2</a:t>
            </a:r>
          </a:p>
          <a:p>
            <a:pPr>
              <a:spcBef>
                <a:spcPts val="0"/>
              </a:spcBef>
              <a:buNone/>
            </a:pPr>
            <a:r>
              <a:rPr lang="en-US" sz="1800" dirty="0">
                <a:solidFill>
                  <a:schemeClr val="accent3">
                    <a:lumMod val="50000"/>
                  </a:schemeClr>
                </a:solidFill>
                <a:latin typeface="Trebuchet MS" panose="020B0603020202020204" pitchFamily="34" charset="0"/>
              </a:rPr>
              <a:t>e8: </a:t>
            </a:r>
            <a:r>
              <a:rPr lang="en-US" sz="1800" dirty="0">
                <a:solidFill>
                  <a:schemeClr val="tx2"/>
                </a:solidFill>
                <a:latin typeface="Trebuchet MS" panose="020B0603020202020204" pitchFamily="34" charset="0"/>
              </a:rPr>
              <a:t>e2, e1, e3</a:t>
            </a:r>
          </a:p>
          <a:p>
            <a:pPr>
              <a:spcBef>
                <a:spcPts val="0"/>
              </a:spcBef>
              <a:buNone/>
            </a:pPr>
            <a:r>
              <a:rPr lang="en-US" sz="1800" dirty="0">
                <a:solidFill>
                  <a:schemeClr val="accent3">
                    <a:lumMod val="50000"/>
                  </a:schemeClr>
                </a:solidFill>
                <a:latin typeface="Trebuchet MS" panose="020B0603020202020204" pitchFamily="34" charset="0"/>
              </a:rPr>
              <a:t>e9:</a:t>
            </a:r>
            <a:r>
              <a:rPr lang="en-US" sz="1800" dirty="0">
                <a:solidFill>
                  <a:schemeClr val="tx2"/>
                </a:solidFill>
                <a:latin typeface="Trebuchet MS" panose="020B0603020202020204" pitchFamily="34" charset="0"/>
              </a:rPr>
              <a:t> e3</a:t>
            </a:r>
          </a:p>
        </p:txBody>
      </p:sp>
      <p:cxnSp>
        <p:nvCxnSpPr>
          <p:cNvPr id="30" name="Straight Connector 78"/>
          <p:cNvCxnSpPr>
            <a:cxnSpLocks/>
            <a:stCxn id="9" idx="1"/>
          </p:cNvCxnSpPr>
          <p:nvPr/>
        </p:nvCxnSpPr>
        <p:spPr bwMode="auto">
          <a:xfrm flipH="1" flipV="1">
            <a:off x="1577708" y="2966135"/>
            <a:ext cx="2091923" cy="440261"/>
          </a:xfrm>
          <a:prstGeom prst="line">
            <a:avLst/>
          </a:prstGeom>
          <a:noFill/>
          <a:ln w="25400" cap="flat" cmpd="sng" algn="ctr">
            <a:solidFill>
              <a:schemeClr val="tx1"/>
            </a:solidFill>
            <a:prstDash val="solid"/>
            <a:round/>
            <a:headEnd type="none" w="lg" len="lg"/>
            <a:tailEnd type="stealth" w="lg" len="lg"/>
          </a:ln>
          <a:effectLst/>
        </p:spPr>
      </p:cxnSp>
      <p:sp>
        <p:nvSpPr>
          <p:cNvPr id="31" name="TextBox 79"/>
          <p:cNvSpPr txBox="1"/>
          <p:nvPr/>
        </p:nvSpPr>
        <p:spPr>
          <a:xfrm rot="679590">
            <a:off x="2707395" y="3060032"/>
            <a:ext cx="1084116" cy="298030"/>
          </a:xfrm>
          <a:prstGeom prst="rect">
            <a:avLst/>
          </a:prstGeom>
          <a:noFill/>
        </p:spPr>
        <p:txBody>
          <a:bodyPr wrap="square" rtlCol="0">
            <a:spAutoFit/>
          </a:bodyPr>
          <a:lstStyle/>
          <a:p>
            <a:pPr>
              <a:buNone/>
            </a:pPr>
            <a:r>
              <a:rPr lang="en-US" sz="1400" dirty="0"/>
              <a:t>(F, 0.2, </a:t>
            </a:r>
            <a:r>
              <a:rPr lang="en-US" sz="1400" b="1" dirty="0"/>
              <a:t>0</a:t>
            </a:r>
            <a:r>
              <a:rPr lang="en-US" sz="1400" dirty="0"/>
              <a:t>)</a:t>
            </a:r>
          </a:p>
        </p:txBody>
      </p:sp>
      <p:sp>
        <p:nvSpPr>
          <p:cNvPr id="32" name="TextBox 83"/>
          <p:cNvSpPr txBox="1"/>
          <p:nvPr/>
        </p:nvSpPr>
        <p:spPr>
          <a:xfrm>
            <a:off x="5300905" y="3658021"/>
            <a:ext cx="3996504" cy="3199979"/>
          </a:xfrm>
          <a:prstGeom prst="rect">
            <a:avLst/>
          </a:prstGeom>
          <a:noFill/>
        </p:spPr>
        <p:txBody>
          <a:bodyPr wrap="square" rtlCol="0">
            <a:spAutoFit/>
          </a:bodyPr>
          <a:lstStyle/>
          <a:p>
            <a:pPr>
              <a:spcBef>
                <a:spcPts val="0"/>
              </a:spcBef>
              <a:buNone/>
            </a:pPr>
            <a:r>
              <a:rPr lang="en-US" sz="1800" dirty="0">
                <a:latin typeface="Trebuchet MS" panose="020B0603020202020204" pitchFamily="34" charset="0"/>
              </a:rPr>
              <a:t>List of candidates per entity in descending </a:t>
            </a:r>
            <a:r>
              <a:rPr lang="en-US" sz="1800" b="1" dirty="0" err="1">
                <a:latin typeface="Trebuchet MS" panose="020B0603020202020204" pitchFamily="34" charset="0"/>
              </a:rPr>
              <a:t>neighborSim</a:t>
            </a:r>
            <a:r>
              <a:rPr lang="el-GR" sz="1800" b="1" dirty="0">
                <a:latin typeface="Trebuchet MS" panose="020B0603020202020204" pitchFamily="34" charset="0"/>
              </a:rPr>
              <a:t> (γ)</a:t>
            </a:r>
            <a:r>
              <a:rPr lang="en-US" sz="1800" dirty="0">
                <a:latin typeface="Trebuchet MS" panose="020B0603020202020204" pitchFamily="34" charset="0"/>
              </a:rPr>
              <a:t> weight:</a:t>
            </a:r>
          </a:p>
          <a:p>
            <a:pPr>
              <a:spcBef>
                <a:spcPts val="0"/>
              </a:spcBef>
              <a:buNone/>
            </a:pPr>
            <a:r>
              <a:rPr lang="en-US" sz="1800" dirty="0">
                <a:solidFill>
                  <a:schemeClr val="tx2"/>
                </a:solidFill>
                <a:latin typeface="Trebuchet MS" panose="020B0603020202020204" pitchFamily="34" charset="0"/>
              </a:rPr>
              <a:t>e1</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e5, e7, e8, e6</a:t>
            </a:r>
          </a:p>
          <a:p>
            <a:pPr>
              <a:spcBef>
                <a:spcPts val="0"/>
              </a:spcBef>
              <a:buNone/>
            </a:pPr>
            <a:r>
              <a:rPr lang="en-US" sz="1800" dirty="0">
                <a:solidFill>
                  <a:schemeClr val="tx2"/>
                </a:solidFill>
                <a:latin typeface="Trebuchet MS" panose="020B0603020202020204" pitchFamily="34" charset="0"/>
              </a:rPr>
              <a:t>e2</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e6, e8</a:t>
            </a:r>
            <a:endParaRPr lang="el-GR" sz="1800" dirty="0">
              <a:solidFill>
                <a:schemeClr val="accent3">
                  <a:lumMod val="50000"/>
                </a:schemeClr>
              </a:solidFill>
              <a:latin typeface="Trebuchet MS" panose="020B0603020202020204" pitchFamily="34" charset="0"/>
            </a:endParaRPr>
          </a:p>
          <a:p>
            <a:pPr>
              <a:spcBef>
                <a:spcPts val="0"/>
              </a:spcBef>
              <a:buNone/>
            </a:pPr>
            <a:r>
              <a:rPr lang="en-US" sz="1800" dirty="0">
                <a:solidFill>
                  <a:schemeClr val="tx2"/>
                </a:solidFill>
                <a:latin typeface="Trebuchet MS" panose="020B0603020202020204" pitchFamily="34" charset="0"/>
              </a:rPr>
              <a:t>e3</a:t>
            </a:r>
            <a:r>
              <a:rPr lang="en-US" sz="1800" dirty="0">
                <a:latin typeface="Trebuchet MS" panose="020B0603020202020204" pitchFamily="34" charset="0"/>
              </a:rPr>
              <a:t>: </a:t>
            </a:r>
            <a:r>
              <a:rPr lang="en-US" sz="1800" dirty="0">
                <a:solidFill>
                  <a:schemeClr val="accent3">
                    <a:lumMod val="50000"/>
                  </a:schemeClr>
                </a:solidFill>
                <a:latin typeface="Trebuchet MS" panose="020B0603020202020204" pitchFamily="34" charset="0"/>
              </a:rPr>
              <a:t>e8, e6</a:t>
            </a:r>
          </a:p>
          <a:p>
            <a:pPr>
              <a:spcBef>
                <a:spcPts val="0"/>
              </a:spcBef>
              <a:buNone/>
            </a:pPr>
            <a:r>
              <a:rPr lang="en-US" sz="1800" dirty="0">
                <a:solidFill>
                  <a:schemeClr val="accent3">
                    <a:lumMod val="50000"/>
                  </a:schemeClr>
                </a:solidFill>
                <a:latin typeface="Trebuchet MS" panose="020B0603020202020204" pitchFamily="34" charset="0"/>
              </a:rPr>
              <a:t>e4: </a:t>
            </a:r>
            <a:r>
              <a:rPr lang="el-GR" sz="1800" dirty="0">
                <a:solidFill>
                  <a:schemeClr val="tx2"/>
                </a:solidFill>
                <a:latin typeface="Trebuchet MS" panose="020B0603020202020204" pitchFamily="34" charset="0"/>
              </a:rPr>
              <a:t>-</a:t>
            </a:r>
            <a:endParaRPr lang="en-US" sz="1800" dirty="0">
              <a:solidFill>
                <a:schemeClr val="accent3">
                  <a:lumMod val="50000"/>
                </a:schemeClr>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e5: </a:t>
            </a:r>
            <a:r>
              <a:rPr lang="en-US" sz="1800" dirty="0">
                <a:solidFill>
                  <a:schemeClr val="tx2"/>
                </a:solidFill>
                <a:latin typeface="Trebuchet MS" panose="020B0603020202020204" pitchFamily="34" charset="0"/>
              </a:rPr>
              <a:t>e1</a:t>
            </a:r>
          </a:p>
          <a:p>
            <a:pPr>
              <a:spcBef>
                <a:spcPts val="0"/>
              </a:spcBef>
              <a:buNone/>
            </a:pPr>
            <a:r>
              <a:rPr lang="en-US" sz="1800" dirty="0">
                <a:solidFill>
                  <a:schemeClr val="accent3">
                    <a:lumMod val="50000"/>
                  </a:schemeClr>
                </a:solidFill>
                <a:latin typeface="Trebuchet MS" panose="020B0603020202020204" pitchFamily="34" charset="0"/>
              </a:rPr>
              <a:t>e6: </a:t>
            </a:r>
            <a:r>
              <a:rPr lang="en-US" sz="1800" dirty="0">
                <a:solidFill>
                  <a:schemeClr val="tx2"/>
                </a:solidFill>
                <a:latin typeface="Trebuchet MS" panose="020B0603020202020204" pitchFamily="34" charset="0"/>
              </a:rPr>
              <a:t>e2, e3, e1</a:t>
            </a:r>
            <a:endParaRPr lang="el-GR" sz="1800" dirty="0">
              <a:solidFill>
                <a:schemeClr val="tx2"/>
              </a:solidFill>
              <a:latin typeface="Trebuchet MS" panose="020B0603020202020204" pitchFamily="34" charset="0"/>
            </a:endParaRPr>
          </a:p>
          <a:p>
            <a:pPr>
              <a:spcBef>
                <a:spcPts val="0"/>
              </a:spcBef>
              <a:buNone/>
            </a:pPr>
            <a:r>
              <a:rPr lang="en-US" sz="1800" dirty="0">
                <a:solidFill>
                  <a:schemeClr val="accent3">
                    <a:lumMod val="50000"/>
                  </a:schemeClr>
                </a:solidFill>
                <a:latin typeface="Trebuchet MS" panose="020B0603020202020204" pitchFamily="34" charset="0"/>
              </a:rPr>
              <a:t>e7: </a:t>
            </a:r>
            <a:r>
              <a:rPr lang="en-US" sz="1800" dirty="0">
                <a:solidFill>
                  <a:schemeClr val="tx2"/>
                </a:solidFill>
                <a:latin typeface="Trebuchet MS" panose="020B0603020202020204" pitchFamily="34" charset="0"/>
              </a:rPr>
              <a:t>e1</a:t>
            </a:r>
          </a:p>
          <a:p>
            <a:pPr>
              <a:spcBef>
                <a:spcPts val="0"/>
              </a:spcBef>
              <a:buNone/>
            </a:pPr>
            <a:r>
              <a:rPr lang="en-US" sz="1800" dirty="0">
                <a:solidFill>
                  <a:schemeClr val="accent3">
                    <a:lumMod val="50000"/>
                  </a:schemeClr>
                </a:solidFill>
                <a:latin typeface="Trebuchet MS" panose="020B0603020202020204" pitchFamily="34" charset="0"/>
              </a:rPr>
              <a:t>e8: </a:t>
            </a:r>
            <a:r>
              <a:rPr lang="en-US" sz="1800" dirty="0">
                <a:solidFill>
                  <a:schemeClr val="tx2"/>
                </a:solidFill>
                <a:latin typeface="Trebuchet MS" panose="020B0603020202020204" pitchFamily="34" charset="0"/>
              </a:rPr>
              <a:t>e2, e1, e3</a:t>
            </a:r>
          </a:p>
          <a:p>
            <a:pPr>
              <a:spcBef>
                <a:spcPts val="0"/>
              </a:spcBef>
              <a:buNone/>
            </a:pPr>
            <a:r>
              <a:rPr lang="en-US" sz="1800" dirty="0">
                <a:solidFill>
                  <a:schemeClr val="accent3">
                    <a:lumMod val="50000"/>
                  </a:schemeClr>
                </a:solidFill>
                <a:latin typeface="Trebuchet MS" panose="020B0603020202020204" pitchFamily="34" charset="0"/>
              </a:rPr>
              <a:t>e9: -</a:t>
            </a:r>
          </a:p>
        </p:txBody>
      </p:sp>
      <p:sp>
        <p:nvSpPr>
          <p:cNvPr id="33" name="TextBox 76"/>
          <p:cNvSpPr txBox="1"/>
          <p:nvPr/>
        </p:nvSpPr>
        <p:spPr>
          <a:xfrm>
            <a:off x="0" y="695419"/>
            <a:ext cx="5237706" cy="1198983"/>
          </a:xfrm>
          <a:prstGeom prst="rect">
            <a:avLst/>
          </a:prstGeom>
          <a:noFill/>
        </p:spPr>
        <p:txBody>
          <a:bodyPr wrap="square" rtlCol="0">
            <a:spAutoFit/>
          </a:bodyPr>
          <a:lstStyle/>
          <a:p>
            <a:pPr>
              <a:spcBef>
                <a:spcPts val="0"/>
              </a:spcBef>
              <a:buNone/>
            </a:pPr>
            <a:r>
              <a:rPr lang="en-US" sz="2400" dirty="0">
                <a:latin typeface="Trebuchet MS" panose="020B0603020202020204" pitchFamily="34" charset="0"/>
              </a:rPr>
              <a:t>For each entity keep its edges with:</a:t>
            </a:r>
          </a:p>
          <a:p>
            <a:pPr>
              <a:spcBef>
                <a:spcPts val="0"/>
              </a:spcBef>
              <a:buNone/>
            </a:pPr>
            <a:r>
              <a:rPr lang="en-US" sz="2400" dirty="0">
                <a:latin typeface="Trebuchet MS" panose="020B0603020202020204" pitchFamily="34" charset="0"/>
              </a:rPr>
              <a:t>top-2 value weight</a:t>
            </a:r>
          </a:p>
          <a:p>
            <a:pPr>
              <a:spcBef>
                <a:spcPts val="0"/>
              </a:spcBef>
              <a:buNone/>
            </a:pPr>
            <a:r>
              <a:rPr lang="en-US" sz="2400" dirty="0">
                <a:latin typeface="Trebuchet MS" panose="020B0603020202020204" pitchFamily="34" charset="0"/>
              </a:rPr>
              <a:t>top-2 neighbor weight</a:t>
            </a:r>
          </a:p>
        </p:txBody>
      </p:sp>
      <p:cxnSp>
        <p:nvCxnSpPr>
          <p:cNvPr id="34" name="Straight Connector 80"/>
          <p:cNvCxnSpPr>
            <a:stCxn id="11" idx="0"/>
            <a:endCxn id="5" idx="5"/>
          </p:cNvCxnSpPr>
          <p:nvPr/>
        </p:nvCxnSpPr>
        <p:spPr bwMode="auto">
          <a:xfrm flipH="1" flipV="1">
            <a:off x="1425393" y="2995466"/>
            <a:ext cx="2775927" cy="2247609"/>
          </a:xfrm>
          <a:prstGeom prst="line">
            <a:avLst/>
          </a:prstGeom>
          <a:noFill/>
          <a:ln w="25400" cap="flat" cmpd="sng" algn="ctr">
            <a:solidFill>
              <a:schemeClr val="tx1"/>
            </a:solidFill>
            <a:prstDash val="solid"/>
            <a:round/>
            <a:headEnd type="none" w="lg" len="lg"/>
            <a:tailEnd type="stealth" w="lg" len="lg"/>
          </a:ln>
          <a:effectLst/>
        </p:spPr>
      </p:cxnSp>
      <p:sp>
        <p:nvSpPr>
          <p:cNvPr id="35" name="TextBox 81"/>
          <p:cNvSpPr txBox="1"/>
          <p:nvPr/>
        </p:nvSpPr>
        <p:spPr>
          <a:xfrm rot="2239434">
            <a:off x="3046087" y="4744230"/>
            <a:ext cx="1084116" cy="298030"/>
          </a:xfrm>
          <a:prstGeom prst="rect">
            <a:avLst/>
          </a:prstGeom>
          <a:noFill/>
        </p:spPr>
        <p:txBody>
          <a:bodyPr wrap="square" rtlCol="0">
            <a:spAutoFit/>
          </a:bodyPr>
          <a:lstStyle/>
          <a:p>
            <a:pPr>
              <a:buNone/>
            </a:pPr>
            <a:r>
              <a:rPr lang="en-US" sz="1400" dirty="0"/>
              <a:t>(F, 0.3, 0.8)</a:t>
            </a:r>
          </a:p>
        </p:txBody>
      </p:sp>
      <p:sp>
        <p:nvSpPr>
          <p:cNvPr id="36" name="Shape 950"/>
          <p:cNvSpPr/>
          <p:nvPr/>
        </p:nvSpPr>
        <p:spPr>
          <a:xfrm>
            <a:off x="3414892" y="5999760"/>
            <a:ext cx="1544003" cy="431493"/>
          </a:xfrm>
          <a:prstGeom prst="ellipse">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algn="ctr">
              <a:buSzPct val="25000"/>
              <a:buNone/>
            </a:pPr>
            <a:r>
              <a:rPr lang="en-US" sz="2000" dirty="0">
                <a:solidFill>
                  <a:schemeClr val="lt1"/>
                </a:solidFill>
                <a:latin typeface="Trebuchet MS" panose="020B0603020202020204" pitchFamily="34" charset="0"/>
                <a:ea typeface="Calibri"/>
                <a:cs typeface="Calibri"/>
                <a:sym typeface="Calibri"/>
              </a:rPr>
              <a:t>e9</a:t>
            </a:r>
          </a:p>
        </p:txBody>
      </p:sp>
      <p:sp>
        <p:nvSpPr>
          <p:cNvPr id="37" name="TextBox 35"/>
          <p:cNvSpPr txBox="1"/>
          <p:nvPr/>
        </p:nvSpPr>
        <p:spPr>
          <a:xfrm rot="1476786">
            <a:off x="2537791" y="5804263"/>
            <a:ext cx="1084116" cy="298030"/>
          </a:xfrm>
          <a:prstGeom prst="rect">
            <a:avLst/>
          </a:prstGeom>
          <a:noFill/>
          <a:ln w="9525">
            <a:noFill/>
          </a:ln>
        </p:spPr>
        <p:txBody>
          <a:bodyPr wrap="square" rtlCol="0">
            <a:spAutoFit/>
          </a:bodyPr>
          <a:lstStyle/>
          <a:p>
            <a:pPr>
              <a:buNone/>
            </a:pPr>
            <a:r>
              <a:rPr lang="en-US" sz="1400" dirty="0"/>
              <a:t>(F, 0.</a:t>
            </a:r>
            <a:r>
              <a:rPr lang="el-GR" sz="1400" dirty="0"/>
              <a:t>1</a:t>
            </a:r>
            <a:r>
              <a:rPr lang="en-US" sz="1400" dirty="0"/>
              <a:t>, 0)</a:t>
            </a:r>
          </a:p>
        </p:txBody>
      </p:sp>
      <p:cxnSp>
        <p:nvCxnSpPr>
          <p:cNvPr id="38" name="Straight Connector 39"/>
          <p:cNvCxnSpPr>
            <a:stCxn id="36" idx="2"/>
            <a:endCxn id="12" idx="5"/>
          </p:cNvCxnSpPr>
          <p:nvPr/>
        </p:nvCxnSpPr>
        <p:spPr bwMode="auto">
          <a:xfrm flipH="1" flipV="1">
            <a:off x="1425393" y="5329244"/>
            <a:ext cx="1989499" cy="886263"/>
          </a:xfrm>
          <a:prstGeom prst="line">
            <a:avLst/>
          </a:prstGeom>
          <a:noFill/>
          <a:ln w="25400" cap="flat" cmpd="sng" algn="ctr">
            <a:solidFill>
              <a:schemeClr val="tx1"/>
            </a:solidFill>
            <a:prstDash val="solid"/>
            <a:round/>
            <a:headEnd type="stealth" w="lg" len="lg"/>
            <a:tailEnd type="stealth" w="lg" len="lg"/>
          </a:ln>
          <a:effectLst/>
        </p:spPr>
      </p:cxnSp>
      <p:cxnSp>
        <p:nvCxnSpPr>
          <p:cNvPr id="40" name="Connecteur droit 39"/>
          <p:cNvCxnSpPr/>
          <p:nvPr/>
        </p:nvCxnSpPr>
        <p:spPr bwMode="auto">
          <a:xfrm flipH="1">
            <a:off x="6565857" y="1294910"/>
            <a:ext cx="1132402" cy="9807"/>
          </a:xfrm>
          <a:prstGeom prst="line">
            <a:avLst/>
          </a:prstGeom>
          <a:noFill/>
          <a:ln w="38100" cap="flat" cmpd="sng" algn="ctr">
            <a:solidFill>
              <a:srgbClr val="FF0000"/>
            </a:solidFill>
            <a:prstDash val="solid"/>
            <a:round/>
            <a:headEnd type="none" w="med" len="med"/>
            <a:tailEnd type="none" w="med" len="med"/>
          </a:ln>
          <a:effectLst/>
        </p:spPr>
      </p:cxnSp>
      <p:cxnSp>
        <p:nvCxnSpPr>
          <p:cNvPr id="43" name="Connecteur droit 42"/>
          <p:cNvCxnSpPr/>
          <p:nvPr/>
        </p:nvCxnSpPr>
        <p:spPr bwMode="auto">
          <a:xfrm flipH="1">
            <a:off x="6512743" y="1647576"/>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5" name="Connecteur droit 44"/>
          <p:cNvCxnSpPr/>
          <p:nvPr/>
        </p:nvCxnSpPr>
        <p:spPr bwMode="auto">
          <a:xfrm flipH="1">
            <a:off x="6512743" y="1894402"/>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6" name="Connecteur droit 45"/>
          <p:cNvCxnSpPr/>
          <p:nvPr/>
        </p:nvCxnSpPr>
        <p:spPr bwMode="auto">
          <a:xfrm flipH="1">
            <a:off x="6565857" y="2758020"/>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7" name="Connecteur droit 46"/>
          <p:cNvCxnSpPr/>
          <p:nvPr/>
        </p:nvCxnSpPr>
        <p:spPr bwMode="auto">
          <a:xfrm flipH="1">
            <a:off x="6512743" y="3319933"/>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8" name="Connecteur droit 47"/>
          <p:cNvCxnSpPr/>
          <p:nvPr/>
        </p:nvCxnSpPr>
        <p:spPr bwMode="auto">
          <a:xfrm flipH="1">
            <a:off x="6565857" y="5817278"/>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49" name="Connecteur droit 48"/>
          <p:cNvCxnSpPr/>
          <p:nvPr/>
        </p:nvCxnSpPr>
        <p:spPr bwMode="auto">
          <a:xfrm flipH="1">
            <a:off x="6537103" y="6379191"/>
            <a:ext cx="431118" cy="9807"/>
          </a:xfrm>
          <a:prstGeom prst="line">
            <a:avLst/>
          </a:prstGeom>
          <a:noFill/>
          <a:ln w="38100" cap="flat" cmpd="sng" algn="ctr">
            <a:solidFill>
              <a:srgbClr val="FF0000"/>
            </a:solidFill>
            <a:prstDash val="solid"/>
            <a:round/>
            <a:headEnd type="none" w="med" len="med"/>
            <a:tailEnd type="none" w="med" len="med"/>
          </a:ln>
          <a:effectLst/>
        </p:spPr>
      </p:cxnSp>
      <p:cxnSp>
        <p:nvCxnSpPr>
          <p:cNvPr id="50" name="Connecteur droit 49"/>
          <p:cNvCxnSpPr/>
          <p:nvPr/>
        </p:nvCxnSpPr>
        <p:spPr bwMode="auto">
          <a:xfrm flipH="1">
            <a:off x="6512743" y="4416992"/>
            <a:ext cx="876598" cy="4903"/>
          </a:xfrm>
          <a:prstGeom prst="line">
            <a:avLst/>
          </a:prstGeom>
          <a:noFill/>
          <a:ln w="38100" cap="flat" cmpd="sng" algn="ctr">
            <a:solidFill>
              <a:srgbClr val="FF000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DB77B21-5A1F-4CCC-8A41-444ED54F8414}"/>
              </a:ext>
            </a:extLst>
          </p:cNvPr>
          <p:cNvCxnSpPr/>
          <p:nvPr/>
        </p:nvCxnSpPr>
        <p:spPr bwMode="auto">
          <a:xfrm flipH="1" flipV="1">
            <a:off x="1138291" y="3049622"/>
            <a:ext cx="2775926" cy="1250463"/>
          </a:xfrm>
          <a:prstGeom prst="line">
            <a:avLst/>
          </a:prstGeom>
          <a:noFill/>
          <a:ln w="25400" cap="flat" cmpd="sng" algn="ctr">
            <a:solidFill>
              <a:schemeClr val="tx1"/>
            </a:solidFill>
            <a:prstDash val="solid"/>
            <a:round/>
            <a:headEnd type="stealth" w="lg" len="lg"/>
            <a:tailEnd type="none" w="lg" len="lg"/>
          </a:ln>
          <a:effectLst/>
        </p:spPr>
      </p:cxnSp>
      <p:sp>
        <p:nvSpPr>
          <p:cNvPr id="52" name="TextBox 55">
            <a:extLst>
              <a:ext uri="{FF2B5EF4-FFF2-40B4-BE49-F238E27FC236}">
                <a16:creationId xmlns:a16="http://schemas.microsoft.com/office/drawing/2014/main" id="{BDE38A77-1758-4AF9-8C16-8569E3BAA920}"/>
              </a:ext>
            </a:extLst>
          </p:cNvPr>
          <p:cNvSpPr txBox="1"/>
          <p:nvPr/>
        </p:nvSpPr>
        <p:spPr>
          <a:xfrm rot="1508389">
            <a:off x="675976" y="3248951"/>
            <a:ext cx="1084116" cy="298030"/>
          </a:xfrm>
          <a:prstGeom prst="rect">
            <a:avLst/>
          </a:prstGeom>
          <a:noFill/>
        </p:spPr>
        <p:txBody>
          <a:bodyPr wrap="square" rtlCol="0">
            <a:spAutoFit/>
          </a:bodyPr>
          <a:lstStyle/>
          <a:p>
            <a:pPr>
              <a:buNone/>
            </a:pPr>
            <a:r>
              <a:rPr lang="en-US" sz="1400" dirty="0"/>
              <a:t>(T, 0.7, 1.4)</a:t>
            </a:r>
          </a:p>
        </p:txBody>
      </p:sp>
    </p:spTree>
    <p:extLst>
      <p:ext uri="{BB962C8B-B14F-4D97-AF65-F5344CB8AC3E}">
        <p14:creationId xmlns:p14="http://schemas.microsoft.com/office/powerpoint/2010/main" val="20304595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7965" y="139464"/>
            <a:ext cx="7805737" cy="902043"/>
          </a:xfrm>
        </p:spPr>
        <p:txBody>
          <a:bodyPr/>
          <a:lstStyle/>
          <a:p>
            <a:r>
              <a:rPr lang="en-US" dirty="0"/>
              <a:t>Name Heuristic Matching: H1</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15</a:t>
            </a:fld>
            <a:endParaRPr lang="en-US" dirty="0"/>
          </a:p>
        </p:txBody>
      </p:sp>
      <p:sp>
        <p:nvSpPr>
          <p:cNvPr id="5" name="Content Placeholder 2"/>
          <p:cNvSpPr>
            <a:spLocks noGrp="1"/>
          </p:cNvSpPr>
          <p:nvPr>
            <p:ph idx="1"/>
          </p:nvPr>
        </p:nvSpPr>
        <p:spPr>
          <a:xfrm>
            <a:off x="97669" y="1037956"/>
            <a:ext cx="9046332" cy="592918"/>
          </a:xfrm>
        </p:spPr>
        <p:txBody>
          <a:bodyPr/>
          <a:lstStyle/>
          <a:p>
            <a:pPr marL="0" indent="0">
              <a:buNone/>
            </a:pPr>
            <a:r>
              <a:rPr lang="en-US" sz="2400" b="1" dirty="0">
                <a:solidFill>
                  <a:srgbClr val="0070C0"/>
                </a:solidFill>
                <a:latin typeface="Trebuchet MS" panose="020B0603020202020204" pitchFamily="34" charset="0"/>
              </a:rPr>
              <a:t>H1</a:t>
            </a:r>
            <a:r>
              <a:rPr lang="en-US" sz="2400" dirty="0">
                <a:latin typeface="Trebuchet MS" panose="020B0603020202020204" pitchFamily="34" charset="0"/>
              </a:rPr>
              <a:t>: </a:t>
            </a:r>
            <a:r>
              <a:rPr lang="en-US" sz="2400" i="1" dirty="0">
                <a:latin typeface="Trebuchet MS" panose="020B0603020202020204" pitchFamily="34" charset="0"/>
              </a:rPr>
              <a:t>two entities match, if they have the same </a:t>
            </a:r>
            <a:r>
              <a:rPr lang="el-GR" sz="2400" i="1" dirty="0">
                <a:latin typeface="Trebuchet MS" panose="020B0603020202020204" pitchFamily="34" charset="0"/>
              </a:rPr>
              <a:t>(</a:t>
            </a:r>
            <a:r>
              <a:rPr lang="en-US" sz="2400" i="1" dirty="0">
                <a:latin typeface="Trebuchet MS" panose="020B0603020202020204" pitchFamily="34" charset="0"/>
              </a:rPr>
              <a:t>unique) name</a:t>
            </a:r>
            <a:endParaRPr lang="en-US" sz="2400" dirty="0">
              <a:latin typeface="Trebuchet MS" panose="020B0603020202020204" pitchFamily="34" charset="0"/>
            </a:endParaRPr>
          </a:p>
        </p:txBody>
      </p:sp>
      <p:sp>
        <p:nvSpPr>
          <p:cNvPr id="6" name="TextBox 6"/>
          <p:cNvSpPr txBox="1"/>
          <p:nvPr/>
        </p:nvSpPr>
        <p:spPr>
          <a:xfrm>
            <a:off x="3166075" y="5733256"/>
            <a:ext cx="1909981" cy="469039"/>
          </a:xfrm>
          <a:prstGeom prst="rect">
            <a:avLst/>
          </a:prstGeom>
          <a:noFill/>
        </p:spPr>
        <p:txBody>
          <a:bodyPr wrap="square" rtlCol="0">
            <a:spAutoFit/>
          </a:bodyPr>
          <a:lstStyle/>
          <a:p>
            <a:pPr>
              <a:buNone/>
            </a:pPr>
            <a:r>
              <a:rPr lang="en-US" sz="2400" dirty="0">
                <a:latin typeface="Trebuchet MS" panose="020B0603020202020204" pitchFamily="34" charset="0"/>
              </a:rPr>
              <a:t>Matches:</a:t>
            </a:r>
          </a:p>
        </p:txBody>
      </p:sp>
      <p:sp>
        <p:nvSpPr>
          <p:cNvPr id="7" name="TextBox 8"/>
          <p:cNvSpPr txBox="1"/>
          <p:nvPr/>
        </p:nvSpPr>
        <p:spPr>
          <a:xfrm>
            <a:off x="4578941" y="5733255"/>
            <a:ext cx="1283409" cy="469039"/>
          </a:xfrm>
          <a:prstGeom prst="rect">
            <a:avLst/>
          </a:prstGeom>
          <a:noFill/>
        </p:spPr>
        <p:txBody>
          <a:bodyPr wrap="square" rtlCol="0">
            <a:spAutoFit/>
          </a:bodyPr>
          <a:lstStyle/>
          <a:p>
            <a:pPr>
              <a:buNone/>
            </a:pPr>
            <a:r>
              <a:rPr lang="en-US" sz="2400" dirty="0">
                <a:latin typeface="Trebuchet MS" panose="020B0603020202020204" pitchFamily="34" charset="0"/>
              </a:rPr>
              <a:t>(e1,e7)</a:t>
            </a:r>
          </a:p>
        </p:txBody>
      </p:sp>
      <p:graphicFrame>
        <p:nvGraphicFramePr>
          <p:cNvPr id="8" name="Table 42"/>
          <p:cNvGraphicFramePr>
            <a:graphicFrameLocks noGrp="1"/>
          </p:cNvGraphicFramePr>
          <p:nvPr>
            <p:extLst>
              <p:ext uri="{D42A27DB-BD31-4B8C-83A1-F6EECF244321}">
                <p14:modId xmlns:p14="http://schemas.microsoft.com/office/powerpoint/2010/main" val="2345286989"/>
              </p:ext>
            </p:extLst>
          </p:nvPr>
        </p:nvGraphicFramePr>
        <p:xfrm>
          <a:off x="1572747" y="2142622"/>
          <a:ext cx="1190502" cy="792480"/>
        </p:xfrm>
        <a:graphic>
          <a:graphicData uri="http://schemas.openxmlformats.org/drawingml/2006/table">
            <a:tbl>
              <a:tblPr firstRow="1" bandRow="1">
                <a:tableStyleId>{B301B821-A1FF-4177-AEE7-76D212191A09}</a:tableStyleId>
              </a:tblPr>
              <a:tblGrid>
                <a:gridCol w="1190502">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2000" dirty="0">
                          <a:latin typeface="Trebuchet MS" panose="020B0603020202020204" pitchFamily="34" charset="0"/>
                        </a:rPr>
                        <a:t>word1</a:t>
                      </a:r>
                      <a:endParaRPr lang="en-US" sz="20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2000" baseline="0" dirty="0">
                          <a:latin typeface="Trebuchet MS" panose="020B0603020202020204" pitchFamily="34" charset="0"/>
                        </a:rPr>
                        <a:t>e1, e7</a:t>
                      </a:r>
                      <a:endParaRPr lang="en-US" sz="20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9" name="Table 44"/>
          <p:cNvGraphicFramePr>
            <a:graphicFrameLocks noGrp="1"/>
          </p:cNvGraphicFramePr>
          <p:nvPr>
            <p:extLst>
              <p:ext uri="{D42A27DB-BD31-4B8C-83A1-F6EECF244321}">
                <p14:modId xmlns:p14="http://schemas.microsoft.com/office/powerpoint/2010/main" val="312496243"/>
              </p:ext>
            </p:extLst>
          </p:nvPr>
        </p:nvGraphicFramePr>
        <p:xfrm>
          <a:off x="3166075" y="2132856"/>
          <a:ext cx="1010040" cy="792480"/>
        </p:xfrm>
        <a:graphic>
          <a:graphicData uri="http://schemas.openxmlformats.org/drawingml/2006/table">
            <a:tbl>
              <a:tblPr firstRow="1" bandRow="1">
                <a:tableStyleId>{B301B821-A1FF-4177-AEE7-76D212191A09}</a:tableStyleId>
              </a:tblPr>
              <a:tblGrid>
                <a:gridCol w="1010040">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2000" b="1" dirty="0">
                          <a:latin typeface="Trebuchet MS" panose="020B0603020202020204" pitchFamily="34" charset="0"/>
                        </a:rPr>
                        <a:t>word2</a:t>
                      </a:r>
                      <a:endParaRPr lang="en-US" sz="20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2000" baseline="0" dirty="0">
                          <a:latin typeface="Trebuchet MS" panose="020B0603020202020204" pitchFamily="34" charset="0"/>
                        </a:rPr>
                        <a:t>e2</a:t>
                      </a:r>
                      <a:endParaRPr lang="en-US" sz="20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0" name="Table 45"/>
          <p:cNvGraphicFramePr>
            <a:graphicFrameLocks noGrp="1"/>
          </p:cNvGraphicFramePr>
          <p:nvPr>
            <p:extLst>
              <p:ext uri="{D42A27DB-BD31-4B8C-83A1-F6EECF244321}">
                <p14:modId xmlns:p14="http://schemas.microsoft.com/office/powerpoint/2010/main" val="2837846622"/>
              </p:ext>
            </p:extLst>
          </p:nvPr>
        </p:nvGraphicFramePr>
        <p:xfrm>
          <a:off x="4578941" y="2132856"/>
          <a:ext cx="1055740" cy="792480"/>
        </p:xfrm>
        <a:graphic>
          <a:graphicData uri="http://schemas.openxmlformats.org/drawingml/2006/table">
            <a:tbl>
              <a:tblPr firstRow="1" bandRow="1">
                <a:tableStyleId>{B301B821-A1FF-4177-AEE7-76D212191A09}</a:tableStyleId>
              </a:tblPr>
              <a:tblGrid>
                <a:gridCol w="1055740">
                  <a:extLst>
                    <a:ext uri="{9D8B030D-6E8A-4147-A177-3AD203B41FA5}">
                      <a16:colId xmlns:a16="http://schemas.microsoft.com/office/drawing/2014/main" val="20000"/>
                    </a:ext>
                  </a:extLst>
                </a:gridCol>
              </a:tblGrid>
              <a:tr h="134285">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2000" b="1" dirty="0">
                          <a:latin typeface="Trebuchet MS" panose="020B0603020202020204" pitchFamily="34" charset="0"/>
                        </a:rPr>
                        <a:t>word3</a:t>
                      </a:r>
                      <a:endParaRPr lang="en-US" sz="2000" b="0"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2000" baseline="0" dirty="0">
                          <a:latin typeface="Trebuchet MS" panose="020B0603020202020204" pitchFamily="34" charset="0"/>
                        </a:rPr>
                        <a:t>e3</a:t>
                      </a:r>
                      <a:endParaRPr lang="en-US" sz="2000" baseline="0" dirty="0">
                        <a:solidFill>
                          <a:schemeClr val="tx1"/>
                        </a:solidFill>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sp>
        <p:nvSpPr>
          <p:cNvPr id="11" name="TextBox 51"/>
          <p:cNvSpPr txBox="1"/>
          <p:nvPr/>
        </p:nvSpPr>
        <p:spPr>
          <a:xfrm>
            <a:off x="6930174" y="2308230"/>
            <a:ext cx="1440160" cy="822276"/>
          </a:xfrm>
          <a:prstGeom prst="rect">
            <a:avLst/>
          </a:prstGeom>
          <a:noFill/>
        </p:spPr>
        <p:txBody>
          <a:bodyPr wrap="square" rtlCol="0">
            <a:spAutoFit/>
          </a:bodyPr>
          <a:lstStyle/>
          <a:p>
            <a:pPr>
              <a:buNone/>
            </a:pPr>
            <a:r>
              <a:rPr lang="en-US" sz="2400" dirty="0">
                <a:solidFill>
                  <a:srgbClr val="0070C0"/>
                </a:solidFill>
                <a:latin typeface="Trebuchet MS" panose="020B0603020202020204" pitchFamily="34" charset="0"/>
              </a:rPr>
              <a:t>name blocks</a:t>
            </a:r>
          </a:p>
        </p:txBody>
      </p:sp>
      <p:cxnSp>
        <p:nvCxnSpPr>
          <p:cNvPr id="12" name="Straight Arrow Connector 52"/>
          <p:cNvCxnSpPr>
            <a:stCxn id="11" idx="1"/>
          </p:cNvCxnSpPr>
          <p:nvPr/>
        </p:nvCxnSpPr>
        <p:spPr>
          <a:xfrm flipH="1" flipV="1">
            <a:off x="5736744" y="2492896"/>
            <a:ext cx="1193430" cy="2264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4"/>
          <p:cNvSpPr txBox="1"/>
          <p:nvPr/>
        </p:nvSpPr>
        <p:spPr>
          <a:xfrm>
            <a:off x="97669" y="4425663"/>
            <a:ext cx="9180511" cy="445571"/>
          </a:xfrm>
          <a:prstGeom prst="rect">
            <a:avLst/>
          </a:prstGeom>
          <a:noFill/>
        </p:spPr>
        <p:txBody>
          <a:bodyPr wrap="square" rtlCol="0">
            <a:spAutoFit/>
          </a:bodyPr>
          <a:lstStyle/>
          <a:p>
            <a:pPr>
              <a:buNone/>
            </a:pPr>
            <a:r>
              <a:rPr lang="en-US" sz="2400" dirty="0">
                <a:latin typeface="Trebuchet MS" panose="020B0603020202020204" pitchFamily="34" charset="0"/>
              </a:rPr>
              <a:t>Like blocking keys in relational DBs, but automatically detected</a:t>
            </a:r>
          </a:p>
        </p:txBody>
      </p:sp>
      <p:sp>
        <p:nvSpPr>
          <p:cNvPr id="3" name="TextBox 2">
            <a:extLst>
              <a:ext uri="{FF2B5EF4-FFF2-40B4-BE49-F238E27FC236}">
                <a16:creationId xmlns:a16="http://schemas.microsoft.com/office/drawing/2014/main" id="{91251AC2-66B1-4EA0-878C-85E464AE0C87}"/>
              </a:ext>
            </a:extLst>
          </p:cNvPr>
          <p:cNvSpPr txBox="1"/>
          <p:nvPr/>
        </p:nvSpPr>
        <p:spPr>
          <a:xfrm>
            <a:off x="308426" y="4998409"/>
            <a:ext cx="8624814" cy="845744"/>
          </a:xfrm>
          <a:prstGeom prst="rect">
            <a:avLst/>
          </a:prstGeom>
          <a:noFill/>
        </p:spPr>
        <p:txBody>
          <a:bodyPr wrap="square" rtlCol="0">
            <a:spAutoFit/>
          </a:bodyPr>
          <a:lstStyle/>
          <a:p>
            <a:pPr>
              <a:buNone/>
            </a:pPr>
            <a:r>
              <a:rPr lang="en-US" sz="2400" i="1" dirty="0">
                <a:solidFill>
                  <a:srgbClr val="0070C0"/>
                </a:solidFill>
              </a:rPr>
              <a:t>Unique mapping assumption</a:t>
            </a:r>
            <a:r>
              <a:rPr lang="en-US" sz="2400" i="1" dirty="0"/>
              <a:t>: when we find a matching pair, we skip examining these descriptions for other matches</a:t>
            </a:r>
          </a:p>
        </p:txBody>
      </p:sp>
    </p:spTree>
    <p:extLst>
      <p:ext uri="{BB962C8B-B14F-4D97-AF65-F5344CB8AC3E}">
        <p14:creationId xmlns:p14="http://schemas.microsoft.com/office/powerpoint/2010/main" val="2102520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2" y="0"/>
            <a:ext cx="7805737" cy="1025611"/>
          </a:xfrm>
        </p:spPr>
        <p:txBody>
          <a:bodyPr/>
          <a:lstStyle/>
          <a:p>
            <a:r>
              <a:rPr lang="en-US" dirty="0"/>
              <a:t>Value Heuristic Matching: H2</a:t>
            </a:r>
          </a:p>
        </p:txBody>
      </p:sp>
      <p:sp>
        <p:nvSpPr>
          <p:cNvPr id="4" name="Espace réservé du numéro de diapositive 3"/>
          <p:cNvSpPr>
            <a:spLocks noGrp="1"/>
          </p:cNvSpPr>
          <p:nvPr>
            <p:ph type="sldNum" sz="quarter" idx="10"/>
          </p:nvPr>
        </p:nvSpPr>
        <p:spPr>
          <a:xfrm>
            <a:off x="8537575" y="6515100"/>
            <a:ext cx="282575" cy="276225"/>
          </a:xfrm>
        </p:spPr>
        <p:txBody>
          <a:bodyPr/>
          <a:lstStyle/>
          <a:p>
            <a:pPr>
              <a:defRPr/>
            </a:pPr>
            <a:fld id="{8CC49870-FC5F-1046-8A0C-D94918725A28}" type="slidenum">
              <a:rPr lang="en-US" smtClean="0"/>
              <a:pPr>
                <a:defRPr/>
              </a:pPr>
              <a:t>16</a:t>
            </a:fld>
            <a:endParaRPr lang="en-US" dirty="0"/>
          </a:p>
        </p:txBody>
      </p:sp>
      <p:sp>
        <p:nvSpPr>
          <p:cNvPr id="5" name="Rectangle 4"/>
          <p:cNvSpPr/>
          <p:nvPr/>
        </p:nvSpPr>
        <p:spPr>
          <a:xfrm>
            <a:off x="204965" y="2214164"/>
            <a:ext cx="3775393" cy="3186129"/>
          </a:xfrm>
          <a:prstGeom prst="rect">
            <a:avLst/>
          </a:prstGeom>
        </p:spPr>
        <p:txBody>
          <a:bodyPr wrap="none">
            <a:spAutoFit/>
          </a:bodyPr>
          <a:lstStyle/>
          <a:p>
            <a:pPr>
              <a:buNone/>
            </a:pPr>
            <a:r>
              <a:rPr lang="el-GR" sz="2400" dirty="0">
                <a:latin typeface="Trebuchet MS" panose="020B0603020202020204" pitchFamily="34" charset="0"/>
              </a:rPr>
              <a:t>β</a:t>
            </a:r>
            <a:r>
              <a:rPr lang="en-US" sz="2400" dirty="0">
                <a:latin typeface="Trebuchet MS" panose="020B0603020202020204" pitchFamily="34" charset="0"/>
              </a:rPr>
              <a:t>-lists:</a:t>
            </a:r>
          </a:p>
          <a:p>
            <a:pPr>
              <a:buNone/>
            </a:pPr>
            <a:r>
              <a:rPr lang="en-US" sz="2400" dirty="0">
                <a:solidFill>
                  <a:schemeClr val="tx2"/>
                </a:solidFill>
                <a:latin typeface="Trebuchet MS" panose="020B0603020202020204" pitchFamily="34" charset="0"/>
              </a:rPr>
              <a:t>e2</a:t>
            </a:r>
            <a:r>
              <a:rPr lang="en-US" sz="2400" dirty="0">
                <a:latin typeface="Trebuchet MS" panose="020B0603020202020204" pitchFamily="34" charset="0"/>
              </a:rPr>
              <a:t>: </a:t>
            </a:r>
            <a:r>
              <a:rPr lang="en-US" sz="2400" dirty="0">
                <a:solidFill>
                  <a:schemeClr val="accent3">
                    <a:lumMod val="50000"/>
                  </a:schemeClr>
                </a:solidFill>
                <a:latin typeface="Trebuchet MS" panose="020B0603020202020204" pitchFamily="34" charset="0"/>
              </a:rPr>
              <a:t>e6</a:t>
            </a:r>
            <a:r>
              <a:rPr lang="el-GR" sz="2400" dirty="0">
                <a:solidFill>
                  <a:schemeClr val="accent3">
                    <a:lumMod val="50000"/>
                  </a:schemeClr>
                </a:solidFill>
                <a:latin typeface="Trebuchet MS" panose="020B0603020202020204" pitchFamily="34" charset="0"/>
              </a:rPr>
              <a:t> (β=1.7)</a:t>
            </a:r>
            <a:r>
              <a:rPr lang="en-US" sz="2400" dirty="0">
                <a:solidFill>
                  <a:schemeClr val="accent3">
                    <a:lumMod val="50000"/>
                  </a:schemeClr>
                </a:solidFill>
                <a:latin typeface="Trebuchet MS" panose="020B0603020202020204" pitchFamily="34" charset="0"/>
              </a:rPr>
              <a:t>, e8</a:t>
            </a:r>
            <a:r>
              <a:rPr lang="el-GR" sz="2400" dirty="0">
                <a:solidFill>
                  <a:schemeClr val="accent3">
                    <a:lumMod val="50000"/>
                  </a:schemeClr>
                </a:solidFill>
                <a:latin typeface="Trebuchet MS" panose="020B0603020202020204" pitchFamily="34" charset="0"/>
              </a:rPr>
              <a:t> (β=0.8)</a:t>
            </a:r>
            <a:endParaRPr lang="en-US" sz="2400" strike="sngStrike" dirty="0">
              <a:solidFill>
                <a:schemeClr val="accent3">
                  <a:lumMod val="50000"/>
                </a:schemeClr>
              </a:solidFill>
              <a:latin typeface="Trebuchet MS" panose="020B0603020202020204" pitchFamily="34" charset="0"/>
            </a:endParaRPr>
          </a:p>
          <a:p>
            <a:pPr>
              <a:buNone/>
            </a:pPr>
            <a:r>
              <a:rPr lang="en-US" sz="2400" dirty="0">
                <a:solidFill>
                  <a:schemeClr val="tx2"/>
                </a:solidFill>
                <a:latin typeface="Trebuchet MS" panose="020B0603020202020204" pitchFamily="34" charset="0"/>
              </a:rPr>
              <a:t>e3</a:t>
            </a:r>
            <a:r>
              <a:rPr lang="en-US" sz="2400" dirty="0">
                <a:latin typeface="Trebuchet MS" panose="020B0603020202020204" pitchFamily="34" charset="0"/>
              </a:rPr>
              <a:t>: </a:t>
            </a:r>
            <a:r>
              <a:rPr lang="en-US" sz="2400" dirty="0">
                <a:solidFill>
                  <a:schemeClr val="accent3">
                    <a:lumMod val="50000"/>
                  </a:schemeClr>
                </a:solidFill>
                <a:latin typeface="Trebuchet MS" panose="020B0603020202020204" pitchFamily="34" charset="0"/>
              </a:rPr>
              <a:t>e8</a:t>
            </a:r>
            <a:r>
              <a:rPr lang="el-GR" sz="2400" dirty="0">
                <a:solidFill>
                  <a:schemeClr val="accent3">
                    <a:lumMod val="50000"/>
                  </a:schemeClr>
                </a:solidFill>
                <a:latin typeface="Trebuchet MS" panose="020B0603020202020204" pitchFamily="34" charset="0"/>
              </a:rPr>
              <a:t> (β=0.2)</a:t>
            </a:r>
            <a:r>
              <a:rPr lang="en-US" sz="2400" dirty="0">
                <a:solidFill>
                  <a:schemeClr val="accent3">
                    <a:lumMod val="50000"/>
                  </a:schemeClr>
                </a:solidFill>
                <a:latin typeface="Trebuchet MS" panose="020B0603020202020204" pitchFamily="34" charset="0"/>
              </a:rPr>
              <a:t>, e9</a:t>
            </a:r>
            <a:r>
              <a:rPr lang="el-GR" sz="2400" dirty="0">
                <a:solidFill>
                  <a:schemeClr val="accent3">
                    <a:lumMod val="50000"/>
                  </a:schemeClr>
                </a:solidFill>
                <a:latin typeface="Trebuchet MS" panose="020B0603020202020204" pitchFamily="34" charset="0"/>
              </a:rPr>
              <a:t> (β=0.2)</a:t>
            </a:r>
            <a:endParaRPr lang="en-US" sz="2400" strike="sngStrike" dirty="0">
              <a:solidFill>
                <a:schemeClr val="accent3">
                  <a:lumMod val="50000"/>
                </a:schemeClr>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e6: </a:t>
            </a:r>
            <a:r>
              <a:rPr lang="en-US" sz="2400" dirty="0">
                <a:solidFill>
                  <a:schemeClr val="tx2"/>
                </a:solidFill>
                <a:latin typeface="Trebuchet MS" panose="020B0603020202020204" pitchFamily="34" charset="0"/>
              </a:rPr>
              <a:t>e2</a:t>
            </a:r>
            <a:r>
              <a:rPr lang="el-GR" sz="2400" dirty="0">
                <a:solidFill>
                  <a:schemeClr val="tx2"/>
                </a:solidFill>
                <a:latin typeface="Trebuchet MS" panose="020B0603020202020204" pitchFamily="34" charset="0"/>
              </a:rPr>
              <a:t> </a:t>
            </a:r>
            <a:r>
              <a:rPr lang="el-GR" sz="2400" dirty="0">
                <a:solidFill>
                  <a:schemeClr val="accent3">
                    <a:lumMod val="50000"/>
                  </a:schemeClr>
                </a:solidFill>
                <a:latin typeface="Trebuchet MS" panose="020B0603020202020204" pitchFamily="34" charset="0"/>
              </a:rPr>
              <a:t>(β=</a:t>
            </a:r>
            <a:r>
              <a:rPr lang="en-US" sz="2400" dirty="0">
                <a:solidFill>
                  <a:schemeClr val="accent3">
                    <a:lumMod val="50000"/>
                  </a:schemeClr>
                </a:solidFill>
                <a:latin typeface="Trebuchet MS" panose="020B0603020202020204" pitchFamily="34" charset="0"/>
              </a:rPr>
              <a:t>1.7</a:t>
            </a:r>
            <a:r>
              <a:rPr lang="el-GR" sz="2400" dirty="0">
                <a:solidFill>
                  <a:schemeClr val="accent3">
                    <a:lumMod val="50000"/>
                  </a:schemeClr>
                </a:solidFill>
                <a:latin typeface="Trebuchet MS" panose="020B0603020202020204" pitchFamily="34" charset="0"/>
              </a:rPr>
              <a:t>)</a:t>
            </a:r>
            <a:r>
              <a:rPr lang="en-US" sz="2400" dirty="0">
                <a:solidFill>
                  <a:schemeClr val="tx2"/>
                </a:solidFill>
                <a:latin typeface="Trebuchet MS" panose="020B0603020202020204" pitchFamily="34" charset="0"/>
              </a:rPr>
              <a:t>, </a:t>
            </a:r>
            <a:r>
              <a:rPr lang="en-US" sz="2400" strike="sngStrike" dirty="0">
                <a:solidFill>
                  <a:schemeClr val="tx2"/>
                </a:solidFill>
                <a:latin typeface="Trebuchet MS" panose="020B0603020202020204" pitchFamily="34" charset="0"/>
              </a:rPr>
              <a:t>e</a:t>
            </a:r>
            <a:r>
              <a:rPr lang="el-GR" sz="2400" strike="sngStrike" dirty="0">
                <a:solidFill>
                  <a:schemeClr val="tx2"/>
                </a:solidFill>
                <a:latin typeface="Trebuchet MS" panose="020B0603020202020204" pitchFamily="34" charset="0"/>
              </a:rPr>
              <a:t>1 </a:t>
            </a:r>
            <a:r>
              <a:rPr lang="el-GR" sz="2400" strike="sngStrike" dirty="0">
                <a:solidFill>
                  <a:schemeClr val="accent3">
                    <a:lumMod val="50000"/>
                  </a:schemeClr>
                </a:solidFill>
                <a:latin typeface="Trebuchet MS" panose="020B0603020202020204" pitchFamily="34" charset="0"/>
              </a:rPr>
              <a:t>(β=0.2)</a:t>
            </a:r>
            <a:endParaRPr lang="en-US" sz="2400" strike="sngStrike" dirty="0">
              <a:solidFill>
                <a:schemeClr val="tx2"/>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e8:</a:t>
            </a:r>
            <a:r>
              <a:rPr lang="en-US" sz="2400" dirty="0">
                <a:solidFill>
                  <a:schemeClr val="tx2"/>
                </a:solidFill>
                <a:latin typeface="Trebuchet MS" panose="020B0603020202020204" pitchFamily="34" charset="0"/>
              </a:rPr>
              <a:t> e2</a:t>
            </a:r>
            <a:r>
              <a:rPr lang="el-GR" sz="2400" dirty="0">
                <a:solidFill>
                  <a:schemeClr val="tx2"/>
                </a:solidFill>
                <a:latin typeface="Trebuchet MS" panose="020B0603020202020204" pitchFamily="34" charset="0"/>
              </a:rPr>
              <a:t> </a:t>
            </a:r>
            <a:r>
              <a:rPr lang="el-GR" sz="2400" dirty="0">
                <a:solidFill>
                  <a:schemeClr val="accent3">
                    <a:lumMod val="50000"/>
                  </a:schemeClr>
                </a:solidFill>
                <a:latin typeface="Trebuchet MS" panose="020B0603020202020204" pitchFamily="34" charset="0"/>
              </a:rPr>
              <a:t>(β=0.8)</a:t>
            </a:r>
            <a:r>
              <a:rPr lang="en-US" sz="2400" dirty="0">
                <a:solidFill>
                  <a:schemeClr val="tx2"/>
                </a:solidFill>
                <a:latin typeface="Trebuchet MS" panose="020B0603020202020204" pitchFamily="34" charset="0"/>
              </a:rPr>
              <a:t>, </a:t>
            </a:r>
            <a:r>
              <a:rPr lang="en-US" sz="2400" strike="sngStrike" dirty="0">
                <a:solidFill>
                  <a:schemeClr val="tx2"/>
                </a:solidFill>
                <a:latin typeface="Trebuchet MS" panose="020B0603020202020204" pitchFamily="34" charset="0"/>
              </a:rPr>
              <a:t>e1</a:t>
            </a:r>
            <a:r>
              <a:rPr lang="el-GR" sz="2400" strike="sngStrike" dirty="0">
                <a:solidFill>
                  <a:schemeClr val="tx2"/>
                </a:solidFill>
                <a:latin typeface="Trebuchet MS" panose="020B0603020202020204" pitchFamily="34" charset="0"/>
              </a:rPr>
              <a:t> </a:t>
            </a:r>
            <a:r>
              <a:rPr lang="el-GR" sz="2400" strike="sngStrike" dirty="0">
                <a:solidFill>
                  <a:schemeClr val="accent3">
                    <a:lumMod val="50000"/>
                  </a:schemeClr>
                </a:solidFill>
                <a:latin typeface="Trebuchet MS" panose="020B0603020202020204" pitchFamily="34" charset="0"/>
              </a:rPr>
              <a:t>(β=0.3)</a:t>
            </a:r>
            <a:endParaRPr lang="en-US" sz="2400" strike="sngStrike" dirty="0">
              <a:solidFill>
                <a:schemeClr val="tx2"/>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e9:</a:t>
            </a:r>
            <a:r>
              <a:rPr lang="en-US" sz="2400" dirty="0">
                <a:solidFill>
                  <a:schemeClr val="tx2"/>
                </a:solidFill>
                <a:latin typeface="Trebuchet MS" panose="020B0603020202020204" pitchFamily="34" charset="0"/>
              </a:rPr>
              <a:t> e3</a:t>
            </a:r>
            <a:r>
              <a:rPr lang="el-GR" sz="2400" dirty="0">
                <a:solidFill>
                  <a:schemeClr val="tx2"/>
                </a:solidFill>
                <a:latin typeface="Trebuchet MS" panose="020B0603020202020204" pitchFamily="34" charset="0"/>
              </a:rPr>
              <a:t> </a:t>
            </a:r>
            <a:r>
              <a:rPr lang="el-GR" sz="2400" dirty="0">
                <a:solidFill>
                  <a:schemeClr val="accent3">
                    <a:lumMod val="50000"/>
                  </a:schemeClr>
                </a:solidFill>
                <a:latin typeface="Trebuchet MS" panose="020B0603020202020204" pitchFamily="34" charset="0"/>
              </a:rPr>
              <a:t>(β=0.2)</a:t>
            </a:r>
            <a:endParaRPr lang="en-US" sz="2400" dirty="0">
              <a:solidFill>
                <a:schemeClr val="tx2"/>
              </a:solidFill>
              <a:latin typeface="Trebuchet MS" panose="020B0603020202020204" pitchFamily="34" charset="0"/>
            </a:endParaRPr>
          </a:p>
        </p:txBody>
      </p:sp>
      <p:sp>
        <p:nvSpPr>
          <p:cNvPr id="6" name="Content Placeholder 2"/>
          <p:cNvSpPr>
            <a:spLocks noGrp="1"/>
          </p:cNvSpPr>
          <p:nvPr>
            <p:ph idx="1"/>
          </p:nvPr>
        </p:nvSpPr>
        <p:spPr>
          <a:xfrm>
            <a:off x="-36512" y="1037956"/>
            <a:ext cx="9314692" cy="995840"/>
          </a:xfrm>
        </p:spPr>
        <p:txBody>
          <a:bodyPr/>
          <a:lstStyle/>
          <a:p>
            <a:r>
              <a:rPr lang="en-US" sz="2400" b="1" dirty="0">
                <a:solidFill>
                  <a:srgbClr val="48A348"/>
                </a:solidFill>
                <a:latin typeface="Trebuchet MS" panose="020B0603020202020204" pitchFamily="34" charset="0"/>
              </a:rPr>
              <a:t>H2</a:t>
            </a:r>
            <a:r>
              <a:rPr lang="en-US" sz="2400" dirty="0">
                <a:latin typeface="Trebuchet MS" panose="020B0603020202020204" pitchFamily="34" charset="0"/>
              </a:rPr>
              <a:t>: </a:t>
            </a:r>
            <a:r>
              <a:rPr lang="en-US" sz="2400" i="1" dirty="0">
                <a:latin typeface="Trebuchet MS" panose="020B0603020202020204" pitchFamily="34" charset="0"/>
              </a:rPr>
              <a:t>two entities match, if they are strongly similar (</a:t>
            </a:r>
            <a:r>
              <a:rPr lang="el-GR" sz="2400" i="1" dirty="0">
                <a:latin typeface="Trebuchet MS" panose="020B0603020202020204" pitchFamily="34" charset="0"/>
              </a:rPr>
              <a:t>β ≥ 1)</a:t>
            </a:r>
            <a:endParaRPr lang="en-US" sz="2400" dirty="0">
              <a:latin typeface="Trebuchet MS" panose="020B0603020202020204" pitchFamily="34" charset="0"/>
            </a:endParaRPr>
          </a:p>
        </p:txBody>
      </p:sp>
      <p:sp>
        <p:nvSpPr>
          <p:cNvPr id="7" name="TextBox 6"/>
          <p:cNvSpPr txBox="1"/>
          <p:nvPr/>
        </p:nvSpPr>
        <p:spPr>
          <a:xfrm>
            <a:off x="3595816" y="5387272"/>
            <a:ext cx="1480240" cy="469039"/>
          </a:xfrm>
          <a:prstGeom prst="rect">
            <a:avLst/>
          </a:prstGeom>
          <a:noFill/>
        </p:spPr>
        <p:txBody>
          <a:bodyPr wrap="square" rtlCol="0">
            <a:spAutoFit/>
          </a:bodyPr>
          <a:lstStyle/>
          <a:p>
            <a:pPr>
              <a:buNone/>
            </a:pPr>
            <a:r>
              <a:rPr lang="en-US" sz="2400" dirty="0">
                <a:latin typeface="Trebuchet MS" panose="020B0603020202020204" pitchFamily="34" charset="0"/>
              </a:rPr>
              <a:t>Matches:</a:t>
            </a:r>
          </a:p>
        </p:txBody>
      </p:sp>
      <p:sp>
        <p:nvSpPr>
          <p:cNvPr id="9" name="TextBox 10"/>
          <p:cNvSpPr txBox="1"/>
          <p:nvPr/>
        </p:nvSpPr>
        <p:spPr>
          <a:xfrm>
            <a:off x="4944397" y="5400292"/>
            <a:ext cx="2016224" cy="469039"/>
          </a:xfrm>
          <a:prstGeom prst="rect">
            <a:avLst/>
          </a:prstGeom>
          <a:noFill/>
        </p:spPr>
        <p:txBody>
          <a:bodyPr wrap="square" rtlCol="0">
            <a:spAutoFit/>
          </a:bodyPr>
          <a:lstStyle/>
          <a:p>
            <a:pPr>
              <a:buNone/>
            </a:pPr>
            <a:r>
              <a:rPr lang="en-US" sz="2400" dirty="0">
                <a:latin typeface="Trebuchet MS" panose="020B0603020202020204" pitchFamily="34" charset="0"/>
              </a:rPr>
              <a:t>(e</a:t>
            </a:r>
            <a:r>
              <a:rPr lang="el-GR" sz="2400" dirty="0">
                <a:latin typeface="Trebuchet MS" panose="020B0603020202020204" pitchFamily="34" charset="0"/>
              </a:rPr>
              <a:t>2</a:t>
            </a:r>
            <a:r>
              <a:rPr lang="en-US" sz="2400" dirty="0">
                <a:latin typeface="Trebuchet MS" panose="020B0603020202020204" pitchFamily="34" charset="0"/>
              </a:rPr>
              <a:t>,e</a:t>
            </a:r>
            <a:r>
              <a:rPr lang="el-GR" sz="2400" dirty="0">
                <a:latin typeface="Trebuchet MS" panose="020B0603020202020204" pitchFamily="34" charset="0"/>
              </a:rPr>
              <a:t>6</a:t>
            </a:r>
            <a:r>
              <a:rPr lang="en-US" sz="2400" dirty="0">
                <a:latin typeface="Trebuchet MS" panose="020B0603020202020204" pitchFamily="34" charset="0"/>
              </a:rPr>
              <a:t>)</a:t>
            </a:r>
          </a:p>
        </p:txBody>
      </p:sp>
      <p:cxnSp>
        <p:nvCxnSpPr>
          <p:cNvPr id="10" name="Straight Connector 14"/>
          <p:cNvCxnSpPr/>
          <p:nvPr/>
        </p:nvCxnSpPr>
        <p:spPr>
          <a:xfrm flipV="1">
            <a:off x="827903" y="3212757"/>
            <a:ext cx="1396313" cy="12357"/>
          </a:xfrm>
          <a:prstGeom prst="line">
            <a:avLst/>
          </a:prstGeom>
          <a:ln w="28575">
            <a:solidFill>
              <a:srgbClr val="48A348"/>
            </a:solidFill>
          </a:ln>
        </p:spPr>
        <p:style>
          <a:lnRef idx="1">
            <a:schemeClr val="accent1"/>
          </a:lnRef>
          <a:fillRef idx="0">
            <a:schemeClr val="accent1"/>
          </a:fillRef>
          <a:effectRef idx="0">
            <a:schemeClr val="accent1"/>
          </a:effectRef>
          <a:fontRef idx="minor">
            <a:schemeClr val="tx1"/>
          </a:fontRef>
        </p:style>
      </p:cxnSp>
      <p:cxnSp>
        <p:nvCxnSpPr>
          <p:cNvPr id="11" name="Straight Connector 7"/>
          <p:cNvCxnSpPr/>
          <p:nvPr/>
        </p:nvCxnSpPr>
        <p:spPr>
          <a:xfrm flipV="1">
            <a:off x="204965" y="4599236"/>
            <a:ext cx="2324206" cy="34548"/>
          </a:xfrm>
          <a:prstGeom prst="line">
            <a:avLst/>
          </a:prstGeom>
          <a:ln w="28575">
            <a:solidFill>
              <a:srgbClr val="48A348"/>
            </a:solidFill>
          </a:ln>
        </p:spPr>
        <p:style>
          <a:lnRef idx="1">
            <a:schemeClr val="accent1"/>
          </a:lnRef>
          <a:fillRef idx="0">
            <a:schemeClr val="accent1"/>
          </a:fillRef>
          <a:effectRef idx="0">
            <a:schemeClr val="accent1"/>
          </a:effectRef>
          <a:fontRef idx="minor">
            <a:schemeClr val="tx1"/>
          </a:fontRef>
        </p:style>
      </p:cxnSp>
      <p:cxnSp>
        <p:nvCxnSpPr>
          <p:cNvPr id="12" name="Straight Connector 43"/>
          <p:cNvCxnSpPr/>
          <p:nvPr/>
        </p:nvCxnSpPr>
        <p:spPr>
          <a:xfrm flipV="1">
            <a:off x="204965" y="4040659"/>
            <a:ext cx="2019251" cy="43972"/>
          </a:xfrm>
          <a:prstGeom prst="line">
            <a:avLst/>
          </a:prstGeom>
          <a:ln w="28575">
            <a:solidFill>
              <a:srgbClr val="48A348"/>
            </a:solidFill>
          </a:ln>
        </p:spPr>
        <p:style>
          <a:lnRef idx="1">
            <a:schemeClr val="accent1"/>
          </a:lnRef>
          <a:fillRef idx="0">
            <a:schemeClr val="accent1"/>
          </a:fillRef>
          <a:effectRef idx="0">
            <a:schemeClr val="accent1"/>
          </a:effectRef>
          <a:fontRef idx="minor">
            <a:schemeClr val="tx1"/>
          </a:fontRef>
        </p:style>
      </p:cxnSp>
      <p:sp>
        <p:nvSpPr>
          <p:cNvPr id="3" name="Ορθογώνιο 2">
            <a:extLst>
              <a:ext uri="{FF2B5EF4-FFF2-40B4-BE49-F238E27FC236}">
                <a16:creationId xmlns:a16="http://schemas.microsoft.com/office/drawing/2014/main" id="{CC44CD56-E67A-4B13-B635-123BE709A0D4}"/>
              </a:ext>
            </a:extLst>
          </p:cNvPr>
          <p:cNvSpPr/>
          <p:nvPr/>
        </p:nvSpPr>
        <p:spPr>
          <a:xfrm>
            <a:off x="4572000" y="2922564"/>
            <a:ext cx="4572000" cy="1365054"/>
          </a:xfrm>
          <a:prstGeom prst="rect">
            <a:avLst/>
          </a:prstGeom>
        </p:spPr>
        <p:txBody>
          <a:bodyPr>
            <a:spAutoFit/>
          </a:bodyPr>
          <a:lstStyle/>
          <a:p>
            <a:pPr>
              <a:buNone/>
            </a:pPr>
            <a:r>
              <a:rPr lang="en-US" sz="2400" i="1" dirty="0"/>
              <a:t>Unique mapping assumption…</a:t>
            </a:r>
          </a:p>
          <a:p>
            <a:pPr>
              <a:buNone/>
            </a:pPr>
            <a:r>
              <a:rPr lang="en-US" sz="2400" i="1" dirty="0"/>
              <a:t>remove e2 and e6 from all candidate lists</a:t>
            </a:r>
            <a:endParaRPr lang="en-US" sz="2400" dirty="0"/>
          </a:p>
        </p:txBody>
      </p:sp>
    </p:spTree>
    <p:extLst>
      <p:ext uri="{BB962C8B-B14F-4D97-AF65-F5344CB8AC3E}">
        <p14:creationId xmlns:p14="http://schemas.microsoft.com/office/powerpoint/2010/main" val="148007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54125"/>
          </a:xfrm>
        </p:spPr>
        <p:txBody>
          <a:bodyPr/>
          <a:lstStyle/>
          <a:p>
            <a:r>
              <a:rPr lang="en-US" dirty="0"/>
              <a:t>Rank Aggregation Heuristic: H3</a:t>
            </a:r>
          </a:p>
        </p:txBody>
      </p:sp>
      <p:sp>
        <p:nvSpPr>
          <p:cNvPr id="3" name="Espace réservé du contenu 2"/>
          <p:cNvSpPr>
            <a:spLocks noGrp="1"/>
          </p:cNvSpPr>
          <p:nvPr>
            <p:ph idx="1"/>
          </p:nvPr>
        </p:nvSpPr>
        <p:spPr>
          <a:xfrm>
            <a:off x="1" y="1254125"/>
            <a:ext cx="9144000" cy="994805"/>
          </a:xfrm>
        </p:spPr>
        <p:txBody>
          <a:bodyPr/>
          <a:lstStyle/>
          <a:p>
            <a:r>
              <a:rPr lang="en-US" sz="2400" b="1" dirty="0">
                <a:solidFill>
                  <a:srgbClr val="FF0000"/>
                </a:solidFill>
                <a:latin typeface="Trebuchet MS" panose="020B0603020202020204" pitchFamily="34" charset="0"/>
              </a:rPr>
              <a:t>H3</a:t>
            </a:r>
            <a:r>
              <a:rPr lang="en-US" sz="2400" dirty="0">
                <a:latin typeface="Trebuchet MS" panose="020B0603020202020204" pitchFamily="34" charset="0"/>
              </a:rPr>
              <a:t>: </a:t>
            </a:r>
            <a:r>
              <a:rPr lang="en-US" sz="2400" i="1" dirty="0">
                <a:latin typeface="Trebuchet MS" panose="020B0603020202020204" pitchFamily="34" charset="0"/>
              </a:rPr>
              <a:t>matches </a:t>
            </a:r>
            <a:r>
              <a:rPr lang="en-US" sz="2400" i="1" dirty="0" err="1">
                <a:latin typeface="Trebuchet MS" panose="020B0603020202020204" pitchFamily="34" charset="0"/>
              </a:rPr>
              <a:t>e</a:t>
            </a:r>
            <a:r>
              <a:rPr lang="en-US" sz="2400" i="1" baseline="-25000" dirty="0" err="1">
                <a:latin typeface="Trebuchet MS" panose="020B0603020202020204" pitchFamily="34" charset="0"/>
              </a:rPr>
              <a:t>i</a:t>
            </a:r>
            <a:r>
              <a:rPr lang="en-US" sz="2400" i="1" dirty="0">
                <a:latin typeface="Trebuchet MS" panose="020B0603020202020204" pitchFamily="34" charset="0"/>
              </a:rPr>
              <a:t> with </a:t>
            </a:r>
            <a:r>
              <a:rPr lang="en-US" sz="2400" i="1" dirty="0" err="1">
                <a:latin typeface="Trebuchet MS" panose="020B0603020202020204" pitchFamily="34" charset="0"/>
              </a:rPr>
              <a:t>e</a:t>
            </a:r>
            <a:r>
              <a:rPr lang="en-US" sz="2400" i="1" baseline="-25000" dirty="0" err="1">
                <a:latin typeface="Trebuchet MS" panose="020B0603020202020204" pitchFamily="34" charset="0"/>
              </a:rPr>
              <a:t>j</a:t>
            </a:r>
            <a:r>
              <a:rPr lang="en-US" sz="2400" i="1" dirty="0">
                <a:latin typeface="Trebuchet MS" panose="020B0603020202020204" pitchFamily="34" charset="0"/>
              </a:rPr>
              <a:t>, when, based on all available evidence, there is no better candidate for </a:t>
            </a:r>
            <a:r>
              <a:rPr lang="en-US" sz="2400" i="1" dirty="0" err="1">
                <a:latin typeface="Trebuchet MS" panose="020B0603020202020204" pitchFamily="34" charset="0"/>
              </a:rPr>
              <a:t>e</a:t>
            </a:r>
            <a:r>
              <a:rPr lang="en-US" sz="2400" i="1" baseline="-25000" dirty="0" err="1">
                <a:latin typeface="Trebuchet MS" panose="020B0603020202020204" pitchFamily="34" charset="0"/>
              </a:rPr>
              <a:t>i</a:t>
            </a:r>
            <a:r>
              <a:rPr lang="en-US" sz="2400" i="1" dirty="0">
                <a:latin typeface="Trebuchet MS" panose="020B0603020202020204" pitchFamily="34" charset="0"/>
              </a:rPr>
              <a:t> than </a:t>
            </a:r>
            <a:r>
              <a:rPr lang="en-US" sz="2400" i="1" dirty="0" err="1">
                <a:latin typeface="Trebuchet MS" panose="020B0603020202020204" pitchFamily="34" charset="0"/>
              </a:rPr>
              <a:t>e</a:t>
            </a:r>
            <a:r>
              <a:rPr lang="en-US" sz="2400" i="1" baseline="-25000" dirty="0" err="1">
                <a:latin typeface="Trebuchet MS" panose="020B0603020202020204" pitchFamily="34" charset="0"/>
              </a:rPr>
              <a:t>j</a:t>
            </a:r>
            <a:endParaRPr lang="en-US" sz="2400" dirty="0">
              <a:latin typeface="Trebuchet MS" panose="020B0603020202020204" pitchFamily="34" charset="0"/>
            </a:endParaRPr>
          </a:p>
          <a:p>
            <a:endParaRPr lang="en-US" sz="24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17</a:t>
            </a:fld>
            <a:endParaRPr lang="en-US" dirty="0"/>
          </a:p>
        </p:txBody>
      </p:sp>
      <p:sp>
        <p:nvSpPr>
          <p:cNvPr id="5" name="Rectangle 4"/>
          <p:cNvSpPr/>
          <p:nvPr/>
        </p:nvSpPr>
        <p:spPr>
          <a:xfrm>
            <a:off x="81481" y="2194295"/>
            <a:ext cx="3775393" cy="2075825"/>
          </a:xfrm>
          <a:prstGeom prst="rect">
            <a:avLst/>
          </a:prstGeom>
        </p:spPr>
        <p:txBody>
          <a:bodyPr wrap="none">
            <a:spAutoFit/>
          </a:bodyPr>
          <a:lstStyle/>
          <a:p>
            <a:pPr>
              <a:buNone/>
            </a:pPr>
            <a:r>
              <a:rPr lang="el-GR" sz="2400" dirty="0">
                <a:latin typeface="Trebuchet MS" panose="020B0603020202020204" pitchFamily="34" charset="0"/>
              </a:rPr>
              <a:t>β</a:t>
            </a:r>
            <a:r>
              <a:rPr lang="en-US" sz="2400" dirty="0">
                <a:latin typeface="Trebuchet MS" panose="020B0603020202020204" pitchFamily="34" charset="0"/>
              </a:rPr>
              <a:t>-lists:</a:t>
            </a:r>
          </a:p>
          <a:p>
            <a:pPr>
              <a:buNone/>
            </a:pPr>
            <a:r>
              <a:rPr lang="en-US" sz="2400" dirty="0">
                <a:solidFill>
                  <a:schemeClr val="tx2"/>
                </a:solidFill>
                <a:latin typeface="Trebuchet MS" panose="020B0603020202020204" pitchFamily="34" charset="0"/>
              </a:rPr>
              <a:t>e3</a:t>
            </a:r>
            <a:r>
              <a:rPr lang="en-US" sz="2400" dirty="0">
                <a:latin typeface="Trebuchet MS" panose="020B0603020202020204" pitchFamily="34" charset="0"/>
              </a:rPr>
              <a:t>: </a:t>
            </a:r>
            <a:r>
              <a:rPr lang="en-US" sz="2400" dirty="0">
                <a:solidFill>
                  <a:schemeClr val="accent3">
                    <a:lumMod val="50000"/>
                  </a:schemeClr>
                </a:solidFill>
                <a:latin typeface="Trebuchet MS" panose="020B0603020202020204" pitchFamily="34" charset="0"/>
              </a:rPr>
              <a:t>e8</a:t>
            </a:r>
            <a:r>
              <a:rPr lang="el-GR" sz="2400" dirty="0">
                <a:solidFill>
                  <a:schemeClr val="accent3">
                    <a:lumMod val="50000"/>
                  </a:schemeClr>
                </a:solidFill>
                <a:latin typeface="Trebuchet MS" panose="020B0603020202020204" pitchFamily="34" charset="0"/>
              </a:rPr>
              <a:t> (β=0.2)</a:t>
            </a:r>
            <a:r>
              <a:rPr lang="en-US" sz="2400" dirty="0">
                <a:solidFill>
                  <a:schemeClr val="accent3">
                    <a:lumMod val="50000"/>
                  </a:schemeClr>
                </a:solidFill>
                <a:latin typeface="Trebuchet MS" panose="020B0603020202020204" pitchFamily="34" charset="0"/>
              </a:rPr>
              <a:t>, e9</a:t>
            </a:r>
            <a:r>
              <a:rPr lang="el-GR" sz="2400" dirty="0">
                <a:solidFill>
                  <a:schemeClr val="accent3">
                    <a:lumMod val="50000"/>
                  </a:schemeClr>
                </a:solidFill>
                <a:latin typeface="Trebuchet MS" panose="020B0603020202020204" pitchFamily="34" charset="0"/>
              </a:rPr>
              <a:t> (β=0.2)</a:t>
            </a:r>
            <a:endParaRPr lang="en-US" sz="2400" strike="sngStrike" dirty="0">
              <a:solidFill>
                <a:schemeClr val="accent3">
                  <a:lumMod val="50000"/>
                </a:schemeClr>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e8:</a:t>
            </a:r>
            <a:r>
              <a:rPr lang="en-US" sz="2400" dirty="0">
                <a:solidFill>
                  <a:schemeClr val="tx2"/>
                </a:solidFill>
                <a:latin typeface="Trebuchet MS" panose="020B0603020202020204" pitchFamily="34" charset="0"/>
              </a:rPr>
              <a:t> e2</a:t>
            </a:r>
            <a:r>
              <a:rPr lang="el-GR" sz="2400" dirty="0">
                <a:solidFill>
                  <a:schemeClr val="tx2"/>
                </a:solidFill>
                <a:latin typeface="Trebuchet MS" panose="020B0603020202020204" pitchFamily="34" charset="0"/>
              </a:rPr>
              <a:t> </a:t>
            </a:r>
            <a:r>
              <a:rPr lang="el-GR" sz="2400" dirty="0">
                <a:solidFill>
                  <a:schemeClr val="accent3">
                    <a:lumMod val="50000"/>
                  </a:schemeClr>
                </a:solidFill>
                <a:latin typeface="Trebuchet MS" panose="020B0603020202020204" pitchFamily="34" charset="0"/>
              </a:rPr>
              <a:t>(β=0.8)</a:t>
            </a:r>
            <a:r>
              <a:rPr lang="en-US" sz="2400" dirty="0">
                <a:solidFill>
                  <a:schemeClr val="tx2"/>
                </a:solidFill>
                <a:latin typeface="Trebuchet MS" panose="020B0603020202020204" pitchFamily="34" charset="0"/>
              </a:rPr>
              <a:t>, </a:t>
            </a:r>
            <a:r>
              <a:rPr lang="en-US" sz="2400" strike="sngStrike" dirty="0">
                <a:solidFill>
                  <a:schemeClr val="tx2"/>
                </a:solidFill>
                <a:latin typeface="Trebuchet MS" panose="020B0603020202020204" pitchFamily="34" charset="0"/>
              </a:rPr>
              <a:t>e1</a:t>
            </a:r>
            <a:r>
              <a:rPr lang="el-GR" sz="2400" strike="sngStrike" dirty="0">
                <a:solidFill>
                  <a:schemeClr val="tx2"/>
                </a:solidFill>
                <a:latin typeface="Trebuchet MS" panose="020B0603020202020204" pitchFamily="34" charset="0"/>
              </a:rPr>
              <a:t> </a:t>
            </a:r>
            <a:r>
              <a:rPr lang="el-GR" sz="2400" strike="sngStrike" dirty="0">
                <a:solidFill>
                  <a:schemeClr val="accent3">
                    <a:lumMod val="50000"/>
                  </a:schemeClr>
                </a:solidFill>
                <a:latin typeface="Trebuchet MS" panose="020B0603020202020204" pitchFamily="34" charset="0"/>
              </a:rPr>
              <a:t>(β=0.3)</a:t>
            </a:r>
            <a:endParaRPr lang="en-US" sz="2400" strike="sngStrike" dirty="0">
              <a:solidFill>
                <a:schemeClr val="tx2"/>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e9:</a:t>
            </a:r>
            <a:r>
              <a:rPr lang="en-US" sz="2400" dirty="0">
                <a:solidFill>
                  <a:schemeClr val="tx2"/>
                </a:solidFill>
                <a:latin typeface="Trebuchet MS" panose="020B0603020202020204" pitchFamily="34" charset="0"/>
              </a:rPr>
              <a:t> e3</a:t>
            </a:r>
            <a:r>
              <a:rPr lang="el-GR" sz="2400" dirty="0">
                <a:solidFill>
                  <a:schemeClr val="tx2"/>
                </a:solidFill>
                <a:latin typeface="Trebuchet MS" panose="020B0603020202020204" pitchFamily="34" charset="0"/>
              </a:rPr>
              <a:t> </a:t>
            </a:r>
            <a:r>
              <a:rPr lang="el-GR" sz="2400" dirty="0">
                <a:solidFill>
                  <a:schemeClr val="accent3">
                    <a:lumMod val="50000"/>
                  </a:schemeClr>
                </a:solidFill>
                <a:latin typeface="Trebuchet MS" panose="020B0603020202020204" pitchFamily="34" charset="0"/>
              </a:rPr>
              <a:t>(β=0.2)</a:t>
            </a:r>
            <a:endParaRPr lang="en-US" sz="2400" dirty="0">
              <a:solidFill>
                <a:schemeClr val="tx2"/>
              </a:solidFill>
              <a:latin typeface="Trebuchet MS" panose="020B0603020202020204" pitchFamily="34" charset="0"/>
            </a:endParaRPr>
          </a:p>
        </p:txBody>
      </p:sp>
      <p:sp>
        <p:nvSpPr>
          <p:cNvPr id="6" name="Rectangle 5"/>
          <p:cNvSpPr/>
          <p:nvPr/>
        </p:nvSpPr>
        <p:spPr>
          <a:xfrm>
            <a:off x="3933205" y="2190853"/>
            <a:ext cx="1588897" cy="1555875"/>
          </a:xfrm>
          <a:prstGeom prst="rect">
            <a:avLst/>
          </a:prstGeom>
        </p:spPr>
        <p:txBody>
          <a:bodyPr wrap="none">
            <a:spAutoFit/>
          </a:bodyPr>
          <a:lstStyle/>
          <a:p>
            <a:pPr>
              <a:buNone/>
            </a:pPr>
            <a:r>
              <a:rPr lang="el-GR" sz="2400" dirty="0">
                <a:latin typeface="Trebuchet MS" panose="020B0603020202020204" pitchFamily="34" charset="0"/>
              </a:rPr>
              <a:t>γ</a:t>
            </a:r>
            <a:r>
              <a:rPr lang="en-US" sz="2400" dirty="0">
                <a:latin typeface="Trebuchet MS" panose="020B0603020202020204" pitchFamily="34" charset="0"/>
              </a:rPr>
              <a:t>-lists:</a:t>
            </a:r>
          </a:p>
          <a:p>
            <a:pPr>
              <a:buNone/>
            </a:pPr>
            <a:r>
              <a:rPr lang="en-US" sz="2400" dirty="0">
                <a:solidFill>
                  <a:schemeClr val="tx2"/>
                </a:solidFill>
                <a:latin typeface="Trebuchet MS" panose="020B0603020202020204" pitchFamily="34" charset="0"/>
              </a:rPr>
              <a:t>e3</a:t>
            </a:r>
            <a:r>
              <a:rPr lang="en-US" sz="2400" dirty="0">
                <a:latin typeface="Trebuchet MS" panose="020B0603020202020204" pitchFamily="34" charset="0"/>
              </a:rPr>
              <a:t>: </a:t>
            </a:r>
            <a:r>
              <a:rPr lang="en-US" sz="2400" dirty="0">
                <a:solidFill>
                  <a:schemeClr val="accent3">
                    <a:lumMod val="50000"/>
                  </a:schemeClr>
                </a:solidFill>
                <a:latin typeface="Trebuchet MS" panose="020B0603020202020204" pitchFamily="34" charset="0"/>
              </a:rPr>
              <a:t>e8, </a:t>
            </a:r>
            <a:r>
              <a:rPr lang="en-US" sz="2400" strike="sngStrike" dirty="0">
                <a:solidFill>
                  <a:schemeClr val="accent3">
                    <a:lumMod val="50000"/>
                  </a:schemeClr>
                </a:solidFill>
                <a:latin typeface="Trebuchet MS" panose="020B0603020202020204" pitchFamily="34" charset="0"/>
              </a:rPr>
              <a:t>e</a:t>
            </a:r>
            <a:r>
              <a:rPr lang="el-GR" sz="2400" strike="sngStrike" dirty="0">
                <a:solidFill>
                  <a:schemeClr val="accent3">
                    <a:lumMod val="50000"/>
                  </a:schemeClr>
                </a:solidFill>
                <a:latin typeface="Trebuchet MS" panose="020B0603020202020204" pitchFamily="34" charset="0"/>
              </a:rPr>
              <a:t>6</a:t>
            </a:r>
            <a:endParaRPr lang="en-US" sz="2400" strike="sngStrike" dirty="0">
              <a:solidFill>
                <a:schemeClr val="accent3">
                  <a:lumMod val="50000"/>
                </a:schemeClr>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e8: </a:t>
            </a:r>
            <a:r>
              <a:rPr lang="en-US" sz="2400" strike="sngStrike" dirty="0">
                <a:solidFill>
                  <a:schemeClr val="tx2"/>
                </a:solidFill>
                <a:latin typeface="Trebuchet MS" panose="020B0603020202020204" pitchFamily="34" charset="0"/>
              </a:rPr>
              <a:t>e2</a:t>
            </a:r>
            <a:r>
              <a:rPr lang="en-US" sz="2400" dirty="0">
                <a:solidFill>
                  <a:schemeClr val="tx2"/>
                </a:solidFill>
                <a:latin typeface="Trebuchet MS" panose="020B0603020202020204" pitchFamily="34" charset="0"/>
              </a:rPr>
              <a:t>, </a:t>
            </a:r>
            <a:r>
              <a:rPr lang="en-US" sz="2400" strike="sngStrike" dirty="0">
                <a:solidFill>
                  <a:schemeClr val="tx2"/>
                </a:solidFill>
                <a:latin typeface="Trebuchet MS" panose="020B0603020202020204" pitchFamily="34" charset="0"/>
              </a:rPr>
              <a:t>e1</a:t>
            </a:r>
          </a:p>
        </p:txBody>
      </p:sp>
      <p:sp>
        <p:nvSpPr>
          <p:cNvPr id="7" name="TextBox 6"/>
          <p:cNvSpPr txBox="1"/>
          <p:nvPr/>
        </p:nvSpPr>
        <p:spPr>
          <a:xfrm>
            <a:off x="4267755" y="5907433"/>
            <a:ext cx="1526166" cy="469039"/>
          </a:xfrm>
          <a:prstGeom prst="rect">
            <a:avLst/>
          </a:prstGeom>
          <a:noFill/>
        </p:spPr>
        <p:txBody>
          <a:bodyPr wrap="square" rtlCol="0">
            <a:spAutoFit/>
          </a:bodyPr>
          <a:lstStyle/>
          <a:p>
            <a:pPr>
              <a:buNone/>
            </a:pPr>
            <a:r>
              <a:rPr lang="en-US" sz="2400" dirty="0">
                <a:latin typeface="Trebuchet MS" panose="020B0603020202020204" pitchFamily="34" charset="0"/>
              </a:rPr>
              <a:t>Matches:</a:t>
            </a:r>
          </a:p>
        </p:txBody>
      </p:sp>
      <p:sp>
        <p:nvSpPr>
          <p:cNvPr id="10" name="TextBox 11"/>
          <p:cNvSpPr txBox="1"/>
          <p:nvPr/>
        </p:nvSpPr>
        <p:spPr>
          <a:xfrm>
            <a:off x="5586829" y="5903786"/>
            <a:ext cx="1258785" cy="469039"/>
          </a:xfrm>
          <a:prstGeom prst="rect">
            <a:avLst/>
          </a:prstGeom>
          <a:noFill/>
        </p:spPr>
        <p:txBody>
          <a:bodyPr wrap="square" rtlCol="0">
            <a:spAutoFit/>
          </a:bodyPr>
          <a:lstStyle/>
          <a:p>
            <a:pPr>
              <a:buNone/>
            </a:pPr>
            <a:r>
              <a:rPr lang="en-US" sz="2400" dirty="0">
                <a:latin typeface="Trebuchet MS" panose="020B0603020202020204" pitchFamily="34" charset="0"/>
              </a:rPr>
              <a:t>(e</a:t>
            </a:r>
            <a:r>
              <a:rPr lang="el-GR" sz="2400" dirty="0">
                <a:latin typeface="Trebuchet MS" panose="020B0603020202020204" pitchFamily="34" charset="0"/>
              </a:rPr>
              <a:t>3</a:t>
            </a:r>
            <a:r>
              <a:rPr lang="en-US" sz="2400" dirty="0">
                <a:latin typeface="Trebuchet MS" panose="020B0603020202020204" pitchFamily="34" charset="0"/>
              </a:rPr>
              <a:t>,e</a:t>
            </a:r>
            <a:r>
              <a:rPr lang="el-GR" sz="2400" dirty="0">
                <a:latin typeface="Trebuchet MS" panose="020B0603020202020204" pitchFamily="34" charset="0"/>
              </a:rPr>
              <a:t>8</a:t>
            </a:r>
            <a:r>
              <a:rPr lang="en-US" sz="2400" dirty="0">
                <a:latin typeface="Trebuchet MS" panose="020B0603020202020204" pitchFamily="34" charset="0"/>
              </a:rPr>
              <a:t>)</a:t>
            </a:r>
          </a:p>
        </p:txBody>
      </p:sp>
      <p:sp>
        <p:nvSpPr>
          <p:cNvPr id="11" name="TextBox 19"/>
          <p:cNvSpPr txBox="1"/>
          <p:nvPr/>
        </p:nvSpPr>
        <p:spPr>
          <a:xfrm>
            <a:off x="-46176" y="5576505"/>
            <a:ext cx="4392488" cy="469039"/>
          </a:xfrm>
          <a:prstGeom prst="rect">
            <a:avLst/>
          </a:prstGeom>
          <a:noFill/>
        </p:spPr>
        <p:txBody>
          <a:bodyPr wrap="square" rtlCol="0">
            <a:spAutoFit/>
          </a:bodyPr>
          <a:lstStyle/>
          <a:p>
            <a:pPr>
              <a:buNone/>
            </a:pPr>
            <a:r>
              <a:rPr lang="en-US" sz="2400" dirty="0" err="1">
                <a:latin typeface="Trebuchet MS" panose="020B0603020202020204" pitchFamily="34" charset="0"/>
              </a:rPr>
              <a:t>aggr</a:t>
            </a:r>
            <a:r>
              <a:rPr lang="en-US" sz="2400" dirty="0">
                <a:latin typeface="Trebuchet MS" panose="020B0603020202020204" pitchFamily="34" charset="0"/>
              </a:rPr>
              <a:t>. score(e3,e</a:t>
            </a:r>
            <a:r>
              <a:rPr lang="el-GR" sz="2400" dirty="0">
                <a:latin typeface="Trebuchet MS" panose="020B0603020202020204" pitchFamily="34" charset="0"/>
              </a:rPr>
              <a:t>9</a:t>
            </a:r>
            <a:r>
              <a:rPr lang="en-US" sz="2400" dirty="0">
                <a:latin typeface="Trebuchet MS" panose="020B0603020202020204" pitchFamily="34" charset="0"/>
              </a:rPr>
              <a:t>) = 1/2+1=1.5</a:t>
            </a:r>
          </a:p>
        </p:txBody>
      </p:sp>
      <p:sp>
        <p:nvSpPr>
          <p:cNvPr id="12" name="TextBox 20"/>
          <p:cNvSpPr txBox="1"/>
          <p:nvPr/>
        </p:nvSpPr>
        <p:spPr>
          <a:xfrm>
            <a:off x="5882506" y="2275237"/>
            <a:ext cx="2470662" cy="469039"/>
          </a:xfrm>
          <a:prstGeom prst="rect">
            <a:avLst/>
          </a:prstGeom>
          <a:noFill/>
        </p:spPr>
        <p:txBody>
          <a:bodyPr wrap="square" rtlCol="0">
            <a:spAutoFit/>
          </a:bodyPr>
          <a:lstStyle/>
          <a:p>
            <a:pPr>
              <a:buNone/>
            </a:pPr>
            <a:r>
              <a:rPr lang="en-US" sz="2400" dirty="0">
                <a:latin typeface="Trebuchet MS" panose="020B0603020202020204" pitchFamily="34" charset="0"/>
              </a:rPr>
              <a:t>list scoring: </a:t>
            </a:r>
          </a:p>
        </p:txBody>
      </p:sp>
      <p:graphicFrame>
        <p:nvGraphicFramePr>
          <p:cNvPr id="13" name="Table 21"/>
          <p:cNvGraphicFramePr>
            <a:graphicFrameLocks noGrp="1"/>
          </p:cNvGraphicFramePr>
          <p:nvPr>
            <p:extLst>
              <p:ext uri="{D42A27DB-BD31-4B8C-83A1-F6EECF244321}">
                <p14:modId xmlns:p14="http://schemas.microsoft.com/office/powerpoint/2010/main" val="2621634101"/>
              </p:ext>
            </p:extLst>
          </p:nvPr>
        </p:nvGraphicFramePr>
        <p:xfrm>
          <a:off x="6039408" y="2699008"/>
          <a:ext cx="2780742" cy="582157"/>
        </p:xfrm>
        <a:graphic>
          <a:graphicData uri="http://schemas.openxmlformats.org/drawingml/2006/table">
            <a:tbl>
              <a:tblPr bandRow="1">
                <a:tableStyleId>{5C22544A-7EE6-4342-B048-85BDC9FD1C3A}</a:tableStyleId>
              </a:tblPr>
              <a:tblGrid>
                <a:gridCol w="720932">
                  <a:extLst>
                    <a:ext uri="{9D8B030D-6E8A-4147-A177-3AD203B41FA5}">
                      <a16:colId xmlns:a16="http://schemas.microsoft.com/office/drawing/2014/main" val="20000"/>
                    </a:ext>
                  </a:extLst>
                </a:gridCol>
                <a:gridCol w="926915">
                  <a:extLst>
                    <a:ext uri="{9D8B030D-6E8A-4147-A177-3AD203B41FA5}">
                      <a16:colId xmlns:a16="http://schemas.microsoft.com/office/drawing/2014/main" val="20001"/>
                    </a:ext>
                  </a:extLst>
                </a:gridCol>
                <a:gridCol w="411962">
                  <a:extLst>
                    <a:ext uri="{9D8B030D-6E8A-4147-A177-3AD203B41FA5}">
                      <a16:colId xmlns:a16="http://schemas.microsoft.com/office/drawing/2014/main" val="20002"/>
                    </a:ext>
                  </a:extLst>
                </a:gridCol>
                <a:gridCol w="720933">
                  <a:extLst>
                    <a:ext uri="{9D8B030D-6E8A-4147-A177-3AD203B41FA5}">
                      <a16:colId xmlns:a16="http://schemas.microsoft.com/office/drawing/2014/main" val="20003"/>
                    </a:ext>
                  </a:extLst>
                </a:gridCol>
              </a:tblGrid>
              <a:tr h="582157">
                <a:tc>
                  <a:txBody>
                    <a:bodyPr/>
                    <a:lstStyle/>
                    <a:p>
                      <a:r>
                        <a:rPr lang="en-US" sz="1600" dirty="0"/>
                        <a:t>K/K</a:t>
                      </a:r>
                    </a:p>
                  </a:txBody>
                  <a:tcPr/>
                </a:tc>
                <a:tc>
                  <a:txBody>
                    <a:bodyPr/>
                    <a:lstStyle/>
                    <a:p>
                      <a:r>
                        <a:rPr lang="en-US" sz="1600" dirty="0"/>
                        <a:t>K-1/K</a:t>
                      </a:r>
                    </a:p>
                  </a:txBody>
                  <a:tcPr/>
                </a:tc>
                <a:tc>
                  <a:txBody>
                    <a:bodyPr/>
                    <a:lstStyle/>
                    <a:p>
                      <a:r>
                        <a:rPr lang="en-US" sz="1600" dirty="0"/>
                        <a:t>…</a:t>
                      </a:r>
                    </a:p>
                  </a:txBody>
                  <a:tcPr/>
                </a:tc>
                <a:tc>
                  <a:txBody>
                    <a:bodyPr/>
                    <a:lstStyle/>
                    <a:p>
                      <a:r>
                        <a:rPr lang="en-US" sz="1600" dirty="0"/>
                        <a:t>1/K</a:t>
                      </a:r>
                    </a:p>
                  </a:txBody>
                  <a:tcPr/>
                </a:tc>
                <a:extLst>
                  <a:ext uri="{0D108BD9-81ED-4DB2-BD59-A6C34878D82A}">
                    <a16:rowId xmlns:a16="http://schemas.microsoft.com/office/drawing/2014/main" val="10000"/>
                  </a:ext>
                </a:extLst>
              </a:tr>
            </a:tbl>
          </a:graphicData>
        </a:graphic>
      </p:graphicFrame>
      <p:cxnSp>
        <p:nvCxnSpPr>
          <p:cNvPr id="14" name="Straight Arrow Connector 23"/>
          <p:cNvCxnSpPr/>
          <p:nvPr/>
        </p:nvCxnSpPr>
        <p:spPr>
          <a:xfrm flipV="1">
            <a:off x="4714559" y="3169794"/>
            <a:ext cx="13094" cy="888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25"/>
          <p:cNvSpPr txBox="1"/>
          <p:nvPr/>
        </p:nvSpPr>
        <p:spPr>
          <a:xfrm>
            <a:off x="4537545" y="4099861"/>
            <a:ext cx="354028" cy="469039"/>
          </a:xfrm>
          <a:prstGeom prst="rect">
            <a:avLst/>
          </a:prstGeom>
          <a:noFill/>
        </p:spPr>
        <p:txBody>
          <a:bodyPr wrap="square" rtlCol="0">
            <a:spAutoFit/>
          </a:bodyPr>
          <a:lstStyle/>
          <a:p>
            <a:pPr>
              <a:buNone/>
            </a:pPr>
            <a:r>
              <a:rPr lang="en-US" sz="2400" dirty="0">
                <a:latin typeface="Trebuchet MS" panose="020B0603020202020204" pitchFamily="34" charset="0"/>
              </a:rPr>
              <a:t>1</a:t>
            </a:r>
          </a:p>
        </p:txBody>
      </p:sp>
      <p:sp>
        <p:nvSpPr>
          <p:cNvPr id="18" name="Rectangle 17"/>
          <p:cNvSpPr/>
          <p:nvPr/>
        </p:nvSpPr>
        <p:spPr>
          <a:xfrm>
            <a:off x="-66345" y="5952537"/>
            <a:ext cx="3849772" cy="469039"/>
          </a:xfrm>
          <a:prstGeom prst="rect">
            <a:avLst/>
          </a:prstGeom>
        </p:spPr>
        <p:txBody>
          <a:bodyPr wrap="none">
            <a:spAutoFit/>
          </a:bodyPr>
          <a:lstStyle/>
          <a:p>
            <a:pPr>
              <a:buNone/>
            </a:pPr>
            <a:r>
              <a:rPr lang="en-US" sz="2400" dirty="0" err="1">
                <a:latin typeface="Trebuchet MS" panose="020B0603020202020204" pitchFamily="34" charset="0"/>
              </a:rPr>
              <a:t>aggr</a:t>
            </a:r>
            <a:r>
              <a:rPr lang="en-US" sz="2400" dirty="0">
                <a:latin typeface="Trebuchet MS" panose="020B0603020202020204" pitchFamily="34" charset="0"/>
              </a:rPr>
              <a:t>. score(e3,e8) = 1+1=</a:t>
            </a:r>
            <a:r>
              <a:rPr lang="en-US" sz="2400" b="1" dirty="0">
                <a:latin typeface="Trebuchet MS" panose="020B0603020202020204" pitchFamily="34" charset="0"/>
              </a:rPr>
              <a:t>2</a:t>
            </a:r>
          </a:p>
        </p:txBody>
      </p:sp>
      <p:sp>
        <p:nvSpPr>
          <p:cNvPr id="20" name="Oval 32"/>
          <p:cNvSpPr/>
          <p:nvPr/>
        </p:nvSpPr>
        <p:spPr>
          <a:xfrm>
            <a:off x="642375" y="2782523"/>
            <a:ext cx="480687" cy="363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2400">
              <a:latin typeface="Trebuchet MS" panose="020B0603020202020204" pitchFamily="34" charset="0"/>
            </a:endParaRPr>
          </a:p>
        </p:txBody>
      </p:sp>
      <p:sp>
        <p:nvSpPr>
          <p:cNvPr id="22" name="TextBox 34"/>
          <p:cNvSpPr txBox="1"/>
          <p:nvPr/>
        </p:nvSpPr>
        <p:spPr>
          <a:xfrm>
            <a:off x="6267286" y="3280719"/>
            <a:ext cx="2709766" cy="845744"/>
          </a:xfrm>
          <a:prstGeom prst="rect">
            <a:avLst/>
          </a:prstGeom>
          <a:noFill/>
        </p:spPr>
        <p:txBody>
          <a:bodyPr wrap="square" rtlCol="0">
            <a:spAutoFit/>
          </a:bodyPr>
          <a:lstStyle/>
          <a:p>
            <a:pPr>
              <a:buNone/>
            </a:pPr>
            <a:r>
              <a:rPr lang="en-US" sz="2400" i="1" dirty="0">
                <a:solidFill>
                  <a:srgbClr val="556A84"/>
                </a:solidFill>
                <a:latin typeface="Trebuchet MS" panose="020B0603020202020204" pitchFamily="34" charset="0"/>
              </a:rPr>
              <a:t>actually a weighted sum</a:t>
            </a:r>
          </a:p>
        </p:txBody>
      </p:sp>
      <p:cxnSp>
        <p:nvCxnSpPr>
          <p:cNvPr id="23" name="Straight Arrow Connector 36"/>
          <p:cNvCxnSpPr/>
          <p:nvPr/>
        </p:nvCxnSpPr>
        <p:spPr>
          <a:xfrm flipV="1">
            <a:off x="861196" y="4208864"/>
            <a:ext cx="7296" cy="28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37"/>
          <p:cNvCxnSpPr>
            <a:stCxn id="26" idx="0"/>
          </p:cNvCxnSpPr>
          <p:nvPr/>
        </p:nvCxnSpPr>
        <p:spPr>
          <a:xfrm flipH="1" flipV="1">
            <a:off x="2411072" y="3186248"/>
            <a:ext cx="1" cy="160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38"/>
          <p:cNvSpPr txBox="1"/>
          <p:nvPr/>
        </p:nvSpPr>
        <p:spPr>
          <a:xfrm>
            <a:off x="691478" y="4337416"/>
            <a:ext cx="354028" cy="469039"/>
          </a:xfrm>
          <a:prstGeom prst="rect">
            <a:avLst/>
          </a:prstGeom>
          <a:noFill/>
        </p:spPr>
        <p:txBody>
          <a:bodyPr wrap="square" rtlCol="0">
            <a:spAutoFit/>
          </a:bodyPr>
          <a:lstStyle/>
          <a:p>
            <a:pPr>
              <a:buNone/>
            </a:pPr>
            <a:r>
              <a:rPr lang="en-US" sz="2400" dirty="0">
                <a:latin typeface="Trebuchet MS" panose="020B0603020202020204" pitchFamily="34" charset="0"/>
              </a:rPr>
              <a:t>1</a:t>
            </a:r>
          </a:p>
        </p:txBody>
      </p:sp>
      <p:sp>
        <p:nvSpPr>
          <p:cNvPr id="26" name="TextBox 39"/>
          <p:cNvSpPr txBox="1"/>
          <p:nvPr/>
        </p:nvSpPr>
        <p:spPr>
          <a:xfrm>
            <a:off x="2060093" y="4793471"/>
            <a:ext cx="701959" cy="469039"/>
          </a:xfrm>
          <a:prstGeom prst="rect">
            <a:avLst/>
          </a:prstGeom>
          <a:noFill/>
        </p:spPr>
        <p:txBody>
          <a:bodyPr wrap="square" rtlCol="0">
            <a:spAutoFit/>
          </a:bodyPr>
          <a:lstStyle/>
          <a:p>
            <a:pPr>
              <a:buNone/>
            </a:pPr>
            <a:r>
              <a:rPr lang="en-US" sz="2400" dirty="0">
                <a:latin typeface="Trebuchet MS" panose="020B0603020202020204" pitchFamily="34" charset="0"/>
              </a:rPr>
              <a:t>1/2</a:t>
            </a:r>
          </a:p>
        </p:txBody>
      </p:sp>
      <p:cxnSp>
        <p:nvCxnSpPr>
          <p:cNvPr id="29" name="Straight Connector 43"/>
          <p:cNvCxnSpPr/>
          <p:nvPr/>
        </p:nvCxnSpPr>
        <p:spPr>
          <a:xfrm flipV="1">
            <a:off x="188243" y="3512765"/>
            <a:ext cx="2052936" cy="105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4"/>
          <p:cNvSpPr txBox="1"/>
          <p:nvPr/>
        </p:nvSpPr>
        <p:spPr>
          <a:xfrm>
            <a:off x="3586817" y="4846704"/>
            <a:ext cx="2986978" cy="469039"/>
          </a:xfrm>
          <a:prstGeom prst="rect">
            <a:avLst/>
          </a:prstGeom>
          <a:noFill/>
        </p:spPr>
        <p:txBody>
          <a:bodyPr wrap="square" rtlCol="0">
            <a:spAutoFit/>
          </a:bodyPr>
          <a:lstStyle/>
          <a:p>
            <a:pPr>
              <a:buNone/>
            </a:pPr>
            <a:r>
              <a:rPr lang="en-US" sz="2400" b="1" i="1" u="sng" dirty="0">
                <a:latin typeface="Trebuchet MS" panose="020B0603020202020204" pitchFamily="34" charset="0"/>
              </a:rPr>
              <a:t>threshold-free</a:t>
            </a:r>
          </a:p>
        </p:txBody>
      </p:sp>
      <p:cxnSp>
        <p:nvCxnSpPr>
          <p:cNvPr id="32" name="Straight Arrow Connector 12"/>
          <p:cNvCxnSpPr/>
          <p:nvPr/>
        </p:nvCxnSpPr>
        <p:spPr>
          <a:xfrm flipV="1">
            <a:off x="3616278" y="5356592"/>
            <a:ext cx="626880" cy="4661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Oval 32"/>
          <p:cNvSpPr/>
          <p:nvPr/>
        </p:nvSpPr>
        <p:spPr>
          <a:xfrm>
            <a:off x="2241179" y="2786367"/>
            <a:ext cx="480687" cy="363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2400">
              <a:latin typeface="Trebuchet MS" panose="020B0603020202020204" pitchFamily="34" charset="0"/>
            </a:endParaRPr>
          </a:p>
        </p:txBody>
      </p:sp>
      <p:sp>
        <p:nvSpPr>
          <p:cNvPr id="36" name="Oval 32"/>
          <p:cNvSpPr/>
          <p:nvPr/>
        </p:nvSpPr>
        <p:spPr>
          <a:xfrm>
            <a:off x="629552" y="3857207"/>
            <a:ext cx="480687" cy="363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2400">
              <a:latin typeface="Trebuchet MS" panose="020B0603020202020204" pitchFamily="34" charset="0"/>
            </a:endParaRPr>
          </a:p>
        </p:txBody>
      </p:sp>
      <p:sp>
        <p:nvSpPr>
          <p:cNvPr id="37" name="Oval 32"/>
          <p:cNvSpPr/>
          <p:nvPr/>
        </p:nvSpPr>
        <p:spPr>
          <a:xfrm>
            <a:off x="4493961" y="2765179"/>
            <a:ext cx="480687" cy="363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2400">
              <a:latin typeface="Trebuchet MS" panose="020B0603020202020204" pitchFamily="34" charset="0"/>
            </a:endParaRPr>
          </a:p>
        </p:txBody>
      </p:sp>
      <p:cxnSp>
        <p:nvCxnSpPr>
          <p:cNvPr id="56" name="Straight Arrow Connector 23"/>
          <p:cNvCxnSpPr>
            <a:stCxn id="16" idx="0"/>
            <a:endCxn id="20" idx="5"/>
          </p:cNvCxnSpPr>
          <p:nvPr/>
        </p:nvCxnSpPr>
        <p:spPr>
          <a:xfrm flipH="1" flipV="1">
            <a:off x="1052667" y="3092424"/>
            <a:ext cx="3661892" cy="100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377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16" grpId="0"/>
      <p:bldP spid="18" grpId="0"/>
      <p:bldP spid="20" grpId="0" animBg="1"/>
      <p:bldP spid="22" grpId="0"/>
      <p:bldP spid="25" grpId="0"/>
      <p:bldP spid="26" grpId="0"/>
      <p:bldP spid="31" grpId="0"/>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8279542" cy="1254125"/>
          </a:xfrm>
        </p:spPr>
        <p:txBody>
          <a:bodyPr/>
          <a:lstStyle/>
          <a:p>
            <a:r>
              <a:rPr lang="en-US" dirty="0"/>
              <a:t>Reciprocity Heuristic Matching: H4 </a:t>
            </a:r>
          </a:p>
        </p:txBody>
      </p:sp>
      <p:sp>
        <p:nvSpPr>
          <p:cNvPr id="3" name="Espace réservé du contenu 2"/>
          <p:cNvSpPr>
            <a:spLocks noGrp="1"/>
          </p:cNvSpPr>
          <p:nvPr>
            <p:ph idx="1"/>
          </p:nvPr>
        </p:nvSpPr>
        <p:spPr>
          <a:xfrm>
            <a:off x="0" y="1387132"/>
            <a:ext cx="9144000" cy="886511"/>
          </a:xfrm>
        </p:spPr>
        <p:txBody>
          <a:bodyPr/>
          <a:lstStyle/>
          <a:p>
            <a:r>
              <a:rPr lang="en-US" sz="2400" b="1" dirty="0">
                <a:solidFill>
                  <a:srgbClr val="996633"/>
                </a:solidFill>
                <a:latin typeface="Trebuchet MS" panose="020B0603020202020204" pitchFamily="34" charset="0"/>
              </a:rPr>
              <a:t>H4</a:t>
            </a:r>
            <a:r>
              <a:rPr lang="en-US" sz="2400" dirty="0">
                <a:latin typeface="Trebuchet MS" panose="020B0603020202020204" pitchFamily="34" charset="0"/>
              </a:rPr>
              <a:t>: </a:t>
            </a:r>
            <a:r>
              <a:rPr lang="en-US" sz="2400" i="1" dirty="0">
                <a:latin typeface="Trebuchet MS" panose="020B0603020202020204" pitchFamily="34" charset="0"/>
              </a:rPr>
              <a:t>two entities match, only if both of them “agree” that they are likely to match</a:t>
            </a:r>
            <a:endParaRPr lang="en-US" sz="2400" dirty="0">
              <a:latin typeface="Trebuchet MS" panose="020B0603020202020204" pitchFamily="34" charset="0"/>
            </a:endParaRPr>
          </a:p>
          <a:p>
            <a:endParaRPr lang="en-US" sz="24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18</a:t>
            </a:fld>
            <a:endParaRPr lang="en-US" dirty="0"/>
          </a:p>
        </p:txBody>
      </p:sp>
      <p:sp>
        <p:nvSpPr>
          <p:cNvPr id="5" name="Rectangle 4"/>
          <p:cNvSpPr/>
          <p:nvPr/>
        </p:nvSpPr>
        <p:spPr>
          <a:xfrm>
            <a:off x="144453" y="2552375"/>
            <a:ext cx="1588897" cy="3186129"/>
          </a:xfrm>
          <a:prstGeom prst="rect">
            <a:avLst/>
          </a:prstGeom>
        </p:spPr>
        <p:txBody>
          <a:bodyPr wrap="none">
            <a:spAutoFit/>
          </a:bodyPr>
          <a:lstStyle/>
          <a:p>
            <a:pPr>
              <a:buNone/>
            </a:pPr>
            <a:r>
              <a:rPr lang="el-GR" sz="2400" dirty="0">
                <a:latin typeface="Trebuchet MS" panose="020B0603020202020204" pitchFamily="34" charset="0"/>
              </a:rPr>
              <a:t>β</a:t>
            </a:r>
            <a:r>
              <a:rPr lang="en-US" sz="2400" dirty="0">
                <a:latin typeface="Trebuchet MS" panose="020B0603020202020204" pitchFamily="34" charset="0"/>
              </a:rPr>
              <a:t>-lists:</a:t>
            </a:r>
          </a:p>
          <a:p>
            <a:pPr>
              <a:buNone/>
            </a:pPr>
            <a:r>
              <a:rPr lang="en-US" sz="2400" dirty="0">
                <a:solidFill>
                  <a:schemeClr val="tx2"/>
                </a:solidFill>
                <a:latin typeface="Trebuchet MS" panose="020B0603020202020204" pitchFamily="34" charset="0"/>
              </a:rPr>
              <a:t>e2</a:t>
            </a:r>
            <a:r>
              <a:rPr lang="en-US" sz="2400" dirty="0">
                <a:latin typeface="Trebuchet MS" panose="020B0603020202020204" pitchFamily="34" charset="0"/>
              </a:rPr>
              <a:t>: </a:t>
            </a:r>
            <a:r>
              <a:rPr lang="en-US" sz="2400" dirty="0">
                <a:solidFill>
                  <a:schemeClr val="accent3">
                    <a:lumMod val="50000"/>
                  </a:schemeClr>
                </a:solidFill>
                <a:latin typeface="Trebuchet MS" panose="020B0603020202020204" pitchFamily="34" charset="0"/>
              </a:rPr>
              <a:t>e6, e8</a:t>
            </a:r>
            <a:endParaRPr lang="en-US" sz="2400" strike="sngStrike" dirty="0">
              <a:solidFill>
                <a:schemeClr val="accent3">
                  <a:lumMod val="50000"/>
                </a:schemeClr>
              </a:solidFill>
              <a:latin typeface="Trebuchet MS" panose="020B0603020202020204" pitchFamily="34" charset="0"/>
            </a:endParaRPr>
          </a:p>
          <a:p>
            <a:pPr>
              <a:buNone/>
            </a:pPr>
            <a:r>
              <a:rPr lang="en-US" sz="2400" dirty="0">
                <a:solidFill>
                  <a:schemeClr val="tx2"/>
                </a:solidFill>
                <a:latin typeface="Trebuchet MS" panose="020B0603020202020204" pitchFamily="34" charset="0"/>
              </a:rPr>
              <a:t>e3</a:t>
            </a:r>
            <a:r>
              <a:rPr lang="en-US" sz="2400" dirty="0">
                <a:latin typeface="Trebuchet MS" panose="020B0603020202020204" pitchFamily="34" charset="0"/>
              </a:rPr>
              <a:t>: </a:t>
            </a:r>
            <a:r>
              <a:rPr lang="en-US" sz="2400" dirty="0">
                <a:solidFill>
                  <a:schemeClr val="accent3">
                    <a:lumMod val="50000"/>
                  </a:schemeClr>
                </a:solidFill>
                <a:latin typeface="Trebuchet MS" panose="020B0603020202020204" pitchFamily="34" charset="0"/>
              </a:rPr>
              <a:t>e8, e9</a:t>
            </a:r>
            <a:endParaRPr lang="en-US" sz="2400" strike="sngStrike" dirty="0">
              <a:solidFill>
                <a:schemeClr val="accent3">
                  <a:lumMod val="50000"/>
                </a:schemeClr>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e6: </a:t>
            </a:r>
            <a:r>
              <a:rPr lang="en-US" sz="2400" dirty="0">
                <a:solidFill>
                  <a:schemeClr val="tx2"/>
                </a:solidFill>
                <a:latin typeface="Trebuchet MS" panose="020B0603020202020204" pitchFamily="34" charset="0"/>
              </a:rPr>
              <a:t>e2, e</a:t>
            </a:r>
            <a:r>
              <a:rPr lang="el-GR" sz="2400" dirty="0">
                <a:solidFill>
                  <a:schemeClr val="tx2"/>
                </a:solidFill>
                <a:latin typeface="Trebuchet MS" panose="020B0603020202020204" pitchFamily="34" charset="0"/>
              </a:rPr>
              <a:t>1</a:t>
            </a:r>
            <a:endParaRPr lang="en-US" sz="2400" dirty="0">
              <a:solidFill>
                <a:schemeClr val="tx2"/>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e8:</a:t>
            </a:r>
            <a:r>
              <a:rPr lang="en-US" sz="2400" dirty="0">
                <a:solidFill>
                  <a:schemeClr val="tx2"/>
                </a:solidFill>
                <a:latin typeface="Trebuchet MS" panose="020B0603020202020204" pitchFamily="34" charset="0"/>
              </a:rPr>
              <a:t> e2, e1</a:t>
            </a:r>
          </a:p>
          <a:p>
            <a:pPr>
              <a:buNone/>
            </a:pPr>
            <a:r>
              <a:rPr lang="en-US" sz="2400" dirty="0">
                <a:solidFill>
                  <a:schemeClr val="accent3">
                    <a:lumMod val="50000"/>
                  </a:schemeClr>
                </a:solidFill>
                <a:latin typeface="Trebuchet MS" panose="020B0603020202020204" pitchFamily="34" charset="0"/>
              </a:rPr>
              <a:t>e9:</a:t>
            </a:r>
            <a:r>
              <a:rPr lang="en-US" sz="2400" dirty="0">
                <a:solidFill>
                  <a:schemeClr val="tx2"/>
                </a:solidFill>
                <a:latin typeface="Trebuchet MS" panose="020B0603020202020204" pitchFamily="34" charset="0"/>
              </a:rPr>
              <a:t> e3</a:t>
            </a:r>
          </a:p>
        </p:txBody>
      </p:sp>
      <p:sp>
        <p:nvSpPr>
          <p:cNvPr id="6" name="Rectangle 5"/>
          <p:cNvSpPr/>
          <p:nvPr/>
        </p:nvSpPr>
        <p:spPr>
          <a:xfrm>
            <a:off x="3006298" y="2563077"/>
            <a:ext cx="1588897" cy="1555875"/>
          </a:xfrm>
          <a:prstGeom prst="rect">
            <a:avLst/>
          </a:prstGeom>
        </p:spPr>
        <p:txBody>
          <a:bodyPr wrap="none">
            <a:spAutoFit/>
          </a:bodyPr>
          <a:lstStyle/>
          <a:p>
            <a:pPr>
              <a:buNone/>
            </a:pPr>
            <a:r>
              <a:rPr lang="el-GR" sz="2400" dirty="0">
                <a:latin typeface="Trebuchet MS" panose="020B0603020202020204" pitchFamily="34" charset="0"/>
              </a:rPr>
              <a:t>γ</a:t>
            </a:r>
            <a:r>
              <a:rPr lang="en-US" sz="2400" dirty="0">
                <a:latin typeface="Trebuchet MS" panose="020B0603020202020204" pitchFamily="34" charset="0"/>
              </a:rPr>
              <a:t>-lists:</a:t>
            </a:r>
          </a:p>
          <a:p>
            <a:pPr>
              <a:buNone/>
            </a:pPr>
            <a:r>
              <a:rPr lang="en-US" sz="2400" dirty="0">
                <a:solidFill>
                  <a:schemeClr val="tx2"/>
                </a:solidFill>
                <a:latin typeface="Trebuchet MS" panose="020B0603020202020204" pitchFamily="34" charset="0"/>
              </a:rPr>
              <a:t>e3</a:t>
            </a:r>
            <a:r>
              <a:rPr lang="en-US" sz="2400" dirty="0">
                <a:latin typeface="Trebuchet MS" panose="020B0603020202020204" pitchFamily="34" charset="0"/>
              </a:rPr>
              <a:t>: </a:t>
            </a:r>
            <a:r>
              <a:rPr lang="en-US" sz="2400" dirty="0">
                <a:solidFill>
                  <a:schemeClr val="accent3">
                    <a:lumMod val="50000"/>
                  </a:schemeClr>
                </a:solidFill>
                <a:latin typeface="Trebuchet MS" panose="020B0603020202020204" pitchFamily="34" charset="0"/>
              </a:rPr>
              <a:t>e8, e</a:t>
            </a:r>
            <a:r>
              <a:rPr lang="el-GR" sz="2400" dirty="0">
                <a:solidFill>
                  <a:schemeClr val="accent3">
                    <a:lumMod val="50000"/>
                  </a:schemeClr>
                </a:solidFill>
                <a:latin typeface="Trebuchet MS" panose="020B0603020202020204" pitchFamily="34" charset="0"/>
              </a:rPr>
              <a:t>6</a:t>
            </a:r>
            <a:endParaRPr lang="en-US" sz="2400" dirty="0">
              <a:solidFill>
                <a:schemeClr val="accent3">
                  <a:lumMod val="50000"/>
                </a:schemeClr>
              </a:solidFill>
              <a:latin typeface="Trebuchet MS" panose="020B0603020202020204" pitchFamily="34" charset="0"/>
            </a:endParaRPr>
          </a:p>
          <a:p>
            <a:pPr>
              <a:buNone/>
            </a:pPr>
            <a:r>
              <a:rPr lang="en-US" sz="2400" dirty="0">
                <a:solidFill>
                  <a:schemeClr val="accent3">
                    <a:lumMod val="50000"/>
                  </a:schemeClr>
                </a:solidFill>
                <a:latin typeface="Trebuchet MS" panose="020B0603020202020204" pitchFamily="34" charset="0"/>
              </a:rPr>
              <a:t>e8: </a:t>
            </a:r>
            <a:r>
              <a:rPr lang="en-US" sz="2400" dirty="0">
                <a:solidFill>
                  <a:schemeClr val="tx2"/>
                </a:solidFill>
                <a:latin typeface="Trebuchet MS" panose="020B0603020202020204" pitchFamily="34" charset="0"/>
              </a:rPr>
              <a:t>e2, e1</a:t>
            </a:r>
          </a:p>
        </p:txBody>
      </p:sp>
      <p:sp>
        <p:nvSpPr>
          <p:cNvPr id="8" name="TextBox 6"/>
          <p:cNvSpPr txBox="1"/>
          <p:nvPr/>
        </p:nvSpPr>
        <p:spPr>
          <a:xfrm>
            <a:off x="2767230" y="5744816"/>
            <a:ext cx="1665591" cy="469039"/>
          </a:xfrm>
          <a:prstGeom prst="rect">
            <a:avLst/>
          </a:prstGeom>
          <a:noFill/>
        </p:spPr>
        <p:txBody>
          <a:bodyPr wrap="square" rtlCol="0">
            <a:spAutoFit/>
          </a:bodyPr>
          <a:lstStyle/>
          <a:p>
            <a:pPr>
              <a:buNone/>
            </a:pPr>
            <a:r>
              <a:rPr lang="en-US" sz="2400" dirty="0">
                <a:latin typeface="Trebuchet MS" panose="020B0603020202020204" pitchFamily="34" charset="0"/>
              </a:rPr>
              <a:t>Matches:</a:t>
            </a:r>
          </a:p>
        </p:txBody>
      </p:sp>
      <p:sp>
        <p:nvSpPr>
          <p:cNvPr id="11" name="TextBox 11"/>
          <p:cNvSpPr txBox="1"/>
          <p:nvPr/>
        </p:nvSpPr>
        <p:spPr>
          <a:xfrm>
            <a:off x="4155799" y="5744816"/>
            <a:ext cx="1185899" cy="469039"/>
          </a:xfrm>
          <a:prstGeom prst="rect">
            <a:avLst/>
          </a:prstGeom>
          <a:noFill/>
        </p:spPr>
        <p:txBody>
          <a:bodyPr wrap="square" rtlCol="0">
            <a:spAutoFit/>
          </a:bodyPr>
          <a:lstStyle/>
          <a:p>
            <a:pPr>
              <a:buNone/>
            </a:pPr>
            <a:r>
              <a:rPr lang="en-US" sz="2400" dirty="0">
                <a:latin typeface="Trebuchet MS" panose="020B0603020202020204" pitchFamily="34" charset="0"/>
              </a:rPr>
              <a:t>(e</a:t>
            </a:r>
            <a:r>
              <a:rPr lang="el-GR" sz="2400" dirty="0">
                <a:latin typeface="Trebuchet MS" panose="020B0603020202020204" pitchFamily="34" charset="0"/>
              </a:rPr>
              <a:t>3</a:t>
            </a:r>
            <a:r>
              <a:rPr lang="en-US" sz="2400" dirty="0">
                <a:latin typeface="Trebuchet MS" panose="020B0603020202020204" pitchFamily="34" charset="0"/>
              </a:rPr>
              <a:t>,e</a:t>
            </a:r>
            <a:r>
              <a:rPr lang="el-GR" sz="2400" dirty="0">
                <a:latin typeface="Trebuchet MS" panose="020B0603020202020204" pitchFamily="34" charset="0"/>
              </a:rPr>
              <a:t>8</a:t>
            </a:r>
            <a:r>
              <a:rPr lang="en-US" sz="2400" dirty="0">
                <a:latin typeface="Trebuchet MS" panose="020B0603020202020204" pitchFamily="34" charset="0"/>
              </a:rPr>
              <a:t>)</a:t>
            </a:r>
          </a:p>
        </p:txBody>
      </p:sp>
      <p:cxnSp>
        <p:nvCxnSpPr>
          <p:cNvPr id="12" name="Straight Connector 48"/>
          <p:cNvCxnSpPr/>
          <p:nvPr/>
        </p:nvCxnSpPr>
        <p:spPr>
          <a:xfrm flipH="1">
            <a:off x="4978063" y="6480308"/>
            <a:ext cx="7460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40"/>
          <p:cNvPicPr>
            <a:picLocks noChangeAspect="1"/>
          </p:cNvPicPr>
          <p:nvPr/>
        </p:nvPicPr>
        <p:blipFill>
          <a:blip r:embed="rId3"/>
          <a:stretch>
            <a:fillRect/>
          </a:stretch>
        </p:blipFill>
        <p:spPr>
          <a:xfrm>
            <a:off x="5868143" y="2715337"/>
            <a:ext cx="3245940" cy="2766105"/>
          </a:xfrm>
          <a:prstGeom prst="rect">
            <a:avLst/>
          </a:prstGeom>
        </p:spPr>
      </p:pic>
      <p:cxnSp>
        <p:nvCxnSpPr>
          <p:cNvPr id="14" name="Curved Connector 46"/>
          <p:cNvCxnSpPr/>
          <p:nvPr/>
        </p:nvCxnSpPr>
        <p:spPr>
          <a:xfrm rot="5400000" flipH="1">
            <a:off x="7335475" y="4414669"/>
            <a:ext cx="185534" cy="1698194"/>
          </a:xfrm>
          <a:prstGeom prst="curvedConnector3">
            <a:avLst>
              <a:gd name="adj1" fmla="val -6091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47"/>
          <p:cNvCxnSpPr/>
          <p:nvPr/>
        </p:nvCxnSpPr>
        <p:spPr>
          <a:xfrm flipH="1" flipV="1">
            <a:off x="7152469" y="5314079"/>
            <a:ext cx="216024" cy="277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49"/>
          <p:cNvCxnSpPr/>
          <p:nvPr/>
        </p:nvCxnSpPr>
        <p:spPr>
          <a:xfrm flipV="1">
            <a:off x="7170284" y="5316484"/>
            <a:ext cx="216024" cy="277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50"/>
          <p:cNvSpPr txBox="1"/>
          <p:nvPr/>
        </p:nvSpPr>
        <p:spPr>
          <a:xfrm>
            <a:off x="4432821" y="3629351"/>
            <a:ext cx="908877" cy="469039"/>
          </a:xfrm>
          <a:prstGeom prst="rect">
            <a:avLst/>
          </a:prstGeom>
          <a:noFill/>
        </p:spPr>
        <p:txBody>
          <a:bodyPr wrap="square" rtlCol="0">
            <a:spAutoFit/>
          </a:bodyPr>
          <a:lstStyle/>
          <a:p>
            <a:pPr>
              <a:buNone/>
            </a:pPr>
            <a:r>
              <a:rPr lang="en-US" sz="2400" dirty="0">
                <a:solidFill>
                  <a:schemeClr val="tx2"/>
                </a:solidFill>
                <a:latin typeface="Trebuchet MS" panose="020B0603020202020204" pitchFamily="34" charset="0"/>
              </a:rPr>
              <a:t>, </a:t>
            </a:r>
            <a:r>
              <a:rPr lang="en-US" sz="2400" strike="sngStrike" dirty="0">
                <a:solidFill>
                  <a:schemeClr val="tx2"/>
                </a:solidFill>
                <a:latin typeface="Trebuchet MS" panose="020B0603020202020204" pitchFamily="34" charset="0"/>
              </a:rPr>
              <a:t>e3</a:t>
            </a:r>
          </a:p>
        </p:txBody>
      </p:sp>
      <p:cxnSp>
        <p:nvCxnSpPr>
          <p:cNvPr id="18" name="Straight Connector 48"/>
          <p:cNvCxnSpPr>
            <a:stCxn id="11" idx="3"/>
          </p:cNvCxnSpPr>
          <p:nvPr/>
        </p:nvCxnSpPr>
        <p:spPr>
          <a:xfrm flipH="1" flipV="1">
            <a:off x="4231999" y="5965443"/>
            <a:ext cx="1109699" cy="13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8"/>
          <p:cNvSpPr txBox="1"/>
          <p:nvPr/>
        </p:nvSpPr>
        <p:spPr>
          <a:xfrm>
            <a:off x="4131747" y="5005621"/>
            <a:ext cx="1283409" cy="469039"/>
          </a:xfrm>
          <a:prstGeom prst="rect">
            <a:avLst/>
          </a:prstGeom>
          <a:noFill/>
        </p:spPr>
        <p:txBody>
          <a:bodyPr wrap="square" rtlCol="0">
            <a:spAutoFit/>
          </a:bodyPr>
          <a:lstStyle/>
          <a:p>
            <a:pPr>
              <a:buNone/>
            </a:pPr>
            <a:r>
              <a:rPr lang="en-US" sz="2400" dirty="0">
                <a:latin typeface="Trebuchet MS" panose="020B0603020202020204" pitchFamily="34" charset="0"/>
              </a:rPr>
              <a:t>(e1,e7)</a:t>
            </a:r>
          </a:p>
        </p:txBody>
      </p:sp>
      <p:sp>
        <p:nvSpPr>
          <p:cNvPr id="21" name="TextBox 10"/>
          <p:cNvSpPr txBox="1"/>
          <p:nvPr/>
        </p:nvSpPr>
        <p:spPr>
          <a:xfrm>
            <a:off x="4119420" y="5377070"/>
            <a:ext cx="1334856" cy="469039"/>
          </a:xfrm>
          <a:prstGeom prst="rect">
            <a:avLst/>
          </a:prstGeom>
          <a:noFill/>
        </p:spPr>
        <p:txBody>
          <a:bodyPr wrap="square" rtlCol="0">
            <a:spAutoFit/>
          </a:bodyPr>
          <a:lstStyle/>
          <a:p>
            <a:pPr>
              <a:buNone/>
            </a:pPr>
            <a:r>
              <a:rPr lang="en-US" sz="2400" dirty="0">
                <a:latin typeface="Trebuchet MS" panose="020B0603020202020204" pitchFamily="34" charset="0"/>
              </a:rPr>
              <a:t>(e</a:t>
            </a:r>
            <a:r>
              <a:rPr lang="el-GR" sz="2400" dirty="0">
                <a:latin typeface="Trebuchet MS" panose="020B0603020202020204" pitchFamily="34" charset="0"/>
              </a:rPr>
              <a:t>2</a:t>
            </a:r>
            <a:r>
              <a:rPr lang="en-US" sz="2400" dirty="0">
                <a:latin typeface="Trebuchet MS" panose="020B0603020202020204" pitchFamily="34" charset="0"/>
              </a:rPr>
              <a:t>,e</a:t>
            </a:r>
            <a:r>
              <a:rPr lang="el-GR" sz="2400" dirty="0">
                <a:latin typeface="Trebuchet MS" panose="020B0603020202020204" pitchFamily="34" charset="0"/>
              </a:rPr>
              <a:t>6</a:t>
            </a:r>
            <a:r>
              <a:rPr lang="en-US" sz="2400" dirty="0">
                <a:latin typeface="Trebuchet MS" panose="020B0603020202020204" pitchFamily="34" charset="0"/>
              </a:rPr>
              <a:t>)</a:t>
            </a:r>
          </a:p>
        </p:txBody>
      </p:sp>
    </p:spTree>
    <p:extLst>
      <p:ext uri="{BB962C8B-B14F-4D97-AF65-F5344CB8AC3E}">
        <p14:creationId xmlns:p14="http://schemas.microsoft.com/office/powerpoint/2010/main" val="3461094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1" y="0"/>
            <a:ext cx="9143999" cy="951457"/>
          </a:xfrm>
        </p:spPr>
        <p:txBody>
          <a:bodyPr/>
          <a:lstStyle/>
          <a:p>
            <a:r>
              <a:rPr lang="en-US" dirty="0"/>
              <a:t>Entity Descriptions in the Web of Data</a:t>
            </a:r>
          </a:p>
        </p:txBody>
      </p:sp>
      <p:sp>
        <p:nvSpPr>
          <p:cNvPr id="4" name="Espace réservé du numéro de diapositive 3"/>
          <p:cNvSpPr>
            <a:spLocks noGrp="1"/>
          </p:cNvSpPr>
          <p:nvPr>
            <p:ph type="sldNum" sz="quarter" idx="10"/>
          </p:nvPr>
        </p:nvSpPr>
        <p:spPr>
          <a:xfrm>
            <a:off x="8537575" y="6527457"/>
            <a:ext cx="282575" cy="276225"/>
          </a:xfrm>
        </p:spPr>
        <p:txBody>
          <a:bodyPr/>
          <a:lstStyle/>
          <a:p>
            <a:pPr>
              <a:defRPr/>
            </a:pPr>
            <a:fld id="{8CC49870-FC5F-1046-8A0C-D94918725A28}" type="slidenum">
              <a:rPr lang="en-US" smtClean="0"/>
              <a:pPr>
                <a:defRPr/>
              </a:pPr>
              <a:t>1</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606197"/>
            <a:ext cx="8820472" cy="345260"/>
          </a:xfrm>
          <a:prstGeom prst="rect">
            <a:avLst/>
          </a:prstGeom>
        </p:spPr>
      </p:pic>
      <p:sp>
        <p:nvSpPr>
          <p:cNvPr id="7" name="Rectangle 6"/>
          <p:cNvSpPr/>
          <p:nvPr/>
        </p:nvSpPr>
        <p:spPr>
          <a:xfrm>
            <a:off x="-84119" y="6073830"/>
            <a:ext cx="9385722" cy="406265"/>
          </a:xfrm>
          <a:prstGeom prst="rect">
            <a:avLst/>
          </a:prstGeom>
        </p:spPr>
        <p:txBody>
          <a:bodyPr wrap="square">
            <a:spAutoFit/>
          </a:bodyPr>
          <a:lstStyle/>
          <a:p>
            <a:pPr>
              <a:spcBef>
                <a:spcPts val="0"/>
              </a:spcBef>
              <a:buNone/>
            </a:pPr>
            <a:r>
              <a:rPr lang="en-GB" sz="2000" dirty="0">
                <a:solidFill>
                  <a:srgbClr val="0070C0"/>
                </a:solidFill>
                <a:latin typeface="Trebuchet MS" panose="020B0603020202020204" pitchFamily="34" charset="0"/>
              </a:rPr>
              <a:t>Comprehensive machine-readable descriptions of real-world entities in the </a:t>
            </a:r>
            <a:r>
              <a:rPr lang="en-GB" sz="2000" dirty="0" err="1">
                <a:solidFill>
                  <a:srgbClr val="0070C0"/>
                </a:solidFill>
                <a:latin typeface="Trebuchet MS" panose="020B0603020202020204" pitchFamily="34" charset="0"/>
              </a:rPr>
              <a:t>WoD</a:t>
            </a:r>
            <a:endParaRPr lang="en-GB" sz="2000" dirty="0">
              <a:solidFill>
                <a:srgbClr val="0070C0"/>
              </a:solidFill>
              <a:latin typeface="Trebuchet MS" panose="020B0603020202020204" pitchFamily="34" charset="0"/>
            </a:endParaRPr>
          </a:p>
        </p:txBody>
      </p:sp>
      <p:grpSp>
        <p:nvGrpSpPr>
          <p:cNvPr id="16" name="Groupe 15"/>
          <p:cNvGrpSpPr/>
          <p:nvPr/>
        </p:nvGrpSpPr>
        <p:grpSpPr>
          <a:xfrm>
            <a:off x="16676" y="835684"/>
            <a:ext cx="4439947" cy="4219251"/>
            <a:chOff x="16676" y="835684"/>
            <a:chExt cx="4439947" cy="4219251"/>
          </a:xfrm>
        </p:grpSpPr>
        <p:sp>
          <p:nvSpPr>
            <p:cNvPr id="259" name="Shape 965">
              <a:extLst>
                <a:ext uri="{FF2B5EF4-FFF2-40B4-BE49-F238E27FC236}">
                  <a16:creationId xmlns:a16="http://schemas.microsoft.com/office/drawing/2014/main" id="{90F2D993-5E83-455F-98FA-D82E35F3E23A}"/>
                </a:ext>
              </a:extLst>
            </p:cNvPr>
            <p:cNvSpPr txBox="1"/>
            <p:nvPr/>
          </p:nvSpPr>
          <p:spPr>
            <a:xfrm>
              <a:off x="2796442" y="3502135"/>
              <a:ext cx="1126736"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800" b="1" dirty="0">
                  <a:solidFill>
                    <a:srgbClr val="996633"/>
                  </a:solidFill>
                  <a:latin typeface="Calibri"/>
                  <a:ea typeface="Calibri"/>
                  <a:cs typeface="Calibri"/>
                  <a:sym typeface="Calibri"/>
                </a:rPr>
                <a:t>territorial</a:t>
              </a:r>
            </a:p>
          </p:txBody>
        </p:sp>
        <p:sp>
          <p:nvSpPr>
            <p:cNvPr id="271" name="Shape 978">
              <a:extLst>
                <a:ext uri="{FF2B5EF4-FFF2-40B4-BE49-F238E27FC236}">
                  <a16:creationId xmlns:a16="http://schemas.microsoft.com/office/drawing/2014/main" id="{B5B0EA84-6F81-489C-A01F-0872C0A50040}"/>
                </a:ext>
              </a:extLst>
            </p:cNvPr>
            <p:cNvSpPr txBox="1"/>
            <p:nvPr/>
          </p:nvSpPr>
          <p:spPr>
            <a:xfrm>
              <a:off x="3464992" y="2580060"/>
              <a:ext cx="991631"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b="1" dirty="0" err="1">
                  <a:solidFill>
                    <a:srgbClr val="008000"/>
                  </a:solidFill>
                  <a:latin typeface="Calibri"/>
                  <a:ea typeface="Calibri"/>
                  <a:cs typeface="Calibri"/>
                  <a:sym typeface="Calibri"/>
                </a:rPr>
                <a:t>hasChef</a:t>
              </a:r>
              <a:endParaRPr lang="en-US" sz="1400" b="1" dirty="0">
                <a:solidFill>
                  <a:srgbClr val="008000"/>
                </a:solidFill>
                <a:latin typeface="Calibri"/>
                <a:ea typeface="Calibri"/>
                <a:cs typeface="Calibri"/>
                <a:sym typeface="Calibri"/>
              </a:endParaRPr>
            </a:p>
          </p:txBody>
        </p:sp>
        <p:sp>
          <p:nvSpPr>
            <p:cNvPr id="243" name="Shape 975">
              <a:extLst>
                <a:ext uri="{FF2B5EF4-FFF2-40B4-BE49-F238E27FC236}">
                  <a16:creationId xmlns:a16="http://schemas.microsoft.com/office/drawing/2014/main" id="{5D1EEFB0-C34F-4BE0-AD7F-76F94DFCB013}"/>
                </a:ext>
              </a:extLst>
            </p:cNvPr>
            <p:cNvSpPr/>
            <p:nvPr/>
          </p:nvSpPr>
          <p:spPr>
            <a:xfrm>
              <a:off x="101452" y="835684"/>
              <a:ext cx="1669104" cy="732072"/>
            </a:xfrm>
            <a:prstGeom prst="rect">
              <a:avLst/>
            </a:prstGeom>
            <a:solidFill>
              <a:sysClr val="window" lastClr="FFFFFF"/>
            </a:solidFill>
            <a:ln w="12700" cap="flat" cmpd="sng">
              <a:solidFill>
                <a:srgbClr val="5B9BD5"/>
              </a:solidFill>
              <a:prstDash val="solid"/>
              <a:miter/>
              <a:headEnd type="none" w="med" len="med"/>
              <a:tailEnd type="none" w="med" len="med"/>
            </a:ln>
          </p:spPr>
          <p:txBody>
            <a:bodyPr lIns="0" tIns="45700" rIns="0"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“United Kingdom of Great Britain and Northern Ireland”</a:t>
              </a:r>
            </a:p>
          </p:txBody>
        </p:sp>
        <p:sp>
          <p:nvSpPr>
            <p:cNvPr id="244" name="Shape 950">
              <a:extLst>
                <a:ext uri="{FF2B5EF4-FFF2-40B4-BE49-F238E27FC236}">
                  <a16:creationId xmlns:a16="http://schemas.microsoft.com/office/drawing/2014/main" id="{BE86E44B-4132-4DBB-9560-820C70FFF077}"/>
                </a:ext>
              </a:extLst>
            </p:cNvPr>
            <p:cNvSpPr/>
            <p:nvPr/>
          </p:nvSpPr>
          <p:spPr>
            <a:xfrm>
              <a:off x="1994742" y="2857949"/>
              <a:ext cx="1712891" cy="479437"/>
            </a:xfrm>
            <a:prstGeom prst="ellipse">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white"/>
                  </a:solidFill>
                  <a:effectLst/>
                  <a:uLnTx/>
                  <a:uFillTx/>
                  <a:latin typeface="Calibri"/>
                  <a:ea typeface="Calibri"/>
                  <a:cs typeface="Calibri"/>
                  <a:sym typeface="Calibri"/>
                </a:rPr>
                <a:t>Restaurant1</a:t>
              </a:r>
            </a:p>
          </p:txBody>
        </p:sp>
        <p:sp>
          <p:nvSpPr>
            <p:cNvPr id="245" name="Shape 951">
              <a:extLst>
                <a:ext uri="{FF2B5EF4-FFF2-40B4-BE49-F238E27FC236}">
                  <a16:creationId xmlns:a16="http://schemas.microsoft.com/office/drawing/2014/main" id="{78A1F15E-C641-4109-9C42-866BA725F2BC}"/>
                </a:ext>
              </a:extLst>
            </p:cNvPr>
            <p:cNvSpPr/>
            <p:nvPr/>
          </p:nvSpPr>
          <p:spPr>
            <a:xfrm>
              <a:off x="62519" y="3740239"/>
              <a:ext cx="1042864" cy="441757"/>
            </a:xfrm>
            <a:prstGeom prst="rect">
              <a:avLst/>
            </a:prstGeom>
            <a:solidFill>
              <a:sysClr val="window" lastClr="FFFFFF"/>
            </a:solidFill>
            <a:ln w="12700" cap="flat" cmpd="sng">
              <a:solidFill>
                <a:srgbClr val="5B9BD5"/>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“French”</a:t>
              </a:r>
            </a:p>
          </p:txBody>
        </p:sp>
        <p:cxnSp>
          <p:nvCxnSpPr>
            <p:cNvPr id="246" name="Shape 952">
              <a:extLst>
                <a:ext uri="{FF2B5EF4-FFF2-40B4-BE49-F238E27FC236}">
                  <a16:creationId xmlns:a16="http://schemas.microsoft.com/office/drawing/2014/main" id="{B9BA0433-49AC-40C1-83E9-D67BC4EEE44F}"/>
                </a:ext>
              </a:extLst>
            </p:cNvPr>
            <p:cNvCxnSpPr>
              <a:stCxn id="244" idx="2"/>
              <a:endCxn id="245" idx="3"/>
            </p:cNvCxnSpPr>
            <p:nvPr/>
          </p:nvCxnSpPr>
          <p:spPr>
            <a:xfrm flipH="1">
              <a:off x="1105383" y="3097667"/>
              <a:ext cx="889358" cy="863450"/>
            </a:xfrm>
            <a:prstGeom prst="straightConnector1">
              <a:avLst/>
            </a:prstGeom>
            <a:noFill/>
            <a:ln w="9525" cap="flat" cmpd="sng">
              <a:solidFill>
                <a:srgbClr val="44546A"/>
              </a:solidFill>
              <a:prstDash val="solid"/>
              <a:round/>
              <a:headEnd type="none" w="lg" len="lg"/>
              <a:tailEnd type="triangle" w="lg" len="lg"/>
            </a:ln>
          </p:spPr>
        </p:cxnSp>
        <p:sp>
          <p:nvSpPr>
            <p:cNvPr id="247" name="Shape 953">
              <a:extLst>
                <a:ext uri="{FF2B5EF4-FFF2-40B4-BE49-F238E27FC236}">
                  <a16:creationId xmlns:a16="http://schemas.microsoft.com/office/drawing/2014/main" id="{AE660C2A-9752-4E7A-92C5-35F92A54C20E}"/>
                </a:ext>
              </a:extLst>
            </p:cNvPr>
            <p:cNvSpPr txBox="1"/>
            <p:nvPr/>
          </p:nvSpPr>
          <p:spPr>
            <a:xfrm>
              <a:off x="798163" y="3427583"/>
              <a:ext cx="872922"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cuisine</a:t>
              </a:r>
            </a:p>
          </p:txBody>
        </p:sp>
        <p:sp>
          <p:nvSpPr>
            <p:cNvPr id="248" name="Shape 954">
              <a:extLst>
                <a:ext uri="{FF2B5EF4-FFF2-40B4-BE49-F238E27FC236}">
                  <a16:creationId xmlns:a16="http://schemas.microsoft.com/office/drawing/2014/main" id="{F2C7E594-0873-4DB7-B9CC-64ED1CE40B96}"/>
                </a:ext>
              </a:extLst>
            </p:cNvPr>
            <p:cNvSpPr/>
            <p:nvPr/>
          </p:nvSpPr>
          <p:spPr>
            <a:xfrm>
              <a:off x="16676" y="2867300"/>
              <a:ext cx="1128547" cy="543009"/>
            </a:xfrm>
            <a:prstGeom prst="rect">
              <a:avLst/>
            </a:prstGeom>
            <a:solidFill>
              <a:sysClr val="window" lastClr="FFFFFF"/>
            </a:solidFill>
            <a:ln w="12700" cap="flat" cmpd="sng">
              <a:solidFill>
                <a:srgbClr val="5B9BD5"/>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“The #fat duck”</a:t>
              </a:r>
            </a:p>
          </p:txBody>
        </p:sp>
        <p:sp>
          <p:nvSpPr>
            <p:cNvPr id="249" name="Shape 955">
              <a:extLst>
                <a:ext uri="{FF2B5EF4-FFF2-40B4-BE49-F238E27FC236}">
                  <a16:creationId xmlns:a16="http://schemas.microsoft.com/office/drawing/2014/main" id="{0545B4DD-25E1-4CB1-9CD6-06AA091F8592}"/>
                </a:ext>
              </a:extLst>
            </p:cNvPr>
            <p:cNvSpPr txBox="1"/>
            <p:nvPr/>
          </p:nvSpPr>
          <p:spPr>
            <a:xfrm>
              <a:off x="1192764" y="2819936"/>
              <a:ext cx="872922"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name</a:t>
              </a:r>
              <a:endParaRPr lang="en-US" sz="1800" dirty="0">
                <a:solidFill>
                  <a:prstClr val="black"/>
                </a:solidFill>
                <a:latin typeface="Calibri"/>
                <a:ea typeface="Calibri"/>
                <a:cs typeface="Calibri"/>
                <a:sym typeface="Calibri"/>
              </a:endParaRPr>
            </a:p>
          </p:txBody>
        </p:sp>
        <p:sp>
          <p:nvSpPr>
            <p:cNvPr id="250" name="Shape 956">
              <a:extLst>
                <a:ext uri="{FF2B5EF4-FFF2-40B4-BE49-F238E27FC236}">
                  <a16:creationId xmlns:a16="http://schemas.microsoft.com/office/drawing/2014/main" id="{F2B3CD77-E2D7-4CF4-B565-CDF06DC9E736}"/>
                </a:ext>
              </a:extLst>
            </p:cNvPr>
            <p:cNvSpPr/>
            <p:nvPr/>
          </p:nvSpPr>
          <p:spPr>
            <a:xfrm>
              <a:off x="290123" y="4613178"/>
              <a:ext cx="937454" cy="441757"/>
            </a:xfrm>
            <a:prstGeom prst="rect">
              <a:avLst/>
            </a:prstGeom>
            <a:solidFill>
              <a:sysClr val="window" lastClr="FFFFFF"/>
            </a:solidFill>
            <a:ln w="12700" cap="flat" cmpd="sng">
              <a:solidFill>
                <a:srgbClr val="5B9BD5"/>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“1995”</a:t>
              </a:r>
            </a:p>
          </p:txBody>
        </p:sp>
        <p:cxnSp>
          <p:nvCxnSpPr>
            <p:cNvPr id="251" name="Shape 957">
              <a:extLst>
                <a:ext uri="{FF2B5EF4-FFF2-40B4-BE49-F238E27FC236}">
                  <a16:creationId xmlns:a16="http://schemas.microsoft.com/office/drawing/2014/main" id="{74B845C1-21F2-4717-8696-B80FB0218527}"/>
                </a:ext>
              </a:extLst>
            </p:cNvPr>
            <p:cNvCxnSpPr>
              <a:stCxn id="244" idx="3"/>
              <a:endCxn id="250" idx="3"/>
            </p:cNvCxnSpPr>
            <p:nvPr/>
          </p:nvCxnSpPr>
          <p:spPr>
            <a:xfrm flipH="1">
              <a:off x="1227578" y="3267174"/>
              <a:ext cx="1018011" cy="1566883"/>
            </a:xfrm>
            <a:prstGeom prst="straightConnector1">
              <a:avLst/>
            </a:prstGeom>
            <a:noFill/>
            <a:ln w="9525" cap="flat" cmpd="sng">
              <a:solidFill>
                <a:srgbClr val="44546A"/>
              </a:solidFill>
              <a:prstDash val="solid"/>
              <a:round/>
              <a:headEnd type="none" w="lg" len="lg"/>
              <a:tailEnd type="triangle" w="lg" len="lg"/>
            </a:ln>
          </p:spPr>
        </p:cxnSp>
        <p:sp>
          <p:nvSpPr>
            <p:cNvPr id="252" name="Shape 958">
              <a:extLst>
                <a:ext uri="{FF2B5EF4-FFF2-40B4-BE49-F238E27FC236}">
                  <a16:creationId xmlns:a16="http://schemas.microsoft.com/office/drawing/2014/main" id="{4830BB04-E8FE-457F-937E-4C3B238D6722}"/>
                </a:ext>
              </a:extLst>
            </p:cNvPr>
            <p:cNvSpPr txBox="1"/>
            <p:nvPr/>
          </p:nvSpPr>
          <p:spPr>
            <a:xfrm>
              <a:off x="635603" y="4267932"/>
              <a:ext cx="1066463"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inception</a:t>
              </a:r>
            </a:p>
          </p:txBody>
        </p:sp>
        <p:sp>
          <p:nvSpPr>
            <p:cNvPr id="253" name="Shape 959">
              <a:extLst>
                <a:ext uri="{FF2B5EF4-FFF2-40B4-BE49-F238E27FC236}">
                  <a16:creationId xmlns:a16="http://schemas.microsoft.com/office/drawing/2014/main" id="{76A9DB90-A2A7-4CC7-AFA0-11B02892D461}"/>
                </a:ext>
              </a:extLst>
            </p:cNvPr>
            <p:cNvSpPr/>
            <p:nvPr/>
          </p:nvSpPr>
          <p:spPr>
            <a:xfrm>
              <a:off x="1834844" y="835684"/>
              <a:ext cx="1440168" cy="652193"/>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lIns="0" tIns="45700" rIns="0"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Restaurant</a:t>
              </a:r>
              <a:endParaRPr kumimoji="0" lang="en-US" sz="1600" b="0" i="0" u="none" strike="noStrike" kern="0" cap="none" spc="0" normalizeH="0" baseline="0" noProof="0" dirty="0">
                <a:ln>
                  <a:noFill/>
                </a:ln>
                <a:solidFill>
                  <a:prstClr val="black"/>
                </a:solidFill>
                <a:effectLst/>
                <a:uLnTx/>
                <a:uFillTx/>
                <a:latin typeface="Calibri"/>
                <a:ea typeface="Calibri"/>
                <a:cs typeface="Calibri"/>
                <a:sym typeface="Calibri"/>
              </a:endParaRPr>
            </a:p>
          </p:txBody>
        </p:sp>
        <p:cxnSp>
          <p:nvCxnSpPr>
            <p:cNvPr id="254" name="Shape 960">
              <a:extLst>
                <a:ext uri="{FF2B5EF4-FFF2-40B4-BE49-F238E27FC236}">
                  <a16:creationId xmlns:a16="http://schemas.microsoft.com/office/drawing/2014/main" id="{27762DB4-61C6-43FC-9D0B-ECE5A4F74E39}"/>
                </a:ext>
              </a:extLst>
            </p:cNvPr>
            <p:cNvCxnSpPr>
              <a:stCxn id="244" idx="0"/>
              <a:endCxn id="253" idx="4"/>
            </p:cNvCxnSpPr>
            <p:nvPr/>
          </p:nvCxnSpPr>
          <p:spPr>
            <a:xfrm flipH="1" flipV="1">
              <a:off x="2554928" y="1487877"/>
              <a:ext cx="296260" cy="1370072"/>
            </a:xfrm>
            <a:prstGeom prst="straightConnector1">
              <a:avLst/>
            </a:prstGeom>
            <a:noFill/>
            <a:ln w="38100" cap="flat" cmpd="sng">
              <a:solidFill>
                <a:srgbClr val="C00000"/>
              </a:solidFill>
              <a:prstDash val="solid"/>
              <a:round/>
              <a:headEnd type="none" w="lg" len="lg"/>
              <a:tailEnd type="triangle" w="lg" len="lg"/>
            </a:ln>
          </p:spPr>
        </p:cxnSp>
        <p:sp>
          <p:nvSpPr>
            <p:cNvPr id="255" name="Shape 961">
              <a:extLst>
                <a:ext uri="{FF2B5EF4-FFF2-40B4-BE49-F238E27FC236}">
                  <a16:creationId xmlns:a16="http://schemas.microsoft.com/office/drawing/2014/main" id="{9DBE5746-D374-4521-A816-AD73041BAF36}"/>
                </a:ext>
              </a:extLst>
            </p:cNvPr>
            <p:cNvSpPr txBox="1"/>
            <p:nvPr/>
          </p:nvSpPr>
          <p:spPr>
            <a:xfrm>
              <a:off x="2013442" y="1657316"/>
              <a:ext cx="872922"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b="1" dirty="0">
                  <a:solidFill>
                    <a:srgbClr val="C00000"/>
                  </a:solidFill>
                  <a:latin typeface="Calibri"/>
                  <a:ea typeface="Calibri"/>
                  <a:cs typeface="Calibri"/>
                  <a:sym typeface="Calibri"/>
                </a:rPr>
                <a:t>type</a:t>
              </a:r>
            </a:p>
          </p:txBody>
        </p:sp>
        <p:sp>
          <p:nvSpPr>
            <p:cNvPr id="256" name="Shape 962">
              <a:extLst>
                <a:ext uri="{FF2B5EF4-FFF2-40B4-BE49-F238E27FC236}">
                  <a16:creationId xmlns:a16="http://schemas.microsoft.com/office/drawing/2014/main" id="{26E0532F-5618-44AB-AEE7-BF0A6A57430B}"/>
                </a:ext>
              </a:extLst>
            </p:cNvPr>
            <p:cNvSpPr/>
            <p:nvPr/>
          </p:nvSpPr>
          <p:spPr>
            <a:xfrm>
              <a:off x="222919" y="2035250"/>
              <a:ext cx="1365069" cy="652193"/>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United Kingdom</a:t>
              </a:r>
            </a:p>
          </p:txBody>
        </p:sp>
        <p:sp>
          <p:nvSpPr>
            <p:cNvPr id="257" name="Shape 963">
              <a:extLst>
                <a:ext uri="{FF2B5EF4-FFF2-40B4-BE49-F238E27FC236}">
                  <a16:creationId xmlns:a16="http://schemas.microsoft.com/office/drawing/2014/main" id="{E9F636DB-4604-47DE-A335-8F5386F85C81}"/>
                </a:ext>
              </a:extLst>
            </p:cNvPr>
            <p:cNvSpPr txBox="1"/>
            <p:nvPr/>
          </p:nvSpPr>
          <p:spPr>
            <a:xfrm>
              <a:off x="1558319" y="2320038"/>
              <a:ext cx="1118956"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err="1">
                  <a:solidFill>
                    <a:prstClr val="black"/>
                  </a:solidFill>
                  <a:latin typeface="Calibri"/>
                  <a:ea typeface="Calibri"/>
                  <a:cs typeface="Calibri"/>
                  <a:sym typeface="Calibri"/>
                </a:rPr>
                <a:t>inCountry</a:t>
              </a:r>
              <a:endParaRPr lang="en-US" sz="1400" dirty="0">
                <a:solidFill>
                  <a:prstClr val="black"/>
                </a:solidFill>
                <a:latin typeface="Calibri"/>
                <a:ea typeface="Calibri"/>
                <a:cs typeface="Calibri"/>
                <a:sym typeface="Calibri"/>
              </a:endParaRPr>
            </a:p>
          </p:txBody>
        </p:sp>
        <p:sp>
          <p:nvSpPr>
            <p:cNvPr id="269" name="Shape 976">
              <a:extLst>
                <a:ext uri="{FF2B5EF4-FFF2-40B4-BE49-F238E27FC236}">
                  <a16:creationId xmlns:a16="http://schemas.microsoft.com/office/drawing/2014/main" id="{348AD60A-189D-4A9B-AC3F-D5A8789785FD}"/>
                </a:ext>
              </a:extLst>
            </p:cNvPr>
            <p:cNvSpPr txBox="1"/>
            <p:nvPr/>
          </p:nvSpPr>
          <p:spPr>
            <a:xfrm>
              <a:off x="265499" y="1614595"/>
              <a:ext cx="857075" cy="543009"/>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official name</a:t>
              </a:r>
            </a:p>
          </p:txBody>
        </p:sp>
        <p:cxnSp>
          <p:nvCxnSpPr>
            <p:cNvPr id="278" name="Shape 985">
              <a:extLst>
                <a:ext uri="{FF2B5EF4-FFF2-40B4-BE49-F238E27FC236}">
                  <a16:creationId xmlns:a16="http://schemas.microsoft.com/office/drawing/2014/main" id="{82B95A4F-EBE2-4957-8867-C81769271ED2}"/>
                </a:ext>
              </a:extLst>
            </p:cNvPr>
            <p:cNvCxnSpPr>
              <a:stCxn id="244" idx="0"/>
              <a:endCxn id="256" idx="5"/>
            </p:cNvCxnSpPr>
            <p:nvPr/>
          </p:nvCxnSpPr>
          <p:spPr>
            <a:xfrm flipH="1" flipV="1">
              <a:off x="1388077" y="2591932"/>
              <a:ext cx="1463110" cy="266017"/>
            </a:xfrm>
            <a:prstGeom prst="straightConnector1">
              <a:avLst/>
            </a:prstGeom>
            <a:noFill/>
            <a:ln w="9525" cap="flat" cmpd="sng">
              <a:solidFill>
                <a:srgbClr val="44546A"/>
              </a:solidFill>
              <a:prstDash val="solid"/>
              <a:round/>
              <a:headEnd type="none" w="lg" len="lg"/>
              <a:tailEnd type="triangle" w="lg" len="lg"/>
            </a:ln>
          </p:spPr>
        </p:cxnSp>
        <p:cxnSp>
          <p:nvCxnSpPr>
            <p:cNvPr id="279" name="Shape 986">
              <a:extLst>
                <a:ext uri="{FF2B5EF4-FFF2-40B4-BE49-F238E27FC236}">
                  <a16:creationId xmlns:a16="http://schemas.microsoft.com/office/drawing/2014/main" id="{E0CCB53E-33D2-4DFF-AFC0-C175A6FC7EC7}"/>
                </a:ext>
              </a:extLst>
            </p:cNvPr>
            <p:cNvCxnSpPr>
              <a:stCxn id="244" idx="4"/>
              <a:endCxn id="258" idx="0"/>
            </p:cNvCxnSpPr>
            <p:nvPr/>
          </p:nvCxnSpPr>
          <p:spPr>
            <a:xfrm flipH="1">
              <a:off x="2691829" y="3337386"/>
              <a:ext cx="159359" cy="712339"/>
            </a:xfrm>
            <a:prstGeom prst="straightConnector1">
              <a:avLst/>
            </a:prstGeom>
            <a:noFill/>
            <a:ln w="28575" cap="flat" cmpd="sng">
              <a:solidFill>
                <a:srgbClr val="996633"/>
              </a:solidFill>
              <a:prstDash val="solid"/>
              <a:round/>
              <a:headEnd type="none" w="lg" len="lg"/>
              <a:tailEnd type="triangle" w="lg" len="lg"/>
            </a:ln>
          </p:spPr>
        </p:cxnSp>
        <p:cxnSp>
          <p:nvCxnSpPr>
            <p:cNvPr id="280" name="Shape 987">
              <a:extLst>
                <a:ext uri="{FF2B5EF4-FFF2-40B4-BE49-F238E27FC236}">
                  <a16:creationId xmlns:a16="http://schemas.microsoft.com/office/drawing/2014/main" id="{874B68AB-02CF-4C2D-81FA-F002B7BB9FF1}"/>
                </a:ext>
              </a:extLst>
            </p:cNvPr>
            <p:cNvCxnSpPr>
              <a:cxnSpLocks/>
              <a:stCxn id="256" idx="0"/>
              <a:endCxn id="243" idx="2"/>
            </p:cNvCxnSpPr>
            <p:nvPr/>
          </p:nvCxnSpPr>
          <p:spPr>
            <a:xfrm flipV="1">
              <a:off x="905454" y="1567756"/>
              <a:ext cx="30550" cy="467494"/>
            </a:xfrm>
            <a:prstGeom prst="straightConnector1">
              <a:avLst/>
            </a:prstGeom>
            <a:noFill/>
            <a:ln w="9525" cap="flat" cmpd="sng">
              <a:solidFill>
                <a:srgbClr val="44546A"/>
              </a:solidFill>
              <a:prstDash val="solid"/>
              <a:round/>
              <a:headEnd type="none" w="lg" len="lg"/>
              <a:tailEnd type="triangle" w="lg" len="lg"/>
            </a:ln>
          </p:spPr>
        </p:cxnSp>
        <p:cxnSp>
          <p:nvCxnSpPr>
            <p:cNvPr id="281" name="Shape 988">
              <a:extLst>
                <a:ext uri="{FF2B5EF4-FFF2-40B4-BE49-F238E27FC236}">
                  <a16:creationId xmlns:a16="http://schemas.microsoft.com/office/drawing/2014/main" id="{E1CF0AB2-1450-4531-8C64-D28F54D25B72}"/>
                </a:ext>
              </a:extLst>
            </p:cNvPr>
            <p:cNvCxnSpPr>
              <a:stCxn id="244" idx="7"/>
              <a:endCxn id="270" idx="4"/>
            </p:cNvCxnSpPr>
            <p:nvPr/>
          </p:nvCxnSpPr>
          <p:spPr>
            <a:xfrm flipV="1">
              <a:off x="3456785" y="2418846"/>
              <a:ext cx="103878" cy="509315"/>
            </a:xfrm>
            <a:prstGeom prst="straightConnector1">
              <a:avLst/>
            </a:prstGeom>
            <a:noFill/>
            <a:ln w="38100" cap="flat" cmpd="sng">
              <a:solidFill>
                <a:srgbClr val="008000"/>
              </a:solidFill>
              <a:prstDash val="solid"/>
              <a:round/>
              <a:headEnd type="none" w="lg" len="lg"/>
              <a:tailEnd type="triangle" w="lg" len="lg"/>
            </a:ln>
          </p:spPr>
        </p:cxnSp>
        <p:cxnSp>
          <p:nvCxnSpPr>
            <p:cNvPr id="284" name="Shape 991">
              <a:extLst>
                <a:ext uri="{FF2B5EF4-FFF2-40B4-BE49-F238E27FC236}">
                  <a16:creationId xmlns:a16="http://schemas.microsoft.com/office/drawing/2014/main" id="{6BD07813-2E2C-4CE5-8A83-1B014591CDED}"/>
                </a:ext>
              </a:extLst>
            </p:cNvPr>
            <p:cNvCxnSpPr>
              <a:stCxn id="244" idx="2"/>
              <a:endCxn id="248" idx="3"/>
            </p:cNvCxnSpPr>
            <p:nvPr/>
          </p:nvCxnSpPr>
          <p:spPr>
            <a:xfrm flipH="1">
              <a:off x="1145223" y="3097668"/>
              <a:ext cx="849519" cy="41137"/>
            </a:xfrm>
            <a:prstGeom prst="straightConnector1">
              <a:avLst/>
            </a:prstGeom>
            <a:noFill/>
            <a:ln w="9525" cap="flat" cmpd="sng">
              <a:solidFill>
                <a:srgbClr val="44546A"/>
              </a:solidFill>
              <a:prstDash val="solid"/>
              <a:round/>
              <a:headEnd type="none" w="lg" len="lg"/>
              <a:tailEnd type="triangle" w="lg" len="lg"/>
            </a:ln>
          </p:spPr>
        </p:cxnSp>
      </p:grpSp>
      <p:sp>
        <p:nvSpPr>
          <p:cNvPr id="286" name="Shape 1030">
            <a:extLst>
              <a:ext uri="{FF2B5EF4-FFF2-40B4-BE49-F238E27FC236}">
                <a16:creationId xmlns:a16="http://schemas.microsoft.com/office/drawing/2014/main" id="{F45E96A3-E67D-4D0A-8810-88CB0E362A82}"/>
              </a:ext>
            </a:extLst>
          </p:cNvPr>
          <p:cNvSpPr/>
          <p:nvPr/>
        </p:nvSpPr>
        <p:spPr>
          <a:xfrm>
            <a:off x="4885218" y="3075508"/>
            <a:ext cx="281311" cy="383332"/>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fontAlgn="auto">
              <a:lnSpc>
                <a:spcPct val="100000"/>
              </a:lnSpc>
              <a:spcBef>
                <a:spcPts val="0"/>
              </a:spcBef>
              <a:spcAft>
                <a:spcPts val="0"/>
              </a:spcAft>
              <a:buClrTx/>
              <a:buSzTx/>
              <a:buFontTx/>
              <a:buNone/>
            </a:pPr>
            <a:r>
              <a:rPr lang="en-US" sz="2400" dirty="0">
                <a:solidFill>
                  <a:prstClr val="black"/>
                </a:solidFill>
                <a:latin typeface="Calibri" panose="020F0502020204030204"/>
                <a:ea typeface="+mn-ea"/>
                <a:cs typeface="+mn-cs"/>
              </a:rPr>
              <a:t>?</a:t>
            </a:r>
          </a:p>
        </p:txBody>
      </p:sp>
      <p:grpSp>
        <p:nvGrpSpPr>
          <p:cNvPr id="17" name="Groupe 16"/>
          <p:cNvGrpSpPr/>
          <p:nvPr/>
        </p:nvGrpSpPr>
        <p:grpSpPr>
          <a:xfrm>
            <a:off x="1370735" y="3890247"/>
            <a:ext cx="5712058" cy="2256330"/>
            <a:chOff x="1370735" y="3890247"/>
            <a:chExt cx="5712058" cy="2256330"/>
          </a:xfrm>
        </p:grpSpPr>
        <p:sp>
          <p:nvSpPr>
            <p:cNvPr id="266" name="Shape 972">
              <a:extLst>
                <a:ext uri="{FF2B5EF4-FFF2-40B4-BE49-F238E27FC236}">
                  <a16:creationId xmlns:a16="http://schemas.microsoft.com/office/drawing/2014/main" id="{A3FBDC1F-88B1-4F44-A1BE-798FACB76844}"/>
                </a:ext>
              </a:extLst>
            </p:cNvPr>
            <p:cNvSpPr/>
            <p:nvPr/>
          </p:nvSpPr>
          <p:spPr>
            <a:xfrm>
              <a:off x="1463344" y="5494384"/>
              <a:ext cx="1365069" cy="652193"/>
            </a:xfrm>
            <a:prstGeom prst="ellipse">
              <a:avLst/>
            </a:prstGeom>
            <a:solidFill>
              <a:srgbClr val="E69138"/>
            </a:solidFill>
            <a:ln w="12700" cap="flat" cmpd="sng">
              <a:solidFill>
                <a:srgbClr val="E69138"/>
              </a:solidFill>
              <a:prstDash val="solid"/>
              <a:miter/>
              <a:headEnd type="none" w="med" len="med"/>
              <a:tailEnd type="none" w="med" len="med"/>
            </a:ln>
          </p:spPr>
          <p:txBody>
            <a:bodyPr lIns="91425" tIns="45700" rIns="91425" bIns="45700" anchor="ctr" anchorCtr="0">
              <a:noAutofit/>
            </a:bodyPr>
            <a:lstStyle/>
            <a:p>
              <a:pPr algn="ct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Berkshire</a:t>
              </a:r>
            </a:p>
          </p:txBody>
        </p:sp>
        <p:sp>
          <p:nvSpPr>
            <p:cNvPr id="258" name="Shape 964">
              <a:extLst>
                <a:ext uri="{FF2B5EF4-FFF2-40B4-BE49-F238E27FC236}">
                  <a16:creationId xmlns:a16="http://schemas.microsoft.com/office/drawing/2014/main" id="{3A242052-6846-435E-BD9C-4AF0E1A5C6C9}"/>
                </a:ext>
              </a:extLst>
            </p:cNvPr>
            <p:cNvSpPr/>
            <p:nvPr/>
          </p:nvSpPr>
          <p:spPr>
            <a:xfrm>
              <a:off x="2116936" y="4049725"/>
              <a:ext cx="1149784" cy="652193"/>
            </a:xfrm>
            <a:prstGeom prst="ellipse">
              <a:avLst/>
            </a:prstGeom>
            <a:solidFill>
              <a:srgbClr val="B45F06"/>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algn="ctr" fontAlgn="auto">
                <a:lnSpc>
                  <a:spcPct val="100000"/>
                </a:lnSpc>
                <a:spcBef>
                  <a:spcPts val="0"/>
                </a:spcBef>
                <a:spcAft>
                  <a:spcPts val="0"/>
                </a:spcAft>
                <a:buClrTx/>
                <a:buSzPct val="25000"/>
                <a:buFontTx/>
                <a:buNone/>
              </a:pPr>
              <a:r>
                <a:rPr lang="en-US" sz="1400" dirty="0">
                  <a:solidFill>
                    <a:prstClr val="white"/>
                  </a:solidFill>
                  <a:latin typeface="Calibri"/>
                  <a:ea typeface="Calibri"/>
                  <a:cs typeface="Calibri"/>
                  <a:sym typeface="Calibri"/>
                </a:rPr>
                <a:t>Bray</a:t>
              </a:r>
            </a:p>
          </p:txBody>
        </p:sp>
        <p:sp>
          <p:nvSpPr>
            <p:cNvPr id="260" name="Shape 966">
              <a:extLst>
                <a:ext uri="{FF2B5EF4-FFF2-40B4-BE49-F238E27FC236}">
                  <a16:creationId xmlns:a16="http://schemas.microsoft.com/office/drawing/2014/main" id="{8A1CDBD2-2422-481A-9CC4-FE92BEB2E6C1}"/>
                </a:ext>
              </a:extLst>
            </p:cNvPr>
            <p:cNvSpPr/>
            <p:nvPr/>
          </p:nvSpPr>
          <p:spPr>
            <a:xfrm>
              <a:off x="1383589" y="4932612"/>
              <a:ext cx="797533" cy="325436"/>
            </a:xfrm>
            <a:prstGeom prst="rect">
              <a:avLst/>
            </a:prstGeom>
            <a:solidFill>
              <a:sysClr val="window" lastClr="FFFFFF"/>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“SL6”</a:t>
              </a:r>
            </a:p>
          </p:txBody>
        </p:sp>
        <p:sp>
          <p:nvSpPr>
            <p:cNvPr id="261" name="Shape 967">
              <a:extLst>
                <a:ext uri="{FF2B5EF4-FFF2-40B4-BE49-F238E27FC236}">
                  <a16:creationId xmlns:a16="http://schemas.microsoft.com/office/drawing/2014/main" id="{05AAF507-6594-4926-B084-7C636AD416DD}"/>
                </a:ext>
              </a:extLst>
            </p:cNvPr>
            <p:cNvSpPr/>
            <p:nvPr/>
          </p:nvSpPr>
          <p:spPr>
            <a:xfrm>
              <a:off x="2582765" y="5217520"/>
              <a:ext cx="977877" cy="325436"/>
            </a:xfrm>
            <a:prstGeom prst="rect">
              <a:avLst/>
            </a:prstGeom>
            <a:solidFill>
              <a:sysClr val="window" lastClr="FFFFFF"/>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“01628”</a:t>
              </a:r>
            </a:p>
          </p:txBody>
        </p:sp>
        <p:sp>
          <p:nvSpPr>
            <p:cNvPr id="262" name="Shape 968">
              <a:extLst>
                <a:ext uri="{FF2B5EF4-FFF2-40B4-BE49-F238E27FC236}">
                  <a16:creationId xmlns:a16="http://schemas.microsoft.com/office/drawing/2014/main" id="{D70AD671-5EC5-42C6-BDA9-0632CE11AA97}"/>
                </a:ext>
              </a:extLst>
            </p:cNvPr>
            <p:cNvSpPr txBox="1"/>
            <p:nvPr/>
          </p:nvSpPr>
          <p:spPr>
            <a:xfrm>
              <a:off x="1503545" y="4391269"/>
              <a:ext cx="771513" cy="584779"/>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postal code</a:t>
              </a:r>
            </a:p>
          </p:txBody>
        </p:sp>
        <p:sp>
          <p:nvSpPr>
            <p:cNvPr id="263" name="Shape 969">
              <a:extLst>
                <a:ext uri="{FF2B5EF4-FFF2-40B4-BE49-F238E27FC236}">
                  <a16:creationId xmlns:a16="http://schemas.microsoft.com/office/drawing/2014/main" id="{A34D0862-B61E-4BFC-AA49-4BB8B04DDE52}"/>
                </a:ext>
              </a:extLst>
            </p:cNvPr>
            <p:cNvSpPr txBox="1"/>
            <p:nvPr/>
          </p:nvSpPr>
          <p:spPr>
            <a:xfrm>
              <a:off x="2843401" y="4667752"/>
              <a:ext cx="1583072" cy="388729"/>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local dialing code</a:t>
              </a:r>
            </a:p>
          </p:txBody>
        </p:sp>
        <p:cxnSp>
          <p:nvCxnSpPr>
            <p:cNvPr id="264" name="Shape 970">
              <a:extLst>
                <a:ext uri="{FF2B5EF4-FFF2-40B4-BE49-F238E27FC236}">
                  <a16:creationId xmlns:a16="http://schemas.microsoft.com/office/drawing/2014/main" id="{FCE10E95-FEF1-4821-90F7-0A3757AA2638}"/>
                </a:ext>
              </a:extLst>
            </p:cNvPr>
            <p:cNvCxnSpPr>
              <a:stCxn id="258" idx="3"/>
              <a:endCxn id="260" idx="0"/>
            </p:cNvCxnSpPr>
            <p:nvPr/>
          </p:nvCxnSpPr>
          <p:spPr>
            <a:xfrm flipH="1">
              <a:off x="1782356" y="4606407"/>
              <a:ext cx="502962" cy="326205"/>
            </a:xfrm>
            <a:prstGeom prst="straightConnector1">
              <a:avLst/>
            </a:prstGeom>
            <a:noFill/>
            <a:ln w="9525" cap="flat" cmpd="sng">
              <a:solidFill>
                <a:srgbClr val="B45F06"/>
              </a:solidFill>
              <a:prstDash val="solid"/>
              <a:round/>
              <a:headEnd type="none" w="lg" len="lg"/>
              <a:tailEnd type="triangle" w="lg" len="lg"/>
            </a:ln>
          </p:spPr>
        </p:cxnSp>
        <p:cxnSp>
          <p:nvCxnSpPr>
            <p:cNvPr id="265" name="Shape 971">
              <a:extLst>
                <a:ext uri="{FF2B5EF4-FFF2-40B4-BE49-F238E27FC236}">
                  <a16:creationId xmlns:a16="http://schemas.microsoft.com/office/drawing/2014/main" id="{1112E70A-8AE5-471E-8CAF-B31C518F2973}"/>
                </a:ext>
              </a:extLst>
            </p:cNvPr>
            <p:cNvCxnSpPr>
              <a:stCxn id="258" idx="4"/>
              <a:endCxn id="261" idx="0"/>
            </p:cNvCxnSpPr>
            <p:nvPr/>
          </p:nvCxnSpPr>
          <p:spPr>
            <a:xfrm>
              <a:off x="2691829" y="4701918"/>
              <a:ext cx="379875" cy="515603"/>
            </a:xfrm>
            <a:prstGeom prst="straightConnector1">
              <a:avLst/>
            </a:prstGeom>
            <a:noFill/>
            <a:ln w="9525" cap="flat" cmpd="sng">
              <a:solidFill>
                <a:srgbClr val="B45F06"/>
              </a:solidFill>
              <a:prstDash val="solid"/>
              <a:round/>
              <a:headEnd type="none" w="lg" len="lg"/>
              <a:tailEnd type="triangle" w="lg" len="lg"/>
            </a:ln>
          </p:spPr>
        </p:cxnSp>
        <p:cxnSp>
          <p:nvCxnSpPr>
            <p:cNvPr id="267" name="Shape 973">
              <a:extLst>
                <a:ext uri="{FF2B5EF4-FFF2-40B4-BE49-F238E27FC236}">
                  <a16:creationId xmlns:a16="http://schemas.microsoft.com/office/drawing/2014/main" id="{6CC9BF83-8592-4B67-8041-18056C0BD7B4}"/>
                </a:ext>
              </a:extLst>
            </p:cNvPr>
            <p:cNvCxnSpPr>
              <a:stCxn id="258" idx="4"/>
              <a:endCxn id="266" idx="0"/>
            </p:cNvCxnSpPr>
            <p:nvPr/>
          </p:nvCxnSpPr>
          <p:spPr>
            <a:xfrm flipH="1">
              <a:off x="2145879" y="4701918"/>
              <a:ext cx="545949" cy="792466"/>
            </a:xfrm>
            <a:prstGeom prst="straightConnector1">
              <a:avLst/>
            </a:prstGeom>
            <a:noFill/>
            <a:ln w="9525" cap="flat" cmpd="sng">
              <a:solidFill>
                <a:srgbClr val="B45F06"/>
              </a:solidFill>
              <a:prstDash val="solid"/>
              <a:round/>
              <a:headEnd type="none" w="lg" len="lg"/>
              <a:tailEnd type="triangle" w="lg" len="lg"/>
            </a:ln>
          </p:spPr>
        </p:cxnSp>
        <p:sp>
          <p:nvSpPr>
            <p:cNvPr id="268" name="Shape 974">
              <a:extLst>
                <a:ext uri="{FF2B5EF4-FFF2-40B4-BE49-F238E27FC236}">
                  <a16:creationId xmlns:a16="http://schemas.microsoft.com/office/drawing/2014/main" id="{E71E121E-B025-4070-A6BC-E462C2B6C9EC}"/>
                </a:ext>
              </a:extLst>
            </p:cNvPr>
            <p:cNvSpPr txBox="1"/>
            <p:nvPr/>
          </p:nvSpPr>
          <p:spPr>
            <a:xfrm>
              <a:off x="1370735" y="5227411"/>
              <a:ext cx="1154876"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err="1">
                  <a:solidFill>
                    <a:prstClr val="black"/>
                  </a:solidFill>
                  <a:latin typeface="Calibri"/>
                  <a:ea typeface="Calibri"/>
                  <a:cs typeface="Calibri"/>
                  <a:sym typeface="Calibri"/>
                </a:rPr>
                <a:t>locatedIn</a:t>
              </a:r>
              <a:endParaRPr lang="en-US" sz="1400" dirty="0">
                <a:solidFill>
                  <a:prstClr val="black"/>
                </a:solidFill>
                <a:latin typeface="Calibri"/>
                <a:ea typeface="Calibri"/>
                <a:cs typeface="Calibri"/>
                <a:sym typeface="Calibri"/>
              </a:endParaRPr>
            </a:p>
          </p:txBody>
        </p:sp>
        <p:sp>
          <p:nvSpPr>
            <p:cNvPr id="304" name="Shape 1010">
              <a:extLst>
                <a:ext uri="{FF2B5EF4-FFF2-40B4-BE49-F238E27FC236}">
                  <a16:creationId xmlns:a16="http://schemas.microsoft.com/office/drawing/2014/main" id="{141EAD4D-6337-43A9-B4D6-5C49FEA4B701}"/>
                </a:ext>
              </a:extLst>
            </p:cNvPr>
            <p:cNvSpPr/>
            <p:nvPr/>
          </p:nvSpPr>
          <p:spPr>
            <a:xfrm>
              <a:off x="5553060" y="3890247"/>
              <a:ext cx="1447753" cy="598998"/>
            </a:xfrm>
            <a:prstGeom prst="ellipse">
              <a:avLst/>
            </a:prstGeom>
            <a:solidFill>
              <a:srgbClr val="B45F06"/>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algn="ctr" fontAlgn="auto">
                <a:lnSpc>
                  <a:spcPct val="100000"/>
                </a:lnSpc>
                <a:spcBef>
                  <a:spcPts val="0"/>
                </a:spcBef>
                <a:spcAft>
                  <a:spcPts val="0"/>
                </a:spcAft>
                <a:buClrTx/>
                <a:buSzPct val="25000"/>
                <a:buFontTx/>
                <a:buNone/>
              </a:pPr>
              <a:r>
                <a:rPr lang="en-US" sz="1400" dirty="0">
                  <a:solidFill>
                    <a:prstClr val="white"/>
                  </a:solidFill>
                  <a:latin typeface="Calibri"/>
                  <a:ea typeface="Calibri"/>
                  <a:cs typeface="Calibri"/>
                  <a:sym typeface="Calibri"/>
                </a:rPr>
                <a:t>Berkshire</a:t>
              </a:r>
            </a:p>
          </p:txBody>
        </p:sp>
        <p:sp>
          <p:nvSpPr>
            <p:cNvPr id="306" name="Shape 1012">
              <a:extLst>
                <a:ext uri="{FF2B5EF4-FFF2-40B4-BE49-F238E27FC236}">
                  <a16:creationId xmlns:a16="http://schemas.microsoft.com/office/drawing/2014/main" id="{6CC792BF-C925-4DB6-A64C-EA9B883A6C12}"/>
                </a:ext>
              </a:extLst>
            </p:cNvPr>
            <p:cNvSpPr/>
            <p:nvPr/>
          </p:nvSpPr>
          <p:spPr>
            <a:xfrm>
              <a:off x="4528845" y="5086139"/>
              <a:ext cx="1019850" cy="298892"/>
            </a:xfrm>
            <a:prstGeom prst="rect">
              <a:avLst/>
            </a:prstGeom>
            <a:solidFill>
              <a:sysClr val="window" lastClr="FFFFFF"/>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“SL6”</a:t>
              </a:r>
            </a:p>
          </p:txBody>
        </p:sp>
        <p:sp>
          <p:nvSpPr>
            <p:cNvPr id="307" name="Shape 1013">
              <a:extLst>
                <a:ext uri="{FF2B5EF4-FFF2-40B4-BE49-F238E27FC236}">
                  <a16:creationId xmlns:a16="http://schemas.microsoft.com/office/drawing/2014/main" id="{DB8CDEAE-1A08-4426-84C9-A141688C1C57}"/>
                </a:ext>
              </a:extLst>
            </p:cNvPr>
            <p:cNvSpPr/>
            <p:nvPr/>
          </p:nvSpPr>
          <p:spPr>
            <a:xfrm>
              <a:off x="5576603" y="5086139"/>
              <a:ext cx="1161010" cy="298892"/>
            </a:xfrm>
            <a:prstGeom prst="rect">
              <a:avLst/>
            </a:prstGeom>
            <a:solidFill>
              <a:sysClr val="window" lastClr="FFFFFF"/>
            </a:solidFill>
            <a:ln w="12700" cap="flat" cmpd="sng">
              <a:solidFill>
                <a:srgbClr val="B45F06"/>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“01628”</a:t>
              </a:r>
            </a:p>
          </p:txBody>
        </p:sp>
        <p:cxnSp>
          <p:nvCxnSpPr>
            <p:cNvPr id="308" name="Shape 1014">
              <a:extLst>
                <a:ext uri="{FF2B5EF4-FFF2-40B4-BE49-F238E27FC236}">
                  <a16:creationId xmlns:a16="http://schemas.microsoft.com/office/drawing/2014/main" id="{FA5CBC12-AF8C-42B3-80CC-26CAF81C4FBC}"/>
                </a:ext>
              </a:extLst>
            </p:cNvPr>
            <p:cNvCxnSpPr>
              <a:endCxn id="306" idx="0"/>
            </p:cNvCxnSpPr>
            <p:nvPr/>
          </p:nvCxnSpPr>
          <p:spPr>
            <a:xfrm flipH="1">
              <a:off x="5038770" y="4405735"/>
              <a:ext cx="976434" cy="680405"/>
            </a:xfrm>
            <a:prstGeom prst="straightConnector1">
              <a:avLst/>
            </a:prstGeom>
            <a:noFill/>
            <a:ln w="9525" cap="flat" cmpd="sng">
              <a:solidFill>
                <a:srgbClr val="B45F06"/>
              </a:solidFill>
              <a:prstDash val="solid"/>
              <a:round/>
              <a:headEnd type="none" w="lg" len="lg"/>
              <a:tailEnd type="triangle" w="lg" len="lg"/>
            </a:ln>
          </p:spPr>
        </p:cxnSp>
        <p:cxnSp>
          <p:nvCxnSpPr>
            <p:cNvPr id="309" name="Shape 1015">
              <a:extLst>
                <a:ext uri="{FF2B5EF4-FFF2-40B4-BE49-F238E27FC236}">
                  <a16:creationId xmlns:a16="http://schemas.microsoft.com/office/drawing/2014/main" id="{43E751A8-0C82-45B2-ABBA-498FCDD698C0}"/>
                </a:ext>
              </a:extLst>
            </p:cNvPr>
            <p:cNvCxnSpPr>
              <a:stCxn id="304" idx="4"/>
              <a:endCxn id="307" idx="0"/>
            </p:cNvCxnSpPr>
            <p:nvPr/>
          </p:nvCxnSpPr>
          <p:spPr>
            <a:xfrm flipH="1">
              <a:off x="6157108" y="4489245"/>
              <a:ext cx="119828" cy="596894"/>
            </a:xfrm>
            <a:prstGeom prst="straightConnector1">
              <a:avLst/>
            </a:prstGeom>
            <a:noFill/>
            <a:ln w="9525" cap="flat" cmpd="sng">
              <a:solidFill>
                <a:srgbClr val="B45F06"/>
              </a:solidFill>
              <a:prstDash val="solid"/>
              <a:round/>
              <a:headEnd type="none" w="lg" len="lg"/>
              <a:tailEnd type="triangle" w="lg" len="lg"/>
            </a:ln>
          </p:spPr>
        </p:cxnSp>
        <p:sp>
          <p:nvSpPr>
            <p:cNvPr id="310" name="Shape 1016">
              <a:extLst>
                <a:ext uri="{FF2B5EF4-FFF2-40B4-BE49-F238E27FC236}">
                  <a16:creationId xmlns:a16="http://schemas.microsoft.com/office/drawing/2014/main" id="{73D90AA5-0EE7-4172-9E3A-6BB8D360752A}"/>
                </a:ext>
              </a:extLst>
            </p:cNvPr>
            <p:cNvSpPr txBox="1"/>
            <p:nvPr/>
          </p:nvSpPr>
          <p:spPr>
            <a:xfrm>
              <a:off x="4921678" y="4305081"/>
              <a:ext cx="728344" cy="537083"/>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post code</a:t>
              </a:r>
            </a:p>
          </p:txBody>
        </p:sp>
        <p:sp>
          <p:nvSpPr>
            <p:cNvPr id="311" name="Shape 1017">
              <a:extLst>
                <a:ext uri="{FF2B5EF4-FFF2-40B4-BE49-F238E27FC236}">
                  <a16:creationId xmlns:a16="http://schemas.microsoft.com/office/drawing/2014/main" id="{6F14D942-4C6F-407A-8AF2-9686F8D21C12}"/>
                </a:ext>
              </a:extLst>
            </p:cNvPr>
            <p:cNvSpPr txBox="1"/>
            <p:nvPr/>
          </p:nvSpPr>
          <p:spPr>
            <a:xfrm>
              <a:off x="6245975" y="4560524"/>
              <a:ext cx="836818" cy="334411"/>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dial code</a:t>
              </a:r>
            </a:p>
          </p:txBody>
        </p:sp>
      </p:grpSp>
      <p:grpSp>
        <p:nvGrpSpPr>
          <p:cNvPr id="8" name="Groupe 7"/>
          <p:cNvGrpSpPr/>
          <p:nvPr/>
        </p:nvGrpSpPr>
        <p:grpSpPr>
          <a:xfrm>
            <a:off x="2845175" y="1121421"/>
            <a:ext cx="4791465" cy="1668419"/>
            <a:chOff x="2845175" y="1121421"/>
            <a:chExt cx="4791465" cy="1668419"/>
          </a:xfrm>
        </p:grpSpPr>
        <p:sp>
          <p:nvSpPr>
            <p:cNvPr id="270" name="Shape 977">
              <a:extLst>
                <a:ext uri="{FF2B5EF4-FFF2-40B4-BE49-F238E27FC236}">
                  <a16:creationId xmlns:a16="http://schemas.microsoft.com/office/drawing/2014/main" id="{4FCBAC16-F7A6-470D-BCE4-31123FEE9528}"/>
                </a:ext>
              </a:extLst>
            </p:cNvPr>
            <p:cNvSpPr/>
            <p:nvPr/>
          </p:nvSpPr>
          <p:spPr>
            <a:xfrm>
              <a:off x="2845175" y="1766653"/>
              <a:ext cx="1430977" cy="652193"/>
            </a:xfrm>
            <a:prstGeom prst="ellipse">
              <a:avLst/>
            </a:prstGeom>
            <a:solidFill>
              <a:srgbClr val="38761D"/>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algn="ctr" fontAlgn="auto">
                <a:lnSpc>
                  <a:spcPct val="100000"/>
                </a:lnSpc>
                <a:spcBef>
                  <a:spcPts val="0"/>
                </a:spcBef>
                <a:spcAft>
                  <a:spcPts val="0"/>
                </a:spcAft>
                <a:buClrTx/>
                <a:buSzPct val="25000"/>
                <a:buFontTx/>
                <a:buNone/>
              </a:pPr>
              <a:r>
                <a:rPr lang="en-US" sz="1400" dirty="0">
                  <a:solidFill>
                    <a:prstClr val="white"/>
                  </a:solidFill>
                  <a:latin typeface="Calibri"/>
                  <a:ea typeface="Calibri"/>
                  <a:cs typeface="Calibri"/>
                  <a:sym typeface="Calibri"/>
                </a:rPr>
                <a:t>John Lake A</a:t>
              </a:r>
            </a:p>
          </p:txBody>
        </p:sp>
        <p:sp>
          <p:nvSpPr>
            <p:cNvPr id="272" name="Shape 979">
              <a:extLst>
                <a:ext uri="{FF2B5EF4-FFF2-40B4-BE49-F238E27FC236}">
                  <a16:creationId xmlns:a16="http://schemas.microsoft.com/office/drawing/2014/main" id="{69102B95-4632-4AEC-9B99-A8B512ECFEFD}"/>
                </a:ext>
              </a:extLst>
            </p:cNvPr>
            <p:cNvSpPr/>
            <p:nvPr/>
          </p:nvSpPr>
          <p:spPr>
            <a:xfrm>
              <a:off x="3377033" y="1121421"/>
              <a:ext cx="905391" cy="325436"/>
            </a:xfrm>
            <a:prstGeom prst="rect">
              <a:avLst/>
            </a:prstGeom>
            <a:solidFill>
              <a:sysClr val="window" lastClr="FFFFFF"/>
            </a:solidFill>
            <a:ln w="12700" cap="flat" cmpd="sng">
              <a:solidFill>
                <a:srgbClr val="38761D"/>
              </a:solidFill>
              <a:prstDash val="solid"/>
              <a:miter/>
              <a:headEnd type="none" w="med" len="med"/>
              <a:tailEnd type="none" w="med" len="med"/>
            </a:ln>
          </p:spPr>
          <p:txBody>
            <a:bodyPr lIns="0" tIns="45700" rIns="0"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“J. Lake”</a:t>
              </a:r>
            </a:p>
          </p:txBody>
        </p:sp>
        <p:sp>
          <p:nvSpPr>
            <p:cNvPr id="273" name="Shape 980">
              <a:extLst>
                <a:ext uri="{FF2B5EF4-FFF2-40B4-BE49-F238E27FC236}">
                  <a16:creationId xmlns:a16="http://schemas.microsoft.com/office/drawing/2014/main" id="{38630498-DCD4-4EE2-A0D1-DBC66384C595}"/>
                </a:ext>
              </a:extLst>
            </p:cNvPr>
            <p:cNvSpPr txBox="1"/>
            <p:nvPr/>
          </p:nvSpPr>
          <p:spPr>
            <a:xfrm>
              <a:off x="3129204" y="1450866"/>
              <a:ext cx="686013"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b="1" dirty="0">
                  <a:solidFill>
                    <a:prstClr val="black"/>
                  </a:solidFill>
                  <a:latin typeface="Calibri"/>
                  <a:ea typeface="Calibri"/>
                  <a:cs typeface="Calibri"/>
                  <a:sym typeface="Calibri"/>
                </a:rPr>
                <a:t>label</a:t>
              </a:r>
            </a:p>
          </p:txBody>
        </p:sp>
        <p:sp>
          <p:nvSpPr>
            <p:cNvPr id="274" name="Shape 981">
              <a:extLst>
                <a:ext uri="{FF2B5EF4-FFF2-40B4-BE49-F238E27FC236}">
                  <a16:creationId xmlns:a16="http://schemas.microsoft.com/office/drawing/2014/main" id="{60F287E1-F69F-4D09-8FAF-EBB902F8E840}"/>
                </a:ext>
              </a:extLst>
            </p:cNvPr>
            <p:cNvSpPr/>
            <p:nvPr/>
          </p:nvSpPr>
          <p:spPr>
            <a:xfrm>
              <a:off x="4354587" y="2464404"/>
              <a:ext cx="1048004" cy="325436"/>
            </a:xfrm>
            <a:prstGeom prst="rect">
              <a:avLst/>
            </a:prstGeom>
            <a:solidFill>
              <a:sysClr val="window" lastClr="FFFFFF"/>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“Physics”</a:t>
              </a:r>
            </a:p>
          </p:txBody>
        </p:sp>
        <p:sp>
          <p:nvSpPr>
            <p:cNvPr id="275" name="Shape 982">
              <a:extLst>
                <a:ext uri="{FF2B5EF4-FFF2-40B4-BE49-F238E27FC236}">
                  <a16:creationId xmlns:a16="http://schemas.microsoft.com/office/drawing/2014/main" id="{EBC17AEB-825B-4582-B755-539C3A456742}"/>
                </a:ext>
              </a:extLst>
            </p:cNvPr>
            <p:cNvSpPr txBox="1"/>
            <p:nvPr/>
          </p:nvSpPr>
          <p:spPr>
            <a:xfrm>
              <a:off x="4144368" y="2155393"/>
              <a:ext cx="1520940" cy="325436"/>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err="1">
                  <a:solidFill>
                    <a:prstClr val="black"/>
                  </a:solidFill>
                  <a:latin typeface="Calibri"/>
                  <a:ea typeface="Calibri"/>
                  <a:cs typeface="Calibri"/>
                  <a:sym typeface="Calibri"/>
                </a:rPr>
                <a:t>fieldOfstudy</a:t>
              </a:r>
              <a:endParaRPr lang="en-US" sz="1400" dirty="0">
                <a:solidFill>
                  <a:prstClr val="black"/>
                </a:solidFill>
                <a:latin typeface="Calibri"/>
                <a:ea typeface="Calibri"/>
                <a:cs typeface="Calibri"/>
                <a:sym typeface="Calibri"/>
              </a:endParaRPr>
            </a:p>
          </p:txBody>
        </p:sp>
        <p:sp>
          <p:nvSpPr>
            <p:cNvPr id="276" name="Shape 983">
              <a:extLst>
                <a:ext uri="{FF2B5EF4-FFF2-40B4-BE49-F238E27FC236}">
                  <a16:creationId xmlns:a16="http://schemas.microsoft.com/office/drawing/2014/main" id="{859FBAF9-041F-41B1-BDFD-F9966C00712F}"/>
                </a:ext>
              </a:extLst>
            </p:cNvPr>
            <p:cNvSpPr/>
            <p:nvPr/>
          </p:nvSpPr>
          <p:spPr>
            <a:xfrm>
              <a:off x="4357473" y="1121421"/>
              <a:ext cx="808339" cy="325436"/>
            </a:xfrm>
            <a:prstGeom prst="rect">
              <a:avLst/>
            </a:prstGeom>
            <a:solidFill>
              <a:sysClr val="window" lastClr="FFFFFF"/>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“chef”</a:t>
              </a:r>
            </a:p>
          </p:txBody>
        </p:sp>
        <p:sp>
          <p:nvSpPr>
            <p:cNvPr id="277" name="Shape 984">
              <a:extLst>
                <a:ext uri="{FF2B5EF4-FFF2-40B4-BE49-F238E27FC236}">
                  <a16:creationId xmlns:a16="http://schemas.microsoft.com/office/drawing/2014/main" id="{D5029E49-83D8-409C-A4D6-1DFBA80C7A37}"/>
                </a:ext>
              </a:extLst>
            </p:cNvPr>
            <p:cNvSpPr txBox="1"/>
            <p:nvPr/>
          </p:nvSpPr>
          <p:spPr>
            <a:xfrm>
              <a:off x="4278715" y="1613165"/>
              <a:ext cx="1122610" cy="344538"/>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err="1">
                  <a:solidFill>
                    <a:prstClr val="black"/>
                  </a:solidFill>
                  <a:latin typeface="Calibri"/>
                  <a:ea typeface="Calibri"/>
                  <a:cs typeface="Calibri"/>
                  <a:sym typeface="Calibri"/>
                </a:rPr>
                <a:t>trainedAs</a:t>
              </a:r>
              <a:endParaRPr lang="en-US" sz="1400" dirty="0">
                <a:solidFill>
                  <a:prstClr val="black"/>
                </a:solidFill>
                <a:latin typeface="Calibri"/>
                <a:ea typeface="Calibri"/>
                <a:cs typeface="Calibri"/>
                <a:sym typeface="Calibri"/>
              </a:endParaRPr>
            </a:p>
          </p:txBody>
        </p:sp>
        <p:cxnSp>
          <p:nvCxnSpPr>
            <p:cNvPr id="282" name="Shape 989">
              <a:extLst>
                <a:ext uri="{FF2B5EF4-FFF2-40B4-BE49-F238E27FC236}">
                  <a16:creationId xmlns:a16="http://schemas.microsoft.com/office/drawing/2014/main" id="{F7B48D33-D686-4B2D-9C24-4AC6D571DD0F}"/>
                </a:ext>
              </a:extLst>
            </p:cNvPr>
            <p:cNvCxnSpPr>
              <a:cxnSpLocks/>
              <a:stCxn id="270" idx="0"/>
              <a:endCxn id="272" idx="2"/>
            </p:cNvCxnSpPr>
            <p:nvPr/>
          </p:nvCxnSpPr>
          <p:spPr>
            <a:xfrm flipV="1">
              <a:off x="3560664" y="1446857"/>
              <a:ext cx="269065" cy="319796"/>
            </a:xfrm>
            <a:prstGeom prst="straightConnector1">
              <a:avLst/>
            </a:prstGeom>
            <a:noFill/>
            <a:ln w="9525" cap="flat" cmpd="sng">
              <a:solidFill>
                <a:srgbClr val="38761D"/>
              </a:solidFill>
              <a:prstDash val="solid"/>
              <a:round/>
              <a:headEnd type="none" w="lg" len="lg"/>
              <a:tailEnd type="triangle" w="lg" len="lg"/>
            </a:ln>
          </p:spPr>
        </p:cxnSp>
        <p:cxnSp>
          <p:nvCxnSpPr>
            <p:cNvPr id="283" name="Shape 990">
              <a:extLst>
                <a:ext uri="{FF2B5EF4-FFF2-40B4-BE49-F238E27FC236}">
                  <a16:creationId xmlns:a16="http://schemas.microsoft.com/office/drawing/2014/main" id="{2CF5F3F2-3EF2-41D9-B30C-F1549F6BD419}"/>
                </a:ext>
              </a:extLst>
            </p:cNvPr>
            <p:cNvCxnSpPr>
              <a:stCxn id="270" idx="7"/>
              <a:endCxn id="276" idx="2"/>
            </p:cNvCxnSpPr>
            <p:nvPr/>
          </p:nvCxnSpPr>
          <p:spPr>
            <a:xfrm flipV="1">
              <a:off x="4066590" y="1446857"/>
              <a:ext cx="695053" cy="415306"/>
            </a:xfrm>
            <a:prstGeom prst="straightConnector1">
              <a:avLst/>
            </a:prstGeom>
            <a:noFill/>
            <a:ln w="9525" cap="flat" cmpd="sng">
              <a:solidFill>
                <a:srgbClr val="38761D"/>
              </a:solidFill>
              <a:prstDash val="solid"/>
              <a:round/>
              <a:headEnd type="none" w="lg" len="lg"/>
              <a:tailEnd type="triangle" w="lg" len="lg"/>
            </a:ln>
          </p:spPr>
        </p:cxnSp>
        <p:cxnSp>
          <p:nvCxnSpPr>
            <p:cNvPr id="285" name="Shape 992">
              <a:extLst>
                <a:ext uri="{FF2B5EF4-FFF2-40B4-BE49-F238E27FC236}">
                  <a16:creationId xmlns:a16="http://schemas.microsoft.com/office/drawing/2014/main" id="{EF273D44-4414-46AC-9F7F-ADA00C18E206}"/>
                </a:ext>
              </a:extLst>
            </p:cNvPr>
            <p:cNvCxnSpPr>
              <a:stCxn id="270" idx="5"/>
              <a:endCxn id="274" idx="1"/>
            </p:cNvCxnSpPr>
            <p:nvPr/>
          </p:nvCxnSpPr>
          <p:spPr>
            <a:xfrm>
              <a:off x="4066589" y="2323334"/>
              <a:ext cx="287998" cy="303788"/>
            </a:xfrm>
            <a:prstGeom prst="straightConnector1">
              <a:avLst/>
            </a:prstGeom>
            <a:noFill/>
            <a:ln w="9525" cap="flat" cmpd="sng">
              <a:solidFill>
                <a:srgbClr val="44546A"/>
              </a:solidFill>
              <a:prstDash val="solid"/>
              <a:round/>
              <a:headEnd type="none" w="lg" len="lg"/>
              <a:tailEnd type="triangle" w="lg" len="lg"/>
            </a:ln>
          </p:spPr>
        </p:cxnSp>
        <p:sp>
          <p:nvSpPr>
            <p:cNvPr id="295" name="Shape 1001">
              <a:extLst>
                <a:ext uri="{FF2B5EF4-FFF2-40B4-BE49-F238E27FC236}">
                  <a16:creationId xmlns:a16="http://schemas.microsoft.com/office/drawing/2014/main" id="{2690860A-F41B-4672-A1BC-4812382BB077}"/>
                </a:ext>
              </a:extLst>
            </p:cNvPr>
            <p:cNvSpPr/>
            <p:nvPr/>
          </p:nvSpPr>
          <p:spPr>
            <a:xfrm>
              <a:off x="6286724" y="1731719"/>
              <a:ext cx="1349916" cy="598998"/>
            </a:xfrm>
            <a:prstGeom prst="ellipse">
              <a:avLst/>
            </a:prstGeom>
            <a:solidFill>
              <a:srgbClr val="38761D"/>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algn="ctr" fontAlgn="auto">
                <a:lnSpc>
                  <a:spcPct val="100000"/>
                </a:lnSpc>
                <a:spcBef>
                  <a:spcPts val="0"/>
                </a:spcBef>
                <a:spcAft>
                  <a:spcPts val="0"/>
                </a:spcAft>
                <a:buClrTx/>
                <a:buSzPct val="25000"/>
                <a:buFontTx/>
                <a:buNone/>
              </a:pPr>
              <a:r>
                <a:rPr lang="en-US" sz="1400" dirty="0">
                  <a:solidFill>
                    <a:prstClr val="white"/>
                  </a:solidFill>
                  <a:latin typeface="Calibri"/>
                  <a:ea typeface="Calibri"/>
                  <a:cs typeface="Calibri"/>
                  <a:sym typeface="Calibri"/>
                </a:rPr>
                <a:t>Jonny Lake</a:t>
              </a:r>
            </a:p>
          </p:txBody>
        </p:sp>
        <p:sp>
          <p:nvSpPr>
            <p:cNvPr id="297" name="Shape 1003">
              <a:extLst>
                <a:ext uri="{FF2B5EF4-FFF2-40B4-BE49-F238E27FC236}">
                  <a16:creationId xmlns:a16="http://schemas.microsoft.com/office/drawing/2014/main" id="{1BAFC2CB-A68E-4C31-845A-FF6CA8CF5C9A}"/>
                </a:ext>
              </a:extLst>
            </p:cNvPr>
            <p:cNvSpPr/>
            <p:nvPr/>
          </p:nvSpPr>
          <p:spPr>
            <a:xfrm>
              <a:off x="5297322" y="1200787"/>
              <a:ext cx="1137022" cy="298892"/>
            </a:xfrm>
            <a:prstGeom prst="rect">
              <a:avLst/>
            </a:prstGeom>
            <a:solidFill>
              <a:sysClr val="window" lastClr="FFFFFF"/>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“J. Lake”</a:t>
              </a:r>
            </a:p>
          </p:txBody>
        </p:sp>
        <p:sp>
          <p:nvSpPr>
            <p:cNvPr id="298" name="Shape 1004">
              <a:extLst>
                <a:ext uri="{FF2B5EF4-FFF2-40B4-BE49-F238E27FC236}">
                  <a16:creationId xmlns:a16="http://schemas.microsoft.com/office/drawing/2014/main" id="{7F9BC650-A47D-4306-8196-AC41AACE6A25}"/>
                </a:ext>
              </a:extLst>
            </p:cNvPr>
            <p:cNvSpPr/>
            <p:nvPr/>
          </p:nvSpPr>
          <p:spPr>
            <a:xfrm>
              <a:off x="5599418" y="2434232"/>
              <a:ext cx="1039567" cy="311960"/>
            </a:xfrm>
            <a:prstGeom prst="rect">
              <a:avLst/>
            </a:prstGeom>
            <a:solidFill>
              <a:sysClr val="window" lastClr="FFFFFF"/>
            </a:solidFill>
            <a:ln w="12700" cap="flat" cmpd="sng">
              <a:solidFill>
                <a:srgbClr val="38761D"/>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“Physics”</a:t>
              </a:r>
            </a:p>
          </p:txBody>
        </p:sp>
        <p:sp>
          <p:nvSpPr>
            <p:cNvPr id="299" name="Shape 1005">
              <a:extLst>
                <a:ext uri="{FF2B5EF4-FFF2-40B4-BE49-F238E27FC236}">
                  <a16:creationId xmlns:a16="http://schemas.microsoft.com/office/drawing/2014/main" id="{BB612A7B-D256-4AF1-BFC7-71772571B2F3}"/>
                </a:ext>
              </a:extLst>
            </p:cNvPr>
            <p:cNvSpPr txBox="1"/>
            <p:nvPr/>
          </p:nvSpPr>
          <p:spPr>
            <a:xfrm>
              <a:off x="5553059" y="1561579"/>
              <a:ext cx="863232" cy="298892"/>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b="1" dirty="0">
                  <a:solidFill>
                    <a:prstClr val="black"/>
                  </a:solidFill>
                  <a:latin typeface="Calibri"/>
                  <a:ea typeface="Calibri"/>
                  <a:cs typeface="Calibri"/>
                  <a:sym typeface="Calibri"/>
                </a:rPr>
                <a:t>label</a:t>
              </a:r>
            </a:p>
          </p:txBody>
        </p:sp>
        <p:sp>
          <p:nvSpPr>
            <p:cNvPr id="300" name="Shape 1006">
              <a:extLst>
                <a:ext uri="{FF2B5EF4-FFF2-40B4-BE49-F238E27FC236}">
                  <a16:creationId xmlns:a16="http://schemas.microsoft.com/office/drawing/2014/main" id="{4CA8EA54-CB8E-434E-A637-5C58C60B0066}"/>
                </a:ext>
              </a:extLst>
            </p:cNvPr>
            <p:cNvSpPr txBox="1"/>
            <p:nvPr/>
          </p:nvSpPr>
          <p:spPr>
            <a:xfrm>
              <a:off x="5563105" y="2052307"/>
              <a:ext cx="924711" cy="331394"/>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studied</a:t>
              </a:r>
              <a:endParaRPr lang="en-US" sz="1800" dirty="0">
                <a:solidFill>
                  <a:prstClr val="black"/>
                </a:solidFill>
                <a:latin typeface="Calibri"/>
                <a:ea typeface="Calibri"/>
                <a:cs typeface="Calibri"/>
                <a:sym typeface="Calibri"/>
              </a:endParaRPr>
            </a:p>
          </p:txBody>
        </p:sp>
        <p:cxnSp>
          <p:nvCxnSpPr>
            <p:cNvPr id="314" name="Shape 1020">
              <a:extLst>
                <a:ext uri="{FF2B5EF4-FFF2-40B4-BE49-F238E27FC236}">
                  <a16:creationId xmlns:a16="http://schemas.microsoft.com/office/drawing/2014/main" id="{7FF6391B-828F-4351-8541-CC5A696EFC34}"/>
                </a:ext>
              </a:extLst>
            </p:cNvPr>
            <p:cNvCxnSpPr>
              <a:stCxn id="295" idx="1"/>
              <a:endCxn id="297" idx="2"/>
            </p:cNvCxnSpPr>
            <p:nvPr/>
          </p:nvCxnSpPr>
          <p:spPr>
            <a:xfrm rot="10800000">
              <a:off x="5865715" y="1499668"/>
              <a:ext cx="618701" cy="319773"/>
            </a:xfrm>
            <a:prstGeom prst="straightConnector1">
              <a:avLst/>
            </a:prstGeom>
            <a:noFill/>
            <a:ln w="9525" cap="flat" cmpd="sng">
              <a:solidFill>
                <a:srgbClr val="44546A"/>
              </a:solidFill>
              <a:prstDash val="solid"/>
              <a:round/>
              <a:headEnd type="none" w="lg" len="lg"/>
              <a:tailEnd type="triangle" w="lg" len="lg"/>
            </a:ln>
          </p:spPr>
        </p:cxnSp>
        <p:cxnSp>
          <p:nvCxnSpPr>
            <p:cNvPr id="315" name="Shape 1021">
              <a:extLst>
                <a:ext uri="{FF2B5EF4-FFF2-40B4-BE49-F238E27FC236}">
                  <a16:creationId xmlns:a16="http://schemas.microsoft.com/office/drawing/2014/main" id="{2C0893A3-9F22-4CF7-B680-91FE1882F8CC}"/>
                </a:ext>
              </a:extLst>
            </p:cNvPr>
            <p:cNvCxnSpPr>
              <a:stCxn id="295" idx="3"/>
              <a:endCxn id="298" idx="0"/>
            </p:cNvCxnSpPr>
            <p:nvPr/>
          </p:nvCxnSpPr>
          <p:spPr>
            <a:xfrm flipH="1">
              <a:off x="6119201" y="2242996"/>
              <a:ext cx="365214" cy="191236"/>
            </a:xfrm>
            <a:prstGeom prst="straightConnector1">
              <a:avLst/>
            </a:prstGeom>
            <a:noFill/>
            <a:ln w="9525" cap="flat" cmpd="sng">
              <a:solidFill>
                <a:srgbClr val="44546A"/>
              </a:solidFill>
              <a:prstDash val="solid"/>
              <a:round/>
              <a:headEnd type="none" w="lg" len="lg"/>
              <a:tailEnd type="triangle" w="lg" len="lg"/>
            </a:ln>
          </p:spPr>
        </p:cxnSp>
      </p:grpSp>
      <p:grpSp>
        <p:nvGrpSpPr>
          <p:cNvPr id="12" name="Groupe 11"/>
          <p:cNvGrpSpPr/>
          <p:nvPr/>
        </p:nvGrpSpPr>
        <p:grpSpPr>
          <a:xfrm>
            <a:off x="6280732" y="836778"/>
            <a:ext cx="3035678" cy="4718858"/>
            <a:chOff x="6280732" y="836778"/>
            <a:chExt cx="3035678" cy="4718858"/>
          </a:xfrm>
        </p:grpSpPr>
        <p:sp>
          <p:nvSpPr>
            <p:cNvPr id="287" name="Shape 993">
              <a:extLst>
                <a:ext uri="{FF2B5EF4-FFF2-40B4-BE49-F238E27FC236}">
                  <a16:creationId xmlns:a16="http://schemas.microsoft.com/office/drawing/2014/main" id="{1160232D-4B8F-4BC2-8293-10E90169BACE}"/>
                </a:ext>
              </a:extLst>
            </p:cNvPr>
            <p:cNvSpPr/>
            <p:nvPr/>
          </p:nvSpPr>
          <p:spPr>
            <a:xfrm>
              <a:off x="6942690" y="2718475"/>
              <a:ext cx="1762920" cy="464198"/>
            </a:xfrm>
            <a:prstGeom prst="ellipse">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white"/>
                  </a:solidFill>
                  <a:effectLst/>
                  <a:uLnTx/>
                  <a:uFillTx/>
                  <a:latin typeface="Calibri"/>
                  <a:ea typeface="Calibri"/>
                  <a:cs typeface="Calibri"/>
                  <a:sym typeface="Calibri"/>
                </a:rPr>
                <a:t>Restaurant2</a:t>
              </a:r>
              <a:endParaRPr kumimoji="0" lang="en-US" sz="16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288" name="Shape 994">
              <a:extLst>
                <a:ext uri="{FF2B5EF4-FFF2-40B4-BE49-F238E27FC236}">
                  <a16:creationId xmlns:a16="http://schemas.microsoft.com/office/drawing/2014/main" id="{EF866FDD-90EE-4E2B-A22A-BDB12B9ECD36}"/>
                </a:ext>
              </a:extLst>
            </p:cNvPr>
            <p:cNvSpPr/>
            <p:nvPr/>
          </p:nvSpPr>
          <p:spPr>
            <a:xfrm>
              <a:off x="8009498" y="1732927"/>
              <a:ext cx="1083289" cy="498720"/>
            </a:xfrm>
            <a:prstGeom prst="rect">
              <a:avLst/>
            </a:prstGeom>
            <a:solidFill>
              <a:sysClr val="window" lastClr="FFFFFF"/>
            </a:solidFill>
            <a:ln w="12700" cap="flat" cmpd="sng">
              <a:solidFill>
                <a:srgbClr val="5B9BD5"/>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“The Fat Duck”</a:t>
              </a:r>
            </a:p>
          </p:txBody>
        </p:sp>
        <p:sp>
          <p:nvSpPr>
            <p:cNvPr id="289" name="Shape 995">
              <a:extLst>
                <a:ext uri="{FF2B5EF4-FFF2-40B4-BE49-F238E27FC236}">
                  <a16:creationId xmlns:a16="http://schemas.microsoft.com/office/drawing/2014/main" id="{D05BB8F9-9D82-4A33-B1A3-3A49F590C2C5}"/>
                </a:ext>
              </a:extLst>
            </p:cNvPr>
            <p:cNvSpPr/>
            <p:nvPr/>
          </p:nvSpPr>
          <p:spPr>
            <a:xfrm>
              <a:off x="7839450" y="3672792"/>
              <a:ext cx="1246520" cy="498720"/>
            </a:xfrm>
            <a:prstGeom prst="rect">
              <a:avLst/>
            </a:prstGeom>
            <a:solidFill>
              <a:sysClr val="window" lastClr="FFFFFF"/>
            </a:solidFill>
            <a:ln w="12700" cap="flat" cmpd="sng">
              <a:solidFill>
                <a:srgbClr val="5B9BD5"/>
              </a:solidFill>
              <a:prstDash val="solid"/>
              <a:miter/>
              <a:headEnd type="none" w="med" len="med"/>
              <a:tailEnd type="none" w="med" len="med"/>
            </a:ln>
          </p:spPr>
          <p:txBody>
            <a:bodyPr lIns="0" tIns="45700" rIns="0"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“French Gastronomy”</a:t>
              </a:r>
            </a:p>
          </p:txBody>
        </p:sp>
        <p:sp>
          <p:nvSpPr>
            <p:cNvPr id="290" name="Shape 996">
              <a:extLst>
                <a:ext uri="{FF2B5EF4-FFF2-40B4-BE49-F238E27FC236}">
                  <a16:creationId xmlns:a16="http://schemas.microsoft.com/office/drawing/2014/main" id="{F27F8583-9A75-4391-ADDC-099D2B76740C}"/>
                </a:ext>
              </a:extLst>
            </p:cNvPr>
            <p:cNvSpPr txBox="1"/>
            <p:nvPr/>
          </p:nvSpPr>
          <p:spPr>
            <a:xfrm>
              <a:off x="8453178" y="2463753"/>
              <a:ext cx="863232" cy="298892"/>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name</a:t>
              </a:r>
              <a:endParaRPr lang="en-US" sz="1800" dirty="0">
                <a:solidFill>
                  <a:prstClr val="black"/>
                </a:solidFill>
                <a:latin typeface="Calibri"/>
                <a:ea typeface="Calibri"/>
                <a:cs typeface="Calibri"/>
                <a:sym typeface="Calibri"/>
              </a:endParaRPr>
            </a:p>
          </p:txBody>
        </p:sp>
        <p:sp>
          <p:nvSpPr>
            <p:cNvPr id="291" name="Shape 997">
              <a:extLst>
                <a:ext uri="{FF2B5EF4-FFF2-40B4-BE49-F238E27FC236}">
                  <a16:creationId xmlns:a16="http://schemas.microsoft.com/office/drawing/2014/main" id="{306DD71C-DEFB-40D0-A07D-0D5608F320F3}"/>
                </a:ext>
              </a:extLst>
            </p:cNvPr>
            <p:cNvSpPr txBox="1"/>
            <p:nvPr/>
          </p:nvSpPr>
          <p:spPr>
            <a:xfrm>
              <a:off x="8416862" y="3171264"/>
              <a:ext cx="863232" cy="298892"/>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cuisine</a:t>
              </a:r>
            </a:p>
          </p:txBody>
        </p:sp>
        <p:sp>
          <p:nvSpPr>
            <p:cNvPr id="292" name="Shape 998">
              <a:extLst>
                <a:ext uri="{FF2B5EF4-FFF2-40B4-BE49-F238E27FC236}">
                  <a16:creationId xmlns:a16="http://schemas.microsoft.com/office/drawing/2014/main" id="{605ADF12-68B1-4464-9860-34398B35CBDF}"/>
                </a:ext>
              </a:extLst>
            </p:cNvPr>
            <p:cNvSpPr/>
            <p:nvPr/>
          </p:nvSpPr>
          <p:spPr>
            <a:xfrm>
              <a:off x="7123900" y="836778"/>
              <a:ext cx="1581710" cy="598998"/>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Restaurant</a:t>
              </a:r>
            </a:p>
          </p:txBody>
        </p:sp>
        <p:cxnSp>
          <p:nvCxnSpPr>
            <p:cNvPr id="293" name="Shape 999">
              <a:extLst>
                <a:ext uri="{FF2B5EF4-FFF2-40B4-BE49-F238E27FC236}">
                  <a16:creationId xmlns:a16="http://schemas.microsoft.com/office/drawing/2014/main" id="{850883B8-BA0C-4AF5-9206-98474B29EACF}"/>
                </a:ext>
              </a:extLst>
            </p:cNvPr>
            <p:cNvCxnSpPr>
              <a:stCxn id="287" idx="0"/>
              <a:endCxn id="292" idx="4"/>
            </p:cNvCxnSpPr>
            <p:nvPr/>
          </p:nvCxnSpPr>
          <p:spPr>
            <a:xfrm flipV="1">
              <a:off x="7824150" y="1435776"/>
              <a:ext cx="90605" cy="1282699"/>
            </a:xfrm>
            <a:prstGeom prst="straightConnector1">
              <a:avLst/>
            </a:prstGeom>
            <a:noFill/>
            <a:ln w="38100" cap="flat" cmpd="sng">
              <a:solidFill>
                <a:srgbClr val="C00000"/>
              </a:solidFill>
              <a:prstDash val="solid"/>
              <a:round/>
              <a:headEnd type="none" w="lg" len="lg"/>
              <a:tailEnd type="triangle" w="lg" len="lg"/>
            </a:ln>
          </p:spPr>
        </p:cxnSp>
        <p:sp>
          <p:nvSpPr>
            <p:cNvPr id="294" name="Shape 1000">
              <a:extLst>
                <a:ext uri="{FF2B5EF4-FFF2-40B4-BE49-F238E27FC236}">
                  <a16:creationId xmlns:a16="http://schemas.microsoft.com/office/drawing/2014/main" id="{5DDE0F11-C292-4070-8DE2-25D93131B130}"/>
                </a:ext>
              </a:extLst>
            </p:cNvPr>
            <p:cNvSpPr txBox="1"/>
            <p:nvPr/>
          </p:nvSpPr>
          <p:spPr>
            <a:xfrm>
              <a:off x="6983320" y="1432126"/>
              <a:ext cx="1020742" cy="298083"/>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b="1" dirty="0">
                  <a:solidFill>
                    <a:srgbClr val="C00000"/>
                  </a:solidFill>
                  <a:latin typeface="Calibri"/>
                  <a:ea typeface="Calibri"/>
                  <a:cs typeface="Calibri"/>
                  <a:sym typeface="Calibri"/>
                </a:rPr>
                <a:t>category</a:t>
              </a:r>
            </a:p>
          </p:txBody>
        </p:sp>
        <p:sp>
          <p:nvSpPr>
            <p:cNvPr id="296" name="Shape 1002">
              <a:extLst>
                <a:ext uri="{FF2B5EF4-FFF2-40B4-BE49-F238E27FC236}">
                  <a16:creationId xmlns:a16="http://schemas.microsoft.com/office/drawing/2014/main" id="{5A8D8141-3202-4285-BFDC-E92141767D72}"/>
                </a:ext>
              </a:extLst>
            </p:cNvPr>
            <p:cNvSpPr txBox="1"/>
            <p:nvPr/>
          </p:nvSpPr>
          <p:spPr>
            <a:xfrm>
              <a:off x="6686029" y="2388844"/>
              <a:ext cx="1122372" cy="270353"/>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b="1" dirty="0" err="1">
                  <a:solidFill>
                    <a:srgbClr val="008000"/>
                  </a:solidFill>
                  <a:latin typeface="Calibri"/>
                  <a:ea typeface="Calibri"/>
                  <a:cs typeface="Calibri"/>
                  <a:sym typeface="Calibri"/>
                </a:rPr>
                <a:t>headChef</a:t>
              </a:r>
              <a:endParaRPr lang="en-US" sz="1400" b="1" dirty="0">
                <a:solidFill>
                  <a:srgbClr val="008000"/>
                </a:solidFill>
                <a:latin typeface="Calibri"/>
                <a:ea typeface="Calibri"/>
                <a:cs typeface="Calibri"/>
                <a:sym typeface="Calibri"/>
              </a:endParaRPr>
            </a:p>
          </p:txBody>
        </p:sp>
        <p:sp>
          <p:nvSpPr>
            <p:cNvPr id="301" name="Shape 1007">
              <a:extLst>
                <a:ext uri="{FF2B5EF4-FFF2-40B4-BE49-F238E27FC236}">
                  <a16:creationId xmlns:a16="http://schemas.microsoft.com/office/drawing/2014/main" id="{11FC0190-9494-496F-A49C-70000A63E6A3}"/>
                </a:ext>
              </a:extLst>
            </p:cNvPr>
            <p:cNvSpPr/>
            <p:nvPr/>
          </p:nvSpPr>
          <p:spPr>
            <a:xfrm>
              <a:off x="6780952" y="5000349"/>
              <a:ext cx="1588688" cy="555287"/>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prstClr val="black"/>
                  </a:solidFill>
                  <a:effectLst/>
                  <a:uLnTx/>
                  <a:uFillTx/>
                  <a:latin typeface="Calibri"/>
                  <a:ea typeface="Calibri"/>
                  <a:cs typeface="Calibri"/>
                  <a:sym typeface="Calibri"/>
                </a:rPr>
                <a:t>Michelin Restaurant</a:t>
              </a:r>
            </a:p>
          </p:txBody>
        </p:sp>
        <p:cxnSp>
          <p:nvCxnSpPr>
            <p:cNvPr id="302" name="Shape 1008">
              <a:extLst>
                <a:ext uri="{FF2B5EF4-FFF2-40B4-BE49-F238E27FC236}">
                  <a16:creationId xmlns:a16="http://schemas.microsoft.com/office/drawing/2014/main" id="{A5061704-31A7-4B92-9CF1-0B0EB93EC187}"/>
                </a:ext>
              </a:extLst>
            </p:cNvPr>
            <p:cNvCxnSpPr>
              <a:stCxn id="287" idx="4"/>
              <a:endCxn id="301" idx="0"/>
            </p:cNvCxnSpPr>
            <p:nvPr/>
          </p:nvCxnSpPr>
          <p:spPr>
            <a:xfrm flipH="1">
              <a:off x="7575296" y="3182674"/>
              <a:ext cx="248854" cy="1817675"/>
            </a:xfrm>
            <a:prstGeom prst="straightConnector1">
              <a:avLst/>
            </a:prstGeom>
            <a:noFill/>
            <a:ln w="9525" cap="flat" cmpd="sng">
              <a:solidFill>
                <a:srgbClr val="44546A"/>
              </a:solidFill>
              <a:prstDash val="solid"/>
              <a:round/>
              <a:headEnd type="none" w="lg" len="lg"/>
              <a:tailEnd type="triangle" w="lg" len="lg"/>
            </a:ln>
          </p:spPr>
        </p:cxnSp>
        <p:sp>
          <p:nvSpPr>
            <p:cNvPr id="303" name="Shape 1009">
              <a:extLst>
                <a:ext uri="{FF2B5EF4-FFF2-40B4-BE49-F238E27FC236}">
                  <a16:creationId xmlns:a16="http://schemas.microsoft.com/office/drawing/2014/main" id="{790BC6A3-2D0F-4FE2-9B0B-EECAFF8CE915}"/>
                </a:ext>
              </a:extLst>
            </p:cNvPr>
            <p:cNvSpPr txBox="1"/>
            <p:nvPr/>
          </p:nvSpPr>
          <p:spPr>
            <a:xfrm>
              <a:off x="7652370" y="4393959"/>
              <a:ext cx="1334107" cy="303430"/>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dirty="0">
                  <a:solidFill>
                    <a:prstClr val="black"/>
                  </a:solidFill>
                  <a:latin typeface="Calibri"/>
                  <a:ea typeface="Calibri"/>
                  <a:cs typeface="Calibri"/>
                  <a:sym typeface="Calibri"/>
                </a:rPr>
                <a:t>distinction</a:t>
              </a:r>
            </a:p>
          </p:txBody>
        </p:sp>
        <p:sp>
          <p:nvSpPr>
            <p:cNvPr id="305" name="Shape 1011">
              <a:extLst>
                <a:ext uri="{FF2B5EF4-FFF2-40B4-BE49-F238E27FC236}">
                  <a16:creationId xmlns:a16="http://schemas.microsoft.com/office/drawing/2014/main" id="{04BE0084-82CE-45AA-88F9-003F4C9BE874}"/>
                </a:ext>
              </a:extLst>
            </p:cNvPr>
            <p:cNvSpPr txBox="1"/>
            <p:nvPr/>
          </p:nvSpPr>
          <p:spPr>
            <a:xfrm>
              <a:off x="6280732" y="3313961"/>
              <a:ext cx="1016659" cy="298892"/>
            </a:xfrm>
            <a:prstGeom prst="rect">
              <a:avLst/>
            </a:prstGeom>
            <a:noFill/>
            <a:ln>
              <a:noFill/>
            </a:ln>
          </p:spPr>
          <p:txBody>
            <a:bodyPr lIns="91425" tIns="45700" rIns="91425" bIns="45700" anchor="t" anchorCtr="0">
              <a:noAutofit/>
            </a:bodyPr>
            <a:lstStyle/>
            <a:p>
              <a:pPr fontAlgn="auto">
                <a:lnSpc>
                  <a:spcPct val="100000"/>
                </a:lnSpc>
                <a:spcBef>
                  <a:spcPts val="0"/>
                </a:spcBef>
                <a:spcAft>
                  <a:spcPts val="0"/>
                </a:spcAft>
                <a:buClrTx/>
                <a:buSzPct val="25000"/>
                <a:buFontTx/>
                <a:buNone/>
              </a:pPr>
              <a:r>
                <a:rPr lang="en-US" sz="1400" b="1" dirty="0">
                  <a:solidFill>
                    <a:srgbClr val="996633"/>
                  </a:solidFill>
                  <a:latin typeface="Calibri"/>
                  <a:ea typeface="Calibri"/>
                  <a:cs typeface="Calibri"/>
                  <a:sym typeface="Calibri"/>
                </a:rPr>
                <a:t>county</a:t>
              </a:r>
              <a:endParaRPr lang="en-US" sz="1800" b="1" dirty="0">
                <a:solidFill>
                  <a:srgbClr val="996633"/>
                </a:solidFill>
                <a:latin typeface="Calibri"/>
                <a:ea typeface="Calibri"/>
                <a:cs typeface="Calibri"/>
                <a:sym typeface="Calibri"/>
              </a:endParaRPr>
            </a:p>
          </p:txBody>
        </p:sp>
        <p:cxnSp>
          <p:nvCxnSpPr>
            <p:cNvPr id="312" name="Shape 1018">
              <a:extLst>
                <a:ext uri="{FF2B5EF4-FFF2-40B4-BE49-F238E27FC236}">
                  <a16:creationId xmlns:a16="http://schemas.microsoft.com/office/drawing/2014/main" id="{E4C9D289-C8B6-49C1-90CF-0344CADE8494}"/>
                </a:ext>
              </a:extLst>
            </p:cNvPr>
            <p:cNvCxnSpPr>
              <a:stCxn id="287" idx="7"/>
              <a:endCxn id="288" idx="2"/>
            </p:cNvCxnSpPr>
            <p:nvPr/>
          </p:nvCxnSpPr>
          <p:spPr>
            <a:xfrm flipV="1">
              <a:off x="8447436" y="2231647"/>
              <a:ext cx="103707" cy="554808"/>
            </a:xfrm>
            <a:prstGeom prst="straightConnector1">
              <a:avLst/>
            </a:prstGeom>
            <a:noFill/>
            <a:ln w="9525" cap="flat" cmpd="sng">
              <a:solidFill>
                <a:srgbClr val="44546A"/>
              </a:solidFill>
              <a:prstDash val="solid"/>
              <a:round/>
              <a:headEnd type="none" w="lg" len="lg"/>
              <a:tailEnd type="triangle" w="lg" len="lg"/>
            </a:ln>
          </p:spPr>
        </p:cxnSp>
        <p:cxnSp>
          <p:nvCxnSpPr>
            <p:cNvPr id="313" name="Shape 1019">
              <a:extLst>
                <a:ext uri="{FF2B5EF4-FFF2-40B4-BE49-F238E27FC236}">
                  <a16:creationId xmlns:a16="http://schemas.microsoft.com/office/drawing/2014/main" id="{7B6248DF-55E4-4B19-B25F-104C34539138}"/>
                </a:ext>
              </a:extLst>
            </p:cNvPr>
            <p:cNvCxnSpPr>
              <a:stCxn id="287" idx="0"/>
              <a:endCxn id="295" idx="5"/>
            </p:cNvCxnSpPr>
            <p:nvPr/>
          </p:nvCxnSpPr>
          <p:spPr>
            <a:xfrm flipH="1" flipV="1">
              <a:off x="7438950" y="2242997"/>
              <a:ext cx="385201" cy="475479"/>
            </a:xfrm>
            <a:prstGeom prst="straightConnector1">
              <a:avLst/>
            </a:prstGeom>
            <a:noFill/>
            <a:ln w="38100" cap="flat" cmpd="sng">
              <a:solidFill>
                <a:srgbClr val="008000"/>
              </a:solidFill>
              <a:prstDash val="solid"/>
              <a:round/>
              <a:headEnd type="none" w="lg" len="lg"/>
              <a:tailEnd type="triangle" w="lg" len="lg"/>
            </a:ln>
          </p:spPr>
        </p:cxnSp>
        <p:cxnSp>
          <p:nvCxnSpPr>
            <p:cNvPr id="316" name="Shape 1022">
              <a:extLst>
                <a:ext uri="{FF2B5EF4-FFF2-40B4-BE49-F238E27FC236}">
                  <a16:creationId xmlns:a16="http://schemas.microsoft.com/office/drawing/2014/main" id="{06E120F6-2098-46A5-9AB0-B6E54D615833}"/>
                </a:ext>
              </a:extLst>
            </p:cNvPr>
            <p:cNvCxnSpPr>
              <a:stCxn id="287" idx="3"/>
              <a:endCxn id="304" idx="7"/>
            </p:cNvCxnSpPr>
            <p:nvPr/>
          </p:nvCxnSpPr>
          <p:spPr>
            <a:xfrm flipH="1">
              <a:off x="6788794" y="3114694"/>
              <a:ext cx="412071" cy="863275"/>
            </a:xfrm>
            <a:prstGeom prst="straightConnector1">
              <a:avLst/>
            </a:prstGeom>
            <a:noFill/>
            <a:ln w="28575" cap="flat" cmpd="sng">
              <a:solidFill>
                <a:srgbClr val="996633"/>
              </a:solidFill>
              <a:prstDash val="solid"/>
              <a:round/>
              <a:headEnd type="none" w="lg" len="lg"/>
              <a:tailEnd type="triangle" w="lg" len="lg"/>
            </a:ln>
          </p:spPr>
        </p:cxnSp>
        <p:cxnSp>
          <p:nvCxnSpPr>
            <p:cNvPr id="317" name="Shape 1023">
              <a:extLst>
                <a:ext uri="{FF2B5EF4-FFF2-40B4-BE49-F238E27FC236}">
                  <a16:creationId xmlns:a16="http://schemas.microsoft.com/office/drawing/2014/main" id="{66AE323F-54F3-42DF-B369-D33D4822E8CA}"/>
                </a:ext>
              </a:extLst>
            </p:cNvPr>
            <p:cNvCxnSpPr>
              <a:cxnSpLocks/>
              <a:stCxn id="287" idx="5"/>
              <a:endCxn id="289" idx="0"/>
            </p:cNvCxnSpPr>
            <p:nvPr/>
          </p:nvCxnSpPr>
          <p:spPr>
            <a:xfrm>
              <a:off x="8447436" y="3114693"/>
              <a:ext cx="15274" cy="558099"/>
            </a:xfrm>
            <a:prstGeom prst="straightConnector1">
              <a:avLst/>
            </a:prstGeom>
            <a:noFill/>
            <a:ln w="9525" cap="flat" cmpd="sng">
              <a:solidFill>
                <a:srgbClr val="44546A"/>
              </a:solidFill>
              <a:prstDash val="solid"/>
              <a:round/>
              <a:headEnd type="none" w="lg" len="lg"/>
              <a:tailEnd type="triangle" w="lg" len="lg"/>
            </a:ln>
          </p:spPr>
        </p:cxnSp>
      </p:grpSp>
      <p:sp>
        <p:nvSpPr>
          <p:cNvPr id="318" name="Shape 1025">
            <a:extLst>
              <a:ext uri="{FF2B5EF4-FFF2-40B4-BE49-F238E27FC236}">
                <a16:creationId xmlns:a16="http://schemas.microsoft.com/office/drawing/2014/main" id="{B02A6E51-53BA-495B-AFA9-8F699F8A5DF5}"/>
              </a:ext>
            </a:extLst>
          </p:cNvPr>
          <p:cNvSpPr txBox="1"/>
          <p:nvPr/>
        </p:nvSpPr>
        <p:spPr>
          <a:xfrm>
            <a:off x="7914755" y="5390129"/>
            <a:ext cx="1473347" cy="473468"/>
          </a:xfrm>
          <a:prstGeom prst="rect">
            <a:avLst/>
          </a:prstGeom>
          <a:noFill/>
          <a:ln>
            <a:noFill/>
          </a:ln>
        </p:spPr>
        <p:txBody>
          <a:bodyPr lIns="91425" tIns="91425" rIns="91425" bIns="91425" anchor="t" anchorCtr="0">
            <a:noAutofit/>
          </a:bodyPr>
          <a:lstStyle/>
          <a:p>
            <a:pPr fontAlgn="auto">
              <a:lnSpc>
                <a:spcPct val="100000"/>
              </a:lnSpc>
              <a:spcBef>
                <a:spcPts val="0"/>
              </a:spcBef>
              <a:spcAft>
                <a:spcPts val="0"/>
              </a:spcAft>
              <a:buClrTx/>
              <a:buSzTx/>
              <a:buFontTx/>
              <a:buNone/>
            </a:pPr>
            <a:r>
              <a:rPr lang="en-US" sz="2400" b="1" dirty="0" err="1">
                <a:solidFill>
                  <a:prstClr val="black"/>
                </a:solidFill>
                <a:latin typeface="Calibri" panose="020F0502020204030204"/>
                <a:ea typeface="+mn-ea"/>
                <a:cs typeface="+mn-cs"/>
              </a:rPr>
              <a:t>DBpedia</a:t>
            </a:r>
            <a:endParaRPr lang="en-US" sz="2400" b="1" dirty="0">
              <a:solidFill>
                <a:prstClr val="black"/>
              </a:solidFill>
              <a:latin typeface="Calibri" panose="020F0502020204030204"/>
              <a:ea typeface="+mn-ea"/>
              <a:cs typeface="+mn-cs"/>
            </a:endParaRPr>
          </a:p>
        </p:txBody>
      </p:sp>
      <p:sp>
        <p:nvSpPr>
          <p:cNvPr id="319" name="Shape 1024">
            <a:extLst>
              <a:ext uri="{FF2B5EF4-FFF2-40B4-BE49-F238E27FC236}">
                <a16:creationId xmlns:a16="http://schemas.microsoft.com/office/drawing/2014/main" id="{41007FD6-47DC-4148-ABD7-4370066B976F}"/>
              </a:ext>
            </a:extLst>
          </p:cNvPr>
          <p:cNvSpPr txBox="1"/>
          <p:nvPr/>
        </p:nvSpPr>
        <p:spPr>
          <a:xfrm>
            <a:off x="-50592" y="5355929"/>
            <a:ext cx="1608000" cy="585000"/>
          </a:xfrm>
          <a:prstGeom prst="rect">
            <a:avLst/>
          </a:prstGeom>
          <a:noFill/>
          <a:ln>
            <a:noFill/>
          </a:ln>
        </p:spPr>
        <p:txBody>
          <a:bodyPr lIns="91425" tIns="91425" rIns="91425" bIns="91425" anchor="t" anchorCtr="0">
            <a:noAutofit/>
          </a:bodyPr>
          <a:lstStyle/>
          <a:p>
            <a:pPr fontAlgn="auto">
              <a:lnSpc>
                <a:spcPct val="100000"/>
              </a:lnSpc>
              <a:spcBef>
                <a:spcPts val="0"/>
              </a:spcBef>
              <a:spcAft>
                <a:spcPts val="0"/>
              </a:spcAft>
              <a:buClrTx/>
              <a:buSzTx/>
              <a:buFontTx/>
              <a:buNone/>
            </a:pPr>
            <a:r>
              <a:rPr lang="en-US" sz="2400" b="1" dirty="0" err="1">
                <a:solidFill>
                  <a:prstClr val="black"/>
                </a:solidFill>
                <a:latin typeface="Calibri" panose="020F0502020204030204"/>
                <a:ea typeface="+mn-ea"/>
                <a:cs typeface="+mn-cs"/>
              </a:rPr>
              <a:t>Wikidata</a:t>
            </a:r>
            <a:endParaRPr lang="en-US" sz="2400" b="1" dirty="0">
              <a:solidFill>
                <a:prstClr val="black"/>
              </a:solidFill>
              <a:latin typeface="Calibri" panose="020F0502020204030204"/>
              <a:ea typeface="+mn-ea"/>
              <a:cs typeface="+mn-cs"/>
            </a:endParaRPr>
          </a:p>
        </p:txBody>
      </p:sp>
      <p:cxnSp>
        <p:nvCxnSpPr>
          <p:cNvPr id="320" name="Straight Connector 13">
            <a:extLst>
              <a:ext uri="{FF2B5EF4-FFF2-40B4-BE49-F238E27FC236}">
                <a16:creationId xmlns:a16="http://schemas.microsoft.com/office/drawing/2014/main" id="{F0DD6502-4634-46CE-85DE-24850439B49C}"/>
              </a:ext>
            </a:extLst>
          </p:cNvPr>
          <p:cNvCxnSpPr>
            <a:stCxn id="244" idx="6"/>
            <a:endCxn id="287" idx="2"/>
          </p:cNvCxnSpPr>
          <p:nvPr/>
        </p:nvCxnSpPr>
        <p:spPr bwMode="auto">
          <a:xfrm flipV="1">
            <a:off x="3707632" y="2950575"/>
            <a:ext cx="3235058" cy="147093"/>
          </a:xfrm>
          <a:prstGeom prst="line">
            <a:avLst/>
          </a:prstGeom>
          <a:noFill/>
          <a:ln w="34925" cap="flat" cmpd="sng" algn="ctr">
            <a:solidFill>
              <a:sysClr val="windowText" lastClr="000000"/>
            </a:solidFill>
            <a:prstDash val="dash"/>
            <a:round/>
            <a:headEnd type="none" w="med" len="med"/>
            <a:tailEnd type="none" w="med" len="med"/>
          </a:ln>
          <a:effectLst/>
        </p:spPr>
      </p:cxnSp>
      <p:cxnSp>
        <p:nvCxnSpPr>
          <p:cNvPr id="322" name="Straight Connector 13">
            <a:extLst>
              <a:ext uri="{FF2B5EF4-FFF2-40B4-BE49-F238E27FC236}">
                <a16:creationId xmlns:a16="http://schemas.microsoft.com/office/drawing/2014/main" id="{C34BF4FE-C079-4715-B4F9-E0873AD557E8}"/>
              </a:ext>
            </a:extLst>
          </p:cNvPr>
          <p:cNvCxnSpPr>
            <a:cxnSpLocks/>
            <a:stCxn id="270" idx="6"/>
            <a:endCxn id="295" idx="2"/>
          </p:cNvCxnSpPr>
          <p:nvPr/>
        </p:nvCxnSpPr>
        <p:spPr bwMode="auto">
          <a:xfrm flipV="1">
            <a:off x="4276152" y="2031218"/>
            <a:ext cx="2010572" cy="61532"/>
          </a:xfrm>
          <a:prstGeom prst="line">
            <a:avLst/>
          </a:prstGeom>
          <a:noFill/>
          <a:ln w="34925" cap="flat" cmpd="sng" algn="ctr">
            <a:solidFill>
              <a:sysClr val="windowText" lastClr="000000"/>
            </a:solidFill>
            <a:prstDash val="dash"/>
            <a:round/>
            <a:headEnd type="none" w="med" len="med"/>
            <a:tailEnd type="none" w="med" len="med"/>
          </a:ln>
          <a:effectLst/>
        </p:spPr>
      </p:cxnSp>
      <p:cxnSp>
        <p:nvCxnSpPr>
          <p:cNvPr id="93" name="Straight Connector 13">
            <a:extLst>
              <a:ext uri="{FF2B5EF4-FFF2-40B4-BE49-F238E27FC236}">
                <a16:creationId xmlns:a16="http://schemas.microsoft.com/office/drawing/2014/main" id="{C34BF4FE-C079-4715-B4F9-E0873AD557E8}"/>
              </a:ext>
            </a:extLst>
          </p:cNvPr>
          <p:cNvCxnSpPr>
            <a:cxnSpLocks/>
          </p:cNvCxnSpPr>
          <p:nvPr/>
        </p:nvCxnSpPr>
        <p:spPr bwMode="auto">
          <a:xfrm flipV="1">
            <a:off x="3298626" y="4197206"/>
            <a:ext cx="2239134" cy="162407"/>
          </a:xfrm>
          <a:prstGeom prst="line">
            <a:avLst/>
          </a:prstGeom>
          <a:noFill/>
          <a:ln w="34925" cap="flat" cmpd="sng" algn="ctr">
            <a:solidFill>
              <a:sysClr val="windowText" lastClr="000000"/>
            </a:solidFill>
            <a:prstDash val="dash"/>
            <a:round/>
            <a:headEnd type="none" w="med" len="med"/>
            <a:tailEnd type="none" w="med" len="med"/>
          </a:ln>
          <a:effectLst/>
        </p:spPr>
      </p:cxnSp>
    </p:spTree>
    <p:extLst>
      <p:ext uri="{BB962C8B-B14F-4D97-AF65-F5344CB8AC3E}">
        <p14:creationId xmlns:p14="http://schemas.microsoft.com/office/powerpoint/2010/main" val="3174204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2799"/>
            <a:ext cx="7805737" cy="688031"/>
          </a:xfrm>
        </p:spPr>
        <p:txBody>
          <a:bodyPr/>
          <a:lstStyle/>
          <a:p>
            <a:r>
              <a:rPr lang="en-US" dirty="0" err="1"/>
              <a:t>MinoanER</a:t>
            </a:r>
            <a:r>
              <a:rPr lang="en-US" dirty="0"/>
              <a:t> Architecture in </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19</a:t>
            </a:fld>
            <a:endParaRPr lang="en-US" dirty="0"/>
          </a:p>
        </p:txBody>
      </p:sp>
      <p:pic>
        <p:nvPicPr>
          <p:cNvPr id="5" name="Picture 2"/>
          <p:cNvPicPr>
            <a:picLocks noChangeAspect="1"/>
          </p:cNvPicPr>
          <p:nvPr/>
        </p:nvPicPr>
        <p:blipFill>
          <a:blip r:embed="rId3"/>
          <a:stretch>
            <a:fillRect/>
          </a:stretch>
        </p:blipFill>
        <p:spPr>
          <a:xfrm>
            <a:off x="6889335" y="-2146"/>
            <a:ext cx="1327908" cy="707067"/>
          </a:xfrm>
          <a:prstGeom prst="rect">
            <a:avLst/>
          </a:prstGeom>
        </p:spPr>
      </p:pic>
      <p:sp>
        <p:nvSpPr>
          <p:cNvPr id="6" name="TextBox 185"/>
          <p:cNvSpPr txBox="1"/>
          <p:nvPr/>
        </p:nvSpPr>
        <p:spPr>
          <a:xfrm>
            <a:off x="611796" y="2099263"/>
            <a:ext cx="1194493" cy="939873"/>
          </a:xfrm>
          <a:prstGeom prst="rect">
            <a:avLst/>
          </a:prstGeom>
          <a:solidFill>
            <a:srgbClr val="FF9900"/>
          </a:solidFill>
          <a:ln w="25400" cap="flat" cmpd="sng" algn="ctr">
            <a:solidFill>
              <a:srgbClr val="000000">
                <a:lumMod val="50000"/>
                <a:lumOff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Entity collection</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7" name="TextBox 186"/>
          <p:cNvSpPr txBox="1"/>
          <p:nvPr/>
        </p:nvSpPr>
        <p:spPr>
          <a:xfrm>
            <a:off x="611796" y="3042495"/>
            <a:ext cx="1198609" cy="939873"/>
          </a:xfrm>
          <a:prstGeom prst="rect">
            <a:avLst/>
          </a:prstGeom>
          <a:solidFill>
            <a:srgbClr val="FF9900"/>
          </a:solidFill>
          <a:ln w="25400" cap="flat" cmpd="sng" algn="ctr">
            <a:solidFill>
              <a:srgbClr val="000000">
                <a:lumMod val="50000"/>
                <a:lumOff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Entity collection</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8" name="Rectangle 7"/>
          <p:cNvSpPr/>
          <p:nvPr/>
        </p:nvSpPr>
        <p:spPr bwMode="auto">
          <a:xfrm>
            <a:off x="1806288" y="2132391"/>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 name="Rectangle 8"/>
          <p:cNvSpPr/>
          <p:nvPr/>
        </p:nvSpPr>
        <p:spPr bwMode="auto">
          <a:xfrm>
            <a:off x="1806288" y="2316938"/>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0" name="Rectangle 9"/>
          <p:cNvSpPr/>
          <p:nvPr/>
        </p:nvSpPr>
        <p:spPr bwMode="auto">
          <a:xfrm>
            <a:off x="1806288" y="2493071"/>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1" name="Rectangle 10"/>
          <p:cNvSpPr/>
          <p:nvPr/>
        </p:nvSpPr>
        <p:spPr bwMode="auto">
          <a:xfrm>
            <a:off x="1806288" y="2669204"/>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2" name="Rectangle 11"/>
          <p:cNvSpPr/>
          <p:nvPr/>
        </p:nvSpPr>
        <p:spPr bwMode="auto">
          <a:xfrm>
            <a:off x="1806288" y="2850005"/>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 name="Rectangle 12"/>
          <p:cNvSpPr/>
          <p:nvPr/>
        </p:nvSpPr>
        <p:spPr bwMode="auto">
          <a:xfrm>
            <a:off x="1806288" y="3081788"/>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4" name="Rectangle 13"/>
          <p:cNvSpPr/>
          <p:nvPr/>
        </p:nvSpPr>
        <p:spPr bwMode="auto">
          <a:xfrm>
            <a:off x="1806288" y="3266335"/>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5" name="Rectangle 14"/>
          <p:cNvSpPr/>
          <p:nvPr/>
        </p:nvSpPr>
        <p:spPr bwMode="auto">
          <a:xfrm>
            <a:off x="1806288" y="3442468"/>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6" name="Rectangle 15"/>
          <p:cNvSpPr/>
          <p:nvPr/>
        </p:nvSpPr>
        <p:spPr bwMode="auto">
          <a:xfrm>
            <a:off x="1806288" y="3618601"/>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7" name="Rectangle 16"/>
          <p:cNvSpPr/>
          <p:nvPr/>
        </p:nvSpPr>
        <p:spPr bwMode="auto">
          <a:xfrm>
            <a:off x="1806288" y="3799402"/>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cxnSp>
        <p:nvCxnSpPr>
          <p:cNvPr id="18" name="Straight Arrow Connector 205"/>
          <p:cNvCxnSpPr>
            <a:stCxn id="8" idx="3"/>
            <a:endCxn id="50" idx="1"/>
          </p:cNvCxnSpPr>
          <p:nvPr/>
        </p:nvCxnSpPr>
        <p:spPr bwMode="auto">
          <a:xfrm flipV="1">
            <a:off x="1913380" y="1488965"/>
            <a:ext cx="789432" cy="731493"/>
          </a:xfrm>
          <a:prstGeom prst="straightConnector1">
            <a:avLst/>
          </a:prstGeom>
          <a:noFill/>
          <a:ln w="12700" cap="flat" cmpd="sng" algn="ctr">
            <a:solidFill>
              <a:srgbClr val="000000"/>
            </a:solidFill>
            <a:prstDash val="solid"/>
            <a:round/>
            <a:headEnd type="none" w="med" len="med"/>
            <a:tailEnd type="triangle"/>
          </a:ln>
          <a:effectLst/>
        </p:spPr>
      </p:cxnSp>
      <p:cxnSp>
        <p:nvCxnSpPr>
          <p:cNvPr id="19" name="Straight Arrow Connector 206"/>
          <p:cNvCxnSpPr>
            <a:stCxn id="9" idx="3"/>
            <a:endCxn id="51" idx="1"/>
          </p:cNvCxnSpPr>
          <p:nvPr/>
        </p:nvCxnSpPr>
        <p:spPr bwMode="auto">
          <a:xfrm flipV="1">
            <a:off x="1913380" y="1673512"/>
            <a:ext cx="789432" cy="731493"/>
          </a:xfrm>
          <a:prstGeom prst="straightConnector1">
            <a:avLst/>
          </a:prstGeom>
          <a:noFill/>
          <a:ln w="12700" cap="flat" cmpd="sng" algn="ctr">
            <a:solidFill>
              <a:srgbClr val="000000"/>
            </a:solidFill>
            <a:prstDash val="solid"/>
            <a:round/>
            <a:headEnd type="none" w="med" len="med"/>
            <a:tailEnd type="triangle"/>
          </a:ln>
          <a:effectLst/>
        </p:spPr>
      </p:cxnSp>
      <p:cxnSp>
        <p:nvCxnSpPr>
          <p:cNvPr id="20" name="Straight Arrow Connector 207"/>
          <p:cNvCxnSpPr>
            <a:stCxn id="12" idx="3"/>
            <a:endCxn id="54" idx="1"/>
          </p:cNvCxnSpPr>
          <p:nvPr/>
        </p:nvCxnSpPr>
        <p:spPr bwMode="auto">
          <a:xfrm flipV="1">
            <a:off x="1913380" y="2357311"/>
            <a:ext cx="797664" cy="580760"/>
          </a:xfrm>
          <a:prstGeom prst="straightConnector1">
            <a:avLst/>
          </a:prstGeom>
          <a:noFill/>
          <a:ln w="12700" cap="flat" cmpd="sng" algn="ctr">
            <a:solidFill>
              <a:srgbClr val="000000"/>
            </a:solidFill>
            <a:prstDash val="solid"/>
            <a:round/>
            <a:headEnd type="none" w="med" len="med"/>
            <a:tailEnd type="triangle"/>
          </a:ln>
          <a:effectLst/>
        </p:spPr>
      </p:cxnSp>
      <p:cxnSp>
        <p:nvCxnSpPr>
          <p:cNvPr id="21" name="Straight Arrow Connector 208"/>
          <p:cNvCxnSpPr>
            <a:stCxn id="13" idx="3"/>
            <a:endCxn id="51" idx="1"/>
          </p:cNvCxnSpPr>
          <p:nvPr/>
        </p:nvCxnSpPr>
        <p:spPr bwMode="auto">
          <a:xfrm flipV="1">
            <a:off x="1913380" y="1673512"/>
            <a:ext cx="789432" cy="1496343"/>
          </a:xfrm>
          <a:prstGeom prst="straightConnector1">
            <a:avLst/>
          </a:prstGeom>
          <a:noFill/>
          <a:ln w="12700" cap="flat" cmpd="sng" algn="ctr">
            <a:solidFill>
              <a:srgbClr val="000000"/>
            </a:solidFill>
            <a:prstDash val="solid"/>
            <a:round/>
            <a:headEnd type="none" w="med" len="med"/>
            <a:tailEnd type="triangle"/>
          </a:ln>
          <a:effectLst/>
        </p:spPr>
      </p:cxnSp>
      <p:sp>
        <p:nvSpPr>
          <p:cNvPr id="22" name="TextBox 217"/>
          <p:cNvSpPr txBox="1"/>
          <p:nvPr/>
        </p:nvSpPr>
        <p:spPr>
          <a:xfrm>
            <a:off x="593124" y="3987036"/>
            <a:ext cx="1213165" cy="939873"/>
          </a:xfrm>
          <a:prstGeom prst="rect">
            <a:avLst/>
          </a:prstGeom>
          <a:solidFill>
            <a:srgbClr val="FF9900"/>
          </a:solidFill>
          <a:ln w="25400" cap="flat" cmpd="sng" algn="ctr">
            <a:solidFill>
              <a:srgbClr val="000000">
                <a:lumMod val="50000"/>
                <a:lumOff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Entity collection</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23" name="Rectangle 22"/>
          <p:cNvSpPr/>
          <p:nvPr/>
        </p:nvSpPr>
        <p:spPr bwMode="auto">
          <a:xfrm>
            <a:off x="1802172" y="4026329"/>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24" name="Rectangle 23"/>
          <p:cNvSpPr/>
          <p:nvPr/>
        </p:nvSpPr>
        <p:spPr bwMode="auto">
          <a:xfrm>
            <a:off x="1802172" y="4210876"/>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25" name="Rectangle 24"/>
          <p:cNvSpPr/>
          <p:nvPr/>
        </p:nvSpPr>
        <p:spPr bwMode="auto">
          <a:xfrm>
            <a:off x="1802172" y="4387009"/>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26" name="Rectangle 25"/>
          <p:cNvSpPr/>
          <p:nvPr/>
        </p:nvSpPr>
        <p:spPr bwMode="auto">
          <a:xfrm>
            <a:off x="1802172" y="4563142"/>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27" name="Rectangle 26"/>
          <p:cNvSpPr/>
          <p:nvPr/>
        </p:nvSpPr>
        <p:spPr bwMode="auto">
          <a:xfrm>
            <a:off x="1802173" y="4743943"/>
            <a:ext cx="107092" cy="176133"/>
          </a:xfrm>
          <a:prstGeom prst="rect">
            <a:avLst/>
          </a:prstGeom>
          <a:solidFill>
            <a:srgbClr val="FF9900"/>
          </a:solidFill>
          <a:ln w="25400" cap="flat" cmpd="sng" algn="ctr">
            <a:solidFill>
              <a:srgbClr val="000000">
                <a:lumMod val="50000"/>
                <a:lumOff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cxnSp>
        <p:nvCxnSpPr>
          <p:cNvPr id="28" name="Straight Arrow Connector 223"/>
          <p:cNvCxnSpPr>
            <a:stCxn id="14" idx="3"/>
            <a:endCxn id="35" idx="1"/>
          </p:cNvCxnSpPr>
          <p:nvPr/>
        </p:nvCxnSpPr>
        <p:spPr bwMode="auto">
          <a:xfrm flipV="1">
            <a:off x="1913381" y="3201501"/>
            <a:ext cx="768841" cy="152901"/>
          </a:xfrm>
          <a:prstGeom prst="straightConnector1">
            <a:avLst/>
          </a:prstGeom>
          <a:noFill/>
          <a:ln w="12700" cap="flat" cmpd="sng" algn="ctr">
            <a:solidFill>
              <a:srgbClr val="000000"/>
            </a:solidFill>
            <a:prstDash val="solid"/>
            <a:round/>
            <a:headEnd type="none" w="med" len="med"/>
            <a:tailEnd type="triangle"/>
          </a:ln>
          <a:effectLst/>
        </p:spPr>
      </p:cxnSp>
      <p:cxnSp>
        <p:nvCxnSpPr>
          <p:cNvPr id="29" name="Straight Arrow Connector 224"/>
          <p:cNvCxnSpPr>
            <a:stCxn id="23" idx="3"/>
            <a:endCxn id="36" idx="1"/>
          </p:cNvCxnSpPr>
          <p:nvPr/>
        </p:nvCxnSpPr>
        <p:spPr bwMode="auto">
          <a:xfrm flipV="1">
            <a:off x="1909265" y="3386047"/>
            <a:ext cx="772957" cy="728348"/>
          </a:xfrm>
          <a:prstGeom prst="straightConnector1">
            <a:avLst/>
          </a:prstGeom>
          <a:noFill/>
          <a:ln w="12700" cap="flat" cmpd="sng" algn="ctr">
            <a:solidFill>
              <a:srgbClr val="000000"/>
            </a:solidFill>
            <a:prstDash val="solid"/>
            <a:round/>
            <a:headEnd type="none" w="med" len="med"/>
            <a:tailEnd type="triangle"/>
          </a:ln>
          <a:effectLst/>
        </p:spPr>
      </p:cxnSp>
      <p:cxnSp>
        <p:nvCxnSpPr>
          <p:cNvPr id="30" name="Straight Arrow Connector 225"/>
          <p:cNvCxnSpPr>
            <a:stCxn id="24" idx="3"/>
            <a:endCxn id="55" idx="1"/>
          </p:cNvCxnSpPr>
          <p:nvPr/>
        </p:nvCxnSpPr>
        <p:spPr bwMode="auto">
          <a:xfrm flipV="1">
            <a:off x="1909264" y="2533444"/>
            <a:ext cx="801780" cy="1765498"/>
          </a:xfrm>
          <a:prstGeom prst="straightConnector1">
            <a:avLst/>
          </a:prstGeom>
          <a:noFill/>
          <a:ln w="12700" cap="flat" cmpd="sng" algn="ctr">
            <a:solidFill>
              <a:srgbClr val="000000"/>
            </a:solidFill>
            <a:prstDash val="solid"/>
            <a:round/>
            <a:headEnd type="none" w="med" len="med"/>
            <a:tailEnd type="triangle"/>
          </a:ln>
          <a:effectLst/>
        </p:spPr>
      </p:cxnSp>
      <p:cxnSp>
        <p:nvCxnSpPr>
          <p:cNvPr id="31" name="Straight Arrow Connector 226"/>
          <p:cNvCxnSpPr>
            <a:stCxn id="27" idx="3"/>
            <a:endCxn id="39" idx="1"/>
          </p:cNvCxnSpPr>
          <p:nvPr/>
        </p:nvCxnSpPr>
        <p:spPr bwMode="auto">
          <a:xfrm flipV="1">
            <a:off x="1909265" y="4069847"/>
            <a:ext cx="781188" cy="762162"/>
          </a:xfrm>
          <a:prstGeom prst="straightConnector1">
            <a:avLst/>
          </a:prstGeom>
          <a:noFill/>
          <a:ln w="12700" cap="flat" cmpd="sng" algn="ctr">
            <a:solidFill>
              <a:srgbClr val="000000"/>
            </a:solidFill>
            <a:prstDash val="solid"/>
            <a:round/>
            <a:headEnd type="none" w="med" len="med"/>
            <a:tailEnd type="triangle"/>
          </a:ln>
          <a:effectLst/>
        </p:spPr>
      </p:cxnSp>
      <p:grpSp>
        <p:nvGrpSpPr>
          <p:cNvPr id="32" name="Group 367"/>
          <p:cNvGrpSpPr/>
          <p:nvPr/>
        </p:nvGrpSpPr>
        <p:grpSpPr>
          <a:xfrm>
            <a:off x="2682221" y="3075722"/>
            <a:ext cx="1519884" cy="1323668"/>
            <a:chOff x="2682221" y="3149864"/>
            <a:chExt cx="1519884" cy="1323668"/>
          </a:xfrm>
        </p:grpSpPr>
        <p:sp>
          <p:nvSpPr>
            <p:cNvPr id="33" name="TextBox 209"/>
            <p:cNvSpPr txBox="1"/>
            <p:nvPr/>
          </p:nvSpPr>
          <p:spPr>
            <a:xfrm>
              <a:off x="2793429" y="3149864"/>
              <a:ext cx="1301584" cy="657359"/>
            </a:xfrm>
            <a:prstGeom prst="rect">
              <a:avLst/>
            </a:prstGeom>
            <a:solidFill>
              <a:srgbClr val="26B7FD"/>
            </a:solidFill>
            <a:ln w="63500" cap="flat" cmpd="tri"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Token Bl. (part)</a:t>
              </a:r>
            </a:p>
          </p:txBody>
        </p:sp>
        <p:sp>
          <p:nvSpPr>
            <p:cNvPr id="34" name="TextBox 210"/>
            <p:cNvSpPr txBox="1"/>
            <p:nvPr/>
          </p:nvSpPr>
          <p:spPr>
            <a:xfrm>
              <a:off x="2793429" y="3816173"/>
              <a:ext cx="1301584" cy="657359"/>
            </a:xfrm>
            <a:prstGeom prst="rect">
              <a:avLst/>
            </a:prstGeom>
            <a:solidFill>
              <a:srgbClr val="26B7FD"/>
            </a:solidFill>
            <a:ln w="63500" cap="flat" cmpd="tri"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Token Bl.</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35" name="Rectangle 34"/>
            <p:cNvSpPr/>
            <p:nvPr/>
          </p:nvSpPr>
          <p:spPr bwMode="auto">
            <a:xfrm>
              <a:off x="2682221" y="3187576"/>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36" name="Rectangle 35"/>
            <p:cNvSpPr/>
            <p:nvPr/>
          </p:nvSpPr>
          <p:spPr bwMode="auto">
            <a:xfrm>
              <a:off x="2682221" y="3372123"/>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37" name="Rectangle 36"/>
            <p:cNvSpPr/>
            <p:nvPr/>
          </p:nvSpPr>
          <p:spPr bwMode="auto">
            <a:xfrm>
              <a:off x="2682221" y="3548256"/>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38" name="Rectangle 37"/>
            <p:cNvSpPr/>
            <p:nvPr/>
          </p:nvSpPr>
          <p:spPr bwMode="auto">
            <a:xfrm>
              <a:off x="2690453" y="3871376"/>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39" name="Rectangle 38"/>
            <p:cNvSpPr/>
            <p:nvPr/>
          </p:nvSpPr>
          <p:spPr bwMode="auto">
            <a:xfrm>
              <a:off x="2690453" y="4055923"/>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40" name="Rectangle 39"/>
            <p:cNvSpPr/>
            <p:nvPr/>
          </p:nvSpPr>
          <p:spPr bwMode="auto">
            <a:xfrm>
              <a:off x="2690453" y="4232056"/>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41" name="Rectangle 40"/>
            <p:cNvSpPr/>
            <p:nvPr/>
          </p:nvSpPr>
          <p:spPr bwMode="auto">
            <a:xfrm>
              <a:off x="4095013" y="3203534"/>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42" name="Rectangle 41"/>
            <p:cNvSpPr/>
            <p:nvPr/>
          </p:nvSpPr>
          <p:spPr bwMode="auto">
            <a:xfrm>
              <a:off x="4095013" y="3388081"/>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43" name="Rectangle 42"/>
            <p:cNvSpPr/>
            <p:nvPr/>
          </p:nvSpPr>
          <p:spPr bwMode="auto">
            <a:xfrm>
              <a:off x="4095013" y="3564214"/>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44" name="Rectangle 43"/>
            <p:cNvSpPr/>
            <p:nvPr/>
          </p:nvSpPr>
          <p:spPr bwMode="auto">
            <a:xfrm>
              <a:off x="4095013" y="3884103"/>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45" name="Rectangle 44"/>
            <p:cNvSpPr/>
            <p:nvPr/>
          </p:nvSpPr>
          <p:spPr bwMode="auto">
            <a:xfrm>
              <a:off x="4095013" y="4068650"/>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46" name="Rectangle 45"/>
            <p:cNvSpPr/>
            <p:nvPr/>
          </p:nvSpPr>
          <p:spPr bwMode="auto">
            <a:xfrm>
              <a:off x="4095013" y="4244783"/>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grpSp>
        <p:nvGrpSpPr>
          <p:cNvPr id="47" name="Group 368"/>
          <p:cNvGrpSpPr/>
          <p:nvPr/>
        </p:nvGrpSpPr>
        <p:grpSpPr>
          <a:xfrm>
            <a:off x="2702812" y="1363186"/>
            <a:ext cx="1524000" cy="1323668"/>
            <a:chOff x="2702812" y="1437328"/>
            <a:chExt cx="1524000" cy="1323668"/>
          </a:xfrm>
        </p:grpSpPr>
        <p:sp>
          <p:nvSpPr>
            <p:cNvPr id="48" name="TextBox 187"/>
            <p:cNvSpPr txBox="1"/>
            <p:nvPr/>
          </p:nvSpPr>
          <p:spPr>
            <a:xfrm>
              <a:off x="2814020" y="1437328"/>
              <a:ext cx="1301584" cy="657359"/>
            </a:xfrm>
            <a:prstGeom prst="rect">
              <a:avLst/>
            </a:prstGeom>
            <a:solidFill>
              <a:srgbClr val="26B7FD"/>
            </a:solidFill>
            <a:ln w="63500" cap="flat" cmpd="tri"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Name Bl.</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49" name="TextBox 188"/>
            <p:cNvSpPr txBox="1"/>
            <p:nvPr/>
          </p:nvSpPr>
          <p:spPr>
            <a:xfrm>
              <a:off x="2814020" y="2103637"/>
              <a:ext cx="1301584" cy="657359"/>
            </a:xfrm>
            <a:prstGeom prst="rect">
              <a:avLst/>
            </a:prstGeom>
            <a:solidFill>
              <a:srgbClr val="26B7FD"/>
            </a:solidFill>
            <a:ln w="63500" cap="flat" cmpd="tri"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Name Bl.</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50" name="Rectangle 49"/>
            <p:cNvSpPr/>
            <p:nvPr/>
          </p:nvSpPr>
          <p:spPr bwMode="auto">
            <a:xfrm>
              <a:off x="2702812" y="1475040"/>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1" name="Rectangle 50"/>
            <p:cNvSpPr/>
            <p:nvPr/>
          </p:nvSpPr>
          <p:spPr bwMode="auto">
            <a:xfrm>
              <a:off x="2702812" y="1659587"/>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2" name="Rectangle 51"/>
            <p:cNvSpPr/>
            <p:nvPr/>
          </p:nvSpPr>
          <p:spPr bwMode="auto">
            <a:xfrm>
              <a:off x="2702812" y="1835720"/>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3" name="Rectangle 52"/>
            <p:cNvSpPr/>
            <p:nvPr/>
          </p:nvSpPr>
          <p:spPr bwMode="auto">
            <a:xfrm>
              <a:off x="2711044" y="2158840"/>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4" name="Rectangle 53"/>
            <p:cNvSpPr/>
            <p:nvPr/>
          </p:nvSpPr>
          <p:spPr bwMode="auto">
            <a:xfrm>
              <a:off x="2711044" y="2343387"/>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5" name="Rectangle 54"/>
            <p:cNvSpPr/>
            <p:nvPr/>
          </p:nvSpPr>
          <p:spPr bwMode="auto">
            <a:xfrm>
              <a:off x="2711044" y="2519520"/>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6" name="Rectangle 55"/>
            <p:cNvSpPr/>
            <p:nvPr/>
          </p:nvSpPr>
          <p:spPr bwMode="auto">
            <a:xfrm>
              <a:off x="4119720" y="2171443"/>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7" name="Rectangle 56"/>
            <p:cNvSpPr/>
            <p:nvPr/>
          </p:nvSpPr>
          <p:spPr bwMode="auto">
            <a:xfrm>
              <a:off x="4119720" y="2355990"/>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8" name="Rectangle 57"/>
            <p:cNvSpPr/>
            <p:nvPr/>
          </p:nvSpPr>
          <p:spPr bwMode="auto">
            <a:xfrm>
              <a:off x="4119720" y="2532123"/>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59" name="Rectangle 58"/>
            <p:cNvSpPr/>
            <p:nvPr/>
          </p:nvSpPr>
          <p:spPr bwMode="auto">
            <a:xfrm>
              <a:off x="4115604" y="1499948"/>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60" name="Rectangle 59"/>
            <p:cNvSpPr/>
            <p:nvPr/>
          </p:nvSpPr>
          <p:spPr bwMode="auto">
            <a:xfrm>
              <a:off x="4115604" y="1684495"/>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61" name="Rectangle 60"/>
            <p:cNvSpPr/>
            <p:nvPr/>
          </p:nvSpPr>
          <p:spPr bwMode="auto">
            <a:xfrm>
              <a:off x="4115604" y="1860628"/>
              <a:ext cx="107092" cy="176133"/>
            </a:xfrm>
            <a:prstGeom prst="rect">
              <a:avLst/>
            </a:prstGeom>
            <a:solidFill>
              <a:srgbClr val="26B7FD"/>
            </a:solidFill>
            <a:ln w="63500" cap="flat" cmpd="tri"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grpSp>
        <p:nvGrpSpPr>
          <p:cNvPr id="62" name="Group 366"/>
          <p:cNvGrpSpPr/>
          <p:nvPr/>
        </p:nvGrpSpPr>
        <p:grpSpPr>
          <a:xfrm>
            <a:off x="4129369" y="4938224"/>
            <a:ext cx="1528119" cy="1323668"/>
            <a:chOff x="4129369" y="5012366"/>
            <a:chExt cx="1528119" cy="1323668"/>
          </a:xfrm>
        </p:grpSpPr>
        <p:sp>
          <p:nvSpPr>
            <p:cNvPr id="63" name="TextBox 227"/>
            <p:cNvSpPr txBox="1"/>
            <p:nvPr/>
          </p:nvSpPr>
          <p:spPr>
            <a:xfrm>
              <a:off x="4240577" y="5012366"/>
              <a:ext cx="1301584" cy="657359"/>
            </a:xfrm>
            <a:prstGeom prst="rect">
              <a:avLst/>
            </a:prstGeom>
            <a:solidFill>
              <a:srgbClr val="92D050"/>
            </a:solidFill>
            <a:ln w="25400" cap="flat" cmpd="dbl"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Neighbor sims (part)</a:t>
              </a:r>
            </a:p>
          </p:txBody>
        </p:sp>
        <p:sp>
          <p:nvSpPr>
            <p:cNvPr id="64" name="TextBox 228"/>
            <p:cNvSpPr txBox="1"/>
            <p:nvPr/>
          </p:nvSpPr>
          <p:spPr>
            <a:xfrm>
              <a:off x="4240577" y="5678675"/>
              <a:ext cx="1301584" cy="657359"/>
            </a:xfrm>
            <a:prstGeom prst="rect">
              <a:avLst/>
            </a:prstGeom>
            <a:solidFill>
              <a:srgbClr val="92D050"/>
            </a:solidFill>
            <a:ln w="25400" cap="flat" cmpd="dbl"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Neighbor sims (part)</a:t>
              </a:r>
            </a:p>
          </p:txBody>
        </p:sp>
        <p:sp>
          <p:nvSpPr>
            <p:cNvPr id="65" name="Rectangle 64"/>
            <p:cNvSpPr/>
            <p:nvPr/>
          </p:nvSpPr>
          <p:spPr bwMode="auto">
            <a:xfrm>
              <a:off x="4129369" y="5074792"/>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66" name="Rectangle 65"/>
            <p:cNvSpPr/>
            <p:nvPr/>
          </p:nvSpPr>
          <p:spPr bwMode="auto">
            <a:xfrm>
              <a:off x="4129369" y="5259339"/>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67" name="Rectangle 66"/>
            <p:cNvSpPr/>
            <p:nvPr/>
          </p:nvSpPr>
          <p:spPr bwMode="auto">
            <a:xfrm>
              <a:off x="4129369" y="5435472"/>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68" name="Rectangle 67"/>
            <p:cNvSpPr/>
            <p:nvPr/>
          </p:nvSpPr>
          <p:spPr bwMode="auto">
            <a:xfrm>
              <a:off x="4137601" y="5742116"/>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69" name="Rectangle 68"/>
            <p:cNvSpPr/>
            <p:nvPr/>
          </p:nvSpPr>
          <p:spPr bwMode="auto">
            <a:xfrm>
              <a:off x="4137601" y="5926663"/>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70" name="Rectangle 69"/>
            <p:cNvSpPr/>
            <p:nvPr/>
          </p:nvSpPr>
          <p:spPr bwMode="auto">
            <a:xfrm>
              <a:off x="4137601" y="6102796"/>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71" name="Rectangle 70"/>
            <p:cNvSpPr/>
            <p:nvPr/>
          </p:nvSpPr>
          <p:spPr bwMode="auto">
            <a:xfrm>
              <a:off x="5550396" y="5743299"/>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72" name="Rectangle 71"/>
            <p:cNvSpPr/>
            <p:nvPr/>
          </p:nvSpPr>
          <p:spPr bwMode="auto">
            <a:xfrm>
              <a:off x="5550396" y="5927846"/>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73" name="Rectangle 72"/>
            <p:cNvSpPr/>
            <p:nvPr/>
          </p:nvSpPr>
          <p:spPr bwMode="auto">
            <a:xfrm>
              <a:off x="5550396" y="6103979"/>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74" name="Rectangle 73"/>
            <p:cNvSpPr/>
            <p:nvPr/>
          </p:nvSpPr>
          <p:spPr bwMode="auto">
            <a:xfrm>
              <a:off x="5546280" y="5071804"/>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75" name="Rectangle 74"/>
            <p:cNvSpPr/>
            <p:nvPr/>
          </p:nvSpPr>
          <p:spPr bwMode="auto">
            <a:xfrm>
              <a:off x="5546280" y="5256351"/>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76" name="Rectangle 75"/>
            <p:cNvSpPr/>
            <p:nvPr/>
          </p:nvSpPr>
          <p:spPr bwMode="auto">
            <a:xfrm>
              <a:off x="5546280" y="5432484"/>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cxnSp>
        <p:nvCxnSpPr>
          <p:cNvPr id="77" name="Straight Arrow Connector 261"/>
          <p:cNvCxnSpPr>
            <a:stCxn id="74" idx="3"/>
            <a:endCxn id="131" idx="1"/>
          </p:cNvCxnSpPr>
          <p:nvPr/>
        </p:nvCxnSpPr>
        <p:spPr bwMode="auto">
          <a:xfrm flipV="1">
            <a:off x="5653372" y="4287138"/>
            <a:ext cx="211112" cy="798591"/>
          </a:xfrm>
          <a:prstGeom prst="straightConnector1">
            <a:avLst/>
          </a:prstGeom>
          <a:noFill/>
          <a:ln w="12700" cap="flat" cmpd="sng" algn="ctr">
            <a:solidFill>
              <a:srgbClr val="000000"/>
            </a:solidFill>
            <a:prstDash val="solid"/>
            <a:round/>
            <a:headEnd type="none" w="med" len="med"/>
            <a:tailEnd type="triangle"/>
          </a:ln>
          <a:effectLst/>
        </p:spPr>
      </p:cxnSp>
      <p:cxnSp>
        <p:nvCxnSpPr>
          <p:cNvPr id="78" name="Straight Arrow Connector 262"/>
          <p:cNvCxnSpPr>
            <a:stCxn id="42" idx="3"/>
            <a:endCxn id="129" idx="1"/>
          </p:cNvCxnSpPr>
          <p:nvPr/>
        </p:nvCxnSpPr>
        <p:spPr bwMode="auto">
          <a:xfrm>
            <a:off x="4202106" y="3402005"/>
            <a:ext cx="1662379" cy="524452"/>
          </a:xfrm>
          <a:prstGeom prst="straightConnector1">
            <a:avLst/>
          </a:prstGeom>
          <a:noFill/>
          <a:ln w="12700" cap="flat" cmpd="sng" algn="ctr">
            <a:solidFill>
              <a:srgbClr val="000000"/>
            </a:solidFill>
            <a:prstDash val="solid"/>
            <a:round/>
            <a:headEnd type="none" w="med" len="med"/>
            <a:tailEnd type="triangle"/>
          </a:ln>
          <a:effectLst/>
        </p:spPr>
      </p:cxnSp>
      <p:cxnSp>
        <p:nvCxnSpPr>
          <p:cNvPr id="79" name="Straight Arrow Connector 263"/>
          <p:cNvCxnSpPr>
            <a:stCxn id="44" idx="3"/>
            <a:endCxn id="132" idx="1"/>
          </p:cNvCxnSpPr>
          <p:nvPr/>
        </p:nvCxnSpPr>
        <p:spPr bwMode="auto">
          <a:xfrm>
            <a:off x="4202106" y="3898027"/>
            <a:ext cx="1670611" cy="712230"/>
          </a:xfrm>
          <a:prstGeom prst="straightConnector1">
            <a:avLst/>
          </a:prstGeom>
          <a:noFill/>
          <a:ln w="12700" cap="flat" cmpd="sng" algn="ctr">
            <a:solidFill>
              <a:srgbClr val="000000"/>
            </a:solidFill>
            <a:prstDash val="solid"/>
            <a:round/>
            <a:headEnd type="none" w="med" len="med"/>
            <a:tailEnd type="triangle"/>
          </a:ln>
          <a:effectLst/>
        </p:spPr>
      </p:cxnSp>
      <p:cxnSp>
        <p:nvCxnSpPr>
          <p:cNvPr id="80" name="Straight Arrow Connector 264"/>
          <p:cNvCxnSpPr>
            <a:stCxn id="72" idx="3"/>
            <a:endCxn id="134" idx="1"/>
          </p:cNvCxnSpPr>
          <p:nvPr/>
        </p:nvCxnSpPr>
        <p:spPr bwMode="auto">
          <a:xfrm flipV="1">
            <a:off x="5657488" y="4970938"/>
            <a:ext cx="215228" cy="970833"/>
          </a:xfrm>
          <a:prstGeom prst="straightConnector1">
            <a:avLst/>
          </a:prstGeom>
          <a:noFill/>
          <a:ln w="12700" cap="flat" cmpd="sng" algn="ctr">
            <a:solidFill>
              <a:srgbClr val="000000"/>
            </a:solidFill>
            <a:prstDash val="solid"/>
            <a:round/>
            <a:headEnd type="none" w="med" len="med"/>
            <a:tailEnd type="triangle"/>
          </a:ln>
          <a:effectLst/>
        </p:spPr>
      </p:cxnSp>
      <p:cxnSp>
        <p:nvCxnSpPr>
          <p:cNvPr id="81" name="Elbow Connector 265"/>
          <p:cNvCxnSpPr>
            <a:stCxn id="43" idx="3"/>
          </p:cNvCxnSpPr>
          <p:nvPr/>
        </p:nvCxnSpPr>
        <p:spPr bwMode="auto">
          <a:xfrm>
            <a:off x="4202105" y="3578139"/>
            <a:ext cx="816170" cy="1362081"/>
          </a:xfrm>
          <a:prstGeom prst="bentConnector2">
            <a:avLst/>
          </a:prstGeom>
          <a:noFill/>
          <a:ln w="31750" cap="flat" cmpd="sng" algn="ctr">
            <a:solidFill>
              <a:srgbClr val="000000"/>
            </a:solidFill>
            <a:prstDash val="sysDot"/>
            <a:round/>
            <a:headEnd type="none" w="med" len="med"/>
            <a:tailEnd type="triangle"/>
          </a:ln>
          <a:effectLst/>
        </p:spPr>
      </p:cxnSp>
      <p:cxnSp>
        <p:nvCxnSpPr>
          <p:cNvPr id="82" name="Elbow Connector 266"/>
          <p:cNvCxnSpPr>
            <a:stCxn id="46" idx="3"/>
            <a:endCxn id="63" idx="0"/>
          </p:cNvCxnSpPr>
          <p:nvPr/>
        </p:nvCxnSpPr>
        <p:spPr bwMode="auto">
          <a:xfrm>
            <a:off x="4202105" y="4258708"/>
            <a:ext cx="689264" cy="679516"/>
          </a:xfrm>
          <a:prstGeom prst="bentConnector2">
            <a:avLst/>
          </a:prstGeom>
          <a:noFill/>
          <a:ln w="31750" cap="flat" cmpd="sng" algn="ctr">
            <a:solidFill>
              <a:srgbClr val="000000"/>
            </a:solidFill>
            <a:prstDash val="sysDot"/>
            <a:round/>
            <a:headEnd type="none" w="med" len="med"/>
            <a:tailEnd type="triangle"/>
          </a:ln>
          <a:effectLst/>
        </p:spPr>
      </p:cxnSp>
      <p:sp>
        <p:nvSpPr>
          <p:cNvPr id="83" name="TextBox 267"/>
          <p:cNvSpPr txBox="1"/>
          <p:nvPr/>
        </p:nvSpPr>
        <p:spPr>
          <a:xfrm>
            <a:off x="61749" y="1260759"/>
            <a:ext cx="2749858" cy="720197"/>
          </a:xfrm>
          <a:prstGeom prst="rect">
            <a:avLst/>
          </a:prstGeom>
          <a:noFill/>
        </p:spPr>
        <p:txBody>
          <a:bodyPr wrap="square" rtlCol="0">
            <a:spAutoFit/>
          </a:bodyPr>
          <a:lstStyle/>
          <a:p>
            <a:pPr fontAlgn="base">
              <a:lnSpc>
                <a:spcPct val="102000"/>
              </a:lnSpc>
              <a:spcBef>
                <a:spcPts val="1275"/>
              </a:spcBef>
              <a:spcAft>
                <a:spcPct val="0"/>
              </a:spcAft>
              <a:buClr>
                <a:srgbClr val="000000"/>
              </a:buClr>
              <a:buSzPct val="75000"/>
              <a:buNone/>
            </a:pPr>
            <a:r>
              <a:rPr lang="en-US" sz="2000" dirty="0">
                <a:solidFill>
                  <a:srgbClr val="000000"/>
                </a:solidFill>
                <a:latin typeface="Trebuchet MS" panose="020B0603020202020204" pitchFamily="34" charset="0"/>
                <a:cs typeface="Arial"/>
                <a:sym typeface="Arial" charset="0"/>
              </a:rPr>
              <a:t>group by blocking key</a:t>
            </a:r>
            <a:br>
              <a:rPr lang="en-US" sz="2000" dirty="0">
                <a:solidFill>
                  <a:srgbClr val="000000"/>
                </a:solidFill>
                <a:latin typeface="Trebuchet MS" panose="020B0603020202020204" pitchFamily="34" charset="0"/>
                <a:cs typeface="Arial"/>
                <a:sym typeface="Arial" charset="0"/>
              </a:rPr>
            </a:br>
            <a:r>
              <a:rPr lang="en-US" sz="2000" dirty="0" err="1">
                <a:solidFill>
                  <a:srgbClr val="000000"/>
                </a:solidFill>
                <a:latin typeface="Trebuchet MS" panose="020B0603020202020204" pitchFamily="34" charset="0"/>
                <a:cs typeface="Arial"/>
                <a:sym typeface="Arial" charset="0"/>
              </a:rPr>
              <a:t>b</a:t>
            </a:r>
            <a:r>
              <a:rPr lang="en-US" sz="2000" baseline="-25000" dirty="0" err="1">
                <a:solidFill>
                  <a:srgbClr val="000000"/>
                </a:solidFill>
                <a:latin typeface="Trebuchet MS" panose="020B0603020202020204" pitchFamily="34" charset="0"/>
                <a:cs typeface="Arial"/>
                <a:sym typeface="Arial" charset="0"/>
              </a:rPr>
              <a:t>l</a:t>
            </a:r>
            <a:r>
              <a:rPr lang="en-US" sz="2000" dirty="0">
                <a:solidFill>
                  <a:srgbClr val="000000"/>
                </a:solidFill>
                <a:latin typeface="Trebuchet MS" panose="020B0603020202020204" pitchFamily="34" charset="0"/>
                <a:cs typeface="Arial"/>
                <a:sym typeface="Arial" charset="0"/>
              </a:rPr>
              <a:t>: {</a:t>
            </a:r>
            <a:r>
              <a:rPr lang="en-US" sz="2000" dirty="0" err="1">
                <a:solidFill>
                  <a:srgbClr val="000000"/>
                </a:solidFill>
                <a:latin typeface="Trebuchet MS" panose="020B0603020202020204" pitchFamily="34" charset="0"/>
                <a:cs typeface="Arial"/>
                <a:sym typeface="Arial" charset="0"/>
              </a:rPr>
              <a:t>e</a:t>
            </a:r>
            <a:r>
              <a:rPr lang="en-US" sz="2000" baseline="-25000" dirty="0" err="1">
                <a:solidFill>
                  <a:srgbClr val="000000"/>
                </a:solidFill>
                <a:latin typeface="Trebuchet MS" panose="020B0603020202020204" pitchFamily="34" charset="0"/>
                <a:cs typeface="Arial"/>
                <a:sym typeface="Arial" charset="0"/>
              </a:rPr>
              <a:t>i</a:t>
            </a:r>
            <a:r>
              <a:rPr lang="en-US" sz="2000" dirty="0" err="1">
                <a:solidFill>
                  <a:srgbClr val="000000"/>
                </a:solidFill>
                <a:latin typeface="Trebuchet MS" panose="020B0603020202020204" pitchFamily="34" charset="0"/>
                <a:cs typeface="Arial"/>
                <a:sym typeface="Arial" charset="0"/>
              </a:rPr>
              <a:t>,e</a:t>
            </a:r>
            <a:r>
              <a:rPr lang="en-US" sz="2000" baseline="-25000" dirty="0" err="1">
                <a:solidFill>
                  <a:srgbClr val="000000"/>
                </a:solidFill>
                <a:latin typeface="Trebuchet MS" panose="020B0603020202020204" pitchFamily="34" charset="0"/>
                <a:cs typeface="Arial"/>
                <a:sym typeface="Arial" charset="0"/>
              </a:rPr>
              <a:t>j</a:t>
            </a:r>
            <a:r>
              <a:rPr lang="en-US" sz="2000" dirty="0">
                <a:solidFill>
                  <a:srgbClr val="000000"/>
                </a:solidFill>
                <a:latin typeface="Trebuchet MS" panose="020B0603020202020204" pitchFamily="34" charset="0"/>
                <a:cs typeface="Arial"/>
                <a:sym typeface="Arial" charset="0"/>
              </a:rPr>
              <a:t>,…}</a:t>
            </a:r>
          </a:p>
        </p:txBody>
      </p:sp>
      <p:sp>
        <p:nvSpPr>
          <p:cNvPr id="84" name="TextBox 268"/>
          <p:cNvSpPr txBox="1"/>
          <p:nvPr/>
        </p:nvSpPr>
        <p:spPr>
          <a:xfrm>
            <a:off x="3119341" y="621857"/>
            <a:ext cx="3384436" cy="720197"/>
          </a:xfrm>
          <a:prstGeom prst="rect">
            <a:avLst/>
          </a:prstGeom>
          <a:noFill/>
        </p:spPr>
        <p:txBody>
          <a:bodyPr wrap="square" rtlCol="0">
            <a:spAutoFit/>
          </a:bodyPr>
          <a:lstStyle/>
          <a:p>
            <a:pPr fontAlgn="base">
              <a:lnSpc>
                <a:spcPct val="102000"/>
              </a:lnSpc>
              <a:spcBef>
                <a:spcPts val="1275"/>
              </a:spcBef>
              <a:spcAft>
                <a:spcPct val="0"/>
              </a:spcAft>
              <a:buClr>
                <a:srgbClr val="000000"/>
              </a:buClr>
              <a:buSzPct val="75000"/>
              <a:buNone/>
            </a:pPr>
            <a:r>
              <a:rPr lang="en-US" sz="2000" dirty="0">
                <a:solidFill>
                  <a:srgbClr val="000000"/>
                </a:solidFill>
                <a:latin typeface="Trebuchet MS" panose="020B0603020202020204" pitchFamily="34" charset="0"/>
                <a:cs typeface="Arial"/>
                <a:sym typeface="Arial" charset="0"/>
              </a:rPr>
              <a:t>get candidates by entity</a:t>
            </a:r>
            <a:br>
              <a:rPr lang="en-US" sz="2000" dirty="0">
                <a:solidFill>
                  <a:srgbClr val="000000"/>
                </a:solidFill>
                <a:latin typeface="Trebuchet MS" panose="020B0603020202020204" pitchFamily="34" charset="0"/>
                <a:cs typeface="Arial"/>
                <a:sym typeface="Arial" charset="0"/>
              </a:rPr>
            </a:br>
            <a:r>
              <a:rPr lang="en-US" sz="2000" dirty="0" err="1">
                <a:solidFill>
                  <a:srgbClr val="000000"/>
                </a:solidFill>
                <a:latin typeface="Trebuchet MS" panose="020B0603020202020204" pitchFamily="34" charset="0"/>
                <a:cs typeface="Arial"/>
                <a:sym typeface="Arial" charset="0"/>
              </a:rPr>
              <a:t>e</a:t>
            </a:r>
            <a:r>
              <a:rPr lang="en-US" sz="2000" baseline="-25000" dirty="0" err="1">
                <a:solidFill>
                  <a:srgbClr val="000000"/>
                </a:solidFill>
                <a:latin typeface="Trebuchet MS" panose="020B0603020202020204" pitchFamily="34" charset="0"/>
                <a:cs typeface="Arial"/>
                <a:sym typeface="Arial" charset="0"/>
              </a:rPr>
              <a:t>i</a:t>
            </a:r>
            <a:r>
              <a:rPr lang="en-US" sz="2000" dirty="0">
                <a:solidFill>
                  <a:srgbClr val="000000"/>
                </a:solidFill>
                <a:latin typeface="Trebuchet MS" panose="020B0603020202020204" pitchFamily="34" charset="0"/>
                <a:cs typeface="Arial"/>
                <a:sym typeface="Arial" charset="0"/>
              </a:rPr>
              <a:t>: {</a:t>
            </a:r>
            <a:r>
              <a:rPr lang="en-US" sz="2000" dirty="0" err="1">
                <a:solidFill>
                  <a:srgbClr val="000000"/>
                </a:solidFill>
                <a:latin typeface="Trebuchet MS" panose="020B0603020202020204" pitchFamily="34" charset="0"/>
                <a:cs typeface="Arial"/>
                <a:sym typeface="Arial" charset="0"/>
              </a:rPr>
              <a:t>e</a:t>
            </a:r>
            <a:r>
              <a:rPr lang="en-US" sz="2000" baseline="-25000" dirty="0" err="1">
                <a:solidFill>
                  <a:srgbClr val="000000"/>
                </a:solidFill>
                <a:latin typeface="Trebuchet MS" panose="020B0603020202020204" pitchFamily="34" charset="0"/>
                <a:cs typeface="Arial"/>
                <a:sym typeface="Arial" charset="0"/>
              </a:rPr>
              <a:t>j</a:t>
            </a:r>
            <a:r>
              <a:rPr lang="en-US" sz="2000" dirty="0">
                <a:solidFill>
                  <a:srgbClr val="000000"/>
                </a:solidFill>
                <a:latin typeface="Trebuchet MS" panose="020B0603020202020204" pitchFamily="34" charset="0"/>
                <a:cs typeface="Arial"/>
                <a:sym typeface="Arial" charset="0"/>
              </a:rPr>
              <a:t>, </a:t>
            </a:r>
            <a:r>
              <a:rPr lang="en-US" sz="2000" dirty="0" err="1">
                <a:solidFill>
                  <a:srgbClr val="000000"/>
                </a:solidFill>
                <a:latin typeface="Trebuchet MS" panose="020B0603020202020204" pitchFamily="34" charset="0"/>
                <a:cs typeface="Arial"/>
                <a:sym typeface="Arial" charset="0"/>
              </a:rPr>
              <a:t>e</a:t>
            </a:r>
            <a:r>
              <a:rPr lang="en-US" sz="2000" baseline="-25000" dirty="0" err="1">
                <a:solidFill>
                  <a:srgbClr val="000000"/>
                </a:solidFill>
                <a:latin typeface="Trebuchet MS" panose="020B0603020202020204" pitchFamily="34" charset="0"/>
                <a:cs typeface="Arial"/>
                <a:sym typeface="Arial" charset="0"/>
              </a:rPr>
              <a:t>k</a:t>
            </a:r>
            <a:r>
              <a:rPr lang="en-US" sz="2000" dirty="0">
                <a:solidFill>
                  <a:srgbClr val="000000"/>
                </a:solidFill>
                <a:latin typeface="Trebuchet MS" panose="020B0603020202020204" pitchFamily="34" charset="0"/>
                <a:cs typeface="Arial"/>
                <a:sym typeface="Arial" charset="0"/>
              </a:rPr>
              <a:t>, …}</a:t>
            </a:r>
          </a:p>
        </p:txBody>
      </p:sp>
      <p:sp>
        <p:nvSpPr>
          <p:cNvPr id="85" name="TextBox 269"/>
          <p:cNvSpPr txBox="1"/>
          <p:nvPr/>
        </p:nvSpPr>
        <p:spPr>
          <a:xfrm>
            <a:off x="3584004" y="4325294"/>
            <a:ext cx="1511647" cy="700641"/>
          </a:xfrm>
          <a:prstGeom prst="rect">
            <a:avLst/>
          </a:prstGeom>
          <a:noFill/>
        </p:spPr>
        <p:txBody>
          <a:bodyPr wrap="square" rtlCol="0">
            <a:spAutoFit/>
          </a:bodyPr>
          <a:lstStyle/>
          <a:p>
            <a:pPr fontAlgn="base">
              <a:lnSpc>
                <a:spcPct val="102000"/>
              </a:lnSpc>
              <a:spcBef>
                <a:spcPts val="1275"/>
              </a:spcBef>
              <a:spcAft>
                <a:spcPct val="0"/>
              </a:spcAft>
              <a:buClr>
                <a:srgbClr val="000000"/>
              </a:buClr>
              <a:buSzPct val="75000"/>
              <a:buNone/>
            </a:pPr>
            <a:r>
              <a:rPr lang="en-US" sz="2000" dirty="0">
                <a:solidFill>
                  <a:srgbClr val="000000"/>
                </a:solidFill>
                <a:latin typeface="Trebuchet MS" panose="020B0603020202020204" pitchFamily="34" charset="0"/>
                <a:cs typeface="Arial"/>
                <a:sym typeface="Arial" charset="0"/>
              </a:rPr>
              <a:t>broadcast value sims</a:t>
            </a:r>
          </a:p>
        </p:txBody>
      </p:sp>
      <p:grpSp>
        <p:nvGrpSpPr>
          <p:cNvPr id="86" name="Group 365"/>
          <p:cNvGrpSpPr/>
          <p:nvPr/>
        </p:nvGrpSpPr>
        <p:grpSpPr>
          <a:xfrm>
            <a:off x="2052407" y="4937319"/>
            <a:ext cx="1874117" cy="1323668"/>
            <a:chOff x="2052407" y="5011461"/>
            <a:chExt cx="1874117" cy="1323668"/>
          </a:xfrm>
        </p:grpSpPr>
        <p:sp>
          <p:nvSpPr>
            <p:cNvPr id="87" name="TextBox 270"/>
            <p:cNvSpPr txBox="1"/>
            <p:nvPr/>
          </p:nvSpPr>
          <p:spPr>
            <a:xfrm>
              <a:off x="2163614" y="5011461"/>
              <a:ext cx="1655818" cy="657359"/>
            </a:xfrm>
            <a:prstGeom prst="rect">
              <a:avLst/>
            </a:prstGeom>
            <a:solidFill>
              <a:srgbClr val="92D050"/>
            </a:solidFill>
            <a:ln w="25400" cap="flat" cmpd="dbl"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Top neighbors</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88" name="TextBox 271"/>
            <p:cNvSpPr txBox="1"/>
            <p:nvPr/>
          </p:nvSpPr>
          <p:spPr>
            <a:xfrm>
              <a:off x="2163614" y="5677770"/>
              <a:ext cx="1651696" cy="657359"/>
            </a:xfrm>
            <a:prstGeom prst="rect">
              <a:avLst/>
            </a:prstGeom>
            <a:solidFill>
              <a:srgbClr val="92D050"/>
            </a:solidFill>
            <a:ln w="25400" cap="flat" cmpd="dbl" algn="ctr">
              <a:solidFill>
                <a:srgbClr val="26B7FD">
                  <a:shade val="50000"/>
                </a:srgbClr>
              </a:solidFill>
              <a:prstDash val="solid"/>
            </a:ln>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Top neighbors</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89" name="Rectangle 88"/>
            <p:cNvSpPr/>
            <p:nvPr/>
          </p:nvSpPr>
          <p:spPr bwMode="auto">
            <a:xfrm>
              <a:off x="2052407" y="5049173"/>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0" name="Rectangle 89"/>
            <p:cNvSpPr/>
            <p:nvPr/>
          </p:nvSpPr>
          <p:spPr bwMode="auto">
            <a:xfrm>
              <a:off x="2052407" y="5233720"/>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1" name="Rectangle 90"/>
            <p:cNvSpPr/>
            <p:nvPr/>
          </p:nvSpPr>
          <p:spPr bwMode="auto">
            <a:xfrm>
              <a:off x="2052407" y="5409853"/>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2" name="Rectangle 91"/>
            <p:cNvSpPr/>
            <p:nvPr/>
          </p:nvSpPr>
          <p:spPr bwMode="auto">
            <a:xfrm>
              <a:off x="2060639" y="5732973"/>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3" name="Rectangle 92"/>
            <p:cNvSpPr/>
            <p:nvPr/>
          </p:nvSpPr>
          <p:spPr bwMode="auto">
            <a:xfrm>
              <a:off x="2060639" y="5917520"/>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4" name="Rectangle 93"/>
            <p:cNvSpPr/>
            <p:nvPr/>
          </p:nvSpPr>
          <p:spPr bwMode="auto">
            <a:xfrm>
              <a:off x="2060639" y="6093653"/>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5" name="Rectangle 94"/>
            <p:cNvSpPr/>
            <p:nvPr/>
          </p:nvSpPr>
          <p:spPr bwMode="auto">
            <a:xfrm>
              <a:off x="3815310" y="5745576"/>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6" name="Rectangle 95"/>
            <p:cNvSpPr/>
            <p:nvPr/>
          </p:nvSpPr>
          <p:spPr bwMode="auto">
            <a:xfrm>
              <a:off x="3815310" y="5930123"/>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7" name="Rectangle 96"/>
            <p:cNvSpPr/>
            <p:nvPr/>
          </p:nvSpPr>
          <p:spPr bwMode="auto">
            <a:xfrm>
              <a:off x="3815310" y="6106256"/>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8" name="Rectangle 97"/>
            <p:cNvSpPr/>
            <p:nvPr/>
          </p:nvSpPr>
          <p:spPr bwMode="auto">
            <a:xfrm>
              <a:off x="3819432" y="5074081"/>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99" name="Rectangle 98"/>
            <p:cNvSpPr/>
            <p:nvPr/>
          </p:nvSpPr>
          <p:spPr bwMode="auto">
            <a:xfrm>
              <a:off x="3819432" y="5258628"/>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00" name="Rectangle 99"/>
            <p:cNvSpPr/>
            <p:nvPr/>
          </p:nvSpPr>
          <p:spPr bwMode="auto">
            <a:xfrm>
              <a:off x="3819432" y="5434761"/>
              <a:ext cx="107092" cy="176133"/>
            </a:xfrm>
            <a:prstGeom prst="rect">
              <a:avLst/>
            </a:prstGeom>
            <a:solidFill>
              <a:srgbClr val="92D050"/>
            </a:solidFill>
            <a:ln w="25400" cap="flat" cmpd="dbl" algn="ctr">
              <a:solidFill>
                <a:srgbClr val="26B7FD">
                  <a:shade val="50000"/>
                </a:srgbClr>
              </a:solidFill>
              <a:prstDash val="soli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sp>
        <p:nvSpPr>
          <p:cNvPr id="101" name="TextBox 284"/>
          <p:cNvSpPr txBox="1"/>
          <p:nvPr/>
        </p:nvSpPr>
        <p:spPr>
          <a:xfrm>
            <a:off x="7578481" y="3465322"/>
            <a:ext cx="1045691" cy="3019416"/>
          </a:xfrm>
          <a:prstGeom prst="rect">
            <a:avLst/>
          </a:prstGeom>
          <a:solidFill>
            <a:srgbClr val="FF9900"/>
          </a:solidFill>
          <a:ln w="25400" cap="flat" cmpd="sng" algn="ctr">
            <a:solidFill>
              <a:srgbClr val="000000">
                <a:lumMod val="50000"/>
                <a:lumOff val="50000"/>
              </a:srgbClr>
            </a:solidFill>
            <a:prstDash val="solid"/>
          </a:ln>
          <a:effectLst/>
        </p:spPr>
        <p:txBody>
          <a:bodyPr wrap="square" lIns="91440" rIns="0" rtlCol="0">
            <a:spAutoFit/>
          </a:bodyPr>
          <a:lstStyle/>
          <a:p>
            <a:pPr>
              <a:buNone/>
              <a:defRPr/>
            </a:pPr>
            <a:endParaRPr kumimoji="0" lang="en-US" sz="2400" b="0" i="0" u="none" strike="noStrike" kern="0" cap="none" spc="0" normalizeH="0" baseline="0" noProof="0" dirty="0">
              <a:ln>
                <a:noFill/>
              </a:ln>
              <a:solidFill>
                <a:srgbClr val="FFFFFF"/>
              </a:solidFill>
              <a:effectLst/>
              <a:uLnTx/>
              <a:uFillTx/>
              <a:latin typeface="Trebuchet MS" panose="020B0603020202020204" pitchFamily="34" charset="0"/>
              <a:ea typeface="+mn-ea"/>
              <a:cs typeface="Arial"/>
              <a:sym typeface="Arial" charset="0"/>
            </a:endParaRPr>
          </a:p>
          <a:p>
            <a:pPr>
              <a:buNone/>
              <a:defRPr/>
            </a:pPr>
            <a:endParaRPr kumimoji="0" lang="en-US" sz="2400" b="0" i="0" u="none" strike="noStrike" kern="0" cap="none" spc="0" normalizeH="0" baseline="0" noProof="0" dirty="0">
              <a:ln>
                <a:noFill/>
              </a:ln>
              <a:solidFill>
                <a:srgbClr val="FFFFFF"/>
              </a:solidFill>
              <a:effectLst/>
              <a:uLnTx/>
              <a:uFillTx/>
              <a:latin typeface="Trebuchet MS" panose="020B0603020202020204" pitchFamily="34" charset="0"/>
              <a:ea typeface="+mn-ea"/>
              <a:cs typeface="Arial"/>
              <a:sym typeface="Arial" charset="0"/>
            </a:endParaRPr>
          </a:p>
          <a:p>
            <a:pPr>
              <a:buNone/>
              <a:defRPr/>
            </a:pPr>
            <a:r>
              <a:rPr kumimoji="0" lang="en-US" sz="24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ER</a:t>
            </a:r>
            <a:br>
              <a:rPr kumimoji="0" lang="en-US" sz="24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24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results</a:t>
            </a:r>
          </a:p>
          <a:p>
            <a:pPr>
              <a:buNone/>
              <a:defRPr/>
            </a:pPr>
            <a:endParaRPr kumimoji="0" lang="en-US" sz="2400" b="0" i="0" u="none" strike="noStrike" kern="0" cap="none" spc="0" normalizeH="0" baseline="0" noProof="0" dirty="0">
              <a:ln>
                <a:noFill/>
              </a:ln>
              <a:solidFill>
                <a:srgbClr val="FFFFFF"/>
              </a:solidFill>
              <a:effectLst/>
              <a:uLnTx/>
              <a:uFillTx/>
              <a:latin typeface="Trebuchet MS" panose="020B0603020202020204" pitchFamily="34" charset="0"/>
              <a:ea typeface="+mn-ea"/>
              <a:cs typeface="Arial"/>
              <a:sym typeface="Arial" charset="0"/>
            </a:endParaRPr>
          </a:p>
          <a:p>
            <a:pPr>
              <a:buNone/>
              <a:defRPr/>
            </a:pPr>
            <a:endParaRPr kumimoji="0" lang="en-US" sz="2400" b="0" i="0" u="none" strike="noStrike" kern="0" cap="none" spc="0" normalizeH="0" baseline="0" noProof="0" dirty="0">
              <a:ln>
                <a:noFill/>
              </a:ln>
              <a:solidFill>
                <a:srgbClr val="FFFFFF"/>
              </a:solidFill>
              <a:effectLst/>
              <a:uLnTx/>
              <a:uFillTx/>
              <a:latin typeface="Trebuchet MS" panose="020B0603020202020204" pitchFamily="34" charset="0"/>
              <a:ea typeface="+mn-ea"/>
              <a:cs typeface="Arial"/>
              <a:sym typeface="Arial" charset="0"/>
            </a:endParaRPr>
          </a:p>
        </p:txBody>
      </p:sp>
      <p:cxnSp>
        <p:nvCxnSpPr>
          <p:cNvPr id="102" name="Straight Arrow Connector 285"/>
          <p:cNvCxnSpPr>
            <a:stCxn id="15" idx="3"/>
            <a:endCxn id="89" idx="0"/>
          </p:cNvCxnSpPr>
          <p:nvPr/>
        </p:nvCxnSpPr>
        <p:spPr bwMode="auto">
          <a:xfrm>
            <a:off x="1913381" y="3530534"/>
            <a:ext cx="192573" cy="1444496"/>
          </a:xfrm>
          <a:prstGeom prst="straightConnector1">
            <a:avLst/>
          </a:prstGeom>
          <a:noFill/>
          <a:ln w="12700" cap="flat" cmpd="sng" algn="ctr">
            <a:solidFill>
              <a:srgbClr val="000000"/>
            </a:solidFill>
            <a:prstDash val="solid"/>
            <a:round/>
            <a:headEnd type="none" w="med" len="med"/>
            <a:tailEnd type="triangle"/>
          </a:ln>
          <a:effectLst/>
        </p:spPr>
      </p:cxnSp>
      <p:cxnSp>
        <p:nvCxnSpPr>
          <p:cNvPr id="103" name="Straight Arrow Connector 286"/>
          <p:cNvCxnSpPr>
            <a:stCxn id="27" idx="3"/>
            <a:endCxn id="92" idx="1"/>
          </p:cNvCxnSpPr>
          <p:nvPr/>
        </p:nvCxnSpPr>
        <p:spPr bwMode="auto">
          <a:xfrm>
            <a:off x="1909265" y="4832009"/>
            <a:ext cx="151374" cy="914888"/>
          </a:xfrm>
          <a:prstGeom prst="straightConnector1">
            <a:avLst/>
          </a:prstGeom>
          <a:noFill/>
          <a:ln w="12700" cap="flat" cmpd="sng" algn="ctr">
            <a:solidFill>
              <a:srgbClr val="000000"/>
            </a:solidFill>
            <a:prstDash val="solid"/>
            <a:round/>
            <a:headEnd type="none" w="med" len="med"/>
            <a:tailEnd type="triangle"/>
          </a:ln>
          <a:effectLst/>
        </p:spPr>
      </p:cxnSp>
      <p:cxnSp>
        <p:nvCxnSpPr>
          <p:cNvPr id="104" name="Straight Arrow Connector 287"/>
          <p:cNvCxnSpPr>
            <a:stCxn id="98" idx="3"/>
            <a:endCxn id="65" idx="1"/>
          </p:cNvCxnSpPr>
          <p:nvPr/>
        </p:nvCxnSpPr>
        <p:spPr bwMode="auto">
          <a:xfrm>
            <a:off x="3926525" y="5088006"/>
            <a:ext cx="202845" cy="711"/>
          </a:xfrm>
          <a:prstGeom prst="straightConnector1">
            <a:avLst/>
          </a:prstGeom>
          <a:noFill/>
          <a:ln w="12700" cap="flat" cmpd="sng" algn="ctr">
            <a:solidFill>
              <a:srgbClr val="000000"/>
            </a:solidFill>
            <a:prstDash val="solid"/>
            <a:round/>
            <a:headEnd type="none" w="med" len="med"/>
            <a:tailEnd type="triangle"/>
          </a:ln>
          <a:effectLst/>
        </p:spPr>
      </p:cxnSp>
      <p:cxnSp>
        <p:nvCxnSpPr>
          <p:cNvPr id="105" name="Straight Arrow Connector 288"/>
          <p:cNvCxnSpPr>
            <a:stCxn id="96" idx="3"/>
            <a:endCxn id="69" idx="1"/>
          </p:cNvCxnSpPr>
          <p:nvPr/>
        </p:nvCxnSpPr>
        <p:spPr bwMode="auto">
          <a:xfrm flipV="1">
            <a:off x="3922403" y="5940587"/>
            <a:ext cx="215199" cy="3460"/>
          </a:xfrm>
          <a:prstGeom prst="straightConnector1">
            <a:avLst/>
          </a:prstGeom>
          <a:noFill/>
          <a:ln w="12700" cap="flat" cmpd="sng" algn="ctr">
            <a:solidFill>
              <a:srgbClr val="000000"/>
            </a:solidFill>
            <a:prstDash val="solid"/>
            <a:round/>
            <a:headEnd type="none" w="med" len="med"/>
            <a:tailEnd type="triangle"/>
          </a:ln>
          <a:effectLst/>
        </p:spPr>
      </p:cxnSp>
      <p:cxnSp>
        <p:nvCxnSpPr>
          <p:cNvPr id="106" name="Straight Arrow Connector 289"/>
          <p:cNvCxnSpPr>
            <a:stCxn id="97" idx="3"/>
            <a:endCxn id="70" idx="1"/>
          </p:cNvCxnSpPr>
          <p:nvPr/>
        </p:nvCxnSpPr>
        <p:spPr bwMode="auto">
          <a:xfrm flipV="1">
            <a:off x="3922403" y="6116720"/>
            <a:ext cx="215199" cy="3460"/>
          </a:xfrm>
          <a:prstGeom prst="straightConnector1">
            <a:avLst/>
          </a:prstGeom>
          <a:noFill/>
          <a:ln w="12700" cap="flat" cmpd="sng" algn="ctr">
            <a:solidFill>
              <a:srgbClr val="000000"/>
            </a:solidFill>
            <a:prstDash val="solid"/>
            <a:round/>
            <a:headEnd type="none" w="med" len="med"/>
            <a:tailEnd type="triangle"/>
          </a:ln>
          <a:effectLst/>
        </p:spPr>
      </p:cxnSp>
      <p:cxnSp>
        <p:nvCxnSpPr>
          <p:cNvPr id="107" name="Straight Arrow Connector 290"/>
          <p:cNvCxnSpPr>
            <a:stCxn id="95" idx="3"/>
            <a:endCxn id="68" idx="1"/>
          </p:cNvCxnSpPr>
          <p:nvPr/>
        </p:nvCxnSpPr>
        <p:spPr bwMode="auto">
          <a:xfrm flipV="1">
            <a:off x="3922403" y="5756040"/>
            <a:ext cx="215199" cy="3460"/>
          </a:xfrm>
          <a:prstGeom prst="straightConnector1">
            <a:avLst/>
          </a:prstGeom>
          <a:noFill/>
          <a:ln w="12700" cap="flat" cmpd="sng" algn="ctr">
            <a:solidFill>
              <a:srgbClr val="000000"/>
            </a:solidFill>
            <a:prstDash val="solid"/>
            <a:round/>
            <a:headEnd type="none" w="med" len="med"/>
            <a:tailEnd type="triangle"/>
          </a:ln>
          <a:effectLst/>
        </p:spPr>
      </p:cxnSp>
      <p:cxnSp>
        <p:nvCxnSpPr>
          <p:cNvPr id="108" name="Straight Arrow Connector 291"/>
          <p:cNvCxnSpPr>
            <a:stCxn id="100" idx="3"/>
            <a:endCxn id="67" idx="1"/>
          </p:cNvCxnSpPr>
          <p:nvPr/>
        </p:nvCxnSpPr>
        <p:spPr bwMode="auto">
          <a:xfrm>
            <a:off x="3926525" y="5448686"/>
            <a:ext cx="202845" cy="711"/>
          </a:xfrm>
          <a:prstGeom prst="straightConnector1">
            <a:avLst/>
          </a:prstGeom>
          <a:noFill/>
          <a:ln w="12700" cap="flat" cmpd="sng" algn="ctr">
            <a:solidFill>
              <a:srgbClr val="000000"/>
            </a:solidFill>
            <a:prstDash val="solid"/>
            <a:round/>
            <a:headEnd type="none" w="med" len="med"/>
            <a:tailEnd type="triangle"/>
          </a:ln>
          <a:effectLst/>
        </p:spPr>
      </p:cxnSp>
      <p:cxnSp>
        <p:nvCxnSpPr>
          <p:cNvPr id="109" name="Straight Arrow Connector 292"/>
          <p:cNvCxnSpPr>
            <a:stCxn id="99" idx="3"/>
            <a:endCxn id="66" idx="1"/>
          </p:cNvCxnSpPr>
          <p:nvPr/>
        </p:nvCxnSpPr>
        <p:spPr bwMode="auto">
          <a:xfrm>
            <a:off x="3926525" y="5272553"/>
            <a:ext cx="202845" cy="711"/>
          </a:xfrm>
          <a:prstGeom prst="straightConnector1">
            <a:avLst/>
          </a:prstGeom>
          <a:noFill/>
          <a:ln w="12700" cap="flat" cmpd="sng" algn="ctr">
            <a:solidFill>
              <a:srgbClr val="000000"/>
            </a:solidFill>
            <a:prstDash val="solid"/>
            <a:round/>
            <a:headEnd type="none" w="med" len="med"/>
            <a:tailEnd type="triangle"/>
          </a:ln>
          <a:effectLst/>
        </p:spPr>
      </p:cxnSp>
      <p:grpSp>
        <p:nvGrpSpPr>
          <p:cNvPr id="110" name="Group 370"/>
          <p:cNvGrpSpPr/>
          <p:nvPr/>
        </p:nvGrpSpPr>
        <p:grpSpPr>
          <a:xfrm>
            <a:off x="5364085" y="2411286"/>
            <a:ext cx="947350" cy="1323668"/>
            <a:chOff x="5364085" y="2485428"/>
            <a:chExt cx="947350" cy="1323668"/>
          </a:xfrm>
        </p:grpSpPr>
        <p:sp>
          <p:nvSpPr>
            <p:cNvPr id="111" name="Rectangle 110"/>
            <p:cNvSpPr/>
            <p:nvPr/>
          </p:nvSpPr>
          <p:spPr bwMode="auto">
            <a:xfrm>
              <a:off x="5587518" y="2827854"/>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12" name="TextBox 307"/>
            <p:cNvSpPr txBox="1"/>
            <p:nvPr/>
          </p:nvSpPr>
          <p:spPr>
            <a:xfrm>
              <a:off x="5475294" y="2485428"/>
              <a:ext cx="810960" cy="65735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H2</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13" name="TextBox 308"/>
            <p:cNvSpPr txBox="1"/>
            <p:nvPr/>
          </p:nvSpPr>
          <p:spPr>
            <a:xfrm>
              <a:off x="5475294" y="3151737"/>
              <a:ext cx="802409" cy="65735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H2</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14" name="Rectangle 113"/>
            <p:cNvSpPr/>
            <p:nvPr/>
          </p:nvSpPr>
          <p:spPr bwMode="auto">
            <a:xfrm>
              <a:off x="5364085" y="252314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15" name="Rectangle 114"/>
            <p:cNvSpPr/>
            <p:nvPr/>
          </p:nvSpPr>
          <p:spPr bwMode="auto">
            <a:xfrm>
              <a:off x="5364085" y="2707687"/>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16" name="Rectangle 115"/>
            <p:cNvSpPr/>
            <p:nvPr/>
          </p:nvSpPr>
          <p:spPr bwMode="auto">
            <a:xfrm>
              <a:off x="5364085" y="288382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17" name="Rectangle 116"/>
            <p:cNvSpPr/>
            <p:nvPr/>
          </p:nvSpPr>
          <p:spPr bwMode="auto">
            <a:xfrm>
              <a:off x="5372317" y="320694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18" name="Rectangle 117"/>
            <p:cNvSpPr/>
            <p:nvPr/>
          </p:nvSpPr>
          <p:spPr bwMode="auto">
            <a:xfrm>
              <a:off x="5372317" y="3391487"/>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19" name="Rectangle 118"/>
            <p:cNvSpPr/>
            <p:nvPr/>
          </p:nvSpPr>
          <p:spPr bwMode="auto">
            <a:xfrm>
              <a:off x="5372317" y="356762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20" name="Rectangle 119"/>
            <p:cNvSpPr/>
            <p:nvPr/>
          </p:nvSpPr>
          <p:spPr bwMode="auto">
            <a:xfrm>
              <a:off x="6204343" y="3219541"/>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21" name="Rectangle 120"/>
            <p:cNvSpPr/>
            <p:nvPr/>
          </p:nvSpPr>
          <p:spPr bwMode="auto">
            <a:xfrm>
              <a:off x="6204343" y="3404088"/>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22" name="Rectangle 121"/>
            <p:cNvSpPr/>
            <p:nvPr/>
          </p:nvSpPr>
          <p:spPr bwMode="auto">
            <a:xfrm>
              <a:off x="6204343" y="3580221"/>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23" name="Rectangle 122"/>
            <p:cNvSpPr/>
            <p:nvPr/>
          </p:nvSpPr>
          <p:spPr bwMode="auto">
            <a:xfrm>
              <a:off x="6200227" y="2548048"/>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24" name="Rectangle 123"/>
            <p:cNvSpPr/>
            <p:nvPr/>
          </p:nvSpPr>
          <p:spPr bwMode="auto">
            <a:xfrm>
              <a:off x="6200227" y="273259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25" name="Rectangle 124"/>
            <p:cNvSpPr/>
            <p:nvPr/>
          </p:nvSpPr>
          <p:spPr bwMode="auto">
            <a:xfrm>
              <a:off x="6200227" y="2908726"/>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grpSp>
        <p:nvGrpSpPr>
          <p:cNvPr id="126" name="Group 371"/>
          <p:cNvGrpSpPr/>
          <p:nvPr/>
        </p:nvGrpSpPr>
        <p:grpSpPr>
          <a:xfrm>
            <a:off x="5864484" y="3800679"/>
            <a:ext cx="976196" cy="1323668"/>
            <a:chOff x="5864484" y="3874821"/>
            <a:chExt cx="976196" cy="1323668"/>
          </a:xfrm>
        </p:grpSpPr>
        <p:sp>
          <p:nvSpPr>
            <p:cNvPr id="127" name="TextBox 247"/>
            <p:cNvSpPr txBox="1"/>
            <p:nvPr/>
          </p:nvSpPr>
          <p:spPr>
            <a:xfrm>
              <a:off x="5975692" y="3874821"/>
              <a:ext cx="753780" cy="93987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H3</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28" name="TextBox 248"/>
            <p:cNvSpPr txBox="1"/>
            <p:nvPr/>
          </p:nvSpPr>
          <p:spPr>
            <a:xfrm>
              <a:off x="5975692" y="4541130"/>
              <a:ext cx="783396" cy="65735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H3</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29" name="Rectangle 128"/>
            <p:cNvSpPr/>
            <p:nvPr/>
          </p:nvSpPr>
          <p:spPr bwMode="auto">
            <a:xfrm>
              <a:off x="5864484" y="391253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0" name="Rectangle 129"/>
            <p:cNvSpPr/>
            <p:nvPr/>
          </p:nvSpPr>
          <p:spPr bwMode="auto">
            <a:xfrm>
              <a:off x="5864484" y="409708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1" name="Rectangle 130"/>
            <p:cNvSpPr/>
            <p:nvPr/>
          </p:nvSpPr>
          <p:spPr bwMode="auto">
            <a:xfrm>
              <a:off x="5864484" y="427321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2" name="Rectangle 131"/>
            <p:cNvSpPr/>
            <p:nvPr/>
          </p:nvSpPr>
          <p:spPr bwMode="auto">
            <a:xfrm>
              <a:off x="5872716" y="459633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3" name="Rectangle 132"/>
            <p:cNvSpPr/>
            <p:nvPr/>
          </p:nvSpPr>
          <p:spPr bwMode="auto">
            <a:xfrm>
              <a:off x="5872716" y="478088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4" name="Rectangle 133"/>
            <p:cNvSpPr/>
            <p:nvPr/>
          </p:nvSpPr>
          <p:spPr bwMode="auto">
            <a:xfrm>
              <a:off x="5872716" y="495701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5" name="Rectangle 134"/>
            <p:cNvSpPr/>
            <p:nvPr/>
          </p:nvSpPr>
          <p:spPr bwMode="auto">
            <a:xfrm>
              <a:off x="6733588" y="4584028"/>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6" name="Rectangle 135"/>
            <p:cNvSpPr/>
            <p:nvPr/>
          </p:nvSpPr>
          <p:spPr bwMode="auto">
            <a:xfrm>
              <a:off x="6733588" y="4768575"/>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7" name="Rectangle 136"/>
            <p:cNvSpPr/>
            <p:nvPr/>
          </p:nvSpPr>
          <p:spPr bwMode="auto">
            <a:xfrm>
              <a:off x="6733588" y="4944708"/>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8" name="Rectangle 137"/>
            <p:cNvSpPr/>
            <p:nvPr/>
          </p:nvSpPr>
          <p:spPr bwMode="auto">
            <a:xfrm>
              <a:off x="6729472" y="391253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39" name="Rectangle 138"/>
            <p:cNvSpPr/>
            <p:nvPr/>
          </p:nvSpPr>
          <p:spPr bwMode="auto">
            <a:xfrm>
              <a:off x="6729472" y="409708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40" name="Rectangle 139"/>
            <p:cNvSpPr/>
            <p:nvPr/>
          </p:nvSpPr>
          <p:spPr bwMode="auto">
            <a:xfrm>
              <a:off x="6729472" y="427321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grpSp>
        <p:nvGrpSpPr>
          <p:cNvPr id="141" name="Group 372"/>
          <p:cNvGrpSpPr/>
          <p:nvPr/>
        </p:nvGrpSpPr>
        <p:grpSpPr>
          <a:xfrm>
            <a:off x="6416399" y="5175381"/>
            <a:ext cx="967181" cy="1323668"/>
            <a:chOff x="6416399" y="5249523"/>
            <a:chExt cx="967181" cy="1323668"/>
          </a:xfrm>
        </p:grpSpPr>
        <p:sp>
          <p:nvSpPr>
            <p:cNvPr id="142" name="TextBox 321"/>
            <p:cNvSpPr txBox="1"/>
            <p:nvPr/>
          </p:nvSpPr>
          <p:spPr>
            <a:xfrm>
              <a:off x="6416399" y="5249523"/>
              <a:ext cx="851819" cy="65735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H4</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43" name="TextBox 322"/>
            <p:cNvSpPr txBox="1"/>
            <p:nvPr/>
          </p:nvSpPr>
          <p:spPr>
            <a:xfrm>
              <a:off x="6416399" y="5915832"/>
              <a:ext cx="851819" cy="65735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H4</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44" name="Rectangle 143"/>
            <p:cNvSpPr/>
            <p:nvPr/>
          </p:nvSpPr>
          <p:spPr bwMode="auto">
            <a:xfrm>
              <a:off x="7272366" y="5962482"/>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45" name="Rectangle 144"/>
            <p:cNvSpPr/>
            <p:nvPr/>
          </p:nvSpPr>
          <p:spPr bwMode="auto">
            <a:xfrm>
              <a:off x="7272366" y="6147029"/>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46" name="Rectangle 145"/>
            <p:cNvSpPr/>
            <p:nvPr/>
          </p:nvSpPr>
          <p:spPr bwMode="auto">
            <a:xfrm>
              <a:off x="7272366" y="6323162"/>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47" name="Rectangle 146"/>
            <p:cNvSpPr/>
            <p:nvPr/>
          </p:nvSpPr>
          <p:spPr bwMode="auto">
            <a:xfrm>
              <a:off x="7276488" y="5290987"/>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48" name="Rectangle 147"/>
            <p:cNvSpPr/>
            <p:nvPr/>
          </p:nvSpPr>
          <p:spPr bwMode="auto">
            <a:xfrm>
              <a:off x="7276488" y="5475534"/>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49" name="Rectangle 148"/>
            <p:cNvSpPr/>
            <p:nvPr/>
          </p:nvSpPr>
          <p:spPr bwMode="auto">
            <a:xfrm>
              <a:off x="7276488" y="5651667"/>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cxnSp>
        <p:nvCxnSpPr>
          <p:cNvPr id="150" name="Straight Arrow Connector 335"/>
          <p:cNvCxnSpPr>
            <a:stCxn id="147" idx="3"/>
          </p:cNvCxnSpPr>
          <p:nvPr/>
        </p:nvCxnSpPr>
        <p:spPr bwMode="auto">
          <a:xfrm>
            <a:off x="7383580" y="5304911"/>
            <a:ext cx="200652" cy="0"/>
          </a:xfrm>
          <a:prstGeom prst="straightConnector1">
            <a:avLst/>
          </a:prstGeom>
          <a:noFill/>
          <a:ln w="12700" cap="flat" cmpd="sng" algn="ctr">
            <a:solidFill>
              <a:srgbClr val="000000"/>
            </a:solidFill>
            <a:prstDash val="solid"/>
            <a:round/>
            <a:headEnd type="none" w="med" len="med"/>
            <a:tailEnd type="triangle"/>
          </a:ln>
          <a:effectLst/>
        </p:spPr>
      </p:cxnSp>
      <p:cxnSp>
        <p:nvCxnSpPr>
          <p:cNvPr id="151" name="Straight Arrow Connector 336"/>
          <p:cNvCxnSpPr>
            <a:stCxn id="148" idx="3"/>
          </p:cNvCxnSpPr>
          <p:nvPr/>
        </p:nvCxnSpPr>
        <p:spPr bwMode="auto">
          <a:xfrm flipV="1">
            <a:off x="7383580" y="5481326"/>
            <a:ext cx="200652" cy="8132"/>
          </a:xfrm>
          <a:prstGeom prst="straightConnector1">
            <a:avLst/>
          </a:prstGeom>
          <a:noFill/>
          <a:ln w="12700" cap="flat" cmpd="sng" algn="ctr">
            <a:solidFill>
              <a:srgbClr val="000000"/>
            </a:solidFill>
            <a:prstDash val="solid"/>
            <a:round/>
            <a:headEnd type="none" w="med" len="med"/>
            <a:tailEnd type="triangle"/>
          </a:ln>
          <a:effectLst/>
        </p:spPr>
      </p:cxnSp>
      <p:cxnSp>
        <p:nvCxnSpPr>
          <p:cNvPr id="152" name="Straight Arrow Connector 337"/>
          <p:cNvCxnSpPr>
            <a:stCxn id="149" idx="3"/>
          </p:cNvCxnSpPr>
          <p:nvPr/>
        </p:nvCxnSpPr>
        <p:spPr bwMode="auto">
          <a:xfrm>
            <a:off x="7383580" y="5665591"/>
            <a:ext cx="200652" cy="0"/>
          </a:xfrm>
          <a:prstGeom prst="straightConnector1">
            <a:avLst/>
          </a:prstGeom>
          <a:noFill/>
          <a:ln w="12700" cap="flat" cmpd="sng" algn="ctr">
            <a:solidFill>
              <a:srgbClr val="000000"/>
            </a:solidFill>
            <a:prstDash val="solid"/>
            <a:round/>
            <a:headEnd type="none" w="med" len="med"/>
            <a:tailEnd type="triangle"/>
          </a:ln>
          <a:effectLst/>
        </p:spPr>
      </p:cxnSp>
      <p:cxnSp>
        <p:nvCxnSpPr>
          <p:cNvPr id="153" name="Straight Arrow Connector 338"/>
          <p:cNvCxnSpPr>
            <a:stCxn id="144" idx="3"/>
          </p:cNvCxnSpPr>
          <p:nvPr/>
        </p:nvCxnSpPr>
        <p:spPr bwMode="auto">
          <a:xfrm>
            <a:off x="7379458" y="5976406"/>
            <a:ext cx="204774" cy="0"/>
          </a:xfrm>
          <a:prstGeom prst="straightConnector1">
            <a:avLst/>
          </a:prstGeom>
          <a:noFill/>
          <a:ln w="12700" cap="flat" cmpd="sng" algn="ctr">
            <a:solidFill>
              <a:srgbClr val="000000"/>
            </a:solidFill>
            <a:prstDash val="solid"/>
            <a:round/>
            <a:headEnd type="none" w="med" len="med"/>
            <a:tailEnd type="triangle"/>
          </a:ln>
          <a:effectLst/>
        </p:spPr>
      </p:cxnSp>
      <p:cxnSp>
        <p:nvCxnSpPr>
          <p:cNvPr id="154" name="Straight Arrow Connector 339"/>
          <p:cNvCxnSpPr>
            <a:stCxn id="145" idx="3"/>
          </p:cNvCxnSpPr>
          <p:nvPr/>
        </p:nvCxnSpPr>
        <p:spPr bwMode="auto">
          <a:xfrm>
            <a:off x="7379458" y="6160953"/>
            <a:ext cx="204774" cy="0"/>
          </a:xfrm>
          <a:prstGeom prst="straightConnector1">
            <a:avLst/>
          </a:prstGeom>
          <a:noFill/>
          <a:ln w="12700" cap="flat" cmpd="sng" algn="ctr">
            <a:solidFill>
              <a:srgbClr val="000000"/>
            </a:solidFill>
            <a:prstDash val="solid"/>
            <a:round/>
            <a:headEnd type="none" w="med" len="med"/>
            <a:tailEnd type="triangle"/>
          </a:ln>
          <a:effectLst/>
        </p:spPr>
      </p:cxnSp>
      <p:cxnSp>
        <p:nvCxnSpPr>
          <p:cNvPr id="155" name="Straight Arrow Connector 340"/>
          <p:cNvCxnSpPr>
            <a:stCxn id="146" idx="3"/>
          </p:cNvCxnSpPr>
          <p:nvPr/>
        </p:nvCxnSpPr>
        <p:spPr bwMode="auto">
          <a:xfrm>
            <a:off x="7379458" y="6337086"/>
            <a:ext cx="204774" cy="0"/>
          </a:xfrm>
          <a:prstGeom prst="straightConnector1">
            <a:avLst/>
          </a:prstGeom>
          <a:noFill/>
          <a:ln w="12700" cap="flat" cmpd="sng" algn="ctr">
            <a:solidFill>
              <a:srgbClr val="000000"/>
            </a:solidFill>
            <a:prstDash val="solid"/>
            <a:round/>
            <a:headEnd type="none" w="med" len="med"/>
            <a:tailEnd type="triangle"/>
          </a:ln>
          <a:effectLst/>
        </p:spPr>
      </p:cxnSp>
      <p:cxnSp>
        <p:nvCxnSpPr>
          <p:cNvPr id="156" name="Straight Arrow Connector 341"/>
          <p:cNvCxnSpPr>
            <a:stCxn id="59" idx="3"/>
            <a:endCxn id="163" idx="1"/>
          </p:cNvCxnSpPr>
          <p:nvPr/>
        </p:nvCxnSpPr>
        <p:spPr bwMode="auto">
          <a:xfrm flipV="1">
            <a:off x="4222697" y="1106378"/>
            <a:ext cx="550381" cy="407495"/>
          </a:xfrm>
          <a:prstGeom prst="straightConnector1">
            <a:avLst/>
          </a:prstGeom>
          <a:noFill/>
          <a:ln w="12700" cap="flat" cmpd="sng" algn="ctr">
            <a:solidFill>
              <a:srgbClr val="000000"/>
            </a:solidFill>
            <a:prstDash val="solid"/>
            <a:round/>
            <a:headEnd type="none" w="med" len="med"/>
            <a:tailEnd type="triangle"/>
          </a:ln>
          <a:effectLst/>
        </p:spPr>
      </p:cxnSp>
      <p:cxnSp>
        <p:nvCxnSpPr>
          <p:cNvPr id="157" name="Straight Arrow Connector 342"/>
          <p:cNvCxnSpPr>
            <a:stCxn id="56" idx="3"/>
            <a:endCxn id="166" idx="1"/>
          </p:cNvCxnSpPr>
          <p:nvPr/>
        </p:nvCxnSpPr>
        <p:spPr bwMode="auto">
          <a:xfrm flipV="1">
            <a:off x="4226813" y="1790177"/>
            <a:ext cx="554497" cy="395190"/>
          </a:xfrm>
          <a:prstGeom prst="straightConnector1">
            <a:avLst/>
          </a:prstGeom>
          <a:noFill/>
          <a:ln w="12700" cap="flat" cmpd="sng" algn="ctr">
            <a:solidFill>
              <a:srgbClr val="000000"/>
            </a:solidFill>
            <a:prstDash val="solid"/>
            <a:round/>
            <a:headEnd type="none" w="med" len="med"/>
            <a:tailEnd type="triangle"/>
          </a:ln>
          <a:effectLst/>
        </p:spPr>
      </p:cxnSp>
      <p:cxnSp>
        <p:nvCxnSpPr>
          <p:cNvPr id="158" name="Straight Arrow Connector 343"/>
          <p:cNvCxnSpPr>
            <a:stCxn id="41" idx="3"/>
            <a:endCxn id="114" idx="1"/>
          </p:cNvCxnSpPr>
          <p:nvPr/>
        </p:nvCxnSpPr>
        <p:spPr bwMode="auto">
          <a:xfrm flipV="1">
            <a:off x="4202105" y="2537064"/>
            <a:ext cx="1161980" cy="680394"/>
          </a:xfrm>
          <a:prstGeom prst="straightConnector1">
            <a:avLst/>
          </a:prstGeom>
          <a:noFill/>
          <a:ln w="12700" cap="flat" cmpd="sng" algn="ctr">
            <a:solidFill>
              <a:srgbClr val="000000"/>
            </a:solidFill>
            <a:prstDash val="solid"/>
            <a:round/>
            <a:headEnd type="none" w="med" len="med"/>
            <a:tailEnd type="triangle"/>
          </a:ln>
          <a:effectLst/>
        </p:spPr>
      </p:cxnSp>
      <p:cxnSp>
        <p:nvCxnSpPr>
          <p:cNvPr id="159" name="Straight Arrow Connector 344"/>
          <p:cNvCxnSpPr>
            <a:stCxn id="44" idx="3"/>
            <a:endCxn id="117" idx="1"/>
          </p:cNvCxnSpPr>
          <p:nvPr/>
        </p:nvCxnSpPr>
        <p:spPr bwMode="auto">
          <a:xfrm flipV="1">
            <a:off x="4202105" y="3220865"/>
            <a:ext cx="1170212" cy="677163"/>
          </a:xfrm>
          <a:prstGeom prst="straightConnector1">
            <a:avLst/>
          </a:prstGeom>
          <a:noFill/>
          <a:ln w="12700" cap="flat" cmpd="sng" algn="ctr">
            <a:solidFill>
              <a:srgbClr val="000000"/>
            </a:solidFill>
            <a:prstDash val="solid"/>
            <a:round/>
            <a:headEnd type="none" w="med" len="med"/>
            <a:tailEnd type="triangle"/>
          </a:ln>
          <a:effectLst/>
        </p:spPr>
      </p:cxnSp>
      <p:grpSp>
        <p:nvGrpSpPr>
          <p:cNvPr id="160" name="Group 369"/>
          <p:cNvGrpSpPr/>
          <p:nvPr/>
        </p:nvGrpSpPr>
        <p:grpSpPr>
          <a:xfrm>
            <a:off x="4773077" y="980599"/>
            <a:ext cx="969451" cy="1323668"/>
            <a:chOff x="4773077" y="1054741"/>
            <a:chExt cx="969451" cy="1323668"/>
          </a:xfrm>
        </p:grpSpPr>
        <p:sp>
          <p:nvSpPr>
            <p:cNvPr id="161" name="TextBox 293"/>
            <p:cNvSpPr txBox="1"/>
            <p:nvPr/>
          </p:nvSpPr>
          <p:spPr>
            <a:xfrm>
              <a:off x="4884285" y="1054741"/>
              <a:ext cx="781132" cy="65735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H1</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62" name="TextBox 294"/>
            <p:cNvSpPr txBox="1"/>
            <p:nvPr/>
          </p:nvSpPr>
          <p:spPr>
            <a:xfrm>
              <a:off x="4884285" y="1721050"/>
              <a:ext cx="850876" cy="65735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H1</a:t>
              </a:r>
              <a:b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b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(part)</a:t>
              </a:r>
            </a:p>
          </p:txBody>
        </p:sp>
        <p:sp>
          <p:nvSpPr>
            <p:cNvPr id="163" name="Rectangle 162"/>
            <p:cNvSpPr/>
            <p:nvPr/>
          </p:nvSpPr>
          <p:spPr bwMode="auto">
            <a:xfrm>
              <a:off x="4773077" y="109245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64" name="Rectangle 163"/>
            <p:cNvSpPr/>
            <p:nvPr/>
          </p:nvSpPr>
          <p:spPr bwMode="auto">
            <a:xfrm>
              <a:off x="4773077" y="127700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65" name="Rectangle 164"/>
            <p:cNvSpPr/>
            <p:nvPr/>
          </p:nvSpPr>
          <p:spPr bwMode="auto">
            <a:xfrm>
              <a:off x="4773077" y="145313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66" name="Rectangle 165"/>
            <p:cNvSpPr/>
            <p:nvPr/>
          </p:nvSpPr>
          <p:spPr bwMode="auto">
            <a:xfrm>
              <a:off x="4781309" y="177625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67" name="Rectangle 166"/>
            <p:cNvSpPr/>
            <p:nvPr/>
          </p:nvSpPr>
          <p:spPr bwMode="auto">
            <a:xfrm>
              <a:off x="4781309" y="1960800"/>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68" name="Rectangle 167"/>
            <p:cNvSpPr/>
            <p:nvPr/>
          </p:nvSpPr>
          <p:spPr bwMode="auto">
            <a:xfrm>
              <a:off x="4781309" y="213693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69" name="Rectangle 168"/>
            <p:cNvSpPr/>
            <p:nvPr/>
          </p:nvSpPr>
          <p:spPr bwMode="auto">
            <a:xfrm>
              <a:off x="5628070" y="1955877"/>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70" name="Rectangle 169"/>
            <p:cNvSpPr/>
            <p:nvPr/>
          </p:nvSpPr>
          <p:spPr bwMode="auto">
            <a:xfrm>
              <a:off x="5628070" y="2140424"/>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71" name="Rectangle 170"/>
            <p:cNvSpPr/>
            <p:nvPr/>
          </p:nvSpPr>
          <p:spPr bwMode="auto">
            <a:xfrm>
              <a:off x="5625694" y="1117361"/>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72" name="Rectangle 171"/>
            <p:cNvSpPr/>
            <p:nvPr/>
          </p:nvSpPr>
          <p:spPr bwMode="auto">
            <a:xfrm>
              <a:off x="5625694" y="1301908"/>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73" name="Rectangle 172"/>
            <p:cNvSpPr/>
            <p:nvPr/>
          </p:nvSpPr>
          <p:spPr bwMode="auto">
            <a:xfrm>
              <a:off x="5625694" y="1770993"/>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sp>
          <p:nvSpPr>
            <p:cNvPr id="174" name="Rectangle 173"/>
            <p:cNvSpPr/>
            <p:nvPr/>
          </p:nvSpPr>
          <p:spPr bwMode="auto">
            <a:xfrm>
              <a:off x="5635436" y="1488031"/>
              <a:ext cx="107092" cy="176133"/>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ea typeface="+mn-ea"/>
                <a:cs typeface="Arial"/>
                <a:sym typeface="Arial" charset="0"/>
              </a:endParaRPr>
            </a:p>
          </p:txBody>
        </p:sp>
      </p:grpSp>
      <p:cxnSp>
        <p:nvCxnSpPr>
          <p:cNvPr id="175" name="Elbow Connector 346"/>
          <p:cNvCxnSpPr>
            <a:stCxn id="172" idx="3"/>
          </p:cNvCxnSpPr>
          <p:nvPr/>
        </p:nvCxnSpPr>
        <p:spPr bwMode="auto">
          <a:xfrm>
            <a:off x="5732787" y="1315833"/>
            <a:ext cx="235825" cy="1092963"/>
          </a:xfrm>
          <a:prstGeom prst="bentConnector2">
            <a:avLst/>
          </a:prstGeom>
          <a:noFill/>
          <a:ln w="31750" cap="flat" cmpd="sng" algn="ctr">
            <a:solidFill>
              <a:srgbClr val="000000"/>
            </a:solidFill>
            <a:prstDash val="sysDot"/>
            <a:round/>
            <a:headEnd type="none" w="med" len="med"/>
            <a:tailEnd type="triangle"/>
          </a:ln>
          <a:effectLst/>
        </p:spPr>
      </p:cxnSp>
      <p:cxnSp>
        <p:nvCxnSpPr>
          <p:cNvPr id="176" name="Elbow Connector 347"/>
          <p:cNvCxnSpPr>
            <a:stCxn id="169" idx="3"/>
            <a:endCxn id="112" idx="0"/>
          </p:cNvCxnSpPr>
          <p:nvPr/>
        </p:nvCxnSpPr>
        <p:spPr bwMode="auto">
          <a:xfrm>
            <a:off x="5735162" y="1969802"/>
            <a:ext cx="145612" cy="441484"/>
          </a:xfrm>
          <a:prstGeom prst="bentConnector2">
            <a:avLst/>
          </a:prstGeom>
          <a:noFill/>
          <a:ln w="31750" cap="flat" cmpd="sng" algn="ctr">
            <a:solidFill>
              <a:srgbClr val="000000"/>
            </a:solidFill>
            <a:prstDash val="sysDot"/>
            <a:round/>
            <a:headEnd type="none" w="med" len="med"/>
            <a:tailEnd type="triangle"/>
          </a:ln>
          <a:effectLst/>
        </p:spPr>
      </p:cxnSp>
      <p:cxnSp>
        <p:nvCxnSpPr>
          <p:cNvPr id="177" name="Elbow Connector 348"/>
          <p:cNvCxnSpPr>
            <a:stCxn id="124" idx="3"/>
          </p:cNvCxnSpPr>
          <p:nvPr/>
        </p:nvCxnSpPr>
        <p:spPr bwMode="auto">
          <a:xfrm>
            <a:off x="6307319" y="2746518"/>
            <a:ext cx="293390" cy="1070637"/>
          </a:xfrm>
          <a:prstGeom prst="bentConnector2">
            <a:avLst/>
          </a:prstGeom>
          <a:noFill/>
          <a:ln w="31750" cap="flat" cmpd="sng" algn="ctr">
            <a:solidFill>
              <a:srgbClr val="000000"/>
            </a:solidFill>
            <a:prstDash val="sysDot"/>
            <a:round/>
            <a:headEnd type="none" w="med" len="med"/>
            <a:tailEnd type="triangle"/>
          </a:ln>
          <a:effectLst/>
        </p:spPr>
      </p:cxnSp>
      <p:cxnSp>
        <p:nvCxnSpPr>
          <p:cNvPr id="178" name="Elbow Connector 349"/>
          <p:cNvCxnSpPr>
            <a:stCxn id="121" idx="3"/>
          </p:cNvCxnSpPr>
          <p:nvPr/>
        </p:nvCxnSpPr>
        <p:spPr bwMode="auto">
          <a:xfrm>
            <a:off x="6311436" y="3418012"/>
            <a:ext cx="157469" cy="399142"/>
          </a:xfrm>
          <a:prstGeom prst="bentConnector2">
            <a:avLst/>
          </a:prstGeom>
          <a:noFill/>
          <a:ln w="31750" cap="flat" cmpd="sng" algn="ctr">
            <a:solidFill>
              <a:srgbClr val="000000"/>
            </a:solidFill>
            <a:prstDash val="sysDot"/>
            <a:round/>
            <a:headEnd type="none" w="med" len="med"/>
            <a:tailEnd type="triangle"/>
          </a:ln>
          <a:effectLst/>
        </p:spPr>
      </p:cxnSp>
      <p:sp>
        <p:nvSpPr>
          <p:cNvPr id="179" name="TextBox 350"/>
          <p:cNvSpPr txBox="1"/>
          <p:nvPr/>
        </p:nvSpPr>
        <p:spPr>
          <a:xfrm>
            <a:off x="5949576" y="1349911"/>
            <a:ext cx="1667609" cy="720197"/>
          </a:xfrm>
          <a:prstGeom prst="rect">
            <a:avLst/>
          </a:prstGeom>
          <a:noFill/>
        </p:spPr>
        <p:txBody>
          <a:bodyPr wrap="square" rtlCol="0">
            <a:spAutoFit/>
          </a:bodyPr>
          <a:lstStyle/>
          <a:p>
            <a:pPr fontAlgn="base">
              <a:lnSpc>
                <a:spcPct val="102000"/>
              </a:lnSpc>
              <a:spcBef>
                <a:spcPts val="1275"/>
              </a:spcBef>
              <a:spcAft>
                <a:spcPct val="0"/>
              </a:spcAft>
              <a:buClr>
                <a:srgbClr val="000000"/>
              </a:buClr>
              <a:buSzPct val="75000"/>
              <a:buNone/>
            </a:pPr>
            <a:r>
              <a:rPr lang="en-US" sz="2000" dirty="0">
                <a:solidFill>
                  <a:srgbClr val="000000"/>
                </a:solidFill>
                <a:latin typeface="Trebuchet MS" panose="020B0603020202020204" pitchFamily="34" charset="0"/>
                <a:cs typeface="Arial"/>
                <a:sym typeface="Arial" charset="0"/>
              </a:rPr>
              <a:t>broadcast matches</a:t>
            </a:r>
          </a:p>
        </p:txBody>
      </p:sp>
      <p:cxnSp>
        <p:nvCxnSpPr>
          <p:cNvPr id="180" name="Elbow Connector 351"/>
          <p:cNvCxnSpPr>
            <a:stCxn id="139" idx="3"/>
          </p:cNvCxnSpPr>
          <p:nvPr/>
        </p:nvCxnSpPr>
        <p:spPr bwMode="auto">
          <a:xfrm>
            <a:off x="6836565" y="4111004"/>
            <a:ext cx="266653" cy="1062790"/>
          </a:xfrm>
          <a:prstGeom prst="bentConnector2">
            <a:avLst/>
          </a:prstGeom>
          <a:noFill/>
          <a:ln w="31750" cap="flat" cmpd="sng" algn="ctr">
            <a:solidFill>
              <a:srgbClr val="000000"/>
            </a:solidFill>
            <a:prstDash val="sysDot"/>
            <a:round/>
            <a:headEnd type="none" w="med" len="med"/>
            <a:tailEnd type="triangle"/>
          </a:ln>
          <a:effectLst/>
        </p:spPr>
      </p:cxnSp>
      <p:cxnSp>
        <p:nvCxnSpPr>
          <p:cNvPr id="181" name="Elbow Connector 352"/>
          <p:cNvCxnSpPr>
            <a:stCxn id="136" idx="3"/>
          </p:cNvCxnSpPr>
          <p:nvPr/>
        </p:nvCxnSpPr>
        <p:spPr bwMode="auto">
          <a:xfrm>
            <a:off x="6840680" y="4782500"/>
            <a:ext cx="147206" cy="392881"/>
          </a:xfrm>
          <a:prstGeom prst="bentConnector2">
            <a:avLst/>
          </a:prstGeom>
          <a:noFill/>
          <a:ln w="31750" cap="flat" cmpd="sng" algn="ctr">
            <a:solidFill>
              <a:srgbClr val="000000"/>
            </a:solidFill>
            <a:prstDash val="sysDot"/>
            <a:round/>
            <a:headEnd type="none" w="med" len="med"/>
            <a:tailEnd type="triangle"/>
          </a:ln>
          <a:effectLst/>
        </p:spPr>
      </p:cxnSp>
      <p:grpSp>
        <p:nvGrpSpPr>
          <p:cNvPr id="182" name="Group 353"/>
          <p:cNvGrpSpPr/>
          <p:nvPr/>
        </p:nvGrpSpPr>
        <p:grpSpPr>
          <a:xfrm>
            <a:off x="7342137" y="1021789"/>
            <a:ext cx="1194462" cy="2289537"/>
            <a:chOff x="6878619" y="976885"/>
            <a:chExt cx="1194462" cy="2289537"/>
          </a:xfrm>
        </p:grpSpPr>
        <p:sp>
          <p:nvSpPr>
            <p:cNvPr id="183" name="TextBox 354"/>
            <p:cNvSpPr txBox="1"/>
            <p:nvPr/>
          </p:nvSpPr>
          <p:spPr>
            <a:xfrm>
              <a:off x="6944942" y="1363029"/>
              <a:ext cx="1060769" cy="312073"/>
            </a:xfrm>
            <a:prstGeom prst="rect">
              <a:avLst/>
            </a:prstGeom>
            <a:solidFill>
              <a:srgbClr val="FF9900"/>
            </a:solidFill>
            <a:ln w="25400" cap="flat" cmpd="sng" algn="ctr">
              <a:solidFill>
                <a:srgbClr val="000000">
                  <a:lumMod val="50000"/>
                  <a:lumOff val="50000"/>
                </a:srgbClr>
              </a:solidFill>
              <a:prstDash val="solid"/>
            </a:ln>
            <a:effectLst/>
          </p:spPr>
          <p:txBody>
            <a:bodyPr wrap="square" rtlCol="0">
              <a:spAutoFit/>
            </a:bodyPr>
            <a:lstStyle/>
            <a:p>
              <a:pPr>
                <a:buNone/>
                <a:defRPr/>
              </a:pPr>
              <a:r>
                <a:rPr kumimoji="0" 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data chunk</a:t>
              </a:r>
            </a:p>
          </p:txBody>
        </p:sp>
        <p:sp>
          <p:nvSpPr>
            <p:cNvPr id="184" name="TextBox 355"/>
            <p:cNvSpPr txBox="1"/>
            <p:nvPr/>
          </p:nvSpPr>
          <p:spPr>
            <a:xfrm>
              <a:off x="6944942" y="1763654"/>
              <a:ext cx="1060769" cy="312073"/>
            </a:xfrm>
            <a:prstGeom prst="rect">
              <a:avLst/>
            </a:prstGeom>
            <a:solidFill>
              <a:srgbClr val="26B7FD"/>
            </a:solidFill>
            <a:ln w="63500" cap="flat" cmpd="tri" algn="ctr">
              <a:solidFill>
                <a:srgbClr val="26B7FD">
                  <a:shade val="50000"/>
                </a:srgbClr>
              </a:solidFill>
              <a:prstDash val="solid"/>
            </a:ln>
            <a:effectLst/>
          </p:spPr>
          <p:txBody>
            <a:bodyPr wrap="square" rtlCol="0">
              <a:spAutoFit/>
            </a:bodyPr>
            <a:lstStyle/>
            <a:p>
              <a:pPr>
                <a:buNone/>
                <a:defRPr/>
              </a:pPr>
              <a:r>
                <a:rPr kumimoji="0" 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blocking</a:t>
              </a:r>
            </a:p>
          </p:txBody>
        </p:sp>
        <p:sp>
          <p:nvSpPr>
            <p:cNvPr id="185" name="TextBox 356"/>
            <p:cNvSpPr txBox="1"/>
            <p:nvPr/>
          </p:nvSpPr>
          <p:spPr>
            <a:xfrm>
              <a:off x="6948380" y="2172003"/>
              <a:ext cx="1060769" cy="312073"/>
            </a:xfrm>
            <a:prstGeom prst="rect">
              <a:avLst/>
            </a:prstGeom>
            <a:solidFill>
              <a:srgbClr val="92D050"/>
            </a:solidFill>
            <a:ln w="25400" cap="flat" cmpd="dbl" algn="ctr">
              <a:solidFill>
                <a:srgbClr val="26B7FD">
                  <a:shade val="50000"/>
                </a:srgbClr>
              </a:solidFill>
              <a:prstDash val="solid"/>
            </a:ln>
            <a:effectLst/>
          </p:spPr>
          <p:txBody>
            <a:bodyPr wrap="square" rtlCol="0">
              <a:spAutoFit/>
            </a:bodyPr>
            <a:lstStyle/>
            <a:p>
              <a:pPr>
                <a:buNone/>
                <a:defRPr/>
              </a:pPr>
              <a:r>
                <a:rPr kumimoji="0" 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statistics</a:t>
              </a:r>
            </a:p>
          </p:txBody>
        </p:sp>
        <p:sp>
          <p:nvSpPr>
            <p:cNvPr id="186" name="TextBox 357"/>
            <p:cNvSpPr txBox="1"/>
            <p:nvPr/>
          </p:nvSpPr>
          <p:spPr>
            <a:xfrm>
              <a:off x="6936315" y="2571089"/>
              <a:ext cx="1060769" cy="312073"/>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buNone/>
                <a:defRPr/>
              </a:pPr>
              <a:r>
                <a:rPr kumimoji="0" 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charset="0"/>
                </a:rPr>
                <a:t>matching</a:t>
              </a:r>
            </a:p>
          </p:txBody>
        </p:sp>
        <p:sp>
          <p:nvSpPr>
            <p:cNvPr id="187" name="TextBox 358"/>
            <p:cNvSpPr txBox="1"/>
            <p:nvPr/>
          </p:nvSpPr>
          <p:spPr>
            <a:xfrm>
              <a:off x="6878619" y="1008327"/>
              <a:ext cx="1118465" cy="374846"/>
            </a:xfrm>
            <a:prstGeom prst="rect">
              <a:avLst/>
            </a:prstGeom>
            <a:noFill/>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charset="0"/>
                </a:rPr>
                <a:t>Legend:</a:t>
              </a:r>
            </a:p>
          </p:txBody>
        </p:sp>
        <p:sp>
          <p:nvSpPr>
            <p:cNvPr id="188" name="Rectangle 187"/>
            <p:cNvSpPr/>
            <p:nvPr/>
          </p:nvSpPr>
          <p:spPr bwMode="auto">
            <a:xfrm>
              <a:off x="6878619" y="976885"/>
              <a:ext cx="1194462" cy="2236860"/>
            </a:xfrm>
            <a:prstGeom prst="rect">
              <a:avLst/>
            </a:prstGeom>
            <a:noFill/>
            <a:ln w="12700" cap="flat" cmpd="sng" algn="ctr">
              <a:solidFill>
                <a:srgbClr val="00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lvl="0" defTabSz="828675" eaLnBrk="1" fontAlgn="base" latinLnBrk="0" hangingPunct="1">
                <a:lnSpc>
                  <a:spcPct val="102000"/>
                </a:lnSpc>
                <a:spcBef>
                  <a:spcPts val="1275"/>
                </a:spcBef>
                <a:spcAft>
                  <a:spcPct val="0"/>
                </a:spcAft>
                <a:buClr>
                  <a:srgbClr val="000000"/>
                </a:buClr>
                <a:buSzPct val="75000"/>
                <a:buNone/>
                <a:tabLst/>
                <a:defRPr/>
              </a:pPr>
              <a:endParaRPr kumimoji="0" lang="en-US" sz="3200" b="0" i="0" u="none" strike="noStrike" kern="0" cap="none" spc="0" normalizeH="0" baseline="0" noProof="0">
                <a:ln>
                  <a:noFill/>
                </a:ln>
                <a:solidFill>
                  <a:srgbClr val="000000"/>
                </a:solidFill>
                <a:effectLst/>
                <a:uLnTx/>
                <a:uFillTx/>
                <a:latin typeface="Trebuchet MS" panose="020B0603020202020204" pitchFamily="34" charset="0"/>
                <a:cs typeface="Arial"/>
                <a:sym typeface="Arial" charset="0"/>
              </a:endParaRPr>
            </a:p>
          </p:txBody>
        </p:sp>
        <p:sp>
          <p:nvSpPr>
            <p:cNvPr id="189" name="TextBox 360"/>
            <p:cNvSpPr txBox="1"/>
            <p:nvPr/>
          </p:nvSpPr>
          <p:spPr>
            <a:xfrm>
              <a:off x="6904022" y="2891576"/>
              <a:ext cx="752615" cy="374846"/>
            </a:xfrm>
            <a:prstGeom prst="rect">
              <a:avLst/>
            </a:prstGeom>
            <a:noFill/>
          </p:spPr>
          <p:txBody>
            <a:bodyPr wrap="square" rtlCol="0">
              <a:spAutoFit/>
            </a:bodyPr>
            <a:lstStyle/>
            <a:p>
              <a:pPr>
                <a:buNone/>
                <a:defRPr/>
              </a:pPr>
              <a:r>
                <a:rPr kumimoji="0" lang="en-US" sz="1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charset="0"/>
                </a:rPr>
                <a:t>sync</a:t>
              </a:r>
            </a:p>
          </p:txBody>
        </p:sp>
        <p:cxnSp>
          <p:nvCxnSpPr>
            <p:cNvPr id="190" name="Straight Arrow Connector 361"/>
            <p:cNvCxnSpPr/>
            <p:nvPr/>
          </p:nvCxnSpPr>
          <p:spPr bwMode="auto">
            <a:xfrm>
              <a:off x="7524754" y="3081407"/>
              <a:ext cx="441236" cy="7077"/>
            </a:xfrm>
            <a:prstGeom prst="straightConnector1">
              <a:avLst/>
            </a:prstGeom>
            <a:noFill/>
            <a:ln w="31750" cap="flat" cmpd="sng" algn="ctr">
              <a:solidFill>
                <a:srgbClr val="000000"/>
              </a:solidFill>
              <a:prstDash val="sysDot"/>
              <a:round/>
              <a:headEnd type="none" w="med" len="med"/>
              <a:tailEnd type="triangle"/>
            </a:ln>
            <a:effectLst/>
          </p:spPr>
        </p:cxnSp>
      </p:grpSp>
      <p:sp>
        <p:nvSpPr>
          <p:cNvPr id="191" name="TextBox 362"/>
          <p:cNvSpPr txBox="1"/>
          <p:nvPr/>
        </p:nvSpPr>
        <p:spPr>
          <a:xfrm>
            <a:off x="4209290" y="2286824"/>
            <a:ext cx="1037462" cy="406265"/>
          </a:xfrm>
          <a:prstGeom prst="rect">
            <a:avLst/>
          </a:prstGeom>
          <a:noFill/>
        </p:spPr>
        <p:txBody>
          <a:bodyPr wrap="square" rtlCol="0">
            <a:spAutoFit/>
          </a:bodyPr>
          <a:lstStyle/>
          <a:p>
            <a:pPr fontAlgn="base">
              <a:lnSpc>
                <a:spcPct val="102000"/>
              </a:lnSpc>
              <a:spcBef>
                <a:spcPts val="1275"/>
              </a:spcBef>
              <a:spcAft>
                <a:spcPct val="0"/>
              </a:spcAft>
              <a:buClr>
                <a:srgbClr val="000000"/>
              </a:buClr>
              <a:buSzPct val="75000"/>
              <a:buNone/>
            </a:pPr>
            <a:r>
              <a:rPr lang="en-US" sz="2000" dirty="0">
                <a:solidFill>
                  <a:srgbClr val="000000"/>
                </a:solidFill>
                <a:latin typeface="Trebuchet MS" panose="020B0603020202020204" pitchFamily="34" charset="0"/>
                <a:cs typeface="Arial"/>
                <a:sym typeface="Arial" charset="0"/>
              </a:rPr>
              <a:t>from </a:t>
            </a:r>
            <a:r>
              <a:rPr lang="el-GR" sz="2000" dirty="0">
                <a:solidFill>
                  <a:srgbClr val="000000"/>
                </a:solidFill>
                <a:latin typeface="Trebuchet MS" panose="020B0603020202020204" pitchFamily="34" charset="0"/>
                <a:cs typeface="Arial"/>
                <a:sym typeface="Arial" charset="0"/>
              </a:rPr>
              <a:t>α</a:t>
            </a:r>
            <a:endParaRPr lang="en-US" sz="2000" dirty="0">
              <a:solidFill>
                <a:srgbClr val="000000"/>
              </a:solidFill>
              <a:latin typeface="Trebuchet MS" panose="020B0603020202020204" pitchFamily="34" charset="0"/>
              <a:cs typeface="Arial"/>
              <a:sym typeface="Arial" charset="0"/>
            </a:endParaRPr>
          </a:p>
        </p:txBody>
      </p:sp>
      <p:sp>
        <p:nvSpPr>
          <p:cNvPr id="192" name="TextBox 363"/>
          <p:cNvSpPr txBox="1"/>
          <p:nvPr/>
        </p:nvSpPr>
        <p:spPr>
          <a:xfrm>
            <a:off x="4275960" y="3099647"/>
            <a:ext cx="1039551" cy="406265"/>
          </a:xfrm>
          <a:prstGeom prst="rect">
            <a:avLst/>
          </a:prstGeom>
          <a:noFill/>
        </p:spPr>
        <p:txBody>
          <a:bodyPr wrap="square" rtlCol="0">
            <a:spAutoFit/>
          </a:bodyPr>
          <a:lstStyle/>
          <a:p>
            <a:pPr fontAlgn="base">
              <a:lnSpc>
                <a:spcPct val="102000"/>
              </a:lnSpc>
              <a:spcBef>
                <a:spcPts val="1275"/>
              </a:spcBef>
              <a:spcAft>
                <a:spcPct val="0"/>
              </a:spcAft>
              <a:buClr>
                <a:srgbClr val="000000"/>
              </a:buClr>
              <a:buSzPct val="75000"/>
              <a:buNone/>
            </a:pPr>
            <a:r>
              <a:rPr lang="en-US" sz="2000" dirty="0">
                <a:solidFill>
                  <a:srgbClr val="000000"/>
                </a:solidFill>
                <a:latin typeface="Trebuchet MS" panose="020B0603020202020204" pitchFamily="34" charset="0"/>
                <a:cs typeface="Arial"/>
                <a:sym typeface="Arial" charset="0"/>
              </a:rPr>
              <a:t>from </a:t>
            </a:r>
            <a:r>
              <a:rPr lang="el-GR" sz="2000" dirty="0">
                <a:solidFill>
                  <a:srgbClr val="000000"/>
                </a:solidFill>
                <a:latin typeface="Trebuchet MS" panose="020B0603020202020204" pitchFamily="34" charset="0"/>
                <a:cs typeface="Arial"/>
                <a:sym typeface="Arial" charset="0"/>
              </a:rPr>
              <a:t>β</a:t>
            </a:r>
            <a:endParaRPr lang="en-US" sz="2000" dirty="0">
              <a:solidFill>
                <a:srgbClr val="000000"/>
              </a:solidFill>
              <a:latin typeface="Trebuchet MS" panose="020B0603020202020204" pitchFamily="34" charset="0"/>
              <a:cs typeface="Arial"/>
              <a:sym typeface="Arial" charset="0"/>
            </a:endParaRPr>
          </a:p>
        </p:txBody>
      </p:sp>
      <p:sp>
        <p:nvSpPr>
          <p:cNvPr id="193" name="TextBox 364"/>
          <p:cNvSpPr txBox="1"/>
          <p:nvPr/>
        </p:nvSpPr>
        <p:spPr>
          <a:xfrm>
            <a:off x="5564534" y="5602608"/>
            <a:ext cx="1141954" cy="406265"/>
          </a:xfrm>
          <a:prstGeom prst="rect">
            <a:avLst/>
          </a:prstGeom>
          <a:noFill/>
        </p:spPr>
        <p:txBody>
          <a:bodyPr wrap="square" rtlCol="0">
            <a:spAutoFit/>
          </a:bodyPr>
          <a:lstStyle/>
          <a:p>
            <a:pPr fontAlgn="base">
              <a:lnSpc>
                <a:spcPct val="102000"/>
              </a:lnSpc>
              <a:spcBef>
                <a:spcPts val="1275"/>
              </a:spcBef>
              <a:spcAft>
                <a:spcPct val="0"/>
              </a:spcAft>
              <a:buClr>
                <a:srgbClr val="000000"/>
              </a:buClr>
              <a:buSzPct val="75000"/>
              <a:buNone/>
            </a:pPr>
            <a:r>
              <a:rPr lang="en-US" sz="2000" dirty="0">
                <a:solidFill>
                  <a:srgbClr val="000000"/>
                </a:solidFill>
                <a:latin typeface="Trebuchet MS" panose="020B0603020202020204" pitchFamily="34" charset="0"/>
                <a:cs typeface="Arial"/>
              </a:rPr>
              <a:t>f</a:t>
            </a:r>
            <a:r>
              <a:rPr lang="en-US" sz="2000" dirty="0">
                <a:solidFill>
                  <a:srgbClr val="000000"/>
                </a:solidFill>
                <a:latin typeface="Trebuchet MS" panose="020B0603020202020204" pitchFamily="34" charset="0"/>
                <a:cs typeface="Arial"/>
                <a:sym typeface="Arial" charset="0"/>
              </a:rPr>
              <a:t>rom </a:t>
            </a:r>
            <a:r>
              <a:rPr lang="el-GR" sz="2000" dirty="0">
                <a:solidFill>
                  <a:srgbClr val="000000"/>
                </a:solidFill>
                <a:latin typeface="Trebuchet MS" panose="020B0603020202020204" pitchFamily="34" charset="0"/>
                <a:cs typeface="Arial"/>
                <a:sym typeface="Arial" charset="0"/>
              </a:rPr>
              <a:t>γ</a:t>
            </a:r>
            <a:endParaRPr lang="en-US" sz="2000" dirty="0">
              <a:solidFill>
                <a:srgbClr val="000000"/>
              </a:solidFill>
              <a:latin typeface="Trebuchet MS" panose="020B0603020202020204" pitchFamily="34" charset="0"/>
              <a:cs typeface="Arial"/>
              <a:sym typeface="Arial" charset="0"/>
            </a:endParaRPr>
          </a:p>
        </p:txBody>
      </p:sp>
    </p:spTree>
    <p:extLst>
      <p:ext uri="{BB962C8B-B14F-4D97-AF65-F5344CB8AC3E}">
        <p14:creationId xmlns:p14="http://schemas.microsoft.com/office/powerpoint/2010/main" val="3365217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7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7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9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4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5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179" grpId="0"/>
      <p:bldP spid="191" grpId="0"/>
      <p:bldP spid="192" grpId="0"/>
      <p:bldP spid="1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9143999" cy="922809"/>
          </a:xfrm>
        </p:spPr>
        <p:txBody>
          <a:bodyPr/>
          <a:lstStyle/>
          <a:p>
            <a:r>
              <a:rPr lang="en-US" dirty="0"/>
              <a:t>Experimental evaluation: Datasets</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20</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80123087"/>
              </p:ext>
            </p:extLst>
          </p:nvPr>
        </p:nvGraphicFramePr>
        <p:xfrm>
          <a:off x="492380" y="803185"/>
          <a:ext cx="8280919" cy="5257800"/>
        </p:xfrm>
        <a:graphic>
          <a:graphicData uri="http://schemas.openxmlformats.org/drawingml/2006/table">
            <a:tbl>
              <a:tblPr firstRow="1">
                <a:tableStyleId>{BC89EF96-8CEA-46FF-86C4-4CE0E7609802}</a:tableStyleId>
              </a:tblPr>
              <a:tblGrid>
                <a:gridCol w="2028400">
                  <a:extLst>
                    <a:ext uri="{9D8B030D-6E8A-4147-A177-3AD203B41FA5}">
                      <a16:colId xmlns:a16="http://schemas.microsoft.com/office/drawing/2014/main" val="20000"/>
                    </a:ext>
                  </a:extLst>
                </a:gridCol>
                <a:gridCol w="1427983">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370840">
                <a:tc>
                  <a:txBody>
                    <a:bodyPr/>
                    <a:lstStyle/>
                    <a:p>
                      <a:endParaRPr lang="en-US" dirty="0">
                        <a:solidFill>
                          <a:sysClr val="windowText" lastClr="000000"/>
                        </a:solidFill>
                        <a:latin typeface="Trebuchet MS" panose="020B0603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Trebuchet MS" panose="020B0603020202020204" pitchFamily="34" charset="0"/>
                        </a:rPr>
                        <a:t>Restaurant</a:t>
                      </a:r>
                    </a:p>
                  </a:txBody>
                  <a:tcPr>
                    <a:lnL w="12700" cap="flat" cmpd="sng" algn="ctr">
                      <a:solidFill>
                        <a:schemeClr val="accent1"/>
                      </a:solidFill>
                      <a:prstDash val="solid"/>
                      <a:round/>
                      <a:headEnd type="none" w="med" len="med"/>
                      <a:tailEnd type="none" w="med" len="med"/>
                    </a:lnL>
                  </a:tcPr>
                </a:tc>
                <a:tc>
                  <a:txBody>
                    <a:bodyPr/>
                    <a:lstStyle/>
                    <a:p>
                      <a:r>
                        <a:rPr lang="en-US" dirty="0" err="1">
                          <a:latin typeface="Trebuchet MS" panose="020B0603020202020204" pitchFamily="34" charset="0"/>
                        </a:rPr>
                        <a:t>Rexa</a:t>
                      </a:r>
                      <a:r>
                        <a:rPr lang="en-US" dirty="0">
                          <a:latin typeface="Trebuchet MS" panose="020B0603020202020204" pitchFamily="34" charset="0"/>
                        </a:rPr>
                        <a:t>-DBLP</a:t>
                      </a:r>
                    </a:p>
                  </a:txBody>
                  <a:tcPr/>
                </a:tc>
                <a:tc>
                  <a:txBody>
                    <a:bodyPr/>
                    <a:lstStyle/>
                    <a:p>
                      <a:r>
                        <a:rPr lang="en-US" dirty="0" err="1">
                          <a:latin typeface="Trebuchet MS" panose="020B0603020202020204" pitchFamily="34" charset="0"/>
                        </a:rPr>
                        <a:t>BBCmusic-DBpedia</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YAGO-IMDb</a:t>
                      </a:r>
                    </a:p>
                  </a:txBody>
                  <a:tcPr/>
                </a:tc>
                <a:extLst>
                  <a:ext uri="{0D108BD9-81ED-4DB2-BD59-A6C34878D82A}">
                    <a16:rowId xmlns:a16="http://schemas.microsoft.com/office/drawing/2014/main" val="10000"/>
                  </a:ext>
                </a:extLst>
              </a:tr>
              <a:tr h="370840">
                <a:tc>
                  <a:txBody>
                    <a:bodyPr/>
                    <a:lstStyle/>
                    <a:p>
                      <a:r>
                        <a:rPr lang="en-US" b="1" dirty="0">
                          <a:latin typeface="Trebuchet MS" panose="020B0603020202020204" pitchFamily="34" charset="0"/>
                        </a:rPr>
                        <a:t>E1 entities</a:t>
                      </a:r>
                    </a:p>
                  </a:txBody>
                  <a:tcPr>
                    <a:lnT w="12700" cap="flat" cmpd="sng" algn="ctr">
                      <a:solidFill>
                        <a:schemeClr val="accent1"/>
                      </a:solidFill>
                      <a:prstDash val="solid"/>
                      <a:round/>
                      <a:headEnd type="none" w="med" len="med"/>
                      <a:tailEnd type="none" w="med" len="med"/>
                    </a:lnT>
                  </a:tcPr>
                </a:tc>
                <a:tc>
                  <a:txBody>
                    <a:bodyPr/>
                    <a:lstStyle/>
                    <a:p>
                      <a:r>
                        <a:rPr lang="en-US" dirty="0">
                          <a:latin typeface="Trebuchet MS" panose="020B0603020202020204" pitchFamily="34" charset="0"/>
                        </a:rPr>
                        <a:t>339</a:t>
                      </a:r>
                    </a:p>
                  </a:txBody>
                  <a:tcPr/>
                </a:tc>
                <a:tc>
                  <a:txBody>
                    <a:bodyPr/>
                    <a:lstStyle/>
                    <a:p>
                      <a:r>
                        <a:rPr lang="en-US" dirty="0">
                          <a:latin typeface="Trebuchet MS" panose="020B0603020202020204" pitchFamily="34" charset="0"/>
                        </a:rPr>
                        <a:t>18,492</a:t>
                      </a:r>
                    </a:p>
                  </a:txBody>
                  <a:tcPr/>
                </a:tc>
                <a:tc>
                  <a:txBody>
                    <a:bodyPr/>
                    <a:lstStyle/>
                    <a:p>
                      <a:r>
                        <a:rPr lang="en-US" dirty="0">
                          <a:latin typeface="Trebuchet MS" panose="020B0603020202020204" pitchFamily="34" charset="0"/>
                        </a:rPr>
                        <a:t>58,793</a:t>
                      </a:r>
                    </a:p>
                  </a:txBody>
                  <a:tcPr/>
                </a:tc>
                <a:tc>
                  <a:txBody>
                    <a:bodyPr/>
                    <a:lstStyle/>
                    <a:p>
                      <a:r>
                        <a:rPr lang="en-US" dirty="0">
                          <a:latin typeface="Trebuchet MS" panose="020B0603020202020204" pitchFamily="34" charset="0"/>
                        </a:rPr>
                        <a:t>5,208,100</a:t>
                      </a:r>
                    </a:p>
                  </a:txBody>
                  <a:tcPr/>
                </a:tc>
                <a:extLst>
                  <a:ext uri="{0D108BD9-81ED-4DB2-BD59-A6C34878D82A}">
                    <a16:rowId xmlns:a16="http://schemas.microsoft.com/office/drawing/2014/main" val="10001"/>
                  </a:ext>
                </a:extLst>
              </a:tr>
              <a:tr h="370840">
                <a:tc>
                  <a:txBody>
                    <a:bodyPr/>
                    <a:lstStyle/>
                    <a:p>
                      <a:r>
                        <a:rPr lang="en-US" b="1" dirty="0">
                          <a:latin typeface="Trebuchet MS" panose="020B0603020202020204" pitchFamily="34" charset="0"/>
                        </a:rPr>
                        <a:t>E2 entities</a:t>
                      </a:r>
                    </a:p>
                  </a:txBody>
                  <a:tcPr/>
                </a:tc>
                <a:tc>
                  <a:txBody>
                    <a:bodyPr/>
                    <a:lstStyle/>
                    <a:p>
                      <a:r>
                        <a:rPr lang="en-US" dirty="0">
                          <a:latin typeface="Trebuchet MS" panose="020B0603020202020204" pitchFamily="34" charset="0"/>
                        </a:rPr>
                        <a:t>2,256</a:t>
                      </a:r>
                    </a:p>
                  </a:txBody>
                  <a:tcPr/>
                </a:tc>
                <a:tc>
                  <a:txBody>
                    <a:bodyPr/>
                    <a:lstStyle/>
                    <a:p>
                      <a:r>
                        <a:rPr lang="en-US" dirty="0">
                          <a:latin typeface="Trebuchet MS" panose="020B0603020202020204" pitchFamily="34" charset="0"/>
                        </a:rPr>
                        <a:t>2,650,832</a:t>
                      </a:r>
                    </a:p>
                  </a:txBody>
                  <a:tcPr/>
                </a:tc>
                <a:tc>
                  <a:txBody>
                    <a:bodyPr/>
                    <a:lstStyle/>
                    <a:p>
                      <a:r>
                        <a:rPr lang="en-US" dirty="0">
                          <a:latin typeface="Trebuchet MS" panose="020B0603020202020204" pitchFamily="34" charset="0"/>
                        </a:rPr>
                        <a:t>256,602</a:t>
                      </a:r>
                    </a:p>
                  </a:txBody>
                  <a:tcPr/>
                </a:tc>
                <a:tc>
                  <a:txBody>
                    <a:bodyPr/>
                    <a:lstStyle/>
                    <a:p>
                      <a:r>
                        <a:rPr lang="en-US" dirty="0">
                          <a:latin typeface="Trebuchet MS" panose="020B0603020202020204" pitchFamily="34" charset="0"/>
                        </a:rPr>
                        <a:t>5,328,774</a:t>
                      </a:r>
                    </a:p>
                  </a:txBody>
                  <a:tcPr/>
                </a:tc>
                <a:extLst>
                  <a:ext uri="{0D108BD9-81ED-4DB2-BD59-A6C34878D82A}">
                    <a16:rowId xmlns:a16="http://schemas.microsoft.com/office/drawing/2014/main" val="10002"/>
                  </a:ext>
                </a:extLst>
              </a:tr>
              <a:tr h="370840">
                <a:tc>
                  <a:txBody>
                    <a:bodyPr/>
                    <a:lstStyle/>
                    <a:p>
                      <a:r>
                        <a:rPr lang="en-US" b="1" dirty="0">
                          <a:latin typeface="Trebuchet MS" panose="020B0603020202020204" pitchFamily="34" charset="0"/>
                        </a:rPr>
                        <a:t>E1 triples</a:t>
                      </a:r>
                    </a:p>
                  </a:txBody>
                  <a:tcPr/>
                </a:tc>
                <a:tc>
                  <a:txBody>
                    <a:bodyPr/>
                    <a:lstStyle/>
                    <a:p>
                      <a:r>
                        <a:rPr lang="en-US" dirty="0">
                          <a:latin typeface="Trebuchet MS" panose="020B0603020202020204" pitchFamily="34" charset="0"/>
                        </a:rPr>
                        <a:t>1,130</a:t>
                      </a:r>
                    </a:p>
                  </a:txBody>
                  <a:tcPr/>
                </a:tc>
                <a:tc>
                  <a:txBody>
                    <a:bodyPr/>
                    <a:lstStyle/>
                    <a:p>
                      <a:r>
                        <a:rPr lang="en-US" dirty="0">
                          <a:latin typeface="Trebuchet MS" panose="020B0603020202020204" pitchFamily="34" charset="0"/>
                        </a:rPr>
                        <a:t>87,519</a:t>
                      </a:r>
                    </a:p>
                  </a:txBody>
                  <a:tcPr/>
                </a:tc>
                <a:tc>
                  <a:txBody>
                    <a:bodyPr/>
                    <a:lstStyle/>
                    <a:p>
                      <a:r>
                        <a:rPr lang="en-US" dirty="0">
                          <a:latin typeface="Trebuchet MS" panose="020B0603020202020204" pitchFamily="34" charset="0"/>
                        </a:rPr>
                        <a:t>456,304</a:t>
                      </a:r>
                    </a:p>
                  </a:txBody>
                  <a:tcPr/>
                </a:tc>
                <a:tc>
                  <a:txBody>
                    <a:bodyPr/>
                    <a:lstStyle/>
                    <a:p>
                      <a:r>
                        <a:rPr lang="en-US" dirty="0">
                          <a:latin typeface="Trebuchet MS" panose="020B0603020202020204" pitchFamily="34" charset="0"/>
                        </a:rPr>
                        <a:t>27,547,595</a:t>
                      </a:r>
                    </a:p>
                  </a:txBody>
                  <a:tcPr/>
                </a:tc>
                <a:extLst>
                  <a:ext uri="{0D108BD9-81ED-4DB2-BD59-A6C34878D82A}">
                    <a16:rowId xmlns:a16="http://schemas.microsoft.com/office/drawing/2014/main" val="10003"/>
                  </a:ext>
                </a:extLst>
              </a:tr>
              <a:tr h="370840">
                <a:tc>
                  <a:txBody>
                    <a:bodyPr/>
                    <a:lstStyle/>
                    <a:p>
                      <a:r>
                        <a:rPr lang="en-US" b="1" dirty="0">
                          <a:latin typeface="Trebuchet MS" panose="020B0603020202020204" pitchFamily="34" charset="0"/>
                        </a:rPr>
                        <a:t>E2 triples</a:t>
                      </a:r>
                    </a:p>
                  </a:txBody>
                  <a:tcPr/>
                </a:tc>
                <a:tc>
                  <a:txBody>
                    <a:bodyPr/>
                    <a:lstStyle/>
                    <a:p>
                      <a:r>
                        <a:rPr lang="en-US" dirty="0">
                          <a:latin typeface="Trebuchet MS" panose="020B0603020202020204" pitchFamily="34" charset="0"/>
                        </a:rPr>
                        <a:t>7,519</a:t>
                      </a:r>
                    </a:p>
                  </a:txBody>
                  <a:tcPr/>
                </a:tc>
                <a:tc>
                  <a:txBody>
                    <a:bodyPr/>
                    <a:lstStyle/>
                    <a:p>
                      <a:r>
                        <a:rPr lang="en-US" dirty="0">
                          <a:latin typeface="Trebuchet MS" panose="020B0603020202020204" pitchFamily="34" charset="0"/>
                        </a:rPr>
                        <a:t>14,936,373</a:t>
                      </a:r>
                    </a:p>
                  </a:txBody>
                  <a:tcPr/>
                </a:tc>
                <a:tc>
                  <a:txBody>
                    <a:bodyPr/>
                    <a:lstStyle/>
                    <a:p>
                      <a:r>
                        <a:rPr lang="en-US" dirty="0">
                          <a:latin typeface="Trebuchet MS" panose="020B0603020202020204" pitchFamily="34" charset="0"/>
                        </a:rPr>
                        <a:t>8,044,247</a:t>
                      </a:r>
                    </a:p>
                  </a:txBody>
                  <a:tcPr/>
                </a:tc>
                <a:tc>
                  <a:txBody>
                    <a:bodyPr/>
                    <a:lstStyle/>
                    <a:p>
                      <a:r>
                        <a:rPr lang="en-US" dirty="0">
                          <a:latin typeface="Trebuchet MS" panose="020B0603020202020204" pitchFamily="34" charset="0"/>
                        </a:rPr>
                        <a:t>47,843,680</a:t>
                      </a:r>
                    </a:p>
                  </a:txBody>
                  <a:tcPr/>
                </a:tc>
                <a:extLst>
                  <a:ext uri="{0D108BD9-81ED-4DB2-BD59-A6C34878D82A}">
                    <a16:rowId xmlns:a16="http://schemas.microsoft.com/office/drawing/2014/main" val="10004"/>
                  </a:ext>
                </a:extLst>
              </a:tr>
              <a:tr h="370840">
                <a:tc>
                  <a:txBody>
                    <a:bodyPr/>
                    <a:lstStyle/>
                    <a:p>
                      <a:r>
                        <a:rPr lang="en-US" b="1" dirty="0">
                          <a:latin typeface="Trebuchet MS" panose="020B0603020202020204" pitchFamily="34" charset="0"/>
                        </a:rPr>
                        <a:t>E1 av.</a:t>
                      </a:r>
                      <a:r>
                        <a:rPr lang="en-US" b="1" baseline="0" dirty="0">
                          <a:latin typeface="Trebuchet MS" panose="020B0603020202020204" pitchFamily="34" charset="0"/>
                        </a:rPr>
                        <a:t> tokens</a:t>
                      </a:r>
                      <a:endParaRPr lang="en-US" b="1" dirty="0">
                        <a:latin typeface="Trebuchet MS" panose="020B0603020202020204" pitchFamily="34" charset="0"/>
                      </a:endParaRPr>
                    </a:p>
                  </a:txBody>
                  <a:tcPr/>
                </a:tc>
                <a:tc>
                  <a:txBody>
                    <a:bodyPr/>
                    <a:lstStyle/>
                    <a:p>
                      <a:r>
                        <a:rPr lang="en-US" dirty="0">
                          <a:latin typeface="Trebuchet MS" panose="020B0603020202020204" pitchFamily="34" charset="0"/>
                        </a:rPr>
                        <a:t>20.44</a:t>
                      </a:r>
                    </a:p>
                  </a:txBody>
                  <a:tcPr/>
                </a:tc>
                <a:tc>
                  <a:txBody>
                    <a:bodyPr/>
                    <a:lstStyle/>
                    <a:p>
                      <a:r>
                        <a:rPr lang="en-US" dirty="0">
                          <a:latin typeface="Trebuchet MS" panose="020B0603020202020204" pitchFamily="34" charset="0"/>
                        </a:rPr>
                        <a:t>40.71</a:t>
                      </a:r>
                    </a:p>
                  </a:txBody>
                  <a:tcPr/>
                </a:tc>
                <a:tc>
                  <a:txBody>
                    <a:bodyPr/>
                    <a:lstStyle/>
                    <a:p>
                      <a:r>
                        <a:rPr lang="en-US" dirty="0">
                          <a:solidFill>
                            <a:schemeClr val="tx1"/>
                          </a:solidFill>
                          <a:latin typeface="Trebuchet MS" panose="020B0603020202020204" pitchFamily="34" charset="0"/>
                        </a:rPr>
                        <a:t>81.19</a:t>
                      </a:r>
                    </a:p>
                  </a:txBody>
                  <a:tcPr/>
                </a:tc>
                <a:tc>
                  <a:txBody>
                    <a:bodyPr/>
                    <a:lstStyle/>
                    <a:p>
                      <a:r>
                        <a:rPr lang="en-US" dirty="0">
                          <a:latin typeface="Trebuchet MS" panose="020B0603020202020204" pitchFamily="34" charset="0"/>
                        </a:rPr>
                        <a:t>15.56</a:t>
                      </a:r>
                    </a:p>
                  </a:txBody>
                  <a:tcPr/>
                </a:tc>
                <a:extLst>
                  <a:ext uri="{0D108BD9-81ED-4DB2-BD59-A6C34878D82A}">
                    <a16:rowId xmlns:a16="http://schemas.microsoft.com/office/drawing/2014/main" val="10005"/>
                  </a:ext>
                </a:extLst>
              </a:tr>
              <a:tr h="370840">
                <a:tc>
                  <a:txBody>
                    <a:bodyPr/>
                    <a:lstStyle/>
                    <a:p>
                      <a:r>
                        <a:rPr lang="en-US" b="1" dirty="0">
                          <a:latin typeface="Trebuchet MS" panose="020B0603020202020204" pitchFamily="34" charset="0"/>
                        </a:rPr>
                        <a:t>E2 av. tokens</a:t>
                      </a:r>
                    </a:p>
                  </a:txBody>
                  <a:tcPr/>
                </a:tc>
                <a:tc>
                  <a:txBody>
                    <a:bodyPr/>
                    <a:lstStyle/>
                    <a:p>
                      <a:r>
                        <a:rPr lang="en-US" dirty="0">
                          <a:latin typeface="Trebuchet MS" panose="020B0603020202020204" pitchFamily="34" charset="0"/>
                        </a:rPr>
                        <a:t>20.61</a:t>
                      </a:r>
                    </a:p>
                  </a:txBody>
                  <a:tcPr/>
                </a:tc>
                <a:tc>
                  <a:txBody>
                    <a:bodyPr/>
                    <a:lstStyle/>
                    <a:p>
                      <a:r>
                        <a:rPr lang="en-US" dirty="0">
                          <a:latin typeface="Trebuchet MS" panose="020B0603020202020204" pitchFamily="34" charset="0"/>
                        </a:rPr>
                        <a:t>59.24</a:t>
                      </a:r>
                    </a:p>
                  </a:txBody>
                  <a:tcPr/>
                </a:tc>
                <a:tc>
                  <a:txBody>
                    <a:bodyPr/>
                    <a:lstStyle/>
                    <a:p>
                      <a:r>
                        <a:rPr lang="en-US" b="1" dirty="0">
                          <a:solidFill>
                            <a:srgbClr val="FF0000"/>
                          </a:solidFill>
                          <a:latin typeface="Trebuchet MS" panose="020B0603020202020204" pitchFamily="34" charset="0"/>
                        </a:rPr>
                        <a:t>324.75</a:t>
                      </a:r>
                    </a:p>
                  </a:txBody>
                  <a:tcPr/>
                </a:tc>
                <a:tc>
                  <a:txBody>
                    <a:bodyPr/>
                    <a:lstStyle/>
                    <a:p>
                      <a:r>
                        <a:rPr lang="en-US" dirty="0">
                          <a:latin typeface="Trebuchet MS" panose="020B0603020202020204" pitchFamily="34" charset="0"/>
                        </a:rPr>
                        <a:t>12.49</a:t>
                      </a:r>
                    </a:p>
                  </a:txBody>
                  <a:tcPr/>
                </a:tc>
                <a:extLst>
                  <a:ext uri="{0D108BD9-81ED-4DB2-BD59-A6C34878D82A}">
                    <a16:rowId xmlns:a16="http://schemas.microsoft.com/office/drawing/2014/main" val="10006"/>
                  </a:ext>
                </a:extLst>
              </a:tr>
              <a:tr h="370840">
                <a:tc>
                  <a:txBody>
                    <a:bodyPr/>
                    <a:lstStyle/>
                    <a:p>
                      <a:r>
                        <a:rPr lang="en-US" b="1" dirty="0">
                          <a:latin typeface="Trebuchet MS" panose="020B0603020202020204" pitchFamily="34" charset="0"/>
                        </a:rPr>
                        <a:t>E1 / E2 properties</a:t>
                      </a:r>
                    </a:p>
                  </a:txBody>
                  <a:tcPr/>
                </a:tc>
                <a:tc>
                  <a:txBody>
                    <a:bodyPr/>
                    <a:lstStyle/>
                    <a:p>
                      <a:r>
                        <a:rPr lang="en-US" dirty="0">
                          <a:latin typeface="Trebuchet MS" panose="020B0603020202020204" pitchFamily="34" charset="0"/>
                        </a:rPr>
                        <a:t>7 / 7</a:t>
                      </a:r>
                    </a:p>
                  </a:txBody>
                  <a:tcPr/>
                </a:tc>
                <a:tc>
                  <a:txBody>
                    <a:bodyPr/>
                    <a:lstStyle/>
                    <a:p>
                      <a:r>
                        <a:rPr lang="en-US" dirty="0">
                          <a:latin typeface="Trebuchet MS" panose="020B0603020202020204" pitchFamily="34" charset="0"/>
                        </a:rPr>
                        <a:t>114 / 145</a:t>
                      </a:r>
                    </a:p>
                  </a:txBody>
                  <a:tcPr/>
                </a:tc>
                <a:tc>
                  <a:txBody>
                    <a:bodyPr/>
                    <a:lstStyle/>
                    <a:p>
                      <a:r>
                        <a:rPr lang="en-US" b="0" dirty="0">
                          <a:latin typeface="Trebuchet MS" panose="020B0603020202020204" pitchFamily="34" charset="0"/>
                        </a:rPr>
                        <a:t>27 /</a:t>
                      </a:r>
                      <a:r>
                        <a:rPr lang="en-US" b="1" dirty="0">
                          <a:latin typeface="Trebuchet MS" panose="020B0603020202020204" pitchFamily="34" charset="0"/>
                        </a:rPr>
                        <a:t> </a:t>
                      </a:r>
                      <a:r>
                        <a:rPr lang="en-US" b="1" dirty="0">
                          <a:solidFill>
                            <a:srgbClr val="FF0000"/>
                          </a:solidFill>
                          <a:latin typeface="Trebuchet MS" panose="020B0603020202020204" pitchFamily="34" charset="0"/>
                        </a:rPr>
                        <a:t>10,953</a:t>
                      </a:r>
                    </a:p>
                  </a:txBody>
                  <a:tcPr/>
                </a:tc>
                <a:tc>
                  <a:txBody>
                    <a:bodyPr/>
                    <a:lstStyle/>
                    <a:p>
                      <a:r>
                        <a:rPr lang="en-US" dirty="0">
                          <a:latin typeface="Trebuchet MS" panose="020B0603020202020204" pitchFamily="34" charset="0"/>
                        </a:rPr>
                        <a:t>65 / 29</a:t>
                      </a:r>
                    </a:p>
                  </a:txBody>
                  <a:tcPr/>
                </a:tc>
                <a:extLst>
                  <a:ext uri="{0D108BD9-81ED-4DB2-BD59-A6C34878D82A}">
                    <a16:rowId xmlns:a16="http://schemas.microsoft.com/office/drawing/2014/main" val="10007"/>
                  </a:ext>
                </a:extLst>
              </a:tr>
              <a:tr h="370840">
                <a:tc>
                  <a:txBody>
                    <a:bodyPr/>
                    <a:lstStyle/>
                    <a:p>
                      <a:r>
                        <a:rPr lang="en-US" b="1" dirty="0">
                          <a:latin typeface="Trebuchet MS" panose="020B0603020202020204" pitchFamily="34" charset="0"/>
                        </a:rPr>
                        <a:t>E1 / E2</a:t>
                      </a:r>
                      <a:r>
                        <a:rPr lang="en-US" b="1" baseline="0" dirty="0">
                          <a:latin typeface="Trebuchet MS" panose="020B0603020202020204" pitchFamily="34" charset="0"/>
                        </a:rPr>
                        <a:t> relations</a:t>
                      </a:r>
                      <a:endParaRPr lang="en-US" b="1" dirty="0">
                        <a:latin typeface="Trebuchet MS" panose="020B0603020202020204" pitchFamily="34" charset="0"/>
                      </a:endParaRPr>
                    </a:p>
                  </a:txBody>
                  <a:tcPr/>
                </a:tc>
                <a:tc>
                  <a:txBody>
                    <a:bodyPr/>
                    <a:lstStyle/>
                    <a:p>
                      <a:r>
                        <a:rPr lang="en-US" dirty="0">
                          <a:latin typeface="Trebuchet MS" panose="020B0603020202020204" pitchFamily="34" charset="0"/>
                        </a:rPr>
                        <a:t>2 / 2</a:t>
                      </a:r>
                    </a:p>
                  </a:txBody>
                  <a:tcPr/>
                </a:tc>
                <a:tc>
                  <a:txBody>
                    <a:bodyPr/>
                    <a:lstStyle/>
                    <a:p>
                      <a:r>
                        <a:rPr lang="en-US" dirty="0">
                          <a:latin typeface="Trebuchet MS" panose="020B0603020202020204" pitchFamily="34" charset="0"/>
                        </a:rPr>
                        <a:t>103 / 123</a:t>
                      </a:r>
                    </a:p>
                  </a:txBody>
                  <a:tcPr/>
                </a:tc>
                <a:tc>
                  <a:txBody>
                    <a:bodyPr/>
                    <a:lstStyle/>
                    <a:p>
                      <a:r>
                        <a:rPr lang="en-US" b="0" dirty="0">
                          <a:latin typeface="Trebuchet MS" panose="020B0603020202020204" pitchFamily="34" charset="0"/>
                        </a:rPr>
                        <a:t>9 / </a:t>
                      </a:r>
                      <a:r>
                        <a:rPr lang="en-US" b="1" dirty="0">
                          <a:solidFill>
                            <a:srgbClr val="FF0000"/>
                          </a:solidFill>
                          <a:latin typeface="Trebuchet MS" panose="020B0603020202020204" pitchFamily="34" charset="0"/>
                        </a:rPr>
                        <a:t>953</a:t>
                      </a:r>
                    </a:p>
                  </a:txBody>
                  <a:tcPr/>
                </a:tc>
                <a:tc>
                  <a:txBody>
                    <a:bodyPr/>
                    <a:lstStyle/>
                    <a:p>
                      <a:r>
                        <a:rPr lang="en-US" dirty="0">
                          <a:latin typeface="Trebuchet MS" panose="020B0603020202020204" pitchFamily="34" charset="0"/>
                        </a:rPr>
                        <a:t>4 / 13</a:t>
                      </a:r>
                    </a:p>
                  </a:txBody>
                  <a:tcPr/>
                </a:tc>
                <a:extLst>
                  <a:ext uri="{0D108BD9-81ED-4DB2-BD59-A6C34878D82A}">
                    <a16:rowId xmlns:a16="http://schemas.microsoft.com/office/drawing/2014/main" val="10008"/>
                  </a:ext>
                </a:extLst>
              </a:tr>
              <a:tr h="370840">
                <a:tc>
                  <a:txBody>
                    <a:bodyPr/>
                    <a:lstStyle/>
                    <a:p>
                      <a:r>
                        <a:rPr lang="en-US" b="1" dirty="0">
                          <a:latin typeface="Trebuchet MS" panose="020B0603020202020204" pitchFamily="34" charset="0"/>
                        </a:rPr>
                        <a:t>E1 / E2 types</a:t>
                      </a:r>
                    </a:p>
                  </a:txBody>
                  <a:tcPr/>
                </a:tc>
                <a:tc>
                  <a:txBody>
                    <a:bodyPr/>
                    <a:lstStyle/>
                    <a:p>
                      <a:r>
                        <a:rPr lang="en-US" dirty="0">
                          <a:latin typeface="Trebuchet MS" panose="020B0603020202020204" pitchFamily="34" charset="0"/>
                        </a:rPr>
                        <a:t>3 / 3</a:t>
                      </a:r>
                    </a:p>
                  </a:txBody>
                  <a:tcPr/>
                </a:tc>
                <a:tc>
                  <a:txBody>
                    <a:bodyPr/>
                    <a:lstStyle/>
                    <a:p>
                      <a:r>
                        <a:rPr lang="en-US" dirty="0">
                          <a:latin typeface="Trebuchet MS" panose="020B0603020202020204" pitchFamily="34" charset="0"/>
                        </a:rPr>
                        <a:t>4</a:t>
                      </a:r>
                      <a:r>
                        <a:rPr lang="en-US" baseline="0" dirty="0">
                          <a:latin typeface="Trebuchet MS" panose="020B0603020202020204" pitchFamily="34" charset="0"/>
                        </a:rPr>
                        <a:t> / 11</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4 / </a:t>
                      </a:r>
                      <a:r>
                        <a:rPr lang="en-US" b="1" dirty="0">
                          <a:solidFill>
                            <a:srgbClr val="FF0000"/>
                          </a:solidFill>
                          <a:latin typeface="Trebuchet MS" panose="020B0603020202020204" pitchFamily="34" charset="0"/>
                        </a:rPr>
                        <a:t>59,801</a:t>
                      </a:r>
                    </a:p>
                  </a:txBody>
                  <a:tcPr/>
                </a:tc>
                <a:tc>
                  <a:txBody>
                    <a:bodyPr/>
                    <a:lstStyle/>
                    <a:p>
                      <a:r>
                        <a:rPr lang="en-US" dirty="0">
                          <a:latin typeface="Trebuchet MS" panose="020B0603020202020204" pitchFamily="34" charset="0"/>
                        </a:rPr>
                        <a:t>11,767 / 15</a:t>
                      </a:r>
                    </a:p>
                  </a:txBody>
                  <a:tcPr/>
                </a:tc>
                <a:extLst>
                  <a:ext uri="{0D108BD9-81ED-4DB2-BD59-A6C34878D82A}">
                    <a16:rowId xmlns:a16="http://schemas.microsoft.com/office/drawing/2014/main" val="10009"/>
                  </a:ext>
                </a:extLst>
              </a:tr>
              <a:tr h="370840">
                <a:tc>
                  <a:txBody>
                    <a:bodyPr/>
                    <a:lstStyle/>
                    <a:p>
                      <a:r>
                        <a:rPr lang="en-US" b="1" dirty="0">
                          <a:latin typeface="Trebuchet MS" panose="020B0603020202020204" pitchFamily="34" charset="0"/>
                        </a:rPr>
                        <a:t>E1 / E2 vocab.</a:t>
                      </a:r>
                    </a:p>
                  </a:txBody>
                  <a:tcPr/>
                </a:tc>
                <a:tc>
                  <a:txBody>
                    <a:bodyPr/>
                    <a:lstStyle/>
                    <a:p>
                      <a:r>
                        <a:rPr lang="en-US" dirty="0">
                          <a:latin typeface="Trebuchet MS" panose="020B0603020202020204" pitchFamily="34" charset="0"/>
                        </a:rPr>
                        <a:t>2</a:t>
                      </a:r>
                      <a:r>
                        <a:rPr lang="en-US" baseline="0" dirty="0">
                          <a:latin typeface="Trebuchet MS" panose="020B0603020202020204" pitchFamily="34" charset="0"/>
                        </a:rPr>
                        <a:t> / 2</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4 / 4</a:t>
                      </a:r>
                    </a:p>
                  </a:txBody>
                  <a:tcPr/>
                </a:tc>
                <a:tc>
                  <a:txBody>
                    <a:bodyPr/>
                    <a:lstStyle/>
                    <a:p>
                      <a:r>
                        <a:rPr lang="en-US" dirty="0">
                          <a:latin typeface="Trebuchet MS" panose="020B0603020202020204" pitchFamily="34" charset="0"/>
                        </a:rPr>
                        <a:t>4 / 6</a:t>
                      </a:r>
                    </a:p>
                  </a:txBody>
                  <a:tcPr/>
                </a:tc>
                <a:tc>
                  <a:txBody>
                    <a:bodyPr/>
                    <a:lstStyle/>
                    <a:p>
                      <a:r>
                        <a:rPr lang="en-US" dirty="0">
                          <a:latin typeface="Trebuchet MS" panose="020B0603020202020204" pitchFamily="34" charset="0"/>
                        </a:rPr>
                        <a:t>3 / 1</a:t>
                      </a:r>
                    </a:p>
                  </a:txBody>
                  <a:tcPr/>
                </a:tc>
                <a:extLst>
                  <a:ext uri="{0D108BD9-81ED-4DB2-BD59-A6C34878D82A}">
                    <a16:rowId xmlns:a16="http://schemas.microsoft.com/office/drawing/2014/main" val="10010"/>
                  </a:ext>
                </a:extLst>
              </a:tr>
              <a:tr h="370840">
                <a:tc>
                  <a:txBody>
                    <a:bodyPr/>
                    <a:lstStyle/>
                    <a:p>
                      <a:r>
                        <a:rPr lang="en-US" b="1" dirty="0">
                          <a:latin typeface="Trebuchet MS" panose="020B0603020202020204" pitchFamily="34" charset="0"/>
                        </a:rPr>
                        <a:t>Matches</a:t>
                      </a:r>
                    </a:p>
                  </a:txBody>
                  <a:tcPr/>
                </a:tc>
                <a:tc>
                  <a:txBody>
                    <a:bodyPr/>
                    <a:lstStyle/>
                    <a:p>
                      <a:r>
                        <a:rPr lang="en-US" dirty="0">
                          <a:latin typeface="Trebuchet MS" panose="020B0603020202020204" pitchFamily="34" charset="0"/>
                        </a:rPr>
                        <a:t>89</a:t>
                      </a:r>
                    </a:p>
                  </a:txBody>
                  <a:tcPr/>
                </a:tc>
                <a:tc>
                  <a:txBody>
                    <a:bodyPr/>
                    <a:lstStyle/>
                    <a:p>
                      <a:r>
                        <a:rPr lang="en-US" dirty="0">
                          <a:latin typeface="Trebuchet MS" panose="020B0603020202020204" pitchFamily="34" charset="0"/>
                        </a:rPr>
                        <a:t>1,309</a:t>
                      </a:r>
                    </a:p>
                  </a:txBody>
                  <a:tcPr/>
                </a:tc>
                <a:tc>
                  <a:txBody>
                    <a:bodyPr/>
                    <a:lstStyle/>
                    <a:p>
                      <a:r>
                        <a:rPr lang="en-US" dirty="0">
                          <a:latin typeface="Trebuchet MS" panose="020B0603020202020204" pitchFamily="34" charset="0"/>
                        </a:rPr>
                        <a:t>22,770</a:t>
                      </a:r>
                    </a:p>
                  </a:txBody>
                  <a:tcPr/>
                </a:tc>
                <a:tc>
                  <a:txBody>
                    <a:bodyPr/>
                    <a:lstStyle/>
                    <a:p>
                      <a:r>
                        <a:rPr lang="en-US" dirty="0">
                          <a:latin typeface="Trebuchet MS" panose="020B0603020202020204" pitchFamily="34" charset="0"/>
                        </a:rPr>
                        <a:t>56,683</a:t>
                      </a:r>
                    </a:p>
                  </a:txBody>
                  <a:tcPr/>
                </a:tc>
                <a:extLst>
                  <a:ext uri="{0D108BD9-81ED-4DB2-BD59-A6C34878D82A}">
                    <a16:rowId xmlns:a16="http://schemas.microsoft.com/office/drawing/2014/main" val="10011"/>
                  </a:ext>
                </a:extLst>
              </a:tr>
            </a:tbl>
          </a:graphicData>
        </a:graphic>
      </p:graphicFrame>
      <p:cxnSp>
        <p:nvCxnSpPr>
          <p:cNvPr id="6" name="Straight Arrow Connector 5"/>
          <p:cNvCxnSpPr>
            <a:stCxn id="7" idx="0"/>
          </p:cNvCxnSpPr>
          <p:nvPr/>
        </p:nvCxnSpPr>
        <p:spPr>
          <a:xfrm flipV="1">
            <a:off x="6024958" y="5795317"/>
            <a:ext cx="474698" cy="2656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a:off x="4250726" y="6060985"/>
            <a:ext cx="3548463" cy="445571"/>
          </a:xfrm>
          <a:prstGeom prst="rect">
            <a:avLst/>
          </a:prstGeom>
          <a:noFill/>
        </p:spPr>
        <p:txBody>
          <a:bodyPr wrap="square" rtlCol="0">
            <a:spAutoFit/>
          </a:bodyPr>
          <a:lstStyle/>
          <a:p>
            <a:pPr>
              <a:buNone/>
            </a:pPr>
            <a:r>
              <a:rPr lang="en-US" sz="2400" dirty="0">
                <a:solidFill>
                  <a:srgbClr val="FF0000"/>
                </a:solidFill>
                <a:latin typeface="Trebuchet MS" panose="020B0603020202020204" pitchFamily="34" charset="0"/>
              </a:rPr>
              <a:t>most heterogeneous</a:t>
            </a:r>
          </a:p>
        </p:txBody>
      </p:sp>
    </p:spTree>
    <p:extLst>
      <p:ext uri="{BB962C8B-B14F-4D97-AF65-F5344CB8AC3E}">
        <p14:creationId xmlns:p14="http://schemas.microsoft.com/office/powerpoint/2010/main" val="33977049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838" y="1"/>
            <a:ext cx="7805737" cy="753762"/>
          </a:xfrm>
        </p:spPr>
        <p:txBody>
          <a:bodyPr/>
          <a:lstStyle/>
          <a:p>
            <a:r>
              <a:rPr lang="en-US" dirty="0"/>
              <a:t>Evaluation Results</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21</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963901259"/>
              </p:ext>
            </p:extLst>
          </p:nvPr>
        </p:nvGraphicFramePr>
        <p:xfrm>
          <a:off x="160637" y="963832"/>
          <a:ext cx="8859795" cy="5090160"/>
        </p:xfrm>
        <a:graphic>
          <a:graphicData uri="http://schemas.openxmlformats.org/drawingml/2006/table">
            <a:tbl>
              <a:tblPr firstRow="1">
                <a:tableStyleId>{BC89EF96-8CEA-46FF-86C4-4CE0E7609802}</a:tableStyleId>
              </a:tblPr>
              <a:tblGrid>
                <a:gridCol w="1309805">
                  <a:extLst>
                    <a:ext uri="{9D8B030D-6E8A-4147-A177-3AD203B41FA5}">
                      <a16:colId xmlns:a16="http://schemas.microsoft.com/office/drawing/2014/main" val="20000"/>
                    </a:ext>
                  </a:extLst>
                </a:gridCol>
                <a:gridCol w="1023907">
                  <a:extLst>
                    <a:ext uri="{9D8B030D-6E8A-4147-A177-3AD203B41FA5}">
                      <a16:colId xmlns:a16="http://schemas.microsoft.com/office/drawing/2014/main" val="20001"/>
                    </a:ext>
                  </a:extLst>
                </a:gridCol>
                <a:gridCol w="1455292">
                  <a:extLst>
                    <a:ext uri="{9D8B030D-6E8A-4147-A177-3AD203B41FA5}">
                      <a16:colId xmlns:a16="http://schemas.microsoft.com/office/drawing/2014/main" val="20002"/>
                    </a:ext>
                  </a:extLst>
                </a:gridCol>
                <a:gridCol w="1809280">
                  <a:extLst>
                    <a:ext uri="{9D8B030D-6E8A-4147-A177-3AD203B41FA5}">
                      <a16:colId xmlns:a16="http://schemas.microsoft.com/office/drawing/2014/main" val="20003"/>
                    </a:ext>
                  </a:extLst>
                </a:gridCol>
                <a:gridCol w="1594456">
                  <a:extLst>
                    <a:ext uri="{9D8B030D-6E8A-4147-A177-3AD203B41FA5}">
                      <a16:colId xmlns:a16="http://schemas.microsoft.com/office/drawing/2014/main" val="20004"/>
                    </a:ext>
                  </a:extLst>
                </a:gridCol>
                <a:gridCol w="1667055">
                  <a:extLst>
                    <a:ext uri="{9D8B030D-6E8A-4147-A177-3AD203B41FA5}">
                      <a16:colId xmlns:a16="http://schemas.microsoft.com/office/drawing/2014/main" val="20005"/>
                    </a:ext>
                  </a:extLst>
                </a:gridCol>
              </a:tblGrid>
              <a:tr h="370840">
                <a:tc>
                  <a:txBody>
                    <a:bodyPr/>
                    <a:lstStyle/>
                    <a:p>
                      <a:endParaRPr lang="en-US" dirty="0">
                        <a:latin typeface="Trebuchet MS" panose="020B0603020202020204" pitchFamily="34" charset="0"/>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ysClr val="windowText" lastClr="000000"/>
                        </a:solidFill>
                        <a:latin typeface="Trebuchet MS" panose="020B0603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Trebuchet MS" panose="020B0603020202020204" pitchFamily="34" charset="0"/>
                        </a:rPr>
                        <a:t>Restaurant</a:t>
                      </a:r>
                    </a:p>
                  </a:txBody>
                  <a:tcPr>
                    <a:lnL w="12700" cap="flat" cmpd="sng" algn="ctr">
                      <a:solidFill>
                        <a:schemeClr val="accent1"/>
                      </a:solidFill>
                      <a:prstDash val="solid"/>
                      <a:round/>
                      <a:headEnd type="none" w="med" len="med"/>
                      <a:tailEnd type="none" w="med" len="med"/>
                    </a:lnL>
                  </a:tcPr>
                </a:tc>
                <a:tc>
                  <a:txBody>
                    <a:bodyPr/>
                    <a:lstStyle/>
                    <a:p>
                      <a:r>
                        <a:rPr lang="en-US" dirty="0" err="1">
                          <a:latin typeface="Trebuchet MS" panose="020B0603020202020204" pitchFamily="34" charset="0"/>
                        </a:rPr>
                        <a:t>Rexa</a:t>
                      </a:r>
                      <a:r>
                        <a:rPr lang="en-US" dirty="0">
                          <a:latin typeface="Trebuchet MS" panose="020B0603020202020204" pitchFamily="34" charset="0"/>
                        </a:rPr>
                        <a:t>-DBLP</a:t>
                      </a:r>
                    </a:p>
                  </a:txBody>
                  <a:tcPr/>
                </a:tc>
                <a:tc>
                  <a:txBody>
                    <a:bodyPr/>
                    <a:lstStyle/>
                    <a:p>
                      <a:r>
                        <a:rPr lang="en-US" dirty="0">
                          <a:latin typeface="Trebuchet MS" panose="020B0603020202020204" pitchFamily="34" charset="0"/>
                        </a:rPr>
                        <a:t>BBCmusic-DBpedia</a:t>
                      </a:r>
                    </a:p>
                  </a:txBody>
                  <a:tcPr/>
                </a:tc>
                <a:tc>
                  <a:txBody>
                    <a:bodyPr/>
                    <a:lstStyle/>
                    <a:p>
                      <a:r>
                        <a:rPr lang="en-US" dirty="0">
                          <a:latin typeface="Trebuchet MS" panose="020B0603020202020204" pitchFamily="34" charset="0"/>
                        </a:rPr>
                        <a:t>YAGO-IMDb</a:t>
                      </a:r>
                    </a:p>
                  </a:txBody>
                  <a:tcPr/>
                </a:tc>
                <a:extLst>
                  <a:ext uri="{0D108BD9-81ED-4DB2-BD59-A6C34878D82A}">
                    <a16:rowId xmlns:a16="http://schemas.microsoft.com/office/drawing/2014/main" val="10000"/>
                  </a:ext>
                </a:extLst>
              </a:tr>
              <a:tr h="370840">
                <a:tc rowSpan="2">
                  <a:txBody>
                    <a:bodyPr/>
                    <a:lstStyle/>
                    <a:p>
                      <a:r>
                        <a:rPr lang="en-US" dirty="0" err="1">
                          <a:latin typeface="Trebuchet MS" panose="020B0603020202020204" pitchFamily="34" charset="0"/>
                        </a:rPr>
                        <a:t>SiGMa</a:t>
                      </a:r>
                      <a:endParaRPr lang="en-US" dirty="0">
                        <a:latin typeface="Trebuchet MS" panose="020B0603020202020204" pitchFamily="34" charset="0"/>
                      </a:endParaRPr>
                    </a:p>
                  </a:txBody>
                  <a:tcPr anchor="ctr">
                    <a:lnT w="12700" cap="flat" cmpd="sng" algn="ctr">
                      <a:solidFill>
                        <a:schemeClr val="accent1"/>
                      </a:solidFill>
                      <a:prstDash val="solid"/>
                      <a:round/>
                      <a:headEnd type="none" w="med" len="med"/>
                      <a:tailEnd type="none" w="med" len="med"/>
                    </a:lnT>
                  </a:tcP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lnT w="12700" cap="flat" cmpd="sng" algn="ctr">
                      <a:solidFill>
                        <a:schemeClr val="accent1"/>
                      </a:solidFill>
                      <a:prstDash val="solid"/>
                      <a:round/>
                      <a:headEnd type="none" w="med" len="med"/>
                      <a:tailEnd type="none" w="med" len="med"/>
                    </a:lnT>
                  </a:tcPr>
                </a:tc>
                <a:tc>
                  <a:txBody>
                    <a:bodyPr/>
                    <a:lstStyle/>
                    <a:p>
                      <a:r>
                        <a:rPr lang="en-US" dirty="0">
                          <a:latin typeface="Trebuchet MS" panose="020B0603020202020204" pitchFamily="34" charset="0"/>
                        </a:rPr>
                        <a:t>99 / 94</a:t>
                      </a:r>
                    </a:p>
                  </a:txBody>
                  <a:tcPr/>
                </a:tc>
                <a:tc>
                  <a:txBody>
                    <a:bodyPr/>
                    <a:lstStyle/>
                    <a:p>
                      <a:r>
                        <a:rPr lang="en-US" dirty="0">
                          <a:latin typeface="Trebuchet MS" panose="020B0603020202020204" pitchFamily="34" charset="0"/>
                        </a:rPr>
                        <a:t>97 /</a:t>
                      </a:r>
                      <a:r>
                        <a:rPr lang="en-US" baseline="0" dirty="0">
                          <a:latin typeface="Trebuchet MS" panose="020B0603020202020204" pitchFamily="34" charset="0"/>
                        </a:rPr>
                        <a:t> 90</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 / -</a:t>
                      </a:r>
                    </a:p>
                  </a:txBody>
                  <a:tcPr/>
                </a:tc>
                <a:tc>
                  <a:txBody>
                    <a:bodyPr/>
                    <a:lstStyle/>
                    <a:p>
                      <a:r>
                        <a:rPr lang="en-US" dirty="0">
                          <a:latin typeface="Trebuchet MS" panose="020B0603020202020204" pitchFamily="34" charset="0"/>
                        </a:rPr>
                        <a:t>98 / 85</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97</a:t>
                      </a:r>
                    </a:p>
                  </a:txBody>
                  <a:tcPr/>
                </a:tc>
                <a:tc>
                  <a:txBody>
                    <a:bodyPr/>
                    <a:lstStyle/>
                    <a:p>
                      <a:r>
                        <a:rPr lang="en-US" dirty="0">
                          <a:latin typeface="Trebuchet MS" panose="020B0603020202020204" pitchFamily="34" charset="0"/>
                        </a:rPr>
                        <a:t>94</a:t>
                      </a:r>
                    </a:p>
                  </a:txBody>
                  <a:tcPr/>
                </a:tc>
                <a:tc>
                  <a:txBody>
                    <a:bodyPr/>
                    <a:lstStyle/>
                    <a:p>
                      <a:r>
                        <a:rPr lang="en-US" dirty="0">
                          <a:latin typeface="Trebuchet MS" panose="020B0603020202020204" pitchFamily="34" charset="0"/>
                        </a:rPr>
                        <a:t>-</a:t>
                      </a:r>
                    </a:p>
                  </a:txBody>
                  <a:tcPr/>
                </a:tc>
                <a:tc>
                  <a:txBody>
                    <a:bodyPr/>
                    <a:lstStyle/>
                    <a:p>
                      <a:r>
                        <a:rPr lang="en-US" dirty="0">
                          <a:latin typeface="Trebuchet MS" panose="020B0603020202020204" pitchFamily="34" charset="0"/>
                        </a:rPr>
                        <a:t>91</a:t>
                      </a:r>
                    </a:p>
                  </a:txBody>
                  <a:tcPr/>
                </a:tc>
                <a:extLst>
                  <a:ext uri="{0D108BD9-81ED-4DB2-BD59-A6C34878D82A}">
                    <a16:rowId xmlns:a16="http://schemas.microsoft.com/office/drawing/2014/main" val="10002"/>
                  </a:ext>
                </a:extLst>
              </a:tr>
              <a:tr h="370840">
                <a:tc rowSpan="2">
                  <a:txBody>
                    <a:bodyPr/>
                    <a:lstStyle/>
                    <a:p>
                      <a:r>
                        <a:rPr lang="en-US" dirty="0">
                          <a:latin typeface="Trebuchet MS" panose="020B0603020202020204" pitchFamily="34" charset="0"/>
                        </a:rPr>
                        <a:t>LINDA</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100 / 63</a:t>
                      </a:r>
                    </a:p>
                  </a:txBody>
                  <a:tcPr/>
                </a:tc>
                <a:tc>
                  <a:txBody>
                    <a:bodyPr/>
                    <a:lstStyle/>
                    <a:p>
                      <a:r>
                        <a:rPr lang="en-US" dirty="0">
                          <a:latin typeface="Trebuchet MS" panose="020B0603020202020204" pitchFamily="34" charset="0"/>
                        </a:rPr>
                        <a:t>- / -</a:t>
                      </a:r>
                    </a:p>
                  </a:txBody>
                  <a:tcPr/>
                </a:tc>
                <a:tc>
                  <a:txBody>
                    <a:bodyPr/>
                    <a:lstStyle/>
                    <a:p>
                      <a:r>
                        <a:rPr lang="en-US" dirty="0">
                          <a:latin typeface="Trebuchet MS" panose="020B0603020202020204" pitchFamily="34" charset="0"/>
                        </a:rPr>
                        <a:t>- / -</a:t>
                      </a:r>
                    </a:p>
                  </a:txBody>
                  <a:tcPr/>
                </a:tc>
                <a:tc>
                  <a:txBody>
                    <a:bodyPr/>
                    <a:lstStyle/>
                    <a:p>
                      <a:r>
                        <a:rPr lang="en-US" dirty="0">
                          <a:latin typeface="Trebuchet MS" panose="020B0603020202020204" pitchFamily="34" charset="0"/>
                        </a:rPr>
                        <a:t>- / -</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77</a:t>
                      </a:r>
                    </a:p>
                  </a:txBody>
                  <a:tcPr/>
                </a:tc>
                <a:tc>
                  <a:txBody>
                    <a:bodyPr/>
                    <a:lstStyle/>
                    <a:p>
                      <a:r>
                        <a:rPr lang="en-US" dirty="0">
                          <a:latin typeface="Trebuchet MS" panose="020B0603020202020204" pitchFamily="34" charset="0"/>
                        </a:rPr>
                        <a:t>-</a:t>
                      </a:r>
                    </a:p>
                  </a:txBody>
                  <a:tcPr/>
                </a:tc>
                <a:tc>
                  <a:txBody>
                    <a:bodyPr/>
                    <a:lstStyle/>
                    <a:p>
                      <a:r>
                        <a:rPr lang="en-US" dirty="0">
                          <a:latin typeface="Trebuchet MS" panose="020B0603020202020204" pitchFamily="34" charset="0"/>
                        </a:rPr>
                        <a:t>-</a:t>
                      </a:r>
                    </a:p>
                  </a:txBody>
                  <a:tcPr/>
                </a:tc>
                <a:tc>
                  <a:txBody>
                    <a:bodyPr/>
                    <a:lstStyle/>
                    <a:p>
                      <a:r>
                        <a:rPr lang="en-US" dirty="0">
                          <a:latin typeface="Trebuchet MS" panose="020B0603020202020204" pitchFamily="34" charset="0"/>
                        </a:rPr>
                        <a:t>-</a:t>
                      </a:r>
                    </a:p>
                  </a:txBody>
                  <a:tcPr/>
                </a:tc>
                <a:extLst>
                  <a:ext uri="{0D108BD9-81ED-4DB2-BD59-A6C34878D82A}">
                    <a16:rowId xmlns:a16="http://schemas.microsoft.com/office/drawing/2014/main" val="10004"/>
                  </a:ext>
                </a:extLst>
              </a:tr>
              <a:tr h="370840">
                <a:tc rowSpan="2">
                  <a:txBody>
                    <a:bodyPr/>
                    <a:lstStyle/>
                    <a:p>
                      <a:r>
                        <a:rPr lang="en-US" dirty="0" err="1">
                          <a:latin typeface="Trebuchet MS" panose="020B0603020202020204" pitchFamily="34" charset="0"/>
                        </a:rPr>
                        <a:t>RiMOM</a:t>
                      </a:r>
                      <a:endParaRPr lang="en-US" dirty="0">
                        <a:latin typeface="Trebuchet MS" panose="020B0603020202020204" pitchFamily="34" charset="0"/>
                      </a:endParaRP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86 / 77</a:t>
                      </a:r>
                    </a:p>
                  </a:txBody>
                  <a:tcPr/>
                </a:tc>
                <a:tc>
                  <a:txBody>
                    <a:bodyPr/>
                    <a:lstStyle/>
                    <a:p>
                      <a:r>
                        <a:rPr lang="en-US" dirty="0">
                          <a:latin typeface="Trebuchet MS" panose="020B0603020202020204" pitchFamily="34" charset="0"/>
                        </a:rPr>
                        <a:t>80</a:t>
                      </a:r>
                      <a:r>
                        <a:rPr lang="en-US" baseline="0" dirty="0">
                          <a:latin typeface="Trebuchet MS" panose="020B0603020202020204" pitchFamily="34" charset="0"/>
                        </a:rPr>
                        <a:t> / 72</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 / -</a:t>
                      </a:r>
                    </a:p>
                  </a:txBody>
                  <a:tcPr/>
                </a:tc>
                <a:tc>
                  <a:txBody>
                    <a:bodyPr/>
                    <a:lstStyle/>
                    <a:p>
                      <a:r>
                        <a:rPr lang="en-US" dirty="0">
                          <a:latin typeface="Trebuchet MS" panose="020B0603020202020204" pitchFamily="34" charset="0"/>
                        </a:rPr>
                        <a:t>- / -</a:t>
                      </a:r>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81</a:t>
                      </a:r>
                    </a:p>
                  </a:txBody>
                  <a:tcPr/>
                </a:tc>
                <a:tc>
                  <a:txBody>
                    <a:bodyPr/>
                    <a:lstStyle/>
                    <a:p>
                      <a:r>
                        <a:rPr lang="en-US" dirty="0">
                          <a:latin typeface="Trebuchet MS" panose="020B0603020202020204" pitchFamily="34" charset="0"/>
                        </a:rPr>
                        <a:t>76</a:t>
                      </a:r>
                    </a:p>
                  </a:txBody>
                  <a:tcPr/>
                </a:tc>
                <a:tc>
                  <a:txBody>
                    <a:bodyPr/>
                    <a:lstStyle/>
                    <a:p>
                      <a:r>
                        <a:rPr lang="en-US" dirty="0">
                          <a:latin typeface="Trebuchet MS" panose="020B0603020202020204" pitchFamily="34" charset="0"/>
                        </a:rPr>
                        <a:t>-</a:t>
                      </a:r>
                    </a:p>
                  </a:txBody>
                  <a:tcPr/>
                </a:tc>
                <a:tc>
                  <a:txBody>
                    <a:bodyPr/>
                    <a:lstStyle/>
                    <a:p>
                      <a:r>
                        <a:rPr lang="en-US" dirty="0">
                          <a:latin typeface="Trebuchet MS" panose="020B0603020202020204" pitchFamily="34" charset="0"/>
                        </a:rPr>
                        <a:t>-</a:t>
                      </a:r>
                    </a:p>
                  </a:txBody>
                  <a:tcPr/>
                </a:tc>
                <a:extLst>
                  <a:ext uri="{0D108BD9-81ED-4DB2-BD59-A6C34878D82A}">
                    <a16:rowId xmlns:a16="http://schemas.microsoft.com/office/drawing/2014/main" val="10006"/>
                  </a:ext>
                </a:extLst>
              </a:tr>
              <a:tr h="370840">
                <a:tc rowSpan="2">
                  <a:txBody>
                    <a:bodyPr/>
                    <a:lstStyle/>
                    <a:p>
                      <a:r>
                        <a:rPr lang="en-US" dirty="0">
                          <a:latin typeface="Trebuchet MS" panose="020B0603020202020204" pitchFamily="34" charset="0"/>
                        </a:rPr>
                        <a:t>PARIS</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95 / 88</a:t>
                      </a:r>
                    </a:p>
                  </a:txBody>
                  <a:tcPr/>
                </a:tc>
                <a:tc>
                  <a:txBody>
                    <a:bodyPr/>
                    <a:lstStyle/>
                    <a:p>
                      <a:r>
                        <a:rPr lang="en-US" dirty="0">
                          <a:latin typeface="Trebuchet MS" panose="020B0603020202020204" pitchFamily="34" charset="0"/>
                        </a:rPr>
                        <a:t>93.95 / 89</a:t>
                      </a:r>
                    </a:p>
                  </a:txBody>
                  <a:tcPr/>
                </a:tc>
                <a:tc>
                  <a:txBody>
                    <a:bodyPr/>
                    <a:lstStyle/>
                    <a:p>
                      <a:r>
                        <a:rPr lang="en-US" dirty="0">
                          <a:latin typeface="Trebuchet MS" panose="020B0603020202020204" pitchFamily="34" charset="0"/>
                        </a:rPr>
                        <a:t>19.4</a:t>
                      </a:r>
                      <a:r>
                        <a:rPr lang="en-US" baseline="0" dirty="0">
                          <a:latin typeface="Trebuchet MS" panose="020B0603020202020204" pitchFamily="34" charset="0"/>
                        </a:rPr>
                        <a:t> / 0.29</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94 / 90</a:t>
                      </a:r>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91</a:t>
                      </a:r>
                    </a:p>
                  </a:txBody>
                  <a:tcPr/>
                </a:tc>
                <a:tc>
                  <a:txBody>
                    <a:bodyPr/>
                    <a:lstStyle/>
                    <a:p>
                      <a:r>
                        <a:rPr lang="en-US" dirty="0">
                          <a:latin typeface="Trebuchet MS" panose="020B0603020202020204" pitchFamily="34" charset="0"/>
                        </a:rPr>
                        <a:t>91.41</a:t>
                      </a:r>
                    </a:p>
                  </a:txBody>
                  <a:tcPr/>
                </a:tc>
                <a:tc>
                  <a:txBody>
                    <a:bodyPr/>
                    <a:lstStyle/>
                    <a:p>
                      <a:r>
                        <a:rPr lang="en-US" dirty="0">
                          <a:latin typeface="Trebuchet MS" panose="020B0603020202020204" pitchFamily="34" charset="0"/>
                        </a:rPr>
                        <a:t>0.51</a:t>
                      </a:r>
                    </a:p>
                  </a:txBody>
                  <a:tcPr/>
                </a:tc>
                <a:tc>
                  <a:txBody>
                    <a:bodyPr/>
                    <a:lstStyle/>
                    <a:p>
                      <a:r>
                        <a:rPr lang="en-US" b="1" dirty="0">
                          <a:solidFill>
                            <a:srgbClr val="FF0000"/>
                          </a:solidFill>
                          <a:latin typeface="Trebuchet MS" panose="020B0603020202020204" pitchFamily="34" charset="0"/>
                        </a:rPr>
                        <a:t>92</a:t>
                      </a:r>
                    </a:p>
                  </a:txBody>
                  <a:tcPr/>
                </a:tc>
                <a:extLst>
                  <a:ext uri="{0D108BD9-81ED-4DB2-BD59-A6C34878D82A}">
                    <a16:rowId xmlns:a16="http://schemas.microsoft.com/office/drawing/2014/main" val="10008"/>
                  </a:ext>
                </a:extLst>
              </a:tr>
              <a:tr h="370840">
                <a:tc rowSpan="2">
                  <a:txBody>
                    <a:bodyPr/>
                    <a:lstStyle/>
                    <a:p>
                      <a:r>
                        <a:rPr lang="en-US" dirty="0">
                          <a:latin typeface="Trebuchet MS" panose="020B0603020202020204" pitchFamily="34" charset="0"/>
                        </a:rPr>
                        <a:t>BSL</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100 / 100</a:t>
                      </a:r>
                    </a:p>
                  </a:txBody>
                  <a:tcPr/>
                </a:tc>
                <a:tc>
                  <a:txBody>
                    <a:bodyPr/>
                    <a:lstStyle/>
                    <a:p>
                      <a:r>
                        <a:rPr lang="en-US" dirty="0">
                          <a:latin typeface="Trebuchet MS" panose="020B0603020202020204" pitchFamily="34" charset="0"/>
                        </a:rPr>
                        <a:t>96.57 / 83.96</a:t>
                      </a:r>
                    </a:p>
                  </a:txBody>
                  <a:tcPr/>
                </a:tc>
                <a:tc>
                  <a:txBody>
                    <a:bodyPr/>
                    <a:lstStyle/>
                    <a:p>
                      <a:r>
                        <a:rPr lang="en-US" dirty="0">
                          <a:latin typeface="Trebuchet MS" panose="020B0603020202020204" pitchFamily="34" charset="0"/>
                        </a:rPr>
                        <a:t>85.2 / 36.09</a:t>
                      </a:r>
                    </a:p>
                  </a:txBody>
                  <a:tcPr/>
                </a:tc>
                <a:tc>
                  <a:txBody>
                    <a:bodyPr/>
                    <a:lstStyle/>
                    <a:p>
                      <a:r>
                        <a:rPr lang="en-US" dirty="0">
                          <a:latin typeface="Trebuchet MS" panose="020B0603020202020204" pitchFamily="34" charset="0"/>
                        </a:rPr>
                        <a:t>11.68 / 4.87</a:t>
                      </a:r>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b="1" dirty="0">
                          <a:solidFill>
                            <a:srgbClr val="FF0000"/>
                          </a:solidFill>
                          <a:latin typeface="Trebuchet MS" panose="020B0603020202020204" pitchFamily="34" charset="0"/>
                        </a:rPr>
                        <a:t>100</a:t>
                      </a:r>
                    </a:p>
                  </a:txBody>
                  <a:tcPr/>
                </a:tc>
                <a:tc>
                  <a:txBody>
                    <a:bodyPr/>
                    <a:lstStyle/>
                    <a:p>
                      <a:r>
                        <a:rPr lang="en-US" dirty="0">
                          <a:latin typeface="Trebuchet MS" panose="020B0603020202020204" pitchFamily="34" charset="0"/>
                        </a:rPr>
                        <a:t>89.82</a:t>
                      </a:r>
                    </a:p>
                  </a:txBody>
                  <a:tcPr/>
                </a:tc>
                <a:tc>
                  <a:txBody>
                    <a:bodyPr/>
                    <a:lstStyle/>
                    <a:p>
                      <a:r>
                        <a:rPr lang="en-US" dirty="0">
                          <a:latin typeface="Trebuchet MS" panose="020B0603020202020204" pitchFamily="34" charset="0"/>
                        </a:rPr>
                        <a:t>50.7</a:t>
                      </a:r>
                    </a:p>
                  </a:txBody>
                  <a:tcPr/>
                </a:tc>
                <a:tc>
                  <a:txBody>
                    <a:bodyPr/>
                    <a:lstStyle/>
                    <a:p>
                      <a:r>
                        <a:rPr lang="en-US" dirty="0">
                          <a:latin typeface="Trebuchet MS" panose="020B0603020202020204" pitchFamily="34" charset="0"/>
                        </a:rPr>
                        <a:t>6.88</a:t>
                      </a:r>
                    </a:p>
                  </a:txBody>
                  <a:tcPr/>
                </a:tc>
                <a:extLst>
                  <a:ext uri="{0D108BD9-81ED-4DB2-BD59-A6C34878D82A}">
                    <a16:rowId xmlns:a16="http://schemas.microsoft.com/office/drawing/2014/main" val="10010"/>
                  </a:ext>
                </a:extLst>
              </a:tr>
              <a:tr h="370840">
                <a:tc rowSpan="2">
                  <a:txBody>
                    <a:bodyPr/>
                    <a:lstStyle/>
                    <a:p>
                      <a:r>
                        <a:rPr lang="en-US" b="1" dirty="0">
                          <a:latin typeface="Trebuchet MS" panose="020B0603020202020204" pitchFamily="34" charset="0"/>
                        </a:rPr>
                        <a:t>MinoanER</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100</a:t>
                      </a:r>
                      <a:r>
                        <a:rPr lang="en-US" baseline="0" dirty="0">
                          <a:latin typeface="Trebuchet MS" panose="020B0603020202020204" pitchFamily="34" charset="0"/>
                        </a:rPr>
                        <a:t> / 100</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96.74 / 95.34</a:t>
                      </a:r>
                    </a:p>
                  </a:txBody>
                  <a:tcPr/>
                </a:tc>
                <a:tc>
                  <a:txBody>
                    <a:bodyPr/>
                    <a:lstStyle/>
                    <a:p>
                      <a:r>
                        <a:rPr lang="en-US" dirty="0">
                          <a:latin typeface="Trebuchet MS" panose="020B0603020202020204" pitchFamily="34" charset="0"/>
                        </a:rPr>
                        <a:t>91.44 / 88.55</a:t>
                      </a:r>
                    </a:p>
                  </a:txBody>
                  <a:tcPr/>
                </a:tc>
                <a:tc>
                  <a:txBody>
                    <a:bodyPr/>
                    <a:lstStyle/>
                    <a:p>
                      <a:r>
                        <a:rPr lang="en-US" dirty="0">
                          <a:latin typeface="Trebuchet MS" panose="020B0603020202020204" pitchFamily="34" charset="0"/>
                        </a:rPr>
                        <a:t>91.02</a:t>
                      </a:r>
                      <a:r>
                        <a:rPr lang="en-US" baseline="0" dirty="0">
                          <a:latin typeface="Trebuchet MS" panose="020B0603020202020204" pitchFamily="34" charset="0"/>
                        </a:rPr>
                        <a:t> / 90.57</a:t>
                      </a:r>
                      <a:endParaRPr lang="en-US" dirty="0">
                        <a:latin typeface="Trebuchet MS" panose="020B0603020202020204" pitchFamily="34" charset="0"/>
                      </a:endParaRPr>
                    </a:p>
                  </a:txBody>
                  <a:tcPr/>
                </a:tc>
                <a:extLst>
                  <a:ext uri="{0D108BD9-81ED-4DB2-BD59-A6C34878D82A}">
                    <a16:rowId xmlns:a16="http://schemas.microsoft.com/office/drawing/2014/main" val="10011"/>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b="1" dirty="0">
                          <a:solidFill>
                            <a:srgbClr val="FF0000"/>
                          </a:solidFill>
                          <a:latin typeface="Trebuchet MS" panose="020B0603020202020204" pitchFamily="34" charset="0"/>
                        </a:rPr>
                        <a:t>100</a:t>
                      </a:r>
                    </a:p>
                  </a:txBody>
                  <a:tcPr/>
                </a:tc>
                <a:tc>
                  <a:txBody>
                    <a:bodyPr/>
                    <a:lstStyle/>
                    <a:p>
                      <a:r>
                        <a:rPr lang="en-US" b="1" dirty="0">
                          <a:solidFill>
                            <a:srgbClr val="FF0000"/>
                          </a:solidFill>
                          <a:latin typeface="Trebuchet MS" panose="020B0603020202020204" pitchFamily="34" charset="0"/>
                        </a:rPr>
                        <a:t>96.04</a:t>
                      </a:r>
                    </a:p>
                  </a:txBody>
                  <a:tcPr/>
                </a:tc>
                <a:tc>
                  <a:txBody>
                    <a:bodyPr/>
                    <a:lstStyle/>
                    <a:p>
                      <a:r>
                        <a:rPr lang="en-US" b="1" dirty="0">
                          <a:solidFill>
                            <a:srgbClr val="FF0000"/>
                          </a:solidFill>
                          <a:latin typeface="Trebuchet MS" panose="020B0603020202020204" pitchFamily="34" charset="0"/>
                        </a:rPr>
                        <a:t>89.97</a:t>
                      </a:r>
                    </a:p>
                  </a:txBody>
                  <a:tcPr/>
                </a:tc>
                <a:tc>
                  <a:txBody>
                    <a:bodyPr/>
                    <a:lstStyle/>
                    <a:p>
                      <a:r>
                        <a:rPr lang="en-US" dirty="0">
                          <a:latin typeface="Trebuchet MS" panose="020B0603020202020204" pitchFamily="34" charset="0"/>
                        </a:rPr>
                        <a:t>90.79</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340645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838" y="185352"/>
            <a:ext cx="7805737" cy="725101"/>
          </a:xfrm>
        </p:spPr>
        <p:txBody>
          <a:bodyPr/>
          <a:lstStyle/>
          <a:p>
            <a:r>
              <a:rPr lang="en-US" dirty="0"/>
              <a:t>Evaluation of Heuristics</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22</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856072880"/>
              </p:ext>
            </p:extLst>
          </p:nvPr>
        </p:nvGraphicFramePr>
        <p:xfrm>
          <a:off x="165496" y="1178766"/>
          <a:ext cx="8817769" cy="4617720"/>
        </p:xfrm>
        <a:graphic>
          <a:graphicData uri="http://schemas.openxmlformats.org/drawingml/2006/table">
            <a:tbl>
              <a:tblPr firstRow="1">
                <a:tableStyleId>{BC89EF96-8CEA-46FF-86C4-4CE0E7609802}</a:tableStyleId>
              </a:tblPr>
              <a:tblGrid>
                <a:gridCol w="1245554">
                  <a:extLst>
                    <a:ext uri="{9D8B030D-6E8A-4147-A177-3AD203B41FA5}">
                      <a16:colId xmlns:a16="http://schemas.microsoft.com/office/drawing/2014/main" val="20000"/>
                    </a:ext>
                  </a:extLst>
                </a:gridCol>
                <a:gridCol w="925852">
                  <a:extLst>
                    <a:ext uri="{9D8B030D-6E8A-4147-A177-3AD203B41FA5}">
                      <a16:colId xmlns:a16="http://schemas.microsoft.com/office/drawing/2014/main" val="20001"/>
                    </a:ext>
                  </a:extLst>
                </a:gridCol>
                <a:gridCol w="1485757">
                  <a:extLst>
                    <a:ext uri="{9D8B030D-6E8A-4147-A177-3AD203B41FA5}">
                      <a16:colId xmlns:a16="http://schemas.microsoft.com/office/drawing/2014/main" val="20002"/>
                    </a:ext>
                  </a:extLst>
                </a:gridCol>
                <a:gridCol w="1950424">
                  <a:extLst>
                    <a:ext uri="{9D8B030D-6E8A-4147-A177-3AD203B41FA5}">
                      <a16:colId xmlns:a16="http://schemas.microsoft.com/office/drawing/2014/main" val="20003"/>
                    </a:ext>
                  </a:extLst>
                </a:gridCol>
                <a:gridCol w="1581664">
                  <a:extLst>
                    <a:ext uri="{9D8B030D-6E8A-4147-A177-3AD203B41FA5}">
                      <a16:colId xmlns:a16="http://schemas.microsoft.com/office/drawing/2014/main" val="20004"/>
                    </a:ext>
                  </a:extLst>
                </a:gridCol>
                <a:gridCol w="1628518">
                  <a:extLst>
                    <a:ext uri="{9D8B030D-6E8A-4147-A177-3AD203B41FA5}">
                      <a16:colId xmlns:a16="http://schemas.microsoft.com/office/drawing/2014/main" val="20005"/>
                    </a:ext>
                  </a:extLst>
                </a:gridCol>
              </a:tblGrid>
              <a:tr h="370840">
                <a:tc>
                  <a:txBody>
                    <a:bodyPr/>
                    <a:lstStyle/>
                    <a:p>
                      <a:endParaRPr lang="en-US" dirty="0">
                        <a:latin typeface="Trebuchet MS" panose="020B0603020202020204" pitchFamily="34" charset="0"/>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ysClr val="windowText" lastClr="000000"/>
                        </a:solidFill>
                        <a:latin typeface="Trebuchet MS" panose="020B0603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Trebuchet MS" panose="020B0603020202020204" pitchFamily="34" charset="0"/>
                        </a:rPr>
                        <a:t>Restaurant</a:t>
                      </a:r>
                    </a:p>
                  </a:txBody>
                  <a:tcPr>
                    <a:lnL w="12700" cap="flat" cmpd="sng" algn="ctr">
                      <a:solidFill>
                        <a:schemeClr val="accent1"/>
                      </a:solidFill>
                      <a:prstDash val="solid"/>
                      <a:round/>
                      <a:headEnd type="none" w="med" len="med"/>
                      <a:tailEnd type="none" w="med" len="med"/>
                    </a:lnL>
                  </a:tcPr>
                </a:tc>
                <a:tc>
                  <a:txBody>
                    <a:bodyPr/>
                    <a:lstStyle/>
                    <a:p>
                      <a:r>
                        <a:rPr lang="en-US" dirty="0" err="1">
                          <a:latin typeface="Trebuchet MS" panose="020B0603020202020204" pitchFamily="34" charset="0"/>
                        </a:rPr>
                        <a:t>Rexa</a:t>
                      </a:r>
                      <a:r>
                        <a:rPr lang="en-US" dirty="0">
                          <a:latin typeface="Trebuchet MS" panose="020B0603020202020204" pitchFamily="34" charset="0"/>
                        </a:rPr>
                        <a:t>-DBLP</a:t>
                      </a:r>
                    </a:p>
                  </a:txBody>
                  <a:tcPr/>
                </a:tc>
                <a:tc>
                  <a:txBody>
                    <a:bodyPr/>
                    <a:lstStyle/>
                    <a:p>
                      <a:r>
                        <a:rPr lang="en-US" dirty="0">
                          <a:latin typeface="Trebuchet MS" panose="020B0603020202020204" pitchFamily="34" charset="0"/>
                        </a:rPr>
                        <a:t>BBCmusic-DBpedia</a:t>
                      </a:r>
                    </a:p>
                  </a:txBody>
                  <a:tcPr/>
                </a:tc>
                <a:tc>
                  <a:txBody>
                    <a:bodyPr/>
                    <a:lstStyle/>
                    <a:p>
                      <a:r>
                        <a:rPr lang="en-US" dirty="0">
                          <a:latin typeface="Trebuchet MS" panose="020B0603020202020204" pitchFamily="34" charset="0"/>
                        </a:rPr>
                        <a:t>YAGO-IMDb</a:t>
                      </a:r>
                    </a:p>
                  </a:txBody>
                  <a:tcPr/>
                </a:tc>
                <a:extLst>
                  <a:ext uri="{0D108BD9-81ED-4DB2-BD59-A6C34878D82A}">
                    <a16:rowId xmlns:a16="http://schemas.microsoft.com/office/drawing/2014/main" val="10000"/>
                  </a:ext>
                </a:extLst>
              </a:tr>
              <a:tr h="370840">
                <a:tc rowSpan="2">
                  <a:txBody>
                    <a:bodyPr/>
                    <a:lstStyle/>
                    <a:p>
                      <a:r>
                        <a:rPr lang="en-US" dirty="0">
                          <a:latin typeface="Trebuchet MS" panose="020B0603020202020204" pitchFamily="34" charset="0"/>
                        </a:rPr>
                        <a:t>H1</a:t>
                      </a:r>
                    </a:p>
                  </a:txBody>
                  <a:tcPr anchor="ctr">
                    <a:lnT w="12700" cap="flat" cmpd="sng" algn="ctr">
                      <a:solidFill>
                        <a:schemeClr val="accent1"/>
                      </a:solidFill>
                      <a:prstDash val="solid"/>
                      <a:round/>
                      <a:headEnd type="none" w="med" len="med"/>
                      <a:tailEnd type="none" w="med" len="med"/>
                    </a:lnT>
                  </a:tcP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lnT w="12700" cap="flat" cmpd="sng" algn="ctr">
                      <a:solidFill>
                        <a:schemeClr val="accent1"/>
                      </a:solidFill>
                      <a:prstDash val="solid"/>
                      <a:round/>
                      <a:headEnd type="none" w="med" len="med"/>
                      <a:tailEnd type="none" w="med" len="med"/>
                    </a:lnT>
                  </a:tcPr>
                </a:tc>
                <a:tc>
                  <a:txBody>
                    <a:bodyPr/>
                    <a:lstStyle/>
                    <a:p>
                      <a:r>
                        <a:rPr lang="en-US" dirty="0">
                          <a:latin typeface="Trebuchet MS" panose="020B0603020202020204" pitchFamily="34" charset="0"/>
                        </a:rPr>
                        <a:t>100 / 68.85</a:t>
                      </a:r>
                    </a:p>
                  </a:txBody>
                  <a:tcPr/>
                </a:tc>
                <a:tc>
                  <a:txBody>
                    <a:bodyPr/>
                    <a:lstStyle/>
                    <a:p>
                      <a:r>
                        <a:rPr lang="en-US" dirty="0">
                          <a:latin typeface="Trebuchet MS" panose="020B0603020202020204" pitchFamily="34" charset="0"/>
                        </a:rPr>
                        <a:t>97.36 / 87.47</a:t>
                      </a:r>
                    </a:p>
                  </a:txBody>
                  <a:tcPr/>
                </a:tc>
                <a:tc>
                  <a:txBody>
                    <a:bodyPr/>
                    <a:lstStyle/>
                    <a:p>
                      <a:r>
                        <a:rPr lang="en-US" dirty="0">
                          <a:latin typeface="Trebuchet MS" panose="020B0603020202020204" pitchFamily="34" charset="0"/>
                        </a:rPr>
                        <a:t>99.85 / 66.11</a:t>
                      </a:r>
                    </a:p>
                  </a:txBody>
                  <a:tcPr/>
                </a:tc>
                <a:tc>
                  <a:txBody>
                    <a:bodyPr/>
                    <a:lstStyle/>
                    <a:p>
                      <a:r>
                        <a:rPr lang="en-US" dirty="0">
                          <a:latin typeface="Trebuchet MS" panose="020B0603020202020204" pitchFamily="34" charset="0"/>
                        </a:rPr>
                        <a:t>97.55 /</a:t>
                      </a:r>
                      <a:r>
                        <a:rPr lang="en-US" baseline="0" dirty="0">
                          <a:latin typeface="Trebuchet MS" panose="020B0603020202020204" pitchFamily="34" charset="0"/>
                        </a:rPr>
                        <a:t> 66.53</a:t>
                      </a:r>
                      <a:endParaRPr lang="en-US" dirty="0">
                        <a:latin typeface="Trebuchet MS" panose="020B0603020202020204" pitchFamily="34" charset="0"/>
                      </a:endParaRP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81.33</a:t>
                      </a:r>
                    </a:p>
                  </a:txBody>
                  <a:tcPr/>
                </a:tc>
                <a:tc>
                  <a:txBody>
                    <a:bodyPr/>
                    <a:lstStyle/>
                    <a:p>
                      <a:r>
                        <a:rPr lang="en-US" dirty="0">
                          <a:latin typeface="Trebuchet MS" panose="020B0603020202020204" pitchFamily="34" charset="0"/>
                        </a:rPr>
                        <a:t>92.15</a:t>
                      </a:r>
                    </a:p>
                  </a:txBody>
                  <a:tcPr/>
                </a:tc>
                <a:tc>
                  <a:txBody>
                    <a:bodyPr/>
                    <a:lstStyle/>
                    <a:p>
                      <a:r>
                        <a:rPr lang="en-US" dirty="0">
                          <a:latin typeface="Trebuchet MS" panose="020B0603020202020204" pitchFamily="34" charset="0"/>
                        </a:rPr>
                        <a:t>79.55</a:t>
                      </a:r>
                    </a:p>
                  </a:txBody>
                  <a:tcPr/>
                </a:tc>
                <a:tc>
                  <a:txBody>
                    <a:bodyPr/>
                    <a:lstStyle/>
                    <a:p>
                      <a:r>
                        <a:rPr lang="en-US" dirty="0">
                          <a:latin typeface="Trebuchet MS" panose="020B0603020202020204" pitchFamily="34" charset="0"/>
                        </a:rPr>
                        <a:t>79.11</a:t>
                      </a:r>
                    </a:p>
                  </a:txBody>
                  <a:tcPr/>
                </a:tc>
                <a:extLst>
                  <a:ext uri="{0D108BD9-81ED-4DB2-BD59-A6C34878D82A}">
                    <a16:rowId xmlns:a16="http://schemas.microsoft.com/office/drawing/2014/main" val="10002"/>
                  </a:ext>
                </a:extLst>
              </a:tr>
              <a:tr h="370840">
                <a:tc rowSpan="2">
                  <a:txBody>
                    <a:bodyPr/>
                    <a:lstStyle/>
                    <a:p>
                      <a:r>
                        <a:rPr lang="en-US" dirty="0">
                          <a:latin typeface="Trebuchet MS" panose="020B0603020202020204" pitchFamily="34" charset="0"/>
                        </a:rPr>
                        <a:t>H2</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100 / 100</a:t>
                      </a:r>
                    </a:p>
                  </a:txBody>
                  <a:tcPr/>
                </a:tc>
                <a:tc>
                  <a:txBody>
                    <a:bodyPr/>
                    <a:lstStyle/>
                    <a:p>
                      <a:r>
                        <a:rPr lang="en-US" dirty="0">
                          <a:latin typeface="Trebuchet MS" panose="020B0603020202020204" pitchFamily="34" charset="0"/>
                        </a:rPr>
                        <a:t>96.15 / 30.56</a:t>
                      </a:r>
                    </a:p>
                  </a:txBody>
                  <a:tcPr/>
                </a:tc>
                <a:tc>
                  <a:txBody>
                    <a:bodyPr/>
                    <a:lstStyle/>
                    <a:p>
                      <a:r>
                        <a:rPr lang="en-US" dirty="0">
                          <a:latin typeface="Trebuchet MS" panose="020B0603020202020204" pitchFamily="34" charset="0"/>
                        </a:rPr>
                        <a:t>90.73 / 37.01</a:t>
                      </a:r>
                    </a:p>
                  </a:txBody>
                  <a:tcPr/>
                </a:tc>
                <a:tc>
                  <a:txBody>
                    <a:bodyPr/>
                    <a:lstStyle/>
                    <a:p>
                      <a:r>
                        <a:rPr lang="en-US" dirty="0">
                          <a:latin typeface="Trebuchet MS" panose="020B0603020202020204" pitchFamily="34" charset="0"/>
                        </a:rPr>
                        <a:t>98.02 /</a:t>
                      </a:r>
                      <a:r>
                        <a:rPr lang="en-US" baseline="0" dirty="0">
                          <a:latin typeface="Trebuchet MS" panose="020B0603020202020204" pitchFamily="34" charset="0"/>
                        </a:rPr>
                        <a:t> 69.14</a:t>
                      </a:r>
                      <a:endParaRPr lang="en-US" dirty="0">
                        <a:latin typeface="Trebuchet MS" panose="020B0603020202020204" pitchFamily="34" charset="0"/>
                      </a:endParaRP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b="1" dirty="0">
                          <a:solidFill>
                            <a:srgbClr val="FF0000"/>
                          </a:solidFill>
                          <a:latin typeface="Trebuchet MS" panose="020B0603020202020204" pitchFamily="34" charset="0"/>
                        </a:rPr>
                        <a:t>100</a:t>
                      </a:r>
                    </a:p>
                  </a:txBody>
                  <a:tcPr/>
                </a:tc>
                <a:tc>
                  <a:txBody>
                    <a:bodyPr/>
                    <a:lstStyle/>
                    <a:p>
                      <a:r>
                        <a:rPr lang="en-US" dirty="0">
                          <a:latin typeface="Trebuchet MS" panose="020B0603020202020204" pitchFamily="34" charset="0"/>
                        </a:rPr>
                        <a:t>46.38</a:t>
                      </a:r>
                    </a:p>
                  </a:txBody>
                  <a:tcPr/>
                </a:tc>
                <a:tc>
                  <a:txBody>
                    <a:bodyPr/>
                    <a:lstStyle/>
                    <a:p>
                      <a:r>
                        <a:rPr lang="en-US" dirty="0">
                          <a:latin typeface="Trebuchet MS" panose="020B0603020202020204" pitchFamily="34" charset="0"/>
                        </a:rPr>
                        <a:t>52.66</a:t>
                      </a:r>
                    </a:p>
                  </a:txBody>
                  <a:tcPr/>
                </a:tc>
                <a:tc>
                  <a:txBody>
                    <a:bodyPr/>
                    <a:lstStyle/>
                    <a:p>
                      <a:r>
                        <a:rPr lang="en-US" dirty="0">
                          <a:latin typeface="Trebuchet MS" panose="020B0603020202020204" pitchFamily="34" charset="0"/>
                        </a:rPr>
                        <a:t>81.08</a:t>
                      </a:r>
                    </a:p>
                  </a:txBody>
                  <a:tcPr/>
                </a:tc>
                <a:extLst>
                  <a:ext uri="{0D108BD9-81ED-4DB2-BD59-A6C34878D82A}">
                    <a16:rowId xmlns:a16="http://schemas.microsoft.com/office/drawing/2014/main" val="10004"/>
                  </a:ext>
                </a:extLst>
              </a:tr>
              <a:tr h="370840">
                <a:tc rowSpan="2">
                  <a:txBody>
                    <a:bodyPr/>
                    <a:lstStyle/>
                    <a:p>
                      <a:r>
                        <a:rPr lang="en-US" b="1" dirty="0">
                          <a:solidFill>
                            <a:srgbClr val="FF0000"/>
                          </a:solidFill>
                          <a:latin typeface="Trebuchet MS" panose="020B0603020202020204" pitchFamily="34" charset="0"/>
                        </a:rPr>
                        <a:t>H3</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98.88 / 98.88</a:t>
                      </a:r>
                    </a:p>
                  </a:txBody>
                  <a:tcPr/>
                </a:tc>
                <a:tc>
                  <a:txBody>
                    <a:bodyPr/>
                    <a:lstStyle/>
                    <a:p>
                      <a:r>
                        <a:rPr lang="en-US" dirty="0">
                          <a:latin typeface="Trebuchet MS" panose="020B0603020202020204" pitchFamily="34" charset="0"/>
                        </a:rPr>
                        <a:t>94.73</a:t>
                      </a:r>
                      <a:r>
                        <a:rPr lang="en-US" baseline="0" dirty="0">
                          <a:latin typeface="Trebuchet MS" panose="020B0603020202020204" pitchFamily="34" charset="0"/>
                        </a:rPr>
                        <a:t> / 94.73</a:t>
                      </a:r>
                      <a:endParaRPr lang="en-US" dirty="0">
                        <a:latin typeface="Trebuchet MS" panose="020B0603020202020204" pitchFamily="34" charset="0"/>
                      </a:endParaRPr>
                    </a:p>
                  </a:txBody>
                  <a:tcPr/>
                </a:tc>
                <a:tc>
                  <a:txBody>
                    <a:bodyPr/>
                    <a:lstStyle/>
                    <a:p>
                      <a:r>
                        <a:rPr lang="en-US" dirty="0">
                          <a:latin typeface="Trebuchet MS" panose="020B0603020202020204" pitchFamily="34" charset="0"/>
                        </a:rPr>
                        <a:t>81.49 / 81.49</a:t>
                      </a:r>
                    </a:p>
                  </a:txBody>
                  <a:tcPr/>
                </a:tc>
                <a:tc>
                  <a:txBody>
                    <a:bodyPr/>
                    <a:lstStyle/>
                    <a:p>
                      <a:r>
                        <a:rPr lang="en-US" dirty="0">
                          <a:latin typeface="Trebuchet MS" panose="020B0603020202020204" pitchFamily="34" charset="0"/>
                        </a:rPr>
                        <a:t>90.51 / 90.50</a:t>
                      </a:r>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98.88</a:t>
                      </a:r>
                    </a:p>
                  </a:txBody>
                  <a:tcPr/>
                </a:tc>
                <a:tc>
                  <a:txBody>
                    <a:bodyPr/>
                    <a:lstStyle/>
                    <a:p>
                      <a:r>
                        <a:rPr lang="en-US" b="1" dirty="0">
                          <a:solidFill>
                            <a:srgbClr val="FF0000"/>
                          </a:solidFill>
                          <a:latin typeface="Trebuchet MS" panose="020B0603020202020204" pitchFamily="34" charset="0"/>
                        </a:rPr>
                        <a:t>94.73</a:t>
                      </a:r>
                    </a:p>
                  </a:txBody>
                  <a:tcPr/>
                </a:tc>
                <a:tc>
                  <a:txBody>
                    <a:bodyPr/>
                    <a:lstStyle/>
                    <a:p>
                      <a:r>
                        <a:rPr lang="en-US" b="1" dirty="0">
                          <a:solidFill>
                            <a:srgbClr val="FF0000"/>
                          </a:solidFill>
                          <a:latin typeface="Trebuchet MS" panose="020B0603020202020204" pitchFamily="34" charset="0"/>
                        </a:rPr>
                        <a:t>81.49</a:t>
                      </a:r>
                    </a:p>
                  </a:txBody>
                  <a:tcPr/>
                </a:tc>
                <a:tc>
                  <a:txBody>
                    <a:bodyPr/>
                    <a:lstStyle/>
                    <a:p>
                      <a:r>
                        <a:rPr lang="en-US" b="1" dirty="0">
                          <a:solidFill>
                            <a:srgbClr val="FF0000"/>
                          </a:solidFill>
                          <a:latin typeface="Trebuchet MS" panose="020B0603020202020204" pitchFamily="34" charset="0"/>
                        </a:rPr>
                        <a:t>90.50</a:t>
                      </a:r>
                    </a:p>
                  </a:txBody>
                  <a:tcPr/>
                </a:tc>
                <a:extLst>
                  <a:ext uri="{0D108BD9-81ED-4DB2-BD59-A6C34878D82A}">
                    <a16:rowId xmlns:a16="http://schemas.microsoft.com/office/drawing/2014/main" val="10006"/>
                  </a:ext>
                </a:extLst>
              </a:tr>
              <a:tr h="370840">
                <a:tc rowSpan="2">
                  <a:txBody>
                    <a:bodyPr/>
                    <a:lstStyle/>
                    <a:p>
                      <a:r>
                        <a:rPr lang="en-US" dirty="0">
                          <a:latin typeface="Trebuchet MS" panose="020B0603020202020204" pitchFamily="34" charset="0"/>
                        </a:rPr>
                        <a:t>¬H4</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100 / 100</a:t>
                      </a:r>
                    </a:p>
                  </a:txBody>
                  <a:tcPr/>
                </a:tc>
                <a:tc>
                  <a:txBody>
                    <a:bodyPr/>
                    <a:lstStyle/>
                    <a:p>
                      <a:r>
                        <a:rPr lang="en-US" dirty="0">
                          <a:latin typeface="Trebuchet MS" panose="020B0603020202020204" pitchFamily="34" charset="0"/>
                        </a:rPr>
                        <a:t>96.03 / 96.03</a:t>
                      </a:r>
                    </a:p>
                  </a:txBody>
                  <a:tcPr/>
                </a:tc>
                <a:tc>
                  <a:txBody>
                    <a:bodyPr/>
                    <a:lstStyle/>
                    <a:p>
                      <a:r>
                        <a:rPr lang="en-US" dirty="0">
                          <a:latin typeface="Trebuchet MS" panose="020B0603020202020204" pitchFamily="34" charset="0"/>
                        </a:rPr>
                        <a:t>89.93 / 89.93</a:t>
                      </a:r>
                    </a:p>
                  </a:txBody>
                  <a:tcPr/>
                </a:tc>
                <a:tc>
                  <a:txBody>
                    <a:bodyPr/>
                    <a:lstStyle/>
                    <a:p>
                      <a:r>
                        <a:rPr lang="en-US" dirty="0">
                          <a:latin typeface="Trebuchet MS" panose="020B0603020202020204" pitchFamily="34" charset="0"/>
                        </a:rPr>
                        <a:t>90.58 / 90.57</a:t>
                      </a:r>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100</a:t>
                      </a:r>
                    </a:p>
                  </a:txBody>
                  <a:tcPr/>
                </a:tc>
                <a:tc>
                  <a:txBody>
                    <a:bodyPr/>
                    <a:lstStyle/>
                    <a:p>
                      <a:r>
                        <a:rPr lang="en-US" dirty="0">
                          <a:latin typeface="Trebuchet MS" panose="020B0603020202020204" pitchFamily="34" charset="0"/>
                        </a:rPr>
                        <a:t>96.03</a:t>
                      </a:r>
                    </a:p>
                  </a:txBody>
                  <a:tcPr/>
                </a:tc>
                <a:tc>
                  <a:txBody>
                    <a:bodyPr/>
                    <a:lstStyle/>
                    <a:p>
                      <a:r>
                        <a:rPr lang="en-US" dirty="0">
                          <a:latin typeface="Trebuchet MS" panose="020B0603020202020204" pitchFamily="34" charset="0"/>
                        </a:rPr>
                        <a:t>89.93</a:t>
                      </a:r>
                    </a:p>
                  </a:txBody>
                  <a:tcPr/>
                </a:tc>
                <a:tc>
                  <a:txBody>
                    <a:bodyPr/>
                    <a:lstStyle/>
                    <a:p>
                      <a:r>
                        <a:rPr lang="en-US" dirty="0">
                          <a:latin typeface="Trebuchet MS" panose="020B0603020202020204" pitchFamily="34" charset="0"/>
                        </a:rPr>
                        <a:t>90.58</a:t>
                      </a:r>
                    </a:p>
                  </a:txBody>
                  <a:tcPr/>
                </a:tc>
                <a:extLst>
                  <a:ext uri="{0D108BD9-81ED-4DB2-BD59-A6C34878D82A}">
                    <a16:rowId xmlns:a16="http://schemas.microsoft.com/office/drawing/2014/main" val="10008"/>
                  </a:ext>
                </a:extLst>
              </a:tr>
              <a:tr h="370840">
                <a:tc rowSpan="2">
                  <a:txBody>
                    <a:bodyPr/>
                    <a:lstStyle/>
                    <a:p>
                      <a:r>
                        <a:rPr lang="en-US" dirty="0">
                          <a:latin typeface="Trebuchet MS" panose="020B0603020202020204" pitchFamily="34" charset="0"/>
                        </a:rPr>
                        <a:t>No Neighbors</a:t>
                      </a:r>
                    </a:p>
                  </a:txBody>
                  <a:tcPr anchor="ctr"/>
                </a:tc>
                <a:tc>
                  <a:txBody>
                    <a:bodyPr/>
                    <a:lstStyle/>
                    <a:p>
                      <a:r>
                        <a:rPr lang="en-US" dirty="0" err="1">
                          <a:latin typeface="Trebuchet MS" panose="020B0603020202020204" pitchFamily="34" charset="0"/>
                        </a:rPr>
                        <a:t>Pr</a:t>
                      </a:r>
                      <a:r>
                        <a:rPr lang="en-US" dirty="0">
                          <a:latin typeface="Trebuchet MS" panose="020B0603020202020204" pitchFamily="34" charset="0"/>
                        </a:rPr>
                        <a:t> / Re</a:t>
                      </a:r>
                    </a:p>
                  </a:txBody>
                  <a:tcPr/>
                </a:tc>
                <a:tc>
                  <a:txBody>
                    <a:bodyPr/>
                    <a:lstStyle/>
                    <a:p>
                      <a:r>
                        <a:rPr lang="en-US" dirty="0">
                          <a:latin typeface="Trebuchet MS" panose="020B0603020202020204" pitchFamily="34" charset="0"/>
                        </a:rPr>
                        <a:t>100 / 100</a:t>
                      </a:r>
                    </a:p>
                  </a:txBody>
                  <a:tcPr/>
                </a:tc>
                <a:tc>
                  <a:txBody>
                    <a:bodyPr/>
                    <a:lstStyle/>
                    <a:p>
                      <a:r>
                        <a:rPr lang="en-US" dirty="0">
                          <a:latin typeface="Trebuchet MS" panose="020B0603020202020204" pitchFamily="34" charset="0"/>
                        </a:rPr>
                        <a:t>96.59 / 95.26</a:t>
                      </a:r>
                    </a:p>
                  </a:txBody>
                  <a:tcPr/>
                </a:tc>
                <a:tc>
                  <a:txBody>
                    <a:bodyPr/>
                    <a:lstStyle/>
                    <a:p>
                      <a:r>
                        <a:rPr lang="en-US" dirty="0">
                          <a:latin typeface="Trebuchet MS" panose="020B0603020202020204" pitchFamily="34" charset="0"/>
                        </a:rPr>
                        <a:t>89.22 / 85.36</a:t>
                      </a:r>
                    </a:p>
                  </a:txBody>
                  <a:tcPr/>
                </a:tc>
                <a:tc>
                  <a:txBody>
                    <a:bodyPr/>
                    <a:lstStyle/>
                    <a:p>
                      <a:r>
                        <a:rPr lang="en-US" dirty="0">
                          <a:latin typeface="Trebuchet MS" panose="020B0603020202020204" pitchFamily="34" charset="0"/>
                        </a:rPr>
                        <a:t>88.05</a:t>
                      </a:r>
                      <a:r>
                        <a:rPr lang="en-US" baseline="0" dirty="0">
                          <a:latin typeface="Trebuchet MS" panose="020B0603020202020204" pitchFamily="34" charset="0"/>
                        </a:rPr>
                        <a:t> / 87.42</a:t>
                      </a:r>
                      <a:endParaRPr lang="en-US" dirty="0">
                        <a:latin typeface="Trebuchet MS" panose="020B0603020202020204" pitchFamily="34" charset="0"/>
                      </a:endParaRPr>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r>
                        <a:rPr lang="en-US" dirty="0">
                          <a:latin typeface="Trebuchet MS" panose="020B0603020202020204" pitchFamily="34" charset="0"/>
                        </a:rPr>
                        <a:t>F1</a:t>
                      </a:r>
                    </a:p>
                  </a:txBody>
                  <a:tcPr/>
                </a:tc>
                <a:tc>
                  <a:txBody>
                    <a:bodyPr/>
                    <a:lstStyle/>
                    <a:p>
                      <a:r>
                        <a:rPr lang="en-US" dirty="0">
                          <a:latin typeface="Trebuchet MS" panose="020B0603020202020204" pitchFamily="34" charset="0"/>
                        </a:rPr>
                        <a:t>100</a:t>
                      </a:r>
                    </a:p>
                  </a:txBody>
                  <a:tcPr/>
                </a:tc>
                <a:tc>
                  <a:txBody>
                    <a:bodyPr/>
                    <a:lstStyle/>
                    <a:p>
                      <a:r>
                        <a:rPr lang="en-US" dirty="0">
                          <a:latin typeface="Trebuchet MS" panose="020B0603020202020204" pitchFamily="34" charset="0"/>
                        </a:rPr>
                        <a:t>95.92</a:t>
                      </a:r>
                    </a:p>
                  </a:txBody>
                  <a:tcPr/>
                </a:tc>
                <a:tc>
                  <a:txBody>
                    <a:bodyPr/>
                    <a:lstStyle/>
                    <a:p>
                      <a:r>
                        <a:rPr lang="en-US" dirty="0">
                          <a:latin typeface="Trebuchet MS" panose="020B0603020202020204" pitchFamily="34" charset="0"/>
                        </a:rPr>
                        <a:t>87.25</a:t>
                      </a:r>
                    </a:p>
                  </a:txBody>
                  <a:tcPr/>
                </a:tc>
                <a:tc>
                  <a:txBody>
                    <a:bodyPr/>
                    <a:lstStyle/>
                    <a:p>
                      <a:r>
                        <a:rPr lang="en-US" dirty="0">
                          <a:latin typeface="Trebuchet MS" panose="020B0603020202020204" pitchFamily="34" charset="0"/>
                        </a:rPr>
                        <a:t>87.73</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738709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875" y="0"/>
            <a:ext cx="7805737" cy="712745"/>
          </a:xfrm>
        </p:spPr>
        <p:txBody>
          <a:bodyPr/>
          <a:lstStyle/>
          <a:p>
            <a:r>
              <a:rPr lang="en-US" dirty="0"/>
              <a:t>Summary and Future Work</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23</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1972" y="2892141"/>
            <a:ext cx="3635746" cy="3504829"/>
          </a:xfrm>
          <a:prstGeom prst="rect">
            <a:avLst/>
          </a:prstGeom>
        </p:spPr>
      </p:pic>
      <p:sp>
        <p:nvSpPr>
          <p:cNvPr id="3" name="Espace réservé du contenu 2"/>
          <p:cNvSpPr>
            <a:spLocks noGrp="1"/>
          </p:cNvSpPr>
          <p:nvPr>
            <p:ph idx="1"/>
          </p:nvPr>
        </p:nvSpPr>
        <p:spPr>
          <a:xfrm>
            <a:off x="0" y="675674"/>
            <a:ext cx="9341708" cy="4181475"/>
          </a:xfrm>
        </p:spPr>
        <p:txBody>
          <a:bodyPr/>
          <a:lstStyle/>
          <a:p>
            <a:pPr>
              <a:spcBef>
                <a:spcPts val="300"/>
              </a:spcBef>
            </a:pPr>
            <a:r>
              <a:rPr lang="en-US" sz="2200" dirty="0">
                <a:solidFill>
                  <a:srgbClr val="0070C0"/>
                </a:solidFill>
                <a:latin typeface="Trebuchet MS" panose="020B0603020202020204" pitchFamily="34" charset="0"/>
              </a:rPr>
              <a:t>Minoan ER fulfils </a:t>
            </a:r>
            <a:r>
              <a:rPr lang="en-US" sz="2200" dirty="0">
                <a:latin typeface="Trebuchet MS" panose="020B0603020202020204" pitchFamily="34" charset="0"/>
              </a:rPr>
              <a:t>the following </a:t>
            </a:r>
            <a:r>
              <a:rPr lang="en-US" sz="2200" dirty="0">
                <a:solidFill>
                  <a:srgbClr val="0070C0"/>
                </a:solidFill>
                <a:latin typeface="Trebuchet MS" panose="020B0603020202020204" pitchFamily="34" charset="0"/>
              </a:rPr>
              <a:t>requirements:</a:t>
            </a:r>
          </a:p>
          <a:p>
            <a:pPr marL="457200" lvl="1" indent="0">
              <a:spcBef>
                <a:spcPts val="300"/>
              </a:spcBef>
              <a:buNone/>
            </a:pPr>
            <a:r>
              <a:rPr lang="en-GB" sz="2200" dirty="0">
                <a:solidFill>
                  <a:srgbClr val="0070C0"/>
                </a:solidFill>
                <a:latin typeface="Trebuchet MS" panose="020B0603020202020204" pitchFamily="34" charset="0"/>
              </a:rPr>
              <a:t>❶ full automation </a:t>
            </a:r>
            <a:r>
              <a:rPr lang="en-GB" sz="2200" dirty="0">
                <a:latin typeface="Trebuchet MS" panose="020B0603020202020204" pitchFamily="34" charset="0"/>
              </a:rPr>
              <a:t>(no human in the loop, no domain-knowledge) </a:t>
            </a:r>
            <a:endParaRPr lang="en-GB" sz="2200" dirty="0">
              <a:solidFill>
                <a:srgbClr val="0070C0"/>
              </a:solidFill>
              <a:latin typeface="Trebuchet MS" panose="020B0603020202020204" pitchFamily="34" charset="0"/>
            </a:endParaRPr>
          </a:p>
          <a:p>
            <a:pPr marL="271463" lvl="1" indent="185738">
              <a:spcBef>
                <a:spcPts val="300"/>
              </a:spcBef>
              <a:buNone/>
            </a:pPr>
            <a:r>
              <a:rPr lang="en-GB" sz="2200" dirty="0">
                <a:solidFill>
                  <a:srgbClr val="0070C0"/>
                </a:solidFill>
                <a:latin typeface="Trebuchet MS" panose="020B0603020202020204" pitchFamily="34" charset="0"/>
              </a:rPr>
              <a:t>❷ </a:t>
            </a:r>
            <a:r>
              <a:rPr lang="en-GB" sz="2200" dirty="0">
                <a:latin typeface="Trebuchet MS" panose="020B0603020202020204" pitchFamily="34" charset="0"/>
              </a:rPr>
              <a:t>support for </a:t>
            </a:r>
            <a:r>
              <a:rPr lang="en-GB" sz="2200" dirty="0">
                <a:solidFill>
                  <a:srgbClr val="0070C0"/>
                </a:solidFill>
                <a:latin typeface="Trebuchet MS" panose="020B0603020202020204" pitchFamily="34" charset="0"/>
              </a:rPr>
              <a:t>highly heterogeneous entities </a:t>
            </a:r>
            <a:r>
              <a:rPr lang="en-GB" sz="2200" dirty="0">
                <a:latin typeface="Trebuchet MS" panose="020B0603020202020204" pitchFamily="34" charset="0"/>
              </a:rPr>
              <a:t>(within/across domains) </a:t>
            </a:r>
            <a:endParaRPr lang="en-GB" sz="2200" dirty="0">
              <a:solidFill>
                <a:srgbClr val="0070C0"/>
              </a:solidFill>
              <a:latin typeface="Trebuchet MS" panose="020B0603020202020204" pitchFamily="34" charset="0"/>
            </a:endParaRPr>
          </a:p>
          <a:p>
            <a:pPr marL="457200" lvl="1" indent="0">
              <a:spcBef>
                <a:spcPts val="300"/>
              </a:spcBef>
              <a:buNone/>
            </a:pPr>
            <a:r>
              <a:rPr lang="en-GB" sz="2200" dirty="0">
                <a:solidFill>
                  <a:srgbClr val="0070C0"/>
                </a:solidFill>
                <a:latin typeface="Trebuchet MS" panose="020B0603020202020204" pitchFamily="34" charset="0"/>
              </a:rPr>
              <a:t>❸ massively parallelizable blocking &amp; matching processes </a:t>
            </a:r>
            <a:r>
              <a:rPr lang="en-GB" sz="2200" dirty="0">
                <a:latin typeface="Trebuchet MS" panose="020B0603020202020204" pitchFamily="34" charset="0"/>
              </a:rPr>
              <a:t>(no iterative convergence)</a:t>
            </a:r>
            <a:endParaRPr lang="en-US" sz="2200" dirty="0">
              <a:latin typeface="Trebuchet MS" panose="020B0603020202020204" pitchFamily="34" charset="0"/>
            </a:endParaRPr>
          </a:p>
          <a:p>
            <a:pPr>
              <a:spcBef>
                <a:spcPts val="300"/>
              </a:spcBef>
            </a:pPr>
            <a:r>
              <a:rPr lang="en-US" sz="2200" dirty="0">
                <a:solidFill>
                  <a:srgbClr val="0070C0"/>
                </a:solidFill>
                <a:latin typeface="Trebuchet MS" panose="020B0603020202020204" pitchFamily="34" charset="0"/>
              </a:rPr>
              <a:t>Schema-agnostic</a:t>
            </a:r>
            <a:r>
              <a:rPr lang="en-US" sz="2200" dirty="0">
                <a:latin typeface="Trebuchet MS" panose="020B0603020202020204" pitchFamily="34" charset="0"/>
              </a:rPr>
              <a:t> similarity metrics guided by statistics that consider both the values and the neighbors of entities</a:t>
            </a:r>
          </a:p>
          <a:p>
            <a:pPr>
              <a:spcBef>
                <a:spcPts val="300"/>
              </a:spcBef>
            </a:pPr>
            <a:r>
              <a:rPr lang="en-US" sz="2200" dirty="0" smtClean="0">
                <a:solidFill>
                  <a:srgbClr val="0070C0"/>
                </a:solidFill>
                <a:latin typeface="Trebuchet MS" panose="020B0603020202020204" pitchFamily="34" charset="0"/>
              </a:rPr>
              <a:t>Nearly </a:t>
            </a:r>
            <a:r>
              <a:rPr lang="en-US" sz="2200" dirty="0">
                <a:solidFill>
                  <a:srgbClr val="0070C0"/>
                </a:solidFill>
                <a:latin typeface="Trebuchet MS" panose="020B0603020202020204" pitchFamily="34" charset="0"/>
              </a:rPr>
              <a:t>similar matches </a:t>
            </a:r>
            <a:r>
              <a:rPr lang="en-US" sz="2200" dirty="0">
                <a:latin typeface="Trebuchet MS" panose="020B0603020202020204" pitchFamily="34" charset="0"/>
              </a:rPr>
              <a:t>are early identified                                          even from the step of blocking, </a:t>
            </a:r>
            <a:r>
              <a:rPr lang="en-US" sz="2200" dirty="0">
                <a:solidFill>
                  <a:srgbClr val="0070C0"/>
                </a:solidFill>
                <a:latin typeface="Trebuchet MS" panose="020B0603020202020204" pitchFamily="34" charset="0"/>
              </a:rPr>
              <a:t>avoiding                                            iterations </a:t>
            </a:r>
            <a:r>
              <a:rPr lang="en-US" sz="2200" dirty="0">
                <a:latin typeface="Trebuchet MS" panose="020B0603020202020204" pitchFamily="34" charset="0"/>
              </a:rPr>
              <a:t>during the matching phase</a:t>
            </a:r>
          </a:p>
          <a:p>
            <a:pPr>
              <a:spcBef>
                <a:spcPts val="300"/>
              </a:spcBef>
            </a:pPr>
            <a:r>
              <a:rPr lang="en-US" sz="2200" dirty="0">
                <a:latin typeface="Trebuchet MS" panose="020B0603020202020204" pitchFamily="34" charset="0"/>
              </a:rPr>
              <a:t>The employed heuristics manage to cover</a:t>
            </a:r>
            <a:br>
              <a:rPr lang="en-US" sz="2200" dirty="0">
                <a:latin typeface="Trebuchet MS" panose="020B0603020202020204" pitchFamily="34" charset="0"/>
              </a:rPr>
            </a:br>
            <a:r>
              <a:rPr lang="en-US" sz="2200" dirty="0">
                <a:latin typeface="Trebuchet MS" panose="020B0603020202020204" pitchFamily="34" charset="0"/>
              </a:rPr>
              <a:t>a wide area of matches. Still:</a:t>
            </a:r>
          </a:p>
          <a:p>
            <a:pPr lvl="1"/>
            <a:r>
              <a:rPr lang="en-US" sz="2200" dirty="0">
                <a:latin typeface="Trebuchet MS" panose="020B0603020202020204" pitchFamily="34" charset="0"/>
              </a:rPr>
              <a:t>some areas are not covered sufficiently</a:t>
            </a:r>
          </a:p>
          <a:p>
            <a:pPr lvl="2"/>
            <a:r>
              <a:rPr lang="en-US" sz="2200" dirty="0">
                <a:latin typeface="Trebuchet MS" panose="020B0603020202020204" pitchFamily="34" charset="0"/>
              </a:rPr>
              <a:t>recall of blocking &gt; recall matching</a:t>
            </a:r>
          </a:p>
        </p:txBody>
      </p:sp>
    </p:spTree>
    <p:extLst>
      <p:ext uri="{BB962C8B-B14F-4D97-AF65-F5344CB8AC3E}">
        <p14:creationId xmlns:p14="http://schemas.microsoft.com/office/powerpoint/2010/main" val="2752199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71511" y="53374"/>
            <a:ext cx="7805737" cy="947523"/>
          </a:xfrm>
        </p:spPr>
        <p:txBody>
          <a:bodyPr/>
          <a:lstStyle/>
          <a:p>
            <a:r>
              <a:rPr lang="en-US" dirty="0"/>
              <a:t>Related works in Distributed ER</a:t>
            </a:r>
          </a:p>
        </p:txBody>
      </p:sp>
      <p:sp>
        <p:nvSpPr>
          <p:cNvPr id="3" name="Espace réservé du contenu 2"/>
          <p:cNvSpPr>
            <a:spLocks noGrp="1"/>
          </p:cNvSpPr>
          <p:nvPr>
            <p:ph idx="1"/>
          </p:nvPr>
        </p:nvSpPr>
        <p:spPr>
          <a:xfrm>
            <a:off x="-74142" y="939114"/>
            <a:ext cx="9304638" cy="4181475"/>
          </a:xfrm>
        </p:spPr>
        <p:txBody>
          <a:bodyPr/>
          <a:lstStyle/>
          <a:p>
            <a:pPr>
              <a:spcBef>
                <a:spcPts val="0"/>
              </a:spcBef>
            </a:pPr>
            <a:r>
              <a:rPr lang="en-US" sz="2000" dirty="0">
                <a:latin typeface="Trebuchet MS" panose="020B0603020202020204" pitchFamily="34" charset="0"/>
              </a:rPr>
              <a:t>Large-scale collective ER (Rastogi,Garofalakis,VLDB’11): Message passing in MR (message=set of matches found in one neighborhood and match dependencies), using “covers” instead of blocks. a cover contains similar entities (using canopy clustering) and the neighbors of those entities (from a specific relation). Black-box probabilistic entity matcher, running multiple instances of the matcher in different neighborhoods</a:t>
            </a:r>
          </a:p>
          <a:p>
            <a:pPr>
              <a:spcBef>
                <a:spcPts val="0"/>
              </a:spcBef>
            </a:pPr>
            <a:r>
              <a:rPr lang="en-US" sz="2000" dirty="0" err="1">
                <a:latin typeface="Trebuchet MS" panose="020B0603020202020204" pitchFamily="34" charset="0"/>
              </a:rPr>
              <a:t>Dedoop</a:t>
            </a:r>
            <a:r>
              <a:rPr lang="en-US" sz="2000" dirty="0">
                <a:latin typeface="Trebuchet MS" panose="020B0603020202020204" pitchFamily="34" charset="0"/>
              </a:rPr>
              <a:t> (Kolb, Thor, Rahm): An ER framework  for relational DBs that performs standard blocking or sorted neighborhood in MR and then asks the user which similarity to apply for which attributes and what is the matching threshold</a:t>
            </a:r>
          </a:p>
          <a:p>
            <a:pPr>
              <a:spcBef>
                <a:spcPts val="0"/>
              </a:spcBef>
            </a:pPr>
            <a:r>
              <a:rPr lang="en-US" sz="2000" dirty="0">
                <a:latin typeface="Trebuchet MS" panose="020B0603020202020204" pitchFamily="34" charset="0"/>
              </a:rPr>
              <a:t>LINDA: implementation in MR (iterative, non-deterministic results -&gt; depend on data partitioning)</a:t>
            </a:r>
          </a:p>
          <a:p>
            <a:pPr>
              <a:spcBef>
                <a:spcPts val="0"/>
              </a:spcBef>
            </a:pPr>
            <a:r>
              <a:rPr lang="en-US" sz="2000" dirty="0">
                <a:latin typeface="Trebuchet MS" panose="020B0603020202020204" pitchFamily="34" charset="0"/>
              </a:rPr>
              <a:t>Reference Reconciliation in Complex Information Spaces (Dong et al. SIGMOD‘05): collectively resolve entities of multiple types by propagating relational evidence in a dependency graph: a binary decision node for each potential pair of duplicates, which can be expensive in large datasets.</a:t>
            </a:r>
          </a:p>
          <a:p>
            <a:pPr>
              <a:spcBef>
                <a:spcPts val="0"/>
              </a:spcBef>
            </a:pPr>
            <a:r>
              <a:rPr lang="en-US" sz="2000" dirty="0">
                <a:latin typeface="Trebuchet MS" panose="020B0603020202020204" pitchFamily="34" charset="0"/>
              </a:rPr>
              <a:t>Collective ER (</a:t>
            </a:r>
            <a:r>
              <a:rPr lang="en-US" sz="2000" dirty="0" err="1">
                <a:latin typeface="Trebuchet MS" panose="020B0603020202020204" pitchFamily="34" charset="0"/>
              </a:rPr>
              <a:t>Getoor</a:t>
            </a:r>
            <a:r>
              <a:rPr lang="en-US" sz="2000" dirty="0">
                <a:latin typeface="Trebuchet MS" panose="020B0603020202020204" pitchFamily="34" charset="0"/>
              </a:rPr>
              <a:t> TKDD ‘07): Hierarchical agglomerative clustering on a linearly combined value and relational score</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24</a:t>
            </a:fld>
            <a:endParaRPr lang="en-US" dirty="0"/>
          </a:p>
        </p:txBody>
      </p:sp>
    </p:spTree>
    <p:extLst>
      <p:ext uri="{BB962C8B-B14F-4D97-AF65-F5344CB8AC3E}">
        <p14:creationId xmlns:p14="http://schemas.microsoft.com/office/powerpoint/2010/main" val="16432638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131" y="185298"/>
            <a:ext cx="7805737" cy="671952"/>
          </a:xfrm>
        </p:spPr>
        <p:txBody>
          <a:bodyPr/>
          <a:lstStyle/>
          <a:p>
            <a:r>
              <a:rPr lang="en-US" dirty="0"/>
              <a:t>Questions?</a:t>
            </a:r>
            <a:endParaRPr lang="fr-F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25</a:t>
            </a:fld>
            <a:endParaRPr lang="en-US" dirty="0"/>
          </a:p>
        </p:txBody>
      </p:sp>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0803067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391887"/>
            <a:ext cx="7805737" cy="581791"/>
          </a:xfrm>
        </p:spPr>
        <p:txBody>
          <a:bodyPr/>
          <a:lstStyle/>
          <a:p>
            <a:r>
              <a:rPr lang="en-US" dirty="0"/>
              <a:t>License</a:t>
            </a:r>
            <a:endParaRPr lang="el-GR" dirty="0"/>
          </a:p>
        </p:txBody>
      </p:sp>
      <p:sp>
        <p:nvSpPr>
          <p:cNvPr id="3" name="Espace réservé du contenu 2"/>
          <p:cNvSpPr>
            <a:spLocks noGrp="1"/>
          </p:cNvSpPr>
          <p:nvPr>
            <p:ph idx="1"/>
          </p:nvPr>
        </p:nvSpPr>
        <p:spPr>
          <a:xfrm>
            <a:off x="126124" y="1320799"/>
            <a:ext cx="9017876" cy="4484915"/>
          </a:xfrm>
        </p:spPr>
        <p:txBody>
          <a:bodyPr/>
          <a:lstStyle/>
          <a:p>
            <a:r>
              <a:rPr lang="en-GB" sz="2200" dirty="0"/>
              <a:t>These slides are made available under a Creative Commons Attribution-</a:t>
            </a:r>
            <a:r>
              <a:rPr lang="en-GB" sz="2200" dirty="0" err="1"/>
              <a:t>ShareAlike</a:t>
            </a:r>
            <a:r>
              <a:rPr lang="en-GB" sz="2200" dirty="0"/>
              <a:t> license (CC BY-SA 3.0): http://creativecommons.org/licenses/by-sa/3.0/</a:t>
            </a:r>
          </a:p>
          <a:p>
            <a:endParaRPr lang="en-GB" sz="2200" dirty="0"/>
          </a:p>
          <a:p>
            <a:pPr marL="0" indent="0">
              <a:buNone/>
            </a:pPr>
            <a:endParaRPr lang="en-GB" sz="2200" dirty="0"/>
          </a:p>
          <a:p>
            <a:r>
              <a:rPr lang="en-GB" sz="2200" dirty="0"/>
              <a:t>You can share and remix this work, provided that you keep the attribution to the original authors intact, and that, if you alter, transform, or build upon this work, you may distribute the resulting work only under the same or similar license to this one</a:t>
            </a:r>
          </a:p>
          <a:p>
            <a:endParaRPr lang="el-GR" sz="22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26</a:t>
            </a:fld>
            <a:endParaRPr lang="en-US" dirty="0"/>
          </a:p>
        </p:txBody>
      </p:sp>
      <p:pic>
        <p:nvPicPr>
          <p:cNvPr id="5" name="Picture 5"/>
          <p:cNvPicPr>
            <a:picLocks noChangeAspect="1" noChangeArrowheads="1"/>
          </p:cNvPicPr>
          <p:nvPr/>
        </p:nvPicPr>
        <p:blipFill>
          <a:blip r:embed="rId3"/>
          <a:srcRect/>
          <a:stretch>
            <a:fillRect/>
          </a:stretch>
        </p:blipFill>
        <p:spPr bwMode="auto">
          <a:xfrm>
            <a:off x="3576299" y="2619228"/>
            <a:ext cx="2117526" cy="736531"/>
          </a:xfrm>
          <a:prstGeom prst="rect">
            <a:avLst/>
          </a:prstGeom>
          <a:noFill/>
          <a:ln w="9525">
            <a:noFill/>
            <a:miter lim="800000"/>
            <a:headEnd/>
            <a:tailEnd/>
          </a:ln>
        </p:spPr>
      </p:pic>
    </p:spTree>
    <p:extLst>
      <p:ext uri="{BB962C8B-B14F-4D97-AF65-F5344CB8AC3E}">
        <p14:creationId xmlns:p14="http://schemas.microsoft.com/office/powerpoint/2010/main" val="30019527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1254125"/>
          </a:xfrm>
        </p:spPr>
        <p:txBody>
          <a:bodyPr/>
          <a:lstStyle/>
          <a:p>
            <a:r>
              <a:rPr lang="en-US" dirty="0"/>
              <a:t>LOD Cloud and Web KBs</a:t>
            </a:r>
          </a:p>
        </p:txBody>
      </p:sp>
      <p:sp>
        <p:nvSpPr>
          <p:cNvPr id="3" name="Espace réservé du contenu 2"/>
          <p:cNvSpPr>
            <a:spLocks noGrp="1"/>
          </p:cNvSpPr>
          <p:nvPr>
            <p:ph idx="1"/>
          </p:nvPr>
        </p:nvSpPr>
        <p:spPr>
          <a:xfrm>
            <a:off x="1338263" y="6515100"/>
            <a:ext cx="7805737" cy="366412"/>
          </a:xfrm>
        </p:spPr>
        <p:txBody>
          <a:bodyPr/>
          <a:lstStyle/>
          <a:p>
            <a:pPr marL="0" indent="0">
              <a:buNone/>
            </a:pPr>
            <a:r>
              <a:rPr lang="en-US" sz="1800" dirty="0">
                <a:latin typeface="Lucida Console" panose="020B0609040504020204" pitchFamily="49" charset="0"/>
              </a:rPr>
              <a:t>adapted from </a:t>
            </a:r>
            <a:r>
              <a:rPr lang="en-US" sz="1800" dirty="0" err="1">
                <a:latin typeface="Lucida Console" panose="020B0609040504020204" pitchFamily="49" charset="0"/>
              </a:rPr>
              <a:t>Suchanek</a:t>
            </a:r>
            <a:r>
              <a:rPr lang="en-US" sz="1800" dirty="0">
                <a:latin typeface="Lucida Console" panose="020B0609040504020204" pitchFamily="49" charset="0"/>
              </a:rPr>
              <a:t> &amp; </a:t>
            </a:r>
            <a:r>
              <a:rPr lang="en-US" sz="1800" dirty="0" err="1">
                <a:latin typeface="Lucida Console" panose="020B0609040504020204" pitchFamily="49" charset="0"/>
              </a:rPr>
              <a:t>Weikum</a:t>
            </a:r>
            <a:r>
              <a:rPr lang="en-US" sz="1800" dirty="0">
                <a:latin typeface="Lucida Console" panose="020B0609040504020204" pitchFamily="49" charset="0"/>
              </a:rPr>
              <a:t> </a:t>
            </a:r>
            <a:r>
              <a:rPr lang="en-US" sz="1800" dirty="0" err="1">
                <a:latin typeface="Lucida Console" panose="020B0609040504020204" pitchFamily="49" charset="0"/>
              </a:rPr>
              <a:t>tutorial@SIGMOD</a:t>
            </a:r>
            <a:r>
              <a:rPr lang="en-US" sz="1800" dirty="0">
                <a:latin typeface="Lucida Console" panose="020B0609040504020204" pitchFamily="49" charset="0"/>
              </a:rPr>
              <a:t> 2013</a:t>
            </a:r>
          </a:p>
          <a:p>
            <a:endParaRPr lang="en-US" sz="18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a:t>
            </a:fld>
            <a:endParaRPr lang="en-US"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425636" y="869216"/>
            <a:ext cx="5382724" cy="5373216"/>
          </a:xfrm>
          <a:prstGeom prst="rect">
            <a:avLst/>
          </a:prstGeom>
          <a:noFill/>
          <a:ln w="9525">
            <a:noFill/>
            <a:miter lim="800000"/>
            <a:headEnd/>
            <a:tailEnd/>
          </a:ln>
        </p:spPr>
      </p:pic>
      <p:pic>
        <p:nvPicPr>
          <p:cNvPr id="6" name="Picture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0876" y="3667018"/>
            <a:ext cx="1368152" cy="29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ncrypted-tbn0.gstatic.com/images?q=tbn:ANd9GcSxY6X1dMH1CzYKz4y5NEi7HsbroXPNwQo2wrtgog_S7-opS_FY"/>
          <p:cNvPicPr>
            <a:picLocks noChangeAspect="1" noChangeArrowheads="1"/>
          </p:cNvPicPr>
          <p:nvPr/>
        </p:nvPicPr>
        <p:blipFill>
          <a:blip r:embed="rId5" cstate="print"/>
          <a:srcRect/>
          <a:stretch>
            <a:fillRect/>
          </a:stretch>
        </p:blipFill>
        <p:spPr bwMode="auto">
          <a:xfrm>
            <a:off x="4269222" y="3031779"/>
            <a:ext cx="1034108" cy="635239"/>
          </a:xfrm>
          <a:prstGeom prst="rect">
            <a:avLst/>
          </a:prstGeom>
          <a:noFill/>
        </p:spPr>
      </p:pic>
      <p:pic>
        <p:nvPicPr>
          <p:cNvPr id="8" name="Picture 14"/>
          <p:cNvPicPr>
            <a:picLocks noChangeAspect="1"/>
          </p:cNvPicPr>
          <p:nvPr/>
        </p:nvPicPr>
        <p:blipFill>
          <a:blip r:embed="rId6" cstate="print"/>
          <a:stretch>
            <a:fillRect/>
          </a:stretch>
        </p:blipFill>
        <p:spPr>
          <a:xfrm>
            <a:off x="4732187" y="3714168"/>
            <a:ext cx="839945" cy="432048"/>
          </a:xfrm>
          <a:prstGeom prst="rect">
            <a:avLst/>
          </a:prstGeom>
        </p:spPr>
      </p:pic>
      <p:pic>
        <p:nvPicPr>
          <p:cNvPr id="9" name="Picture 2"/>
          <p:cNvPicPr>
            <a:picLocks noChangeAspect="1" noChangeArrowheads="1"/>
          </p:cNvPicPr>
          <p:nvPr/>
        </p:nvPicPr>
        <p:blipFill>
          <a:blip r:embed="rId7"/>
          <a:srcRect/>
          <a:stretch>
            <a:fillRect/>
          </a:stretch>
        </p:blipFill>
        <p:spPr bwMode="auto">
          <a:xfrm>
            <a:off x="2928926" y="3282163"/>
            <a:ext cx="1299592" cy="221111"/>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3050871" y="2051224"/>
            <a:ext cx="1218351" cy="382427"/>
          </a:xfrm>
          <a:prstGeom prst="rect">
            <a:avLst/>
          </a:prstGeom>
          <a:noFill/>
          <a:ln w="9525">
            <a:noFill/>
            <a:miter lim="800000"/>
            <a:headEnd/>
            <a:tailEnd/>
          </a:ln>
        </p:spPr>
      </p:pic>
      <p:pic>
        <p:nvPicPr>
          <p:cNvPr id="11" name="Picture 16"/>
          <p:cNvPicPr>
            <a:picLocks noChangeAspect="1" noChangeArrowheads="1"/>
          </p:cNvPicPr>
          <p:nvPr/>
        </p:nvPicPr>
        <p:blipFill>
          <a:blip r:embed="rId9" cstate="print"/>
          <a:srcRect/>
          <a:stretch>
            <a:fillRect/>
          </a:stretch>
        </p:blipFill>
        <p:spPr bwMode="auto">
          <a:xfrm>
            <a:off x="2764449" y="1150241"/>
            <a:ext cx="895598" cy="620284"/>
          </a:xfrm>
          <a:prstGeom prst="rect">
            <a:avLst/>
          </a:prstGeom>
          <a:noFill/>
          <a:ln w="9525">
            <a:noFill/>
            <a:miter lim="800000"/>
            <a:headEnd/>
            <a:tailEnd/>
          </a:ln>
        </p:spPr>
      </p:pic>
      <p:pic>
        <p:nvPicPr>
          <p:cNvPr id="12" name="Picture 22" descr="header.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369088" y="2707738"/>
            <a:ext cx="1268001" cy="221540"/>
          </a:xfrm>
          <a:prstGeom prst="rect">
            <a:avLst/>
          </a:prstGeom>
        </p:spPr>
      </p:pic>
      <p:sp>
        <p:nvSpPr>
          <p:cNvPr id="13" name="Flèche courbée vers le bas 12"/>
          <p:cNvSpPr/>
          <p:nvPr/>
        </p:nvSpPr>
        <p:spPr bwMode="auto">
          <a:xfrm rot="3610330">
            <a:off x="5087530" y="3051635"/>
            <a:ext cx="922899" cy="461056"/>
          </a:xfrm>
          <a:prstGeom prst="curvedDownArrow">
            <a:avLst/>
          </a:prstGeom>
          <a:solidFill>
            <a:srgbClr val="C00000"/>
          </a:solidFill>
          <a:ln w="38100" cap="flat" cmpd="sng" algn="ctr">
            <a:solidFill>
              <a:srgbClr val="C00000"/>
            </a:solidFill>
            <a:prstDash val="solid"/>
            <a:round/>
            <a:headEnd type="none" w="med" len="med"/>
            <a:tailEnd type="triangl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2800" b="0" i="0" u="none" strike="noStrike" cap="none" normalizeH="0" baseline="0">
              <a:ln>
                <a:noFill/>
              </a:ln>
              <a:solidFill>
                <a:schemeClr val="tx1"/>
              </a:solidFill>
              <a:effectLst/>
              <a:latin typeface="Arial" charset="0"/>
              <a:cs typeface="Arial" charset="0"/>
              <a:sym typeface="Arial" charset="0"/>
            </a:endParaRPr>
          </a:p>
        </p:txBody>
      </p:sp>
      <p:sp>
        <p:nvSpPr>
          <p:cNvPr id="14" name="ZoneTexte 13"/>
          <p:cNvSpPr txBox="1"/>
          <p:nvPr/>
        </p:nvSpPr>
        <p:spPr>
          <a:xfrm>
            <a:off x="6554325" y="1770525"/>
            <a:ext cx="2146742" cy="1850250"/>
          </a:xfrm>
          <a:prstGeom prst="rect">
            <a:avLst/>
          </a:prstGeom>
          <a:noFill/>
        </p:spPr>
        <p:txBody>
          <a:bodyPr wrap="none" rtlCol="0">
            <a:spAutoFit/>
          </a:bodyPr>
          <a:lstStyle/>
          <a:p>
            <a:pPr>
              <a:spcBef>
                <a:spcPts val="0"/>
              </a:spcBef>
              <a:buNone/>
            </a:pPr>
            <a:r>
              <a:rPr lang="en-GB" sz="2800" b="1" dirty="0" err="1">
                <a:solidFill>
                  <a:srgbClr val="FF0000"/>
                </a:solidFill>
              </a:rPr>
              <a:t>sameAs</a:t>
            </a:r>
            <a:endParaRPr lang="en-GB" sz="2800" b="1" dirty="0">
              <a:solidFill>
                <a:srgbClr val="FF0000"/>
              </a:solidFill>
            </a:endParaRPr>
          </a:p>
          <a:p>
            <a:pPr>
              <a:spcBef>
                <a:spcPts val="0"/>
              </a:spcBef>
              <a:buNone/>
            </a:pPr>
            <a:r>
              <a:rPr lang="en-GB" sz="2800" b="1" i="1" dirty="0" err="1">
                <a:solidFill>
                  <a:srgbClr val="FF0000"/>
                </a:solidFill>
              </a:rPr>
              <a:t>exact</a:t>
            </a:r>
            <a:r>
              <a:rPr lang="en-GB" sz="2800" b="1" dirty="0" err="1">
                <a:solidFill>
                  <a:srgbClr val="FF0000"/>
                </a:solidFill>
              </a:rPr>
              <a:t>Match</a:t>
            </a:r>
            <a:endParaRPr lang="en-GB" sz="2800" b="1" dirty="0">
              <a:solidFill>
                <a:srgbClr val="FF0000"/>
              </a:solidFill>
            </a:endParaRPr>
          </a:p>
          <a:p>
            <a:pPr>
              <a:spcBef>
                <a:spcPts val="0"/>
              </a:spcBef>
              <a:buNone/>
            </a:pPr>
            <a:r>
              <a:rPr lang="en-GB" sz="2800" b="1" i="1" dirty="0" err="1">
                <a:solidFill>
                  <a:srgbClr val="FF0000"/>
                </a:solidFill>
              </a:rPr>
              <a:t>close</a:t>
            </a:r>
            <a:r>
              <a:rPr lang="en-GB" sz="2800" b="1" dirty="0" err="1">
                <a:solidFill>
                  <a:srgbClr val="FF0000"/>
                </a:solidFill>
              </a:rPr>
              <a:t>Match</a:t>
            </a:r>
            <a:endParaRPr lang="en-GB" sz="2800" b="1" dirty="0">
              <a:solidFill>
                <a:srgbClr val="FF0000"/>
              </a:solidFill>
            </a:endParaRPr>
          </a:p>
          <a:p>
            <a:pPr>
              <a:spcBef>
                <a:spcPts val="0"/>
              </a:spcBef>
              <a:buNone/>
            </a:pPr>
            <a:r>
              <a:rPr lang="en-GB" sz="2800" b="1" dirty="0" err="1">
                <a:solidFill>
                  <a:srgbClr val="FF0000"/>
                </a:solidFill>
              </a:rPr>
              <a:t>seeAlso</a:t>
            </a:r>
            <a:endParaRPr lang="el-GR" sz="2800" b="1" dirty="0">
              <a:solidFill>
                <a:srgbClr val="FF0000"/>
              </a:solidFill>
            </a:endParaRPr>
          </a:p>
        </p:txBody>
      </p:sp>
      <p:sp>
        <p:nvSpPr>
          <p:cNvPr id="15" name="Rectangle 14"/>
          <p:cNvSpPr/>
          <p:nvPr/>
        </p:nvSpPr>
        <p:spPr>
          <a:xfrm>
            <a:off x="826565" y="4525659"/>
            <a:ext cx="3733800" cy="1262144"/>
          </a:xfrm>
          <a:prstGeom prst="rect">
            <a:avLst/>
          </a:prstGeom>
          <a:solidFill>
            <a:srgbClr val="333399"/>
          </a:solidFill>
          <a:ln w="25400" cap="flat" cmpd="sng" algn="ctr">
            <a:solidFill>
              <a:srgbClr val="333399">
                <a:shade val="50000"/>
              </a:srgbClr>
            </a:solidFill>
            <a:prstDash val="solid"/>
          </a:ln>
          <a:effectLst/>
        </p:spPr>
        <p:txBody>
          <a:bodyPr rtlCol="0" anchor="ctr"/>
          <a:lstStyle/>
          <a:p>
            <a:pPr lvl="0" algn="ctr">
              <a:spcBef>
                <a:spcPts val="0"/>
              </a:spcBef>
              <a:buNone/>
              <a:defRPr/>
            </a:pPr>
            <a:r>
              <a:rPr lang="en-US" sz="2400" b="1" kern="0" dirty="0">
                <a:solidFill>
                  <a:srgbClr val="FFFFFF"/>
                </a:solidFill>
                <a:latin typeface="Trebuchet MS" panose="020B0603020202020204" pitchFamily="34" charset="0"/>
                <a:ea typeface="+mn-ea"/>
                <a:cs typeface="Arial"/>
              </a:rPr>
              <a:t>1,234 </a:t>
            </a:r>
            <a:r>
              <a:rPr kumimoji="0" lang="en-US" sz="2400" b="1" i="0" u="none" strike="noStrike" kern="0" cap="none" spc="0" normalizeH="0" baseline="0" noProof="0" dirty="0">
                <a:ln>
                  <a:noFill/>
                </a:ln>
                <a:solidFill>
                  <a:srgbClr val="FFFFFF"/>
                </a:solidFill>
                <a:effectLst/>
                <a:uLnTx/>
                <a:uFillTx/>
                <a:latin typeface="Trebuchet MS" panose="020B0603020202020204" pitchFamily="34" charset="0"/>
                <a:ea typeface="+mn-ea"/>
                <a:cs typeface="Arial"/>
                <a:sym typeface="Arial" charset="0"/>
              </a:rPr>
              <a:t>Knowledge Bases</a:t>
            </a:r>
          </a:p>
          <a:p>
            <a:pPr marL="0" marR="0" lvl="0" indent="0" algn="ctr" defTabSz="914400" eaLnBrk="1" fontAlgn="base" latinLnBrk="0" hangingPunct="1">
              <a:lnSpc>
                <a:spcPct val="102000"/>
              </a:lnSpc>
              <a:spcBef>
                <a:spcPts val="0"/>
              </a:spcBef>
              <a:spcAft>
                <a:spcPct val="0"/>
              </a:spcAft>
              <a:buClr>
                <a:srgbClr val="000000"/>
              </a:buClr>
              <a:buSzPct val="75000"/>
              <a:buFont typeface="Times" charset="0"/>
              <a:buNone/>
              <a:tabLst/>
              <a:defRPr/>
            </a:pPr>
            <a:r>
              <a:rPr lang="en-US" sz="2400" b="1" kern="0" dirty="0">
                <a:solidFill>
                  <a:srgbClr val="FFFFFF"/>
                </a:solidFill>
                <a:latin typeface="Trebuchet MS" panose="020B0603020202020204" pitchFamily="34" charset="0"/>
                <a:ea typeface="+mn-ea"/>
                <a:cs typeface="Arial"/>
              </a:rPr>
              <a:t>~20</a:t>
            </a:r>
            <a:r>
              <a:rPr kumimoji="0" lang="en-US" sz="2400" b="1" i="0" u="none" strike="noStrike" kern="0" cap="none" spc="0" normalizeH="0" baseline="0" noProof="0" dirty="0">
                <a:ln>
                  <a:noFill/>
                </a:ln>
                <a:solidFill>
                  <a:srgbClr val="FFFFFF"/>
                </a:solidFill>
                <a:effectLst/>
                <a:uLnTx/>
                <a:uFillTx/>
                <a:latin typeface="Trebuchet MS" panose="020B0603020202020204" pitchFamily="34" charset="0"/>
                <a:ea typeface="+mn-ea"/>
                <a:cs typeface="Arial"/>
                <a:sym typeface="Arial" charset="0"/>
              </a:rPr>
              <a:t>0B Triples</a:t>
            </a:r>
          </a:p>
          <a:p>
            <a:pPr marL="0" marR="0" lvl="0" indent="0" algn="ctr" defTabSz="914400" eaLnBrk="1" fontAlgn="base" latinLnBrk="0" hangingPunct="1">
              <a:lnSpc>
                <a:spcPct val="102000"/>
              </a:lnSpc>
              <a:spcBef>
                <a:spcPts val="0"/>
              </a:spcBef>
              <a:spcAft>
                <a:spcPct val="0"/>
              </a:spcAft>
              <a:buClr>
                <a:srgbClr val="000000"/>
              </a:buClr>
              <a:buSzPct val="75000"/>
              <a:buFont typeface="Times" charset="0"/>
              <a:buNone/>
              <a:tabLst/>
              <a:defRPr/>
            </a:pPr>
            <a:r>
              <a:rPr kumimoji="0" lang="en-US" sz="2400" b="1" i="0" u="none" strike="noStrike" kern="0" cap="none" spc="0" normalizeH="0" baseline="0" noProof="0" dirty="0">
                <a:ln>
                  <a:noFill/>
                </a:ln>
                <a:solidFill>
                  <a:srgbClr val="FFFFFF"/>
                </a:solidFill>
                <a:effectLst/>
                <a:uLnTx/>
                <a:uFillTx/>
                <a:latin typeface="Trebuchet MS" panose="020B0603020202020204" pitchFamily="34" charset="0"/>
                <a:ea typeface="+mn-ea"/>
                <a:cs typeface="Arial"/>
                <a:sym typeface="Arial" charset="0"/>
              </a:rPr>
              <a:t>660 vocabularies</a:t>
            </a:r>
          </a:p>
        </p:txBody>
      </p:sp>
    </p:spTree>
    <p:extLst>
      <p:ext uri="{BB962C8B-B14F-4D97-AF65-F5344CB8AC3E}">
        <p14:creationId xmlns:p14="http://schemas.microsoft.com/office/powerpoint/2010/main" val="2352168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54125"/>
          </a:xfrm>
        </p:spPr>
        <p:txBody>
          <a:bodyPr/>
          <a:lstStyle/>
          <a:p>
            <a:r>
              <a:rPr lang="en-US" dirty="0"/>
              <a:t>Entity Resolution (ER)</a:t>
            </a:r>
          </a:p>
        </p:txBody>
      </p:sp>
      <p:sp>
        <p:nvSpPr>
          <p:cNvPr id="3" name="Espace réservé du contenu 2"/>
          <p:cNvSpPr>
            <a:spLocks noGrp="1"/>
          </p:cNvSpPr>
          <p:nvPr>
            <p:ph idx="1"/>
          </p:nvPr>
        </p:nvSpPr>
        <p:spPr>
          <a:xfrm>
            <a:off x="111212" y="1182803"/>
            <a:ext cx="9032788" cy="563401"/>
          </a:xfrm>
        </p:spPr>
        <p:txBody>
          <a:bodyPr/>
          <a:lstStyle/>
          <a:p>
            <a:r>
              <a:rPr lang="en-US" dirty="0"/>
              <a:t>The two core ER problems, how can we </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3</a:t>
            </a:fld>
            <a:endParaRPr lang="en-US" dirty="0"/>
          </a:p>
        </p:txBody>
      </p:sp>
      <p:pic>
        <p:nvPicPr>
          <p:cNvPr id="5" name="Content Placeholder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74948" y="1930877"/>
            <a:ext cx="8229600" cy="1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pic>
      <p:sp>
        <p:nvSpPr>
          <p:cNvPr id="6" name="Rectangle 5"/>
          <p:cNvSpPr/>
          <p:nvPr/>
        </p:nvSpPr>
        <p:spPr>
          <a:xfrm>
            <a:off x="2647998" y="1786862"/>
            <a:ext cx="2212034" cy="214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3126259" y="1524611"/>
            <a:ext cx="5960897" cy="469039"/>
          </a:xfrm>
          <a:prstGeom prst="rect">
            <a:avLst/>
          </a:prstGeom>
        </p:spPr>
        <p:txBody>
          <a:bodyPr wrap="square">
            <a:spAutoFit/>
          </a:bodyPr>
          <a:lstStyle/>
          <a:p>
            <a:pPr>
              <a:spcBef>
                <a:spcPts val="300"/>
              </a:spcBef>
              <a:buClr>
                <a:srgbClr val="0070C0"/>
              </a:buClr>
              <a:buSzPct val="100000"/>
              <a:buFont typeface="Wingdings" panose="05000000000000000000" pitchFamily="2" charset="2"/>
              <a:buChar char=""/>
            </a:pPr>
            <a:r>
              <a:rPr lang="en-GB" sz="2400" i="1" dirty="0">
                <a:latin typeface="Trebuchet MS" panose="020B0603020202020204" pitchFamily="34" charset="0"/>
              </a:rPr>
              <a:t> effectively</a:t>
            </a:r>
            <a:r>
              <a:rPr lang="en-GB" sz="2400" dirty="0">
                <a:latin typeface="Trebuchet MS" panose="020B0603020202020204" pitchFamily="34" charset="0"/>
              </a:rPr>
              <a:t> </a:t>
            </a:r>
            <a:r>
              <a:rPr lang="en-GB" sz="2400" dirty="0">
                <a:solidFill>
                  <a:srgbClr val="0070C0"/>
                </a:solidFill>
                <a:latin typeface="Trebuchet MS" panose="020B0603020202020204" pitchFamily="34" charset="0"/>
              </a:rPr>
              <a:t>compute </a:t>
            </a:r>
            <a:r>
              <a:rPr lang="en-GB" sz="2400" i="1" dirty="0">
                <a:solidFill>
                  <a:srgbClr val="0070C0"/>
                </a:solidFill>
                <a:latin typeface="Trebuchet MS" panose="020B0603020202020204" pitchFamily="34" charset="0"/>
              </a:rPr>
              <a:t>entity similarity</a:t>
            </a:r>
            <a:r>
              <a:rPr lang="en-GB" sz="2400" i="1" dirty="0">
                <a:latin typeface="Trebuchet MS" panose="020B0603020202020204" pitchFamily="34" charset="0"/>
              </a:rPr>
              <a:t>?</a:t>
            </a:r>
          </a:p>
        </p:txBody>
      </p:sp>
      <p:sp>
        <p:nvSpPr>
          <p:cNvPr id="8" name="Rectangle 7"/>
          <p:cNvSpPr/>
          <p:nvPr/>
        </p:nvSpPr>
        <p:spPr>
          <a:xfrm>
            <a:off x="2348879" y="3856612"/>
            <a:ext cx="4515594" cy="822276"/>
          </a:xfrm>
          <a:prstGeom prst="rect">
            <a:avLst/>
          </a:prstGeom>
        </p:spPr>
        <p:txBody>
          <a:bodyPr wrap="square">
            <a:spAutoFit/>
          </a:bodyPr>
          <a:lstStyle/>
          <a:p>
            <a:pPr>
              <a:spcBef>
                <a:spcPts val="300"/>
              </a:spcBef>
              <a:buClr>
                <a:srgbClr val="0070C0"/>
              </a:buClr>
              <a:buSzPct val="100000"/>
              <a:buFont typeface="Wingdings" panose="05000000000000000000" pitchFamily="2" charset="2"/>
              <a:buChar char=""/>
            </a:pPr>
            <a:r>
              <a:rPr lang="en-US" sz="2400" i="1" dirty="0">
                <a:latin typeface="Trebuchet MS" panose="020B0603020202020204" pitchFamily="34" charset="0"/>
              </a:rPr>
              <a:t> efficiently </a:t>
            </a:r>
            <a:r>
              <a:rPr lang="en-US" sz="2400" dirty="0">
                <a:solidFill>
                  <a:srgbClr val="0070C0"/>
                </a:solidFill>
                <a:latin typeface="Trebuchet MS" panose="020B0603020202020204" pitchFamily="34" charset="0"/>
              </a:rPr>
              <a:t>resolve </a:t>
            </a:r>
            <a:r>
              <a:rPr lang="en-US" sz="2400" i="1" dirty="0">
                <a:solidFill>
                  <a:srgbClr val="0070C0"/>
                </a:solidFill>
                <a:latin typeface="Trebuchet MS" panose="020B0603020202020204" pitchFamily="34" charset="0"/>
              </a:rPr>
              <a:t>sets of </a:t>
            </a:r>
            <a:br>
              <a:rPr lang="en-US" sz="2400" i="1" dirty="0">
                <a:solidFill>
                  <a:srgbClr val="0070C0"/>
                </a:solidFill>
                <a:latin typeface="Trebuchet MS" panose="020B0603020202020204" pitchFamily="34" charset="0"/>
              </a:rPr>
            </a:br>
            <a:r>
              <a:rPr lang="en-US" sz="2400" i="1" dirty="0">
                <a:solidFill>
                  <a:srgbClr val="0070C0"/>
                </a:solidFill>
                <a:latin typeface="Trebuchet MS" panose="020B0603020202020204" pitchFamily="34" charset="0"/>
              </a:rPr>
              <a:t>    entities</a:t>
            </a:r>
            <a:r>
              <a:rPr lang="en-US" sz="2400" i="1" dirty="0">
                <a:latin typeface="Trebuchet MS" panose="020B0603020202020204" pitchFamily="34" charset="0"/>
              </a:rPr>
              <a:t> across KBs?</a:t>
            </a:r>
            <a:endParaRPr lang="en-GB" sz="2400" dirty="0">
              <a:latin typeface="Trebuchet MS" panose="020B0603020202020204" pitchFamily="34" charset="0"/>
            </a:endParaRPr>
          </a:p>
        </p:txBody>
      </p:sp>
      <p:sp>
        <p:nvSpPr>
          <p:cNvPr id="9" name="Rectangle 8"/>
          <p:cNvSpPr/>
          <p:nvPr/>
        </p:nvSpPr>
        <p:spPr>
          <a:xfrm>
            <a:off x="4858288" y="1925485"/>
            <a:ext cx="2306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3"/>
          <p:cNvPicPr>
            <a:picLocks noChangeAspect="1" noChangeArrowheads="1"/>
          </p:cNvPicPr>
          <p:nvPr/>
        </p:nvPicPr>
        <p:blipFill>
          <a:blip r:embed="rId4" cstate="print"/>
          <a:srcRect/>
          <a:stretch>
            <a:fillRect/>
          </a:stretch>
        </p:blipFill>
        <p:spPr bwMode="auto">
          <a:xfrm>
            <a:off x="1019562" y="3917215"/>
            <a:ext cx="315746" cy="474482"/>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342516" y="4245903"/>
            <a:ext cx="492466" cy="377556"/>
          </a:xfrm>
          <a:prstGeom prst="rect">
            <a:avLst/>
          </a:prstGeom>
          <a:noFill/>
          <a:ln w="9525">
            <a:noFill/>
            <a:miter lim="800000"/>
            <a:headEnd/>
            <a:tailEnd/>
          </a:ln>
        </p:spPr>
      </p:pic>
      <p:pic>
        <p:nvPicPr>
          <p:cNvPr id="12" name="Picture 2" descr="https://upload.wikimedia.org/wikipedia/en/8/85/Best-shot-stanley-kubrick-00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2299" y="3413602"/>
            <a:ext cx="334035" cy="4430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See original imag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7003" y="3517668"/>
            <a:ext cx="371746" cy="5435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8" cstate="print"/>
          <a:srcRect l="16666" t="51387" r="70591" b="34725"/>
          <a:stretch>
            <a:fillRect/>
          </a:stretch>
        </p:blipFill>
        <p:spPr bwMode="auto">
          <a:xfrm>
            <a:off x="7566691" y="3649192"/>
            <a:ext cx="603509" cy="464238"/>
          </a:xfrm>
          <a:prstGeom prst="rect">
            <a:avLst/>
          </a:prstGeom>
          <a:noFill/>
          <a:ln w="9525">
            <a:noFill/>
            <a:miter lim="800000"/>
            <a:headEnd/>
            <a:tailEnd/>
          </a:ln>
          <a:effectLst/>
        </p:spPr>
      </p:pic>
      <p:sp>
        <p:nvSpPr>
          <p:cNvPr id="15" name="Oval 15"/>
          <p:cNvSpPr/>
          <p:nvPr/>
        </p:nvSpPr>
        <p:spPr>
          <a:xfrm>
            <a:off x="6795604" y="3423271"/>
            <a:ext cx="1534324" cy="906646"/>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pic>
        <p:nvPicPr>
          <p:cNvPr id="16" name="Picture 13" descr="See original imag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762557" y="3472497"/>
            <a:ext cx="249232" cy="3644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upload.wikimedia.org/wikipedia/en/8/85/Best-shot-stanley-kubrick-006.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024201" y="3530189"/>
            <a:ext cx="506949" cy="6723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4" cstate="print"/>
          <a:srcRect/>
          <a:stretch>
            <a:fillRect/>
          </a:stretch>
        </p:blipFill>
        <p:spPr bwMode="auto">
          <a:xfrm>
            <a:off x="8406442" y="3325225"/>
            <a:ext cx="315746" cy="474482"/>
          </a:xfrm>
          <a:prstGeom prst="rect">
            <a:avLst/>
          </a:prstGeom>
          <a:noFill/>
          <a:ln w="9525">
            <a:noFill/>
            <a:miter lim="800000"/>
            <a:headEnd/>
            <a:tailEnd/>
          </a:ln>
        </p:spPr>
      </p:pic>
      <p:sp>
        <p:nvSpPr>
          <p:cNvPr id="19" name="Oval 19"/>
          <p:cNvSpPr/>
          <p:nvPr/>
        </p:nvSpPr>
        <p:spPr>
          <a:xfrm>
            <a:off x="8356508" y="3203369"/>
            <a:ext cx="767162" cy="811391"/>
          </a:xfrm>
          <a:prstGeom prst="ellipse">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000"/>
          </a:p>
        </p:txBody>
      </p:sp>
      <p:sp>
        <p:nvSpPr>
          <p:cNvPr id="20" name="Espace réservé du contenu 2"/>
          <p:cNvSpPr txBox="1">
            <a:spLocks/>
          </p:cNvSpPr>
          <p:nvPr/>
        </p:nvSpPr>
        <p:spPr bwMode="auto">
          <a:xfrm>
            <a:off x="54368" y="4792927"/>
            <a:ext cx="9032788" cy="139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marL="0" indent="0">
              <a:spcBef>
                <a:spcPts val="1200"/>
              </a:spcBef>
              <a:buFont typeface="Wingdings" charset="0"/>
              <a:buNone/>
            </a:pPr>
            <a:r>
              <a:rPr lang="en-US" sz="2600" kern="0" dirty="0">
                <a:latin typeface="Trebuchet MS" panose="020B0603020202020204" pitchFamily="34" charset="0"/>
              </a:rPr>
              <a:t>are challenged by the </a:t>
            </a:r>
          </a:p>
          <a:p>
            <a:pPr lvl="1"/>
            <a:r>
              <a:rPr lang="en-US" kern="0" dirty="0">
                <a:solidFill>
                  <a:srgbClr val="0070C0"/>
                </a:solidFill>
                <a:latin typeface="Trebuchet MS" panose="020B0603020202020204" pitchFamily="34" charset="0"/>
              </a:rPr>
              <a:t>important number of KBs </a:t>
            </a:r>
            <a:r>
              <a:rPr lang="en-GB" kern="0" dirty="0">
                <a:latin typeface="Trebuchet MS" panose="020B0603020202020204" pitchFamily="34" charset="0"/>
              </a:rPr>
              <a:t>(~ hundreds)</a:t>
            </a:r>
            <a:endParaRPr lang="en-US" kern="0" dirty="0">
              <a:latin typeface="Trebuchet MS" panose="020B0603020202020204" pitchFamily="34" charset="0"/>
            </a:endParaRPr>
          </a:p>
          <a:p>
            <a:pPr lvl="1"/>
            <a:r>
              <a:rPr lang="en-US" kern="0" dirty="0">
                <a:solidFill>
                  <a:srgbClr val="0070C0"/>
                </a:solidFill>
                <a:latin typeface="Trebuchet MS" panose="020B0603020202020204" pitchFamily="34" charset="0"/>
              </a:rPr>
              <a:t>large number of entity types &amp; properties </a:t>
            </a:r>
            <a:r>
              <a:rPr lang="en-US" kern="0" dirty="0">
                <a:latin typeface="Trebuchet MS" panose="020B0603020202020204" pitchFamily="34" charset="0"/>
              </a:rPr>
              <a:t>(~ thousands)</a:t>
            </a:r>
          </a:p>
          <a:p>
            <a:pPr lvl="1"/>
            <a:r>
              <a:rPr lang="en-US" kern="0" dirty="0">
                <a:solidFill>
                  <a:srgbClr val="0070C0"/>
                </a:solidFill>
                <a:latin typeface="Trebuchet MS" panose="020B0603020202020204" pitchFamily="34" charset="0"/>
              </a:rPr>
              <a:t>massive volume of entities </a:t>
            </a:r>
            <a:r>
              <a:rPr lang="en-US" kern="0" dirty="0">
                <a:latin typeface="Trebuchet MS" panose="020B0603020202020204" pitchFamily="34" charset="0"/>
              </a:rPr>
              <a:t>(~millions)</a:t>
            </a:r>
            <a:endParaRPr lang="en-US" kern="0" dirty="0">
              <a:solidFill>
                <a:srgbClr val="0000FF"/>
              </a:solidFill>
              <a:latin typeface="Trebuchet MS" panose="020B0603020202020204" pitchFamily="34" charset="0"/>
            </a:endParaRPr>
          </a:p>
          <a:p>
            <a:pPr marL="0" indent="0">
              <a:buFont typeface="Wingdings" charset="0"/>
              <a:buNone/>
            </a:pPr>
            <a:endParaRPr lang="en-US" kern="0" dirty="0"/>
          </a:p>
        </p:txBody>
      </p:sp>
    </p:spTree>
    <p:extLst>
      <p:ext uri="{BB962C8B-B14F-4D97-AF65-F5344CB8AC3E}">
        <p14:creationId xmlns:p14="http://schemas.microsoft.com/office/powerpoint/2010/main" val="165330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1254125"/>
          </a:xfrm>
        </p:spPr>
        <p:txBody>
          <a:bodyPr/>
          <a:lstStyle/>
          <a:p>
            <a:r>
              <a:rPr lang="en-US" dirty="0"/>
              <a:t>Web Scale ER: Requirements</a:t>
            </a:r>
          </a:p>
        </p:txBody>
      </p:sp>
      <p:sp>
        <p:nvSpPr>
          <p:cNvPr id="3" name="Espace réservé du contenu 2"/>
          <p:cNvSpPr>
            <a:spLocks noGrp="1"/>
          </p:cNvSpPr>
          <p:nvPr>
            <p:ph idx="1"/>
          </p:nvPr>
        </p:nvSpPr>
        <p:spPr>
          <a:xfrm>
            <a:off x="0" y="1016429"/>
            <a:ext cx="9144000" cy="4181475"/>
          </a:xfrm>
        </p:spPr>
        <p:txBody>
          <a:bodyPr/>
          <a:lstStyle/>
          <a:p>
            <a:pPr>
              <a:spcBef>
                <a:spcPts val="0"/>
              </a:spcBef>
            </a:pPr>
            <a:r>
              <a:rPr lang="en-US" sz="2400" b="1" dirty="0">
                <a:solidFill>
                  <a:srgbClr val="0070C0"/>
                </a:solidFill>
                <a:latin typeface="Trebuchet MS" panose="020B0603020202020204" pitchFamily="34" charset="0"/>
              </a:rPr>
              <a:t>Near similarity support</a:t>
            </a:r>
            <a:r>
              <a:rPr lang="en-US" sz="2400" b="1" dirty="0">
                <a:latin typeface="Trebuchet MS" panose="020B0603020202020204" pitchFamily="34" charset="0"/>
              </a:rPr>
              <a:t>: </a:t>
            </a:r>
          </a:p>
          <a:p>
            <a:pPr lvl="1"/>
            <a:r>
              <a:rPr lang="en-US" dirty="0">
                <a:latin typeface="Trebuchet MS" panose="020B0603020202020204" pitchFamily="34" charset="0"/>
              </a:rPr>
              <a:t>identify matches with low similarity in their content</a:t>
            </a:r>
            <a:endParaRPr lang="en-US" b="1" dirty="0">
              <a:latin typeface="Trebuchet MS" panose="020B0603020202020204" pitchFamily="34" charset="0"/>
            </a:endParaRPr>
          </a:p>
          <a:p>
            <a:pPr>
              <a:spcBef>
                <a:spcPts val="0"/>
              </a:spcBef>
            </a:pPr>
            <a:r>
              <a:rPr lang="en-US" sz="2400" b="1" dirty="0">
                <a:solidFill>
                  <a:srgbClr val="0070C0"/>
                </a:solidFill>
                <a:latin typeface="Trebuchet MS" panose="020B0603020202020204" pitchFamily="34" charset="0"/>
              </a:rPr>
              <a:t>Schema-agnostic</a:t>
            </a:r>
            <a:r>
              <a:rPr lang="en-US" sz="2400" b="1" dirty="0">
                <a:latin typeface="Trebuchet MS" panose="020B0603020202020204" pitchFamily="34" charset="0"/>
              </a:rPr>
              <a:t>: </a:t>
            </a:r>
          </a:p>
          <a:p>
            <a:pPr lvl="1"/>
            <a:r>
              <a:rPr lang="en-US" dirty="0">
                <a:latin typeface="Trebuchet MS" panose="020B0603020202020204" pitchFamily="34" charset="0"/>
              </a:rPr>
              <a:t>do not rely on a given set of attributes used by all descriptions</a:t>
            </a:r>
            <a:endParaRPr lang="en-US" b="1" dirty="0">
              <a:latin typeface="Trebuchet MS" panose="020B0603020202020204" pitchFamily="34" charset="0"/>
            </a:endParaRPr>
          </a:p>
          <a:p>
            <a:pPr>
              <a:spcBef>
                <a:spcPts val="0"/>
              </a:spcBef>
            </a:pPr>
            <a:r>
              <a:rPr lang="en-US" sz="2400" b="1" dirty="0">
                <a:solidFill>
                  <a:srgbClr val="0070C0"/>
                </a:solidFill>
                <a:latin typeface="Trebuchet MS" panose="020B0603020202020204" pitchFamily="34" charset="0"/>
              </a:rPr>
              <a:t>No human in the loop</a:t>
            </a:r>
            <a:r>
              <a:rPr lang="en-US" sz="2400" b="1" dirty="0">
                <a:latin typeface="Trebuchet MS" panose="020B0603020202020204" pitchFamily="34" charset="0"/>
              </a:rPr>
              <a:t>: </a:t>
            </a:r>
          </a:p>
          <a:p>
            <a:pPr lvl="1"/>
            <a:r>
              <a:rPr lang="en-US" dirty="0">
                <a:latin typeface="Trebuchet MS" panose="020B0603020202020204" pitchFamily="34" charset="0"/>
              </a:rPr>
              <a:t>do not rely on domain-experts for training data, aligned relations, matching rules</a:t>
            </a:r>
            <a:endParaRPr lang="en-US" b="1" dirty="0">
              <a:latin typeface="Trebuchet MS" panose="020B0603020202020204" pitchFamily="34" charset="0"/>
            </a:endParaRPr>
          </a:p>
          <a:p>
            <a:pPr>
              <a:spcBef>
                <a:spcPts val="0"/>
              </a:spcBef>
            </a:pPr>
            <a:r>
              <a:rPr lang="en-US" sz="2400" b="1" dirty="0">
                <a:solidFill>
                  <a:srgbClr val="0070C0"/>
                </a:solidFill>
                <a:latin typeface="Trebuchet MS" panose="020B0603020202020204" pitchFamily="34" charset="0"/>
              </a:rPr>
              <a:t>Non-iterative</a:t>
            </a:r>
            <a:r>
              <a:rPr lang="en-US" sz="2400" b="1" dirty="0">
                <a:latin typeface="Trebuchet MS" panose="020B0603020202020204" pitchFamily="34" charset="0"/>
              </a:rPr>
              <a:t>: </a:t>
            </a:r>
          </a:p>
          <a:p>
            <a:pPr lvl="1"/>
            <a:r>
              <a:rPr lang="en-US" dirty="0">
                <a:latin typeface="Trebuchet MS" panose="020B0603020202020204" pitchFamily="34" charset="0"/>
              </a:rPr>
              <a:t>iterative methods converge after too may iterations in the </a:t>
            </a:r>
            <a:r>
              <a:rPr lang="en-US" dirty="0" err="1">
                <a:latin typeface="Trebuchet MS" panose="020B0603020202020204" pitchFamily="34" charset="0"/>
              </a:rPr>
              <a:t>WoD</a:t>
            </a:r>
            <a:endParaRPr lang="en-US" b="1" dirty="0">
              <a:latin typeface="Trebuchet MS" panose="020B0603020202020204" pitchFamily="34" charset="0"/>
            </a:endParaRPr>
          </a:p>
          <a:p>
            <a:pPr>
              <a:spcBef>
                <a:spcPts val="0"/>
              </a:spcBef>
            </a:pPr>
            <a:r>
              <a:rPr lang="en-US" sz="2400" b="1" dirty="0">
                <a:solidFill>
                  <a:srgbClr val="0070C0"/>
                </a:solidFill>
                <a:latin typeface="Trebuchet MS" panose="020B0603020202020204" pitchFamily="34" charset="0"/>
              </a:rPr>
              <a:t>Scalable to massive volumes of data</a:t>
            </a:r>
            <a:r>
              <a:rPr lang="en-US" sz="2400" b="1" dirty="0">
                <a:latin typeface="Trebuchet MS" panose="020B0603020202020204" pitchFamily="34" charset="0"/>
              </a:rPr>
              <a:t>: </a:t>
            </a:r>
          </a:p>
          <a:p>
            <a:pPr lvl="1"/>
            <a:r>
              <a:rPr lang="en-US" dirty="0">
                <a:latin typeface="Trebuchet MS" panose="020B0603020202020204" pitchFamily="34" charset="0"/>
              </a:rPr>
              <a:t>massively parallel architecture needed</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a:t>
            </a:fld>
            <a:endParaRPr lang="en-US" dirty="0"/>
          </a:p>
        </p:txBody>
      </p:sp>
      <p:sp>
        <p:nvSpPr>
          <p:cNvPr id="5" name="Espace réservé du contenu 2"/>
          <p:cNvSpPr txBox="1">
            <a:spLocks/>
          </p:cNvSpPr>
          <p:nvPr/>
        </p:nvSpPr>
        <p:spPr bwMode="auto">
          <a:xfrm>
            <a:off x="127301" y="6017741"/>
            <a:ext cx="9016699" cy="37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marL="0" indent="0">
              <a:buNone/>
            </a:pPr>
            <a:r>
              <a:rPr lang="en-US" sz="2400" b="1" kern="0" dirty="0">
                <a:solidFill>
                  <a:srgbClr val="0070C0"/>
                </a:solidFill>
                <a:latin typeface="Trebuchet MS" panose="020B0603020202020204" pitchFamily="34" charset="0"/>
              </a:rPr>
              <a:t>No ER framework satisfies all requirements at the same time!</a:t>
            </a:r>
          </a:p>
          <a:p>
            <a:endParaRPr lang="en-US" sz="2400" b="1" kern="0" dirty="0">
              <a:latin typeface="Trebuchet MS" panose="020B0603020202020204" pitchFamily="34" charset="0"/>
            </a:endParaRPr>
          </a:p>
        </p:txBody>
      </p:sp>
    </p:spTree>
    <p:extLst>
      <p:ext uri="{BB962C8B-B14F-4D97-AF65-F5344CB8AC3E}">
        <p14:creationId xmlns:p14="http://schemas.microsoft.com/office/powerpoint/2010/main" val="3739590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DE2B1E-B67B-4C6A-8925-B4A1E4037A2B}"/>
              </a:ext>
            </a:extLst>
          </p:cNvPr>
          <p:cNvSpPr>
            <a:spLocks noGrp="1"/>
          </p:cNvSpPr>
          <p:nvPr>
            <p:ph type="title"/>
          </p:nvPr>
        </p:nvSpPr>
        <p:spPr/>
        <p:txBody>
          <a:bodyPr/>
          <a:lstStyle/>
          <a:p>
            <a:r>
              <a:rPr lang="en-US" dirty="0"/>
              <a:t>State of the art</a:t>
            </a:r>
          </a:p>
        </p:txBody>
      </p:sp>
      <p:graphicFrame>
        <p:nvGraphicFramePr>
          <p:cNvPr id="5" name="Θέση περιεχομένου 4">
            <a:extLst>
              <a:ext uri="{FF2B5EF4-FFF2-40B4-BE49-F238E27FC236}">
                <a16:creationId xmlns:a16="http://schemas.microsoft.com/office/drawing/2014/main" id="{A947A616-CBAD-4C04-9535-F83D1F26B090}"/>
              </a:ext>
            </a:extLst>
          </p:cNvPr>
          <p:cNvGraphicFramePr>
            <a:graphicFrameLocks noGrp="1"/>
          </p:cNvGraphicFramePr>
          <p:nvPr>
            <p:ph idx="1"/>
            <p:extLst>
              <p:ext uri="{D42A27DB-BD31-4B8C-83A1-F6EECF244321}">
                <p14:modId xmlns:p14="http://schemas.microsoft.com/office/powerpoint/2010/main" val="2111634915"/>
              </p:ext>
            </p:extLst>
          </p:nvPr>
        </p:nvGraphicFramePr>
        <p:xfrm>
          <a:off x="671513" y="1778184"/>
          <a:ext cx="7805736" cy="4439735"/>
        </p:xfrm>
        <a:graphic>
          <a:graphicData uri="http://schemas.openxmlformats.org/drawingml/2006/table">
            <a:tbl>
              <a:tblPr firstRow="1" firstCol="1">
                <a:tableStyleId>{BDBED569-4797-4DF1-A0F4-6AAB3CD982D8}</a:tableStyleId>
              </a:tblPr>
              <a:tblGrid>
                <a:gridCol w="1300956">
                  <a:extLst>
                    <a:ext uri="{9D8B030D-6E8A-4147-A177-3AD203B41FA5}">
                      <a16:colId xmlns:a16="http://schemas.microsoft.com/office/drawing/2014/main" val="1123642954"/>
                    </a:ext>
                  </a:extLst>
                </a:gridCol>
                <a:gridCol w="1300956">
                  <a:extLst>
                    <a:ext uri="{9D8B030D-6E8A-4147-A177-3AD203B41FA5}">
                      <a16:colId xmlns:a16="http://schemas.microsoft.com/office/drawing/2014/main" val="1493734674"/>
                    </a:ext>
                  </a:extLst>
                </a:gridCol>
                <a:gridCol w="1300956">
                  <a:extLst>
                    <a:ext uri="{9D8B030D-6E8A-4147-A177-3AD203B41FA5}">
                      <a16:colId xmlns:a16="http://schemas.microsoft.com/office/drawing/2014/main" val="2613146754"/>
                    </a:ext>
                  </a:extLst>
                </a:gridCol>
                <a:gridCol w="1300956">
                  <a:extLst>
                    <a:ext uri="{9D8B030D-6E8A-4147-A177-3AD203B41FA5}">
                      <a16:colId xmlns:a16="http://schemas.microsoft.com/office/drawing/2014/main" val="2864909005"/>
                    </a:ext>
                  </a:extLst>
                </a:gridCol>
                <a:gridCol w="1300956">
                  <a:extLst>
                    <a:ext uri="{9D8B030D-6E8A-4147-A177-3AD203B41FA5}">
                      <a16:colId xmlns:a16="http://schemas.microsoft.com/office/drawing/2014/main" val="2780439465"/>
                    </a:ext>
                  </a:extLst>
                </a:gridCol>
                <a:gridCol w="1300956">
                  <a:extLst>
                    <a:ext uri="{9D8B030D-6E8A-4147-A177-3AD203B41FA5}">
                      <a16:colId xmlns:a16="http://schemas.microsoft.com/office/drawing/2014/main" val="1308095651"/>
                    </a:ext>
                  </a:extLst>
                </a:gridCol>
              </a:tblGrid>
              <a:tr h="705067">
                <a:tc>
                  <a:txBody>
                    <a:bodyPr/>
                    <a:lstStyle/>
                    <a:p>
                      <a:endParaRPr lang="en-US" dirty="0">
                        <a:latin typeface="Trebuchet MS" panose="020B0603020202020204" pitchFamily="34" charset="0"/>
                      </a:endParaRPr>
                    </a:p>
                  </a:txBody>
                  <a:tcPr/>
                </a:tc>
                <a:tc>
                  <a:txBody>
                    <a:bodyPr/>
                    <a:lstStyle/>
                    <a:p>
                      <a:pPr algn="ctr"/>
                      <a:r>
                        <a:rPr lang="en-US" dirty="0" err="1">
                          <a:latin typeface="Trebuchet MS" panose="020B0603020202020204" pitchFamily="34" charset="0"/>
                        </a:rPr>
                        <a:t>SiGMa</a:t>
                      </a:r>
                      <a:endParaRPr lang="en-US" dirty="0">
                        <a:latin typeface="Trebuchet MS" panose="020B0603020202020204" pitchFamily="34" charset="0"/>
                      </a:endParaRPr>
                    </a:p>
                  </a:txBody>
                  <a:tcPr anchor="ctr"/>
                </a:tc>
                <a:tc>
                  <a:txBody>
                    <a:bodyPr/>
                    <a:lstStyle/>
                    <a:p>
                      <a:pPr algn="ctr"/>
                      <a:r>
                        <a:rPr lang="en-US" dirty="0">
                          <a:latin typeface="Trebuchet MS" panose="020B0603020202020204" pitchFamily="34" charset="0"/>
                        </a:rPr>
                        <a:t>LINDA</a:t>
                      </a:r>
                    </a:p>
                  </a:txBody>
                  <a:tcPr anchor="ctr"/>
                </a:tc>
                <a:tc>
                  <a:txBody>
                    <a:bodyPr/>
                    <a:lstStyle/>
                    <a:p>
                      <a:pPr algn="ctr"/>
                      <a:r>
                        <a:rPr lang="en-US" dirty="0" err="1">
                          <a:latin typeface="Trebuchet MS" panose="020B0603020202020204" pitchFamily="34" charset="0"/>
                        </a:rPr>
                        <a:t>RiMOM</a:t>
                      </a:r>
                      <a:endParaRPr lang="en-US" dirty="0">
                        <a:latin typeface="Trebuchet MS" panose="020B0603020202020204" pitchFamily="34" charset="0"/>
                      </a:endParaRPr>
                    </a:p>
                  </a:txBody>
                  <a:tcPr anchor="ctr"/>
                </a:tc>
                <a:tc>
                  <a:txBody>
                    <a:bodyPr/>
                    <a:lstStyle/>
                    <a:p>
                      <a:pPr algn="ctr"/>
                      <a:r>
                        <a:rPr lang="en-US" dirty="0">
                          <a:latin typeface="Trebuchet MS" panose="020B0603020202020204" pitchFamily="34" charset="0"/>
                        </a:rPr>
                        <a:t>PARIS</a:t>
                      </a:r>
                    </a:p>
                  </a:txBody>
                  <a:tcPr anchor="ctr"/>
                </a:tc>
                <a:tc>
                  <a:txBody>
                    <a:bodyPr/>
                    <a:lstStyle/>
                    <a:p>
                      <a:pPr algn="ctr"/>
                      <a:r>
                        <a:rPr lang="en-US" b="1" u="sng" dirty="0">
                          <a:latin typeface="Trebuchet MS" panose="020B0603020202020204" pitchFamily="34" charset="0"/>
                        </a:rPr>
                        <a:t>MinoanER</a:t>
                      </a:r>
                    </a:p>
                  </a:txBody>
                  <a:tcPr anchor="ctr"/>
                </a:tc>
                <a:extLst>
                  <a:ext uri="{0D108BD9-81ED-4DB2-BD59-A6C34878D82A}">
                    <a16:rowId xmlns:a16="http://schemas.microsoft.com/office/drawing/2014/main" val="1564996486"/>
                  </a:ext>
                </a:extLst>
              </a:tr>
              <a:tr h="705067">
                <a:tc>
                  <a:txBody>
                    <a:bodyPr/>
                    <a:lstStyle/>
                    <a:p>
                      <a:r>
                        <a:rPr lang="en-US" dirty="0">
                          <a:latin typeface="Trebuchet MS" panose="020B0603020202020204" pitchFamily="34" charset="0"/>
                        </a:rPr>
                        <a:t>Near similarity</a:t>
                      </a: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extLst>
                  <a:ext uri="{0D108BD9-81ED-4DB2-BD59-A6C34878D82A}">
                    <a16:rowId xmlns:a16="http://schemas.microsoft.com/office/drawing/2014/main" val="3095754334"/>
                  </a:ext>
                </a:extLst>
              </a:tr>
              <a:tr h="705067">
                <a:tc>
                  <a:txBody>
                    <a:bodyPr/>
                    <a:lstStyle/>
                    <a:p>
                      <a:r>
                        <a:rPr lang="en-US" dirty="0">
                          <a:latin typeface="Trebuchet MS" panose="020B0603020202020204" pitchFamily="34" charset="0"/>
                        </a:rPr>
                        <a:t>Schema agnostic</a:t>
                      </a: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extLst>
                  <a:ext uri="{0D108BD9-81ED-4DB2-BD59-A6C34878D82A}">
                    <a16:rowId xmlns:a16="http://schemas.microsoft.com/office/drawing/2014/main" val="491217234"/>
                  </a:ext>
                </a:extLst>
              </a:tr>
              <a:tr h="705067">
                <a:tc>
                  <a:txBody>
                    <a:bodyPr/>
                    <a:lstStyle/>
                    <a:p>
                      <a:r>
                        <a:rPr lang="en-US" dirty="0">
                          <a:latin typeface="Trebuchet MS" panose="020B0603020202020204" pitchFamily="34" charset="0"/>
                        </a:rPr>
                        <a:t>No Human in the Loop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algn="ctr"/>
                      <a:r>
                        <a:rPr lang="en-US" sz="3200" b="1" dirty="0">
                          <a:solidFill>
                            <a:srgbClr val="FF0000"/>
                          </a:solidFill>
                        </a:rPr>
                        <a:t>✗</a:t>
                      </a:r>
                      <a:endParaRPr lang="en-US" sz="3200" b="1" dirty="0">
                        <a:solidFill>
                          <a:srgbClr val="48A348"/>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extLst>
                  <a:ext uri="{0D108BD9-81ED-4DB2-BD59-A6C34878D82A}">
                    <a16:rowId xmlns:a16="http://schemas.microsoft.com/office/drawing/2014/main" val="3726714820"/>
                  </a:ext>
                </a:extLst>
              </a:tr>
              <a:tr h="705067">
                <a:tc>
                  <a:txBody>
                    <a:bodyPr/>
                    <a:lstStyle/>
                    <a:p>
                      <a:r>
                        <a:rPr lang="en-US" dirty="0">
                          <a:latin typeface="Trebuchet MS" panose="020B0603020202020204" pitchFamily="34" charset="0"/>
                        </a:rPr>
                        <a:t>Non-iterative</a:t>
                      </a:r>
                    </a:p>
                  </a:txBody>
                  <a:tcPr anchor="ctr"/>
                </a:tc>
                <a:tc>
                  <a:txBody>
                    <a:bodyPr/>
                    <a:lstStyle/>
                    <a:p>
                      <a:pPr algn="ct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extLst>
                  <a:ext uri="{0D108BD9-81ED-4DB2-BD59-A6C34878D82A}">
                    <a16:rowId xmlns:a16="http://schemas.microsoft.com/office/drawing/2014/main" val="1393937896"/>
                  </a:ext>
                </a:extLst>
              </a:tr>
              <a:tr h="705067">
                <a:tc>
                  <a:txBody>
                    <a:bodyPr/>
                    <a:lstStyle/>
                    <a:p>
                      <a:r>
                        <a:rPr lang="en-US" dirty="0">
                          <a:latin typeface="Trebuchet MS" panose="020B0603020202020204" pitchFamily="34" charset="0"/>
                        </a:rPr>
                        <a:t>Scalable</a:t>
                      </a:r>
                    </a:p>
                  </a:txBody>
                  <a:tcPr anchor="ctr"/>
                </a:tc>
                <a:tc>
                  <a:txBody>
                    <a:bodyPr/>
                    <a:lstStyle/>
                    <a:p>
                      <a:pPr algn="ct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FF0000"/>
                          </a:solidFill>
                        </a:rPr>
                        <a:t>✗</a:t>
                      </a:r>
                      <a:endParaRPr lang="en-US" sz="3200" b="1" dirty="0">
                        <a:solidFill>
                          <a:srgbClr val="FF0000"/>
                        </a:solidFill>
                        <a:latin typeface="Trebuchet MS" panose="020B0603020202020204" pitchFamily="34" charset="0"/>
                      </a:endParaRPr>
                    </a:p>
                  </a:txBody>
                  <a:tcPr anchor="ctr"/>
                </a:tc>
                <a:tc>
                  <a:txBody>
                    <a:bodyPr/>
                    <a:lstStyle/>
                    <a:p>
                      <a:pPr algn="ctr"/>
                      <a:r>
                        <a:rPr lang="en-US" sz="3200" b="1" dirty="0">
                          <a:solidFill>
                            <a:srgbClr val="48A348"/>
                          </a:solidFill>
                        </a:rPr>
                        <a:t>✓</a:t>
                      </a:r>
                      <a:endParaRPr lang="en-US" sz="3200" b="1" dirty="0">
                        <a:solidFill>
                          <a:srgbClr val="48A348"/>
                        </a:solidFill>
                        <a:latin typeface="Trebuchet MS" panose="020B0603020202020204" pitchFamily="34" charset="0"/>
                      </a:endParaRPr>
                    </a:p>
                  </a:txBody>
                  <a:tcPr anchor="ctr"/>
                </a:tc>
                <a:extLst>
                  <a:ext uri="{0D108BD9-81ED-4DB2-BD59-A6C34878D82A}">
                    <a16:rowId xmlns:a16="http://schemas.microsoft.com/office/drawing/2014/main" val="258528922"/>
                  </a:ext>
                </a:extLst>
              </a:tr>
            </a:tbl>
          </a:graphicData>
        </a:graphic>
      </p:graphicFrame>
      <p:sp>
        <p:nvSpPr>
          <p:cNvPr id="4" name="Θέση αριθμού διαφάνειας 3">
            <a:extLst>
              <a:ext uri="{FF2B5EF4-FFF2-40B4-BE49-F238E27FC236}">
                <a16:creationId xmlns:a16="http://schemas.microsoft.com/office/drawing/2014/main" id="{FA7D6946-65E9-4D94-A5A7-9DA34268AEE4}"/>
              </a:ext>
            </a:extLst>
          </p:cNvPr>
          <p:cNvSpPr>
            <a:spLocks noGrp="1"/>
          </p:cNvSpPr>
          <p:nvPr>
            <p:ph type="sldNum" sz="quarter" idx="10"/>
          </p:nvPr>
        </p:nvSpPr>
        <p:spPr/>
        <p:txBody>
          <a:bodyPr/>
          <a:lstStyle/>
          <a:p>
            <a:pPr>
              <a:defRPr/>
            </a:pPr>
            <a:fld id="{8CC49870-FC5F-1046-8A0C-D94918725A28}" type="slidenum">
              <a:rPr lang="en-US" smtClean="0"/>
              <a:pPr>
                <a:defRPr/>
              </a:pPr>
              <a:t>5</a:t>
            </a:fld>
            <a:endParaRPr lang="en-US" dirty="0"/>
          </a:p>
        </p:txBody>
      </p:sp>
    </p:spTree>
    <p:extLst>
      <p:ext uri="{BB962C8B-B14F-4D97-AF65-F5344CB8AC3E}">
        <p14:creationId xmlns:p14="http://schemas.microsoft.com/office/powerpoint/2010/main" val="7637324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08" y="0"/>
            <a:ext cx="9045145" cy="1254125"/>
          </a:xfrm>
        </p:spPr>
        <p:txBody>
          <a:bodyPr/>
          <a:lstStyle/>
          <a:p>
            <a:r>
              <a:rPr lang="en-US" dirty="0"/>
              <a:t>MinoanER Value Similarity</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22422" y="1124466"/>
                <a:ext cx="8874531" cy="2063578"/>
              </a:xfrm>
            </p:spPr>
            <p:txBody>
              <a:bodyPr/>
              <a:lstStyle/>
              <a:p>
                <a:r>
                  <a:rPr lang="en-US" sz="2200" dirty="0">
                    <a:latin typeface="Trebuchet MS" panose="020B0603020202020204" pitchFamily="34" charset="0"/>
                  </a:rPr>
                  <a:t>The </a:t>
                </a:r>
                <a:r>
                  <a:rPr lang="en-US" sz="2200" b="1" dirty="0">
                    <a:solidFill>
                      <a:srgbClr val="0070C0"/>
                    </a:solidFill>
                    <a:latin typeface="Trebuchet MS" panose="020B0603020202020204" pitchFamily="34" charset="0"/>
                  </a:rPr>
                  <a:t>value similarity</a:t>
                </a:r>
                <a:r>
                  <a:rPr lang="en-US" sz="2200" dirty="0">
                    <a:solidFill>
                      <a:srgbClr val="0070C0"/>
                    </a:solidFill>
                    <a:latin typeface="Trebuchet MS" panose="020B0603020202020204" pitchFamily="34" charset="0"/>
                  </a:rPr>
                  <a:t> </a:t>
                </a:r>
                <a:r>
                  <a:rPr lang="en-US" sz="2200" dirty="0">
                    <a:latin typeface="Trebuchet MS" panose="020B0603020202020204" pitchFamily="34" charset="0"/>
                  </a:rPr>
                  <a:t>of two descriptions </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baseline="-25000" dirty="0">
                    <a:latin typeface="Trebuchet MS" panose="020B0603020202020204" pitchFamily="34" charset="0"/>
                  </a:rPr>
                  <a:t> </a:t>
                </a:r>
                <a:r>
                  <a:rPr lang="el-GR" sz="2200" dirty="0">
                    <a:latin typeface="Trebuchet MS" panose="020B0603020202020204" pitchFamily="34" charset="0"/>
                  </a:rPr>
                  <a:t>ϵ</a:t>
                </a:r>
                <a:r>
                  <a:rPr lang="en-US" sz="2200" dirty="0">
                    <a:latin typeface="Trebuchet MS" panose="020B0603020202020204" pitchFamily="34" charset="0"/>
                  </a:rPr>
                  <a:t> E</a:t>
                </a:r>
                <a:r>
                  <a:rPr lang="en-US" sz="2200" baseline="-25000" dirty="0">
                    <a:latin typeface="Trebuchet MS" panose="020B0603020202020204" pitchFamily="34" charset="0"/>
                  </a:rPr>
                  <a:t>1</a:t>
                </a:r>
                <a:r>
                  <a:rPr lang="en-US" sz="2200" dirty="0">
                    <a:latin typeface="Trebuchet MS" panose="020B0603020202020204" pitchFamily="34" charset="0"/>
                  </a:rPr>
                  <a:t>, </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baseline="-25000" dirty="0">
                    <a:latin typeface="Trebuchet MS" panose="020B0603020202020204" pitchFamily="34" charset="0"/>
                  </a:rPr>
                  <a:t> </a:t>
                </a:r>
                <a:r>
                  <a:rPr lang="el-GR" sz="2200" dirty="0">
                    <a:latin typeface="Trebuchet MS" panose="020B0603020202020204" pitchFamily="34" charset="0"/>
                  </a:rPr>
                  <a:t>ϵ</a:t>
                </a:r>
                <a:r>
                  <a:rPr lang="en-US" sz="2200" dirty="0">
                    <a:latin typeface="Trebuchet MS" panose="020B0603020202020204" pitchFamily="34" charset="0"/>
                  </a:rPr>
                  <a:t> E</a:t>
                </a:r>
                <a:r>
                  <a:rPr lang="en-US" sz="2200" baseline="-25000" dirty="0">
                    <a:latin typeface="Trebuchet MS" panose="020B0603020202020204" pitchFamily="34" charset="0"/>
                  </a:rPr>
                  <a:t>2</a:t>
                </a:r>
                <a:r>
                  <a:rPr lang="en-US" sz="2200" dirty="0">
                    <a:latin typeface="Trebuchet MS" panose="020B0603020202020204" pitchFamily="34" charset="0"/>
                  </a:rPr>
                  <a:t> is:</a:t>
                </a:r>
              </a:p>
              <a:p>
                <a:pPr marL="0" indent="0" algn="ctr">
                  <a:buNone/>
                </a:pPr>
                <a:r>
                  <a:rPr lang="en-US" sz="2200" dirty="0">
                    <a:latin typeface="Trebuchet MS" panose="020B0603020202020204" pitchFamily="34" charset="0"/>
                  </a:rPr>
                  <a:t>       </a:t>
                </a:r>
                <a14:m>
                  <m:oMath xmlns:m="http://schemas.openxmlformats.org/officeDocument/2006/math">
                    <m:r>
                      <m:rPr>
                        <m:sty m:val="p"/>
                      </m:rPr>
                      <a:rPr lang="en-US" sz="2200">
                        <a:latin typeface="Cambria Math" panose="02040503050406030204" pitchFamily="18" charset="0"/>
                      </a:rPr>
                      <m:t>valueSim</m:t>
                    </m:r>
                    <m:d>
                      <m:dPr>
                        <m:ctrlPr>
                          <a:rPr lang="en-US" sz="2200" i="1">
                            <a:latin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𝑒</m:t>
                            </m:r>
                          </m:e>
                          <m:sub>
                            <m:r>
                              <a:rPr lang="en-US" sz="2200" b="0" i="1" smtClean="0">
                                <a:latin typeface="Cambria Math" panose="02040503050406030204" pitchFamily="18" charset="0"/>
                              </a:rPr>
                              <m:t>𝑖</m:t>
                            </m:r>
                          </m:sub>
                        </m:sSub>
                        <m:r>
                          <a:rPr lang="en-US" sz="220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𝑒</m:t>
                            </m:r>
                          </m:e>
                          <m:sub>
                            <m:r>
                              <a:rPr lang="en-US" sz="2200" b="0" i="1" smtClean="0">
                                <a:latin typeface="Cambria Math" panose="02040503050406030204" pitchFamily="18" charset="0"/>
                              </a:rPr>
                              <m:t>𝑗</m:t>
                            </m:r>
                          </m:sub>
                        </m:sSub>
                      </m:e>
                    </m:d>
                    <m:r>
                      <a:rPr lang="en-US" sz="2200">
                        <a:latin typeface="Cambria Math" panose="02040503050406030204" pitchFamily="18" charset="0"/>
                      </a:rPr>
                      <m:t>=</m:t>
                    </m:r>
                    <m:nary>
                      <m:naryPr>
                        <m:chr m:val="∑"/>
                        <m:supHide m:val="on"/>
                        <m:ctrlPr>
                          <a:rPr lang="en-US" sz="2200" i="1">
                            <a:latin typeface="Cambria Math" panose="02040503050406030204" pitchFamily="18" charset="0"/>
                          </a:rPr>
                        </m:ctrlPr>
                      </m:naryPr>
                      <m:sub>
                        <m:r>
                          <m:rPr>
                            <m:brk m:alnAt="7"/>
                          </m:rPr>
                          <a:rPr lang="en-US" sz="2200" i="1">
                            <a:latin typeface="Cambria Math" panose="02040503050406030204" pitchFamily="18" charset="0"/>
                          </a:rPr>
                          <m:t>𝑡</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𝑡𝑜𝑘𝑒𝑛𝑠</m:t>
                        </m:r>
                        <m:r>
                          <a:rPr lang="en-US" sz="2200" i="1">
                            <a:latin typeface="Cambria Math" panose="02040503050406030204" pitchFamily="18" charset="0"/>
                            <a:ea typeface="Cambria Math" panose="02040503050406030204" pitchFamily="18" charset="0"/>
                          </a:rPr>
                          <m:t>(</m:t>
                        </m:r>
                        <m:sSub>
                          <m:sSubPr>
                            <m:ctrlPr>
                              <a:rPr lang="en-US" sz="220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𝑒</m:t>
                            </m:r>
                          </m:e>
                          <m:sub>
                            <m:r>
                              <a:rPr lang="en-US" sz="2200" b="0" i="1" smtClean="0">
                                <a:latin typeface="Cambria Math" panose="02040503050406030204" pitchFamily="18" charset="0"/>
                                <a:ea typeface="Cambria Math" panose="02040503050406030204" pitchFamily="18" charset="0"/>
                              </a:rPr>
                              <m:t>𝑖</m:t>
                            </m:r>
                          </m:sub>
                        </m:sSub>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𝑡𝑜𝑘𝑒𝑛𝑠</m:t>
                        </m:r>
                        <m:r>
                          <a:rPr lang="en-US" sz="2200" i="1">
                            <a:latin typeface="Cambria Math" panose="02040503050406030204" pitchFamily="18" charset="0"/>
                            <a:ea typeface="Cambria Math" panose="02040503050406030204" pitchFamily="18" charset="0"/>
                          </a:rPr>
                          <m:t>(</m:t>
                        </m:r>
                        <m:sSub>
                          <m:sSubPr>
                            <m:ctrlPr>
                              <a:rPr lang="en-US" sz="220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𝑒</m:t>
                            </m:r>
                          </m:e>
                          <m:sub>
                            <m:r>
                              <a:rPr lang="en-US" sz="2200" b="0" i="1" smtClean="0">
                                <a:latin typeface="Cambria Math" panose="02040503050406030204" pitchFamily="18" charset="0"/>
                                <a:ea typeface="Cambria Math" panose="02040503050406030204" pitchFamily="18" charset="0"/>
                              </a:rPr>
                              <m:t>𝑗</m:t>
                            </m:r>
                          </m:sub>
                        </m:sSub>
                        <m:r>
                          <a:rPr lang="en-US" sz="2200" i="1">
                            <a:latin typeface="Cambria Math" panose="02040503050406030204" pitchFamily="18" charset="0"/>
                            <a:ea typeface="Cambria Math" panose="02040503050406030204" pitchFamily="18" charset="0"/>
                          </a:rPr>
                          <m:t>)</m:t>
                        </m:r>
                      </m:sub>
                      <m:sup/>
                      <m:e>
                        <m:f>
                          <m:fPr>
                            <m:ctrlPr>
                              <a:rPr lang="en-US" sz="2200" i="1">
                                <a:latin typeface="Cambria Math" panose="02040503050406030204" pitchFamily="18" charset="0"/>
                              </a:rPr>
                            </m:ctrlPr>
                          </m:fPr>
                          <m:num>
                            <m:r>
                              <a:rPr lang="en-US" sz="2200" i="1">
                                <a:latin typeface="Cambria Math" panose="02040503050406030204" pitchFamily="18" charset="0"/>
                              </a:rPr>
                              <m:t>1</m:t>
                            </m:r>
                          </m:num>
                          <m:den>
                            <m:func>
                              <m:funcPr>
                                <m:ctrlPr>
                                  <a:rPr lang="en-US" sz="2200" i="1">
                                    <a:latin typeface="Cambria Math" panose="02040503050406030204" pitchFamily="18" charset="0"/>
                                  </a:rPr>
                                </m:ctrlPr>
                              </m:funcPr>
                              <m:fName>
                                <m:sSub>
                                  <m:sSubPr>
                                    <m:ctrlPr>
                                      <a:rPr lang="en-US" sz="2200" i="1">
                                        <a:latin typeface="Cambria Math" panose="02040503050406030204" pitchFamily="18" charset="0"/>
                                      </a:rPr>
                                    </m:ctrlPr>
                                  </m:sSubPr>
                                  <m:e>
                                    <m:r>
                                      <m:rPr>
                                        <m:sty m:val="p"/>
                                      </m:rPr>
                                      <a:rPr lang="en-US" sz="2200">
                                        <a:latin typeface="Cambria Math" panose="02040503050406030204" pitchFamily="18" charset="0"/>
                                      </a:rPr>
                                      <m:t>log</m:t>
                                    </m:r>
                                  </m:e>
                                  <m:sub>
                                    <m:r>
                                      <a:rPr lang="en-US" sz="2200" i="1">
                                        <a:latin typeface="Cambria Math" panose="02040503050406030204" pitchFamily="18" charset="0"/>
                                      </a:rPr>
                                      <m:t>2</m:t>
                                    </m:r>
                                  </m:sub>
                                </m:sSub>
                              </m:fName>
                              <m:e>
                                <m:d>
                                  <m:dPr>
                                    <m:ctrlPr>
                                      <a:rPr lang="en-US" sz="2200" i="1">
                                        <a:latin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𝐸𝐹</m:t>
                                        </m:r>
                                      </m:e>
                                      <m:sub>
                                        <m:r>
                                          <a:rPr lang="en-US" sz="2200" b="0" i="1" smtClean="0">
                                            <a:latin typeface="Cambria Math" panose="02040503050406030204" pitchFamily="18" charset="0"/>
                                          </a:rPr>
                                          <m:t>𝐸</m:t>
                                        </m:r>
                                        <m:r>
                                          <a:rPr lang="en-US" sz="2200" b="0" i="1" smtClean="0">
                                            <a:latin typeface="Cambria Math" panose="02040503050406030204" pitchFamily="18" charset="0"/>
                                          </a:rPr>
                                          <m:t>1</m:t>
                                        </m:r>
                                      </m:sub>
                                    </m:sSub>
                                    <m:r>
                                      <a:rPr lang="en-US" sz="2200" i="1" smtClean="0">
                                        <a:latin typeface="Cambria Math" panose="02040503050406030204" pitchFamily="18" charset="0"/>
                                      </a:rPr>
                                      <m:t> </m:t>
                                    </m:r>
                                    <m:r>
                                      <a:rPr lang="en-US" sz="2200" b="0" i="1" smtClean="0">
                                        <a:latin typeface="Cambria Math" panose="02040503050406030204" pitchFamily="18" charset="0"/>
                                      </a:rPr>
                                      <m:t>(</m:t>
                                    </m:r>
                                    <m:r>
                                      <a:rPr lang="en-US" sz="2200" b="0" i="1" smtClean="0">
                                        <a:latin typeface="Cambria Math" panose="02040503050406030204" pitchFamily="18" charset="0"/>
                                      </a:rPr>
                                      <m:t>𝑡</m:t>
                                    </m:r>
                                  </m:e>
                                </m:d>
                                <m:r>
                                  <a:rPr lang="en-US" sz="2200" i="1">
                                    <a:latin typeface="Cambria Math" panose="02040503050406030204" pitchFamily="18" charset="0"/>
                                    <a:ea typeface="Cambria Math" panose="02040503050406030204" pitchFamily="18" charset="0"/>
                                  </a:rPr>
                                  <m:t>∙</m:t>
                                </m:r>
                                <m:sSub>
                                  <m:sSubPr>
                                    <m:ctrlPr>
                                      <a:rPr lang="en-US" sz="220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𝐸𝐹</m:t>
                                    </m:r>
                                  </m:e>
                                  <m:sub>
                                    <m:r>
                                      <a:rPr lang="en-US" sz="2200" b="0" i="1" smtClean="0">
                                        <a:latin typeface="Cambria Math" panose="02040503050406030204" pitchFamily="18" charset="0"/>
                                        <a:ea typeface="Cambria Math" panose="02040503050406030204" pitchFamily="18" charset="0"/>
                                      </a:rPr>
                                      <m:t>𝐸</m:t>
                                    </m:r>
                                    <m:r>
                                      <a:rPr lang="en-US" sz="2200" b="0" i="1" smtClean="0">
                                        <a:latin typeface="Cambria Math" panose="02040503050406030204" pitchFamily="18" charset="0"/>
                                        <a:ea typeface="Cambria Math" panose="02040503050406030204" pitchFamily="18" charset="0"/>
                                      </a:rPr>
                                      <m:t>2</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𝑡</m:t>
                                    </m:r>
                                  </m:e>
                                </m:d>
                                <m:r>
                                  <a:rPr lang="en-US" sz="2200" i="1">
                                    <a:latin typeface="Cambria Math" panose="02040503050406030204" pitchFamily="18" charset="0"/>
                                    <a:ea typeface="Cambria Math" panose="02040503050406030204" pitchFamily="18" charset="0"/>
                                  </a:rPr>
                                  <m:t>+1</m:t>
                                </m:r>
                                <m:r>
                                  <a:rPr lang="en-US" sz="2200" i="1">
                                    <a:latin typeface="Cambria Math" panose="02040503050406030204" pitchFamily="18" charset="0"/>
                                  </a:rPr>
                                  <m:t>)</m:t>
                                </m:r>
                              </m:e>
                            </m:func>
                          </m:den>
                        </m:f>
                      </m:e>
                    </m:nary>
                  </m:oMath>
                </a14:m>
                <a:r>
                  <a:rPr lang="en-US" sz="2200" dirty="0">
                    <a:latin typeface="Trebuchet MS" panose="020B0603020202020204" pitchFamily="34" charset="0"/>
                  </a:rPr>
                  <a:t> </a:t>
                </a:r>
              </a:p>
              <a:p>
                <a:pPr marL="0" indent="0">
                  <a:spcBef>
                    <a:spcPts val="1800"/>
                  </a:spcBef>
                  <a:buNone/>
                </a:pPr>
                <a:r>
                  <a:rPr lang="en-US" sz="2200" dirty="0">
                    <a:latin typeface="Trebuchet MS" panose="020B0603020202020204" pitchFamily="34" charset="0"/>
                  </a:rPr>
                  <a:t> where EF</a:t>
                </a:r>
                <a:r>
                  <a:rPr lang="en-US" sz="2200" baseline="-25000" dirty="0">
                    <a:latin typeface="Trebuchet MS" panose="020B0603020202020204" pitchFamily="34" charset="0"/>
                  </a:rPr>
                  <a:t>E</a:t>
                </a:r>
                <a:r>
                  <a:rPr lang="en-US" sz="2200" dirty="0">
                    <a:latin typeface="Trebuchet MS" panose="020B0603020202020204" pitchFamily="34" charset="0"/>
                  </a:rPr>
                  <a:t>(t) = |{</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a:latin typeface="Trebuchet MS" panose="020B0603020202020204" pitchFamily="34" charset="0"/>
                  </a:rPr>
                  <a:t> | </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a:latin typeface="Trebuchet MS" panose="020B0603020202020204" pitchFamily="34" charset="0"/>
                  </a:rPr>
                  <a:t> </a:t>
                </a:r>
                <a:r>
                  <a:rPr lang="el-GR" sz="2200" dirty="0">
                    <a:latin typeface="Trebuchet MS" panose="020B0603020202020204" pitchFamily="34" charset="0"/>
                  </a:rPr>
                  <a:t>ϵ </a:t>
                </a:r>
                <a:r>
                  <a:rPr lang="en-US" sz="2200" dirty="0">
                    <a:latin typeface="Trebuchet MS" panose="020B0603020202020204" pitchFamily="34" charset="0"/>
                  </a:rPr>
                  <a:t>E </a:t>
                </a:r>
                <a:r>
                  <a:rPr lang="en-US" sz="2400" dirty="0"/>
                  <a:t>∧</a:t>
                </a:r>
                <a:r>
                  <a:rPr lang="en-US" sz="2200" dirty="0">
                    <a:latin typeface="Trebuchet MS" panose="020B0603020202020204" pitchFamily="34" charset="0"/>
                  </a:rPr>
                  <a:t> t </a:t>
                </a:r>
                <a:r>
                  <a:rPr lang="el-GR" sz="2200" dirty="0">
                    <a:latin typeface="Trebuchet MS" panose="020B0603020202020204" pitchFamily="34" charset="0"/>
                  </a:rPr>
                  <a:t>ϵ</a:t>
                </a:r>
                <a:r>
                  <a:rPr lang="en-US" sz="2200" dirty="0">
                    <a:latin typeface="Trebuchet MS" panose="020B0603020202020204" pitchFamily="34" charset="0"/>
                  </a:rPr>
                  <a:t> tokens(e)}| is the number of entity descriptions in E having token t in their values</a:t>
                </a:r>
              </a:p>
              <a:p>
                <a:endParaRPr lang="en-US" sz="2200" dirty="0">
                  <a:latin typeface="Trebuchet MS" panose="020B0603020202020204" pitchFamily="34" charset="0"/>
                </a:endParaRPr>
              </a:p>
              <a:p>
                <a:endParaRPr lang="en-US" sz="2200" dirty="0">
                  <a:latin typeface="Trebuchet MS" panose="020B0603020202020204" pitchFamily="34" charset="0"/>
                </a:endParaRPr>
              </a:p>
              <a:p>
                <a:endParaRPr lang="en-US" sz="2200" dirty="0">
                  <a:latin typeface="Trebuchet MS" panose="020B0603020202020204" pitchFamily="34"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22422" y="1124466"/>
                <a:ext cx="8874531" cy="2063578"/>
              </a:xfrm>
              <a:blipFill>
                <a:blip r:embed="rId3"/>
                <a:stretch>
                  <a:fillRect l="-1442" t="-5015" b="-2950"/>
                </a:stretch>
              </a:blipFill>
            </p:spPr>
            <p:txBody>
              <a:bodyPr/>
              <a:lstStyle/>
              <a:p>
                <a:r>
                  <a:rPr lang="en-US">
                    <a:noFill/>
                  </a:rPr>
                  <a:t> </a:t>
                </a:r>
              </a:p>
            </p:txBody>
          </p:sp>
        </mc:Fallback>
      </mc:AlternateContent>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6</a:t>
            </a:fld>
            <a:endParaRPr lang="en-US" dirty="0"/>
          </a:p>
        </p:txBody>
      </p:sp>
      <p:sp>
        <p:nvSpPr>
          <p:cNvPr id="5" name="Rectangle 4"/>
          <p:cNvSpPr/>
          <p:nvPr/>
        </p:nvSpPr>
        <p:spPr>
          <a:xfrm>
            <a:off x="1112113" y="1594019"/>
            <a:ext cx="7697316" cy="70160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3853" y="3424001"/>
            <a:ext cx="9091667" cy="2855141"/>
          </a:xfrm>
          <a:prstGeom prst="rect">
            <a:avLst/>
          </a:prstGeom>
        </p:spPr>
        <p:txBody>
          <a:bodyPr wrap="square">
            <a:spAutoFit/>
          </a:bodyPr>
          <a:lstStyle/>
          <a:p>
            <a:pPr lvl="0">
              <a:spcBef>
                <a:spcPct val="20000"/>
              </a:spcBef>
              <a:buNone/>
            </a:pPr>
            <a:r>
              <a:rPr lang="en-US" sz="2200" dirty="0" err="1">
                <a:latin typeface="Trebuchet MS" panose="020B0603020202020204" pitchFamily="34" charset="0"/>
              </a:rPr>
              <a:t>valueSim</a:t>
            </a:r>
            <a:r>
              <a:rPr lang="en-US" sz="2200" dirty="0">
                <a:latin typeface="Trebuchet MS" panose="020B0603020202020204" pitchFamily="34" charset="0"/>
              </a:rPr>
              <a:t> is a similarity </a:t>
            </a:r>
            <a:r>
              <a:rPr lang="en-US" sz="2200" b="1" dirty="0">
                <a:solidFill>
                  <a:srgbClr val="0070C0"/>
                </a:solidFill>
                <a:latin typeface="Trebuchet MS" panose="020B0603020202020204" pitchFamily="34" charset="0"/>
              </a:rPr>
              <a:t>metric</a:t>
            </a:r>
            <a:r>
              <a:rPr lang="en-US" sz="2200" dirty="0">
                <a:latin typeface="Trebuchet MS" panose="020B0603020202020204" pitchFamily="34" charset="0"/>
              </a:rPr>
              <a:t>, as it satisfies the following properties:</a:t>
            </a:r>
          </a:p>
          <a:p>
            <a:pPr marL="285750" indent="-285750">
              <a:spcBef>
                <a:spcPts val="0"/>
              </a:spcBef>
              <a:buFont typeface="Arial" panose="020B0604020202020204" pitchFamily="34" charset="0"/>
              <a:buChar char="–"/>
            </a:pP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a:latin typeface="Trebuchet MS" panose="020B0603020202020204" pitchFamily="34" charset="0"/>
              </a:rPr>
              <a:t>) ≥ 0 (</a:t>
            </a:r>
            <a:r>
              <a:rPr lang="en-US" sz="2200" i="1" dirty="0">
                <a:latin typeface="Trebuchet MS" panose="020B0603020202020204" pitchFamily="34" charset="0"/>
              </a:rPr>
              <a:t>non-negativity</a:t>
            </a:r>
            <a:r>
              <a:rPr lang="en-US" sz="2200" dirty="0">
                <a:latin typeface="Trebuchet MS" panose="020B0603020202020204" pitchFamily="34" charset="0"/>
              </a:rPr>
              <a:t>)</a:t>
            </a:r>
          </a:p>
          <a:p>
            <a:pPr marL="285750" indent="-285750">
              <a:spcBef>
                <a:spcPts val="0"/>
              </a:spcBef>
              <a:buFont typeface="Arial" panose="020B0604020202020204" pitchFamily="34" charset="0"/>
              <a:buChar char="–"/>
            </a:pP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a:latin typeface="Trebuchet MS" panose="020B0603020202020204" pitchFamily="34" charset="0"/>
              </a:rPr>
              <a:t>) ≥ </a:t>
            </a: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a:latin typeface="Trebuchet MS" panose="020B0603020202020204" pitchFamily="34" charset="0"/>
              </a:rPr>
              <a:t>)</a:t>
            </a:r>
          </a:p>
          <a:p>
            <a:pPr marL="285750" indent="-285750">
              <a:spcBef>
                <a:spcPts val="0"/>
              </a:spcBef>
              <a:buFont typeface="Arial" panose="020B0604020202020204" pitchFamily="34" charset="0"/>
              <a:buChar char="–"/>
            </a:pP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a:latin typeface="Trebuchet MS" panose="020B0603020202020204" pitchFamily="34" charset="0"/>
              </a:rPr>
              <a:t>) = </a:t>
            </a: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a:latin typeface="Trebuchet MS" panose="020B0603020202020204" pitchFamily="34" charset="0"/>
              </a:rPr>
              <a:t>) (</a:t>
            </a:r>
            <a:r>
              <a:rPr lang="en-US" sz="2200" i="1" dirty="0">
                <a:latin typeface="Trebuchet MS" panose="020B0603020202020204" pitchFamily="34" charset="0"/>
              </a:rPr>
              <a:t>symmetry</a:t>
            </a:r>
            <a:r>
              <a:rPr lang="en-US" sz="2200" dirty="0">
                <a:latin typeface="Trebuchet MS" panose="020B0603020202020204" pitchFamily="34" charset="0"/>
              </a:rPr>
              <a:t>)</a:t>
            </a:r>
          </a:p>
          <a:p>
            <a:pPr marL="285750" indent="-285750">
              <a:spcBef>
                <a:spcPts val="0"/>
              </a:spcBef>
              <a:buFont typeface="Arial" panose="020B0604020202020204" pitchFamily="34" charset="0"/>
              <a:buChar char="–"/>
            </a:pP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a:latin typeface="Trebuchet MS" panose="020B0603020202020204" pitchFamily="34" charset="0"/>
              </a:rPr>
              <a:t>) = </a:t>
            </a: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a:latin typeface="Trebuchet MS" panose="020B0603020202020204" pitchFamily="34" charset="0"/>
              </a:rPr>
              <a:t>) = </a:t>
            </a: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a:latin typeface="Trebuchet MS" panose="020B0603020202020204" pitchFamily="34" charset="0"/>
              </a:rPr>
              <a:t>) </a:t>
            </a:r>
            <a:r>
              <a:rPr lang="en-US" sz="2200" dirty="0">
                <a:latin typeface="Trebuchet MS" panose="020B0603020202020204" pitchFamily="34" charset="0"/>
                <a:sym typeface="Symbol" panose="05050102010706020507" pitchFamily="18" charset="2"/>
              </a:rPr>
              <a:t> </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baseline="-25000" dirty="0">
                <a:latin typeface="Trebuchet MS" panose="020B0603020202020204" pitchFamily="34" charset="0"/>
              </a:rPr>
              <a:t> </a:t>
            </a:r>
            <a:r>
              <a:rPr lang="en-US" sz="2200" dirty="0">
                <a:latin typeface="Trebuchet MS" panose="020B0603020202020204" pitchFamily="34" charset="0"/>
              </a:rPr>
              <a:t>= </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baseline="-25000" dirty="0">
                <a:latin typeface="Trebuchet MS" panose="020B0603020202020204" pitchFamily="34" charset="0"/>
              </a:rPr>
              <a:t> </a:t>
            </a:r>
            <a:r>
              <a:rPr lang="en-US" sz="2200" dirty="0">
                <a:latin typeface="Trebuchet MS" panose="020B0603020202020204" pitchFamily="34" charset="0"/>
              </a:rPr>
              <a:t>(</a:t>
            </a:r>
            <a:r>
              <a:rPr lang="en-US" sz="2200" i="1" dirty="0">
                <a:latin typeface="Trebuchet MS" panose="020B0603020202020204" pitchFamily="34" charset="0"/>
              </a:rPr>
              <a:t>identity of </a:t>
            </a:r>
            <a:r>
              <a:rPr lang="en-US" sz="2200" i="1" dirty="0" err="1">
                <a:latin typeface="Trebuchet MS" panose="020B0603020202020204" pitchFamily="34" charset="0"/>
              </a:rPr>
              <a:t>indiscernibles</a:t>
            </a:r>
            <a:r>
              <a:rPr lang="en-US" sz="2200" dirty="0">
                <a:latin typeface="Trebuchet MS" panose="020B0603020202020204" pitchFamily="34" charset="0"/>
              </a:rPr>
              <a:t>)</a:t>
            </a:r>
          </a:p>
          <a:p>
            <a:pPr marL="285750" indent="-285750">
              <a:spcBef>
                <a:spcPts val="0"/>
              </a:spcBef>
              <a:buFont typeface="Arial" panose="020B0604020202020204" pitchFamily="34" charset="0"/>
              <a:buChar char="–"/>
            </a:pP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a:latin typeface="Trebuchet MS" panose="020B0603020202020204" pitchFamily="34" charset="0"/>
              </a:rPr>
              <a:t>) + </a:t>
            </a: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err="1">
                <a:latin typeface="Trebuchet MS" panose="020B0603020202020204" pitchFamily="34" charset="0"/>
              </a:rPr>
              <a:t>,e</a:t>
            </a:r>
            <a:r>
              <a:rPr lang="en-US" sz="2200" baseline="-25000" dirty="0" err="1">
                <a:latin typeface="Trebuchet MS" panose="020B0603020202020204" pitchFamily="34" charset="0"/>
              </a:rPr>
              <a:t>l</a:t>
            </a:r>
            <a:r>
              <a:rPr lang="en-US" sz="2200" dirty="0">
                <a:latin typeface="Trebuchet MS" panose="020B0603020202020204" pitchFamily="34" charset="0"/>
              </a:rPr>
              <a:t>) ≤ </a:t>
            </a: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i</a:t>
            </a:r>
            <a:r>
              <a:rPr lang="en-US" sz="2200" dirty="0" err="1">
                <a:latin typeface="Trebuchet MS" panose="020B0603020202020204" pitchFamily="34" charset="0"/>
              </a:rPr>
              <a:t>,e</a:t>
            </a:r>
            <a:r>
              <a:rPr lang="en-US" sz="2200" baseline="-25000" dirty="0" err="1">
                <a:latin typeface="Trebuchet MS" panose="020B0603020202020204" pitchFamily="34" charset="0"/>
              </a:rPr>
              <a:t>l</a:t>
            </a:r>
            <a:r>
              <a:rPr lang="en-US" sz="2200" dirty="0">
                <a:latin typeface="Trebuchet MS" panose="020B0603020202020204" pitchFamily="34" charset="0"/>
              </a:rPr>
              <a:t>) + </a:t>
            </a:r>
            <a:r>
              <a:rPr lang="en-US" sz="2200" dirty="0" err="1">
                <a:latin typeface="Trebuchet MS" panose="020B0603020202020204" pitchFamily="34" charset="0"/>
              </a:rPr>
              <a:t>valueSim</a:t>
            </a:r>
            <a:r>
              <a:rPr lang="en-US" sz="2200" dirty="0">
                <a:latin typeface="Trebuchet MS" panose="020B0603020202020204" pitchFamily="34" charset="0"/>
              </a:rPr>
              <a:t>(</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err="1">
                <a:latin typeface="Trebuchet MS" panose="020B0603020202020204" pitchFamily="34" charset="0"/>
              </a:rPr>
              <a:t>,e</a:t>
            </a:r>
            <a:r>
              <a:rPr lang="en-US" sz="2200" baseline="-25000" dirty="0" err="1">
                <a:latin typeface="Trebuchet MS" panose="020B0603020202020204" pitchFamily="34" charset="0"/>
              </a:rPr>
              <a:t>j</a:t>
            </a:r>
            <a:r>
              <a:rPr lang="en-US" sz="2200" dirty="0">
                <a:latin typeface="Trebuchet MS" panose="020B0603020202020204" pitchFamily="34" charset="0"/>
              </a:rPr>
              <a:t>) (</a:t>
            </a:r>
            <a:r>
              <a:rPr lang="en-US" sz="2200" i="1" dirty="0">
                <a:latin typeface="Trebuchet MS" panose="020B0603020202020204" pitchFamily="34" charset="0"/>
              </a:rPr>
              <a:t>triangle inequality</a:t>
            </a:r>
            <a:r>
              <a:rPr lang="en-US" sz="2200" dirty="0">
                <a:latin typeface="Trebuchet MS" panose="020B0603020202020204" pitchFamily="34" charset="0"/>
              </a:rPr>
              <a:t>)</a:t>
            </a:r>
          </a:p>
        </p:txBody>
      </p:sp>
      <p:sp>
        <p:nvSpPr>
          <p:cNvPr id="8" name="Οβάλ 7">
            <a:extLst>
              <a:ext uri="{FF2B5EF4-FFF2-40B4-BE49-F238E27FC236}">
                <a16:creationId xmlns:a16="http://schemas.microsoft.com/office/drawing/2014/main" id="{31DF0CF2-082C-4C8B-93FB-C2183E77A876}"/>
              </a:ext>
            </a:extLst>
          </p:cNvPr>
          <p:cNvSpPr/>
          <p:nvPr/>
        </p:nvSpPr>
        <p:spPr bwMode="auto">
          <a:xfrm>
            <a:off x="3345628" y="1594019"/>
            <a:ext cx="2818505" cy="701605"/>
          </a:xfrm>
          <a:prstGeom prst="ellipse">
            <a:avLst/>
          </a:prstGeom>
          <a:noFill/>
          <a:ln w="28575" cap="flat" cmpd="sng" algn="ctr">
            <a:solidFill>
              <a:srgbClr val="FF3C3C"/>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a:ln>
                <a:noFill/>
              </a:ln>
              <a:solidFill>
                <a:schemeClr val="tx1"/>
              </a:solidFill>
              <a:effectLst/>
              <a:latin typeface="Arial" charset="0"/>
              <a:cs typeface="Arial" charset="0"/>
              <a:sym typeface="Arial" charset="0"/>
            </a:endParaRPr>
          </a:p>
        </p:txBody>
      </p:sp>
      <p:sp>
        <p:nvSpPr>
          <p:cNvPr id="9" name="Φυσαλίδα σκέψης: Σύννεφο 8">
            <a:extLst>
              <a:ext uri="{FF2B5EF4-FFF2-40B4-BE49-F238E27FC236}">
                <a16:creationId xmlns:a16="http://schemas.microsoft.com/office/drawing/2014/main" id="{EBE19994-551E-4129-9188-E0388005A946}"/>
              </a:ext>
            </a:extLst>
          </p:cNvPr>
          <p:cNvSpPr/>
          <p:nvPr/>
        </p:nvSpPr>
        <p:spPr bwMode="auto">
          <a:xfrm>
            <a:off x="376518" y="3080467"/>
            <a:ext cx="4001844" cy="1254126"/>
          </a:xfrm>
          <a:prstGeom prst="cloudCallout">
            <a:avLst>
              <a:gd name="adj1" fmla="val 53888"/>
              <a:gd name="adj2" fmla="val -109418"/>
            </a:avLst>
          </a:prstGeom>
          <a:solidFill>
            <a:schemeClr val="bg1"/>
          </a:solidFill>
          <a:ln w="12700" cap="flat" cmpd="sng" algn="ctr">
            <a:solidFill>
              <a:srgbClr val="FF3C3C"/>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algn="l" defTabSz="828675" rtl="0" eaLnBrk="1" fontAlgn="base" latinLnBrk="0" hangingPunct="1">
              <a:lnSpc>
                <a:spcPct val="102000"/>
              </a:lnSpc>
              <a:spcBef>
                <a:spcPts val="1275"/>
              </a:spcBef>
              <a:spcAft>
                <a:spcPct val="0"/>
              </a:spcAft>
              <a:buClr>
                <a:srgbClr val="000000"/>
              </a:buClr>
              <a:buSzPct val="75000"/>
              <a:buNone/>
              <a:tabLst/>
            </a:pPr>
            <a:r>
              <a:rPr lang="en-US" sz="2400" dirty="0">
                <a:cs typeface="Arial" charset="0"/>
              </a:rPr>
              <a:t>the more common tokens, the better</a:t>
            </a:r>
            <a:endParaRPr kumimoji="0" lang="en-US" sz="2400" b="0" i="0" u="none" strike="noStrike" cap="none" normalizeH="0" baseline="0" dirty="0">
              <a:ln>
                <a:noFill/>
              </a:ln>
              <a:solidFill>
                <a:schemeClr val="tx1"/>
              </a:solidFill>
              <a:effectLst/>
              <a:latin typeface="Arial" charset="0"/>
              <a:cs typeface="Arial" charset="0"/>
              <a:sym typeface="Arial" charset="0"/>
            </a:endParaRPr>
          </a:p>
        </p:txBody>
      </p:sp>
      <p:sp>
        <p:nvSpPr>
          <p:cNvPr id="10" name="Οβάλ 9">
            <a:extLst>
              <a:ext uri="{FF2B5EF4-FFF2-40B4-BE49-F238E27FC236}">
                <a16:creationId xmlns:a16="http://schemas.microsoft.com/office/drawing/2014/main" id="{2DFF89ED-6E4C-4FA4-A2AF-92CBB56B4201}"/>
              </a:ext>
            </a:extLst>
          </p:cNvPr>
          <p:cNvSpPr/>
          <p:nvPr/>
        </p:nvSpPr>
        <p:spPr bwMode="auto">
          <a:xfrm>
            <a:off x="6562165" y="1861073"/>
            <a:ext cx="1835483" cy="434551"/>
          </a:xfrm>
          <a:prstGeom prst="ellipse">
            <a:avLst/>
          </a:prstGeom>
          <a:noFill/>
          <a:ln w="28575" cap="flat" cmpd="sng" algn="ctr">
            <a:solidFill>
              <a:srgbClr val="FF3C3C"/>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a:ln>
                <a:noFill/>
              </a:ln>
              <a:solidFill>
                <a:schemeClr val="tx1"/>
              </a:solidFill>
              <a:effectLst/>
              <a:latin typeface="Arial" charset="0"/>
              <a:cs typeface="Arial" charset="0"/>
              <a:sym typeface="Arial" charset="0"/>
            </a:endParaRPr>
          </a:p>
        </p:txBody>
      </p:sp>
      <p:sp>
        <p:nvSpPr>
          <p:cNvPr id="11" name="Φυσαλίδα σκέψης: Σύννεφο 10">
            <a:extLst>
              <a:ext uri="{FF2B5EF4-FFF2-40B4-BE49-F238E27FC236}">
                <a16:creationId xmlns:a16="http://schemas.microsoft.com/office/drawing/2014/main" id="{B3059BE9-FF57-4E13-BF4C-0F1D97472361}"/>
              </a:ext>
            </a:extLst>
          </p:cNvPr>
          <p:cNvSpPr/>
          <p:nvPr/>
        </p:nvSpPr>
        <p:spPr bwMode="auto">
          <a:xfrm>
            <a:off x="4736735" y="3188043"/>
            <a:ext cx="4293412" cy="1534564"/>
          </a:xfrm>
          <a:prstGeom prst="cloudCallout">
            <a:avLst>
              <a:gd name="adj1" fmla="val 13051"/>
              <a:gd name="adj2" fmla="val -104445"/>
            </a:avLst>
          </a:prstGeom>
          <a:solidFill>
            <a:schemeClr val="bg1"/>
          </a:solidFill>
          <a:ln w="12700" cap="flat" cmpd="sng" algn="ctr">
            <a:solidFill>
              <a:srgbClr val="FF3C3C"/>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9525" marR="0" algn="l" defTabSz="828675" rtl="0" eaLnBrk="1" fontAlgn="base" latinLnBrk="0" hangingPunct="1">
              <a:lnSpc>
                <a:spcPct val="102000"/>
              </a:lnSpc>
              <a:spcBef>
                <a:spcPts val="1275"/>
              </a:spcBef>
              <a:spcAft>
                <a:spcPct val="0"/>
              </a:spcAft>
              <a:buClr>
                <a:srgbClr val="000000"/>
              </a:buClr>
              <a:buSzPct val="75000"/>
              <a:buNone/>
              <a:tabLst/>
            </a:pPr>
            <a:r>
              <a:rPr lang="en-US" sz="2400" dirty="0">
                <a:cs typeface="Arial" charset="0"/>
              </a:rPr>
              <a:t>the less frequent the common tokens, the better</a:t>
            </a:r>
            <a:endParaRPr kumimoji="0" lang="en-US" sz="2400" b="0" i="0" u="none" strike="noStrike" cap="none" normalizeH="0" baseline="0" dirty="0">
              <a:ln>
                <a:noFill/>
              </a:ln>
              <a:solidFill>
                <a:schemeClr val="tx1"/>
              </a:solidFill>
              <a:effectLst/>
              <a:latin typeface="Arial" charset="0"/>
              <a:cs typeface="Arial" charset="0"/>
              <a:sym typeface="Arial" charset="0"/>
            </a:endParaRPr>
          </a:p>
        </p:txBody>
      </p:sp>
    </p:spTree>
    <p:extLst>
      <p:ext uri="{BB962C8B-B14F-4D97-AF65-F5344CB8AC3E}">
        <p14:creationId xmlns:p14="http://schemas.microsoft.com/office/powerpoint/2010/main" val="2346961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9" grpId="0" animBg="1"/>
      <p:bldP spid="9" grpId="1"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5016" y="0"/>
            <a:ext cx="7805737" cy="836312"/>
          </a:xfrm>
        </p:spPr>
        <p:txBody>
          <a:bodyPr/>
          <a:lstStyle/>
          <a:p>
            <a:r>
              <a:rPr lang="en-US" dirty="0">
                <a:latin typeface="Trebuchet MS" panose="020B0603020202020204" pitchFamily="34" charset="0"/>
              </a:rPr>
              <a:t>MinoanER </a:t>
            </a:r>
            <a:r>
              <a:rPr lang="en-US" dirty="0" err="1">
                <a:latin typeface="Trebuchet MS" panose="020B0603020202020204" pitchFamily="34" charset="0"/>
              </a:rPr>
              <a:t>valueSim</a:t>
            </a:r>
            <a:r>
              <a:rPr lang="en-US" dirty="0"/>
              <a:t> Example</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7</a:t>
            </a:fld>
            <a:endParaRPr lang="en-US" dirty="0"/>
          </a:p>
        </p:txBody>
      </p:sp>
      <p:grpSp>
        <p:nvGrpSpPr>
          <p:cNvPr id="5" name="Group 6"/>
          <p:cNvGrpSpPr/>
          <p:nvPr/>
        </p:nvGrpSpPr>
        <p:grpSpPr>
          <a:xfrm>
            <a:off x="-1" y="1196751"/>
            <a:ext cx="6696743" cy="4819464"/>
            <a:chOff x="1547664" y="1628800"/>
            <a:chExt cx="5999167" cy="4248472"/>
          </a:xfrm>
        </p:grpSpPr>
        <p:pic>
          <p:nvPicPr>
            <p:cNvPr id="6" name="Content Placeholder 5"/>
            <p:cNvPicPr>
              <a:picLocks noChangeAspect="1"/>
            </p:cNvPicPr>
            <p:nvPr/>
          </p:nvPicPr>
          <p:blipFill rotWithShape="1">
            <a:blip r:embed="rId3" cstate="email">
              <a:extLst>
                <a:ext uri="{28A0092B-C50C-407E-A947-70E740481C1C}">
                  <a14:useLocalDpi xmlns:a14="http://schemas.microsoft.com/office/drawing/2010/main" val="0"/>
                </a:ext>
              </a:extLst>
            </a:blip>
            <a:srcRect l="-350" r="35080"/>
            <a:stretch/>
          </p:blipFill>
          <p:spPr>
            <a:xfrm>
              <a:off x="1547664" y="1628800"/>
              <a:ext cx="5999167" cy="4248472"/>
            </a:xfrm>
            <a:prstGeom prst="rect">
              <a:avLst/>
            </a:prstGeom>
          </p:spPr>
        </p:pic>
        <p:sp>
          <p:nvSpPr>
            <p:cNvPr id="7" name="Rectangle 6"/>
            <p:cNvSpPr/>
            <p:nvPr/>
          </p:nvSpPr>
          <p:spPr>
            <a:xfrm>
              <a:off x="4355976" y="5373216"/>
              <a:ext cx="432048" cy="392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9"/>
          <p:cNvCxnSpPr/>
          <p:nvPr/>
        </p:nvCxnSpPr>
        <p:spPr>
          <a:xfrm>
            <a:off x="3134860" y="2348880"/>
            <a:ext cx="143714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flipV="1">
            <a:off x="2416290" y="4005064"/>
            <a:ext cx="1579646" cy="1440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nvCxnSpPr>
        <p:spPr>
          <a:xfrm>
            <a:off x="3134860" y="2376053"/>
            <a:ext cx="1293124" cy="141298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flipV="1">
            <a:off x="2416290" y="2388111"/>
            <a:ext cx="2299726" cy="176096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37957" y="3193361"/>
            <a:ext cx="100509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8"/>
          <p:cNvSpPr txBox="1"/>
          <p:nvPr/>
        </p:nvSpPr>
        <p:spPr>
          <a:xfrm>
            <a:off x="6725168" y="2776212"/>
            <a:ext cx="2448272" cy="1263679"/>
          </a:xfrm>
          <a:prstGeom prst="rect">
            <a:avLst/>
          </a:prstGeom>
          <a:noFill/>
        </p:spPr>
        <p:txBody>
          <a:bodyPr wrap="square" rtlCol="0">
            <a:spAutoFit/>
          </a:bodyPr>
          <a:lstStyle/>
          <a:p>
            <a:pPr>
              <a:spcBef>
                <a:spcPts val="0"/>
              </a:spcBef>
              <a:buNone/>
            </a:pPr>
            <a:r>
              <a:rPr lang="en-US" sz="1600" dirty="0">
                <a:latin typeface="Trebuchet MS" panose="020B0603020202020204" pitchFamily="34" charset="0"/>
              </a:rPr>
              <a:t>common tokens:</a:t>
            </a:r>
          </a:p>
          <a:p>
            <a:pPr>
              <a:spcBef>
                <a:spcPts val="0"/>
              </a:spcBef>
              <a:buNone/>
            </a:pPr>
            <a:r>
              <a:rPr lang="en-US" sz="1600" dirty="0">
                <a:latin typeface="Trebuchet MS" panose="020B0603020202020204" pitchFamily="34" charset="0"/>
              </a:rPr>
              <a:t>“the”, “fat”, “duck”, “</a:t>
            </a:r>
            <a:r>
              <a:rPr lang="en-US" sz="1600" dirty="0" err="1">
                <a:latin typeface="Trebuchet MS" panose="020B0603020202020204" pitchFamily="34" charset="0"/>
              </a:rPr>
              <a:t>french</a:t>
            </a:r>
            <a:r>
              <a:rPr lang="en-US" sz="1600" dirty="0">
                <a:latin typeface="Trebuchet MS" panose="020B0603020202020204" pitchFamily="34" charset="0"/>
              </a:rPr>
              <a:t>” (very frequent)</a:t>
            </a:r>
          </a:p>
          <a:p>
            <a:pPr>
              <a:buNone/>
            </a:pPr>
            <a:r>
              <a:rPr lang="en-US" sz="1600" dirty="0" err="1">
                <a:latin typeface="Trebuchet MS" panose="020B0603020202020204" pitchFamily="34" charset="0"/>
              </a:rPr>
              <a:t>valueSim</a:t>
            </a:r>
            <a:r>
              <a:rPr lang="en-US" sz="1600" dirty="0">
                <a:latin typeface="Trebuchet MS" panose="020B0603020202020204" pitchFamily="34" charset="0"/>
              </a:rPr>
              <a:t>(R1, R2) = 0.2</a:t>
            </a:r>
          </a:p>
        </p:txBody>
      </p:sp>
      <p:sp>
        <p:nvSpPr>
          <p:cNvPr id="14" name="TextBox 98"/>
          <p:cNvSpPr txBox="1"/>
          <p:nvPr/>
        </p:nvSpPr>
        <p:spPr>
          <a:xfrm>
            <a:off x="6653172" y="1518975"/>
            <a:ext cx="2448272" cy="1263679"/>
          </a:xfrm>
          <a:prstGeom prst="rect">
            <a:avLst/>
          </a:prstGeom>
          <a:noFill/>
        </p:spPr>
        <p:txBody>
          <a:bodyPr wrap="square" rtlCol="0">
            <a:spAutoFit/>
          </a:bodyPr>
          <a:lstStyle/>
          <a:p>
            <a:pPr>
              <a:spcBef>
                <a:spcPts val="0"/>
              </a:spcBef>
              <a:buNone/>
            </a:pPr>
            <a:r>
              <a:rPr lang="en-US" sz="1600" dirty="0">
                <a:latin typeface="Trebuchet MS" panose="020B0603020202020204" pitchFamily="34" charset="0"/>
              </a:rPr>
              <a:t>common tokens:</a:t>
            </a:r>
          </a:p>
          <a:p>
            <a:pPr>
              <a:spcBef>
                <a:spcPts val="0"/>
              </a:spcBef>
              <a:buNone/>
            </a:pPr>
            <a:r>
              <a:rPr lang="en-US" sz="1600" dirty="0">
                <a:latin typeface="Trebuchet MS" panose="020B0603020202020204" pitchFamily="34" charset="0"/>
              </a:rPr>
              <a:t>“lake”, “physics” (frequent)</a:t>
            </a:r>
          </a:p>
          <a:p>
            <a:pPr>
              <a:buNone/>
            </a:pPr>
            <a:r>
              <a:rPr lang="en-US" sz="1600" dirty="0" err="1">
                <a:latin typeface="Trebuchet MS" panose="020B0603020202020204" pitchFamily="34" charset="0"/>
              </a:rPr>
              <a:t>valueSim</a:t>
            </a:r>
            <a:r>
              <a:rPr lang="en-US" sz="1600" dirty="0">
                <a:latin typeface="Trebuchet MS" panose="020B0603020202020204" pitchFamily="34" charset="0"/>
              </a:rPr>
              <a:t>(JLA, JL) = 0.4</a:t>
            </a:r>
          </a:p>
        </p:txBody>
      </p:sp>
      <p:sp>
        <p:nvSpPr>
          <p:cNvPr id="15" name="TextBox 99"/>
          <p:cNvSpPr txBox="1"/>
          <p:nvPr/>
        </p:nvSpPr>
        <p:spPr>
          <a:xfrm>
            <a:off x="6653172" y="4304586"/>
            <a:ext cx="2448272" cy="1012521"/>
          </a:xfrm>
          <a:prstGeom prst="rect">
            <a:avLst/>
          </a:prstGeom>
          <a:noFill/>
        </p:spPr>
        <p:txBody>
          <a:bodyPr wrap="square" rtlCol="0">
            <a:spAutoFit/>
          </a:bodyPr>
          <a:lstStyle/>
          <a:p>
            <a:pPr>
              <a:spcBef>
                <a:spcPts val="0"/>
              </a:spcBef>
              <a:buNone/>
            </a:pPr>
            <a:r>
              <a:rPr lang="en-US" sz="1600" dirty="0">
                <a:latin typeface="Trebuchet MS" panose="020B0603020202020204" pitchFamily="34" charset="0"/>
              </a:rPr>
              <a:t>common tokens:</a:t>
            </a:r>
          </a:p>
          <a:p>
            <a:pPr>
              <a:spcBef>
                <a:spcPts val="0"/>
              </a:spcBef>
              <a:buNone/>
            </a:pPr>
            <a:r>
              <a:rPr lang="en-US" sz="1600" dirty="0">
                <a:latin typeface="Trebuchet MS" panose="020B0603020202020204" pitchFamily="34" charset="0"/>
              </a:rPr>
              <a:t>“SL6”, “01628” (rare)</a:t>
            </a:r>
          </a:p>
          <a:p>
            <a:pPr>
              <a:buNone/>
            </a:pPr>
            <a:r>
              <a:rPr lang="en-US" sz="1600" dirty="0" err="1">
                <a:latin typeface="Trebuchet MS" panose="020B0603020202020204" pitchFamily="34" charset="0"/>
              </a:rPr>
              <a:t>valueSim</a:t>
            </a:r>
            <a:r>
              <a:rPr lang="en-US" sz="1600" dirty="0">
                <a:latin typeface="Trebuchet MS" panose="020B0603020202020204" pitchFamily="34" charset="0"/>
              </a:rPr>
              <a:t>(Br, Be) = 1.2</a:t>
            </a:r>
          </a:p>
        </p:txBody>
      </p:sp>
      <p:graphicFrame>
        <p:nvGraphicFramePr>
          <p:cNvPr id="19" name="Πίνακας 18">
            <a:extLst>
              <a:ext uri="{FF2B5EF4-FFF2-40B4-BE49-F238E27FC236}">
                <a16:creationId xmlns:a16="http://schemas.microsoft.com/office/drawing/2014/main" id="{4D229C9C-E129-4451-8C66-EEF4A96482D6}"/>
              </a:ext>
            </a:extLst>
          </p:cNvPr>
          <p:cNvGraphicFramePr>
            <a:graphicFrameLocks noGrp="1"/>
          </p:cNvGraphicFramePr>
          <p:nvPr>
            <p:extLst>
              <p:ext uri="{D42A27DB-BD31-4B8C-83A1-F6EECF244321}">
                <p14:modId xmlns:p14="http://schemas.microsoft.com/office/powerpoint/2010/main" val="2961897595"/>
              </p:ext>
            </p:extLst>
          </p:nvPr>
        </p:nvGraphicFramePr>
        <p:xfrm>
          <a:off x="1376979" y="5906458"/>
          <a:ext cx="7013772" cy="914400"/>
        </p:xfrm>
        <a:graphic>
          <a:graphicData uri="http://schemas.openxmlformats.org/drawingml/2006/table">
            <a:tbl>
              <a:tblPr firstRow="1" firstCol="1" bandRow="1">
                <a:tableStyleId>{5C22544A-7EE6-4342-B048-85BDC9FD1C3A}</a:tableStyleId>
              </a:tblPr>
              <a:tblGrid>
                <a:gridCol w="779308">
                  <a:extLst>
                    <a:ext uri="{9D8B030D-6E8A-4147-A177-3AD203B41FA5}">
                      <a16:colId xmlns:a16="http://schemas.microsoft.com/office/drawing/2014/main" val="2516045108"/>
                    </a:ext>
                  </a:extLst>
                </a:gridCol>
                <a:gridCol w="779308">
                  <a:extLst>
                    <a:ext uri="{9D8B030D-6E8A-4147-A177-3AD203B41FA5}">
                      <a16:colId xmlns:a16="http://schemas.microsoft.com/office/drawing/2014/main" val="1836123219"/>
                    </a:ext>
                  </a:extLst>
                </a:gridCol>
                <a:gridCol w="779308">
                  <a:extLst>
                    <a:ext uri="{9D8B030D-6E8A-4147-A177-3AD203B41FA5}">
                      <a16:colId xmlns:a16="http://schemas.microsoft.com/office/drawing/2014/main" val="3271648628"/>
                    </a:ext>
                  </a:extLst>
                </a:gridCol>
                <a:gridCol w="779308">
                  <a:extLst>
                    <a:ext uri="{9D8B030D-6E8A-4147-A177-3AD203B41FA5}">
                      <a16:colId xmlns:a16="http://schemas.microsoft.com/office/drawing/2014/main" val="2207729219"/>
                    </a:ext>
                  </a:extLst>
                </a:gridCol>
                <a:gridCol w="779308">
                  <a:extLst>
                    <a:ext uri="{9D8B030D-6E8A-4147-A177-3AD203B41FA5}">
                      <a16:colId xmlns:a16="http://schemas.microsoft.com/office/drawing/2014/main" val="2016693610"/>
                    </a:ext>
                  </a:extLst>
                </a:gridCol>
                <a:gridCol w="779308">
                  <a:extLst>
                    <a:ext uri="{9D8B030D-6E8A-4147-A177-3AD203B41FA5}">
                      <a16:colId xmlns:a16="http://schemas.microsoft.com/office/drawing/2014/main" val="2215064270"/>
                    </a:ext>
                  </a:extLst>
                </a:gridCol>
                <a:gridCol w="779308">
                  <a:extLst>
                    <a:ext uri="{9D8B030D-6E8A-4147-A177-3AD203B41FA5}">
                      <a16:colId xmlns:a16="http://schemas.microsoft.com/office/drawing/2014/main" val="1853343234"/>
                    </a:ext>
                  </a:extLst>
                </a:gridCol>
                <a:gridCol w="779308">
                  <a:extLst>
                    <a:ext uri="{9D8B030D-6E8A-4147-A177-3AD203B41FA5}">
                      <a16:colId xmlns:a16="http://schemas.microsoft.com/office/drawing/2014/main" val="942113474"/>
                    </a:ext>
                  </a:extLst>
                </a:gridCol>
                <a:gridCol w="779308">
                  <a:extLst>
                    <a:ext uri="{9D8B030D-6E8A-4147-A177-3AD203B41FA5}">
                      <a16:colId xmlns:a16="http://schemas.microsoft.com/office/drawing/2014/main" val="247021027"/>
                    </a:ext>
                  </a:extLst>
                </a:gridCol>
              </a:tblGrid>
              <a:tr h="264140">
                <a:tc>
                  <a:txBody>
                    <a:bodyPr/>
                    <a:lstStyle/>
                    <a:p>
                      <a:r>
                        <a:rPr lang="en-US" sz="1400" dirty="0"/>
                        <a:t>EF</a:t>
                      </a:r>
                    </a:p>
                  </a:txBody>
                  <a:tcPr/>
                </a:tc>
                <a:tc>
                  <a:txBody>
                    <a:bodyPr/>
                    <a:lstStyle/>
                    <a:p>
                      <a:r>
                        <a:rPr lang="en-US" sz="1400" b="0" dirty="0"/>
                        <a:t>lake</a:t>
                      </a:r>
                    </a:p>
                  </a:txBody>
                  <a:tcPr/>
                </a:tc>
                <a:tc>
                  <a:txBody>
                    <a:bodyPr/>
                    <a:lstStyle/>
                    <a:p>
                      <a:r>
                        <a:rPr lang="en-US" sz="1400" b="0" dirty="0"/>
                        <a:t>physics</a:t>
                      </a:r>
                    </a:p>
                  </a:txBody>
                  <a:tcPr/>
                </a:tc>
                <a:tc>
                  <a:txBody>
                    <a:bodyPr/>
                    <a:lstStyle/>
                    <a:p>
                      <a:r>
                        <a:rPr lang="en-US" sz="1400" b="0" dirty="0"/>
                        <a:t>the</a:t>
                      </a:r>
                    </a:p>
                  </a:txBody>
                  <a:tcPr/>
                </a:tc>
                <a:tc>
                  <a:txBody>
                    <a:bodyPr/>
                    <a:lstStyle/>
                    <a:p>
                      <a:r>
                        <a:rPr lang="en-US" sz="1400" b="0" dirty="0"/>
                        <a:t>fat</a:t>
                      </a:r>
                    </a:p>
                  </a:txBody>
                  <a:tcPr/>
                </a:tc>
                <a:tc>
                  <a:txBody>
                    <a:bodyPr/>
                    <a:lstStyle/>
                    <a:p>
                      <a:r>
                        <a:rPr lang="en-US" sz="1400" b="0" dirty="0"/>
                        <a:t>duck</a:t>
                      </a:r>
                    </a:p>
                  </a:txBody>
                  <a:tcPr/>
                </a:tc>
                <a:tc>
                  <a:txBody>
                    <a:bodyPr/>
                    <a:lstStyle/>
                    <a:p>
                      <a:r>
                        <a:rPr lang="en-US" sz="1400" b="0" dirty="0" err="1"/>
                        <a:t>french</a:t>
                      </a:r>
                      <a:endParaRPr lang="en-US" sz="1400" b="0" dirty="0"/>
                    </a:p>
                  </a:txBody>
                  <a:tcPr/>
                </a:tc>
                <a:tc>
                  <a:txBody>
                    <a:bodyPr/>
                    <a:lstStyle/>
                    <a:p>
                      <a:r>
                        <a:rPr lang="en-US" sz="1400" b="0" dirty="0"/>
                        <a:t>SL6</a:t>
                      </a:r>
                    </a:p>
                  </a:txBody>
                  <a:tcPr/>
                </a:tc>
                <a:tc>
                  <a:txBody>
                    <a:bodyPr/>
                    <a:lstStyle/>
                    <a:p>
                      <a:r>
                        <a:rPr lang="en-US" sz="1400" b="0" dirty="0"/>
                        <a:t>01628</a:t>
                      </a:r>
                    </a:p>
                  </a:txBody>
                  <a:tcPr/>
                </a:tc>
                <a:extLst>
                  <a:ext uri="{0D108BD9-81ED-4DB2-BD59-A6C34878D82A}">
                    <a16:rowId xmlns:a16="http://schemas.microsoft.com/office/drawing/2014/main" val="3570547907"/>
                  </a:ext>
                </a:extLst>
              </a:tr>
              <a:tr h="264140">
                <a:tc>
                  <a:txBody>
                    <a:bodyPr/>
                    <a:lstStyle/>
                    <a:p>
                      <a:r>
                        <a:rPr lang="en-US" sz="1400" dirty="0"/>
                        <a:t>E1</a:t>
                      </a:r>
                    </a:p>
                  </a:txBody>
                  <a:tcPr/>
                </a:tc>
                <a:tc>
                  <a:txBody>
                    <a:bodyPr/>
                    <a:lstStyle/>
                    <a:p>
                      <a:r>
                        <a:rPr lang="en-US" sz="1400" dirty="0"/>
                        <a:t>5</a:t>
                      </a:r>
                    </a:p>
                  </a:txBody>
                  <a:tcPr/>
                </a:tc>
                <a:tc>
                  <a:txBody>
                    <a:bodyPr/>
                    <a:lstStyle/>
                    <a:p>
                      <a:r>
                        <a:rPr lang="en-US" sz="1400" dirty="0"/>
                        <a:t>8</a:t>
                      </a:r>
                    </a:p>
                  </a:txBody>
                  <a:tcPr/>
                </a:tc>
                <a:tc>
                  <a:txBody>
                    <a:bodyPr/>
                    <a:lstStyle/>
                    <a:p>
                      <a:r>
                        <a:rPr lang="en-US" sz="1400" dirty="0"/>
                        <a:t>33M</a:t>
                      </a:r>
                    </a:p>
                  </a:txBody>
                  <a:tcPr/>
                </a:tc>
                <a:tc>
                  <a:txBody>
                    <a:bodyPr/>
                    <a:lstStyle/>
                    <a:p>
                      <a:r>
                        <a:rPr lang="en-US" sz="1400" dirty="0"/>
                        <a:t>300</a:t>
                      </a:r>
                    </a:p>
                  </a:txBody>
                  <a:tcPr/>
                </a:tc>
                <a:tc>
                  <a:txBody>
                    <a:bodyPr/>
                    <a:lstStyle/>
                    <a:p>
                      <a:r>
                        <a:rPr lang="en-US" sz="1400" dirty="0"/>
                        <a:t>46</a:t>
                      </a:r>
                    </a:p>
                  </a:txBody>
                  <a:tcPr/>
                </a:tc>
                <a:tc>
                  <a:txBody>
                    <a:bodyPr/>
                    <a:lstStyle/>
                    <a:p>
                      <a:r>
                        <a:rPr lang="en-US" sz="1400" dirty="0"/>
                        <a:t>1M</a:t>
                      </a:r>
                    </a:p>
                  </a:txBody>
                  <a:tcPr/>
                </a:tc>
                <a:tc>
                  <a:txBody>
                    <a:bodyPr/>
                    <a:lstStyle/>
                    <a:p>
                      <a:r>
                        <a:rPr lang="en-US" sz="1400" dirty="0"/>
                        <a:t>2</a:t>
                      </a:r>
                    </a:p>
                  </a:txBody>
                  <a:tcPr/>
                </a:tc>
                <a:tc>
                  <a:txBody>
                    <a:bodyPr/>
                    <a:lstStyle/>
                    <a:p>
                      <a:r>
                        <a:rPr lang="en-US" sz="1400" dirty="0"/>
                        <a:t>1</a:t>
                      </a:r>
                    </a:p>
                  </a:txBody>
                  <a:tcPr/>
                </a:tc>
                <a:extLst>
                  <a:ext uri="{0D108BD9-81ED-4DB2-BD59-A6C34878D82A}">
                    <a16:rowId xmlns:a16="http://schemas.microsoft.com/office/drawing/2014/main" val="2949743093"/>
                  </a:ext>
                </a:extLst>
              </a:tr>
              <a:tr h="264140">
                <a:tc>
                  <a:txBody>
                    <a:bodyPr/>
                    <a:lstStyle/>
                    <a:p>
                      <a:r>
                        <a:rPr lang="en-US" sz="1400" dirty="0"/>
                        <a:t>E2</a:t>
                      </a:r>
                    </a:p>
                  </a:txBody>
                  <a:tcPr/>
                </a:tc>
                <a:tc>
                  <a:txBody>
                    <a:bodyPr/>
                    <a:lstStyle/>
                    <a:p>
                      <a:r>
                        <a:rPr lang="en-US" sz="1400" dirty="0"/>
                        <a:t>6</a:t>
                      </a:r>
                    </a:p>
                  </a:txBody>
                  <a:tcPr/>
                </a:tc>
                <a:tc>
                  <a:txBody>
                    <a:bodyPr/>
                    <a:lstStyle/>
                    <a:p>
                      <a:r>
                        <a:rPr lang="en-US" sz="1400" dirty="0"/>
                        <a:t>4</a:t>
                      </a:r>
                    </a:p>
                  </a:txBody>
                  <a:tcPr/>
                </a:tc>
                <a:tc>
                  <a:txBody>
                    <a:bodyPr/>
                    <a:lstStyle/>
                    <a:p>
                      <a:r>
                        <a:rPr lang="en-US" sz="1400" dirty="0"/>
                        <a:t>33M</a:t>
                      </a:r>
                    </a:p>
                  </a:txBody>
                  <a:tcPr/>
                </a:tc>
                <a:tc>
                  <a:txBody>
                    <a:bodyPr/>
                    <a:lstStyle/>
                    <a:p>
                      <a:r>
                        <a:rPr lang="en-US" sz="1400" dirty="0"/>
                        <a:t>200</a:t>
                      </a:r>
                    </a:p>
                  </a:txBody>
                  <a:tcPr/>
                </a:tc>
                <a:tc>
                  <a:txBody>
                    <a:bodyPr/>
                    <a:lstStyle/>
                    <a:p>
                      <a:r>
                        <a:rPr lang="en-US" sz="1400" dirty="0"/>
                        <a:t>30</a:t>
                      </a:r>
                    </a:p>
                  </a:txBody>
                  <a:tcPr/>
                </a:tc>
                <a:tc>
                  <a:txBody>
                    <a:bodyPr/>
                    <a:lstStyle/>
                    <a:p>
                      <a:r>
                        <a:rPr lang="en-US" sz="1400" dirty="0"/>
                        <a:t>1M</a:t>
                      </a:r>
                    </a:p>
                  </a:txBody>
                  <a:tcPr/>
                </a:tc>
                <a:tc>
                  <a:txBody>
                    <a:bodyPr/>
                    <a:lstStyle/>
                    <a:p>
                      <a:r>
                        <a:rPr lang="en-US" sz="1400" dirty="0"/>
                        <a:t>1</a:t>
                      </a:r>
                    </a:p>
                  </a:txBody>
                  <a:tcPr/>
                </a:tc>
                <a:tc>
                  <a:txBody>
                    <a:bodyPr/>
                    <a:lstStyle/>
                    <a:p>
                      <a:r>
                        <a:rPr lang="en-US" sz="1400" dirty="0"/>
                        <a:t>2</a:t>
                      </a:r>
                    </a:p>
                  </a:txBody>
                  <a:tcPr/>
                </a:tc>
                <a:extLst>
                  <a:ext uri="{0D108BD9-81ED-4DB2-BD59-A6C34878D82A}">
                    <a16:rowId xmlns:a16="http://schemas.microsoft.com/office/drawing/2014/main" val="3224500652"/>
                  </a:ext>
                </a:extLst>
              </a:tr>
            </a:tbl>
          </a:graphicData>
        </a:graphic>
      </p:graphicFrame>
      <p:sp>
        <p:nvSpPr>
          <p:cNvPr id="20" name="Ορθογώνιο 19">
            <a:extLst>
              <a:ext uri="{FF2B5EF4-FFF2-40B4-BE49-F238E27FC236}">
                <a16:creationId xmlns:a16="http://schemas.microsoft.com/office/drawing/2014/main" id="{0C278902-B31A-4380-90C9-28D3E9E9453E}"/>
              </a:ext>
            </a:extLst>
          </p:cNvPr>
          <p:cNvSpPr/>
          <p:nvPr/>
        </p:nvSpPr>
        <p:spPr bwMode="auto">
          <a:xfrm>
            <a:off x="3722146" y="5889862"/>
            <a:ext cx="3121420" cy="901463"/>
          </a:xfrm>
          <a:prstGeom prst="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a:ln>
                <a:noFill/>
              </a:ln>
              <a:solidFill>
                <a:schemeClr val="tx1"/>
              </a:solidFill>
              <a:effectLst/>
              <a:latin typeface="Arial" charset="0"/>
              <a:cs typeface="Arial" charset="0"/>
              <a:sym typeface="Arial" charset="0"/>
            </a:endParaRPr>
          </a:p>
        </p:txBody>
      </p:sp>
      <p:sp>
        <p:nvSpPr>
          <p:cNvPr id="21" name="Ορθογώνιο 20">
            <a:extLst>
              <a:ext uri="{FF2B5EF4-FFF2-40B4-BE49-F238E27FC236}">
                <a16:creationId xmlns:a16="http://schemas.microsoft.com/office/drawing/2014/main" id="{A52BC26D-0C7B-4CCD-B9FC-FD156DF17C8F}"/>
              </a:ext>
            </a:extLst>
          </p:cNvPr>
          <p:cNvSpPr/>
          <p:nvPr/>
        </p:nvSpPr>
        <p:spPr bwMode="auto">
          <a:xfrm>
            <a:off x="2108935" y="5913766"/>
            <a:ext cx="1613211" cy="887832"/>
          </a:xfrm>
          <a:prstGeom prst="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a:ln>
                <a:noFill/>
              </a:ln>
              <a:solidFill>
                <a:schemeClr val="tx1"/>
              </a:solidFill>
              <a:effectLst/>
              <a:latin typeface="Arial" charset="0"/>
              <a:cs typeface="Arial" charset="0"/>
              <a:sym typeface="Arial" charset="0"/>
            </a:endParaRPr>
          </a:p>
        </p:txBody>
      </p:sp>
      <p:sp>
        <p:nvSpPr>
          <p:cNvPr id="22" name="Ορθογώνιο 21">
            <a:extLst>
              <a:ext uri="{FF2B5EF4-FFF2-40B4-BE49-F238E27FC236}">
                <a16:creationId xmlns:a16="http://schemas.microsoft.com/office/drawing/2014/main" id="{13F2C1E1-FE0F-436B-8E8A-3B83357DF204}"/>
              </a:ext>
            </a:extLst>
          </p:cNvPr>
          <p:cNvSpPr/>
          <p:nvPr/>
        </p:nvSpPr>
        <p:spPr bwMode="auto">
          <a:xfrm>
            <a:off x="6777540" y="5879589"/>
            <a:ext cx="1613211" cy="911736"/>
          </a:xfrm>
          <a:prstGeom prst="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a:ln>
                <a:noFill/>
              </a:ln>
              <a:solidFill>
                <a:schemeClr val="tx1"/>
              </a:solidFill>
              <a:effectLst/>
              <a:latin typeface="Arial" charset="0"/>
              <a:cs typeface="Arial" charset="0"/>
              <a:sym typeface="Arial" charset="0"/>
            </a:endParaRPr>
          </a:p>
        </p:txBody>
      </p:sp>
    </p:spTree>
    <p:extLst>
      <p:ext uri="{BB962C8B-B14F-4D97-AF65-F5344CB8AC3E}">
        <p14:creationId xmlns:p14="http://schemas.microsoft.com/office/powerpoint/2010/main" val="144735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20" grpId="0" animBg="1"/>
      <p:bldP spid="20" grpId="1" animBg="1"/>
      <p:bldP spid="21" grpId="0" animBg="1"/>
      <p:bldP spid="21" grpId="1"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30" y="0"/>
            <a:ext cx="9057502" cy="1254125"/>
          </a:xfrm>
        </p:spPr>
        <p:txBody>
          <a:bodyPr/>
          <a:lstStyle/>
          <a:p>
            <a:r>
              <a:rPr lang="en-US" dirty="0"/>
              <a:t>MinoanER Neighbor Similarity</a:t>
            </a:r>
          </a:p>
        </p:txBody>
      </p:sp>
      <p:sp>
        <p:nvSpPr>
          <p:cNvPr id="3" name="Espace réservé du contenu 2"/>
          <p:cNvSpPr>
            <a:spLocks noGrp="1"/>
          </p:cNvSpPr>
          <p:nvPr>
            <p:ph idx="1"/>
          </p:nvPr>
        </p:nvSpPr>
        <p:spPr>
          <a:xfrm>
            <a:off x="72467" y="1044057"/>
            <a:ext cx="9003828" cy="2971886"/>
          </a:xfrm>
        </p:spPr>
        <p:txBody>
          <a:bodyPr/>
          <a:lstStyle/>
          <a:p>
            <a:r>
              <a:rPr lang="en-US" sz="2200" dirty="0"/>
              <a:t>The most </a:t>
            </a:r>
            <a:r>
              <a:rPr lang="en-US" sz="2200" dirty="0">
                <a:solidFill>
                  <a:srgbClr val="0070C0"/>
                </a:solidFill>
              </a:rPr>
              <a:t>important</a:t>
            </a:r>
            <a:r>
              <a:rPr lang="en-US" sz="2200" dirty="0"/>
              <a:t> </a:t>
            </a:r>
            <a:r>
              <a:rPr lang="en-US" sz="2200" dirty="0">
                <a:solidFill>
                  <a:srgbClr val="0070C0"/>
                </a:solidFill>
              </a:rPr>
              <a:t>entity relations</a:t>
            </a:r>
            <a:r>
              <a:rPr lang="en-US" sz="2200" dirty="0"/>
              <a:t> can provide additional matching evidence for the connected entities</a:t>
            </a:r>
          </a:p>
          <a:p>
            <a:r>
              <a:rPr lang="en-US" sz="2200" dirty="0"/>
              <a:t>We define a relation’s importance as the harmonic mean of its</a:t>
            </a:r>
          </a:p>
          <a:p>
            <a:pPr lvl="1"/>
            <a:r>
              <a:rPr lang="en-US" sz="2200" b="1" dirty="0">
                <a:solidFill>
                  <a:srgbClr val="0070C0"/>
                </a:solidFill>
              </a:rPr>
              <a:t>support</a:t>
            </a:r>
            <a:r>
              <a:rPr lang="en-US" sz="2200" dirty="0"/>
              <a:t> (i.e., frequency in an entity collection) and</a:t>
            </a:r>
          </a:p>
          <a:p>
            <a:pPr lvl="1"/>
            <a:r>
              <a:rPr lang="en-US" sz="2200" b="1" dirty="0">
                <a:solidFill>
                  <a:srgbClr val="0070C0"/>
                </a:solidFill>
              </a:rPr>
              <a:t>discriminability</a:t>
            </a:r>
            <a:r>
              <a:rPr lang="en-US" sz="2200" dirty="0"/>
              <a:t> (i.e., how many distinct values it has)</a:t>
            </a:r>
          </a:p>
          <a:p>
            <a:r>
              <a:rPr lang="en-US" sz="2200" dirty="0"/>
              <a:t>For each entity, we consider only its neighbors connected via one of the top-N most important relations of this entity</a:t>
            </a:r>
          </a:p>
          <a:p>
            <a:endParaRPr lang="en-US" sz="22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8</a:t>
            </a:fld>
            <a:endParaRPr lang="en-US" dirty="0"/>
          </a:p>
        </p:txBody>
      </p:sp>
      <mc:AlternateContent xmlns:mc="http://schemas.openxmlformats.org/markup-compatibility/2006" xmlns:a14="http://schemas.microsoft.com/office/drawing/2010/main">
        <mc:Choice Requires="a14">
          <p:sp>
            <p:nvSpPr>
              <p:cNvPr id="5" name="Espace réservé du contenu 2"/>
              <p:cNvSpPr txBox="1">
                <a:spLocks/>
              </p:cNvSpPr>
              <p:nvPr/>
            </p:nvSpPr>
            <p:spPr bwMode="auto">
              <a:xfrm>
                <a:off x="72467" y="3932536"/>
                <a:ext cx="9071533" cy="252077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r>
                  <a:rPr lang="en-US" sz="2400" dirty="0"/>
                  <a:t>Then, </a:t>
                </a:r>
                <a:r>
                  <a:rPr lang="en-US" sz="2400" b="1" dirty="0">
                    <a:solidFill>
                      <a:srgbClr val="0070C0"/>
                    </a:solidFill>
                  </a:rPr>
                  <a:t>neighbor similarity</a:t>
                </a:r>
                <a:r>
                  <a:rPr lang="en-US" sz="2400" dirty="0">
                    <a:solidFill>
                      <a:srgbClr val="0070C0"/>
                    </a:solidFill>
                  </a:rPr>
                  <a:t> </a:t>
                </a:r>
                <a:r>
                  <a:rPr lang="en-US" sz="2400" dirty="0"/>
                  <a:t>of two descriptions </a:t>
                </a:r>
                <a:r>
                  <a:rPr lang="en-US" sz="2400" dirty="0" err="1"/>
                  <a:t>e</a:t>
                </a:r>
                <a:r>
                  <a:rPr lang="en-US" sz="2400" baseline="-25000" dirty="0" err="1"/>
                  <a:t>i</a:t>
                </a:r>
                <a:r>
                  <a:rPr lang="el-GR" sz="2400" dirty="0"/>
                  <a:t>ϵ</a:t>
                </a:r>
                <a:r>
                  <a:rPr lang="en-US" sz="2400" dirty="0"/>
                  <a:t>E</a:t>
                </a:r>
                <a:r>
                  <a:rPr lang="en-US" sz="2400" baseline="-25000" dirty="0"/>
                  <a:t>1</a:t>
                </a:r>
                <a:r>
                  <a:rPr lang="en-US" sz="2400" dirty="0"/>
                  <a:t>, </a:t>
                </a:r>
                <a:r>
                  <a:rPr lang="en-US" sz="2400" dirty="0" err="1"/>
                  <a:t>e</a:t>
                </a:r>
                <a:r>
                  <a:rPr lang="en-US" sz="2400" baseline="-25000" dirty="0" err="1"/>
                  <a:t>j</a:t>
                </a:r>
                <a:r>
                  <a:rPr lang="el-GR" sz="2400" dirty="0"/>
                  <a:t>ϵ</a:t>
                </a:r>
                <a:r>
                  <a:rPr lang="en-US" sz="2400" dirty="0"/>
                  <a:t>E</a:t>
                </a:r>
                <a:r>
                  <a:rPr lang="en-US" sz="2400" baseline="-25000" dirty="0"/>
                  <a:t>2</a:t>
                </a:r>
                <a:r>
                  <a:rPr lang="en-US" sz="2400" dirty="0"/>
                  <a:t> is:</a:t>
                </a:r>
              </a:p>
              <a:p>
                <a:pPr marL="0" indent="0" algn="ctr">
                  <a:buNone/>
                </a:pPr>
                <a14:m>
                  <m:oMath xmlns:m="http://schemas.openxmlformats.org/officeDocument/2006/math">
                    <m:r>
                      <m:rPr>
                        <m:sty m:val="p"/>
                      </m:rPr>
                      <a:rPr lang="en-US" sz="2400" dirty="0">
                        <a:latin typeface="Cambria Math" panose="02040503050406030204" pitchFamily="18" charset="0"/>
                      </a:rPr>
                      <m:t>neighborN</m:t>
                    </m:r>
                    <m:r>
                      <m:rPr>
                        <m:sty m:val="p"/>
                      </m:rPr>
                      <a:rPr lang="en-US" sz="2400">
                        <a:latin typeface="Cambria Math" panose="02040503050406030204" pitchFamily="18" charset="0"/>
                      </a:rPr>
                      <m:t>Sim</m:t>
                    </m:r>
                    <m:d>
                      <m:dPr>
                        <m:ctrlPr>
                          <a:rPr lang="en-US" sz="2400" i="1">
                            <a:latin typeface="Cambria Math" panose="02040503050406030204" pitchFamily="18" charset="0"/>
                          </a:rPr>
                        </m:ctrlPr>
                      </m:dPr>
                      <m:e>
                        <m:r>
                          <m:rPr>
                            <m:sty m:val="p"/>
                          </m:rPr>
                          <a:rPr lang="en-US" sz="2400">
                            <a:latin typeface="Cambria Math" panose="02040503050406030204" pitchFamily="18" charset="0"/>
                          </a:rPr>
                          <m:t>e</m:t>
                        </m:r>
                        <m:r>
                          <m:rPr>
                            <m:sty m:val="p"/>
                          </m:rPr>
                          <a:rPr lang="en-US" sz="2400" baseline="-25000">
                            <a:latin typeface="Cambria Math" panose="02040503050406030204" pitchFamily="18" charset="0"/>
                          </a:rPr>
                          <m:t>i</m:t>
                        </m:r>
                        <m:r>
                          <a:rPr lang="en-US" sz="2400">
                            <a:latin typeface="Cambria Math" panose="02040503050406030204" pitchFamily="18" charset="0"/>
                          </a:rPr>
                          <m:t>,</m:t>
                        </m:r>
                        <m:r>
                          <m:rPr>
                            <m:sty m:val="p"/>
                          </m:rPr>
                          <a:rPr lang="en-US" sz="2400">
                            <a:latin typeface="Cambria Math" panose="02040503050406030204" pitchFamily="18" charset="0"/>
                          </a:rPr>
                          <m:t>e</m:t>
                        </m:r>
                        <m:r>
                          <a:rPr lang="en-US" sz="2400" i="1" baseline="-25000">
                            <a:latin typeface="Cambria Math" panose="02040503050406030204" pitchFamily="18" charset="0"/>
                          </a:rPr>
                          <m:t>𝑗</m:t>
                        </m:r>
                      </m:e>
                    </m:d>
                    <m:r>
                      <a:rPr lang="en-US" sz="2400">
                        <a:latin typeface="Cambria Math" panose="02040503050406030204" pitchFamily="18" charset="0"/>
                      </a:rPr>
                      <m:t>=</m:t>
                    </m:r>
                    <m:nary>
                      <m:naryPr>
                        <m:chr m:val="∑"/>
                        <m:supHide m:val="on"/>
                        <m:ctrlPr>
                          <a:rPr lang="en-US" sz="2400" i="1">
                            <a:latin typeface="Cambria Math" panose="02040503050406030204" pitchFamily="18" charset="0"/>
                          </a:rPr>
                        </m:ctrlPr>
                      </m:naryPr>
                      <m:sub>
                        <m:eqArr>
                          <m:eqArrPr>
                            <m:ctrlPr>
                              <a:rPr lang="en-US" sz="2400" i="1">
                                <a:latin typeface="Cambria Math" panose="02040503050406030204" pitchFamily="18" charset="0"/>
                              </a:rPr>
                            </m:ctrlPr>
                          </m:eqArrPr>
                          <m:e>
                            <m:r>
                              <a:rPr lang="en-US" sz="2400" i="1">
                                <a:latin typeface="Cambria Math" panose="02040503050406030204" pitchFamily="18" charset="0"/>
                              </a:rPr>
                              <m:t>𝑛𝑒</m:t>
                            </m:r>
                            <m:r>
                              <a:rPr lang="en-US" sz="2400" i="1" baseline="-25000">
                                <a:latin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𝑡𝑜𝑝𝑁𝑛𝑒𝑖𝑔h𝑏𝑜𝑟𝑠</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𝑒𝑖</m:t>
                            </m:r>
                            <m:r>
                              <a:rPr lang="en-US" sz="2400" i="1">
                                <a:latin typeface="Cambria Math" panose="02040503050406030204" pitchFamily="18" charset="0"/>
                                <a:ea typeface="Cambria Math" panose="02040503050406030204" pitchFamily="18" charset="0"/>
                              </a:rPr>
                              <m:t>)</m:t>
                            </m:r>
                          </m:e>
                          <m:e>
                            <m:r>
                              <a:rPr lang="en-US" sz="2400" i="1">
                                <a:latin typeface="Cambria Math" panose="02040503050406030204" pitchFamily="18" charset="0"/>
                                <a:ea typeface="Cambria Math" panose="02040503050406030204" pitchFamily="18" charset="0"/>
                              </a:rPr>
                              <m:t>𝑛𝑒</m:t>
                            </m:r>
                            <m:r>
                              <a:rPr lang="en-US" sz="2400" i="1" baseline="-25000">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𝑡𝑜𝑝𝑁𝑛𝑒𝑖𝑔h𝑏𝑜𝑟𝑠</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𝑒𝑗</m:t>
                            </m:r>
                            <m:r>
                              <a:rPr lang="en-US" sz="2400" i="1">
                                <a:latin typeface="Cambria Math" panose="02040503050406030204" pitchFamily="18" charset="0"/>
                                <a:ea typeface="Cambria Math" panose="02040503050406030204" pitchFamily="18" charset="0"/>
                              </a:rPr>
                              <m:t>)</m:t>
                            </m:r>
                          </m:e>
                        </m:eqArr>
                      </m:sub>
                      <m:sup/>
                      <m:e>
                        <m:r>
                          <a:rPr lang="en-US" sz="2400" i="1">
                            <a:latin typeface="Cambria Math" panose="02040503050406030204" pitchFamily="18" charset="0"/>
                            <a:ea typeface="Cambria Math" panose="02040503050406030204" pitchFamily="18" charset="0"/>
                          </a:rPr>
                          <m:t>𝑣𝑎𝑙𝑢𝑒𝑆𝑖𝑚</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𝑛𝑒𝑖</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𝑛𝑒𝑗</m:t>
                        </m:r>
                        <m:r>
                          <a:rPr lang="en-US" sz="2400" i="1">
                            <a:latin typeface="Cambria Math" panose="02040503050406030204" pitchFamily="18" charset="0"/>
                            <a:ea typeface="Cambria Math" panose="02040503050406030204" pitchFamily="18" charset="0"/>
                          </a:rPr>
                          <m:t>)</m:t>
                        </m:r>
                      </m:e>
                    </m:nary>
                  </m:oMath>
                </a14:m>
                <a:r>
                  <a:rPr lang="en-US" sz="2400" dirty="0"/>
                  <a:t> </a:t>
                </a:r>
                <a:endParaRPr lang="en-US" sz="2200" kern="0" dirty="0">
                  <a:latin typeface="Trebuchet MS" panose="020B0603020202020204" pitchFamily="34" charset="0"/>
                </a:endParaRPr>
              </a:p>
              <a:p>
                <a:pPr marL="0" indent="0">
                  <a:buNone/>
                </a:pPr>
                <a:r>
                  <a:rPr lang="el-GR" sz="2200" kern="0" dirty="0">
                    <a:latin typeface="Trebuchet MS" panose="020B0603020202020204" pitchFamily="34" charset="0"/>
                  </a:rPr>
                  <a:t> </a:t>
                </a:r>
                <a:r>
                  <a:rPr lang="en-US" sz="2200" kern="0" dirty="0">
                    <a:latin typeface="Trebuchet MS" panose="020B0603020202020204" pitchFamily="34" charset="0"/>
                  </a:rPr>
                  <a:t>where EF</a:t>
                </a:r>
                <a:r>
                  <a:rPr lang="en-US" sz="2200" kern="0" baseline="-25000" dirty="0">
                    <a:latin typeface="Trebuchet MS" panose="020B0603020202020204" pitchFamily="34" charset="0"/>
                  </a:rPr>
                  <a:t>E</a:t>
                </a:r>
                <a:r>
                  <a:rPr lang="en-US" sz="2200" kern="0" dirty="0">
                    <a:latin typeface="Trebuchet MS" panose="020B0603020202020204" pitchFamily="34" charset="0"/>
                  </a:rPr>
                  <a:t>(t) = |{</a:t>
                </a:r>
                <a:r>
                  <a:rPr lang="en-US" sz="2200" kern="0" dirty="0" err="1">
                    <a:latin typeface="Trebuchet MS" panose="020B0603020202020204" pitchFamily="34" charset="0"/>
                  </a:rPr>
                  <a:t>e</a:t>
                </a:r>
                <a:r>
                  <a:rPr lang="en-US" sz="2200" kern="0" baseline="-25000" dirty="0" err="1">
                    <a:latin typeface="Trebuchet MS" panose="020B0603020202020204" pitchFamily="34" charset="0"/>
                  </a:rPr>
                  <a:t>i</a:t>
                </a:r>
                <a:r>
                  <a:rPr lang="en-US" sz="2200" kern="0" dirty="0">
                    <a:latin typeface="Trebuchet MS" panose="020B0603020202020204" pitchFamily="34" charset="0"/>
                  </a:rPr>
                  <a:t> | </a:t>
                </a:r>
                <a:r>
                  <a:rPr lang="en-US" sz="2200" kern="0" dirty="0" err="1">
                    <a:latin typeface="Trebuchet MS" panose="020B0603020202020204" pitchFamily="34" charset="0"/>
                  </a:rPr>
                  <a:t>e</a:t>
                </a:r>
                <a:r>
                  <a:rPr lang="en-US" sz="2200" kern="0" baseline="-25000" dirty="0" err="1">
                    <a:latin typeface="Trebuchet MS" panose="020B0603020202020204" pitchFamily="34" charset="0"/>
                  </a:rPr>
                  <a:t>i</a:t>
                </a:r>
                <a:r>
                  <a:rPr lang="en-US" sz="2200" kern="0" dirty="0">
                    <a:latin typeface="Trebuchet MS" panose="020B0603020202020204" pitchFamily="34" charset="0"/>
                  </a:rPr>
                  <a:t> </a:t>
                </a:r>
                <a:r>
                  <a:rPr lang="el-GR" sz="2200" kern="0" dirty="0">
                    <a:latin typeface="Trebuchet MS" panose="020B0603020202020204" pitchFamily="34" charset="0"/>
                  </a:rPr>
                  <a:t>ϵ </a:t>
                </a:r>
                <a:r>
                  <a:rPr lang="en-US" sz="2200" kern="0" dirty="0">
                    <a:latin typeface="Trebuchet MS" panose="020B0603020202020204" pitchFamily="34" charset="0"/>
                  </a:rPr>
                  <a:t>E ꓥ t </a:t>
                </a:r>
                <a:r>
                  <a:rPr lang="el-GR" sz="2200" kern="0" dirty="0">
                    <a:latin typeface="Trebuchet MS" panose="020B0603020202020204" pitchFamily="34" charset="0"/>
                  </a:rPr>
                  <a:t>ϵ</a:t>
                </a:r>
                <a:r>
                  <a:rPr lang="en-US" sz="2200" kern="0" dirty="0">
                    <a:latin typeface="Trebuchet MS" panose="020B0603020202020204" pitchFamily="34" charset="0"/>
                  </a:rPr>
                  <a:t> tokens(e)}| is the number of entity descriptions in E having token t in their values</a:t>
                </a:r>
              </a:p>
              <a:p>
                <a:pPr>
                  <a:spcBef>
                    <a:spcPts val="300"/>
                  </a:spcBef>
                </a:pPr>
                <a:r>
                  <a:rPr lang="en-US" sz="2200" kern="0" dirty="0" err="1">
                    <a:latin typeface="Trebuchet MS" panose="020B0603020202020204" pitchFamily="34" charset="0"/>
                  </a:rPr>
                  <a:t>neighborNSim</a:t>
                </a:r>
                <a:r>
                  <a:rPr lang="en-US" sz="2200" kern="0" dirty="0">
                    <a:latin typeface="Trebuchet MS" panose="020B0603020202020204" pitchFamily="34" charset="0"/>
                  </a:rPr>
                  <a:t> is a </a:t>
                </a:r>
                <a:r>
                  <a:rPr lang="en-US" sz="2200" kern="0" dirty="0">
                    <a:solidFill>
                      <a:srgbClr val="0070C0"/>
                    </a:solidFill>
                    <a:latin typeface="Trebuchet MS" panose="020B0603020202020204" pitchFamily="34" charset="0"/>
                  </a:rPr>
                  <a:t>metric</a:t>
                </a:r>
                <a:r>
                  <a:rPr lang="en-US" sz="2200" kern="0" dirty="0">
                    <a:latin typeface="Trebuchet MS" panose="020B0603020202020204" pitchFamily="34" charset="0"/>
                  </a:rPr>
                  <a:t> as a sum of metrics [Chen et al., 2009]</a:t>
                </a:r>
              </a:p>
              <a:p>
                <a:pPr marL="0" indent="0">
                  <a:buNone/>
                </a:pPr>
                <a:endParaRPr lang="en-US" sz="2200" kern="0" dirty="0">
                  <a:latin typeface="Trebuchet MS" panose="020B0603020202020204" pitchFamily="34" charset="0"/>
                </a:endParaRPr>
              </a:p>
              <a:p>
                <a:endParaRPr lang="en-US" sz="2200" kern="0" dirty="0">
                  <a:latin typeface="Trebuchet MS" panose="020B0603020202020204" pitchFamily="34" charset="0"/>
                </a:endParaRPr>
              </a:p>
            </p:txBody>
          </p:sp>
        </mc:Choice>
        <mc:Fallback xmlns="">
          <p:sp>
            <p:nvSpPr>
              <p:cNvPr id="5" name="Espace réservé du contenu 2"/>
              <p:cNvSpPr txBox="1">
                <a:spLocks noRot="1" noChangeAspect="1" noMove="1" noResize="1" noEditPoints="1" noAdjustHandles="1" noChangeArrowheads="1" noChangeShapeType="1" noTextEdit="1"/>
              </p:cNvSpPr>
              <p:nvPr/>
            </p:nvSpPr>
            <p:spPr bwMode="auto">
              <a:xfrm>
                <a:off x="72467" y="3932536"/>
                <a:ext cx="9071533" cy="2520777"/>
              </a:xfrm>
              <a:prstGeom prst="rect">
                <a:avLst/>
              </a:prstGeom>
              <a:blipFill>
                <a:blip r:embed="rId3"/>
                <a:stretch>
                  <a:fillRect l="-1411" t="-4106" b="-33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noFill/>
                  </a:rPr>
                  <a:t> </a:t>
                </a:r>
              </a:p>
            </p:txBody>
          </p:sp>
        </mc:Fallback>
      </mc:AlternateContent>
      <p:sp>
        <p:nvSpPr>
          <p:cNvPr id="6" name="Rectangle 5"/>
          <p:cNvSpPr/>
          <p:nvPr/>
        </p:nvSpPr>
        <p:spPr>
          <a:xfrm>
            <a:off x="259496" y="4361928"/>
            <a:ext cx="8560654" cy="86497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214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theme/theme1.xml><?xml version="1.0" encoding="utf-8"?>
<a:theme xmlns:a="http://schemas.openxmlformats.org/drawingml/2006/main" name="Nouvelle présentation">
  <a:themeElements>
    <a:clrScheme name="">
      <a:dk1>
        <a:srgbClr val="000000"/>
      </a:dk1>
      <a:lt1>
        <a:srgbClr val="FFFFFF"/>
      </a:lt1>
      <a:dk2>
        <a:srgbClr val="000000"/>
      </a:dk2>
      <a:lt2>
        <a:srgbClr val="808080"/>
      </a:lt2>
      <a:accent1>
        <a:srgbClr val="26B7FD"/>
      </a:accent1>
      <a:accent2>
        <a:srgbClr val="333399"/>
      </a:accent2>
      <a:accent3>
        <a:srgbClr val="FFFFFF"/>
      </a:accent3>
      <a:accent4>
        <a:srgbClr val="000000"/>
      </a:accent4>
      <a:accent5>
        <a:srgbClr val="ACD8FE"/>
      </a:accent5>
      <a:accent6>
        <a:srgbClr val="2D2D8A"/>
      </a:accent6>
      <a:hlink>
        <a:srgbClr val="009999"/>
      </a:hlink>
      <a:folHlink>
        <a:srgbClr val="99CC00"/>
      </a:folHlink>
    </a:clrScheme>
    <a:fontScheme name="Nouvelle pré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26B7FD"/>
      </a:accent1>
      <a:accent2>
        <a:srgbClr val="333399"/>
      </a:accent2>
      <a:accent3>
        <a:srgbClr val="FFFFFF"/>
      </a:accent3>
      <a:accent4>
        <a:srgbClr val="000000"/>
      </a:accent4>
      <a:accent5>
        <a:srgbClr val="ACD8FE"/>
      </a:accent5>
      <a:accent6>
        <a:srgbClr val="2D2D8A"/>
      </a:accent6>
      <a:hlink>
        <a:srgbClr val="009999"/>
      </a:hlink>
      <a:folHlink>
        <a:srgbClr val="99CC00"/>
      </a:folHlink>
    </a:clrScheme>
    <a:fontScheme name="Title &amp; Sub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97153</TotalTime>
  <Pages>0</Pages>
  <Words>4867</Words>
  <Characters>0</Characters>
  <Application>Microsoft Office PowerPoint</Application>
  <PresentationFormat>Affichage à l'écran (4:3)</PresentationFormat>
  <Lines>0</Lines>
  <Paragraphs>818</Paragraphs>
  <Slides>27</Slides>
  <Notes>24</Notes>
  <HiddenSlides>2</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27</vt:i4>
      </vt:variant>
    </vt:vector>
  </HeadingPairs>
  <TitlesOfParts>
    <vt:vector size="41" baseType="lpstr">
      <vt:lpstr>ＭＳ Ｐゴシック</vt:lpstr>
      <vt:lpstr>Arial</vt:lpstr>
      <vt:lpstr>Calibri</vt:lpstr>
      <vt:lpstr>Cambria Math</vt:lpstr>
      <vt:lpstr>Lucida Console</vt:lpstr>
      <vt:lpstr>Lucida Grande</vt:lpstr>
      <vt:lpstr>Symbol</vt:lpstr>
      <vt:lpstr>Tahoma</vt:lpstr>
      <vt:lpstr>Times</vt:lpstr>
      <vt:lpstr>Times New Roman</vt:lpstr>
      <vt:lpstr>Trebuchet MS</vt:lpstr>
      <vt:lpstr>Wingdings</vt:lpstr>
      <vt:lpstr>Nouvelle présentation</vt:lpstr>
      <vt:lpstr>Title &amp; Subtitle</vt:lpstr>
      <vt:lpstr> MinoanER: Schema-Agnostic, Non-Iterative, Massively Parallel Resolution of Web Entities</vt:lpstr>
      <vt:lpstr>Entity Descriptions in the Web of Data</vt:lpstr>
      <vt:lpstr>LOD Cloud and Web KBs</vt:lpstr>
      <vt:lpstr>Entity Resolution (ER)</vt:lpstr>
      <vt:lpstr>Web Scale ER: Requirements</vt:lpstr>
      <vt:lpstr>State of the art</vt:lpstr>
      <vt:lpstr>MinoanER Value Similarity</vt:lpstr>
      <vt:lpstr>MinoanER valueSim Example</vt:lpstr>
      <vt:lpstr>MinoanER Neighbor Similarity</vt:lpstr>
      <vt:lpstr>Value &amp; Neighbor Similarity of Matches</vt:lpstr>
      <vt:lpstr>Disjunctive Blocking</vt:lpstr>
      <vt:lpstr>Disjunctive Blocking: Example</vt:lpstr>
      <vt:lpstr>Disjunctive Blocking Graph</vt:lpstr>
      <vt:lpstr>Pruning the Disjunctive Blocking Graph</vt:lpstr>
      <vt:lpstr>Pruning the Disjunctive Blocking Graph</vt:lpstr>
      <vt:lpstr>Name Heuristic Matching: H1</vt:lpstr>
      <vt:lpstr>Value Heuristic Matching: H2</vt:lpstr>
      <vt:lpstr>Rank Aggregation Heuristic: H3</vt:lpstr>
      <vt:lpstr>Reciprocity Heuristic Matching: H4 </vt:lpstr>
      <vt:lpstr>MinoanER Architecture in </vt:lpstr>
      <vt:lpstr>Experimental evaluation: Datasets</vt:lpstr>
      <vt:lpstr>Evaluation Results</vt:lpstr>
      <vt:lpstr>Evaluation of Heuristics</vt:lpstr>
      <vt:lpstr>Summary and Future Work</vt:lpstr>
      <vt:lpstr>Related works in Distributed ER</vt:lpstr>
      <vt:lpstr>Questions?</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Multipath tracing with Paris traceroute</dc:title>
  <dc:creator>teixeira</dc:creator>
  <cp:lastModifiedBy>Vassilis Christofidis</cp:lastModifiedBy>
  <cp:revision>3461</cp:revision>
  <cp:lastPrinted>2018-06-07T13:21:37Z</cp:lastPrinted>
  <dcterms:modified xsi:type="dcterms:W3CDTF">2019-03-26T19:06:22Z</dcterms:modified>
</cp:coreProperties>
</file>