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firstSlideNum="0" showSpecialPlsOnTitleSld="0" strictFirstAndLastChars="0" saveSubsetFonts="1">
  <p:sldMasterIdLst>
    <p:sldMasterId id="2147483649" r:id="rId1"/>
    <p:sldMasterId id="2147483648" r:id="rId2"/>
  </p:sldMasterIdLst>
  <p:notesMasterIdLst>
    <p:notesMasterId r:id="rId67"/>
  </p:notesMasterIdLst>
  <p:handoutMasterIdLst>
    <p:handoutMasterId r:id="rId68"/>
  </p:handoutMasterIdLst>
  <p:sldIdLst>
    <p:sldId id="787" r:id="rId3"/>
    <p:sldId id="857" r:id="rId4"/>
    <p:sldId id="906" r:id="rId5"/>
    <p:sldId id="837" r:id="rId6"/>
    <p:sldId id="894" r:id="rId7"/>
    <p:sldId id="804" r:id="rId8"/>
    <p:sldId id="861" r:id="rId9"/>
    <p:sldId id="877" r:id="rId10"/>
    <p:sldId id="863" r:id="rId11"/>
    <p:sldId id="864" r:id="rId12"/>
    <p:sldId id="872" r:id="rId13"/>
    <p:sldId id="871" r:id="rId14"/>
    <p:sldId id="874" r:id="rId15"/>
    <p:sldId id="875" r:id="rId16"/>
    <p:sldId id="873" r:id="rId17"/>
    <p:sldId id="878" r:id="rId18"/>
    <p:sldId id="868" r:id="rId19"/>
    <p:sldId id="870" r:id="rId20"/>
    <p:sldId id="866" r:id="rId21"/>
    <p:sldId id="879" r:id="rId22"/>
    <p:sldId id="892" r:id="rId23"/>
    <p:sldId id="867" r:id="rId24"/>
    <p:sldId id="880" r:id="rId25"/>
    <p:sldId id="881" r:id="rId26"/>
    <p:sldId id="882" r:id="rId27"/>
    <p:sldId id="909" r:id="rId28"/>
    <p:sldId id="910" r:id="rId29"/>
    <p:sldId id="911" r:id="rId30"/>
    <p:sldId id="912" r:id="rId31"/>
    <p:sldId id="913" r:id="rId32"/>
    <p:sldId id="914" r:id="rId33"/>
    <p:sldId id="915" r:id="rId34"/>
    <p:sldId id="916" r:id="rId35"/>
    <p:sldId id="917" r:id="rId36"/>
    <p:sldId id="918" r:id="rId37"/>
    <p:sldId id="865" r:id="rId38"/>
    <p:sldId id="806" r:id="rId39"/>
    <p:sldId id="807" r:id="rId40"/>
    <p:sldId id="808" r:id="rId41"/>
    <p:sldId id="809" r:id="rId42"/>
    <p:sldId id="810" r:id="rId43"/>
    <p:sldId id="811" r:id="rId44"/>
    <p:sldId id="876" r:id="rId45"/>
    <p:sldId id="805" r:id="rId46"/>
    <p:sldId id="893" r:id="rId47"/>
    <p:sldId id="838" r:id="rId48"/>
    <p:sldId id="896" r:id="rId49"/>
    <p:sldId id="841" r:id="rId50"/>
    <p:sldId id="919" r:id="rId51"/>
    <p:sldId id="920" r:id="rId52"/>
    <p:sldId id="921" r:id="rId53"/>
    <p:sldId id="922" r:id="rId54"/>
    <p:sldId id="843" r:id="rId55"/>
    <p:sldId id="844" r:id="rId56"/>
    <p:sldId id="859" r:id="rId57"/>
    <p:sldId id="836" r:id="rId58"/>
    <p:sldId id="907" r:id="rId59"/>
    <p:sldId id="908" r:id="rId60"/>
    <p:sldId id="900" r:id="rId61"/>
    <p:sldId id="858" r:id="rId62"/>
    <p:sldId id="895" r:id="rId63"/>
    <p:sldId id="803" r:id="rId64"/>
    <p:sldId id="903" r:id="rId65"/>
    <p:sldId id="904" r:id="rId66"/>
  </p:sldIdLst>
  <p:sldSz cx="9144000" cy="6858000" type="screen4x3"/>
  <p:notesSz cx="6797675" cy="9874250"/>
  <p:defaultTextStyle>
    <a:defPPr>
      <a:defRPr lang="en-US"/>
    </a:defPPr>
    <a:lvl1pPr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1pPr>
    <a:lvl2pPr marL="4572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2pPr>
    <a:lvl3pPr marL="9144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3pPr>
    <a:lvl4pPr marL="13716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4pPr>
    <a:lvl5pPr marL="18288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C66"/>
    <a:srgbClr val="FF0000"/>
    <a:srgbClr val="000000"/>
    <a:srgbClr val="BAC7D9"/>
    <a:srgbClr val="F7F7F7"/>
    <a:srgbClr val="F0F0F0"/>
    <a:srgbClr val="DEDEDE"/>
    <a:srgbClr val="A3C6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9596" autoAdjust="0"/>
  </p:normalViewPr>
  <p:slideViewPr>
    <p:cSldViewPr snapToGrid="0">
      <p:cViewPr varScale="1">
        <p:scale>
          <a:sx n="68" d="100"/>
          <a:sy n="68" d="100"/>
        </p:scale>
        <p:origin x="76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01"/>
    </p:cViewPr>
  </p:notesTextViewPr>
  <p:sorterViewPr>
    <p:cViewPr>
      <p:scale>
        <a:sx n="100" d="100"/>
        <a:sy n="100" d="100"/>
      </p:scale>
      <p:origin x="0" y="-12451"/>
    </p:cViewPr>
  </p:sorterViewPr>
  <p:notesViewPr>
    <p:cSldViewPr snapToGrid="0">
      <p:cViewPr varScale="1">
        <p:scale>
          <a:sx n="53" d="100"/>
          <a:sy n="53" d="100"/>
        </p:scale>
        <p:origin x="-2256" y="-7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0"/>
            <a:ext cx="2945659" cy="493713"/>
          </a:xfrm>
          <a:prstGeom prst="rect">
            <a:avLst/>
          </a:prstGeom>
          <a:noFill/>
          <a:ln w="12700">
            <a:noFill/>
            <a:miter lim="800000"/>
            <a:headEnd/>
            <a:tailEnd/>
          </a:ln>
          <a:effectLst/>
        </p:spPr>
        <p:txBody>
          <a:bodyPr vert="horz" wrap="square" lIns="41473" tIns="0" rIns="41473" bIns="0" numCol="1" anchor="t"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5" name="Rectangle 3"/>
          <p:cNvSpPr>
            <a:spLocks noGrp="1" noChangeArrowheads="1"/>
          </p:cNvSpPr>
          <p:nvPr>
            <p:ph type="dt" sz="quarter" idx="1"/>
          </p:nvPr>
        </p:nvSpPr>
        <p:spPr bwMode="auto">
          <a:xfrm>
            <a:off x="3852017" y="0"/>
            <a:ext cx="2945659" cy="493713"/>
          </a:xfrm>
          <a:prstGeom prst="rect">
            <a:avLst/>
          </a:prstGeom>
          <a:noFill/>
          <a:ln w="12700">
            <a:noFill/>
            <a:miter lim="800000"/>
            <a:headEnd/>
            <a:tailEnd/>
          </a:ln>
          <a:effectLst/>
        </p:spPr>
        <p:txBody>
          <a:bodyPr vert="horz" wrap="square" lIns="41473" tIns="0" rIns="41473" bIns="0" numCol="1" anchor="t" anchorCtr="0" compatLnSpc="1">
            <a:prstTxWarp prst="textNoShape">
              <a:avLst/>
            </a:prstTxWarp>
          </a:bodyPr>
          <a:lstStyle>
            <a:lvl1pPr algn="r">
              <a:buFont typeface="Times" pitchFamily="80" charset="0"/>
              <a:buChar char="•"/>
              <a:defRPr sz="1200">
                <a:ea typeface="+mn-ea"/>
                <a:cs typeface="Arial" charset="0"/>
              </a:defRPr>
            </a:lvl1pPr>
          </a:lstStyle>
          <a:p>
            <a:pPr>
              <a:defRPr/>
            </a:pPr>
            <a:endParaRPr lang="en-US"/>
          </a:p>
        </p:txBody>
      </p:sp>
      <p:sp>
        <p:nvSpPr>
          <p:cNvPr id="182276" name="Rectangle 4"/>
          <p:cNvSpPr>
            <a:spLocks noGrp="1" noChangeArrowheads="1"/>
          </p:cNvSpPr>
          <p:nvPr>
            <p:ph type="ftr" sz="quarter" idx="2"/>
          </p:nvPr>
        </p:nvSpPr>
        <p:spPr bwMode="auto">
          <a:xfrm>
            <a:off x="1" y="9380537"/>
            <a:ext cx="2945659" cy="493713"/>
          </a:xfrm>
          <a:prstGeom prst="rect">
            <a:avLst/>
          </a:prstGeom>
          <a:noFill/>
          <a:ln w="12700">
            <a:noFill/>
            <a:miter lim="800000"/>
            <a:headEnd/>
            <a:tailEnd/>
          </a:ln>
          <a:effectLst/>
        </p:spPr>
        <p:txBody>
          <a:bodyPr vert="horz" wrap="square" lIns="41473" tIns="0" rIns="41473" bIns="0" numCol="1" anchor="b"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7" name="Rectangle 5"/>
          <p:cNvSpPr>
            <a:spLocks noGrp="1" noChangeArrowheads="1"/>
          </p:cNvSpPr>
          <p:nvPr>
            <p:ph type="sldNum" sz="quarter" idx="3"/>
          </p:nvPr>
        </p:nvSpPr>
        <p:spPr bwMode="auto">
          <a:xfrm>
            <a:off x="3852017" y="9380537"/>
            <a:ext cx="2945659" cy="493713"/>
          </a:xfrm>
          <a:prstGeom prst="rect">
            <a:avLst/>
          </a:prstGeom>
          <a:noFill/>
          <a:ln w="12700">
            <a:noFill/>
            <a:miter lim="800000"/>
            <a:headEnd/>
            <a:tailEnd/>
          </a:ln>
          <a:effectLst/>
        </p:spPr>
        <p:txBody>
          <a:bodyPr vert="horz" wrap="square" lIns="41473" tIns="0" rIns="41473" bIns="0" numCol="1" anchor="b" anchorCtr="0" compatLnSpc="1">
            <a:prstTxWarp prst="textNoShape">
              <a:avLst/>
            </a:prstTxWarp>
          </a:bodyPr>
          <a:lstStyle>
            <a:lvl1pPr algn="r">
              <a:defRPr sz="1200" smtClean="0">
                <a:cs typeface="Arial" charset="0"/>
              </a:defRPr>
            </a:lvl1pPr>
          </a:lstStyle>
          <a:p>
            <a:pPr>
              <a:defRPr/>
            </a:pPr>
            <a:fld id="{5BB38E17-2F7A-874D-88F5-D16EFB936965}" type="slidenum">
              <a:rPr lang="en-US"/>
              <a:pPr>
                <a:defRPr/>
              </a:pPr>
              <a:t>‹N°›</a:t>
            </a:fld>
            <a:endParaRPr lang="en-US"/>
          </a:p>
        </p:txBody>
      </p:sp>
    </p:spTree>
    <p:extLst>
      <p:ext uri="{BB962C8B-B14F-4D97-AF65-F5344CB8AC3E}">
        <p14:creationId xmlns:p14="http://schemas.microsoft.com/office/powerpoint/2010/main" val="399646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hdr" sz="quarter"/>
          </p:nvPr>
        </p:nvSpPr>
        <p:spPr bwMode="auto">
          <a:xfrm>
            <a:off x="1" y="0"/>
            <a:ext cx="2945659" cy="49371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1" name="Rectangle 3"/>
          <p:cNvSpPr>
            <a:spLocks noGrp="1"/>
          </p:cNvSpPr>
          <p:nvPr>
            <p:ph type="dt" idx="1"/>
          </p:nvPr>
        </p:nvSpPr>
        <p:spPr bwMode="auto">
          <a:xfrm>
            <a:off x="3852017" y="0"/>
            <a:ext cx="2945659" cy="49371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p:cNvSpPr>
          <p:nvPr>
            <p:ph type="body" sz="quarter" idx="3"/>
          </p:nvPr>
        </p:nvSpPr>
        <p:spPr bwMode="auto">
          <a:xfrm>
            <a:off x="906357" y="4690269"/>
            <a:ext cx="4984962" cy="4443412"/>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p:cNvSpPr>
          <p:nvPr>
            <p:ph type="ftr" sz="quarter" idx="4"/>
          </p:nvPr>
        </p:nvSpPr>
        <p:spPr bwMode="auto">
          <a:xfrm>
            <a:off x="1" y="9380537"/>
            <a:ext cx="2945659" cy="493713"/>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5" name="Rectangle 7"/>
          <p:cNvSpPr>
            <a:spLocks noGrp="1"/>
          </p:cNvSpPr>
          <p:nvPr>
            <p:ph type="sldNum" sz="quarter" idx="5"/>
          </p:nvPr>
        </p:nvSpPr>
        <p:spPr bwMode="auto">
          <a:xfrm>
            <a:off x="3852017" y="9380537"/>
            <a:ext cx="2945659" cy="493713"/>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smtClean="0">
                <a:solidFill>
                  <a:srgbClr val="000000"/>
                </a:solidFill>
                <a:latin typeface="Times New Roman" charset="0"/>
                <a:cs typeface="Times New Roman" charset="0"/>
                <a:sym typeface="Times New Roman" charset="0"/>
              </a:defRPr>
            </a:lvl1pPr>
          </a:lstStyle>
          <a:p>
            <a:pPr>
              <a:defRPr/>
            </a:pPr>
            <a:fld id="{3586927B-C2F3-4548-AC2E-0D311B679999}" type="slidenum">
              <a:rPr lang="fr-FR"/>
              <a:pPr>
                <a:defRPr/>
              </a:pPr>
              <a:t>‹N°›</a:t>
            </a:fld>
            <a:endParaRPr lang="fr-FR"/>
          </a:p>
        </p:txBody>
      </p:sp>
    </p:spTree>
    <p:extLst>
      <p:ext uri="{BB962C8B-B14F-4D97-AF65-F5344CB8AC3E}">
        <p14:creationId xmlns:p14="http://schemas.microsoft.com/office/powerpoint/2010/main" val="22336100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sym typeface="Arial" charset="0"/>
              </a:defRPr>
            </a:lvl1pPr>
            <a:lvl2pPr marL="742950" indent="-285750" eaLnBrk="0" hangingPunct="0">
              <a:defRPr sz="3200">
                <a:solidFill>
                  <a:schemeClr val="tx1"/>
                </a:solidFill>
                <a:latin typeface="Arial" charset="0"/>
                <a:ea typeface="ＭＳ Ｐゴシック" charset="0"/>
                <a:sym typeface="Arial" charset="0"/>
              </a:defRPr>
            </a:lvl2pPr>
            <a:lvl3pPr marL="1143000" indent="-228600" eaLnBrk="0" hangingPunct="0">
              <a:defRPr sz="3200">
                <a:solidFill>
                  <a:schemeClr val="tx1"/>
                </a:solidFill>
                <a:latin typeface="Arial" charset="0"/>
                <a:ea typeface="ＭＳ Ｐゴシック" charset="0"/>
                <a:sym typeface="Arial" charset="0"/>
              </a:defRPr>
            </a:lvl3pPr>
            <a:lvl4pPr marL="1600200" indent="-228600" eaLnBrk="0" hangingPunct="0">
              <a:defRPr sz="3200">
                <a:solidFill>
                  <a:schemeClr val="tx1"/>
                </a:solidFill>
                <a:latin typeface="Arial" charset="0"/>
                <a:ea typeface="ＭＳ Ｐゴシック" charset="0"/>
                <a:sym typeface="Arial" charset="0"/>
              </a:defRPr>
            </a:lvl4pPr>
            <a:lvl5pPr marL="2057400" indent="-228600" eaLnBrk="0" hangingPunct="0">
              <a:defRPr sz="3200">
                <a:solidFill>
                  <a:schemeClr val="tx1"/>
                </a:solidFill>
                <a:latin typeface="Arial" charset="0"/>
                <a:ea typeface="ＭＳ Ｐゴシック" charset="0"/>
                <a:sym typeface="Arial" charset="0"/>
              </a:defRPr>
            </a:lvl5pPr>
            <a:lvl6pPr marL="25146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6pPr>
            <a:lvl7pPr marL="29718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7pPr>
            <a:lvl8pPr marL="34290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8pPr>
            <a:lvl9pPr marL="38862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9pPr>
          </a:lstStyle>
          <a:p>
            <a:pPr eaLnBrk="1" hangingPunct="1"/>
            <a:fld id="{6915AB5F-C9FE-2648-A4BA-C31C77A00E3C}" type="slidenum">
              <a:rPr lang="fr-FR" sz="1200">
                <a:solidFill>
                  <a:srgbClr val="000000"/>
                </a:solidFill>
                <a:latin typeface="Times New Roman" charset="0"/>
                <a:cs typeface="Times New Roman" charset="0"/>
                <a:sym typeface="Times New Roman" charset="0"/>
              </a:rPr>
              <a:pPr eaLnBrk="1" hangingPunct="1"/>
              <a:t>0</a:t>
            </a:fld>
            <a:endParaRPr lang="fr-FR" sz="1200">
              <a:solidFill>
                <a:srgbClr val="000000"/>
              </a:solidFill>
              <a:latin typeface="Times New Roman" charset="0"/>
              <a:cs typeface="Times New Roman" charset="0"/>
              <a:sym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0" charset="0"/>
                <a:ea typeface="ＭＳ Ｐゴシック" charset="0"/>
                <a:cs typeface="ＭＳ Ｐゴシック" charset="0"/>
              </a:rPr>
              <a:t>O.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Benjelloun</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H. Garcia-Molina, D.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Menestrina</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Q. Su, S. E. Whang, and J.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Widom</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Swoosh: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a generic approach to entity resolution.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VLDB J.</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18(1):255–276, 2009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9</a:t>
            </a:fld>
            <a:endParaRPr lang="fr-FR"/>
          </a:p>
        </p:txBody>
      </p:sp>
    </p:spTree>
    <p:extLst>
      <p:ext uri="{BB962C8B-B14F-4D97-AF65-F5344CB8AC3E}">
        <p14:creationId xmlns:p14="http://schemas.microsoft.com/office/powerpoint/2010/main" val="267235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Description e1 is dominated by e2 if </a:t>
            </a:r>
            <a:r>
              <a:rPr lang="en-US" sz="1200" i="0" dirty="0" smtClean="0"/>
              <a:t>M(</a:t>
            </a:r>
            <a:r>
              <a:rPr lang="en-US" sz="1200" i="0" dirty="0" smtClean="0">
                <a:latin typeface="Tw Cen MT" panose="020B0602020104020603" pitchFamily="34" charset="0"/>
              </a:rPr>
              <a:t>e</a:t>
            </a:r>
            <a:r>
              <a:rPr lang="en-US" sz="1200" i="0" baseline="-25000" dirty="0" smtClean="0">
                <a:latin typeface="Tw Cen MT" panose="020B0602020104020603" pitchFamily="34" charset="0"/>
              </a:rPr>
              <a:t>1</a:t>
            </a:r>
            <a:r>
              <a:rPr lang="en-US" sz="1200" i="0" dirty="0" smtClean="0"/>
              <a:t>,</a:t>
            </a:r>
            <a:r>
              <a:rPr lang="en-US" sz="1200" i="0" dirty="0" smtClean="0">
                <a:latin typeface="Tw Cen MT" panose="020B0602020104020603" pitchFamily="34" charset="0"/>
              </a:rPr>
              <a:t>e</a:t>
            </a:r>
            <a:r>
              <a:rPr lang="en-US" sz="1200" i="0" baseline="-25000" dirty="0" smtClean="0">
                <a:latin typeface="Tw Cen MT" panose="020B0602020104020603" pitchFamily="34" charset="0"/>
              </a:rPr>
              <a:t>2</a:t>
            </a:r>
            <a:r>
              <a:rPr lang="en-US" sz="1200" i="0" dirty="0" smtClean="0"/>
              <a:t>) = true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and e2 holds more information: e1</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 e2</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Any partial order on records</a:t>
            </a:r>
          </a:p>
          <a:p>
            <a:r>
              <a:rPr lang="en-US" sz="1200" b="0" i="0" u="none" strike="noStrike" kern="1200" baseline="0" dirty="0" smtClean="0">
                <a:solidFill>
                  <a:schemeClr val="tx1"/>
                </a:solidFill>
                <a:latin typeface="Times New Roman" pitchFamily="80" charset="0"/>
                <a:ea typeface="ＭＳ Ｐゴシック" charset="0"/>
                <a:cs typeface="ＭＳ Ｐゴシック" charset="0"/>
              </a:rPr>
              <a:t>◊ Reflexive, transitive</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Antisymmetric: if e1 ≼ e2 and e2 ≼ e1, then e1= e2</a:t>
            </a:r>
            <a:endParaRPr lang="el-GR" i="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10</a:t>
            </a:fld>
            <a:endParaRPr lang="fr-FR"/>
          </a:p>
        </p:txBody>
      </p:sp>
    </p:spTree>
    <p:extLst>
      <p:ext uri="{BB962C8B-B14F-4D97-AF65-F5344CB8AC3E}">
        <p14:creationId xmlns:p14="http://schemas.microsoft.com/office/powerpoint/2010/main" val="282216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11</a:t>
            </a:fld>
            <a:endParaRPr lang="fr-FR"/>
          </a:p>
        </p:txBody>
      </p:sp>
    </p:spTree>
    <p:extLst>
      <p:ext uri="{BB962C8B-B14F-4D97-AF65-F5344CB8AC3E}">
        <p14:creationId xmlns:p14="http://schemas.microsoft.com/office/powerpoint/2010/main" val="397406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GB"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12</a:t>
            </a:fld>
            <a:endParaRPr lang="fr-FR"/>
          </a:p>
        </p:txBody>
      </p:sp>
    </p:spTree>
    <p:extLst>
      <p:ext uri="{BB962C8B-B14F-4D97-AF65-F5344CB8AC3E}">
        <p14:creationId xmlns:p14="http://schemas.microsoft.com/office/powerpoint/2010/main" val="410770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One of the algorithms exploiting the ICAR properties is R-Swoosh, which operates as follows. A set E of entity descriptions is initialized to contain all the input descriptions. Then, at each iteration, a description e is removed from E and compared to each description e’ of the, initially empty, set E’. If e and e’ are found to match, then they are removed from E and E’, respectively, and the result of their merging is placed into E (exploiting representatively). If there is no description e’ matching with e, then e is placed in E’. This process continues until E becomes empty, i.e., there are no more matches to be found.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13</a:t>
            </a:fld>
            <a:endParaRPr lang="fr-FR"/>
          </a:p>
        </p:txBody>
      </p:sp>
    </p:spTree>
    <p:extLst>
      <p:ext uri="{BB962C8B-B14F-4D97-AF65-F5344CB8AC3E}">
        <p14:creationId xmlns:p14="http://schemas.microsoft.com/office/powerpoint/2010/main" val="276224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lang="en-GB" sz="1200" dirty="0" smtClean="0"/>
              <a:t>Keeps data lineage, ensures that we do not miss future matches</a:t>
            </a:r>
          </a:p>
          <a:p>
            <a:pPr marL="0" marR="0" lvl="2" indent="0" algn="l" defTabSz="914400" rtl="0" eaLnBrk="0" fontAlgn="base" latinLnBrk="0" hangingPunct="0">
              <a:lnSpc>
                <a:spcPct val="100000"/>
              </a:lnSpc>
              <a:spcBef>
                <a:spcPct val="0"/>
              </a:spcBef>
              <a:spcAft>
                <a:spcPct val="0"/>
              </a:spcAft>
              <a:buClrTx/>
              <a:buSzTx/>
              <a:buFontTx/>
              <a:buNone/>
              <a:tabLst/>
              <a:defRPr/>
            </a:pPr>
            <a:r>
              <a:rPr lang="en-GB" sz="1200" dirty="0" smtClean="0"/>
              <a:t>Presentation to user or app to do the actual fusion</a:t>
            </a:r>
          </a:p>
          <a:p>
            <a:pPr marL="0" marR="0" lvl="2" indent="0" algn="l" defTabSz="914400" rtl="0" eaLnBrk="0" fontAlgn="base" latinLnBrk="0" hangingPunct="0">
              <a:lnSpc>
                <a:spcPct val="100000"/>
              </a:lnSpc>
              <a:spcBef>
                <a:spcPct val="0"/>
              </a:spcBef>
              <a:spcAft>
                <a:spcPct val="0"/>
              </a:spcAft>
              <a:buClrTx/>
              <a:buSzTx/>
              <a:buFontTx/>
              <a:buNone/>
              <a:tabLst/>
              <a:defRPr/>
            </a:pPr>
            <a:r>
              <a:rPr lang="en-GB" sz="1200" dirty="0" smtClean="0"/>
              <a:t>Alternative for numbers: Keep range </a:t>
            </a:r>
          </a:p>
          <a:p>
            <a:pPr marL="0" marR="0" lvl="2" indent="0" algn="l" defTabSz="914400" rtl="0" eaLnBrk="0" fontAlgn="base" latinLnBrk="0" hangingPunct="0">
              <a:lnSpc>
                <a:spcPct val="100000"/>
              </a:lnSpc>
              <a:spcBef>
                <a:spcPct val="0"/>
              </a:spcBef>
              <a:spcAft>
                <a:spcPct val="0"/>
              </a:spcAft>
              <a:buClrTx/>
              <a:buSzTx/>
              <a:buFontTx/>
              <a:buNone/>
              <a:tabLst/>
              <a:defRPr/>
            </a:pPr>
            <a:endParaRPr lang="en-GB" sz="1200" dirty="0" smtClean="0"/>
          </a:p>
          <a:p>
            <a:pPr marL="0" marR="0" lvl="2" indent="0" algn="l" defTabSz="914400" rtl="0" eaLnBrk="0" fontAlgn="base" latinLnBrk="0" hangingPunct="0">
              <a:lnSpc>
                <a:spcPct val="100000"/>
              </a:lnSpc>
              <a:spcBef>
                <a:spcPct val="0"/>
              </a:spcBef>
              <a:spcAft>
                <a:spcPct val="0"/>
              </a:spcAft>
              <a:buClrTx/>
              <a:buSzTx/>
              <a:buFontTx/>
              <a:buNone/>
              <a:tabLst/>
              <a:defRPr/>
            </a:pPr>
            <a:r>
              <a:rPr lang="en-GB" sz="1200" dirty="0" smtClean="0"/>
              <a:t>The key idea is that each record maintains all the values seen in its base records. For example, if a record with name {John Doe} is merged with a record with name {J. Doe}, the result would  have the name {John Doe, J. Doe}. </a:t>
            </a:r>
            <a:r>
              <a:rPr lang="en-GB" sz="1200" dirty="0" err="1" smtClean="0"/>
              <a:t>Unioning</a:t>
            </a:r>
            <a:r>
              <a:rPr lang="en-GB" sz="1200" dirty="0" smtClean="0"/>
              <a:t> values is convenient in practice since we record all the variants seen for a person’s name, a hotel’s name, a company’s phone number, and so on. Keeping the “lineage” of our records is important in many applications, and furthermore ensures we do not miss future potential matches. Notice that the actual presentation of this merged record to the user does not have to be a set, but can be any string operation result on the possible values (e.g., {John Doe}). Such a strategy is perfectly fine as long as the records only use the “underlying” set values for matching and merging. Two records match if there exists a pair of values from the records that match. In our example, say the match function compares a third record with name {Johnny Doe} to the merged record obtained earlier. If the function compares names, then it would declare a match if Johnny Doe matches either one of the two names.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14</a:t>
            </a:fld>
            <a:endParaRPr lang="fr-FR"/>
          </a:p>
        </p:txBody>
      </p:sp>
    </p:spTree>
    <p:extLst>
      <p:ext uri="{BB962C8B-B14F-4D97-AF65-F5344CB8AC3E}">
        <p14:creationId xmlns:p14="http://schemas.microsoft.com/office/powerpoint/2010/main" val="2146421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latin typeface="Times New Roman" pitchFamily="80" charset="0"/>
                <a:ea typeface="ＭＳ Ｐゴシック" charset="0"/>
                <a:cs typeface="ＭＳ Ｐゴシック" charset="0"/>
              </a:rPr>
              <a:t>Graph-based Iterative Algorithms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15</a:t>
            </a:fld>
            <a:endParaRPr lang="fr-FR"/>
          </a:p>
        </p:txBody>
      </p:sp>
    </p:spTree>
    <p:extLst>
      <p:ext uri="{BB962C8B-B14F-4D97-AF65-F5344CB8AC3E}">
        <p14:creationId xmlns:p14="http://schemas.microsoft.com/office/powerpoint/2010/main" val="3057270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Hard constraints are those which we definitely want to be true. These might relate to the successful assembly of a mechanism. Soft constraint are those we would like to be true - but not at the expense of the others. These might say that a mechanism must follow a given path. There is not point in trying to match every point exactly if this can only be done by breaking the assembly of the links.</a:t>
            </a:r>
          </a:p>
          <a:p>
            <a:endParaRPr lang="en-GB" dirty="0" smtClean="0"/>
          </a:p>
          <a:p>
            <a:r>
              <a:rPr lang="en-GB" dirty="0" smtClean="0"/>
              <a:t>Global constraint: if two movie festivals match then their venue also match</a:t>
            </a:r>
          </a:p>
          <a:p>
            <a:r>
              <a:rPr lang="en-GB" dirty="0" smtClean="0"/>
              <a:t>Can be applied to all instances of venues e.g., all occurrences of ‘Cannes International Film Festival’ (named until 2002) can be matched to ‘Cannes Festival’ </a:t>
            </a:r>
          </a:p>
          <a:p>
            <a:r>
              <a:rPr lang="en-GB" dirty="0" smtClean="0"/>
              <a:t>Local constraint: if two movies match then their actors also match</a:t>
            </a:r>
          </a:p>
          <a:p>
            <a:r>
              <a:rPr lang="en-GB" dirty="0" smtClean="0"/>
              <a:t>Don’t match all occurrences of ‘</a:t>
            </a:r>
            <a:r>
              <a:rPr lang="en-GB" dirty="0" err="1" smtClean="0"/>
              <a:t>Victorina</a:t>
            </a:r>
            <a:r>
              <a:rPr lang="en-GB" dirty="0" smtClean="0"/>
              <a:t> Mérida Rojas’ with ‘Victoria Abril’, only in the context of the </a:t>
            </a:r>
            <a:r>
              <a:rPr lang="en-GB" dirty="0" err="1" smtClean="0"/>
              <a:t>Almodovar’s</a:t>
            </a:r>
            <a:r>
              <a:rPr lang="en-GB" dirty="0" smtClean="0"/>
              <a:t> films</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16</a:t>
            </a:fld>
            <a:endParaRPr lang="fr-FR"/>
          </a:p>
        </p:txBody>
      </p:sp>
    </p:spTree>
    <p:extLst>
      <p:ext uri="{BB962C8B-B14F-4D97-AF65-F5344CB8AC3E}">
        <p14:creationId xmlns:p14="http://schemas.microsoft.com/office/powerpoint/2010/main" val="139112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W. Shen et al., “Constraint-­based Entity Matching”, AAAI 2005</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17</a:t>
            </a:fld>
            <a:endParaRPr lang="fr-FR"/>
          </a:p>
        </p:txBody>
      </p:sp>
    </p:spTree>
    <p:extLst>
      <p:ext uri="{BB962C8B-B14F-4D97-AF65-F5344CB8AC3E}">
        <p14:creationId xmlns:p14="http://schemas.microsoft.com/office/powerpoint/2010/main" val="133243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lang="en-US" sz="1200" dirty="0" smtClean="0"/>
              <a:t>LDA, CRFs, Markov Logic Networks, Probabilistic Relational Models</a:t>
            </a:r>
          </a:p>
          <a:p>
            <a:r>
              <a:rPr lang="en-US" sz="1200" b="0" i="0" u="none" strike="noStrike" kern="1200" baseline="0" dirty="0" smtClean="0">
                <a:solidFill>
                  <a:schemeClr val="tx1"/>
                </a:solidFill>
                <a:latin typeface="Times New Roman" pitchFamily="80" charset="0"/>
                <a:ea typeface="ＭＳ Ｐゴシック" charset="0"/>
                <a:cs typeface="ＭＳ Ｐゴシック" charset="0"/>
              </a:rPr>
              <a:t>Constraint‐based Entity Matching, </a:t>
            </a:r>
          </a:p>
          <a:p>
            <a:r>
              <a:rPr lang="en-US" sz="1200" b="0" i="0" u="none" strike="noStrike" kern="1200" baseline="0" dirty="0" err="1" smtClean="0">
                <a:solidFill>
                  <a:schemeClr val="tx1"/>
                </a:solidFill>
                <a:latin typeface="Times New Roman" pitchFamily="80" charset="0"/>
                <a:ea typeface="ＭＳ Ｐゴシック" charset="0"/>
                <a:cs typeface="+mn-cs"/>
              </a:rPr>
              <a:t>Dedupalog</a:t>
            </a:r>
            <a:endParaRPr lang="en-GB" sz="1200" kern="1200" dirty="0" smtClean="0">
              <a:solidFill>
                <a:schemeClr val="tx1"/>
              </a:solidFill>
              <a:latin typeface="Times New Roman" pitchFamily="80" charset="0"/>
              <a:ea typeface="ＭＳ Ｐゴシック" charset="0"/>
              <a:cs typeface="ＭＳ Ｐゴシック" charset="0"/>
            </a:endParaRPr>
          </a:p>
          <a:p>
            <a:r>
              <a:rPr lang="en-GB" sz="1200" kern="1200" dirty="0" smtClean="0">
                <a:solidFill>
                  <a:schemeClr val="tx1"/>
                </a:solidFill>
                <a:latin typeface="Times New Roman" pitchFamily="80" charset="0"/>
                <a:ea typeface="ＭＳ Ｐゴシック" charset="0"/>
                <a:cs typeface="ＭＳ Ｐゴシック" charset="0"/>
              </a:rPr>
              <a:t>The approach presented by Dong et al relies on existence of a dependency graph whose nodes represent similarities between record pairs, and edges represent dependencies between matching decisions. In general, the records and their relationships themselves can be represented as a graph. The graph indicates that, for example,  if two publications match (maybe based on the fact that all their authors match) then their venues must match as well.</a:t>
            </a:r>
            <a:endParaRPr lang="en-GB" sz="1200" dirty="0" smtClean="0"/>
          </a:p>
          <a:p>
            <a:r>
              <a:rPr lang="en-GB" sz="1200" dirty="0" smtClean="0"/>
              <a:t>Bhattacharya and </a:t>
            </a:r>
            <a:r>
              <a:rPr lang="en-GB" sz="1200" dirty="0" err="1" smtClean="0"/>
              <a:t>Getoor</a:t>
            </a:r>
            <a:r>
              <a:rPr lang="en-GB" sz="1200" dirty="0" smtClean="0"/>
              <a:t> propose another method called relational clustering for entity resolution (RC-ER), which iteratively creates clusters of matched records. In each iteration, clusters that are deemed most similar are merged. The similarity between two clusters is measured based on matching (strings) of the cluster labels, in addition to matching attributes of their related records. What makes this measure different from other measures is that its value can change after each iteration, since the cluster labels and their set of related records can change.</a:t>
            </a:r>
            <a:endParaRPr lang="en-GB" sz="1200" kern="1200" dirty="0" smtClean="0">
              <a:solidFill>
                <a:schemeClr val="tx1"/>
              </a:solidFill>
              <a:latin typeface="Times New Roman" pitchFamily="80" charset="0"/>
              <a:ea typeface="ＭＳ Ｐゴシック" charset="0"/>
              <a:cs typeface="ＭＳ Ｐゴシック" charset="0"/>
            </a:endParaRPr>
          </a:p>
          <a:p>
            <a:r>
              <a:rPr lang="en-GB" sz="1200" kern="1200" dirty="0" smtClean="0">
                <a:solidFill>
                  <a:schemeClr val="tx1"/>
                </a:solidFill>
                <a:latin typeface="Times New Roman" pitchFamily="80" charset="0"/>
                <a:ea typeface="ＭＳ Ｐゴシック" charset="0"/>
                <a:cs typeface="ＭＳ Ｐゴシック" charset="0"/>
              </a:rPr>
              <a:t>I. Bhattacharya and L. </a:t>
            </a:r>
            <a:r>
              <a:rPr lang="en-GB" sz="1200" kern="1200" dirty="0" err="1" smtClean="0">
                <a:solidFill>
                  <a:schemeClr val="tx1"/>
                </a:solidFill>
                <a:latin typeface="Times New Roman" pitchFamily="80" charset="0"/>
                <a:ea typeface="ＭＳ Ｐゴシック" charset="0"/>
                <a:cs typeface="ＭＳ Ｐゴシック" charset="0"/>
              </a:rPr>
              <a:t>Getoor</a:t>
            </a:r>
            <a:r>
              <a:rPr lang="en-GB" sz="1200" kern="1200" dirty="0" smtClean="0">
                <a:solidFill>
                  <a:schemeClr val="tx1"/>
                </a:solidFill>
                <a:latin typeface="Times New Roman" pitchFamily="80" charset="0"/>
                <a:ea typeface="ＭＳ Ｐゴシック" charset="0"/>
                <a:cs typeface="ＭＳ Ｐゴシック" charset="0"/>
              </a:rPr>
              <a:t>. Collective Entity Resolution in Relational Data. IEEE Data Engineering Bulletin, 29(2):4–12, 2006.</a:t>
            </a:r>
          </a:p>
          <a:p>
            <a:r>
              <a:rPr lang="en-GB" sz="1200" kern="1200" dirty="0" smtClean="0">
                <a:solidFill>
                  <a:schemeClr val="tx1"/>
                </a:solidFill>
                <a:latin typeface="Times New Roman" pitchFamily="80" charset="0"/>
                <a:ea typeface="ＭＳ Ｐゴシック" charset="0"/>
                <a:cs typeface="ＭＳ Ｐゴシック" charset="0"/>
              </a:rPr>
              <a:t>I. Bhattacharya and L. </a:t>
            </a:r>
            <a:r>
              <a:rPr lang="en-GB" sz="1200" kern="1200" dirty="0" err="1" smtClean="0">
                <a:solidFill>
                  <a:schemeClr val="tx1"/>
                </a:solidFill>
                <a:latin typeface="Times New Roman" pitchFamily="80" charset="0"/>
                <a:ea typeface="ＭＳ Ｐゴシック" charset="0"/>
                <a:cs typeface="ＭＳ Ｐゴシック" charset="0"/>
              </a:rPr>
              <a:t>Getoor</a:t>
            </a:r>
            <a:r>
              <a:rPr lang="en-GB" sz="1200" kern="1200" dirty="0" smtClean="0">
                <a:solidFill>
                  <a:schemeClr val="tx1"/>
                </a:solidFill>
                <a:latin typeface="Times New Roman" pitchFamily="80" charset="0"/>
                <a:ea typeface="ＭＳ Ｐゴシック" charset="0"/>
                <a:cs typeface="ＭＳ Ｐゴシック" charset="0"/>
              </a:rPr>
              <a:t>. Collective Entity Resolution in Relational Data. ACM Transactions on Knowledge Discovery from Data (TKDD), 1(1), 2007.</a:t>
            </a:r>
            <a:endParaRPr lang="en-GB" sz="120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latin typeface="Times New Roman" pitchFamily="80" charset="0"/>
                <a:ea typeface="ＭＳ Ｐゴシック" charset="0"/>
                <a:cs typeface="ＭＳ Ｐゴシック" charset="0"/>
              </a:rPr>
              <a:t>Another known problem is the existence of inconsistent matching results, e.g., a record a matches with two records b and c but b and c do not match. To resolve such inconsistencies we can partition the graph of records. Consider the graph G(N,E) where each node n in N represents a record and each edge (n, m) in E connects two nodes n and m only if their corresponding records match. We call this graph the linkage graph. The goal of the clustering algorithm is then to cluster the linkage graph in a way that the number of intra-cluster edges are maximized while minimizing edges between clusters. This problem is proven to be NP-complete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18</a:t>
            </a:fld>
            <a:endParaRPr lang="fr-FR"/>
          </a:p>
        </p:txBody>
      </p:sp>
    </p:spTree>
    <p:extLst>
      <p:ext uri="{BB962C8B-B14F-4D97-AF65-F5344CB8AC3E}">
        <p14:creationId xmlns:p14="http://schemas.microsoft.com/office/powerpoint/2010/main" val="345538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latin typeface="Times New Roman" pitchFamily="80" charset="0"/>
                <a:ea typeface="ＭＳ Ｐゴシック" charset="0"/>
                <a:cs typeface="ＭＳ Ｐゴシック" charset="0"/>
              </a:rPr>
              <a:t>Linked Entities</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latin typeface="Times New Roman" pitchFamily="80" charset="0"/>
                <a:ea typeface="ＭＳ Ｐゴシック" charset="0"/>
                <a:cs typeface="ＭＳ Ｐゴシック" charset="0"/>
              </a:rPr>
              <a:t>Relational Entities</a:t>
            </a:r>
          </a:p>
          <a:p>
            <a:r>
              <a:rPr lang="en-GB" sz="1200" kern="1200" dirty="0" smtClean="0">
                <a:solidFill>
                  <a:schemeClr val="tx1"/>
                </a:solidFill>
                <a:latin typeface="Times New Roman" pitchFamily="80" charset="0"/>
                <a:ea typeface="ＭＳ Ｐゴシック" charset="0"/>
                <a:cs typeface="ＭＳ Ｐゴシック" charset="0"/>
              </a:rPr>
              <a:t>Graph-based Iterative Algorithms</a:t>
            </a:r>
          </a:p>
          <a:p>
            <a:r>
              <a:rPr lang="en-GB" sz="1200" kern="1200" dirty="0" smtClean="0">
                <a:solidFill>
                  <a:schemeClr val="tx1"/>
                </a:solidFill>
                <a:latin typeface="Times New Roman" pitchFamily="80" charset="0"/>
                <a:ea typeface="ＭＳ Ｐゴシック" charset="0"/>
                <a:cs typeface="ＭＳ Ｐゴシック" charset="0"/>
              </a:rPr>
              <a:t>Graph-based Progressive Algorithms</a:t>
            </a:r>
          </a:p>
          <a:p>
            <a:r>
              <a:rPr lang="en-GB" sz="1200" kern="1200" dirty="0" smtClean="0">
                <a:solidFill>
                  <a:schemeClr val="tx1"/>
                </a:solidFill>
                <a:latin typeface="Times New Roman" pitchFamily="80" charset="0"/>
                <a:ea typeface="ＭＳ Ｐゴシック" charset="0"/>
                <a:cs typeface="ＭＳ Ｐゴシック" charset="0"/>
              </a:rPr>
              <a:t>Open Challenges and Conclusions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a:t>
            </a:fld>
            <a:endParaRPr lang="fr-FR"/>
          </a:p>
        </p:txBody>
      </p:sp>
    </p:spTree>
    <p:extLst>
      <p:ext uri="{BB962C8B-B14F-4D97-AF65-F5344CB8AC3E}">
        <p14:creationId xmlns:p14="http://schemas.microsoft.com/office/powerpoint/2010/main" val="4060327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GB" dirty="0" smtClean="0"/>
              <a:t>While probabilities may be encoded in various ways in the algorithms, no global probabilistic model is defined</a:t>
            </a:r>
          </a:p>
          <a:p>
            <a:endParaRPr lang="en-GB" dirty="0" smtClean="0"/>
          </a:p>
          <a:p>
            <a:r>
              <a:rPr lang="en-GB" dirty="0" smtClean="0"/>
              <a:t>Based on an entity graph: 1 node = 1 entity, 1 edge = relationship between 2 entities</a:t>
            </a:r>
          </a:p>
          <a:p>
            <a:r>
              <a:rPr lang="en-GB" dirty="0" smtClean="0"/>
              <a:t>Based on dependency graph: 1 node = 2 entities, 1 edge = relationship to another entity pair</a:t>
            </a:r>
          </a:p>
          <a:p>
            <a:endParaRPr lang="en-GB"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Similarity function can be defined by applying domain knowledge, learning from training data, resorting to global knowledge, etc.</a:t>
            </a:r>
          </a:p>
          <a:p>
            <a:endParaRPr lang="en-GB"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19</a:t>
            </a:fld>
            <a:endParaRPr lang="fr-FR"/>
          </a:p>
        </p:txBody>
      </p:sp>
    </p:spTree>
    <p:extLst>
      <p:ext uri="{BB962C8B-B14F-4D97-AF65-F5344CB8AC3E}">
        <p14:creationId xmlns:p14="http://schemas.microsoft.com/office/powerpoint/2010/main" val="231064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Dong, X., Halevy, A.Y., </a:t>
            </a:r>
            <a:r>
              <a:rPr lang="en-GB" sz="1200" dirty="0" err="1" smtClean="0"/>
              <a:t>Madhavan</a:t>
            </a:r>
            <a:r>
              <a:rPr lang="en-GB" sz="1200" dirty="0" smtClean="0"/>
              <a:t>, J.: Reference reconciliation in complex information spaces. In: SIGMOD, pp. 85–96 (2005)</a:t>
            </a:r>
          </a:p>
          <a:p>
            <a:pPr marL="0" marR="0" indent="0" algn="l" defTabSz="914400" rtl="0" eaLnBrk="0" fontAlgn="base" latinLnBrk="0" hangingPunct="0">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Times New Roman" pitchFamily="80" charset="0"/>
                <a:ea typeface="ＭＳ Ｐゴシック" charset="0"/>
                <a:cs typeface="ＭＳ Ｐゴシック" charset="0"/>
              </a:rPr>
              <a:t>Dmitri V. Kalashnikov and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Sharad</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Mehrotra</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Domain-independent data cleaning via analysis of entity-relationship graph. ACM TODS Journal, Vol. 31(2), June 2006</a:t>
            </a:r>
            <a:endParaRPr lang="en-US" sz="120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smtClean="0"/>
              <a:t>Weis, M., </a:t>
            </a:r>
            <a:r>
              <a:rPr lang="en-US" sz="1200" dirty="0" err="1" smtClean="0"/>
              <a:t>Naumann</a:t>
            </a:r>
            <a:r>
              <a:rPr lang="en-US" sz="1200" dirty="0" smtClean="0"/>
              <a:t>, F.: Detecting duplicates in complex xml data. In: ICDE, p. 109 (2006)</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M. Herschel, F. </a:t>
            </a:r>
            <a:r>
              <a:rPr lang="en-GB" sz="1200" dirty="0" err="1" smtClean="0"/>
              <a:t>Naumann</a:t>
            </a:r>
            <a:r>
              <a:rPr lang="en-GB" sz="1200" dirty="0" smtClean="0"/>
              <a:t>, S. </a:t>
            </a:r>
            <a:r>
              <a:rPr lang="en-GB" sz="1200" dirty="0" err="1" smtClean="0"/>
              <a:t>Szott</a:t>
            </a:r>
            <a:r>
              <a:rPr lang="en-GB" sz="1200" dirty="0" smtClean="0"/>
              <a:t>, </a:t>
            </a:r>
            <a:r>
              <a:rPr lang="en-GB" sz="1200" dirty="0" err="1" smtClean="0"/>
              <a:t>M.Taubert</a:t>
            </a:r>
            <a:r>
              <a:rPr lang="en-GB" sz="1200" dirty="0" smtClean="0"/>
              <a:t>.</a:t>
            </a:r>
            <a:r>
              <a:rPr lang="en-GB" sz="1200" baseline="0" dirty="0" smtClean="0"/>
              <a:t> </a:t>
            </a:r>
            <a:r>
              <a:rPr lang="en-GB" sz="1200" dirty="0" smtClean="0"/>
              <a:t>Scalable iterative graph duplicate detection. IEEE Trans. </a:t>
            </a:r>
            <a:r>
              <a:rPr lang="en-GB" sz="1200" dirty="0" err="1" smtClean="0"/>
              <a:t>Knowl</a:t>
            </a:r>
            <a:r>
              <a:rPr lang="en-GB" sz="1200" dirty="0" smtClean="0"/>
              <a:t>. Data Eng. 24(11), 2094–2108 (2012)</a:t>
            </a:r>
          </a:p>
          <a:p>
            <a:r>
              <a:rPr lang="en-GB" sz="1200" kern="1200" dirty="0" smtClean="0">
                <a:solidFill>
                  <a:schemeClr val="tx1"/>
                </a:solidFill>
                <a:latin typeface="Times New Roman" pitchFamily="80" charset="0"/>
                <a:ea typeface="ＭＳ Ｐゴシック" charset="0"/>
                <a:cs typeface="ＭＳ Ｐゴシック" charset="0"/>
              </a:rPr>
              <a:t>M. Herschel and F. </a:t>
            </a:r>
            <a:r>
              <a:rPr lang="en-GB" sz="1200" kern="1200" dirty="0" err="1" smtClean="0">
                <a:solidFill>
                  <a:schemeClr val="tx1"/>
                </a:solidFill>
                <a:latin typeface="Times New Roman" pitchFamily="80" charset="0"/>
                <a:ea typeface="ＭＳ Ｐゴシック" charset="0"/>
                <a:cs typeface="ＭＳ Ｐゴシック" charset="0"/>
              </a:rPr>
              <a:t>Naumann</a:t>
            </a:r>
            <a:r>
              <a:rPr lang="en-GB" sz="1200" kern="1200" dirty="0" smtClean="0">
                <a:solidFill>
                  <a:schemeClr val="tx1"/>
                </a:solidFill>
                <a:latin typeface="Times New Roman" pitchFamily="80" charset="0"/>
                <a:ea typeface="ＭＳ Ｐゴシック" charset="0"/>
                <a:cs typeface="ＭＳ Ｐゴシック" charset="0"/>
              </a:rPr>
              <a:t>. Scaling Up Duplicate Detection in Graph Data. In Proc. of the ACM Conf. on Information and Knowledge Management (CIKM), pages 1325–1326, 2008.</a:t>
            </a:r>
            <a:endParaRPr lang="en-GB" sz="120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smtClean="0"/>
              <a:t>Bohm, C., de </a:t>
            </a:r>
            <a:r>
              <a:rPr lang="en-US" sz="1200" dirty="0" err="1" smtClean="0"/>
              <a:t>Melo</a:t>
            </a:r>
            <a:r>
              <a:rPr lang="en-US" sz="1200" dirty="0" smtClean="0"/>
              <a:t>, G., </a:t>
            </a:r>
            <a:r>
              <a:rPr lang="en-US" sz="1200" dirty="0" err="1" smtClean="0"/>
              <a:t>Naumann</a:t>
            </a:r>
            <a:r>
              <a:rPr lang="en-US" sz="1200" dirty="0" smtClean="0"/>
              <a:t>, F., </a:t>
            </a:r>
            <a:r>
              <a:rPr lang="en-US" sz="1200" dirty="0" err="1" smtClean="0"/>
              <a:t>Weikum</a:t>
            </a:r>
            <a:r>
              <a:rPr lang="en-US" sz="1200" dirty="0" smtClean="0"/>
              <a:t>, G.: Linda: distributed web-of-data-scale entity matching. In: CIKM, pp. 2104–2108 (2012)</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b="0" i="0" u="none" strike="noStrike" kern="1200" baseline="0" dirty="0" smtClean="0">
                <a:solidFill>
                  <a:schemeClr val="tx1"/>
                </a:solidFill>
                <a:latin typeface="Times New Roman" pitchFamily="80" charset="0"/>
                <a:ea typeface="ＭＳ Ｐゴシック" charset="0"/>
                <a:cs typeface="ＭＳ Ｐゴシック" charset="0"/>
              </a:rPr>
              <a:t>S. Lacoste-Julien, K.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Palla</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 Davies, G.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Kasneci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T.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Graepel</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Z.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Ghahramani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SiGMa</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Simple Greedy Matching for Aligning Large Knowledge Bases,19th ACM SIGKDD International Conference on Knowledge Discovery and Data Mining (KDD 2013), Chicago, USA, August 2013.</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err="1" smtClean="0">
                <a:solidFill>
                  <a:schemeClr val="tx1"/>
                </a:solidFill>
                <a:latin typeface="Times New Roman" pitchFamily="80" charset="0"/>
                <a:ea typeface="ＭＳ Ｐゴシック" charset="0"/>
                <a:cs typeface="ＭＳ Ｐゴシック" charset="0"/>
              </a:rPr>
              <a:t>Naumann</a:t>
            </a:r>
            <a:r>
              <a:rPr lang="en-GB" sz="1200" kern="1200" dirty="0" smtClean="0">
                <a:solidFill>
                  <a:schemeClr val="tx1"/>
                </a:solidFill>
                <a:latin typeface="Times New Roman" pitchFamily="80" charset="0"/>
                <a:ea typeface="ＭＳ Ｐゴシック" charset="0"/>
                <a:cs typeface="ＭＳ Ｐゴシック" charset="0"/>
              </a:rPr>
              <a:t> and Herschel refer to the record linkage algorithms that take advantage of such graphs as graph algorithms, and present efficient algorithms to minimize re-comparison of the records by updating the order of comparison each time a matching decision is made. This is based on the observation that, for example, if the publications are compared first, then their venues (that do not match solely based on string similarity) can be matched in the first comparison, otherwise they need to be compared again after their publications match.</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20</a:t>
            </a:fld>
            <a:endParaRPr lang="fr-FR"/>
          </a:p>
        </p:txBody>
      </p:sp>
    </p:spTree>
    <p:extLst>
      <p:ext uri="{BB962C8B-B14F-4D97-AF65-F5344CB8AC3E}">
        <p14:creationId xmlns:p14="http://schemas.microsoft.com/office/powerpoint/2010/main" val="2030738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GB" dirty="0" smtClean="0"/>
              <a:t>Enrichment: After reconciling two person entities fusion their information: “mike” and “</a:t>
            </a:r>
            <a:r>
              <a:rPr lang="en-GB" dirty="0" err="1" smtClean="0"/>
              <a:t>Stonebraker</a:t>
            </a:r>
            <a:r>
              <a:rPr lang="en-GB" dirty="0" smtClean="0"/>
              <a:t>, M.” share first name initial, and contact the same person by</a:t>
            </a:r>
            <a:r>
              <a:rPr lang="en-GB" baseline="0" dirty="0" smtClean="0"/>
              <a:t> </a:t>
            </a:r>
            <a:r>
              <a:rPr lang="en-GB" dirty="0" smtClean="0"/>
              <a:t>email correspondence or co-authoring. This enables us to resolve</a:t>
            </a:r>
            <a:r>
              <a:rPr lang="en-GB" baseline="0" dirty="0" smtClean="0"/>
              <a:t> other dependent entities </a:t>
            </a:r>
          </a:p>
          <a:p>
            <a:pPr>
              <a:spcBef>
                <a:spcPts val="0"/>
              </a:spcBef>
            </a:pPr>
            <a:endParaRPr lang="en-GB" sz="1200"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21</a:t>
            </a:fld>
            <a:endParaRPr lang="fr-FR"/>
          </a:p>
        </p:txBody>
      </p:sp>
    </p:spTree>
    <p:extLst>
      <p:ext uri="{BB962C8B-B14F-4D97-AF65-F5344CB8AC3E}">
        <p14:creationId xmlns:p14="http://schemas.microsoft.com/office/powerpoint/2010/main" val="222651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Definition</a:t>
            </a:r>
            <a:r>
              <a:rPr lang="en-GB" baseline="0" dirty="0" smtClean="0"/>
              <a:t> </a:t>
            </a:r>
          </a:p>
          <a:p>
            <a:r>
              <a:rPr lang="en-GB" dirty="0" smtClean="0"/>
              <a:t>For every pair of references A and B: For each pair of entity descriptions e1,e2 (of the same type) create a node m=(e1,e2)</a:t>
            </a:r>
          </a:p>
          <a:p>
            <a:pPr lvl="1"/>
            <a:r>
              <a:rPr lang="en-GB" dirty="0" smtClean="0"/>
              <a:t>A node representing their similarity </a:t>
            </a:r>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For every attribute of A and attribute of B: For each pair of attribute values a1 of e1 and a2 of e2 (attributes may be of different types), there is a node n = (a1, a2) and an edge between m and n</a:t>
            </a:r>
          </a:p>
          <a:p>
            <a:pPr lvl="1"/>
            <a:r>
              <a:rPr lang="en-GB" dirty="0" smtClean="0"/>
              <a:t>A node representing attribute similarity</a:t>
            </a:r>
          </a:p>
          <a:p>
            <a:r>
              <a:rPr lang="en-GB" dirty="0" smtClean="0"/>
              <a:t>Each node is associated with a similarity score between 0 and 1</a:t>
            </a:r>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An edge between </a:t>
            </a:r>
            <a:r>
              <a:rPr lang="en-GB" dirty="0" err="1" smtClean="0"/>
              <a:t>attr</a:t>
            </a:r>
            <a:r>
              <a:rPr lang="en-GB" dirty="0" smtClean="0"/>
              <a:t>-sim node and ref-sim node, representing the dependency between the similarities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22</a:t>
            </a:fld>
            <a:endParaRPr lang="fr-FR"/>
          </a:p>
        </p:txBody>
      </p:sp>
    </p:spTree>
    <p:extLst>
      <p:ext uri="{BB962C8B-B14F-4D97-AF65-F5344CB8AC3E}">
        <p14:creationId xmlns:p14="http://schemas.microsoft.com/office/powerpoint/2010/main" val="200604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Non-merge node: the two entities are guaranteed to be different and should never be merged</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23</a:t>
            </a:fld>
            <a:endParaRPr lang="fr-FR"/>
          </a:p>
        </p:txBody>
      </p:sp>
    </p:spTree>
    <p:extLst>
      <p:ext uri="{BB962C8B-B14F-4D97-AF65-F5344CB8AC3E}">
        <p14:creationId xmlns:p14="http://schemas.microsoft.com/office/powerpoint/2010/main" val="299775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Normalized between 0 and 1</a:t>
            </a:r>
          </a:p>
          <a:p>
            <a:r>
              <a:rPr lang="en-US" dirty="0" err="1" smtClean="0"/>
              <a:t>S</a:t>
            </a:r>
            <a:r>
              <a:rPr lang="en-US" baseline="-25000" dirty="0" err="1" smtClean="0"/>
              <a:t>rv</a:t>
            </a:r>
            <a:r>
              <a:rPr lang="en-US" baseline="0" dirty="0" smtClean="0"/>
              <a:t> = </a:t>
            </a:r>
            <a:r>
              <a:rPr lang="el-GR" baseline="0" dirty="0" smtClean="0"/>
              <a:t>Σ</a:t>
            </a:r>
            <a:r>
              <a:rPr lang="en-US" baseline="-25000" dirty="0" err="1" smtClean="0"/>
              <a:t>i</a:t>
            </a:r>
            <a:r>
              <a:rPr lang="en-GB" sz="1200" baseline="-25000" dirty="0" smtClean="0"/>
              <a:t>∈[1,n]</a:t>
            </a:r>
            <a:r>
              <a:rPr lang="el-GR" sz="1200" dirty="0" smtClean="0"/>
              <a:t>λ</a:t>
            </a:r>
            <a:r>
              <a:rPr lang="en-US" sz="1200" baseline="-25000" dirty="0" err="1" smtClean="0"/>
              <a:t>i</a:t>
            </a:r>
            <a:r>
              <a:rPr lang="en-US" sz="1200" dirty="0" err="1" smtClean="0"/>
              <a:t>x</a:t>
            </a:r>
            <a:r>
              <a:rPr lang="en-US" sz="1200" baseline="-25000" dirty="0" err="1" smtClean="0"/>
              <a:t>i</a:t>
            </a:r>
            <a:r>
              <a:rPr lang="el-GR" sz="1200" baseline="-25000" dirty="0" smtClean="0"/>
              <a:t>  </a:t>
            </a:r>
            <a:r>
              <a:rPr lang="en-US" sz="1200" baseline="0" dirty="0" smtClean="0"/>
              <a:t>, where x</a:t>
            </a:r>
            <a:r>
              <a:rPr lang="en-US" sz="1200" baseline="-25000" dirty="0" smtClean="0"/>
              <a:t>i</a:t>
            </a:r>
            <a:r>
              <a:rPr lang="en-US" sz="1200" baseline="0" dirty="0" smtClean="0"/>
              <a:t> is the similarity score of in-neighbor </a:t>
            </a:r>
            <a:r>
              <a:rPr lang="en-US" sz="1200" baseline="0" dirty="0" err="1" smtClean="0"/>
              <a:t>i</a:t>
            </a:r>
            <a:r>
              <a:rPr lang="en-GB" sz="1200" dirty="0" smtClean="0"/>
              <a:t>∈[1,n], and </a:t>
            </a:r>
            <a:r>
              <a:rPr lang="el-GR" sz="1200" dirty="0" smtClean="0"/>
              <a:t>λ</a:t>
            </a:r>
            <a:r>
              <a:rPr lang="en-US" sz="1200" baseline="-25000" dirty="0" err="1" smtClean="0"/>
              <a:t>i</a:t>
            </a:r>
            <a:r>
              <a:rPr lang="en-US" sz="1200" dirty="0" smtClean="0"/>
              <a:t> is the weight of the corresponding weight (one for each</a:t>
            </a:r>
            <a:r>
              <a:rPr lang="en-US" sz="1200" baseline="0" dirty="0" smtClean="0"/>
              <a:t> – semantic - type of neighbors)</a:t>
            </a:r>
          </a:p>
          <a:p>
            <a:r>
              <a:rPr lang="en-US" sz="1200" baseline="0" dirty="0" smtClean="0"/>
              <a:t>	| </a:t>
            </a:r>
            <a:r>
              <a:rPr lang="el-GR" sz="1200" baseline="0" dirty="0" smtClean="0"/>
              <a:t>β</a:t>
            </a:r>
            <a:r>
              <a:rPr lang="en-US" sz="1200" baseline="0" dirty="0" smtClean="0"/>
              <a:t> |</a:t>
            </a:r>
            <a:r>
              <a:rPr lang="en-US" sz="1200" baseline="0" dirty="0" err="1" smtClean="0"/>
              <a:t>N</a:t>
            </a:r>
            <a:r>
              <a:rPr lang="en-US" sz="1200" baseline="-25000" dirty="0" err="1" smtClean="0"/>
              <a:t>sb</a:t>
            </a:r>
            <a:r>
              <a:rPr lang="en-US" sz="1200" baseline="0" dirty="0" smtClean="0"/>
              <a:t>|, if </a:t>
            </a:r>
            <a:r>
              <a:rPr lang="en-US" sz="1200" baseline="0" dirty="0" err="1" smtClean="0"/>
              <a:t>S</a:t>
            </a:r>
            <a:r>
              <a:rPr lang="en-US" sz="1200" baseline="-25000" dirty="0" err="1" smtClean="0"/>
              <a:t>rv</a:t>
            </a:r>
            <a:r>
              <a:rPr lang="en-US" sz="1200" baseline="0" dirty="0" smtClean="0"/>
              <a:t> &gt;= thresh, </a:t>
            </a:r>
          </a:p>
          <a:p>
            <a:r>
              <a:rPr lang="en-US" sz="1200" baseline="0" dirty="0" err="1" smtClean="0"/>
              <a:t>S</a:t>
            </a:r>
            <a:r>
              <a:rPr lang="en-US" sz="1200" baseline="-25000" dirty="0" err="1" smtClean="0"/>
              <a:t>sb</a:t>
            </a:r>
            <a:r>
              <a:rPr lang="en-US" sz="1200" baseline="0" dirty="0" smtClean="0"/>
              <a:t> =	|</a:t>
            </a:r>
          </a:p>
          <a:p>
            <a:r>
              <a:rPr lang="en-US" sz="1200" baseline="0" dirty="0" smtClean="0"/>
              <a:t>	| 0, otherwise</a:t>
            </a:r>
          </a:p>
          <a:p>
            <a:r>
              <a:rPr lang="en-US" sz="1200" baseline="0" dirty="0" smtClean="0"/>
              <a:t>where |</a:t>
            </a:r>
            <a:r>
              <a:rPr lang="en-US" sz="1200" baseline="0" dirty="0" err="1" smtClean="0"/>
              <a:t>N</a:t>
            </a:r>
            <a:r>
              <a:rPr lang="en-US" sz="1200" baseline="-25000" dirty="0" err="1" smtClean="0"/>
              <a:t>sb</a:t>
            </a:r>
            <a:r>
              <a:rPr lang="en-US" sz="1200" baseline="0" dirty="0" smtClean="0"/>
              <a:t>| is the number of matched strong-</a:t>
            </a:r>
            <a:r>
              <a:rPr lang="en-US" sz="1200" baseline="0" dirty="0" err="1" smtClean="0"/>
              <a:t>boolean</a:t>
            </a:r>
            <a:r>
              <a:rPr lang="en-US" sz="1200" baseline="0" dirty="0" smtClean="0"/>
              <a:t> neighbors and </a:t>
            </a:r>
            <a:r>
              <a:rPr lang="el-GR" sz="1200" baseline="0" dirty="0" smtClean="0"/>
              <a:t>β</a:t>
            </a:r>
            <a:r>
              <a:rPr lang="en-US" sz="1200" baseline="0" dirty="0" smtClean="0"/>
              <a:t> is a constant</a:t>
            </a:r>
          </a:p>
          <a:p>
            <a:r>
              <a:rPr lang="en-US" sz="1200" baseline="0" dirty="0" smtClean="0"/>
              <a:t>	| </a:t>
            </a:r>
            <a:r>
              <a:rPr lang="el-GR" sz="1200" baseline="0" dirty="0" smtClean="0"/>
              <a:t>γ</a:t>
            </a:r>
            <a:r>
              <a:rPr lang="en-US" sz="1200" baseline="0" dirty="0" smtClean="0"/>
              <a:t> |</a:t>
            </a:r>
            <a:r>
              <a:rPr lang="en-US" sz="1200" baseline="0" dirty="0" err="1" smtClean="0"/>
              <a:t>N</a:t>
            </a:r>
            <a:r>
              <a:rPr lang="en-US" sz="1200" baseline="-25000" dirty="0" err="1" smtClean="0"/>
              <a:t>wb</a:t>
            </a:r>
            <a:r>
              <a:rPr lang="en-US" sz="1200" baseline="0" dirty="0" smtClean="0"/>
              <a:t>|, if </a:t>
            </a:r>
            <a:r>
              <a:rPr lang="en-US" sz="1200" baseline="0" dirty="0" err="1" smtClean="0"/>
              <a:t>S</a:t>
            </a:r>
            <a:r>
              <a:rPr lang="en-US" sz="1200" baseline="-25000" dirty="0" err="1" smtClean="0"/>
              <a:t>rv</a:t>
            </a:r>
            <a:r>
              <a:rPr lang="en-US" sz="1200" baseline="0" dirty="0" smtClean="0"/>
              <a:t> &gt;= thresh, </a:t>
            </a:r>
          </a:p>
          <a:p>
            <a:r>
              <a:rPr lang="en-US" sz="1200" baseline="0" dirty="0" err="1" smtClean="0"/>
              <a:t>S</a:t>
            </a:r>
            <a:r>
              <a:rPr lang="en-US" sz="1200" baseline="-25000" dirty="0" err="1" smtClean="0"/>
              <a:t>wb</a:t>
            </a:r>
            <a:r>
              <a:rPr lang="en-US" sz="1200" baseline="0" dirty="0" smtClean="0"/>
              <a:t> =	|</a:t>
            </a:r>
          </a:p>
          <a:p>
            <a:r>
              <a:rPr lang="en-US" sz="1200" baseline="0" dirty="0" smtClean="0"/>
              <a:t>	| 0, otherwise</a:t>
            </a:r>
          </a:p>
          <a:p>
            <a:r>
              <a:rPr lang="en-US" sz="1200" baseline="0" dirty="0" smtClean="0"/>
              <a:t>where |</a:t>
            </a:r>
            <a:r>
              <a:rPr lang="en-US" sz="1200" baseline="0" dirty="0" err="1" smtClean="0"/>
              <a:t>N</a:t>
            </a:r>
            <a:r>
              <a:rPr lang="en-US" sz="1200" baseline="-25000" dirty="0" err="1" smtClean="0"/>
              <a:t>wb</a:t>
            </a:r>
            <a:r>
              <a:rPr lang="en-US" sz="1200" baseline="0" dirty="0" smtClean="0"/>
              <a:t>| is the number of matched weak-</a:t>
            </a:r>
            <a:r>
              <a:rPr lang="en-US" sz="1200" baseline="0" dirty="0" err="1" smtClean="0"/>
              <a:t>boolean</a:t>
            </a:r>
            <a:r>
              <a:rPr lang="en-US" sz="1200" baseline="0" dirty="0" smtClean="0"/>
              <a:t> neighbors and </a:t>
            </a:r>
            <a:r>
              <a:rPr lang="el-GR" sz="1200" baseline="0" dirty="0" smtClean="0"/>
              <a:t>γ</a:t>
            </a:r>
            <a:r>
              <a:rPr lang="en-US" sz="1200" baseline="0" dirty="0" smtClean="0"/>
              <a:t> is a constant</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24</a:t>
            </a:fld>
            <a:endParaRPr lang="fr-FR"/>
          </a:p>
        </p:txBody>
      </p:sp>
    </p:spTree>
    <p:extLst>
      <p:ext uri="{BB962C8B-B14F-4D97-AF65-F5344CB8AC3E}">
        <p14:creationId xmlns:p14="http://schemas.microsoft.com/office/powerpoint/2010/main" val="158122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weights in the edges, we are focusing only on reference nodes.</a:t>
            </a:r>
          </a:p>
          <a:p>
            <a:r>
              <a:rPr lang="en-US" baseline="0" dirty="0" smtClean="0"/>
              <a:t>It can cope with cyclic graphs and not only DAGs. When there are no cycles nodes are resolved in any order, as long as the constraint is satisfied. In the presence of cycles the constraint is violated and one node in the cycle is picked up for comparison. A nodes can be active, merged or inactive. Initially all nodes are active and are placed in the PQ. At each iteration step the node in the head of the PQ is processed and its similarity is assessed (i.e., update its similarity).  If the similarly is above the threshold then it becomes merged otherwise inactive. In both cases they are removed from the PQ. If the updated similarity increase its similarity then all its inactive out-</a:t>
            </a:r>
            <a:r>
              <a:rPr lang="en-US" baseline="0" dirty="0" err="1" smtClean="0"/>
              <a:t>neibords</a:t>
            </a:r>
            <a:r>
              <a:rPr lang="en-US" baseline="0" dirty="0" smtClean="0"/>
              <a:t> become active and inserted at the end of the PQ (by respecting the processing order constraint). </a:t>
            </a:r>
          </a:p>
        </p:txBody>
      </p:sp>
      <p:sp>
        <p:nvSpPr>
          <p:cNvPr id="4" name="Slide Number Placeholder 3"/>
          <p:cNvSpPr>
            <a:spLocks noGrp="1"/>
          </p:cNvSpPr>
          <p:nvPr>
            <p:ph type="sldNum" sz="quarter" idx="10"/>
          </p:nvPr>
        </p:nvSpPr>
        <p:spPr/>
        <p:txBody>
          <a:bodyPr/>
          <a:lstStyle/>
          <a:p>
            <a:fld id="{C9F1F5BE-2908-4ABD-88A0-4F62A9D28CC4}" type="slidenum">
              <a:rPr lang="en-GB" smtClean="0"/>
              <a:pPr/>
              <a:t>25</a:t>
            </a:fld>
            <a:endParaRPr lang="en-GB"/>
          </a:p>
        </p:txBody>
      </p:sp>
    </p:spTree>
    <p:extLst>
      <p:ext uri="{BB962C8B-B14F-4D97-AF65-F5344CB8AC3E}">
        <p14:creationId xmlns:p14="http://schemas.microsoft.com/office/powerpoint/2010/main" val="3409170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26</a:t>
            </a:fld>
            <a:endParaRPr lang="en-GB"/>
          </a:p>
        </p:txBody>
      </p:sp>
    </p:spTree>
    <p:extLst>
      <p:ext uri="{BB962C8B-B14F-4D97-AF65-F5344CB8AC3E}">
        <p14:creationId xmlns:p14="http://schemas.microsoft.com/office/powerpoint/2010/main" val="2844483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27</a:t>
            </a:fld>
            <a:endParaRPr lang="en-GB"/>
          </a:p>
        </p:txBody>
      </p:sp>
    </p:spTree>
    <p:extLst>
      <p:ext uri="{BB962C8B-B14F-4D97-AF65-F5344CB8AC3E}">
        <p14:creationId xmlns:p14="http://schemas.microsoft.com/office/powerpoint/2010/main" val="4023512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28</a:t>
            </a:fld>
            <a:endParaRPr lang="en-GB"/>
          </a:p>
        </p:txBody>
      </p:sp>
    </p:spTree>
    <p:extLst>
      <p:ext uri="{BB962C8B-B14F-4D97-AF65-F5344CB8AC3E}">
        <p14:creationId xmlns:p14="http://schemas.microsoft.com/office/powerpoint/2010/main" val="402667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Zoomin</a:t>
            </a:r>
            <a:r>
              <a:rPr lang="en-US" baseline="0" dirty="0" smtClean="0"/>
              <a:t>g into the center of the LOD cloud, we can find KBs, such as </a:t>
            </a:r>
            <a:r>
              <a:rPr lang="en-US" baseline="0" dirty="0" err="1" smtClean="0"/>
              <a:t>DBpedia</a:t>
            </a:r>
            <a:r>
              <a:rPr lang="en-US" baseline="0" dirty="0" smtClean="0"/>
              <a:t>, YAGO and Freebase, each containing millions of entity descriptions of thousands of different types, that are heavily interlinked. </a:t>
            </a:r>
          </a:p>
          <a:p>
            <a:pPr lvl="0"/>
            <a:r>
              <a:rPr lang="en-US" baseline="0" dirty="0" smtClean="0"/>
              <a:t>On the other hand, peripheral KBs are sparsely interlinked and they typically describe entities of vey specific types. </a:t>
            </a:r>
            <a:endParaRPr lang="en-US" dirty="0"/>
          </a:p>
        </p:txBody>
      </p:sp>
      <p:sp>
        <p:nvSpPr>
          <p:cNvPr id="4" name="Slide Number Placeholder 3"/>
          <p:cNvSpPr>
            <a:spLocks noGrp="1"/>
          </p:cNvSpPr>
          <p:nvPr>
            <p:ph type="sldNum" sz="quarter" idx="10"/>
          </p:nvPr>
        </p:nvSpPr>
        <p:spPr/>
        <p:txBody>
          <a:bodyPr/>
          <a:lstStyle/>
          <a:p>
            <a:fld id="{B66365D8-2548-4265-B0A3-8D851514810E}" type="slidenum">
              <a:rPr lang="en-US" smtClean="0"/>
              <a:pPr/>
              <a:t>2</a:t>
            </a:fld>
            <a:endParaRPr lang="en-US"/>
          </a:p>
        </p:txBody>
      </p:sp>
    </p:spTree>
    <p:extLst>
      <p:ext uri="{BB962C8B-B14F-4D97-AF65-F5344CB8AC3E}">
        <p14:creationId xmlns:p14="http://schemas.microsoft.com/office/powerpoint/2010/main" val="3658472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29</a:t>
            </a:fld>
            <a:endParaRPr lang="en-GB"/>
          </a:p>
        </p:txBody>
      </p:sp>
    </p:spTree>
    <p:extLst>
      <p:ext uri="{BB962C8B-B14F-4D97-AF65-F5344CB8AC3E}">
        <p14:creationId xmlns:p14="http://schemas.microsoft.com/office/powerpoint/2010/main" val="3372690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30</a:t>
            </a:fld>
            <a:endParaRPr lang="en-GB"/>
          </a:p>
        </p:txBody>
      </p:sp>
    </p:spTree>
    <p:extLst>
      <p:ext uri="{BB962C8B-B14F-4D97-AF65-F5344CB8AC3E}">
        <p14:creationId xmlns:p14="http://schemas.microsoft.com/office/powerpoint/2010/main" val="141503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31</a:t>
            </a:fld>
            <a:endParaRPr lang="en-GB"/>
          </a:p>
        </p:txBody>
      </p:sp>
    </p:spTree>
    <p:extLst>
      <p:ext uri="{BB962C8B-B14F-4D97-AF65-F5344CB8AC3E}">
        <p14:creationId xmlns:p14="http://schemas.microsoft.com/office/powerpoint/2010/main" val="1218965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32</a:t>
            </a:fld>
            <a:endParaRPr lang="en-GB"/>
          </a:p>
        </p:txBody>
      </p:sp>
    </p:spTree>
    <p:extLst>
      <p:ext uri="{BB962C8B-B14F-4D97-AF65-F5344CB8AC3E}">
        <p14:creationId xmlns:p14="http://schemas.microsoft.com/office/powerpoint/2010/main" val="2524155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33</a:t>
            </a:fld>
            <a:endParaRPr lang="en-GB"/>
          </a:p>
        </p:txBody>
      </p:sp>
    </p:spTree>
    <p:extLst>
      <p:ext uri="{BB962C8B-B14F-4D97-AF65-F5344CB8AC3E}">
        <p14:creationId xmlns:p14="http://schemas.microsoft.com/office/powerpoint/2010/main" val="266955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34</a:t>
            </a:fld>
            <a:endParaRPr lang="en-GB"/>
          </a:p>
        </p:txBody>
      </p:sp>
    </p:spTree>
    <p:extLst>
      <p:ext uri="{BB962C8B-B14F-4D97-AF65-F5344CB8AC3E}">
        <p14:creationId xmlns:p14="http://schemas.microsoft.com/office/powerpoint/2010/main" val="3595657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clean to clean</a:t>
            </a:r>
          </a:p>
          <a:p>
            <a:r>
              <a:rPr lang="en-US" dirty="0" smtClean="0"/>
              <a:t>Y is only used for the priority queue</a:t>
            </a:r>
          </a:p>
          <a:p>
            <a:r>
              <a:rPr lang="en-US" dirty="0" smtClean="0"/>
              <a:t>The</a:t>
            </a:r>
            <a:r>
              <a:rPr lang="en-US" baseline="0" dirty="0" smtClean="0"/>
              <a:t> head of the priority queue (highest similarity) is a match by default.</a:t>
            </a:r>
          </a:p>
          <a:p>
            <a:r>
              <a:rPr lang="en-US" baseline="0" dirty="0" smtClean="0"/>
              <a:t>actual termination conditions: (a) certain # iterations, (b) certain # entries in X computed, (c) specific fraction of the queue processed</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35</a:t>
            </a:fld>
            <a:endParaRPr lang="fr-FR"/>
          </a:p>
        </p:txBody>
      </p:sp>
    </p:spTree>
    <p:extLst>
      <p:ext uri="{BB962C8B-B14F-4D97-AF65-F5344CB8AC3E}">
        <p14:creationId xmlns:p14="http://schemas.microsoft.com/office/powerpoint/2010/main" val="197833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 matching phase (no blocking)</a:t>
            </a:r>
            <a:endParaRPr lang="en-GB" dirty="0"/>
          </a:p>
        </p:txBody>
      </p:sp>
      <p:sp>
        <p:nvSpPr>
          <p:cNvPr id="4" name="Slide Number Placeholder 3"/>
          <p:cNvSpPr>
            <a:spLocks noGrp="1"/>
          </p:cNvSpPr>
          <p:nvPr>
            <p:ph type="sldNum" sz="quarter" idx="10"/>
          </p:nvPr>
        </p:nvSpPr>
        <p:spPr/>
        <p:txBody>
          <a:bodyPr/>
          <a:lstStyle/>
          <a:p>
            <a:fld id="{FFFD912D-A11B-4C96-B784-B56D57293136}" type="slidenum">
              <a:rPr lang="en-GB" smtClean="0"/>
              <a:pPr/>
              <a:t>36</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37</a:t>
            </a:fld>
            <a:endParaRPr lang="fr-FR"/>
          </a:p>
        </p:txBody>
      </p:sp>
    </p:spTree>
    <p:extLst>
      <p:ext uri="{BB962C8B-B14F-4D97-AF65-F5344CB8AC3E}">
        <p14:creationId xmlns:p14="http://schemas.microsoft.com/office/powerpoint/2010/main" val="3063116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sz="1200" dirty="0" smtClean="0"/>
              <a:t>neighbor</a:t>
            </a:r>
            <a:r>
              <a:rPr lang="en-US" baseline="0" dirty="0" smtClean="0"/>
              <a:t> </a:t>
            </a:r>
            <a:r>
              <a:rPr lang="en-US" dirty="0" smtClean="0"/>
              <a:t>nodes are re-compared</a:t>
            </a:r>
            <a:r>
              <a:rPr lang="en-US" baseline="0" dirty="0" smtClean="0"/>
              <a:t> by privileging nodes with the same type of link</a:t>
            </a:r>
            <a:r>
              <a:rPr lang="en-US" dirty="0" smtClean="0"/>
              <a:t> </a:t>
            </a:r>
          </a:p>
        </p:txBody>
      </p:sp>
      <p:sp>
        <p:nvSpPr>
          <p:cNvPr id="4" name="Slide Number Placeholder 3"/>
          <p:cNvSpPr>
            <a:spLocks noGrp="1"/>
          </p:cNvSpPr>
          <p:nvPr>
            <p:ph type="sldNum" sz="quarter" idx="10"/>
          </p:nvPr>
        </p:nvSpPr>
        <p:spPr/>
        <p:txBody>
          <a:bodyPr/>
          <a:lstStyle/>
          <a:p>
            <a:fld id="{FFFD912D-A11B-4C96-B784-B56D57293136}" type="slidenum">
              <a:rPr lang="en-GB" smtClean="0"/>
              <a:pPr/>
              <a:t>38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Minoan</a:t>
            </a:r>
            <a:r>
              <a:rPr lang="fr-FR" dirty="0" smtClean="0"/>
              <a:t> ER: Progressive </a:t>
            </a:r>
            <a:r>
              <a:rPr lang="fr-FR" dirty="0" err="1" smtClean="0"/>
              <a:t>Entity</a:t>
            </a:r>
            <a:r>
              <a:rPr lang="fr-FR" dirty="0" smtClean="0"/>
              <a:t> </a:t>
            </a:r>
            <a:r>
              <a:rPr lang="fr-FR" dirty="0" err="1" smtClean="0"/>
              <a:t>Resolution</a:t>
            </a:r>
            <a:r>
              <a:rPr lang="fr-FR" dirty="0" smtClean="0"/>
              <a:t> in the Web of Data. EDBT 2016</a:t>
            </a:r>
          </a:p>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Big</a:t>
            </a:r>
            <a:r>
              <a:rPr lang="fr-FR" dirty="0" smtClean="0"/>
              <a:t> data </a:t>
            </a:r>
            <a:r>
              <a:rPr lang="fr-FR" dirty="0" err="1" smtClean="0"/>
              <a:t>entity</a:t>
            </a:r>
            <a:r>
              <a:rPr lang="fr-FR" dirty="0" smtClean="0"/>
              <a:t> </a:t>
            </a:r>
            <a:r>
              <a:rPr lang="fr-FR" dirty="0" err="1" smtClean="0"/>
              <a:t>resolution</a:t>
            </a:r>
            <a:r>
              <a:rPr lang="fr-FR" dirty="0" smtClean="0"/>
              <a:t>: </a:t>
            </a:r>
            <a:r>
              <a:rPr lang="fr-FR" dirty="0" err="1" smtClean="0"/>
              <a:t>From</a:t>
            </a:r>
            <a:r>
              <a:rPr lang="fr-FR" dirty="0" smtClean="0"/>
              <a:t> </a:t>
            </a:r>
            <a:r>
              <a:rPr lang="fr-FR" dirty="0" err="1" smtClean="0"/>
              <a:t>highly</a:t>
            </a:r>
            <a:r>
              <a:rPr lang="fr-FR" dirty="0" smtClean="0"/>
              <a:t> to </a:t>
            </a:r>
            <a:r>
              <a:rPr lang="fr-FR" dirty="0" err="1" smtClean="0"/>
              <a:t>somehow</a:t>
            </a:r>
            <a:r>
              <a:rPr lang="fr-FR" dirty="0" smtClean="0"/>
              <a:t> </a:t>
            </a:r>
            <a:r>
              <a:rPr lang="fr-FR" dirty="0" err="1" smtClean="0"/>
              <a:t>similar</a:t>
            </a:r>
            <a:r>
              <a:rPr lang="fr-FR" dirty="0" smtClean="0"/>
              <a:t> </a:t>
            </a:r>
            <a:r>
              <a:rPr lang="fr-FR" dirty="0" err="1" smtClean="0"/>
              <a:t>entity</a:t>
            </a:r>
            <a:r>
              <a:rPr lang="fr-FR" dirty="0" smtClean="0"/>
              <a:t> descriptions in the Web. </a:t>
            </a:r>
            <a:r>
              <a:rPr lang="fr-FR" dirty="0" err="1" smtClean="0"/>
              <a:t>Big</a:t>
            </a:r>
            <a:r>
              <a:rPr lang="fr-FR" dirty="0" smtClean="0"/>
              <a:t> Data 2015</a:t>
            </a:r>
          </a:p>
          <a:p>
            <a:endParaRPr lang="fr-F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a:t>
            </a:fld>
            <a:endParaRPr lang="fr-FR"/>
          </a:p>
        </p:txBody>
      </p:sp>
    </p:spTree>
    <p:extLst>
      <p:ext uri="{BB962C8B-B14F-4D97-AF65-F5344CB8AC3E}">
        <p14:creationId xmlns:p14="http://schemas.microsoft.com/office/powerpoint/2010/main" val="3306249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is, the context of n includes in- and out-</a:t>
            </a:r>
            <a:r>
              <a:rPr lang="en-US" sz="1200" dirty="0" smtClean="0"/>
              <a:t>neighbor</a:t>
            </a:r>
            <a:r>
              <a:rPr lang="en-US" baseline="0" dirty="0" smtClean="0"/>
              <a:t> nodes</a:t>
            </a:r>
            <a:endParaRPr lang="en-US" dirty="0" smtClean="0"/>
          </a:p>
          <a:p>
            <a:endParaRPr lang="en-US" dirty="0" smtClean="0"/>
          </a:p>
          <a:p>
            <a:pPr>
              <a:buNone/>
            </a:pPr>
            <a:r>
              <a:rPr lang="en-US" sz="1600" dirty="0" err="1" smtClean="0"/>
              <a:t>context_sim</a:t>
            </a:r>
            <a:r>
              <a:rPr lang="en-US" sz="1600" dirty="0" smtClean="0"/>
              <a:t>(n, m) =</a:t>
            </a:r>
          </a:p>
          <a:p>
            <a:pPr lvl="1">
              <a:buNone/>
            </a:pPr>
            <a:endParaRPr lang="en-US" sz="1600" dirty="0" smtClean="0"/>
          </a:p>
          <a:p>
            <a:pPr>
              <a:buNone/>
            </a:pPr>
            <a:r>
              <a:rPr lang="en-US" sz="1600" dirty="0" smtClean="0"/>
              <a:t>The context C(n) of n is a set of tuples (p</a:t>
            </a:r>
            <a:r>
              <a:rPr lang="en-US" sz="1600" baseline="-25000" dirty="0" smtClean="0"/>
              <a:t>i</a:t>
            </a:r>
            <a:r>
              <a:rPr lang="en-US" sz="1600" dirty="0" smtClean="0"/>
              <a:t>, </a:t>
            </a:r>
            <a:r>
              <a:rPr lang="en-US" sz="1600" dirty="0" err="1" smtClean="0"/>
              <a:t>z</a:t>
            </a:r>
            <a:r>
              <a:rPr lang="en-US" sz="1600" baseline="-25000" dirty="0" err="1" smtClean="0"/>
              <a:t>i</a:t>
            </a:r>
            <a:r>
              <a:rPr lang="en-US" sz="1600" dirty="0" smtClean="0"/>
              <a:t>, </a:t>
            </a:r>
            <a:r>
              <a:rPr lang="en-US" sz="1600" dirty="0" err="1" smtClean="0"/>
              <a:t>w</a:t>
            </a:r>
            <a:r>
              <a:rPr lang="en-US" sz="1600" baseline="-25000" dirty="0" err="1" smtClean="0"/>
              <a:t>i</a:t>
            </a:r>
            <a:r>
              <a:rPr lang="en-US" sz="1600" dirty="0" smtClean="0"/>
              <a:t>), where </a:t>
            </a:r>
            <a:r>
              <a:rPr lang="en-US" sz="1600" dirty="0" err="1" smtClean="0"/>
              <a:t>z</a:t>
            </a:r>
            <a:r>
              <a:rPr lang="en-US" sz="1600" baseline="-25000" dirty="0" err="1" smtClean="0"/>
              <a:t>i</a:t>
            </a:r>
            <a:r>
              <a:rPr lang="en-US" sz="1600" dirty="0" smtClean="0"/>
              <a:t> is a neighboring node of n p</a:t>
            </a:r>
            <a:r>
              <a:rPr lang="en-US" sz="1600" baseline="-25000" dirty="0" smtClean="0"/>
              <a:t>i</a:t>
            </a:r>
            <a:r>
              <a:rPr lang="en-US" sz="1600" dirty="0" smtClean="0"/>
              <a:t> is the predicate associated with an edge connecting n with </a:t>
            </a:r>
            <a:r>
              <a:rPr lang="en-US" sz="1600" dirty="0" err="1" smtClean="0"/>
              <a:t>z</a:t>
            </a:r>
            <a:r>
              <a:rPr lang="en-US" sz="1600" baseline="-25000" dirty="0" err="1" smtClean="0"/>
              <a:t>i</a:t>
            </a:r>
            <a:r>
              <a:rPr lang="en-US" sz="1600" dirty="0" err="1" smtClean="0"/>
              <a:t>,w</a:t>
            </a:r>
            <a:r>
              <a:rPr lang="en-US" sz="1600" baseline="-25000" dirty="0" err="1" smtClean="0"/>
              <a:t>i</a:t>
            </a:r>
            <a:r>
              <a:rPr lang="en-US" sz="1600" dirty="0" smtClean="0"/>
              <a:t> is a numeric weight (how discriminative this information is)</a:t>
            </a:r>
            <a:r>
              <a:rPr lang="en-US" sz="1200" baseline="0" dirty="0" smtClean="0"/>
              <a:t> </a:t>
            </a:r>
            <a:r>
              <a:rPr lang="en-US" sz="1600" dirty="0" smtClean="0"/>
              <a:t>sim(p</a:t>
            </a:r>
            <a:r>
              <a:rPr lang="en-US" sz="1600" baseline="-25000" dirty="0" smtClean="0"/>
              <a:t>i</a:t>
            </a:r>
            <a:r>
              <a:rPr lang="en-US" sz="1600" dirty="0" smtClean="0"/>
              <a:t>, </a:t>
            </a:r>
            <a:r>
              <a:rPr lang="en-US" sz="1600" dirty="0" err="1" smtClean="0"/>
              <a:t>p</a:t>
            </a:r>
            <a:r>
              <a:rPr lang="en-US" sz="1600" baseline="-25000" dirty="0" err="1" smtClean="0"/>
              <a:t>j</a:t>
            </a:r>
            <a:r>
              <a:rPr lang="en-US" sz="1600" dirty="0" smtClean="0"/>
              <a:t>) is an edit distance-based similarity score of the predicates p</a:t>
            </a:r>
            <a:r>
              <a:rPr lang="en-US" sz="1600" baseline="-25000" dirty="0" smtClean="0"/>
              <a:t>i</a:t>
            </a:r>
            <a:r>
              <a:rPr lang="en-US" sz="1600" dirty="0" smtClean="0"/>
              <a:t>, </a:t>
            </a:r>
            <a:r>
              <a:rPr lang="en-US" sz="1600" dirty="0" err="1" smtClean="0"/>
              <a:t>p</a:t>
            </a:r>
            <a:r>
              <a:rPr lang="en-US" sz="1600" baseline="-25000" dirty="0" err="1" smtClean="0"/>
              <a:t>j</a:t>
            </a:r>
            <a:endParaRPr lang="en-US" sz="1400" baseline="30000" dirty="0" smtClean="0"/>
          </a:p>
          <a:p>
            <a:endParaRPr lang="en-GB" dirty="0"/>
          </a:p>
        </p:txBody>
      </p:sp>
      <p:sp>
        <p:nvSpPr>
          <p:cNvPr id="4" name="Slide Number Placeholder 3"/>
          <p:cNvSpPr>
            <a:spLocks noGrp="1"/>
          </p:cNvSpPr>
          <p:nvPr>
            <p:ph type="sldNum" sz="quarter" idx="10"/>
          </p:nvPr>
        </p:nvSpPr>
        <p:spPr/>
        <p:txBody>
          <a:bodyPr/>
          <a:lstStyle/>
          <a:p>
            <a:fld id="{FFFD912D-A11B-4C96-B784-B56D57293136}" type="slidenum">
              <a:rPr lang="en-GB" smtClean="0"/>
              <a:pPr/>
              <a:t>39</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40</a:t>
            </a:fld>
            <a:endParaRPr lang="fr-FR"/>
          </a:p>
        </p:txBody>
      </p:sp>
    </p:spTree>
    <p:extLst>
      <p:ext uri="{BB962C8B-B14F-4D97-AF65-F5344CB8AC3E}">
        <p14:creationId xmlns:p14="http://schemas.microsoft.com/office/powerpoint/2010/main" val="1537221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distributed version is not guaranteed to return the same results as the centralized one! </a:t>
            </a:r>
            <a:endParaRPr lang="en-GB" dirty="0"/>
          </a:p>
        </p:txBody>
      </p:sp>
      <p:sp>
        <p:nvSpPr>
          <p:cNvPr id="4" name="Slide Number Placeholder 3"/>
          <p:cNvSpPr>
            <a:spLocks noGrp="1"/>
          </p:cNvSpPr>
          <p:nvPr>
            <p:ph type="sldNum" sz="quarter" idx="10"/>
          </p:nvPr>
        </p:nvSpPr>
        <p:spPr/>
        <p:txBody>
          <a:bodyPr/>
          <a:lstStyle/>
          <a:p>
            <a:fld id="{FFFD912D-A11B-4C96-B784-B56D57293136}" type="slidenum">
              <a:rPr lang="en-GB" smtClean="0"/>
              <a:pPr/>
              <a:t>41</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ER traditionally seen as a pre-processing step prior to data analysis</a:t>
            </a:r>
            <a:r>
              <a:rPr lang="el-GR" dirty="0" smtClean="0"/>
              <a:t>. </a:t>
            </a:r>
            <a:r>
              <a:rPr lang="en-GB" dirty="0" smtClean="0"/>
              <a:t>Such an offline strategy is not suitable for many emerging applications that require (near) real-time analysis, especially if it involves big, fast, or streaming data</a:t>
            </a:r>
          </a:p>
          <a:p>
            <a:endParaRPr lang="en-GB" sz="1200" kern="1200" dirty="0" smtClean="0">
              <a:solidFill>
                <a:schemeClr val="tx1"/>
              </a:solidFill>
              <a:latin typeface="Times New Roman" pitchFamily="80"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42</a:t>
            </a:fld>
            <a:endParaRPr lang="fr-FR"/>
          </a:p>
        </p:txBody>
      </p:sp>
    </p:spTree>
    <p:extLst>
      <p:ext uri="{BB962C8B-B14F-4D97-AF65-F5344CB8AC3E}">
        <p14:creationId xmlns:p14="http://schemas.microsoft.com/office/powerpoint/2010/main" val="3475416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essentially extend the typical ER workflow with a</a:t>
            </a:r>
            <a:r>
              <a:rPr lang="en-GB" baseline="0" dirty="0" smtClean="0"/>
              <a:t> </a:t>
            </a:r>
            <a:r>
              <a:rPr lang="en-GB" dirty="0" smtClean="0"/>
              <a:t>planning phase, which is responsible for selecting which pairs of descriptions, that have resulted</a:t>
            </a:r>
            <a:r>
              <a:rPr lang="en-GB" baseline="0" dirty="0" smtClean="0"/>
              <a:t> </a:t>
            </a:r>
            <a:r>
              <a:rPr lang="en-GB" dirty="0" smtClean="0"/>
              <a:t>from blocking, will be compared in the entity matching phase and in what order. The goal of this</a:t>
            </a:r>
            <a:r>
              <a:rPr lang="en-GB" baseline="0" dirty="0" smtClean="0"/>
              <a:t> </a:t>
            </a:r>
            <a:r>
              <a:rPr lang="en-GB" dirty="0" smtClean="0"/>
              <a:t>new phase is to favour more promising comparisons, i.e., those that are more likely to result in</a:t>
            </a:r>
            <a:r>
              <a:rPr lang="en-GB" baseline="0" dirty="0" smtClean="0"/>
              <a:t> </a:t>
            </a:r>
            <a:r>
              <a:rPr lang="en-GB" dirty="0" smtClean="0"/>
              <a:t>matches. This way, those comparisons are executed before less promising ones and thus, more</a:t>
            </a:r>
            <a:r>
              <a:rPr lang="en-GB" baseline="0" dirty="0" smtClean="0"/>
              <a:t> </a:t>
            </a:r>
            <a:r>
              <a:rPr lang="en-GB" dirty="0" smtClean="0"/>
              <a:t>matches are identified early on in the process. Moreover, the optional update phase propagates the</a:t>
            </a:r>
            <a:r>
              <a:rPr lang="en-GB" baseline="0" dirty="0" smtClean="0"/>
              <a:t> </a:t>
            </a:r>
            <a:r>
              <a:rPr lang="en-GB" dirty="0" smtClean="0"/>
              <a:t>results of matching, such that a new scheduling phase will promote the comparison of pairs that</a:t>
            </a:r>
            <a:r>
              <a:rPr lang="en-GB" baseline="0" dirty="0" smtClean="0"/>
              <a:t> </a:t>
            </a:r>
            <a:r>
              <a:rPr lang="en-GB" dirty="0" smtClean="0"/>
              <a:t>were influenced by the previous matches. This iterative process continues until the pre-defined</a:t>
            </a:r>
            <a:r>
              <a:rPr lang="en-GB" baseline="0" dirty="0" smtClean="0"/>
              <a:t> </a:t>
            </a:r>
            <a:r>
              <a:rPr lang="en-GB" dirty="0" smtClean="0"/>
              <a:t>computing budget is consumed.</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43</a:t>
            </a:fld>
            <a:endParaRPr lang="fr-FR"/>
          </a:p>
        </p:txBody>
      </p:sp>
    </p:spTree>
    <p:extLst>
      <p:ext uri="{BB962C8B-B14F-4D97-AF65-F5344CB8AC3E}">
        <p14:creationId xmlns:p14="http://schemas.microsoft.com/office/powerpoint/2010/main" val="2016622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Yasser </a:t>
            </a:r>
            <a:r>
              <a:rPr lang="en-US" dirty="0" err="1" smtClean="0"/>
              <a:t>Altowim</a:t>
            </a:r>
            <a:r>
              <a:rPr lang="en-US" dirty="0" smtClean="0"/>
              <a:t>, Dmitri V. Kalashnikov, and </a:t>
            </a:r>
            <a:r>
              <a:rPr lang="en-US" dirty="0" err="1" smtClean="0"/>
              <a:t>Sharad</a:t>
            </a:r>
            <a:r>
              <a:rPr lang="en-US" dirty="0" smtClean="0"/>
              <a:t> </a:t>
            </a:r>
            <a:r>
              <a:rPr lang="en-US" dirty="0" err="1" smtClean="0"/>
              <a:t>Mehrotra</a:t>
            </a:r>
            <a:r>
              <a:rPr lang="en-US" dirty="0" smtClean="0"/>
              <a:t>. 2014. Progressive approach to relational entity resolution. </a:t>
            </a:r>
            <a:r>
              <a:rPr lang="en-US" i="1" dirty="0" smtClean="0"/>
              <a:t>Proc. VLDB Endow.</a:t>
            </a:r>
            <a:r>
              <a:rPr lang="en-US" dirty="0" smtClean="0"/>
              <a:t> 7, 11 (July 2014), 999-1010. </a:t>
            </a:r>
          </a:p>
          <a:p>
            <a:endParaRPr lang="en-GB" dirty="0" smtClean="0"/>
          </a:p>
          <a:p>
            <a:r>
              <a:rPr lang="en-GB" dirty="0" smtClean="0"/>
              <a:t>Unlike single entity-set resolution where there may not be a strong reason to prefer one block over another to match first,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44</a:t>
            </a:fld>
            <a:endParaRPr lang="fr-FR"/>
          </a:p>
        </p:txBody>
      </p:sp>
    </p:spTree>
    <p:extLst>
      <p:ext uri="{BB962C8B-B14F-4D97-AF65-F5344CB8AC3E}">
        <p14:creationId xmlns:p14="http://schemas.microsoft.com/office/powerpoint/2010/main" val="1568499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To capture decision propagation, it is often convenient to model the problem as a graph:</a:t>
            </a:r>
          </a:p>
          <a:p>
            <a:pPr lvl="1"/>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Nodes: Pairs of entity descriptions of the same type (relation)</a:t>
            </a:r>
          </a:p>
          <a:p>
            <a:pPr lvl="1"/>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Edges: Dependency between pairs (foreign keys)</a:t>
            </a: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The set of candidate nodes to be resolved next is determined by the tradeoff between the benefit and the cost of resolving these nodes. </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Developing an optimal progressive approach is infeasible in practice as it would require an “oracle" that knows in advance the set of pairs that, when resolved, will have the highest influence on the quality of the result. Thus, a pragmatic approach consists in finding a good strategy that best utilizes the given budget by saving cost at two different levels. First, resolve only the parts of the dataset that have higher benefit on the quality of the result. Second, it should resolve those identified pairs with the least amount of cost.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45</a:t>
            </a:fld>
            <a:endParaRPr lang="fr-FR"/>
          </a:p>
        </p:txBody>
      </p:sp>
    </p:spTree>
    <p:extLst>
      <p:ext uri="{BB962C8B-B14F-4D97-AF65-F5344CB8AC3E}">
        <p14:creationId xmlns:p14="http://schemas.microsoft.com/office/powerpoint/2010/main" val="1341261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We should stress that leak value represents the probability that vi is duplicate in the absence of all explicitly modeled causes of </a:t>
            </a:r>
            <a:r>
              <a:rPr lang="en-US" baseline="0" dirty="0" err="1" smtClean="0"/>
              <a:t>yi</a:t>
            </a:r>
            <a:r>
              <a:rPr lang="en-US" baseline="0" dirty="0" smtClean="0"/>
              <a:t>, and it can be different for different entity-sets (actors, movies, directors). </a:t>
            </a:r>
          </a:p>
          <a:p>
            <a:pPr marL="0" marR="0" indent="0" algn="l" defTabSz="914400" rtl="0" eaLnBrk="0" fontAlgn="base" latinLnBrk="0" hangingPunct="0">
              <a:lnSpc>
                <a:spcPct val="100000"/>
              </a:lnSpc>
              <a:spcBef>
                <a:spcPct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Computing the exact benefit of a node vi is infeasible in practice for two reasons. First, computing the probability value of a node given a state requires the graph G to be fully instantiated to infer the dependency between the nodes (in contrast, G is progressively constructed), and is also equivalent to the belief update problem in Bayesian Networks, which is known to NP-hard. Second, identifying each of the set Top (set of unresolved nodes that can be resolved within the remaining cost of our budget BG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such that the summation of their probability values given S is maximized</a:t>
            </a:r>
            <a:r>
              <a:rPr lang="en-US" baseline="0" dirty="0" smtClean="0"/>
              <a:t>) and set </a:t>
            </a:r>
            <a:r>
              <a:rPr lang="en-US" baseline="0" dirty="0" err="1" smtClean="0"/>
              <a:t>Topvi</a:t>
            </a:r>
            <a:r>
              <a:rPr lang="en-US" baseline="0" dirty="0" smtClean="0"/>
              <a:t> (</a:t>
            </a:r>
            <a:r>
              <a:rPr lang="fr-FR" sz="1200" b="0" i="0" u="none" strike="noStrike" kern="1200" baseline="0" dirty="0" smtClean="0">
                <a:solidFill>
                  <a:schemeClr val="tx1"/>
                </a:solidFill>
                <a:latin typeface="Times New Roman" pitchFamily="80" charset="0"/>
                <a:ea typeface="ＭＳ Ｐゴシック" charset="0"/>
                <a:cs typeface="ＭＳ Ｐゴシック" charset="0"/>
              </a:rPr>
              <a:t>set of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unresolved nodes that can be resolved within the remaining cost of our budget minus the resolution cost of vi such that the summation of their probability values given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Svi</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is max</a:t>
            </a:r>
            <a:r>
              <a:rPr lang="fr-FR" sz="1200" b="0" i="0" u="none" strike="noStrike" kern="1200" baseline="0" dirty="0" err="1" smtClean="0">
                <a:solidFill>
                  <a:schemeClr val="tx1"/>
                </a:solidFill>
                <a:latin typeface="Times New Roman" pitchFamily="80" charset="0"/>
                <a:ea typeface="ＭＳ Ｐゴシック" charset="0"/>
                <a:cs typeface="ＭＳ Ｐゴシック" charset="0"/>
              </a:rPr>
              <a:t>imized</a:t>
            </a:r>
            <a:r>
              <a:rPr lang="en-US" baseline="0" dirty="0" smtClean="0"/>
              <a:t>) can be easily proved to be NP-hard as it contains the traditional knapsack problem as a special case. Therefore, we use heuristics to compute Benefit(vi).</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46</a:t>
            </a:fld>
            <a:endParaRPr lang="fr-FR"/>
          </a:p>
        </p:txBody>
      </p:sp>
    </p:spTree>
    <p:extLst>
      <p:ext uri="{BB962C8B-B14F-4D97-AF65-F5344CB8AC3E}">
        <p14:creationId xmlns:p14="http://schemas.microsoft.com/office/powerpoint/2010/main" val="3596834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Therefore, we use heuristics to compute Benefit(vi) and the values of P(vi) and Imp(vi) are estimated as below.</a:t>
            </a:r>
          </a:p>
          <a:p>
            <a:pPr marL="171450" indent="-171450">
              <a:buFont typeface="Arial" panose="020B0604020202020204" pitchFamily="34" charset="0"/>
              <a:buChar char="•"/>
            </a:pPr>
            <a:r>
              <a:rPr lang="en-US" baseline="0" dirty="0" smtClean="0"/>
              <a:t>the probability value of vi is estimated based on the present influencing nodes that are detected as matches and the known percentage of duplicate nodes in block in which vi belongs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smtClean="0"/>
              <a:t>the impact value </a:t>
            </a:r>
            <a:r>
              <a:rPr lang="en-US" baseline="0" dirty="0" smtClean="0"/>
              <a:t>of vi </a:t>
            </a:r>
            <a:r>
              <a:rPr lang="en-US" dirty="0" smtClean="0"/>
              <a:t>is computed per relation (all the</a:t>
            </a:r>
            <a:r>
              <a:rPr lang="en-US" baseline="0" dirty="0" smtClean="0"/>
              <a:t> actors have the same impact) </a:t>
            </a:r>
          </a:p>
          <a:p>
            <a:endParaRPr lang="en-US" dirty="0" smtClean="0"/>
          </a:p>
          <a:p>
            <a:r>
              <a:rPr lang="en-US" dirty="0" smtClean="0"/>
              <a:t>The value P(A</a:t>
            </a:r>
            <a:r>
              <a:rPr lang="en-US" baseline="0" dirty="0" smtClean="0"/>
              <a:t> -&gt; M) refers to the probability that a node </a:t>
            </a:r>
            <a:r>
              <a:rPr lang="en-US" baseline="0" dirty="0" err="1" smtClean="0"/>
              <a:t>vl</a:t>
            </a:r>
            <a:r>
              <a:rPr lang="en-US" baseline="0" dirty="0" smtClean="0"/>
              <a:t> in V(M) is duplicate given that exists a duplicate node </a:t>
            </a:r>
            <a:r>
              <a:rPr lang="en-US" baseline="0" dirty="0" err="1" smtClean="0"/>
              <a:t>vm</a:t>
            </a:r>
            <a:r>
              <a:rPr lang="en-US" baseline="0" dirty="0" smtClean="0"/>
              <a:t> in V(A)  that influences </a:t>
            </a:r>
            <a:r>
              <a:rPr lang="en-US" baseline="0" dirty="0" err="1" smtClean="0"/>
              <a:t>vl</a:t>
            </a:r>
            <a:r>
              <a:rPr lang="en-US" baseline="0" dirty="0" smtClean="0"/>
              <a:t> via L </a:t>
            </a:r>
            <a:r>
              <a:rPr lang="en-US" dirty="0" smtClean="0"/>
              <a:t>A</a:t>
            </a:r>
            <a:r>
              <a:rPr lang="en-US" baseline="0" dirty="0" smtClean="0"/>
              <a:t>-&gt;M. Such a probability value can be specified by a domain expert or learned from a training data set. </a:t>
            </a:r>
          </a:p>
          <a:p>
            <a:endParaRPr lang="en-US" baseline="0" dirty="0" smtClean="0"/>
          </a:p>
          <a:p>
            <a:r>
              <a:rPr lang="en-US" baseline="0" dirty="0" smtClean="0"/>
              <a:t>Since computing even the most influencing nodes is in general an NP-hard problem, we instead compute a single estimated impact value Imp(R) for every entity-set R and we use that single value as the impact value of every candidate node vi in V(R). This value is computed based on statistics that we collect prior to and throughout the execution of the algorithm. </a:t>
            </a:r>
          </a:p>
          <a:p>
            <a:endParaRPr lang="en-US" baseline="0" dirty="0" smtClean="0"/>
          </a:p>
          <a:p>
            <a:r>
              <a:rPr lang="en-US" sz="1200" b="0" i="0" u="none" strike="noStrike" kern="1200" baseline="0" dirty="0" smtClean="0">
                <a:solidFill>
                  <a:schemeClr val="tx1"/>
                </a:solidFill>
                <a:latin typeface="Times New Roman" pitchFamily="80" charset="0"/>
                <a:ea typeface="ＭＳ Ｐゴシック" charset="0"/>
                <a:cs typeface="ＭＳ Ｐゴシック" charset="0"/>
              </a:rPr>
              <a:t>this function estimates the number of the direct dependent nodes via L A -&gt; M that will be impacted by the resolution of the k nodes.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47</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In this example </a:t>
            </a:r>
            <a:r>
              <a:rPr lang="en-US" sz="1200" dirty="0" smtClean="0"/>
              <a:t>P(v</a:t>
            </a:r>
            <a:r>
              <a:rPr lang="en-US" sz="1200" baseline="-25000" dirty="0" smtClean="0"/>
              <a:t>i</a:t>
            </a:r>
            <a:r>
              <a:rPr lang="en-US" sz="1200" dirty="0" smtClean="0"/>
              <a:t>) = </a:t>
            </a:r>
            <a:r>
              <a:rPr lang="el-GR" sz="1200" dirty="0" smtClean="0"/>
              <a:t>δ </a:t>
            </a:r>
            <a:r>
              <a:rPr lang="en-GB" sz="1200" dirty="0" smtClean="0"/>
              <a:t>for those</a:t>
            </a:r>
            <a:r>
              <a:rPr lang="en-GB" sz="1200" baseline="0" dirty="0" smtClean="0"/>
              <a:t> nodes with no matching in-</a:t>
            </a:r>
            <a:r>
              <a:rPr lang="en-GB" sz="1200" baseline="0" dirty="0" err="1" smtClean="0"/>
              <a:t>neibords</a:t>
            </a:r>
            <a:endParaRPr lang="en-US" sz="120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48</a:t>
            </a:fld>
            <a:endParaRPr lang="en-GB"/>
          </a:p>
        </p:txBody>
      </p:sp>
    </p:spTree>
    <p:extLst>
      <p:ext uri="{BB962C8B-B14F-4D97-AF65-F5344CB8AC3E}">
        <p14:creationId xmlns:p14="http://schemas.microsoft.com/office/powerpoint/2010/main" val="268396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a:t>
            </a:fld>
            <a:endParaRPr lang="fr-FR"/>
          </a:p>
        </p:txBody>
      </p:sp>
    </p:spTree>
    <p:extLst>
      <p:ext uri="{BB962C8B-B14F-4D97-AF65-F5344CB8AC3E}">
        <p14:creationId xmlns:p14="http://schemas.microsoft.com/office/powerpoint/2010/main" val="3827812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similarity score of nodes do not change. </a:t>
            </a:r>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49</a:t>
            </a:fld>
            <a:endParaRPr lang="en-GB"/>
          </a:p>
        </p:txBody>
      </p:sp>
    </p:spTree>
    <p:extLst>
      <p:ext uri="{BB962C8B-B14F-4D97-AF65-F5344CB8AC3E}">
        <p14:creationId xmlns:p14="http://schemas.microsoft.com/office/powerpoint/2010/main" val="2214629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50</a:t>
            </a:fld>
            <a:endParaRPr lang="en-GB"/>
          </a:p>
        </p:txBody>
      </p:sp>
    </p:spTree>
    <p:extLst>
      <p:ext uri="{BB962C8B-B14F-4D97-AF65-F5344CB8AC3E}">
        <p14:creationId xmlns:p14="http://schemas.microsoft.com/office/powerpoint/2010/main" val="1459892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1F5BE-2908-4ABD-88A0-4F62A9D28CC4}" type="slidenum">
              <a:rPr lang="en-GB" smtClean="0"/>
              <a:pPr/>
              <a:t>51</a:t>
            </a:fld>
            <a:endParaRPr lang="en-GB"/>
          </a:p>
        </p:txBody>
      </p:sp>
    </p:spTree>
    <p:extLst>
      <p:ext uri="{BB962C8B-B14F-4D97-AF65-F5344CB8AC3E}">
        <p14:creationId xmlns:p14="http://schemas.microsoft.com/office/powerpoint/2010/main" val="319026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52</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53</a:t>
            </a:fld>
            <a:endParaRPr lang="fr-FR"/>
          </a:p>
        </p:txBody>
      </p:sp>
    </p:spTree>
    <p:extLst>
      <p:ext uri="{BB962C8B-B14F-4D97-AF65-F5344CB8AC3E}">
        <p14:creationId xmlns:p14="http://schemas.microsoft.com/office/powerpoint/2010/main" val="241722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C9F1F5BE-2908-4ABD-88A0-4F62A9D28CC4}" type="slidenum">
              <a:rPr lang="en-GB" smtClean="0"/>
              <a:pPr/>
              <a:t>54</a:t>
            </a:fld>
            <a:endParaRPr lang="en-GB"/>
          </a:p>
        </p:txBody>
      </p:sp>
    </p:spTree>
    <p:extLst>
      <p:ext uri="{BB962C8B-B14F-4D97-AF65-F5344CB8AC3E}">
        <p14:creationId xmlns:p14="http://schemas.microsoft.com/office/powerpoint/2010/main" val="331128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err="1" smtClean="0">
                <a:solidFill>
                  <a:schemeClr val="tx1"/>
                </a:solidFill>
                <a:latin typeface="Times New Roman" pitchFamily="80" charset="0"/>
                <a:ea typeface="ＭＳ Ｐゴシック" charset="0"/>
                <a:cs typeface="ＭＳ Ｐゴシック" charset="0"/>
              </a:rPr>
              <a:t>From</a:t>
            </a:r>
            <a:r>
              <a:rPr lang="fr-FR" sz="1200" b="0" i="0" u="none" strike="noStrike" kern="1200" baseline="0" dirty="0" smtClean="0">
                <a:solidFill>
                  <a:schemeClr val="tx1"/>
                </a:solidFill>
                <a:latin typeface="Times New Roman" pitchFamily="80" charset="0"/>
                <a:ea typeface="ＭＳ Ｐゴシック" charset="0"/>
                <a:cs typeface="ＭＳ Ｐゴシック" charset="0"/>
              </a:rPr>
              <a:t> </a:t>
            </a:r>
            <a:r>
              <a:rPr lang="fr-FR" sz="1200" b="0" i="0" u="none" strike="noStrike" kern="1200" baseline="0" dirty="0" err="1" smtClean="0">
                <a:solidFill>
                  <a:schemeClr val="tx1"/>
                </a:solidFill>
                <a:latin typeface="Times New Roman" pitchFamily="80" charset="0"/>
                <a:ea typeface="ＭＳ Ｐゴシック" charset="0"/>
                <a:cs typeface="ＭＳ Ｐゴシック" charset="0"/>
              </a:rPr>
              <a:t>Big</a:t>
            </a:r>
            <a:r>
              <a:rPr lang="fr-FR" sz="1200" b="0" i="0" u="none" strike="noStrike" kern="1200" baseline="0" dirty="0" smtClean="0">
                <a:solidFill>
                  <a:schemeClr val="tx1"/>
                </a:solidFill>
                <a:latin typeface="Times New Roman" pitchFamily="80" charset="0"/>
                <a:ea typeface="ＭＳ Ｐゴシック" charset="0"/>
                <a:cs typeface="ＭＳ Ｐゴシック" charset="0"/>
              </a:rPr>
              <a:t> Data to </a:t>
            </a:r>
            <a:r>
              <a:rPr lang="fr-FR" sz="1200" b="0" i="0" u="none" strike="noStrike" kern="1200" baseline="0" dirty="0" err="1" smtClean="0">
                <a:solidFill>
                  <a:schemeClr val="tx1"/>
                </a:solidFill>
                <a:latin typeface="Times New Roman" pitchFamily="80" charset="0"/>
                <a:ea typeface="ＭＳ Ｐゴシック" charset="0"/>
                <a:cs typeface="ＭＳ Ｐゴシック" charset="0"/>
              </a:rPr>
              <a:t>Big</a:t>
            </a:r>
            <a:r>
              <a:rPr lang="fr-FR" sz="1200" b="0" i="0" u="none" strike="noStrike" kern="1200" baseline="0" dirty="0" smtClean="0">
                <a:solidFill>
                  <a:schemeClr val="tx1"/>
                </a:solidFill>
                <a:latin typeface="Times New Roman" pitchFamily="80" charset="0"/>
                <a:ea typeface="ＭＳ Ｐゴシック" charset="0"/>
                <a:cs typeface="ＭＳ Ｐゴシック" charset="0"/>
              </a:rPr>
              <a:t> </a:t>
            </a:r>
            <a:r>
              <a:rPr lang="fr-FR" sz="1200" b="0" i="0" u="none" strike="noStrike" kern="1200" baseline="0" dirty="0" err="1" smtClean="0">
                <a:solidFill>
                  <a:schemeClr val="tx1"/>
                </a:solidFill>
                <a:latin typeface="Times New Roman" pitchFamily="80" charset="0"/>
                <a:ea typeface="ＭＳ Ｐゴシック" charset="0"/>
                <a:cs typeface="ＭＳ Ｐゴシック" charset="0"/>
              </a:rPr>
              <a:t>Knowledge</a:t>
            </a:r>
            <a:endParaRPr lang="fr-F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55</a:t>
            </a:fld>
            <a:endParaRPr lang="fr-FR"/>
          </a:p>
        </p:txBody>
      </p:sp>
    </p:spTree>
    <p:extLst>
      <p:ext uri="{BB962C8B-B14F-4D97-AF65-F5344CB8AC3E}">
        <p14:creationId xmlns:p14="http://schemas.microsoft.com/office/powerpoint/2010/main" val="1624688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latin typeface="Times New Roman" pitchFamily="80"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56</a:t>
            </a:fld>
            <a:endParaRPr lang="fr-FR"/>
          </a:p>
        </p:txBody>
      </p:sp>
    </p:spTree>
    <p:extLst>
      <p:ext uri="{BB962C8B-B14F-4D97-AF65-F5344CB8AC3E}">
        <p14:creationId xmlns:p14="http://schemas.microsoft.com/office/powerpoint/2010/main" val="3301672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J. Fisher, P. Christen, Q. Wang, and E. Rahm. A Clustering-Based Framework to Control Block Sizes for Entity Resolution. In Proceedings of the 21th ACM SIGKDD International Conference on Knowledge Discovery and Data Mining (KDD '15). ACM, New York, NY, USA, 279-288. </a:t>
            </a:r>
          </a:p>
          <a:p>
            <a:endParaRPr lang="en-GB" dirty="0" smtClean="0"/>
          </a:p>
          <a:p>
            <a:r>
              <a:rPr lang="en-GB" dirty="0" smtClean="0"/>
              <a:t>D. </a:t>
            </a:r>
            <a:r>
              <a:rPr lang="en-GB" dirty="0" err="1" smtClean="0"/>
              <a:t>Firmani</a:t>
            </a:r>
            <a:r>
              <a:rPr lang="en-GB" dirty="0" smtClean="0"/>
              <a:t>, B. </a:t>
            </a:r>
            <a:r>
              <a:rPr lang="en-GB" dirty="0" err="1" smtClean="0"/>
              <a:t>Saha</a:t>
            </a:r>
            <a:r>
              <a:rPr lang="en-GB" dirty="0" smtClean="0"/>
              <a:t>, &amp; D. Srivastava. 2016. Online entity resolution using an Oracle. Proc. VLDB Endow. 9, 5 (January 2016), 384-395.</a:t>
            </a:r>
          </a:p>
          <a:p>
            <a:endParaRPr lang="en-GB" dirty="0" smtClean="0"/>
          </a:p>
          <a:p>
            <a:r>
              <a:rPr lang="en-GB" dirty="0" smtClean="0"/>
              <a:t>Q. Wang, M. Cui, &amp; H. Liang. Semantic-Aware Blocking for Entity Resolution. Transactions on Knowledge and Data Engineering (TKDE).  December 2015</a:t>
            </a:r>
          </a:p>
          <a:p>
            <a:endParaRPr lang="en-GB" dirty="0" smtClean="0"/>
          </a:p>
          <a:p>
            <a:r>
              <a:rPr lang="en-GB" dirty="0" smtClean="0"/>
              <a:t>L. Kolb, A. Thor, &amp; E. Rahm. Load Balancing for </a:t>
            </a:r>
            <a:r>
              <a:rPr lang="en-GB" dirty="0" err="1" smtClean="0"/>
              <a:t>MapReduce</a:t>
            </a:r>
            <a:r>
              <a:rPr lang="en-GB" dirty="0" smtClean="0"/>
              <a:t>-based Entity Resolution. In Proceedings of the 2012 IEEE 28th International Conference on Data Engineering (ICDE '12). IEEE Computer Society, Washington, DC, USA, 618-629. </a:t>
            </a:r>
          </a:p>
          <a:p>
            <a:endParaRPr lang="en-GB" dirty="0" smtClean="0"/>
          </a:p>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Minoan</a:t>
            </a:r>
            <a:r>
              <a:rPr lang="fr-FR" dirty="0" smtClean="0"/>
              <a:t> ER: Progressive </a:t>
            </a:r>
            <a:r>
              <a:rPr lang="fr-FR" dirty="0" err="1" smtClean="0"/>
              <a:t>Entity</a:t>
            </a:r>
            <a:r>
              <a:rPr lang="fr-FR" dirty="0" smtClean="0"/>
              <a:t> </a:t>
            </a:r>
            <a:r>
              <a:rPr lang="fr-FR" dirty="0" err="1" smtClean="0"/>
              <a:t>Resolution</a:t>
            </a:r>
            <a:r>
              <a:rPr lang="fr-FR" dirty="0" smtClean="0"/>
              <a:t> in the Web of Data. EDBT 2016</a:t>
            </a:r>
          </a:p>
          <a:p>
            <a:endParaRPr lang="fr-FR" dirty="0" smtClean="0"/>
          </a:p>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Big</a:t>
            </a:r>
            <a:r>
              <a:rPr lang="fr-FR" dirty="0" smtClean="0"/>
              <a:t> data </a:t>
            </a:r>
            <a:r>
              <a:rPr lang="fr-FR" dirty="0" err="1" smtClean="0"/>
              <a:t>entity</a:t>
            </a:r>
            <a:r>
              <a:rPr lang="fr-FR" dirty="0" smtClean="0"/>
              <a:t> </a:t>
            </a:r>
            <a:r>
              <a:rPr lang="fr-FR" dirty="0" err="1" smtClean="0"/>
              <a:t>resolution</a:t>
            </a:r>
            <a:r>
              <a:rPr lang="fr-FR" dirty="0" smtClean="0"/>
              <a:t>: </a:t>
            </a:r>
            <a:r>
              <a:rPr lang="fr-FR" dirty="0" err="1" smtClean="0"/>
              <a:t>From</a:t>
            </a:r>
            <a:r>
              <a:rPr lang="fr-FR" dirty="0" smtClean="0"/>
              <a:t> </a:t>
            </a:r>
            <a:r>
              <a:rPr lang="fr-FR" dirty="0" err="1" smtClean="0"/>
              <a:t>highly</a:t>
            </a:r>
            <a:r>
              <a:rPr lang="fr-FR" dirty="0" smtClean="0"/>
              <a:t> to </a:t>
            </a:r>
            <a:r>
              <a:rPr lang="fr-FR" dirty="0" err="1" smtClean="0"/>
              <a:t>somehow</a:t>
            </a:r>
            <a:r>
              <a:rPr lang="fr-FR" dirty="0" smtClean="0"/>
              <a:t> </a:t>
            </a:r>
            <a:r>
              <a:rPr lang="fr-FR" dirty="0" err="1" smtClean="0"/>
              <a:t>similar</a:t>
            </a:r>
            <a:r>
              <a:rPr lang="fr-FR" dirty="0" smtClean="0"/>
              <a:t> </a:t>
            </a:r>
            <a:r>
              <a:rPr lang="fr-FR" dirty="0" err="1" smtClean="0"/>
              <a:t>entity</a:t>
            </a:r>
            <a:r>
              <a:rPr lang="fr-FR" dirty="0" smtClean="0"/>
              <a:t> descriptions in the Web. </a:t>
            </a:r>
            <a:r>
              <a:rPr lang="fr-FR" dirty="0" err="1" smtClean="0"/>
              <a:t>Big</a:t>
            </a:r>
            <a:r>
              <a:rPr lang="fr-FR" dirty="0" smtClean="0"/>
              <a:t> Data 2015</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57</a:t>
            </a:fld>
            <a:endParaRPr lang="fr-FR"/>
          </a:p>
        </p:txBody>
      </p:sp>
    </p:spTree>
    <p:extLst>
      <p:ext uri="{BB962C8B-B14F-4D97-AF65-F5344CB8AC3E}">
        <p14:creationId xmlns:p14="http://schemas.microsoft.com/office/powerpoint/2010/main" val="102004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X. L. Dong &amp; W.</a:t>
            </a:r>
            <a:r>
              <a:rPr lang="en-GB" baseline="0" dirty="0" smtClean="0"/>
              <a:t> </a:t>
            </a:r>
            <a:r>
              <a:rPr lang="en-GB" dirty="0" smtClean="0"/>
              <a:t>C. Tan: A Time Machine for Information: Looking Back to Look Forward. Tutorial in VLDB, 2015</a:t>
            </a:r>
          </a:p>
          <a:p>
            <a:endParaRPr lang="en-GB" dirty="0" smtClean="0"/>
          </a:p>
          <a:p>
            <a:r>
              <a:rPr lang="en-GB" dirty="0" smtClean="0"/>
              <a:t>C. Chai, G. Li, J. Li, D. Deng, &amp; J. Feng. 2016. Cost-Effective Crowdsourced Entity Resolution: A Partial-Order Approach. In</a:t>
            </a:r>
            <a:r>
              <a:rPr lang="en-GB" baseline="0" dirty="0" smtClean="0"/>
              <a:t> </a:t>
            </a:r>
            <a:r>
              <a:rPr lang="en-GB" dirty="0" smtClean="0"/>
              <a:t>SIGMOD '16</a:t>
            </a:r>
          </a:p>
          <a:p>
            <a:r>
              <a:rPr lang="en-GB" dirty="0" smtClean="0"/>
              <a:t>C. </a:t>
            </a:r>
            <a:r>
              <a:rPr lang="en-GB" dirty="0" err="1" smtClean="0"/>
              <a:t>Gokhale</a:t>
            </a:r>
            <a:r>
              <a:rPr lang="en-GB" dirty="0" smtClean="0"/>
              <a:t>, S. Das, A. Doan, J. F. </a:t>
            </a:r>
            <a:r>
              <a:rPr lang="en-GB" dirty="0" err="1" smtClean="0"/>
              <a:t>Naughton</a:t>
            </a:r>
            <a:r>
              <a:rPr lang="en-GB" dirty="0" smtClean="0"/>
              <a:t>, N. </a:t>
            </a:r>
            <a:r>
              <a:rPr lang="en-GB" dirty="0" err="1" smtClean="0"/>
              <a:t>Rampalli</a:t>
            </a:r>
            <a:r>
              <a:rPr lang="en-GB" dirty="0" smtClean="0"/>
              <a:t>, J. W. </a:t>
            </a:r>
            <a:r>
              <a:rPr lang="en-GB" dirty="0" err="1" smtClean="0"/>
              <a:t>Shavlik</a:t>
            </a:r>
            <a:r>
              <a:rPr lang="en-GB" dirty="0" smtClean="0"/>
              <a:t>, &amp; X. Zhu. Corleone: hands-off crowdsourcing for entity matching. In SIGMOD, pages 601–612, 2014.</a:t>
            </a:r>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J. Wang, T. </a:t>
            </a:r>
            <a:r>
              <a:rPr lang="en-GB" dirty="0" err="1" smtClean="0"/>
              <a:t>Kraska</a:t>
            </a:r>
            <a:r>
              <a:rPr lang="en-GB" dirty="0" smtClean="0"/>
              <a:t>, M. J. Franklin, &amp; </a:t>
            </a:r>
            <a:r>
              <a:rPr lang="en-GB" dirty="0" err="1" smtClean="0"/>
              <a:t>Jianhua</a:t>
            </a:r>
            <a:r>
              <a:rPr lang="en-GB" dirty="0" smtClean="0"/>
              <a:t> Feng. </a:t>
            </a:r>
            <a:r>
              <a:rPr lang="en-GB" dirty="0" err="1" smtClean="0"/>
              <a:t>CrowdER</a:t>
            </a:r>
            <a:r>
              <a:rPr lang="en-GB" dirty="0" smtClean="0"/>
              <a:t>: crowdsourcing entity resolution. Proc. VLDB Endow. 5, 11 (July 2012), 1483-1494.</a:t>
            </a:r>
          </a:p>
          <a:p>
            <a:endParaRPr lang="en-GB" dirty="0" smtClean="0"/>
          </a:p>
          <a:p>
            <a:r>
              <a:rPr lang="en-GB" dirty="0" smtClean="0"/>
              <a:t>Avigdor Gal. 2014. Uncertain entity resolution: re-evaluating entity resolution in the big data era: tutorial. Proc. VLDB Endow. 7, 13 (August 2014), 1711-1712.</a:t>
            </a:r>
          </a:p>
          <a:p>
            <a:r>
              <a:rPr lang="en-GB" dirty="0" smtClean="0"/>
              <a:t>G. Demartini, D. E. </a:t>
            </a:r>
            <a:r>
              <a:rPr lang="en-GB" dirty="0" err="1" smtClean="0"/>
              <a:t>Difallah</a:t>
            </a:r>
            <a:r>
              <a:rPr lang="en-GB" dirty="0" smtClean="0"/>
              <a:t>, and P. </a:t>
            </a:r>
            <a:r>
              <a:rPr lang="en-GB" dirty="0" err="1" smtClean="0"/>
              <a:t>Cudré-Mauroux</a:t>
            </a:r>
            <a:r>
              <a:rPr lang="en-GB" dirty="0" smtClean="0"/>
              <a:t>. Large-scale linked data integration using probabilistic reasoning and crowdsourcing. VLDB J., 22(5):665–687, 2013.</a:t>
            </a:r>
          </a:p>
          <a:p>
            <a:endParaRPr lang="en-GB" dirty="0" smtClean="0"/>
          </a:p>
          <a:p>
            <a:r>
              <a:rPr lang="en-GB" dirty="0" smtClean="0"/>
              <a:t>S. E. Whang &amp; H. Garcia-Molina. Disinformation techniques for entity resolution. In CIKM,</a:t>
            </a:r>
            <a:r>
              <a:rPr lang="en-GB" baseline="0" dirty="0" smtClean="0"/>
              <a:t> </a:t>
            </a:r>
            <a:r>
              <a:rPr lang="en-GB" dirty="0" smtClean="0"/>
              <a:t>pages 715–720, 2013.</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58</a:t>
            </a:fld>
            <a:endParaRPr lang="fr-FR"/>
          </a:p>
        </p:txBody>
      </p:sp>
    </p:spTree>
    <p:extLst>
      <p:ext uri="{BB962C8B-B14F-4D97-AF65-F5344CB8AC3E}">
        <p14:creationId xmlns:p14="http://schemas.microsoft.com/office/powerpoint/2010/main" val="393201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generate new candidate pairs of descriptions not</a:t>
            </a:r>
            <a:r>
              <a:rPr lang="en-GB" baseline="0" dirty="0" smtClean="0"/>
              <a:t> </a:t>
            </a:r>
            <a:r>
              <a:rPr lang="en-GB" dirty="0" smtClean="0"/>
              <a:t>considered in a previous step.</a:t>
            </a:r>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Clearly several passes increase the number of comparisons and reduce the Reduction Ratio</a:t>
            </a:r>
            <a:endParaRPr lang="en-US" dirty="0" smtClean="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5</a:t>
            </a:fld>
            <a:endParaRPr lang="fr-FR"/>
          </a:p>
        </p:txBody>
      </p:sp>
    </p:spTree>
    <p:extLst>
      <p:ext uri="{BB962C8B-B14F-4D97-AF65-F5344CB8AC3E}">
        <p14:creationId xmlns:p14="http://schemas.microsoft.com/office/powerpoint/2010/main" val="28877293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59</a:t>
            </a:fld>
            <a:endParaRPr lang="fr-FR"/>
          </a:p>
        </p:txBody>
      </p:sp>
    </p:spTree>
    <p:extLst>
      <p:ext uri="{BB962C8B-B14F-4D97-AF65-F5344CB8AC3E}">
        <p14:creationId xmlns:p14="http://schemas.microsoft.com/office/powerpoint/2010/main" val="10954246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Minoan</a:t>
            </a:r>
            <a:r>
              <a:rPr lang="fr-FR" dirty="0" smtClean="0"/>
              <a:t> ER: Progressive </a:t>
            </a:r>
            <a:r>
              <a:rPr lang="fr-FR" dirty="0" err="1" smtClean="0"/>
              <a:t>Entity</a:t>
            </a:r>
            <a:r>
              <a:rPr lang="fr-FR" dirty="0" smtClean="0"/>
              <a:t> </a:t>
            </a:r>
            <a:r>
              <a:rPr lang="fr-FR" dirty="0" err="1" smtClean="0"/>
              <a:t>Resolution</a:t>
            </a:r>
            <a:r>
              <a:rPr lang="fr-FR" dirty="0" smtClean="0"/>
              <a:t> in the Web of Data. EDBT 2016</a:t>
            </a:r>
          </a:p>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Big</a:t>
            </a:r>
            <a:r>
              <a:rPr lang="fr-FR" dirty="0" smtClean="0"/>
              <a:t> data </a:t>
            </a:r>
            <a:r>
              <a:rPr lang="fr-FR" dirty="0" err="1" smtClean="0"/>
              <a:t>entity</a:t>
            </a:r>
            <a:r>
              <a:rPr lang="fr-FR" dirty="0" smtClean="0"/>
              <a:t> </a:t>
            </a:r>
            <a:r>
              <a:rPr lang="fr-FR" dirty="0" err="1" smtClean="0"/>
              <a:t>resolution</a:t>
            </a:r>
            <a:r>
              <a:rPr lang="fr-FR" dirty="0" smtClean="0"/>
              <a:t>: </a:t>
            </a:r>
            <a:r>
              <a:rPr lang="fr-FR" dirty="0" err="1" smtClean="0"/>
              <a:t>From</a:t>
            </a:r>
            <a:r>
              <a:rPr lang="fr-FR" dirty="0" smtClean="0"/>
              <a:t> </a:t>
            </a:r>
            <a:r>
              <a:rPr lang="fr-FR" dirty="0" err="1" smtClean="0"/>
              <a:t>highly</a:t>
            </a:r>
            <a:r>
              <a:rPr lang="fr-FR" dirty="0" smtClean="0"/>
              <a:t> to </a:t>
            </a:r>
            <a:r>
              <a:rPr lang="fr-FR" dirty="0" err="1" smtClean="0"/>
              <a:t>somehow</a:t>
            </a:r>
            <a:r>
              <a:rPr lang="fr-FR" dirty="0" smtClean="0"/>
              <a:t> </a:t>
            </a:r>
            <a:r>
              <a:rPr lang="fr-FR" dirty="0" err="1" smtClean="0"/>
              <a:t>similar</a:t>
            </a:r>
            <a:r>
              <a:rPr lang="fr-FR" dirty="0" smtClean="0"/>
              <a:t> </a:t>
            </a:r>
            <a:r>
              <a:rPr lang="fr-FR" dirty="0" err="1" smtClean="0"/>
              <a:t>entity</a:t>
            </a:r>
            <a:r>
              <a:rPr lang="fr-FR" dirty="0" smtClean="0"/>
              <a:t> descriptions in the Web. </a:t>
            </a:r>
            <a:r>
              <a:rPr lang="fr-FR" dirty="0" err="1" smtClean="0"/>
              <a:t>Big</a:t>
            </a:r>
            <a:r>
              <a:rPr lang="fr-FR" dirty="0" smtClean="0"/>
              <a:t> Data 2015</a:t>
            </a:r>
          </a:p>
          <a:p>
            <a:r>
              <a:rPr lang="fr-FR" dirty="0" smtClean="0"/>
              <a:t>V. </a:t>
            </a:r>
            <a:r>
              <a:rPr lang="fr-FR" dirty="0" err="1" smtClean="0"/>
              <a:t>Efthymiou</a:t>
            </a:r>
            <a:r>
              <a:rPr lang="fr-FR" dirty="0" smtClean="0"/>
              <a:t>, G. </a:t>
            </a:r>
            <a:r>
              <a:rPr lang="fr-FR" dirty="0" err="1" smtClean="0"/>
              <a:t>Papadakis</a:t>
            </a:r>
            <a:r>
              <a:rPr lang="fr-FR" dirty="0" smtClean="0"/>
              <a:t>, G. </a:t>
            </a:r>
            <a:r>
              <a:rPr lang="fr-FR" dirty="0" err="1" smtClean="0"/>
              <a:t>Papastefanatos</a:t>
            </a:r>
            <a:r>
              <a:rPr lang="fr-FR" dirty="0" smtClean="0"/>
              <a:t>, K. </a:t>
            </a:r>
            <a:r>
              <a:rPr lang="fr-FR" dirty="0" err="1" smtClean="0"/>
              <a:t>Stefanidis</a:t>
            </a:r>
            <a:r>
              <a:rPr lang="fr-FR" dirty="0" smtClean="0"/>
              <a:t>, T. </a:t>
            </a:r>
            <a:r>
              <a:rPr lang="fr-FR" dirty="0" err="1" smtClean="0"/>
              <a:t>Palpanas</a:t>
            </a:r>
            <a:r>
              <a:rPr lang="fr-FR" dirty="0" smtClean="0"/>
              <a:t>: </a:t>
            </a:r>
            <a:r>
              <a:rPr lang="fr-FR" dirty="0" err="1" smtClean="0"/>
              <a:t>Parallel</a:t>
            </a:r>
            <a:r>
              <a:rPr lang="fr-FR" dirty="0" smtClean="0"/>
              <a:t> </a:t>
            </a:r>
            <a:r>
              <a:rPr lang="fr-FR" dirty="0" err="1" smtClean="0"/>
              <a:t>meta-blocking</a:t>
            </a:r>
            <a:r>
              <a:rPr lang="fr-FR" dirty="0" smtClean="0"/>
              <a:t>: </a:t>
            </a:r>
            <a:r>
              <a:rPr lang="fr-FR" dirty="0" err="1" smtClean="0"/>
              <a:t>Realizing</a:t>
            </a:r>
            <a:r>
              <a:rPr lang="fr-FR" dirty="0" smtClean="0"/>
              <a:t> </a:t>
            </a:r>
            <a:r>
              <a:rPr lang="fr-FR" dirty="0" err="1" smtClean="0"/>
              <a:t>scalable</a:t>
            </a:r>
            <a:r>
              <a:rPr lang="fr-FR" dirty="0" smtClean="0"/>
              <a:t> </a:t>
            </a:r>
            <a:r>
              <a:rPr lang="fr-FR" dirty="0" err="1" smtClean="0"/>
              <a:t>entity</a:t>
            </a:r>
            <a:r>
              <a:rPr lang="fr-FR" dirty="0" smtClean="0"/>
              <a:t> </a:t>
            </a:r>
            <a:r>
              <a:rPr lang="fr-FR" dirty="0" err="1" smtClean="0"/>
              <a:t>resolution</a:t>
            </a:r>
            <a:r>
              <a:rPr lang="fr-FR" dirty="0" smtClean="0"/>
              <a:t> over large, </a:t>
            </a:r>
            <a:r>
              <a:rPr lang="fr-FR" dirty="0" err="1" smtClean="0"/>
              <a:t>heterogeneous</a:t>
            </a:r>
            <a:r>
              <a:rPr lang="fr-FR" dirty="0" smtClean="0"/>
              <a:t> data. </a:t>
            </a:r>
            <a:r>
              <a:rPr lang="fr-FR" dirty="0" err="1" smtClean="0"/>
              <a:t>Big</a:t>
            </a:r>
            <a:r>
              <a:rPr lang="fr-FR" dirty="0" smtClean="0"/>
              <a:t> Data 2015</a:t>
            </a:r>
          </a:p>
          <a:p>
            <a:r>
              <a:rPr lang="fr-FR" dirty="0" smtClean="0"/>
              <a:t>V. </a:t>
            </a:r>
            <a:r>
              <a:rPr lang="fr-FR" dirty="0" err="1" smtClean="0"/>
              <a:t>Efthymiou</a:t>
            </a:r>
            <a:r>
              <a:rPr lang="fr-FR" dirty="0" smtClean="0"/>
              <a:t>, K. </a:t>
            </a:r>
            <a:r>
              <a:rPr lang="fr-FR" dirty="0" err="1" smtClean="0"/>
              <a:t>Stefanidis</a:t>
            </a:r>
            <a:r>
              <a:rPr lang="fr-FR" dirty="0" smtClean="0"/>
              <a:t>, V. Christophides: </a:t>
            </a:r>
            <a:r>
              <a:rPr lang="fr-FR" dirty="0" err="1" smtClean="0"/>
              <a:t>Benchmarking</a:t>
            </a:r>
            <a:r>
              <a:rPr lang="fr-FR" dirty="0" smtClean="0"/>
              <a:t> </a:t>
            </a:r>
            <a:r>
              <a:rPr lang="fr-FR" dirty="0" err="1" smtClean="0"/>
              <a:t>Blocking</a:t>
            </a:r>
            <a:r>
              <a:rPr lang="fr-FR" dirty="0" smtClean="0"/>
              <a:t> </a:t>
            </a:r>
            <a:r>
              <a:rPr lang="fr-FR" dirty="0" err="1" smtClean="0"/>
              <a:t>Algorithms</a:t>
            </a:r>
            <a:r>
              <a:rPr lang="fr-FR" dirty="0" smtClean="0"/>
              <a:t> for Web </a:t>
            </a:r>
            <a:r>
              <a:rPr lang="fr-FR" dirty="0" err="1" smtClean="0"/>
              <a:t>Entities</a:t>
            </a:r>
            <a:r>
              <a:rPr lang="fr-FR" dirty="0" smtClean="0"/>
              <a:t>. IEEE Transactions on </a:t>
            </a:r>
            <a:r>
              <a:rPr lang="fr-FR" dirty="0" err="1" smtClean="0"/>
              <a:t>Big</a:t>
            </a:r>
            <a:r>
              <a:rPr lang="fr-FR" dirty="0" smtClean="0"/>
              <a:t> Data </a:t>
            </a:r>
            <a:endParaRPr lang="fr-F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60</a:t>
            </a:fld>
            <a:endParaRPr lang="fr-FR"/>
          </a:p>
        </p:txBody>
      </p:sp>
    </p:spTree>
    <p:extLst>
      <p:ext uri="{BB962C8B-B14F-4D97-AF65-F5344CB8AC3E}">
        <p14:creationId xmlns:p14="http://schemas.microsoft.com/office/powerpoint/2010/main" val="3525673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61</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62</a:t>
            </a:fld>
            <a:endParaRPr lang="fr-FR"/>
          </a:p>
        </p:txBody>
      </p:sp>
    </p:spTree>
    <p:extLst>
      <p:ext uri="{BB962C8B-B14F-4D97-AF65-F5344CB8AC3E}">
        <p14:creationId xmlns:p14="http://schemas.microsoft.com/office/powerpoint/2010/main" val="4067145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63</a:t>
            </a:fld>
            <a:endParaRPr lang="fr-FR"/>
          </a:p>
        </p:txBody>
      </p:sp>
    </p:spTree>
    <p:extLst>
      <p:ext uri="{BB962C8B-B14F-4D97-AF65-F5344CB8AC3E}">
        <p14:creationId xmlns:p14="http://schemas.microsoft.com/office/powerpoint/2010/main" val="27757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a:t>
            </a:fld>
            <a:endParaRPr lang="fr-FR"/>
          </a:p>
        </p:txBody>
      </p:sp>
    </p:spTree>
    <p:extLst>
      <p:ext uri="{BB962C8B-B14F-4D97-AF65-F5344CB8AC3E}">
        <p14:creationId xmlns:p14="http://schemas.microsoft.com/office/powerpoint/2010/main" val="22767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In merging-based iterative entity resolution (mainly of relational</a:t>
            </a:r>
            <a:r>
              <a:rPr lang="en-GB" baseline="0" dirty="0" smtClean="0"/>
              <a:t> records)</a:t>
            </a:r>
            <a:r>
              <a:rPr lang="en-GB" dirty="0" smtClean="0"/>
              <a:t>, the matching decision between two descriptions triggers a merge operation, which transforms the initial entity collection by adding the new, merged description and potentially removing the two initial descriptions. This change also triggers more updates in the matching decisions, since the new, merged description needs to be compared to the other descriptions of the collection. Intuitively, the final result of merging-based iterative entity resolution is a new set of descriptions which are the results of merging all the matches found in the initial entity collection. In other words, each real-world entity described in the input entity collection is represented by a single description in the resolution results and each description in the resolution results represents a distinct real-world entity from the input entity collection.</a:t>
            </a:r>
          </a:p>
          <a:p>
            <a:endParaRPr lang="en-GB" sz="1200" kern="1200" dirty="0" smtClean="0">
              <a:solidFill>
                <a:schemeClr val="tx1"/>
              </a:solidFill>
              <a:latin typeface="Times New Roman" pitchFamily="80"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7</a:t>
            </a:fld>
            <a:endParaRPr lang="fr-FR"/>
          </a:p>
        </p:txBody>
      </p:sp>
    </p:spTree>
    <p:extLst>
      <p:ext uri="{BB962C8B-B14F-4D97-AF65-F5344CB8AC3E}">
        <p14:creationId xmlns:p14="http://schemas.microsoft.com/office/powerpoint/2010/main" val="265193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merge closure exists and it is unique.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8</a:t>
            </a:fld>
            <a:endParaRPr lang="fr-FR"/>
          </a:p>
        </p:txBody>
      </p:sp>
    </p:spTree>
    <p:extLst>
      <p:ext uri="{BB962C8B-B14F-4D97-AF65-F5344CB8AC3E}">
        <p14:creationId xmlns:p14="http://schemas.microsoft.com/office/powerpoint/2010/main" val="110195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47501C7E-3E99-634F-83AF-B5118AE4AE80}" type="slidenum">
              <a:rPr lang="en-US"/>
              <a:pPr>
                <a:defRPr/>
              </a:pPr>
              <a:t>‹N°›</a:t>
            </a:fld>
            <a:endParaRPr lang="en-US" dirty="0"/>
          </a:p>
        </p:txBody>
      </p:sp>
    </p:spTree>
    <p:extLst>
      <p:ext uri="{BB962C8B-B14F-4D97-AF65-F5344CB8AC3E}">
        <p14:creationId xmlns:p14="http://schemas.microsoft.com/office/powerpoint/2010/main" val="21341172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CFD4CECB-296C-3D46-A101-8B18F288F133}" type="slidenum">
              <a:rPr lang="en-US"/>
              <a:pPr>
                <a:defRPr/>
              </a:pPr>
              <a:t>‹N°›</a:t>
            </a:fld>
            <a:endParaRPr lang="en-US" dirty="0"/>
          </a:p>
        </p:txBody>
      </p:sp>
    </p:spTree>
    <p:extLst>
      <p:ext uri="{BB962C8B-B14F-4D97-AF65-F5344CB8AC3E}">
        <p14:creationId xmlns:p14="http://schemas.microsoft.com/office/powerpoint/2010/main" val="4184031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26213" y="374650"/>
            <a:ext cx="1951037" cy="56388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71513" y="374650"/>
            <a:ext cx="570230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149389D6-70E9-504D-92C8-9A8FF9488FF7}" type="slidenum">
              <a:rPr lang="en-US"/>
              <a:pPr>
                <a:defRPr/>
              </a:pPr>
              <a:t>‹N°›</a:t>
            </a:fld>
            <a:endParaRPr lang="en-US" dirty="0"/>
          </a:p>
        </p:txBody>
      </p:sp>
    </p:spTree>
    <p:extLst>
      <p:ext uri="{BB962C8B-B14F-4D97-AF65-F5344CB8AC3E}">
        <p14:creationId xmlns:p14="http://schemas.microsoft.com/office/powerpoint/2010/main" val="27369389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656562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231195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30514284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16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157623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215165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5274198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795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7649899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ext Box 2"/>
          <p:cNvSpPr txBox="1">
            <a:spLocks noGrp="1" noChangeArrowheads="1"/>
          </p:cNvSpPr>
          <p:nvPr>
            <p:ph type="sldNum" sz="quarter" idx="10"/>
          </p:nvPr>
        </p:nvSpPr>
        <p:spPr>
          <a:ln/>
        </p:spPr>
        <p:txBody>
          <a:bodyPr/>
          <a:lstStyle>
            <a:lvl1pPr>
              <a:defRPr/>
            </a:lvl1pPr>
          </a:lstStyle>
          <a:p>
            <a:pPr>
              <a:defRPr/>
            </a:pPr>
            <a:fld id="{8CC49870-FC5F-1046-8A0C-D94918725A28}" type="slidenum">
              <a:rPr lang="en-US"/>
              <a:pPr>
                <a:defRPr/>
              </a:pPr>
              <a:t>‹N°›</a:t>
            </a:fld>
            <a:endParaRPr lang="en-US" dirty="0"/>
          </a:p>
        </p:txBody>
      </p:sp>
    </p:spTree>
    <p:extLst>
      <p:ext uri="{BB962C8B-B14F-4D97-AF65-F5344CB8AC3E}">
        <p14:creationId xmlns:p14="http://schemas.microsoft.com/office/powerpoint/2010/main" val="12601054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1861413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831047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898525"/>
            <a:ext cx="1943100" cy="38020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898525"/>
            <a:ext cx="5676900" cy="38020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219958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Text Box 2"/>
          <p:cNvSpPr txBox="1">
            <a:spLocks noGrp="1" noChangeArrowheads="1"/>
          </p:cNvSpPr>
          <p:nvPr>
            <p:ph type="sldNum" sz="quarter" idx="10"/>
          </p:nvPr>
        </p:nvSpPr>
        <p:spPr>
          <a:ln/>
        </p:spPr>
        <p:txBody>
          <a:bodyPr/>
          <a:lstStyle>
            <a:lvl1pPr>
              <a:defRPr/>
            </a:lvl1pPr>
          </a:lstStyle>
          <a:p>
            <a:pPr>
              <a:defRPr/>
            </a:pPr>
            <a:fld id="{11F2C5B4-8F10-F948-8A19-701379208308}" type="slidenum">
              <a:rPr lang="en-US"/>
              <a:pPr>
                <a:defRPr/>
              </a:pPr>
              <a:t>‹N°›</a:t>
            </a:fld>
            <a:endParaRPr lang="en-US" dirty="0"/>
          </a:p>
        </p:txBody>
      </p:sp>
    </p:spTree>
    <p:extLst>
      <p:ext uri="{BB962C8B-B14F-4D97-AF65-F5344CB8AC3E}">
        <p14:creationId xmlns:p14="http://schemas.microsoft.com/office/powerpoint/2010/main" val="7495749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71513" y="1831975"/>
            <a:ext cx="3825875"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9788" y="1831975"/>
            <a:ext cx="3827462"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Box 2"/>
          <p:cNvSpPr txBox="1">
            <a:spLocks noGrp="1" noChangeArrowheads="1"/>
          </p:cNvSpPr>
          <p:nvPr>
            <p:ph type="sldNum" sz="quarter" idx="10"/>
          </p:nvPr>
        </p:nvSpPr>
        <p:spPr>
          <a:ln/>
        </p:spPr>
        <p:txBody>
          <a:bodyPr/>
          <a:lstStyle>
            <a:lvl1pPr>
              <a:defRPr/>
            </a:lvl1pPr>
          </a:lstStyle>
          <a:p>
            <a:pPr>
              <a:defRPr/>
            </a:pPr>
            <a:fld id="{B66795DE-A179-0A4F-AABD-090D00F5FBEB}" type="slidenum">
              <a:rPr lang="en-US"/>
              <a:pPr>
                <a:defRPr/>
              </a:pPr>
              <a:t>‹N°›</a:t>
            </a:fld>
            <a:endParaRPr lang="en-US" dirty="0"/>
          </a:p>
        </p:txBody>
      </p:sp>
    </p:spTree>
    <p:extLst>
      <p:ext uri="{BB962C8B-B14F-4D97-AF65-F5344CB8AC3E}">
        <p14:creationId xmlns:p14="http://schemas.microsoft.com/office/powerpoint/2010/main" val="24959480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ext Box 2"/>
          <p:cNvSpPr txBox="1">
            <a:spLocks noGrp="1" noChangeArrowheads="1"/>
          </p:cNvSpPr>
          <p:nvPr>
            <p:ph type="sldNum" sz="quarter" idx="10"/>
          </p:nvPr>
        </p:nvSpPr>
        <p:spPr>
          <a:ln/>
        </p:spPr>
        <p:txBody>
          <a:bodyPr/>
          <a:lstStyle>
            <a:lvl1pPr>
              <a:defRPr/>
            </a:lvl1pPr>
          </a:lstStyle>
          <a:p>
            <a:pPr>
              <a:defRPr/>
            </a:pPr>
            <a:fld id="{A30F0C1A-28A1-7F4B-B8EB-B8D20D0F139A}" type="slidenum">
              <a:rPr lang="en-US"/>
              <a:pPr>
                <a:defRPr/>
              </a:pPr>
              <a:t>‹N°›</a:t>
            </a:fld>
            <a:endParaRPr lang="en-US" dirty="0"/>
          </a:p>
        </p:txBody>
      </p:sp>
    </p:spTree>
    <p:extLst>
      <p:ext uri="{BB962C8B-B14F-4D97-AF65-F5344CB8AC3E}">
        <p14:creationId xmlns:p14="http://schemas.microsoft.com/office/powerpoint/2010/main" val="1828934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Text Box 2"/>
          <p:cNvSpPr txBox="1">
            <a:spLocks noGrp="1" noChangeArrowheads="1"/>
          </p:cNvSpPr>
          <p:nvPr>
            <p:ph type="sldNum" sz="quarter" idx="10"/>
          </p:nvPr>
        </p:nvSpPr>
        <p:spPr>
          <a:ln/>
        </p:spPr>
        <p:txBody>
          <a:bodyPr/>
          <a:lstStyle>
            <a:lvl1pPr>
              <a:defRPr/>
            </a:lvl1pPr>
          </a:lstStyle>
          <a:p>
            <a:pPr>
              <a:defRPr/>
            </a:pPr>
            <a:fld id="{B5AB38F2-DC9D-AC4D-A5F9-B9317846DCA6}" type="slidenum">
              <a:rPr lang="en-US"/>
              <a:pPr>
                <a:defRPr/>
              </a:pPr>
              <a:t>‹N°›</a:t>
            </a:fld>
            <a:endParaRPr lang="en-US" dirty="0"/>
          </a:p>
        </p:txBody>
      </p:sp>
    </p:spTree>
    <p:extLst>
      <p:ext uri="{BB962C8B-B14F-4D97-AF65-F5344CB8AC3E}">
        <p14:creationId xmlns:p14="http://schemas.microsoft.com/office/powerpoint/2010/main" val="27601734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9AAD0129-69F2-DB4E-B68A-E73F91C07369}" type="slidenum">
              <a:rPr lang="en-US"/>
              <a:pPr>
                <a:defRPr/>
              </a:pPr>
              <a:t>‹N°›</a:t>
            </a:fld>
            <a:endParaRPr lang="en-US" dirty="0"/>
          </a:p>
        </p:txBody>
      </p:sp>
    </p:spTree>
    <p:extLst>
      <p:ext uri="{BB962C8B-B14F-4D97-AF65-F5344CB8AC3E}">
        <p14:creationId xmlns:p14="http://schemas.microsoft.com/office/powerpoint/2010/main" val="39583654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7E7039FD-4A13-9E44-AFEF-EF5966B1272B}" type="slidenum">
              <a:rPr lang="en-US"/>
              <a:pPr>
                <a:defRPr/>
              </a:pPr>
              <a:t>‹N°›</a:t>
            </a:fld>
            <a:endParaRPr lang="en-US" dirty="0"/>
          </a:p>
        </p:txBody>
      </p:sp>
    </p:spTree>
    <p:extLst>
      <p:ext uri="{BB962C8B-B14F-4D97-AF65-F5344CB8AC3E}">
        <p14:creationId xmlns:p14="http://schemas.microsoft.com/office/powerpoint/2010/main" val="42259641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33FFF714-88C8-5A42-8A13-687ADF679B35}" type="slidenum">
              <a:rPr lang="en-US"/>
              <a:pPr>
                <a:defRPr/>
              </a:pPr>
              <a:t>‹N°›</a:t>
            </a:fld>
            <a:endParaRPr lang="en-US" dirty="0"/>
          </a:p>
        </p:txBody>
      </p:sp>
    </p:spTree>
    <p:extLst>
      <p:ext uri="{BB962C8B-B14F-4D97-AF65-F5344CB8AC3E}">
        <p14:creationId xmlns:p14="http://schemas.microsoft.com/office/powerpoint/2010/main" val="42782792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ndeau_texte_rouge"/>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579755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body" idx="1"/>
          </p:nvPr>
        </p:nvSpPr>
        <p:spPr bwMode="auto">
          <a:xfrm>
            <a:off x="671513" y="1831975"/>
            <a:ext cx="78057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p>
            <a:pPr lvl="0"/>
            <a:r>
              <a:rPr lang="en-US" dirty="0" err="1">
                <a:sym typeface="Arial" charset="0"/>
              </a:rPr>
              <a:t>Cliquez</a:t>
            </a:r>
            <a:r>
              <a:rPr lang="en-US" dirty="0">
                <a:sym typeface="Arial" charset="0"/>
              </a:rPr>
              <a:t> pour modifier les styles du </a:t>
            </a:r>
            <a:r>
              <a:rPr lang="en-US" dirty="0" err="1">
                <a:sym typeface="Arial" charset="0"/>
              </a:rPr>
              <a:t>texte</a:t>
            </a:r>
            <a:r>
              <a:rPr lang="en-US" dirty="0">
                <a:sym typeface="Arial" charset="0"/>
              </a:rPr>
              <a:t> du masque</a:t>
            </a:r>
          </a:p>
          <a:p>
            <a:pPr lvl="1"/>
            <a:r>
              <a:rPr lang="en-US" dirty="0" err="1">
                <a:sym typeface="Arial" charset="0"/>
              </a:rPr>
              <a:t>Deuxième</a:t>
            </a:r>
            <a:r>
              <a:rPr lang="en-US" dirty="0">
                <a:sym typeface="Arial" charset="0"/>
              </a:rPr>
              <a:t> </a:t>
            </a:r>
            <a:r>
              <a:rPr lang="en-US" dirty="0" err="1">
                <a:sym typeface="Arial" charset="0"/>
              </a:rPr>
              <a:t>niveau</a:t>
            </a:r>
            <a:endParaRPr lang="en-US" dirty="0">
              <a:sym typeface="Arial" charset="0"/>
            </a:endParaRPr>
          </a:p>
          <a:p>
            <a:pPr lvl="2"/>
            <a:r>
              <a:rPr lang="en-US" dirty="0" err="1">
                <a:sym typeface="Arial" charset="0"/>
              </a:rPr>
              <a:t>Troisième</a:t>
            </a:r>
            <a:r>
              <a:rPr lang="en-US" dirty="0">
                <a:sym typeface="Arial" charset="0"/>
              </a:rPr>
              <a:t> </a:t>
            </a:r>
            <a:r>
              <a:rPr lang="en-US" dirty="0" err="1">
                <a:sym typeface="Arial" charset="0"/>
              </a:rPr>
              <a:t>niveau</a:t>
            </a:r>
            <a:endParaRPr lang="en-US" dirty="0">
              <a:sym typeface="Arial" charset="0"/>
            </a:endParaRPr>
          </a:p>
          <a:p>
            <a:pPr lvl="3"/>
            <a:r>
              <a:rPr lang="en-US" dirty="0" err="1">
                <a:sym typeface="Arial" charset="0"/>
              </a:rPr>
              <a:t>Quatrième</a:t>
            </a:r>
            <a:r>
              <a:rPr lang="en-US" dirty="0">
                <a:sym typeface="Arial" charset="0"/>
              </a:rPr>
              <a:t> </a:t>
            </a:r>
            <a:r>
              <a:rPr lang="en-US" dirty="0" err="1">
                <a:sym typeface="Arial" charset="0"/>
              </a:rPr>
              <a:t>niveau</a:t>
            </a:r>
            <a:endParaRPr lang="en-US" dirty="0">
              <a:sym typeface="Arial" charset="0"/>
            </a:endParaRPr>
          </a:p>
          <a:p>
            <a:pPr lvl="4"/>
            <a:r>
              <a:rPr lang="en-US" dirty="0" err="1">
                <a:sym typeface="Arial" charset="0"/>
              </a:rPr>
              <a:t>Cinquième</a:t>
            </a:r>
            <a:r>
              <a:rPr lang="en-US" dirty="0">
                <a:sym typeface="Arial" charset="0"/>
              </a:rPr>
              <a:t> </a:t>
            </a:r>
            <a:r>
              <a:rPr lang="en-US" dirty="0" err="1">
                <a:sym typeface="Arial" charset="0"/>
              </a:rPr>
              <a:t>niveau</a:t>
            </a:r>
            <a:endParaRPr lang="en-US" dirty="0">
              <a:sym typeface="Arial" charset="0"/>
            </a:endParaRPr>
          </a:p>
        </p:txBody>
      </p:sp>
      <p:sp>
        <p:nvSpPr>
          <p:cNvPr id="1028" name="Rectangle 4"/>
          <p:cNvSpPr>
            <a:spLocks noGrp="1" noChangeArrowheads="1"/>
          </p:cNvSpPr>
          <p:nvPr>
            <p:ph type="title"/>
          </p:nvPr>
        </p:nvSpPr>
        <p:spPr bwMode="auto">
          <a:xfrm>
            <a:off x="671513" y="374650"/>
            <a:ext cx="78057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bodyPr>
          <a:lstStyle/>
          <a:p>
            <a:pPr lvl="0"/>
            <a:r>
              <a:rPr lang="en-US">
                <a:sym typeface="Arial" charset="0"/>
              </a:rPr>
              <a:t>Cliquez et modifiez le titre</a:t>
            </a:r>
          </a:p>
        </p:txBody>
      </p:sp>
      <p:sp>
        <p:nvSpPr>
          <p:cNvPr id="2050" name="Text Box 2"/>
          <p:cNvSpPr txBox="1">
            <a:spLocks noGrp="1" noChangeArrowheads="1"/>
          </p:cNvSpPr>
          <p:nvPr>
            <p:ph type="sldNum" sz="quarter" idx="4"/>
          </p:nvPr>
        </p:nvSpPr>
        <p:spPr bwMode="auto">
          <a:xfrm>
            <a:off x="8537575" y="6515100"/>
            <a:ext cx="282575"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hf hdr="0" ftr="0" dt="0"/>
  <p:txStyles>
    <p:title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p:titleStyle>
    <p:body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 descr="fond_couv_1"/>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Grp="1" noChangeArrowheads="1"/>
          </p:cNvSpPr>
          <p:nvPr>
            <p:ph type="title"/>
          </p:nvPr>
        </p:nvSpPr>
        <p:spPr bwMode="auto">
          <a:xfrm>
            <a:off x="685800" y="2419350"/>
            <a:ext cx="7772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bodyPr>
          <a:lstStyle/>
          <a:p>
            <a:pPr lvl="0"/>
            <a:r>
              <a:rPr lang="en-US">
                <a:sym typeface="Arial" charset="0"/>
              </a:rPr>
              <a:t>Cliquez et modifiez le titre</a:t>
            </a:r>
          </a:p>
        </p:txBody>
      </p:sp>
      <p:sp>
        <p:nvSpPr>
          <p:cNvPr id="13316" name="Rectangle 2"/>
          <p:cNvSpPr>
            <a:spLocks noGrp="1" noChangeArrowheads="1"/>
          </p:cNvSpPr>
          <p:nvPr>
            <p:ph type="body" idx="1"/>
          </p:nvPr>
        </p:nvSpPr>
        <p:spPr bwMode="auto">
          <a:xfrm>
            <a:off x="1371600" y="4770438"/>
            <a:ext cx="64008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p>
            <a:pPr lvl="0"/>
            <a:r>
              <a:rPr lang="en-US">
                <a:sym typeface="Arial" charset="0"/>
              </a:rPr>
              <a:t>Cliquez pour modifier les styles du textedu masque</a:t>
            </a:r>
          </a:p>
          <a:p>
            <a:pPr lvl="1"/>
            <a:r>
              <a:rPr lang="en-US">
                <a:sym typeface="Arial" charset="0"/>
              </a:rPr>
              <a:t>Deuxième niveau</a:t>
            </a:r>
          </a:p>
          <a:p>
            <a:pPr lvl="2"/>
            <a:r>
              <a:rPr lang="en-US">
                <a:sym typeface="Arial" charset="0"/>
              </a:rPr>
              <a:t>Troisième niveau</a:t>
            </a:r>
          </a:p>
          <a:p>
            <a:pPr lvl="3"/>
            <a:r>
              <a:rPr lang="en-US">
                <a:sym typeface="Arial" charset="0"/>
              </a:rPr>
              <a:t>Quatrième niveau</a:t>
            </a:r>
          </a:p>
          <a:p>
            <a:pPr lvl="4"/>
            <a:r>
              <a:rPr lang="en-US">
                <a:sym typeface="Arial" charset="0"/>
              </a:rPr>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23813" indent="-23813" algn="ctr" defTabSz="828675" rtl="0" eaLnBrk="0" fontAlgn="base" hangingPunct="0">
        <a:spcBef>
          <a:spcPct val="0"/>
        </a:spcBef>
        <a:spcAft>
          <a:spcPct val="0"/>
        </a:spcAft>
        <a:defRPr sz="4000">
          <a:solidFill>
            <a:schemeClr val="bg1"/>
          </a:solidFill>
          <a:latin typeface="Calibri"/>
          <a:ea typeface="ＭＳ Ｐゴシック" charset="0"/>
          <a:cs typeface="Calibri"/>
          <a:sym typeface="Arial" charset="0"/>
        </a:defRPr>
      </a:lvl1pPr>
      <a:lvl2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2pPr>
      <a:lvl3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3pPr>
      <a:lvl4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4pPr>
      <a:lvl5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5pPr>
      <a:lvl6pPr marL="481013" algn="ctr" defTabSz="828675" rtl="0" fontAlgn="base">
        <a:spcBef>
          <a:spcPct val="0"/>
        </a:spcBef>
        <a:spcAft>
          <a:spcPct val="0"/>
        </a:spcAft>
        <a:defRPr sz="4000">
          <a:solidFill>
            <a:srgbClr val="667F9E"/>
          </a:solidFill>
          <a:latin typeface="Arial" charset="0"/>
          <a:cs typeface="Arial" charset="0"/>
          <a:sym typeface="Arial" charset="0"/>
        </a:defRPr>
      </a:lvl6pPr>
      <a:lvl7pPr marL="938213" algn="ctr" defTabSz="828675" rtl="0" fontAlgn="base">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spcBef>
          <a:spcPct val="0"/>
        </a:spcBef>
        <a:spcAft>
          <a:spcPct val="0"/>
        </a:spcAft>
        <a:defRPr sz="4000">
          <a:solidFill>
            <a:srgbClr val="667F9E"/>
          </a:solidFill>
          <a:latin typeface="Arial" charset="0"/>
          <a:cs typeface="Arial" charset="0"/>
          <a:sym typeface="Arial" charset="0"/>
        </a:defRPr>
      </a:lvl9pPr>
    </p:titleStyle>
    <p:bodyStyle>
      <a:lvl1pPr marL="23813" indent="-23813" algn="ctr" defTabSz="828675" rtl="0" eaLnBrk="0" fontAlgn="base" hangingPunct="0">
        <a:lnSpc>
          <a:spcPct val="102000"/>
        </a:lnSpc>
        <a:spcBef>
          <a:spcPct val="0"/>
        </a:spcBef>
        <a:spcAft>
          <a:spcPct val="0"/>
        </a:spcAft>
        <a:defRPr sz="2800">
          <a:solidFill>
            <a:srgbClr val="FFFFFF"/>
          </a:solidFill>
          <a:latin typeface="+mn-lt"/>
          <a:ea typeface="ＭＳ Ｐゴシック" charset="0"/>
          <a:cs typeface="+mn-cs"/>
          <a:sym typeface="Arial" charset="0"/>
        </a:defRPr>
      </a:lvl1pPr>
      <a:lvl2pPr marL="307975" indent="-200025" algn="l" defTabSz="828675" rtl="0" eaLnBrk="0" fontAlgn="base" hangingPunct="0">
        <a:spcBef>
          <a:spcPts val="550"/>
        </a:spcBef>
        <a:spcAft>
          <a:spcPct val="0"/>
        </a:spcAft>
        <a:buClr>
          <a:srgbClr val="000000"/>
        </a:buClr>
        <a:buSzPct val="44000"/>
        <a:buFont typeface="Lucida Grande" charset="0"/>
        <a:buChar char="●"/>
        <a:defRPr sz="2500">
          <a:solidFill>
            <a:srgbClr val="FFFFFF"/>
          </a:solidFill>
          <a:latin typeface="+mn-lt"/>
          <a:ea typeface="Arial" charset="0"/>
          <a:cs typeface="+mn-cs"/>
          <a:sym typeface="Arial" charset="0"/>
        </a:defRPr>
      </a:lvl2pPr>
      <a:lvl3pPr marL="504825" indent="-201613" algn="l" defTabSz="828675" rtl="0" eaLnBrk="0" fontAlgn="base" hangingPunct="0">
        <a:spcBef>
          <a:spcPts val="550"/>
        </a:spcBef>
        <a:spcAft>
          <a:spcPct val="0"/>
        </a:spcAft>
        <a:buClr>
          <a:srgbClr val="000000"/>
        </a:buClr>
        <a:buSzPct val="44000"/>
        <a:buFont typeface="Lucida Grande" charset="0"/>
        <a:buChar char="●"/>
        <a:defRPr sz="2200">
          <a:solidFill>
            <a:schemeClr val="tx1"/>
          </a:solidFill>
          <a:latin typeface="+mn-lt"/>
          <a:ea typeface="Arial" charset="0"/>
          <a:cs typeface="+mn-cs"/>
          <a:sym typeface="Arial" charset="0"/>
        </a:defRPr>
      </a:lvl3pPr>
      <a:lvl4pPr marL="690563"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4pPr>
      <a:lvl5pPr marL="885825"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5pPr>
      <a:lvl6pPr marL="13430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6pPr>
      <a:lvl7pPr marL="18002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7pPr>
      <a:lvl8pPr marL="22574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8pPr>
      <a:lvl9pPr marL="27146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png"/><Relationship Id="rId1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30.jpeg"/><Relationship Id="rId12" Type="http://schemas.openxmlformats.org/officeDocument/2006/relationships/image" Target="../media/image33.png"/><Relationship Id="rId17" Type="http://schemas.openxmlformats.org/officeDocument/2006/relationships/image" Target="../media/image25.jpeg"/><Relationship Id="rId2" Type="http://schemas.openxmlformats.org/officeDocument/2006/relationships/notesSlide" Target="../notesSlides/notesSlide26.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7.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8.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9.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30.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31.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3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28.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3.xml"/><Relationship Id="rId16" Type="http://schemas.openxmlformats.org/officeDocument/2006/relationships/image" Target="../media/image35.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39.png"/><Relationship Id="rId15" Type="http://schemas.openxmlformats.org/officeDocument/2006/relationships/image" Target="../media/image34.png"/><Relationship Id="rId10" Type="http://schemas.openxmlformats.org/officeDocument/2006/relationships/image" Target="../media/image23.png"/><Relationship Id="rId19" Type="http://schemas.openxmlformats.org/officeDocument/2006/relationships/image" Target="../media/image25.jpeg"/><Relationship Id="rId4" Type="http://schemas.openxmlformats.org/officeDocument/2006/relationships/image" Target="../media/image38.png"/><Relationship Id="rId9" Type="http://schemas.openxmlformats.org/officeDocument/2006/relationships/image" Target="../media/image30.jpe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28.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4.xml"/><Relationship Id="rId16" Type="http://schemas.openxmlformats.org/officeDocument/2006/relationships/image" Target="../media/image35.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39.png"/><Relationship Id="rId15" Type="http://schemas.openxmlformats.org/officeDocument/2006/relationships/image" Target="../media/image34.png"/><Relationship Id="rId10" Type="http://schemas.openxmlformats.org/officeDocument/2006/relationships/image" Target="../media/image23.png"/><Relationship Id="rId19" Type="http://schemas.openxmlformats.org/officeDocument/2006/relationships/image" Target="../media/image25.jpeg"/><Relationship Id="rId4" Type="http://schemas.openxmlformats.org/officeDocument/2006/relationships/image" Target="../media/image38.png"/><Relationship Id="rId9" Type="http://schemas.openxmlformats.org/officeDocument/2006/relationships/image" Target="../media/image30.jpeg"/><Relationship Id="rId1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png"/><Relationship Id="rId1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35.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26.png"/><Relationship Id="rId4" Type="http://schemas.openxmlformats.org/officeDocument/2006/relationships/image" Target="../media/image39.png"/><Relationship Id="rId9" Type="http://schemas.openxmlformats.org/officeDocument/2006/relationships/image" Target="../media/image23.png"/><Relationship Id="rId1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18" Type="http://schemas.openxmlformats.org/officeDocument/2006/relationships/image" Target="../media/image5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49.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25.jpeg"/><Relationship Id="rId10" Type="http://schemas.openxmlformats.org/officeDocument/2006/relationships/image" Target="../media/image32.png"/><Relationship Id="rId19" Type="http://schemas.openxmlformats.org/officeDocument/2006/relationships/image" Target="../media/image27.png"/><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1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50.xml"/><Relationship Id="rId16" Type="http://schemas.openxmlformats.org/officeDocument/2006/relationships/image" Target="../media/image26.png"/><Relationship Id="rId20"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25.jpe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image" Target="../media/image36.png"/></Relationships>
</file>

<file path=ppt/slides/_rels/slide5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1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51.xml"/><Relationship Id="rId16" Type="http://schemas.openxmlformats.org/officeDocument/2006/relationships/image" Target="../media/image26.png"/><Relationship Id="rId20"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25.jpe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1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52.xml"/><Relationship Id="rId16" Type="http://schemas.openxmlformats.org/officeDocument/2006/relationships/image" Target="../media/image26.png"/><Relationship Id="rId20"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25.jpe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51.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2782777"/>
            <a:ext cx="9144000" cy="984000"/>
          </a:xfrm>
          <a:noFill/>
        </p:spPr>
        <p:txBody>
          <a:bodyPr/>
          <a:lstStyle/>
          <a:p>
            <a:pPr marL="0" indent="0" eaLnBrk="1" hangingPunct="1"/>
            <a:r>
              <a:rPr lang="en-US" dirty="0" smtClean="0">
                <a:latin typeface="Arial" charset="0"/>
                <a:cs typeface="Arial" charset="0"/>
              </a:rPr>
              <a:t>Entity Resolution in the Web of Data</a:t>
            </a:r>
            <a:endParaRPr lang="en-US" i="1" dirty="0">
              <a:latin typeface="Arial" charset="0"/>
              <a:cs typeface="Arial" charset="0"/>
            </a:endParaRPr>
          </a:p>
        </p:txBody>
      </p:sp>
      <p:pic>
        <p:nvPicPr>
          <p:cNvPr id="16386" name="Picture 19"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517900"/>
            <a:ext cx="285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0"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3517900"/>
            <a:ext cx="1619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3"/>
          <p:cNvSpPr>
            <a:spLocks noGrp="1" noChangeArrowheads="1"/>
          </p:cNvSpPr>
          <p:nvPr>
            <p:ph type="body" idx="1"/>
          </p:nvPr>
        </p:nvSpPr>
        <p:spPr>
          <a:xfrm>
            <a:off x="836613" y="5341398"/>
            <a:ext cx="7715250" cy="655516"/>
          </a:xfrm>
          <a:noFill/>
        </p:spPr>
        <p:txBody>
          <a:bodyPr/>
          <a:lstStyle/>
          <a:p>
            <a:pPr marL="0" indent="23813" eaLnBrk="1" hangingPunct="1">
              <a:lnSpc>
                <a:spcPct val="100000"/>
              </a:lnSpc>
            </a:pPr>
            <a:r>
              <a:rPr lang="en-US" i="1" dirty="0" err="1">
                <a:latin typeface="Arial" charset="0"/>
              </a:rPr>
              <a:t>Vassilis</a:t>
            </a:r>
            <a:r>
              <a:rPr lang="en-US" i="1" dirty="0">
                <a:latin typeface="Arial" charset="0"/>
              </a:rPr>
              <a:t> </a:t>
            </a:r>
            <a:r>
              <a:rPr lang="en-US" i="1" dirty="0" err="1">
                <a:latin typeface="Arial" charset="0"/>
              </a:rPr>
              <a:t>Christophides</a:t>
            </a:r>
            <a:endParaRPr lang="en-US" i="1" dirty="0">
              <a:latin typeface="Arial" charset="0"/>
            </a:endParaRPr>
          </a:p>
          <a:p>
            <a:pPr marL="0" indent="23813" eaLnBrk="1" hangingPunct="1">
              <a:lnSpc>
                <a:spcPct val="100000"/>
              </a:lnSpc>
            </a:pPr>
            <a:r>
              <a:rPr lang="en-US" i="1" dirty="0">
                <a:latin typeface="Arial" charset="0"/>
              </a:rPr>
              <a:t>INRIA Paris-</a:t>
            </a:r>
            <a:r>
              <a:rPr lang="en-US" i="1" dirty="0" err="1">
                <a:latin typeface="Arial" charset="0"/>
              </a:rPr>
              <a:t>Roquencourt</a:t>
            </a:r>
            <a:r>
              <a:rPr lang="en-US" i="1" dirty="0">
                <a:latin typeface="Arial" charset="0"/>
              </a:rPr>
              <a:t> (MUSE </a:t>
            </a:r>
            <a:r>
              <a:rPr lang="en-US" i="1" dirty="0" smtClean="0">
                <a:latin typeface="Arial" charset="0"/>
              </a:rPr>
              <a:t>team, France)</a:t>
            </a:r>
            <a:endParaRPr lang="en-US" i="1" dirty="0">
              <a:latin typeface="Arial" charset="0"/>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73840" y="3610112"/>
            <a:ext cx="2276333" cy="172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3"/>
          <p:cNvSpPr txBox="1">
            <a:spLocks noChangeArrowheads="1"/>
          </p:cNvSpPr>
          <p:nvPr/>
        </p:nvSpPr>
        <p:spPr bwMode="auto">
          <a:xfrm>
            <a:off x="836613" y="6133394"/>
            <a:ext cx="7715250" cy="65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lvl1pPr marL="23813" indent="-23813" algn="ctr" defTabSz="828675" rtl="0" eaLnBrk="0" fontAlgn="base" hangingPunct="0">
              <a:lnSpc>
                <a:spcPct val="102000"/>
              </a:lnSpc>
              <a:spcBef>
                <a:spcPct val="0"/>
              </a:spcBef>
              <a:spcAft>
                <a:spcPct val="0"/>
              </a:spcAft>
              <a:defRPr sz="2800">
                <a:solidFill>
                  <a:srgbClr val="FFFFFF"/>
                </a:solidFill>
                <a:latin typeface="+mn-lt"/>
                <a:ea typeface="ＭＳ Ｐゴシック" charset="0"/>
                <a:cs typeface="+mn-cs"/>
                <a:sym typeface="Arial" charset="0"/>
              </a:defRPr>
            </a:lvl1pPr>
            <a:lvl2pPr marL="307975" indent="-200025" algn="l" defTabSz="828675" rtl="0" eaLnBrk="0" fontAlgn="base" hangingPunct="0">
              <a:spcBef>
                <a:spcPts val="550"/>
              </a:spcBef>
              <a:spcAft>
                <a:spcPct val="0"/>
              </a:spcAft>
              <a:buClr>
                <a:srgbClr val="000000"/>
              </a:buClr>
              <a:buSzPct val="44000"/>
              <a:buFont typeface="Lucida Grande" charset="0"/>
              <a:buChar char="●"/>
              <a:defRPr sz="2500">
                <a:solidFill>
                  <a:srgbClr val="FFFFFF"/>
                </a:solidFill>
                <a:latin typeface="+mn-lt"/>
                <a:ea typeface="Arial" charset="0"/>
                <a:cs typeface="+mn-cs"/>
                <a:sym typeface="Arial" charset="0"/>
              </a:defRPr>
            </a:lvl2pPr>
            <a:lvl3pPr marL="504825" indent="-201613" algn="l" defTabSz="828675" rtl="0" eaLnBrk="0" fontAlgn="base" hangingPunct="0">
              <a:spcBef>
                <a:spcPts val="550"/>
              </a:spcBef>
              <a:spcAft>
                <a:spcPct val="0"/>
              </a:spcAft>
              <a:buClr>
                <a:srgbClr val="000000"/>
              </a:buClr>
              <a:buSzPct val="44000"/>
              <a:buFont typeface="Lucida Grande" charset="0"/>
              <a:buChar char="●"/>
              <a:defRPr sz="2200">
                <a:solidFill>
                  <a:schemeClr val="tx1"/>
                </a:solidFill>
                <a:latin typeface="+mn-lt"/>
                <a:ea typeface="Arial" charset="0"/>
                <a:cs typeface="+mn-cs"/>
                <a:sym typeface="Arial" charset="0"/>
              </a:defRPr>
            </a:lvl3pPr>
            <a:lvl4pPr marL="690563"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4pPr>
            <a:lvl5pPr marL="885825"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5pPr>
            <a:lvl6pPr marL="13430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6pPr>
            <a:lvl7pPr marL="18002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7pPr>
            <a:lvl8pPr marL="22574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8pPr>
            <a:lvl9pPr marL="27146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9pPr>
          </a:lstStyle>
          <a:p>
            <a:pPr marL="0" indent="23813" eaLnBrk="1" hangingPunct="1">
              <a:lnSpc>
                <a:spcPct val="100000"/>
              </a:lnSpc>
              <a:buClrTx/>
              <a:buSzTx/>
              <a:buFontTx/>
              <a:buNone/>
            </a:pPr>
            <a:r>
              <a:rPr lang="en-US" sz="2400" i="1" kern="0" dirty="0" smtClean="0">
                <a:latin typeface="Arial" charset="0"/>
              </a:rPr>
              <a:t>Joint work with Vasilis </a:t>
            </a:r>
            <a:r>
              <a:rPr lang="en-US" sz="2400" i="1" kern="0" dirty="0" err="1">
                <a:latin typeface="Arial" charset="0"/>
              </a:rPr>
              <a:t>Efthymiou</a:t>
            </a:r>
            <a:r>
              <a:rPr lang="en-US" sz="2400" i="1" kern="0" dirty="0">
                <a:latin typeface="Arial" charset="0"/>
              </a:rPr>
              <a:t> (</a:t>
            </a:r>
            <a:r>
              <a:rPr lang="en-US" sz="2400" i="1" kern="0" dirty="0" err="1" smtClean="0">
                <a:latin typeface="Arial" charset="0"/>
              </a:rPr>
              <a:t>UoC</a:t>
            </a:r>
            <a:r>
              <a:rPr lang="en-US" sz="2400" i="1" kern="0" dirty="0" smtClean="0">
                <a:latin typeface="Arial" charset="0"/>
              </a:rPr>
              <a:t>-CSD, Greece) </a:t>
            </a:r>
          </a:p>
          <a:p>
            <a:pPr marL="0" indent="23813" eaLnBrk="1" hangingPunct="1">
              <a:lnSpc>
                <a:spcPct val="100000"/>
              </a:lnSpc>
              <a:buClrTx/>
              <a:buSzTx/>
              <a:buFontTx/>
              <a:buNone/>
            </a:pPr>
            <a:r>
              <a:rPr lang="en-US" sz="2400" i="1" kern="0" dirty="0" smtClean="0">
                <a:latin typeface="Arial" charset="0"/>
              </a:rPr>
              <a:t>&amp; Kostas </a:t>
            </a:r>
            <a:r>
              <a:rPr lang="en-US" sz="2400" i="1" kern="0" dirty="0" err="1" smtClean="0">
                <a:latin typeface="Arial" charset="0"/>
              </a:rPr>
              <a:t>Stefanidis</a:t>
            </a:r>
            <a:r>
              <a:rPr lang="en-US" sz="2400" i="1" kern="0" dirty="0" smtClean="0">
                <a:latin typeface="Arial" charset="0"/>
              </a:rPr>
              <a:t> </a:t>
            </a:r>
            <a:r>
              <a:rPr lang="en-US" sz="2400" i="1" kern="0" dirty="0">
                <a:latin typeface="Arial" charset="0"/>
              </a:rPr>
              <a:t>(Tampere University, Finland)</a:t>
            </a:r>
          </a:p>
        </p:txBody>
      </p:sp>
    </p:spTree>
    <p:extLst>
      <p:ext uri="{BB962C8B-B14F-4D97-AF65-F5344CB8AC3E}">
        <p14:creationId xmlns:p14="http://schemas.microsoft.com/office/powerpoint/2010/main" val="225214254"/>
      </p:ext>
    </p:extLst>
  </p:cSld>
  <p:clrMapOvr>
    <a:masterClrMapping/>
  </p:clrMapOvr>
  <p:transition advTm="173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389" y="49160"/>
            <a:ext cx="8354501" cy="1101213"/>
          </a:xfrm>
        </p:spPr>
        <p:txBody>
          <a:bodyPr/>
          <a:lstStyle/>
          <a:p>
            <a:r>
              <a:rPr lang="en-GB" dirty="0" smtClean="0"/>
              <a:t>Match and Merge Functions: </a:t>
            </a:r>
            <a:r>
              <a:rPr lang="en-US" dirty="0"/>
              <a:t>ICAR Properties [</a:t>
            </a:r>
            <a:r>
              <a:rPr lang="en-US" dirty="0" err="1"/>
              <a:t>Benjelloun</a:t>
            </a:r>
            <a:r>
              <a:rPr lang="en-US" dirty="0"/>
              <a:t> et al., </a:t>
            </a:r>
            <a:r>
              <a:rPr lang="en-US" dirty="0" smtClean="0"/>
              <a:t>2009]</a:t>
            </a:r>
            <a:endParaRPr lang="el-GR" dirty="0"/>
          </a:p>
        </p:txBody>
      </p:sp>
      <p:sp>
        <p:nvSpPr>
          <p:cNvPr id="3" name="Espace réservé du contenu 2"/>
          <p:cNvSpPr>
            <a:spLocks noGrp="1"/>
          </p:cNvSpPr>
          <p:nvPr>
            <p:ph idx="1"/>
          </p:nvPr>
        </p:nvSpPr>
        <p:spPr>
          <a:xfrm>
            <a:off x="0" y="1254867"/>
            <a:ext cx="9144000" cy="4301382"/>
          </a:xfrm>
        </p:spPr>
        <p:txBody>
          <a:bodyPr/>
          <a:lstStyle/>
          <a:p>
            <a:pPr>
              <a:spcBef>
                <a:spcPts val="300"/>
              </a:spcBef>
            </a:pPr>
            <a:r>
              <a:rPr lang="en-US" sz="2400" dirty="0" err="1" smtClean="0">
                <a:solidFill>
                  <a:srgbClr val="0000FF"/>
                </a:solidFill>
              </a:rPr>
              <a:t>Idempotence</a:t>
            </a:r>
            <a:r>
              <a:rPr lang="en-US" sz="2400" dirty="0" smtClean="0"/>
              <a:t>: </a:t>
            </a:r>
            <a:r>
              <a:rPr lang="en-GB" sz="2400" dirty="0" smtClean="0"/>
              <a:t>a description </a:t>
            </a:r>
            <a:r>
              <a:rPr lang="en-GB" sz="2400" dirty="0"/>
              <a:t>always matches itself, and merging it with itself </a:t>
            </a:r>
            <a:r>
              <a:rPr lang="en-GB" sz="2400" dirty="0" smtClean="0"/>
              <a:t>still yields </a:t>
            </a:r>
            <a:r>
              <a:rPr lang="en-GB" sz="2400" dirty="0"/>
              <a:t>the </a:t>
            </a:r>
            <a:r>
              <a:rPr lang="en-GB" sz="2400" dirty="0">
                <a:solidFill>
                  <a:srgbClr val="0000FF"/>
                </a:solidFill>
              </a:rPr>
              <a:t>same </a:t>
            </a:r>
            <a:r>
              <a:rPr lang="en-GB" sz="2400" dirty="0" smtClean="0">
                <a:solidFill>
                  <a:srgbClr val="0000FF"/>
                </a:solidFill>
              </a:rPr>
              <a:t>description</a:t>
            </a:r>
          </a:p>
          <a:p>
            <a:pPr lvl="1">
              <a:spcBef>
                <a:spcPts val="300"/>
              </a:spcBef>
            </a:pPr>
            <a:r>
              <a:rPr lang="en-US" dirty="0"/>
              <a:t>∀</a:t>
            </a:r>
            <a:r>
              <a:rPr lang="en-US" dirty="0" err="1"/>
              <a:t>e</a:t>
            </a:r>
            <a:r>
              <a:rPr lang="en-US" baseline="-25000" dirty="0" err="1"/>
              <a:t>i</a:t>
            </a:r>
            <a:r>
              <a:rPr lang="en-US" dirty="0"/>
              <a:t> ∈ E if </a:t>
            </a:r>
            <a:r>
              <a:rPr lang="en-US" dirty="0" smtClean="0"/>
              <a:t>M(</a:t>
            </a:r>
            <a:r>
              <a:rPr lang="en-US" dirty="0" err="1" smtClean="0"/>
              <a:t>e</a:t>
            </a:r>
            <a:r>
              <a:rPr lang="en-US" baseline="-25000" dirty="0" err="1" smtClean="0"/>
              <a:t>i</a:t>
            </a:r>
            <a:r>
              <a:rPr lang="en-US" dirty="0" err="1" smtClean="0"/>
              <a:t>,e</a:t>
            </a:r>
            <a:r>
              <a:rPr lang="en-US" baseline="-25000" dirty="0" err="1" smtClean="0"/>
              <a:t>i</a:t>
            </a:r>
            <a:r>
              <a:rPr lang="en-US" dirty="0"/>
              <a:t>) = true then </a:t>
            </a:r>
            <a:r>
              <a:rPr lang="en-US" dirty="0">
                <a:sym typeface="Symbol" panose="05050102010706020507" pitchFamily="18" charset="2"/>
              </a:rPr>
              <a:t> (</a:t>
            </a:r>
            <a:r>
              <a:rPr lang="en-US" dirty="0" err="1" smtClean="0"/>
              <a:t>e</a:t>
            </a:r>
            <a:r>
              <a:rPr lang="en-US" baseline="-25000" dirty="0" err="1" smtClean="0"/>
              <a:t>i</a:t>
            </a:r>
            <a:r>
              <a:rPr lang="en-US" dirty="0" err="1" smtClean="0"/>
              <a:t>,e</a:t>
            </a:r>
            <a:r>
              <a:rPr lang="en-US" baseline="-25000" dirty="0" err="1" smtClean="0"/>
              <a:t>i</a:t>
            </a:r>
            <a:r>
              <a:rPr lang="en-US" dirty="0"/>
              <a:t>) = </a:t>
            </a:r>
            <a:r>
              <a:rPr lang="en-US" dirty="0" err="1" smtClean="0"/>
              <a:t>e</a:t>
            </a:r>
            <a:r>
              <a:rPr lang="en-US" baseline="-25000" dirty="0" err="1" smtClean="0"/>
              <a:t>i</a:t>
            </a:r>
            <a:endParaRPr lang="en-US" dirty="0" smtClean="0"/>
          </a:p>
          <a:p>
            <a:pPr marL="173038" lvl="2">
              <a:spcBef>
                <a:spcPts val="300"/>
              </a:spcBef>
              <a:buClr>
                <a:srgbClr val="FF6600"/>
              </a:buClr>
              <a:buFont typeface="Wingdings" charset="0"/>
              <a:buChar char="§"/>
            </a:pPr>
            <a:r>
              <a:rPr lang="en-US" sz="2400" dirty="0" smtClean="0">
                <a:solidFill>
                  <a:srgbClr val="0000FF"/>
                </a:solidFill>
              </a:rPr>
              <a:t>Commutativity</a:t>
            </a:r>
            <a:r>
              <a:rPr lang="en-US" sz="2400" dirty="0" smtClean="0"/>
              <a:t>: </a:t>
            </a:r>
            <a:r>
              <a:rPr lang="en-GB" sz="2400" dirty="0">
                <a:solidFill>
                  <a:srgbClr val="0000FF"/>
                </a:solidFill>
              </a:rPr>
              <a:t>direction</a:t>
            </a:r>
            <a:r>
              <a:rPr lang="en-GB" sz="2400" dirty="0"/>
              <a:t> of match and merge is </a:t>
            </a:r>
            <a:r>
              <a:rPr lang="en-GB" sz="2400" dirty="0">
                <a:solidFill>
                  <a:srgbClr val="0000FF"/>
                </a:solidFill>
              </a:rPr>
              <a:t>irrelevant</a:t>
            </a:r>
            <a:endParaRPr lang="en-US" sz="2400" dirty="0">
              <a:solidFill>
                <a:srgbClr val="0000FF"/>
              </a:solidFill>
            </a:endParaRPr>
          </a:p>
          <a:p>
            <a:pPr lvl="1">
              <a:spcBef>
                <a:spcPts val="300"/>
              </a:spcBef>
            </a:pPr>
            <a:r>
              <a:rPr lang="en-US" dirty="0" smtClean="0"/>
              <a:t>∀</a:t>
            </a:r>
            <a:r>
              <a:rPr lang="en-US" dirty="0" err="1" smtClean="0"/>
              <a:t>e</a:t>
            </a:r>
            <a:r>
              <a:rPr lang="en-US" baseline="-25000" dirty="0" err="1" smtClean="0"/>
              <a:t>i</a:t>
            </a:r>
            <a:r>
              <a:rPr lang="en-US" dirty="0" err="1" smtClean="0"/>
              <a:t>,e</a:t>
            </a:r>
            <a:r>
              <a:rPr lang="en-US" baseline="-25000" dirty="0" err="1" smtClean="0"/>
              <a:t>j</a:t>
            </a:r>
            <a:r>
              <a:rPr lang="en-US" dirty="0" smtClean="0"/>
              <a:t> ∈ E if M(</a:t>
            </a:r>
            <a:r>
              <a:rPr lang="en-US" dirty="0" err="1" smtClean="0"/>
              <a:t>e</a:t>
            </a:r>
            <a:r>
              <a:rPr lang="en-US" baseline="-25000" dirty="0" err="1" smtClean="0"/>
              <a:t>i</a:t>
            </a:r>
            <a:r>
              <a:rPr lang="en-US" dirty="0" err="1" smtClean="0"/>
              <a:t>,e</a:t>
            </a:r>
            <a:r>
              <a:rPr lang="en-US" baseline="-25000" dirty="0" err="1" smtClean="0"/>
              <a:t>j</a:t>
            </a:r>
            <a:r>
              <a:rPr lang="en-US" dirty="0" smtClean="0"/>
              <a:t>) = M(</a:t>
            </a:r>
            <a:r>
              <a:rPr lang="en-US" dirty="0" err="1" smtClean="0"/>
              <a:t>e</a:t>
            </a:r>
            <a:r>
              <a:rPr lang="en-US" baseline="-25000" dirty="0" err="1" smtClean="0"/>
              <a:t>j</a:t>
            </a:r>
            <a:r>
              <a:rPr lang="en-US" dirty="0" err="1" smtClean="0"/>
              <a:t>,e</a:t>
            </a:r>
            <a:r>
              <a:rPr lang="en-US" baseline="-25000" dirty="0" err="1" smtClean="0"/>
              <a:t>i</a:t>
            </a:r>
            <a:r>
              <a:rPr lang="en-US" dirty="0" smtClean="0"/>
              <a:t>) = true then </a:t>
            </a:r>
            <a:r>
              <a:rPr lang="en-US" dirty="0" smtClean="0">
                <a:sym typeface="Symbol" panose="05050102010706020507" pitchFamily="18" charset="2"/>
              </a:rPr>
              <a:t>(</a:t>
            </a:r>
            <a:r>
              <a:rPr lang="en-US" dirty="0" err="1" smtClean="0"/>
              <a:t>e</a:t>
            </a:r>
            <a:r>
              <a:rPr lang="en-US" baseline="-25000" dirty="0" err="1" smtClean="0"/>
              <a:t>i</a:t>
            </a:r>
            <a:r>
              <a:rPr lang="en-US" dirty="0" err="1" smtClean="0"/>
              <a:t>,e</a:t>
            </a:r>
            <a:r>
              <a:rPr lang="en-US" baseline="-25000" dirty="0" err="1" smtClean="0"/>
              <a:t>j</a:t>
            </a:r>
            <a:r>
              <a:rPr lang="en-US" dirty="0" smtClean="0"/>
              <a:t>) = </a:t>
            </a:r>
            <a:r>
              <a:rPr lang="en-US" dirty="0" smtClean="0">
                <a:sym typeface="Symbol" panose="05050102010706020507" pitchFamily="18" charset="2"/>
              </a:rPr>
              <a:t>(</a:t>
            </a:r>
            <a:r>
              <a:rPr lang="en-US" dirty="0" err="1" smtClean="0"/>
              <a:t>e</a:t>
            </a:r>
            <a:r>
              <a:rPr lang="en-US" baseline="-25000" dirty="0" err="1" smtClean="0"/>
              <a:t>j</a:t>
            </a:r>
            <a:r>
              <a:rPr lang="en-US" dirty="0" err="1" smtClean="0"/>
              <a:t>,e</a:t>
            </a:r>
            <a:r>
              <a:rPr lang="en-US" baseline="-25000" dirty="0" err="1" smtClean="0"/>
              <a:t>i</a:t>
            </a:r>
            <a:r>
              <a:rPr lang="en-US" dirty="0" smtClean="0"/>
              <a:t>) </a:t>
            </a:r>
          </a:p>
          <a:p>
            <a:pPr marL="173038" lvl="1" indent="-173038">
              <a:spcBef>
                <a:spcPts val="300"/>
              </a:spcBef>
              <a:buClr>
                <a:srgbClr val="FF6600"/>
              </a:buClr>
              <a:buFont typeface="Wingdings" charset="0"/>
              <a:buChar char="§"/>
            </a:pPr>
            <a:r>
              <a:rPr lang="en-US" dirty="0" smtClean="0">
                <a:solidFill>
                  <a:srgbClr val="0000FF"/>
                </a:solidFill>
              </a:rPr>
              <a:t>Associativity</a:t>
            </a:r>
            <a:r>
              <a:rPr lang="en-US" dirty="0" smtClean="0"/>
              <a:t>: </a:t>
            </a:r>
            <a:r>
              <a:rPr lang="en-GB" dirty="0">
                <a:solidFill>
                  <a:srgbClr val="0000FF"/>
                </a:solidFill>
              </a:rPr>
              <a:t>order</a:t>
            </a:r>
            <a:r>
              <a:rPr lang="en-GB" dirty="0"/>
              <a:t> of merge is </a:t>
            </a:r>
            <a:r>
              <a:rPr lang="en-GB" dirty="0">
                <a:solidFill>
                  <a:srgbClr val="0000FF"/>
                </a:solidFill>
              </a:rPr>
              <a:t>irrelevant</a:t>
            </a:r>
            <a:endParaRPr lang="en-US" dirty="0">
              <a:solidFill>
                <a:srgbClr val="0000FF"/>
              </a:solidFill>
            </a:endParaRPr>
          </a:p>
          <a:p>
            <a:pPr lvl="1">
              <a:spcBef>
                <a:spcPts val="300"/>
              </a:spcBef>
            </a:pPr>
            <a:r>
              <a:rPr lang="en-US" dirty="0" smtClean="0"/>
              <a:t>∀</a:t>
            </a:r>
            <a:r>
              <a:rPr lang="en-US" dirty="0" err="1" smtClean="0"/>
              <a:t>e</a:t>
            </a:r>
            <a:r>
              <a:rPr lang="en-US" baseline="-25000" dirty="0" err="1" smtClean="0"/>
              <a:t>i</a:t>
            </a:r>
            <a:r>
              <a:rPr lang="en-US" dirty="0" err="1" smtClean="0"/>
              <a:t>,e</a:t>
            </a:r>
            <a:r>
              <a:rPr lang="en-US" baseline="-25000" dirty="0" err="1" smtClean="0"/>
              <a:t>j</a:t>
            </a:r>
            <a:r>
              <a:rPr lang="en-US" dirty="0" err="1" smtClean="0"/>
              <a:t>,e</a:t>
            </a:r>
            <a:r>
              <a:rPr lang="en-US" baseline="-25000" dirty="0" err="1" smtClean="0"/>
              <a:t>k</a:t>
            </a:r>
            <a:r>
              <a:rPr lang="en-US" dirty="0" smtClean="0"/>
              <a:t> ∈ E if </a:t>
            </a:r>
            <a:r>
              <a:rPr lang="en-US" dirty="0" smtClean="0">
                <a:sym typeface="Symbol" panose="05050102010706020507" pitchFamily="18" charset="2"/>
              </a:rPr>
              <a:t>((</a:t>
            </a:r>
            <a:r>
              <a:rPr lang="en-US" dirty="0" err="1" smtClean="0"/>
              <a:t>e</a:t>
            </a:r>
            <a:r>
              <a:rPr lang="en-US" baseline="-25000" dirty="0" err="1" smtClean="0"/>
              <a:t>i</a:t>
            </a:r>
            <a:r>
              <a:rPr lang="en-US" dirty="0" err="1" smtClean="0"/>
              <a:t>,e</a:t>
            </a:r>
            <a:r>
              <a:rPr lang="en-US" baseline="-25000" dirty="0" err="1" smtClean="0"/>
              <a:t>j</a:t>
            </a:r>
            <a:r>
              <a:rPr lang="en-US" dirty="0" smtClean="0"/>
              <a:t>),</a:t>
            </a:r>
            <a:r>
              <a:rPr lang="en-US" dirty="0" err="1" smtClean="0"/>
              <a:t>e</a:t>
            </a:r>
            <a:r>
              <a:rPr lang="en-US" baseline="-25000" dirty="0" err="1" smtClean="0"/>
              <a:t>k</a:t>
            </a:r>
            <a:r>
              <a:rPr lang="en-US" dirty="0" smtClean="0"/>
              <a:t>) and </a:t>
            </a:r>
            <a:r>
              <a:rPr lang="en-US" dirty="0" smtClean="0">
                <a:sym typeface="Symbol" panose="05050102010706020507" pitchFamily="18" charset="2"/>
              </a:rPr>
              <a:t>(</a:t>
            </a:r>
            <a:r>
              <a:rPr lang="en-US" dirty="0" err="1" smtClean="0"/>
              <a:t>e</a:t>
            </a:r>
            <a:r>
              <a:rPr lang="en-US" baseline="-25000" dirty="0" err="1" smtClean="0"/>
              <a:t>i</a:t>
            </a:r>
            <a:r>
              <a:rPr lang="en-US" dirty="0" smtClean="0"/>
              <a:t>,</a:t>
            </a:r>
            <a:r>
              <a:rPr lang="en-US" dirty="0" smtClean="0">
                <a:sym typeface="Symbol" panose="05050102010706020507" pitchFamily="18" charset="2"/>
              </a:rPr>
              <a:t>(</a:t>
            </a:r>
            <a:r>
              <a:rPr lang="en-US" dirty="0" err="1" smtClean="0"/>
              <a:t>e</a:t>
            </a:r>
            <a:r>
              <a:rPr lang="en-US" baseline="-25000" dirty="0" err="1" smtClean="0"/>
              <a:t>j</a:t>
            </a:r>
            <a:r>
              <a:rPr lang="en-US" dirty="0" err="1" smtClean="0"/>
              <a:t>,e</a:t>
            </a:r>
            <a:r>
              <a:rPr lang="en-US" baseline="-25000" dirty="0" err="1" smtClean="0"/>
              <a:t>k</a:t>
            </a:r>
            <a:r>
              <a:rPr lang="en-US" dirty="0" smtClean="0"/>
              <a:t>) exist then </a:t>
            </a:r>
            <a:r>
              <a:rPr lang="en-US" dirty="0" smtClean="0">
                <a:sym typeface="Symbol" panose="05050102010706020507" pitchFamily="18" charset="2"/>
              </a:rPr>
              <a:t>((</a:t>
            </a:r>
            <a:r>
              <a:rPr lang="en-US" dirty="0" err="1" smtClean="0"/>
              <a:t>e</a:t>
            </a:r>
            <a:r>
              <a:rPr lang="en-US" baseline="-25000" dirty="0" err="1" smtClean="0"/>
              <a:t>i</a:t>
            </a:r>
            <a:r>
              <a:rPr lang="en-US" dirty="0" err="1" smtClean="0"/>
              <a:t>,e</a:t>
            </a:r>
            <a:r>
              <a:rPr lang="en-US" baseline="-25000" dirty="0" err="1" smtClean="0"/>
              <a:t>j</a:t>
            </a:r>
            <a:r>
              <a:rPr lang="en-US" dirty="0" smtClean="0"/>
              <a:t>),</a:t>
            </a:r>
            <a:r>
              <a:rPr lang="en-US" dirty="0" err="1" smtClean="0"/>
              <a:t>e</a:t>
            </a:r>
            <a:r>
              <a:rPr lang="en-US" baseline="-25000" dirty="0" err="1" smtClean="0"/>
              <a:t>k</a:t>
            </a:r>
            <a:r>
              <a:rPr lang="en-US" dirty="0" smtClean="0"/>
              <a:t>)  = </a:t>
            </a:r>
            <a:r>
              <a:rPr lang="en-US" dirty="0" smtClean="0">
                <a:sym typeface="Symbol" panose="05050102010706020507" pitchFamily="18" charset="2"/>
              </a:rPr>
              <a:t>(</a:t>
            </a:r>
            <a:r>
              <a:rPr lang="en-US" dirty="0" err="1" smtClean="0"/>
              <a:t>e</a:t>
            </a:r>
            <a:r>
              <a:rPr lang="en-US" baseline="-25000" dirty="0" err="1" smtClean="0"/>
              <a:t>i</a:t>
            </a:r>
            <a:r>
              <a:rPr lang="en-US" dirty="0" smtClean="0"/>
              <a:t>,</a:t>
            </a:r>
            <a:r>
              <a:rPr lang="en-US" dirty="0" smtClean="0">
                <a:sym typeface="Symbol" panose="05050102010706020507" pitchFamily="18" charset="2"/>
              </a:rPr>
              <a:t>(</a:t>
            </a:r>
            <a:r>
              <a:rPr lang="en-US" dirty="0" err="1" smtClean="0"/>
              <a:t>e</a:t>
            </a:r>
            <a:r>
              <a:rPr lang="en-US" baseline="-25000" dirty="0" err="1" smtClean="0"/>
              <a:t>j</a:t>
            </a:r>
            <a:r>
              <a:rPr lang="en-US" dirty="0" err="1" smtClean="0"/>
              <a:t>,e</a:t>
            </a:r>
            <a:r>
              <a:rPr lang="en-US" baseline="-25000" dirty="0" err="1" smtClean="0"/>
              <a:t>k</a:t>
            </a:r>
            <a:r>
              <a:rPr lang="en-US" dirty="0" smtClean="0"/>
              <a:t>) </a:t>
            </a:r>
          </a:p>
          <a:p>
            <a:pPr marL="173038" lvl="1" indent="-173038">
              <a:spcBef>
                <a:spcPts val="300"/>
              </a:spcBef>
              <a:buClr>
                <a:srgbClr val="FF6600"/>
              </a:buClr>
              <a:buFont typeface="Wingdings" charset="0"/>
              <a:buChar char="§"/>
            </a:pPr>
            <a:r>
              <a:rPr lang="en-US" dirty="0" err="1" smtClean="0">
                <a:solidFill>
                  <a:srgbClr val="0000FF"/>
                </a:solidFill>
              </a:rPr>
              <a:t>Representativity</a:t>
            </a:r>
            <a:r>
              <a:rPr lang="en-US" dirty="0" smtClean="0"/>
              <a:t>: </a:t>
            </a:r>
            <a:r>
              <a:rPr lang="en-GB" dirty="0" smtClean="0"/>
              <a:t>merging </a:t>
            </a:r>
            <a:r>
              <a:rPr lang="en-GB" dirty="0"/>
              <a:t>does </a:t>
            </a:r>
            <a:r>
              <a:rPr lang="en-GB" dirty="0">
                <a:solidFill>
                  <a:srgbClr val="0000FF"/>
                </a:solidFill>
              </a:rPr>
              <a:t>not lose matches</a:t>
            </a:r>
            <a:r>
              <a:rPr lang="en-GB" dirty="0"/>
              <a:t>; no “negative evidence”</a:t>
            </a:r>
            <a:endParaRPr lang="en-US" dirty="0"/>
          </a:p>
          <a:p>
            <a:pPr lvl="1">
              <a:spcBef>
                <a:spcPts val="300"/>
              </a:spcBef>
            </a:pPr>
            <a:r>
              <a:rPr lang="en-US" dirty="0" smtClean="0"/>
              <a:t>if </a:t>
            </a:r>
            <a:r>
              <a:rPr lang="en-US" dirty="0" err="1" smtClean="0"/>
              <a:t>e</a:t>
            </a:r>
            <a:r>
              <a:rPr lang="en-US" baseline="-25000" dirty="0" err="1" smtClean="0"/>
              <a:t>k</a:t>
            </a:r>
            <a:r>
              <a:rPr lang="en-US" dirty="0" smtClean="0"/>
              <a:t>=</a:t>
            </a:r>
            <a:r>
              <a:rPr lang="en-US" dirty="0" smtClean="0">
                <a:sym typeface="Symbol" panose="05050102010706020507" pitchFamily="18" charset="2"/>
              </a:rPr>
              <a:t>(</a:t>
            </a:r>
            <a:r>
              <a:rPr lang="en-US" dirty="0" err="1" smtClean="0"/>
              <a:t>e</a:t>
            </a:r>
            <a:r>
              <a:rPr lang="en-US" baseline="-25000" dirty="0" err="1" smtClean="0"/>
              <a:t>i</a:t>
            </a:r>
            <a:r>
              <a:rPr lang="en-US" dirty="0" err="1" smtClean="0"/>
              <a:t>,e</a:t>
            </a:r>
            <a:r>
              <a:rPr lang="en-US" baseline="-25000" dirty="0" err="1" smtClean="0"/>
              <a:t>j</a:t>
            </a:r>
            <a:r>
              <a:rPr lang="en-US" dirty="0" smtClean="0"/>
              <a:t>) then ∀e</a:t>
            </a:r>
            <a:r>
              <a:rPr lang="en-US" baseline="-25000" dirty="0" smtClean="0"/>
              <a:t>l</a:t>
            </a:r>
            <a:r>
              <a:rPr lang="en-US" dirty="0" smtClean="0"/>
              <a:t> ∈ E such that M(</a:t>
            </a:r>
            <a:r>
              <a:rPr lang="en-US" dirty="0" err="1" smtClean="0"/>
              <a:t>e</a:t>
            </a:r>
            <a:r>
              <a:rPr lang="en-US" baseline="-25000" dirty="0" err="1" smtClean="0"/>
              <a:t>i</a:t>
            </a:r>
            <a:r>
              <a:rPr lang="en-US" dirty="0" err="1" smtClean="0"/>
              <a:t>,e</a:t>
            </a:r>
            <a:r>
              <a:rPr lang="en-US" baseline="-25000" dirty="0" err="1" smtClean="0"/>
              <a:t>l</a:t>
            </a:r>
            <a:r>
              <a:rPr lang="en-US" dirty="0" smtClean="0"/>
              <a:t>) = true also M(</a:t>
            </a:r>
            <a:r>
              <a:rPr lang="en-US" dirty="0" err="1" smtClean="0"/>
              <a:t>e</a:t>
            </a:r>
            <a:r>
              <a:rPr lang="en-US" baseline="-25000" dirty="0" err="1" smtClean="0"/>
              <a:t>k</a:t>
            </a:r>
            <a:r>
              <a:rPr lang="en-US" dirty="0" err="1" smtClean="0"/>
              <a:t>,e</a:t>
            </a:r>
            <a:r>
              <a:rPr lang="en-US" baseline="-25000" dirty="0" err="1" smtClean="0"/>
              <a:t>l</a:t>
            </a:r>
            <a:r>
              <a:rPr lang="en-US" dirty="0" smtClean="0"/>
              <a:t>) = true</a:t>
            </a:r>
          </a:p>
          <a:p>
            <a:pPr>
              <a:spcBef>
                <a:spcPts val="300"/>
              </a:spcBef>
            </a:pPr>
            <a:r>
              <a:rPr lang="en-US" sz="2400" dirty="0"/>
              <a:t>Transitivity is </a:t>
            </a:r>
            <a:r>
              <a:rPr lang="en-US" sz="2400" dirty="0">
                <a:solidFill>
                  <a:srgbClr val="0000FF"/>
                </a:solidFill>
              </a:rPr>
              <a:t>not</a:t>
            </a:r>
            <a:r>
              <a:rPr lang="en-US" sz="2400" dirty="0"/>
              <a:t> </a:t>
            </a:r>
            <a:r>
              <a:rPr lang="en-US" sz="2400" dirty="0" smtClean="0"/>
              <a:t>assumed!  </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9</a:t>
            </a:fld>
            <a:endParaRPr lang="en-US" dirty="0"/>
          </a:p>
        </p:txBody>
      </p:sp>
    </p:spTree>
    <p:extLst>
      <p:ext uri="{BB962C8B-B14F-4D97-AF65-F5344CB8AC3E}">
        <p14:creationId xmlns:p14="http://schemas.microsoft.com/office/powerpoint/2010/main" val="10595561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8148637" cy="685665"/>
          </a:xfrm>
        </p:spPr>
        <p:txBody>
          <a:bodyPr/>
          <a:lstStyle/>
          <a:p>
            <a:r>
              <a:rPr lang="en-US" dirty="0"/>
              <a:t>Merge </a:t>
            </a:r>
            <a:r>
              <a:rPr lang="en-US" dirty="0" smtClean="0"/>
              <a:t>Domination &amp; Monotonicity</a:t>
            </a:r>
            <a:endParaRPr lang="el-GR" dirty="0"/>
          </a:p>
        </p:txBody>
      </p:sp>
      <p:sp>
        <p:nvSpPr>
          <p:cNvPr id="3" name="Espace réservé du contenu 2"/>
          <p:cNvSpPr>
            <a:spLocks noGrp="1"/>
          </p:cNvSpPr>
          <p:nvPr>
            <p:ph idx="1"/>
          </p:nvPr>
        </p:nvSpPr>
        <p:spPr>
          <a:xfrm>
            <a:off x="0" y="846305"/>
            <a:ext cx="9144000" cy="5350214"/>
          </a:xfrm>
        </p:spPr>
        <p:txBody>
          <a:bodyPr/>
          <a:lstStyle/>
          <a:p>
            <a:pPr>
              <a:spcBef>
                <a:spcPts val="0"/>
              </a:spcBef>
            </a:pPr>
            <a:r>
              <a:rPr lang="en-GB" sz="2400" dirty="0"/>
              <a:t>When the </a:t>
            </a:r>
            <a:r>
              <a:rPr lang="en-GB" sz="2400" dirty="0">
                <a:solidFill>
                  <a:srgbClr val="0000FF"/>
                </a:solidFill>
              </a:rPr>
              <a:t>match</a:t>
            </a:r>
            <a:r>
              <a:rPr lang="en-GB" sz="2400" dirty="0"/>
              <a:t> and </a:t>
            </a:r>
            <a:r>
              <a:rPr lang="en-GB" sz="2400" dirty="0">
                <a:solidFill>
                  <a:srgbClr val="0000FF"/>
                </a:solidFill>
              </a:rPr>
              <a:t>merge</a:t>
            </a:r>
            <a:r>
              <a:rPr lang="en-GB" sz="2400" dirty="0"/>
              <a:t> functions satisfy the ICAR </a:t>
            </a:r>
            <a:r>
              <a:rPr lang="en-GB" sz="2400" dirty="0" smtClean="0"/>
              <a:t>properties, there </a:t>
            </a:r>
            <a:r>
              <a:rPr lang="en-GB" sz="2400" dirty="0"/>
              <a:t>is a </a:t>
            </a:r>
            <a:r>
              <a:rPr lang="en-GB" sz="2400" dirty="0">
                <a:solidFill>
                  <a:srgbClr val="0000FF"/>
                </a:solidFill>
              </a:rPr>
              <a:t>natural domination </a:t>
            </a:r>
            <a:r>
              <a:rPr lang="en-GB" sz="2400" dirty="0"/>
              <a:t>(partial)</a:t>
            </a:r>
            <a:r>
              <a:rPr lang="el-GR" sz="2400" dirty="0"/>
              <a:t> </a:t>
            </a:r>
            <a:r>
              <a:rPr lang="en-GB" sz="2400" dirty="0" smtClean="0">
                <a:solidFill>
                  <a:srgbClr val="0000FF"/>
                </a:solidFill>
              </a:rPr>
              <a:t>order </a:t>
            </a:r>
            <a:r>
              <a:rPr lang="en-GB" sz="2400" dirty="0" smtClean="0"/>
              <a:t>of descriptions</a:t>
            </a:r>
          </a:p>
          <a:p>
            <a:pPr>
              <a:spcBef>
                <a:spcPts val="0"/>
              </a:spcBef>
            </a:pPr>
            <a:r>
              <a:rPr lang="en-GB" sz="2400" dirty="0"/>
              <a:t>Given two </a:t>
            </a:r>
            <a:r>
              <a:rPr lang="en-GB" sz="2400" dirty="0" smtClean="0"/>
              <a:t>descriptions, </a:t>
            </a:r>
            <a:r>
              <a:rPr lang="en-GB" sz="2400" dirty="0" smtClean="0">
                <a:latin typeface="Tw Cen MT" panose="020B0602020104020603" pitchFamily="34" charset="0"/>
              </a:rPr>
              <a:t>e</a:t>
            </a:r>
            <a:r>
              <a:rPr lang="en-GB" sz="2400" baseline="-25000" dirty="0" smtClean="0">
                <a:latin typeface="Tw Cen MT" panose="020B0602020104020603" pitchFamily="34" charset="0"/>
              </a:rPr>
              <a:t>1</a:t>
            </a:r>
            <a:r>
              <a:rPr lang="en-GB" sz="2400" dirty="0" smtClean="0"/>
              <a:t> </a:t>
            </a:r>
            <a:r>
              <a:rPr lang="en-GB" sz="2400" dirty="0"/>
              <a:t>and </a:t>
            </a:r>
            <a:r>
              <a:rPr lang="en-GB" sz="2400" dirty="0" smtClean="0">
                <a:latin typeface="Tw Cen MT" panose="020B0602020104020603" pitchFamily="34" charset="0"/>
              </a:rPr>
              <a:t>e</a:t>
            </a:r>
            <a:r>
              <a:rPr lang="en-GB" sz="2400" baseline="-25000" dirty="0" smtClean="0">
                <a:latin typeface="Tw Cen MT" panose="020B0602020104020603" pitchFamily="34" charset="0"/>
              </a:rPr>
              <a:t>2</a:t>
            </a:r>
            <a:r>
              <a:rPr lang="en-GB" sz="2400" dirty="0"/>
              <a:t>, we say that </a:t>
            </a:r>
            <a:r>
              <a:rPr lang="en-GB" sz="2400" dirty="0" smtClean="0"/>
              <a:t>e</a:t>
            </a:r>
            <a:r>
              <a:rPr lang="en-GB" sz="2400" baseline="-25000" dirty="0" smtClean="0"/>
              <a:t>1</a:t>
            </a:r>
            <a:r>
              <a:rPr lang="en-GB" sz="2400" dirty="0" smtClean="0"/>
              <a:t> </a:t>
            </a:r>
            <a:r>
              <a:rPr lang="en-GB" sz="2400" dirty="0"/>
              <a:t>is </a:t>
            </a:r>
            <a:r>
              <a:rPr lang="en-GB" sz="2400" dirty="0">
                <a:solidFill>
                  <a:srgbClr val="0000FF"/>
                </a:solidFill>
              </a:rPr>
              <a:t>merge </a:t>
            </a:r>
            <a:r>
              <a:rPr lang="en-GB" sz="2400" dirty="0" err="1" smtClean="0">
                <a:solidFill>
                  <a:srgbClr val="0000FF"/>
                </a:solidFill>
              </a:rPr>
              <a:t>domi-nated</a:t>
            </a:r>
            <a:r>
              <a:rPr lang="en-GB" sz="2400" dirty="0" smtClean="0"/>
              <a:t> by </a:t>
            </a:r>
            <a:r>
              <a:rPr lang="en-GB" sz="2400" dirty="0" smtClean="0">
                <a:latin typeface="Tw Cen MT" panose="020B0602020104020603" pitchFamily="34" charset="0"/>
              </a:rPr>
              <a:t>e</a:t>
            </a:r>
            <a:r>
              <a:rPr lang="en-GB" sz="2400" baseline="-25000" dirty="0" smtClean="0">
                <a:latin typeface="Tw Cen MT" panose="020B0602020104020603" pitchFamily="34" charset="0"/>
              </a:rPr>
              <a:t>2</a:t>
            </a:r>
            <a:r>
              <a:rPr lang="en-GB" sz="2400" dirty="0"/>
              <a:t>, denoted </a:t>
            </a:r>
            <a:r>
              <a:rPr lang="en-GB" sz="2400" dirty="0" smtClean="0">
                <a:latin typeface="Tw Cen MT" panose="020B0602020104020603" pitchFamily="34" charset="0"/>
              </a:rPr>
              <a:t>e</a:t>
            </a:r>
            <a:r>
              <a:rPr lang="en-GB" sz="2400" baseline="-25000" dirty="0" smtClean="0">
                <a:latin typeface="Tw Cen MT" panose="020B0602020104020603" pitchFamily="34" charset="0"/>
              </a:rPr>
              <a:t>1</a:t>
            </a:r>
            <a:r>
              <a:rPr lang="en-GB" sz="2400" dirty="0" smtClean="0">
                <a:solidFill>
                  <a:srgbClr val="0000FF"/>
                </a:solidFill>
              </a:rPr>
              <a:t>≤</a:t>
            </a:r>
            <a:r>
              <a:rPr lang="en-GB" sz="2400" dirty="0" smtClean="0">
                <a:latin typeface="Tw Cen MT" panose="020B0602020104020603" pitchFamily="34" charset="0"/>
              </a:rPr>
              <a:t>e</a:t>
            </a:r>
            <a:r>
              <a:rPr lang="en-GB" sz="2400" baseline="-25000" dirty="0" smtClean="0">
                <a:latin typeface="Tw Cen MT" panose="020B0602020104020603" pitchFamily="34" charset="0"/>
              </a:rPr>
              <a:t>2</a:t>
            </a:r>
            <a:r>
              <a:rPr lang="en-GB" sz="2400" dirty="0"/>
              <a:t>, if </a:t>
            </a:r>
            <a:r>
              <a:rPr lang="en-US" sz="2400" dirty="0" smtClean="0"/>
              <a:t>M(</a:t>
            </a:r>
            <a:r>
              <a:rPr lang="en-US" sz="2400" dirty="0" smtClean="0">
                <a:latin typeface="Tw Cen MT" panose="020B0602020104020603" pitchFamily="34" charset="0"/>
              </a:rPr>
              <a:t>e</a:t>
            </a:r>
            <a:r>
              <a:rPr lang="en-US" sz="2400" baseline="-25000" dirty="0" smtClean="0">
                <a:latin typeface="Tw Cen MT" panose="020B0602020104020603" pitchFamily="34" charset="0"/>
              </a:rPr>
              <a:t>1</a:t>
            </a:r>
            <a:r>
              <a:rPr lang="en-US" sz="2400" dirty="0" smtClean="0"/>
              <a:t>,</a:t>
            </a:r>
            <a:r>
              <a:rPr lang="en-US" sz="2400" dirty="0" smtClean="0">
                <a:latin typeface="Tw Cen MT" panose="020B0602020104020603" pitchFamily="34" charset="0"/>
              </a:rPr>
              <a:t>e</a:t>
            </a:r>
            <a:r>
              <a:rPr lang="en-US" sz="2400" baseline="-25000" dirty="0" smtClean="0">
                <a:latin typeface="Tw Cen MT" panose="020B0602020104020603" pitchFamily="34" charset="0"/>
              </a:rPr>
              <a:t>2</a:t>
            </a:r>
            <a:r>
              <a:rPr lang="en-US" sz="2400" dirty="0" smtClean="0"/>
              <a:t>) = </a:t>
            </a:r>
            <a:r>
              <a:rPr lang="en-US" sz="2400" dirty="0"/>
              <a:t>true </a:t>
            </a:r>
            <a:r>
              <a:rPr lang="en-GB" sz="2400" dirty="0" smtClean="0"/>
              <a:t>and </a:t>
            </a:r>
            <a:r>
              <a:rPr lang="en-US" sz="2400" dirty="0">
                <a:sym typeface="Symbol" panose="05050102010706020507" pitchFamily="18" charset="2"/>
              </a:rPr>
              <a:t></a:t>
            </a:r>
            <a:r>
              <a:rPr lang="en-US" sz="2400" dirty="0" smtClean="0"/>
              <a:t>(</a:t>
            </a:r>
            <a:r>
              <a:rPr lang="en-US" sz="2400" dirty="0" smtClean="0">
                <a:latin typeface="Tw Cen MT" panose="020B0602020104020603" pitchFamily="34" charset="0"/>
              </a:rPr>
              <a:t>e</a:t>
            </a:r>
            <a:r>
              <a:rPr lang="en-US" sz="2400" baseline="-25000" dirty="0" smtClean="0">
                <a:latin typeface="Tw Cen MT" panose="020B0602020104020603" pitchFamily="34" charset="0"/>
              </a:rPr>
              <a:t>1</a:t>
            </a:r>
            <a:r>
              <a:rPr lang="en-US" sz="2400" dirty="0" smtClean="0"/>
              <a:t>,</a:t>
            </a:r>
            <a:r>
              <a:rPr lang="en-US" sz="2400" dirty="0" smtClean="0">
                <a:latin typeface="Tw Cen MT" panose="020B0602020104020603" pitchFamily="34" charset="0"/>
              </a:rPr>
              <a:t>e</a:t>
            </a:r>
            <a:r>
              <a:rPr lang="en-US" sz="2400" baseline="-25000" dirty="0" smtClean="0">
                <a:latin typeface="Tw Cen MT" panose="020B0602020104020603" pitchFamily="34" charset="0"/>
              </a:rPr>
              <a:t>2</a:t>
            </a:r>
            <a:r>
              <a:rPr lang="en-US" sz="2400" dirty="0"/>
              <a:t>) </a:t>
            </a:r>
            <a:r>
              <a:rPr lang="en-GB" sz="2400" dirty="0" smtClean="0"/>
              <a:t>= </a:t>
            </a:r>
            <a:r>
              <a:rPr lang="en-GB" sz="2400" dirty="0" smtClean="0">
                <a:latin typeface="Tw Cen MT" panose="020B0602020104020603" pitchFamily="34" charset="0"/>
              </a:rPr>
              <a:t>e</a:t>
            </a:r>
            <a:r>
              <a:rPr lang="en-GB" sz="2400" baseline="-25000" dirty="0" smtClean="0">
                <a:latin typeface="Tw Cen MT" panose="020B0602020104020603" pitchFamily="34" charset="0"/>
              </a:rPr>
              <a:t>2</a:t>
            </a:r>
          </a:p>
          <a:p>
            <a:pPr lvl="1"/>
            <a:r>
              <a:rPr lang="en-GB" dirty="0" smtClean="0"/>
              <a:t>e</a:t>
            </a:r>
            <a:r>
              <a:rPr lang="en-GB" baseline="-25000" dirty="0" smtClean="0"/>
              <a:t>1</a:t>
            </a:r>
            <a:r>
              <a:rPr lang="en-GB" dirty="0" smtClean="0"/>
              <a:t> does not add information</a:t>
            </a:r>
          </a:p>
          <a:p>
            <a:pPr marL="173038" lvl="1" indent="-173038">
              <a:buClr>
                <a:srgbClr val="FF6600"/>
              </a:buClr>
              <a:buFont typeface="Wingdings" charset="0"/>
              <a:buChar char="§"/>
            </a:pPr>
            <a:r>
              <a:rPr lang="en-US" dirty="0">
                <a:solidFill>
                  <a:srgbClr val="0000FF"/>
                </a:solidFill>
              </a:rPr>
              <a:t>Merged </a:t>
            </a:r>
            <a:r>
              <a:rPr lang="en-GB" dirty="0">
                <a:solidFill>
                  <a:srgbClr val="0000FF"/>
                </a:solidFill>
              </a:rPr>
              <a:t>descriptions</a:t>
            </a:r>
            <a:r>
              <a:rPr lang="en-US" dirty="0">
                <a:solidFill>
                  <a:srgbClr val="0000FF"/>
                </a:solidFill>
              </a:rPr>
              <a:t> always dominates </a:t>
            </a:r>
            <a:r>
              <a:rPr lang="en-US" dirty="0"/>
              <a:t>the </a:t>
            </a:r>
            <a:r>
              <a:rPr lang="en-GB" dirty="0" smtClean="0"/>
              <a:t>ones</a:t>
            </a:r>
            <a:r>
              <a:rPr lang="en-US" dirty="0" smtClean="0"/>
              <a:t> </a:t>
            </a:r>
            <a:r>
              <a:rPr lang="en-US" dirty="0"/>
              <a:t>they </a:t>
            </a:r>
            <a:r>
              <a:rPr lang="en-US" dirty="0" smtClean="0"/>
              <a:t>have </a:t>
            </a:r>
            <a:r>
              <a:rPr lang="en-US" dirty="0"/>
              <a:t>derived from</a:t>
            </a:r>
          </a:p>
          <a:p>
            <a:pPr lvl="1"/>
            <a:r>
              <a:rPr lang="en-US" dirty="0" smtClean="0"/>
              <a:t>∀</a:t>
            </a:r>
            <a:r>
              <a:rPr lang="en-GB" dirty="0" smtClean="0">
                <a:latin typeface="Tw Cen MT" panose="020B0602020104020603" pitchFamily="34" charset="0"/>
              </a:rPr>
              <a:t>e</a:t>
            </a:r>
            <a:r>
              <a:rPr lang="en-GB" baseline="-25000" dirty="0" smtClean="0">
                <a:latin typeface="Tw Cen MT" panose="020B0602020104020603" pitchFamily="34" charset="0"/>
              </a:rPr>
              <a:t>1</a:t>
            </a:r>
            <a:r>
              <a:rPr lang="en-US" dirty="0" smtClean="0"/>
              <a:t>, </a:t>
            </a:r>
            <a:r>
              <a:rPr lang="en-GB" dirty="0">
                <a:latin typeface="Tw Cen MT" panose="020B0602020104020603" pitchFamily="34" charset="0"/>
              </a:rPr>
              <a:t>e</a:t>
            </a:r>
            <a:r>
              <a:rPr lang="en-GB" baseline="-25000" dirty="0">
                <a:latin typeface="Tw Cen MT" panose="020B0602020104020603" pitchFamily="34" charset="0"/>
              </a:rPr>
              <a:t>2</a:t>
            </a:r>
            <a:r>
              <a:rPr lang="en-US" dirty="0" smtClean="0"/>
              <a:t> </a:t>
            </a:r>
            <a:r>
              <a:rPr lang="en-US" dirty="0"/>
              <a:t>∈ E </a:t>
            </a:r>
            <a:r>
              <a:rPr lang="en-US" dirty="0" smtClean="0"/>
              <a:t>such </a:t>
            </a:r>
            <a:r>
              <a:rPr lang="en-US" dirty="0"/>
              <a:t>that </a:t>
            </a:r>
            <a:r>
              <a:rPr lang="en-US" dirty="0" smtClean="0"/>
              <a:t>M(</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a:t>) = </a:t>
            </a:r>
            <a:r>
              <a:rPr lang="en-US" dirty="0" smtClean="0"/>
              <a:t>true, </a:t>
            </a:r>
            <a:r>
              <a:rPr lang="en-US" dirty="0"/>
              <a:t>it holds that </a:t>
            </a:r>
            <a:r>
              <a:rPr lang="en-GB" dirty="0" smtClean="0">
                <a:latin typeface="Tw Cen MT" panose="020B0602020104020603" pitchFamily="34" charset="0"/>
              </a:rPr>
              <a:t>e</a:t>
            </a:r>
            <a:r>
              <a:rPr lang="en-GB" baseline="-25000" dirty="0" smtClean="0">
                <a:latin typeface="Tw Cen MT" panose="020B0602020104020603" pitchFamily="34" charset="0"/>
              </a:rPr>
              <a:t>1</a:t>
            </a:r>
            <a:r>
              <a:rPr lang="en-US" dirty="0" smtClean="0"/>
              <a:t> ≤ </a:t>
            </a:r>
            <a:r>
              <a:rPr lang="en-US" dirty="0">
                <a:sym typeface="Symbol" panose="05050102010706020507" pitchFamily="18" charset="2"/>
              </a:rPr>
              <a:t></a:t>
            </a:r>
            <a:r>
              <a:rPr lang="en-US" dirty="0"/>
              <a:t>(</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a:t>) </a:t>
            </a:r>
            <a:r>
              <a:rPr lang="en-US" dirty="0" smtClean="0"/>
              <a:t>and </a:t>
            </a:r>
            <a:r>
              <a:rPr lang="en-GB" dirty="0">
                <a:latin typeface="Tw Cen MT" panose="020B0602020104020603" pitchFamily="34" charset="0"/>
              </a:rPr>
              <a:t>e</a:t>
            </a:r>
            <a:r>
              <a:rPr lang="en-GB" baseline="-25000" dirty="0">
                <a:latin typeface="Tw Cen MT" panose="020B0602020104020603" pitchFamily="34" charset="0"/>
              </a:rPr>
              <a:t>2</a:t>
            </a:r>
            <a:r>
              <a:rPr lang="en-US" dirty="0" smtClean="0"/>
              <a:t> </a:t>
            </a:r>
            <a:r>
              <a:rPr lang="en-US" dirty="0"/>
              <a:t>≤ </a:t>
            </a:r>
            <a:r>
              <a:rPr lang="en-US" dirty="0">
                <a:sym typeface="Symbol" panose="05050102010706020507" pitchFamily="18" charset="2"/>
              </a:rPr>
              <a:t></a:t>
            </a:r>
            <a:r>
              <a:rPr lang="en-US" dirty="0"/>
              <a:t>(</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a:t>) </a:t>
            </a:r>
            <a:endParaRPr lang="en-US" dirty="0" smtClean="0"/>
          </a:p>
          <a:p>
            <a:pPr>
              <a:spcBef>
                <a:spcPts val="0"/>
              </a:spcBef>
            </a:pPr>
            <a:r>
              <a:rPr lang="en-US" sz="2400" dirty="0">
                <a:solidFill>
                  <a:srgbClr val="0000FF"/>
                </a:solidFill>
              </a:rPr>
              <a:t>Match function is </a:t>
            </a:r>
            <a:r>
              <a:rPr lang="en-US" sz="2400" dirty="0" smtClean="0">
                <a:solidFill>
                  <a:srgbClr val="0000FF"/>
                </a:solidFill>
              </a:rPr>
              <a:t>monotonic</a:t>
            </a:r>
            <a:r>
              <a:rPr lang="en-US" sz="2400" dirty="0">
                <a:solidFill>
                  <a:srgbClr val="0000FF"/>
                </a:solidFill>
              </a:rPr>
              <a:t> </a:t>
            </a:r>
            <a:endParaRPr lang="en-US" sz="2400" dirty="0" smtClean="0">
              <a:solidFill>
                <a:srgbClr val="0000FF"/>
              </a:solidFill>
            </a:endParaRPr>
          </a:p>
          <a:p>
            <a:pPr lvl="1"/>
            <a:r>
              <a:rPr lang="en-US" dirty="0"/>
              <a:t>∀</a:t>
            </a:r>
            <a:r>
              <a:rPr lang="en-GB" dirty="0">
                <a:latin typeface="Tw Cen MT" panose="020B0602020104020603" pitchFamily="34" charset="0"/>
              </a:rPr>
              <a:t>e</a:t>
            </a:r>
            <a:r>
              <a:rPr lang="en-GB" baseline="-25000" dirty="0">
                <a:latin typeface="Tw Cen MT" panose="020B0602020104020603" pitchFamily="34" charset="0"/>
              </a:rPr>
              <a:t>1</a:t>
            </a:r>
            <a:r>
              <a:rPr lang="en-US" dirty="0"/>
              <a:t>, </a:t>
            </a:r>
            <a:r>
              <a:rPr lang="en-GB" dirty="0" smtClean="0">
                <a:latin typeface="Tw Cen MT" panose="020B0602020104020603" pitchFamily="34" charset="0"/>
              </a:rPr>
              <a:t>e</a:t>
            </a:r>
            <a:r>
              <a:rPr lang="en-GB" baseline="-25000" dirty="0" smtClean="0">
                <a:latin typeface="Tw Cen MT" panose="020B0602020104020603" pitchFamily="34" charset="0"/>
              </a:rPr>
              <a:t>2, </a:t>
            </a:r>
            <a:r>
              <a:rPr lang="en-GB" dirty="0" smtClean="0">
                <a:latin typeface="Tw Cen MT" panose="020B0602020104020603" pitchFamily="34" charset="0"/>
              </a:rPr>
              <a:t>e</a:t>
            </a:r>
            <a:r>
              <a:rPr lang="en-GB" baseline="-25000" dirty="0" smtClean="0">
                <a:latin typeface="Tw Cen MT" panose="020B0602020104020603" pitchFamily="34" charset="0"/>
              </a:rPr>
              <a:t>3 </a:t>
            </a:r>
            <a:r>
              <a:rPr lang="en-US" dirty="0" smtClean="0"/>
              <a:t>∈ </a:t>
            </a:r>
            <a:r>
              <a:rPr lang="en-US" dirty="0"/>
              <a:t>E </a:t>
            </a:r>
            <a:r>
              <a:rPr lang="en-US" dirty="0" smtClean="0"/>
              <a:t>If </a:t>
            </a:r>
            <a:r>
              <a:rPr lang="en-GB" dirty="0">
                <a:latin typeface="Tw Cen MT" panose="020B0602020104020603" pitchFamily="34" charset="0"/>
              </a:rPr>
              <a:t>e</a:t>
            </a:r>
            <a:r>
              <a:rPr lang="en-GB" baseline="-25000" dirty="0">
                <a:latin typeface="Tw Cen MT" panose="020B0602020104020603" pitchFamily="34" charset="0"/>
              </a:rPr>
              <a:t>1</a:t>
            </a:r>
            <a:r>
              <a:rPr lang="en-US" dirty="0" smtClean="0"/>
              <a:t> </a:t>
            </a:r>
            <a:r>
              <a:rPr lang="en-US" dirty="0"/>
              <a:t>≤ </a:t>
            </a:r>
            <a:r>
              <a:rPr lang="en-GB" dirty="0">
                <a:latin typeface="Tw Cen MT" panose="020B0602020104020603" pitchFamily="34" charset="0"/>
              </a:rPr>
              <a:t>e</a:t>
            </a:r>
            <a:r>
              <a:rPr lang="en-GB" baseline="-25000" dirty="0">
                <a:latin typeface="Tw Cen MT" panose="020B0602020104020603" pitchFamily="34" charset="0"/>
              </a:rPr>
              <a:t>2</a:t>
            </a:r>
            <a:r>
              <a:rPr lang="en-US" dirty="0" smtClean="0"/>
              <a:t> </a:t>
            </a:r>
            <a:r>
              <a:rPr lang="en-US" dirty="0"/>
              <a:t>and </a:t>
            </a:r>
            <a:r>
              <a:rPr lang="en-US" dirty="0" smtClean="0"/>
              <a:t>M(</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GB" dirty="0" smtClean="0">
                <a:latin typeface="Tw Cen MT" panose="020B0602020104020603" pitchFamily="34" charset="0"/>
              </a:rPr>
              <a:t>e</a:t>
            </a:r>
            <a:r>
              <a:rPr lang="en-GB" baseline="-25000" dirty="0" smtClean="0">
                <a:latin typeface="Tw Cen MT" panose="020B0602020104020603" pitchFamily="34" charset="0"/>
              </a:rPr>
              <a:t>3</a:t>
            </a:r>
            <a:r>
              <a:rPr lang="en-US" dirty="0" smtClean="0"/>
              <a:t>)=true, </a:t>
            </a:r>
            <a:r>
              <a:rPr lang="en-US" dirty="0"/>
              <a:t>then </a:t>
            </a:r>
            <a:r>
              <a:rPr lang="en-US" dirty="0" smtClean="0"/>
              <a:t>M(</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smtClean="0"/>
              <a:t>,</a:t>
            </a:r>
            <a:r>
              <a:rPr lang="en-GB" dirty="0" smtClean="0">
                <a:latin typeface="Tw Cen MT" panose="020B0602020104020603" pitchFamily="34" charset="0"/>
              </a:rPr>
              <a:t>e</a:t>
            </a:r>
            <a:r>
              <a:rPr lang="en-GB" baseline="-25000" dirty="0" smtClean="0">
                <a:latin typeface="Tw Cen MT" panose="020B0602020104020603" pitchFamily="34" charset="0"/>
              </a:rPr>
              <a:t>3</a:t>
            </a:r>
            <a:r>
              <a:rPr lang="en-US" dirty="0" smtClean="0"/>
              <a:t>)=true </a:t>
            </a:r>
          </a:p>
          <a:p>
            <a:pPr>
              <a:spcBef>
                <a:spcPts val="0"/>
              </a:spcBef>
            </a:pPr>
            <a:r>
              <a:rPr lang="en-US" sz="2400" dirty="0" smtClean="0">
                <a:solidFill>
                  <a:srgbClr val="0000FF"/>
                </a:solidFill>
              </a:rPr>
              <a:t>Merge </a:t>
            </a:r>
            <a:r>
              <a:rPr lang="en-US" sz="2400" dirty="0">
                <a:solidFill>
                  <a:srgbClr val="0000FF"/>
                </a:solidFill>
              </a:rPr>
              <a:t>function is monotonic</a:t>
            </a:r>
            <a:r>
              <a:rPr lang="en-US" sz="2400" dirty="0" smtClean="0">
                <a:solidFill>
                  <a:srgbClr val="0000FF"/>
                </a:solidFill>
              </a:rPr>
              <a:t> </a:t>
            </a:r>
          </a:p>
          <a:p>
            <a:pPr lvl="1"/>
            <a:r>
              <a:rPr lang="en-US" dirty="0"/>
              <a:t>∀</a:t>
            </a:r>
            <a:r>
              <a:rPr lang="en-GB" dirty="0">
                <a:latin typeface="Tw Cen MT" panose="020B0602020104020603" pitchFamily="34" charset="0"/>
              </a:rPr>
              <a:t>e</a:t>
            </a:r>
            <a:r>
              <a:rPr lang="en-GB" baseline="-25000" dirty="0">
                <a:latin typeface="Tw Cen MT" panose="020B0602020104020603" pitchFamily="34" charset="0"/>
              </a:rPr>
              <a:t>1</a:t>
            </a:r>
            <a:r>
              <a:rPr lang="en-US" dirty="0"/>
              <a:t>, </a:t>
            </a:r>
            <a:r>
              <a:rPr lang="en-GB" dirty="0">
                <a:latin typeface="Tw Cen MT" panose="020B0602020104020603" pitchFamily="34" charset="0"/>
              </a:rPr>
              <a:t>e</a:t>
            </a:r>
            <a:r>
              <a:rPr lang="en-GB" baseline="-25000" dirty="0">
                <a:latin typeface="Tw Cen MT" panose="020B0602020104020603" pitchFamily="34" charset="0"/>
              </a:rPr>
              <a:t>2, </a:t>
            </a:r>
            <a:r>
              <a:rPr lang="en-GB" dirty="0">
                <a:latin typeface="Tw Cen MT" panose="020B0602020104020603" pitchFamily="34" charset="0"/>
              </a:rPr>
              <a:t>e</a:t>
            </a:r>
            <a:r>
              <a:rPr lang="en-GB" baseline="-25000" dirty="0">
                <a:latin typeface="Tw Cen MT" panose="020B0602020104020603" pitchFamily="34" charset="0"/>
              </a:rPr>
              <a:t>3 </a:t>
            </a:r>
            <a:r>
              <a:rPr lang="en-US" dirty="0"/>
              <a:t>∈ E If </a:t>
            </a:r>
            <a:r>
              <a:rPr lang="en-GB" dirty="0">
                <a:latin typeface="Tw Cen MT" panose="020B0602020104020603" pitchFamily="34" charset="0"/>
              </a:rPr>
              <a:t>e</a:t>
            </a:r>
            <a:r>
              <a:rPr lang="en-GB" baseline="-25000" dirty="0">
                <a:latin typeface="Tw Cen MT" panose="020B0602020104020603" pitchFamily="34" charset="0"/>
              </a:rPr>
              <a:t>1</a:t>
            </a:r>
            <a:r>
              <a:rPr lang="en-US" dirty="0"/>
              <a:t> ≤ </a:t>
            </a:r>
            <a:r>
              <a:rPr lang="en-GB" dirty="0">
                <a:latin typeface="Tw Cen MT" panose="020B0602020104020603" pitchFamily="34" charset="0"/>
              </a:rPr>
              <a:t>e</a:t>
            </a:r>
            <a:r>
              <a:rPr lang="en-GB" baseline="-25000" dirty="0">
                <a:latin typeface="Tw Cen MT" panose="020B0602020104020603" pitchFamily="34" charset="0"/>
              </a:rPr>
              <a:t>2</a:t>
            </a:r>
            <a:r>
              <a:rPr lang="en-US" dirty="0"/>
              <a:t> and </a:t>
            </a:r>
            <a:r>
              <a:rPr lang="en-US" dirty="0" smtClean="0"/>
              <a:t>M(</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GB" dirty="0" smtClean="0">
                <a:latin typeface="Tw Cen MT" panose="020B0602020104020603" pitchFamily="34" charset="0"/>
              </a:rPr>
              <a:t>e</a:t>
            </a:r>
            <a:r>
              <a:rPr lang="en-GB" baseline="-25000" dirty="0" smtClean="0">
                <a:latin typeface="Tw Cen MT" panose="020B0602020104020603" pitchFamily="34" charset="0"/>
              </a:rPr>
              <a:t>3</a:t>
            </a:r>
            <a:r>
              <a:rPr lang="en-US" dirty="0"/>
              <a:t>) </a:t>
            </a:r>
            <a:r>
              <a:rPr lang="en-US" dirty="0" smtClean="0"/>
              <a:t>, </a:t>
            </a:r>
            <a:r>
              <a:rPr lang="en-US" dirty="0"/>
              <a:t>then </a:t>
            </a:r>
            <a:r>
              <a:rPr lang="en-US" dirty="0">
                <a:sym typeface="Symbol" panose="05050102010706020507" pitchFamily="18" charset="2"/>
              </a:rPr>
              <a:t></a:t>
            </a:r>
            <a:r>
              <a:rPr lang="en-US" dirty="0"/>
              <a:t>(</a:t>
            </a:r>
            <a:r>
              <a:rPr lang="en-US" dirty="0" smtClean="0">
                <a:latin typeface="Tw Cen MT" panose="020B0602020104020603" pitchFamily="34" charset="0"/>
              </a:rPr>
              <a:t>e</a:t>
            </a:r>
            <a:r>
              <a:rPr lang="en-US" baseline="-25000" dirty="0" smtClean="0">
                <a:latin typeface="Tw Cen MT" panose="020B0602020104020603" pitchFamily="34" charset="0"/>
              </a:rPr>
              <a:t>1</a:t>
            </a:r>
            <a:r>
              <a:rPr lang="en-US" dirty="0" smtClean="0"/>
              <a:t>,</a:t>
            </a:r>
            <a:r>
              <a:rPr lang="en-US" dirty="0" smtClean="0">
                <a:latin typeface="Tw Cen MT" panose="020B0602020104020603" pitchFamily="34" charset="0"/>
              </a:rPr>
              <a:t>e</a:t>
            </a:r>
            <a:r>
              <a:rPr lang="en-US" baseline="-25000" dirty="0" smtClean="0">
                <a:latin typeface="Tw Cen MT" panose="020B0602020104020603" pitchFamily="34" charset="0"/>
              </a:rPr>
              <a:t>3</a:t>
            </a:r>
            <a:r>
              <a:rPr lang="en-US" dirty="0" smtClean="0"/>
              <a:t>) ≤ </a:t>
            </a:r>
            <a:r>
              <a:rPr lang="en-US" dirty="0">
                <a:sym typeface="Symbol" panose="05050102010706020507" pitchFamily="18" charset="2"/>
              </a:rPr>
              <a:t></a:t>
            </a:r>
            <a:r>
              <a:rPr lang="en-US" dirty="0"/>
              <a:t>(</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smtClean="0"/>
              <a:t>,</a:t>
            </a:r>
            <a:r>
              <a:rPr lang="en-US" dirty="0" smtClean="0">
                <a:latin typeface="Tw Cen MT" panose="020B0602020104020603" pitchFamily="34" charset="0"/>
              </a:rPr>
              <a:t>e</a:t>
            </a:r>
            <a:r>
              <a:rPr lang="en-US" baseline="-25000" dirty="0" smtClean="0">
                <a:latin typeface="Tw Cen MT" panose="020B0602020104020603" pitchFamily="34" charset="0"/>
              </a:rPr>
              <a:t>3</a:t>
            </a:r>
            <a:r>
              <a:rPr lang="en-US" dirty="0" smtClean="0"/>
              <a:t>) </a:t>
            </a:r>
          </a:p>
          <a:p>
            <a:pPr>
              <a:spcBef>
                <a:spcPts val="0"/>
              </a:spcBef>
            </a:pPr>
            <a:r>
              <a:rPr lang="en-US" sz="2400" dirty="0"/>
              <a:t>∀</a:t>
            </a:r>
            <a:r>
              <a:rPr lang="en-GB" sz="2400" dirty="0">
                <a:latin typeface="Tw Cen MT" panose="020B0602020104020603" pitchFamily="34" charset="0"/>
              </a:rPr>
              <a:t>e</a:t>
            </a:r>
            <a:r>
              <a:rPr lang="en-GB" sz="2400" baseline="-25000" dirty="0">
                <a:latin typeface="Tw Cen MT" panose="020B0602020104020603" pitchFamily="34" charset="0"/>
              </a:rPr>
              <a:t>1</a:t>
            </a:r>
            <a:r>
              <a:rPr lang="en-US" sz="2400" dirty="0"/>
              <a:t>, </a:t>
            </a:r>
            <a:r>
              <a:rPr lang="en-GB" sz="2400" dirty="0">
                <a:latin typeface="Tw Cen MT" panose="020B0602020104020603" pitchFamily="34" charset="0"/>
              </a:rPr>
              <a:t>e</a:t>
            </a:r>
            <a:r>
              <a:rPr lang="en-GB" sz="2400" baseline="-25000" dirty="0">
                <a:latin typeface="Tw Cen MT" panose="020B0602020104020603" pitchFamily="34" charset="0"/>
              </a:rPr>
              <a:t>2, </a:t>
            </a:r>
            <a:r>
              <a:rPr lang="en-GB" sz="2400" dirty="0">
                <a:latin typeface="Tw Cen MT" panose="020B0602020104020603" pitchFamily="34" charset="0"/>
              </a:rPr>
              <a:t>e</a:t>
            </a:r>
            <a:r>
              <a:rPr lang="en-GB" sz="2400" baseline="-25000" dirty="0">
                <a:latin typeface="Tw Cen MT" panose="020B0602020104020603" pitchFamily="34" charset="0"/>
              </a:rPr>
              <a:t>3 </a:t>
            </a:r>
            <a:r>
              <a:rPr lang="en-US" sz="2400" dirty="0"/>
              <a:t>∈ E </a:t>
            </a:r>
            <a:r>
              <a:rPr lang="en-US" sz="2400" dirty="0" smtClean="0"/>
              <a:t>If </a:t>
            </a:r>
            <a:r>
              <a:rPr lang="en-GB" sz="2400" dirty="0" smtClean="0">
                <a:solidFill>
                  <a:srgbClr val="0000FF"/>
                </a:solidFill>
                <a:latin typeface="Tw Cen MT" panose="020B0602020104020603" pitchFamily="34" charset="0"/>
              </a:rPr>
              <a:t>e</a:t>
            </a:r>
            <a:r>
              <a:rPr lang="en-GB" sz="2400" baseline="-25000" dirty="0" smtClean="0">
                <a:solidFill>
                  <a:srgbClr val="0000FF"/>
                </a:solidFill>
                <a:latin typeface="Tw Cen MT" panose="020B0602020104020603" pitchFamily="34" charset="0"/>
              </a:rPr>
              <a:t>1</a:t>
            </a:r>
            <a:r>
              <a:rPr lang="en-US" sz="2400" dirty="0" smtClean="0"/>
              <a:t>≤</a:t>
            </a:r>
            <a:r>
              <a:rPr lang="en-GB" sz="2400" dirty="0" smtClean="0">
                <a:solidFill>
                  <a:srgbClr val="C00000"/>
                </a:solidFill>
                <a:latin typeface="Tw Cen MT" panose="020B0602020104020603" pitchFamily="34" charset="0"/>
              </a:rPr>
              <a:t>e</a:t>
            </a:r>
            <a:r>
              <a:rPr lang="en-GB" sz="2400" baseline="-25000" dirty="0" smtClean="0">
                <a:solidFill>
                  <a:srgbClr val="C00000"/>
                </a:solidFill>
                <a:latin typeface="Tw Cen MT" panose="020B0602020104020603" pitchFamily="34" charset="0"/>
              </a:rPr>
              <a:t>3</a:t>
            </a:r>
            <a:r>
              <a:rPr lang="en-US" sz="2400" dirty="0" smtClean="0"/>
              <a:t>, </a:t>
            </a:r>
            <a:r>
              <a:rPr lang="en-GB" sz="2400" dirty="0" smtClean="0">
                <a:solidFill>
                  <a:srgbClr val="00B050"/>
                </a:solidFill>
                <a:latin typeface="Tw Cen MT" panose="020B0602020104020603" pitchFamily="34" charset="0"/>
              </a:rPr>
              <a:t>e</a:t>
            </a:r>
            <a:r>
              <a:rPr lang="en-GB" sz="2400" baseline="-25000" dirty="0" smtClean="0">
                <a:solidFill>
                  <a:srgbClr val="00B050"/>
                </a:solidFill>
                <a:latin typeface="Tw Cen MT" panose="020B0602020104020603" pitchFamily="34" charset="0"/>
              </a:rPr>
              <a:t>2</a:t>
            </a:r>
            <a:r>
              <a:rPr lang="en-US" sz="2400" dirty="0" smtClean="0"/>
              <a:t>≤</a:t>
            </a:r>
            <a:r>
              <a:rPr lang="en-GB" sz="2400" dirty="0" smtClean="0">
                <a:solidFill>
                  <a:srgbClr val="C00000"/>
                </a:solidFill>
                <a:latin typeface="Tw Cen MT" panose="020B0602020104020603" pitchFamily="34" charset="0"/>
              </a:rPr>
              <a:t>e</a:t>
            </a:r>
            <a:r>
              <a:rPr lang="en-GB" sz="2400" baseline="-25000" dirty="0" smtClean="0">
                <a:solidFill>
                  <a:srgbClr val="C00000"/>
                </a:solidFill>
                <a:latin typeface="Tw Cen MT" panose="020B0602020104020603" pitchFamily="34" charset="0"/>
              </a:rPr>
              <a:t>3</a:t>
            </a:r>
            <a:r>
              <a:rPr lang="en-US" sz="2400" dirty="0" smtClean="0"/>
              <a:t> and M(</a:t>
            </a:r>
            <a:r>
              <a:rPr lang="en-US" sz="2400" dirty="0" smtClean="0">
                <a:solidFill>
                  <a:srgbClr val="0000FF"/>
                </a:solidFill>
                <a:latin typeface="Tw Cen MT" panose="020B0602020104020603" pitchFamily="34" charset="0"/>
              </a:rPr>
              <a:t>e</a:t>
            </a:r>
            <a:r>
              <a:rPr lang="en-US" sz="2400" baseline="-25000" dirty="0" smtClean="0">
                <a:solidFill>
                  <a:srgbClr val="0000FF"/>
                </a:solidFill>
                <a:latin typeface="Tw Cen MT" panose="020B0602020104020603" pitchFamily="34" charset="0"/>
              </a:rPr>
              <a:t>1</a:t>
            </a:r>
            <a:r>
              <a:rPr lang="en-US" sz="2400" dirty="0" smtClean="0"/>
              <a:t>,</a:t>
            </a:r>
            <a:r>
              <a:rPr lang="en-US" sz="2400" dirty="0" smtClean="0">
                <a:solidFill>
                  <a:srgbClr val="00B050"/>
                </a:solidFill>
                <a:latin typeface="Tw Cen MT" panose="020B0602020104020603" pitchFamily="34" charset="0"/>
              </a:rPr>
              <a:t>e</a:t>
            </a:r>
            <a:r>
              <a:rPr lang="en-US" sz="2400" baseline="-25000" dirty="0" smtClean="0">
                <a:solidFill>
                  <a:srgbClr val="00B050"/>
                </a:solidFill>
                <a:latin typeface="Tw Cen MT" panose="020B0602020104020603" pitchFamily="34" charset="0"/>
              </a:rPr>
              <a:t>2</a:t>
            </a:r>
            <a:r>
              <a:rPr lang="en-US" sz="2400" dirty="0" smtClean="0"/>
              <a:t>)=true, </a:t>
            </a:r>
            <a:r>
              <a:rPr lang="en-US" sz="2400" dirty="0"/>
              <a:t>then </a:t>
            </a:r>
            <a:r>
              <a:rPr lang="en-US" sz="2400" dirty="0">
                <a:sym typeface="Symbol" panose="05050102010706020507" pitchFamily="18" charset="2"/>
              </a:rPr>
              <a:t></a:t>
            </a:r>
            <a:r>
              <a:rPr lang="en-US" sz="2400" dirty="0"/>
              <a:t>(</a:t>
            </a:r>
            <a:r>
              <a:rPr lang="en-US" sz="2400" dirty="0" smtClean="0">
                <a:solidFill>
                  <a:srgbClr val="0000FF"/>
                </a:solidFill>
                <a:latin typeface="Tw Cen MT" panose="020B0602020104020603" pitchFamily="34" charset="0"/>
              </a:rPr>
              <a:t>e</a:t>
            </a:r>
            <a:r>
              <a:rPr lang="en-US" sz="2400" baseline="-25000" dirty="0" smtClean="0">
                <a:solidFill>
                  <a:srgbClr val="0000FF"/>
                </a:solidFill>
                <a:latin typeface="Tw Cen MT" panose="020B0602020104020603" pitchFamily="34" charset="0"/>
              </a:rPr>
              <a:t>1</a:t>
            </a:r>
            <a:r>
              <a:rPr lang="en-US" sz="2400" dirty="0" smtClean="0"/>
              <a:t>,</a:t>
            </a:r>
            <a:r>
              <a:rPr lang="en-US" sz="2400" dirty="0" smtClean="0">
                <a:solidFill>
                  <a:srgbClr val="00B050"/>
                </a:solidFill>
                <a:latin typeface="Tw Cen MT" panose="020B0602020104020603" pitchFamily="34" charset="0"/>
              </a:rPr>
              <a:t>e</a:t>
            </a:r>
            <a:r>
              <a:rPr lang="en-US" sz="2400" baseline="-25000" dirty="0" smtClean="0">
                <a:solidFill>
                  <a:srgbClr val="00B050"/>
                </a:solidFill>
                <a:latin typeface="Tw Cen MT" panose="020B0602020104020603" pitchFamily="34" charset="0"/>
              </a:rPr>
              <a:t>2</a:t>
            </a:r>
            <a:r>
              <a:rPr lang="en-US" sz="2400" dirty="0"/>
              <a:t>) </a:t>
            </a:r>
            <a:r>
              <a:rPr lang="en-US" sz="2400" dirty="0" smtClean="0"/>
              <a:t>≤ </a:t>
            </a:r>
            <a:r>
              <a:rPr lang="en-GB" sz="2400" dirty="0">
                <a:solidFill>
                  <a:srgbClr val="C00000"/>
                </a:solidFill>
                <a:latin typeface="Tw Cen MT" panose="020B0602020104020603" pitchFamily="34" charset="0"/>
              </a:rPr>
              <a:t>e</a:t>
            </a:r>
            <a:r>
              <a:rPr lang="en-GB" sz="2400" baseline="-25000" dirty="0">
                <a:solidFill>
                  <a:srgbClr val="C00000"/>
                </a:solidFill>
                <a:latin typeface="Tw Cen MT" panose="020B0602020104020603" pitchFamily="34" charset="0"/>
              </a:rPr>
              <a:t>3</a:t>
            </a:r>
            <a:endParaRPr lang="el-GR" sz="2400" dirty="0">
              <a:solidFill>
                <a:srgbClr val="C00000"/>
              </a:solidFill>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10</a:t>
            </a:fld>
            <a:endParaRPr lang="en-US" dirty="0"/>
          </a:p>
        </p:txBody>
      </p:sp>
      <p:sp>
        <p:nvSpPr>
          <p:cNvPr id="5" name="TextBox 114"/>
          <p:cNvSpPr txBox="1"/>
          <p:nvPr/>
        </p:nvSpPr>
        <p:spPr>
          <a:xfrm>
            <a:off x="1243100" y="6458670"/>
            <a:ext cx="7814930" cy="332655"/>
          </a:xfrm>
          <a:prstGeom prst="rect">
            <a:avLst/>
          </a:prstGeom>
          <a:noFill/>
        </p:spPr>
        <p:txBody>
          <a:bodyPr wrap="square" rtlCol="0">
            <a:spAutoFit/>
          </a:bodyPr>
          <a:lstStyle/>
          <a:p>
            <a:pPr>
              <a:buNone/>
            </a:pPr>
            <a:r>
              <a:rPr lang="en-GB" sz="1600" dirty="0">
                <a:latin typeface="Lucida Console" panose="020B0609040504020204" pitchFamily="49" charset="0"/>
              </a:rPr>
              <a:t>Generic Entity Resolution with </a:t>
            </a:r>
            <a:r>
              <a:rPr lang="en-GB" sz="1600" dirty="0" smtClean="0">
                <a:latin typeface="Lucida Console" panose="020B0609040504020204" pitchFamily="49" charset="0"/>
              </a:rPr>
              <a:t>Swoosh </a:t>
            </a:r>
            <a:r>
              <a:rPr lang="en-GB" sz="1600" dirty="0">
                <a:latin typeface="Lucida Console" panose="020B0609040504020204" pitchFamily="49" charset="0"/>
              </a:rPr>
              <a:t>F. </a:t>
            </a:r>
            <a:r>
              <a:rPr lang="en-GB" sz="1600" dirty="0" err="1" smtClean="0">
                <a:latin typeface="Lucida Console" panose="020B0609040504020204" pitchFamily="49" charset="0"/>
              </a:rPr>
              <a:t>Naumann</a:t>
            </a:r>
            <a:r>
              <a:rPr lang="en-GB" sz="1600" dirty="0" smtClean="0">
                <a:latin typeface="Lucida Console" panose="020B0609040504020204" pitchFamily="49" charset="0"/>
              </a:rPr>
              <a:t> 20.6.2013</a:t>
            </a:r>
            <a:endParaRPr lang="en-GB" sz="1600" dirty="0">
              <a:latin typeface="Lucida Console" panose="020B0609040504020204" pitchFamily="49" charset="0"/>
            </a:endParaRPr>
          </a:p>
        </p:txBody>
      </p:sp>
    </p:spTree>
    <p:extLst>
      <p:ext uri="{BB962C8B-B14F-4D97-AF65-F5344CB8AC3E}">
        <p14:creationId xmlns:p14="http://schemas.microsoft.com/office/powerpoint/2010/main" val="42242518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72" y="42660"/>
            <a:ext cx="9318318" cy="1191717"/>
          </a:xfrm>
        </p:spPr>
        <p:txBody>
          <a:bodyPr/>
          <a:lstStyle/>
          <a:p>
            <a:r>
              <a:rPr lang="en-GB" dirty="0"/>
              <a:t>What is </a:t>
            </a:r>
            <a:r>
              <a:rPr lang="en-GB" dirty="0" smtClean="0"/>
              <a:t>Best Sequence </a:t>
            </a:r>
            <a:r>
              <a:rPr lang="en-GB" dirty="0"/>
              <a:t>of </a:t>
            </a:r>
            <a:r>
              <a:rPr lang="en-GB" dirty="0" smtClean="0"/>
              <a:t>Match</a:t>
            </a:r>
            <a:r>
              <a:rPr lang="en-GB" dirty="0"/>
              <a:t>, </a:t>
            </a:r>
            <a:r>
              <a:rPr lang="en-GB" dirty="0" smtClean="0"/>
              <a:t>Merge Calls </a:t>
            </a:r>
            <a:r>
              <a:rPr lang="en-GB" dirty="0"/>
              <a:t>that </a:t>
            </a:r>
            <a:r>
              <a:rPr lang="en-GB" dirty="0" smtClean="0"/>
              <a:t>Give </a:t>
            </a:r>
            <a:r>
              <a:rPr lang="en-GB" dirty="0"/>
              <a:t>us </a:t>
            </a:r>
            <a:r>
              <a:rPr lang="en-GB" dirty="0" smtClean="0"/>
              <a:t>Right Answer</a:t>
            </a:r>
            <a:r>
              <a:rPr lang="en-GB" dirty="0"/>
              <a:t>?</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11</a:t>
            </a:fld>
            <a:endParaRPr lang="en-US" dirty="0"/>
          </a:p>
        </p:txBody>
      </p:sp>
      <p:sp>
        <p:nvSpPr>
          <p:cNvPr id="9" name="Rectangle 8"/>
          <p:cNvSpPr/>
          <p:nvPr/>
        </p:nvSpPr>
        <p:spPr>
          <a:xfrm>
            <a:off x="3251623" y="1160133"/>
            <a:ext cx="654346" cy="571951"/>
          </a:xfrm>
          <a:prstGeom prst="rect">
            <a:avLst/>
          </a:prstGeom>
        </p:spPr>
        <p:txBody>
          <a:bodyPr wrap="none">
            <a:spAutoFit/>
          </a:bodyPr>
          <a:lstStyle/>
          <a:p>
            <a:pPr>
              <a:buNone/>
            </a:pPr>
            <a:r>
              <a:rPr lang="en-GB" b="1" dirty="0">
                <a:solidFill>
                  <a:srgbClr val="0000FF"/>
                </a:solidFill>
                <a:latin typeface="Tw Cen MT" panose="020B0602020104020603" pitchFamily="34" charset="0"/>
              </a:rPr>
              <a:t>e</a:t>
            </a:r>
            <a:r>
              <a:rPr lang="en-GB" b="1" baseline="-25000" dirty="0">
                <a:solidFill>
                  <a:srgbClr val="0000FF"/>
                </a:solidFill>
                <a:latin typeface="Tw Cen MT" panose="020B0602020104020603" pitchFamily="34" charset="0"/>
              </a:rPr>
              <a:t>1</a:t>
            </a:r>
            <a:r>
              <a:rPr lang="en-GB" b="1" dirty="0">
                <a:solidFill>
                  <a:srgbClr val="0000FF"/>
                </a:solidFill>
              </a:rPr>
              <a:t> </a:t>
            </a:r>
            <a:endParaRPr lang="el-GR" b="1" dirty="0">
              <a:solidFill>
                <a:srgbClr val="0000FF"/>
              </a:solidFill>
            </a:endParaRPr>
          </a:p>
        </p:txBody>
      </p:sp>
      <p:sp>
        <p:nvSpPr>
          <p:cNvPr id="22" name="Rectangle 21"/>
          <p:cNvSpPr/>
          <p:nvPr/>
        </p:nvSpPr>
        <p:spPr>
          <a:xfrm>
            <a:off x="5525205" y="2776048"/>
            <a:ext cx="527709" cy="594650"/>
          </a:xfrm>
          <a:prstGeom prst="rect">
            <a:avLst/>
          </a:prstGeom>
        </p:spPr>
        <p:txBody>
          <a:bodyPr wrap="none">
            <a:spAutoFit/>
          </a:bodyPr>
          <a:lstStyle/>
          <a:p>
            <a:pPr>
              <a:buNone/>
            </a:pPr>
            <a:r>
              <a:rPr lang="en-GB" b="1" kern="0" dirty="0">
                <a:solidFill>
                  <a:srgbClr val="0000FF"/>
                </a:solidFill>
                <a:latin typeface="Tw Cen MT" panose="020B0602020104020603" pitchFamily="34" charset="0"/>
              </a:rPr>
              <a:t>e</a:t>
            </a:r>
            <a:r>
              <a:rPr lang="en-GB" b="1" kern="0" baseline="-25000" dirty="0">
                <a:solidFill>
                  <a:srgbClr val="0000FF"/>
                </a:solidFill>
                <a:latin typeface="Tw Cen MT" panose="020B0602020104020603" pitchFamily="34" charset="0"/>
              </a:rPr>
              <a:t>3</a:t>
            </a:r>
            <a:endParaRPr lang="el-GR" b="1" dirty="0">
              <a:solidFill>
                <a:srgbClr val="0000FF"/>
              </a:solidFill>
            </a:endParaRPr>
          </a:p>
        </p:txBody>
      </p:sp>
      <p:sp>
        <p:nvSpPr>
          <p:cNvPr id="24" name="Rectangle 23"/>
          <p:cNvSpPr/>
          <p:nvPr/>
        </p:nvSpPr>
        <p:spPr>
          <a:xfrm>
            <a:off x="6247106" y="3084723"/>
            <a:ext cx="2529860" cy="571951"/>
          </a:xfrm>
          <a:prstGeom prst="rect">
            <a:avLst/>
          </a:prstGeom>
        </p:spPr>
        <p:txBody>
          <a:bodyPr wrap="none">
            <a:spAutoFit/>
          </a:bodyPr>
          <a:lstStyle/>
          <a:p>
            <a:pPr>
              <a:buNone/>
            </a:pPr>
            <a:r>
              <a:rPr lang="en-GB" kern="0" dirty="0" smtClean="0">
                <a:solidFill>
                  <a:srgbClr val="0000FF"/>
                </a:solidFill>
                <a:latin typeface="+mn-lt"/>
              </a:rPr>
              <a:t>M</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2</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3</a:t>
            </a:r>
            <a:r>
              <a:rPr lang="en-GB" dirty="0" smtClean="0">
                <a:solidFill>
                  <a:srgbClr val="0000FF"/>
                </a:solidFill>
              </a:rPr>
              <a:t>)=</a:t>
            </a:r>
            <a:r>
              <a:rPr lang="en-GB" sz="2800" dirty="0" smtClean="0">
                <a:solidFill>
                  <a:srgbClr val="0000FF"/>
                </a:solidFill>
              </a:rPr>
              <a:t>true</a:t>
            </a:r>
            <a:endParaRPr lang="el-GR" sz="2800" dirty="0">
              <a:solidFill>
                <a:srgbClr val="0000FF"/>
              </a:solidFill>
            </a:endParaRPr>
          </a:p>
        </p:txBody>
      </p:sp>
      <p:sp>
        <p:nvSpPr>
          <p:cNvPr id="23" name="Rectangle 22"/>
          <p:cNvSpPr/>
          <p:nvPr/>
        </p:nvSpPr>
        <p:spPr>
          <a:xfrm>
            <a:off x="6894706" y="3629567"/>
            <a:ext cx="2351926" cy="594650"/>
          </a:xfrm>
          <a:prstGeom prst="rect">
            <a:avLst/>
          </a:prstGeom>
        </p:spPr>
        <p:txBody>
          <a:bodyPr wrap="none">
            <a:spAutoFit/>
          </a:bodyPr>
          <a:lstStyle/>
          <a:p>
            <a:pPr>
              <a:buNone/>
            </a:pP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2,3</a:t>
            </a:r>
            <a:r>
              <a:rPr lang="en-GB" kern="0" dirty="0" smtClean="0">
                <a:solidFill>
                  <a:srgbClr val="0000FF"/>
                </a:solidFill>
              </a:rPr>
              <a:t>=</a:t>
            </a:r>
            <a:r>
              <a:rPr lang="en-GB" kern="0" dirty="0" smtClean="0">
                <a:solidFill>
                  <a:srgbClr val="0000FF"/>
                </a:solidFill>
                <a:latin typeface="Symbol" panose="05050102010706020507" pitchFamily="18" charset="2"/>
              </a:rPr>
              <a:t>m</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2</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3</a:t>
            </a:r>
            <a:r>
              <a:rPr lang="en-GB" dirty="0">
                <a:solidFill>
                  <a:srgbClr val="0000FF"/>
                </a:solidFill>
              </a:rPr>
              <a:t>)</a:t>
            </a:r>
            <a:r>
              <a:rPr lang="en-GB" b="1" kern="0" baseline="-25000" dirty="0" smtClean="0">
                <a:solidFill>
                  <a:srgbClr val="0000FF"/>
                </a:solidFill>
                <a:latin typeface="Tw Cen MT" panose="020B0602020104020603" pitchFamily="34" charset="0"/>
              </a:rPr>
              <a:t> </a:t>
            </a:r>
            <a:endParaRPr lang="el-GR" b="1" dirty="0">
              <a:solidFill>
                <a:srgbClr val="0000FF"/>
              </a:solidFill>
            </a:endParaRPr>
          </a:p>
        </p:txBody>
      </p:sp>
      <p:sp>
        <p:nvSpPr>
          <p:cNvPr id="26" name="Rectangle 25"/>
          <p:cNvSpPr/>
          <p:nvPr/>
        </p:nvSpPr>
        <p:spPr>
          <a:xfrm>
            <a:off x="86261" y="5638758"/>
            <a:ext cx="2661306" cy="594650"/>
          </a:xfrm>
          <a:prstGeom prst="rect">
            <a:avLst/>
          </a:prstGeom>
        </p:spPr>
        <p:txBody>
          <a:bodyPr wrap="none">
            <a:spAutoFit/>
          </a:bodyPr>
          <a:lstStyle/>
          <a:p>
            <a:pPr>
              <a:buNone/>
            </a:pPr>
            <a:r>
              <a:rPr lang="en-GB" kern="0" dirty="0" smtClean="0">
                <a:solidFill>
                  <a:srgbClr val="0000FF"/>
                </a:solidFill>
                <a:latin typeface="+mn-lt"/>
              </a:rPr>
              <a:t>M</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1</a:t>
            </a:r>
            <a:r>
              <a:rPr lang="en-GB" b="1" kern="0" dirty="0" smtClean="0">
                <a:solidFill>
                  <a:srgbClr val="0000FF"/>
                </a:solidFill>
                <a:latin typeface="Tw Cen MT" panose="020B0602020104020603" pitchFamily="34" charset="0"/>
              </a:rPr>
              <a:t>,e</a:t>
            </a:r>
            <a:r>
              <a:rPr lang="en-GB" b="1" kern="0" baseline="-25000" dirty="0" smtClean="0">
                <a:solidFill>
                  <a:srgbClr val="0000FF"/>
                </a:solidFill>
                <a:latin typeface="Tw Cen MT" panose="020B0602020104020603" pitchFamily="34" charset="0"/>
              </a:rPr>
              <a:t>2,3</a:t>
            </a:r>
            <a:r>
              <a:rPr lang="en-GB" dirty="0" smtClean="0">
                <a:solidFill>
                  <a:srgbClr val="0000FF"/>
                </a:solidFill>
              </a:rPr>
              <a:t>)=</a:t>
            </a:r>
            <a:r>
              <a:rPr lang="en-GB" sz="2800" dirty="0" smtClean="0">
                <a:solidFill>
                  <a:srgbClr val="0000FF"/>
                </a:solidFill>
              </a:rPr>
              <a:t>true</a:t>
            </a:r>
            <a:endParaRPr lang="el-GR" sz="2800" dirty="0">
              <a:solidFill>
                <a:srgbClr val="0000FF"/>
              </a:solidFill>
            </a:endParaRPr>
          </a:p>
        </p:txBody>
      </p:sp>
      <p:graphicFrame>
        <p:nvGraphicFramePr>
          <p:cNvPr id="27" name="Table 18"/>
          <p:cNvGraphicFramePr>
            <a:graphicFrameLocks noGrp="1"/>
          </p:cNvGraphicFramePr>
          <p:nvPr>
            <p:extLst>
              <p:ext uri="{D42A27DB-BD31-4B8C-83A1-F6EECF244321}">
                <p14:modId xmlns:p14="http://schemas.microsoft.com/office/powerpoint/2010/main" val="679962864"/>
              </p:ext>
            </p:extLst>
          </p:nvPr>
        </p:nvGraphicFramePr>
        <p:xfrm>
          <a:off x="0" y="1358643"/>
          <a:ext cx="2973621" cy="1527675"/>
        </p:xfrm>
        <a:graphic>
          <a:graphicData uri="http://schemas.openxmlformats.org/drawingml/2006/table">
            <a:tbl>
              <a:tblPr firstRow="1">
                <a:tableStyleId>{69012ECD-51FC-41F1-AA8D-1B2483CD663E}</a:tableStyleId>
              </a:tblPr>
              <a:tblGrid>
                <a:gridCol w="1292087">
                  <a:extLst>
                    <a:ext uri="{9D8B030D-6E8A-4147-A177-3AD203B41FA5}">
                      <a16:colId xmlns:a16="http://schemas.microsoft.com/office/drawing/2014/main" val="20000"/>
                    </a:ext>
                  </a:extLst>
                </a:gridCol>
                <a:gridCol w="1681534">
                  <a:extLst>
                    <a:ext uri="{9D8B030D-6E8A-4147-A177-3AD203B41FA5}">
                      <a16:colId xmlns:a16="http://schemas.microsoft.com/office/drawing/2014/main" val="20001"/>
                    </a:ext>
                  </a:extLst>
                </a:gridCol>
              </a:tblGrid>
              <a:tr h="3055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KB1:SKBRK</a:t>
                      </a:r>
                      <a:endParaRPr lang="en-GB" sz="1200" b="1" dirty="0" smtClean="0"/>
                    </a:p>
                  </a:txBody>
                  <a:tcPr/>
                </a:tc>
                <a:tc hMerge="1">
                  <a:txBody>
                    <a:bodyPr/>
                    <a:lstStyle/>
                    <a:p>
                      <a:endParaRPr lang="en-GB" u="sng" dirty="0"/>
                    </a:p>
                  </a:txBody>
                  <a:tcPr/>
                </a:tc>
                <a:extLst>
                  <a:ext uri="{0D108BD9-81ED-4DB2-BD59-A6C34878D82A}">
                    <a16:rowId xmlns:a16="http://schemas.microsoft.com/office/drawing/2014/main" val="10000"/>
                  </a:ext>
                </a:extLst>
              </a:tr>
              <a:tr h="305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KB1:name</a:t>
                      </a:r>
                    </a:p>
                  </a:txBody>
                  <a:tcPr/>
                </a:tc>
                <a:tc>
                  <a:txBody>
                    <a:bodyPr/>
                    <a:lstStyle/>
                    <a:p>
                      <a:r>
                        <a:rPr lang="en-GB" sz="1200" dirty="0" smtClean="0"/>
                        <a:t>“S. Kubrick”</a:t>
                      </a:r>
                      <a:endParaRPr lang="en-GB" sz="1200" u="sng" dirty="0"/>
                    </a:p>
                  </a:txBody>
                  <a:tcPr/>
                </a:tc>
                <a:extLst>
                  <a:ext uri="{0D108BD9-81ED-4DB2-BD59-A6C34878D82A}">
                    <a16:rowId xmlns:a16="http://schemas.microsoft.com/office/drawing/2014/main" val="10001"/>
                  </a:ext>
                </a:extLst>
              </a:tr>
              <a:tr h="305535">
                <a:tc>
                  <a:txBody>
                    <a:bodyPr/>
                    <a:lstStyle/>
                    <a:p>
                      <a:r>
                        <a:rPr lang="en-US" sz="1200" dirty="0" smtClean="0"/>
                        <a:t>KB1:birthPlace</a:t>
                      </a:r>
                      <a:endParaRPr lang="en-GB" sz="1200" dirty="0"/>
                    </a:p>
                  </a:txBody>
                  <a:tcPr/>
                </a:tc>
                <a:tc>
                  <a:txBody>
                    <a:bodyPr/>
                    <a:lstStyle/>
                    <a:p>
                      <a:r>
                        <a:rPr lang="en-US" sz="1200" u="sng" dirty="0" smtClean="0"/>
                        <a:t>KB1:Manhattan</a:t>
                      </a:r>
                      <a:endParaRPr lang="en-GB" sz="1200" u="sng" dirty="0"/>
                    </a:p>
                  </a:txBody>
                  <a:tcPr/>
                </a:tc>
                <a:extLst>
                  <a:ext uri="{0D108BD9-81ED-4DB2-BD59-A6C34878D82A}">
                    <a16:rowId xmlns:a16="http://schemas.microsoft.com/office/drawing/2014/main" val="10002"/>
                  </a:ext>
                </a:extLst>
              </a:tr>
              <a:tr h="305535">
                <a:tc>
                  <a:txBody>
                    <a:bodyPr/>
                    <a:lstStyle/>
                    <a:p>
                      <a:r>
                        <a:rPr lang="en-US" sz="1200" dirty="0" smtClean="0"/>
                        <a:t>KB1:deathPlace</a:t>
                      </a:r>
                      <a:endParaRPr lang="en-GB" sz="1200" dirty="0"/>
                    </a:p>
                  </a:txBody>
                  <a:tcPr/>
                </a:tc>
                <a:tc>
                  <a:txBody>
                    <a:bodyPr/>
                    <a:lstStyle/>
                    <a:p>
                      <a:r>
                        <a:rPr lang="en-US" sz="1200" u="sng" dirty="0" smtClean="0"/>
                        <a:t>KB1:UnitedKingdom</a:t>
                      </a:r>
                      <a:endParaRPr lang="en-GB" sz="1200" u="sng" dirty="0"/>
                    </a:p>
                  </a:txBody>
                  <a:tcPr/>
                </a:tc>
                <a:extLst>
                  <a:ext uri="{0D108BD9-81ED-4DB2-BD59-A6C34878D82A}">
                    <a16:rowId xmlns:a16="http://schemas.microsoft.com/office/drawing/2014/main" val="10003"/>
                  </a:ext>
                </a:extLst>
              </a:tr>
              <a:tr h="305535">
                <a:tc>
                  <a:txBody>
                    <a:bodyPr/>
                    <a:lstStyle/>
                    <a:p>
                      <a:r>
                        <a:rPr lang="en-US" sz="1200" dirty="0" smtClean="0"/>
                        <a:t>KB1:diedIn</a:t>
                      </a:r>
                      <a:endParaRPr lang="en-GB" sz="1200" dirty="0"/>
                    </a:p>
                  </a:txBody>
                  <a:tcPr/>
                </a:tc>
                <a:tc>
                  <a:txBody>
                    <a:bodyPr/>
                    <a:lstStyle/>
                    <a:p>
                      <a:r>
                        <a:rPr lang="en-US" sz="1200" u="none" dirty="0" smtClean="0"/>
                        <a:t>1999</a:t>
                      </a:r>
                      <a:endParaRPr lang="en-GB" sz="1200" u="none" dirty="0"/>
                    </a:p>
                  </a:txBody>
                  <a:tcPr/>
                </a:tc>
                <a:extLst>
                  <a:ext uri="{0D108BD9-81ED-4DB2-BD59-A6C34878D82A}">
                    <a16:rowId xmlns:a16="http://schemas.microsoft.com/office/drawing/2014/main" val="10004"/>
                  </a:ext>
                </a:extLst>
              </a:tr>
            </a:tbl>
          </a:graphicData>
        </a:graphic>
      </p:graphicFrame>
      <p:pic>
        <p:nvPicPr>
          <p:cNvPr id="28" name="Picture 3"/>
          <p:cNvPicPr>
            <a:picLocks noChangeAspect="1" noChangeArrowheads="1"/>
          </p:cNvPicPr>
          <p:nvPr/>
        </p:nvPicPr>
        <p:blipFill>
          <a:blip r:embed="rId3" cstate="print"/>
          <a:srcRect l="16344" t="50959" r="70196" b="34057"/>
          <a:stretch>
            <a:fillRect/>
          </a:stretch>
        </p:blipFill>
        <p:spPr bwMode="auto">
          <a:xfrm>
            <a:off x="2243511" y="1297862"/>
            <a:ext cx="1008112" cy="792088"/>
          </a:xfrm>
          <a:prstGeom prst="rect">
            <a:avLst/>
          </a:prstGeom>
          <a:noFill/>
          <a:ln w="0">
            <a:noFill/>
            <a:miter lim="800000"/>
            <a:headEnd/>
            <a:tailEnd/>
          </a:ln>
          <a:effectLst/>
        </p:spPr>
      </p:pic>
      <p:graphicFrame>
        <p:nvGraphicFramePr>
          <p:cNvPr id="29" name="Table 16"/>
          <p:cNvGraphicFramePr>
            <a:graphicFrameLocks noGrp="1"/>
          </p:cNvGraphicFramePr>
          <p:nvPr>
            <p:extLst>
              <p:ext uri="{D42A27DB-BD31-4B8C-83A1-F6EECF244321}">
                <p14:modId xmlns:p14="http://schemas.microsoft.com/office/powerpoint/2010/main" val="640239455"/>
              </p:ext>
            </p:extLst>
          </p:nvPr>
        </p:nvGraphicFramePr>
        <p:xfrm>
          <a:off x="5117481" y="1238234"/>
          <a:ext cx="3482502" cy="1645920"/>
        </p:xfrm>
        <a:graphic>
          <a:graphicData uri="http://schemas.openxmlformats.org/drawingml/2006/table">
            <a:tbl>
              <a:tblPr firstRow="1">
                <a:tableStyleId>{69012ECD-51FC-41F1-AA8D-1B2483CD663E}</a:tableStyleId>
              </a:tblPr>
              <a:tblGrid>
                <a:gridCol w="1208581">
                  <a:extLst>
                    <a:ext uri="{9D8B030D-6E8A-4147-A177-3AD203B41FA5}">
                      <a16:colId xmlns:a16="http://schemas.microsoft.com/office/drawing/2014/main" val="20000"/>
                    </a:ext>
                  </a:extLst>
                </a:gridCol>
                <a:gridCol w="2273921">
                  <a:extLst>
                    <a:ext uri="{9D8B030D-6E8A-4147-A177-3AD203B41FA5}">
                      <a16:colId xmlns:a16="http://schemas.microsoft.com/office/drawing/2014/main" val="20001"/>
                    </a:ext>
                  </a:extLst>
                </a:gridCol>
              </a:tblGrid>
              <a:tr h="2549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KB1:Stanley_Kubrick</a:t>
                      </a:r>
                      <a:endParaRPr lang="en-GB" sz="1200" b="1" dirty="0" smtClean="0"/>
                    </a:p>
                  </a:txBody>
                  <a:tcPr/>
                </a:tc>
                <a:tc hMerge="1">
                  <a:txBody>
                    <a:bodyPr/>
                    <a:lstStyle/>
                    <a:p>
                      <a:endParaRPr lang="en-GB" u="sng" dirty="0"/>
                    </a:p>
                  </a:txBody>
                  <a:tcPr/>
                </a:tc>
                <a:extLst>
                  <a:ext uri="{0D108BD9-81ED-4DB2-BD59-A6C34878D82A}">
                    <a16:rowId xmlns:a16="http://schemas.microsoft.com/office/drawing/2014/main" val="10000"/>
                  </a:ext>
                </a:extLst>
              </a:tr>
              <a:tr h="25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KB1:birthPlace</a:t>
                      </a:r>
                    </a:p>
                  </a:txBody>
                  <a:tcPr/>
                </a:tc>
                <a:tc>
                  <a:txBody>
                    <a:bodyPr/>
                    <a:lstStyle/>
                    <a:p>
                      <a:r>
                        <a:rPr lang="en-GB" sz="1200" b="0" u="sng" dirty="0" smtClean="0"/>
                        <a:t>KB1:Manhattan</a:t>
                      </a:r>
                      <a:endParaRPr lang="en-GB" sz="1200" b="0" u="sng" dirty="0"/>
                    </a:p>
                  </a:txBody>
                  <a:tcPr/>
                </a:tc>
                <a:extLst>
                  <a:ext uri="{0D108BD9-81ED-4DB2-BD59-A6C34878D82A}">
                    <a16:rowId xmlns:a16="http://schemas.microsoft.com/office/drawing/2014/main" val="10001"/>
                  </a:ext>
                </a:extLst>
              </a:tr>
              <a:tr h="25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KB1:bornIn</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t>1928-7-26</a:t>
                      </a:r>
                      <a:endParaRPr lang="en-GB" sz="1200" b="0" u="none" dirty="0" smtClean="0"/>
                    </a:p>
                  </a:txBody>
                  <a:tcPr/>
                </a:tc>
                <a:extLst>
                  <a:ext uri="{0D108BD9-81ED-4DB2-BD59-A6C34878D82A}">
                    <a16:rowId xmlns:a16="http://schemas.microsoft.com/office/drawing/2014/main" val="10002"/>
                  </a:ext>
                </a:extLst>
              </a:tr>
              <a:tr h="254958">
                <a:tc>
                  <a:txBody>
                    <a:bodyPr/>
                    <a:lstStyle/>
                    <a:p>
                      <a:r>
                        <a:rPr lang="en-GB" sz="1200" dirty="0" smtClean="0"/>
                        <a:t>KB1:parents</a:t>
                      </a:r>
                      <a:endParaRPr lang="en-GB" sz="1200" dirty="0"/>
                    </a:p>
                  </a:txBody>
                  <a:tcPr/>
                </a:tc>
                <a:tc>
                  <a:txBody>
                    <a:bodyPr/>
                    <a:lstStyle/>
                    <a:p>
                      <a:r>
                        <a:rPr lang="en-GB" sz="1200" u="sng" dirty="0" smtClean="0"/>
                        <a:t>KB1:Gertrude Kubrick</a:t>
                      </a:r>
                      <a:endParaRPr lang="en-GB" sz="1200" u="sng" dirty="0"/>
                    </a:p>
                  </a:txBody>
                  <a:tcPr/>
                </a:tc>
                <a:extLst>
                  <a:ext uri="{0D108BD9-81ED-4DB2-BD59-A6C34878D82A}">
                    <a16:rowId xmlns:a16="http://schemas.microsoft.com/office/drawing/2014/main" val="10003"/>
                  </a:ext>
                </a:extLst>
              </a:tr>
              <a:tr h="269361">
                <a:tc>
                  <a:txBody>
                    <a:bodyPr/>
                    <a:lstStyle/>
                    <a:p>
                      <a:r>
                        <a:rPr lang="en-GB" sz="1200" dirty="0" smtClean="0"/>
                        <a:t>KB1:parents</a:t>
                      </a:r>
                      <a:endParaRPr lang="en-GB" sz="1200" dirty="0"/>
                    </a:p>
                  </a:txBody>
                  <a:tcPr/>
                </a:tc>
                <a:tc>
                  <a:txBody>
                    <a:bodyPr/>
                    <a:lstStyle/>
                    <a:p>
                      <a:r>
                        <a:rPr lang="en-GB" sz="1200" u="sng" dirty="0" smtClean="0"/>
                        <a:t>KB1:Jacques Leonard</a:t>
                      </a:r>
                      <a:r>
                        <a:rPr lang="en-GB" sz="1200" u="sng" baseline="0" dirty="0" smtClean="0"/>
                        <a:t> Kubrick</a:t>
                      </a:r>
                      <a:endParaRPr lang="en-GB" sz="1200" u="sng" dirty="0"/>
                    </a:p>
                  </a:txBody>
                  <a:tcPr/>
                </a:tc>
                <a:extLst>
                  <a:ext uri="{0D108BD9-81ED-4DB2-BD59-A6C34878D82A}">
                    <a16:rowId xmlns:a16="http://schemas.microsoft.com/office/drawing/2014/main" val="10004"/>
                  </a:ext>
                </a:extLst>
              </a:tr>
              <a:tr h="254958">
                <a:tc>
                  <a:txBody>
                    <a:bodyPr/>
                    <a:lstStyle/>
                    <a:p>
                      <a:r>
                        <a:rPr lang="en-GB" sz="1200" dirty="0" smtClean="0"/>
                        <a:t>rdf:type</a:t>
                      </a:r>
                      <a:endParaRPr lang="en-GB" sz="1200" dirty="0"/>
                    </a:p>
                  </a:txBody>
                  <a:tcPr/>
                </a:tc>
                <a:tc>
                  <a:txBody>
                    <a:bodyPr/>
                    <a:lstStyle/>
                    <a:p>
                      <a:r>
                        <a:rPr lang="en-GB" sz="1200" u="sng" dirty="0" smtClean="0"/>
                        <a:t>yago:AmericanFilmDirectors</a:t>
                      </a:r>
                      <a:endParaRPr lang="en-GB" sz="1200" u="sng" dirty="0"/>
                    </a:p>
                  </a:txBody>
                  <a:tcPr/>
                </a:tc>
                <a:extLst>
                  <a:ext uri="{0D108BD9-81ED-4DB2-BD59-A6C34878D82A}">
                    <a16:rowId xmlns:a16="http://schemas.microsoft.com/office/drawing/2014/main" val="10005"/>
                  </a:ext>
                </a:extLst>
              </a:tr>
            </a:tbl>
          </a:graphicData>
        </a:graphic>
      </p:graphicFrame>
      <p:pic>
        <p:nvPicPr>
          <p:cNvPr id="30" name="Picture 3"/>
          <p:cNvPicPr>
            <a:picLocks noChangeAspect="1" noChangeArrowheads="1"/>
          </p:cNvPicPr>
          <p:nvPr/>
        </p:nvPicPr>
        <p:blipFill>
          <a:blip r:embed="rId3" cstate="print"/>
          <a:srcRect l="25958" t="6008" r="65389" b="76284"/>
          <a:stretch>
            <a:fillRect/>
          </a:stretch>
        </p:blipFill>
        <p:spPr bwMode="auto">
          <a:xfrm>
            <a:off x="7944275" y="1257319"/>
            <a:ext cx="648072" cy="870031"/>
          </a:xfrm>
          <a:prstGeom prst="rect">
            <a:avLst/>
          </a:prstGeom>
          <a:noFill/>
          <a:ln w="0">
            <a:noFill/>
            <a:miter lim="800000"/>
            <a:headEnd/>
            <a:tailEnd/>
          </a:ln>
          <a:effectLst/>
        </p:spPr>
      </p:pic>
      <p:graphicFrame>
        <p:nvGraphicFramePr>
          <p:cNvPr id="31" name="Table 7"/>
          <p:cNvGraphicFramePr>
            <a:graphicFrameLocks noGrp="1"/>
          </p:cNvGraphicFramePr>
          <p:nvPr>
            <p:extLst>
              <p:ext uri="{D42A27DB-BD31-4B8C-83A1-F6EECF244321}">
                <p14:modId xmlns:p14="http://schemas.microsoft.com/office/powerpoint/2010/main" val="4166757875"/>
              </p:ext>
            </p:extLst>
          </p:nvPr>
        </p:nvGraphicFramePr>
        <p:xfrm>
          <a:off x="1502794" y="2905057"/>
          <a:ext cx="4000687" cy="1717345"/>
        </p:xfrm>
        <a:graphic>
          <a:graphicData uri="http://schemas.openxmlformats.org/drawingml/2006/table">
            <a:tbl>
              <a:tblPr firstRow="1">
                <a:tableStyleId>{72833802-FEF1-4C79-8D5D-14CF1EAF98D9}</a:tableStyleId>
              </a:tblPr>
              <a:tblGrid>
                <a:gridCol w="1906328">
                  <a:extLst>
                    <a:ext uri="{9D8B030D-6E8A-4147-A177-3AD203B41FA5}">
                      <a16:colId xmlns:a16="http://schemas.microsoft.com/office/drawing/2014/main" val="20000"/>
                    </a:ext>
                  </a:extLst>
                </a:gridCol>
                <a:gridCol w="2094359">
                  <a:extLst>
                    <a:ext uri="{9D8B030D-6E8A-4147-A177-3AD203B41FA5}">
                      <a16:colId xmlns:a16="http://schemas.microsoft.com/office/drawing/2014/main" val="20001"/>
                    </a:ext>
                  </a:extLst>
                </a:gridCol>
              </a:tblGrid>
              <a:tr h="30631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KB2:SKubrick</a:t>
                      </a:r>
                      <a:endParaRPr lang="en-GB" sz="1200" b="1" dirty="0" smtClean="0"/>
                    </a:p>
                  </a:txBody>
                  <a:tcPr/>
                </a:tc>
                <a:tc hMerge="1">
                  <a:txBody>
                    <a:bodyPr/>
                    <a:lstStyle/>
                    <a:p>
                      <a:endParaRPr lang="en-GB" u="sng" dirty="0"/>
                    </a:p>
                  </a:txBody>
                  <a:tcPr/>
                </a:tc>
                <a:extLst>
                  <a:ext uri="{0D108BD9-81ED-4DB2-BD59-A6C34878D82A}">
                    <a16:rowId xmlns:a16="http://schemas.microsoft.com/office/drawing/2014/main" val="10000"/>
                  </a:ext>
                </a:extLst>
              </a:tr>
              <a:tr h="254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foaf:name</a:t>
                      </a:r>
                      <a:endParaRPr lang="en-GB" sz="1200" dirty="0" smtClean="0"/>
                    </a:p>
                  </a:txBody>
                  <a:tcPr/>
                </a:tc>
                <a:tc>
                  <a:txBody>
                    <a:bodyPr/>
                    <a:lstStyle/>
                    <a:p>
                      <a:r>
                        <a:rPr lang="en-GB" sz="1200" dirty="0" smtClean="0"/>
                        <a:t>“Stanley Kubrick”</a:t>
                      </a:r>
                      <a:endParaRPr lang="en-GB" sz="1200" u="sng" dirty="0"/>
                    </a:p>
                  </a:txBody>
                  <a:tcPr/>
                </a:tc>
                <a:extLst>
                  <a:ext uri="{0D108BD9-81ED-4DB2-BD59-A6C34878D82A}">
                    <a16:rowId xmlns:a16="http://schemas.microsoft.com/office/drawing/2014/main" val="10001"/>
                  </a:ext>
                </a:extLst>
              </a:tr>
              <a:tr h="254484">
                <a:tc>
                  <a:txBody>
                    <a:bodyPr/>
                    <a:lstStyle/>
                    <a:p>
                      <a:r>
                        <a:rPr lang="en-GB" sz="1200" dirty="0" smtClean="0"/>
                        <a:t>KB2:place_of_birth </a:t>
                      </a:r>
                      <a:endParaRPr lang="en-GB" sz="1200" dirty="0"/>
                    </a:p>
                  </a:txBody>
                  <a:tcPr/>
                </a:tc>
                <a:tc>
                  <a:txBody>
                    <a:bodyPr/>
                    <a:lstStyle/>
                    <a:p>
                      <a:r>
                        <a:rPr lang="en-US" sz="1200" u="sng" dirty="0" smtClean="0"/>
                        <a:t>KB2</a:t>
                      </a:r>
                      <a:r>
                        <a:rPr lang="en-GB" sz="1200" u="sng" dirty="0" smtClean="0"/>
                        <a:t>:MNHT</a:t>
                      </a:r>
                      <a:endParaRPr lang="en-GB" sz="1200" u="sng" dirty="0"/>
                    </a:p>
                  </a:txBody>
                  <a:tcPr/>
                </a:tc>
                <a:extLst>
                  <a:ext uri="{0D108BD9-81ED-4DB2-BD59-A6C34878D82A}">
                    <a16:rowId xmlns:a16="http://schemas.microsoft.com/office/drawing/2014/main" val="10002"/>
                  </a:ext>
                </a:extLst>
              </a:tr>
              <a:tr h="254484">
                <a:tc>
                  <a:txBody>
                    <a:bodyPr/>
                    <a:lstStyle/>
                    <a:p>
                      <a:r>
                        <a:rPr lang="en-GB" sz="1200" dirty="0" smtClean="0"/>
                        <a:t>rdf:type</a:t>
                      </a:r>
                      <a:endParaRPr lang="en-GB" sz="1200" dirty="0"/>
                    </a:p>
                  </a:txBody>
                  <a:tcPr/>
                </a:tc>
                <a:tc>
                  <a:txBody>
                    <a:bodyPr/>
                    <a:lstStyle/>
                    <a:p>
                      <a:r>
                        <a:rPr lang="en-GB" sz="1200" u="sng" dirty="0" err="1" smtClean="0"/>
                        <a:t>foaf:Person</a:t>
                      </a:r>
                      <a:endParaRPr lang="en-GB" sz="1200" u="sng" dirty="0"/>
                    </a:p>
                  </a:txBody>
                  <a:tcPr/>
                </a:tc>
                <a:extLst>
                  <a:ext uri="{0D108BD9-81ED-4DB2-BD59-A6C34878D82A}">
                    <a16:rowId xmlns:a16="http://schemas.microsoft.com/office/drawing/2014/main" val="10003"/>
                  </a:ext>
                </a:extLst>
              </a:tr>
              <a:tr h="313747">
                <a:tc>
                  <a:txBody>
                    <a:bodyPr/>
                    <a:lstStyle/>
                    <a:p>
                      <a:r>
                        <a:rPr lang="en-US" sz="1200" dirty="0" smtClean="0"/>
                        <a:t>KB2:activeYearsEndYear</a:t>
                      </a:r>
                      <a:endParaRPr lang="en-GB" sz="1200" dirty="0"/>
                    </a:p>
                  </a:txBody>
                  <a:tcPr/>
                </a:tc>
                <a:tc>
                  <a:txBody>
                    <a:bodyPr/>
                    <a:lstStyle/>
                    <a:p>
                      <a:r>
                        <a:rPr lang="en-US" sz="1200" u="none" dirty="0" smtClean="0"/>
                        <a:t>7/3/1999</a:t>
                      </a:r>
                      <a:endParaRPr lang="en-GB" sz="1200" u="none" dirty="0"/>
                    </a:p>
                  </a:txBody>
                  <a:tcPr/>
                </a:tc>
                <a:extLst>
                  <a:ext uri="{0D108BD9-81ED-4DB2-BD59-A6C34878D82A}">
                    <a16:rowId xmlns:a16="http://schemas.microsoft.com/office/drawing/2014/main" val="10004"/>
                  </a:ext>
                </a:extLst>
              </a:tr>
              <a:tr h="0">
                <a:tc>
                  <a:txBody>
                    <a:bodyPr/>
                    <a:lstStyle/>
                    <a:p>
                      <a:r>
                        <a:rPr lang="en-US" sz="1200" dirty="0" smtClean="0"/>
                        <a:t>KB2:directed</a:t>
                      </a:r>
                      <a:endParaRPr lang="en-GB" sz="1200" dirty="0"/>
                    </a:p>
                  </a:txBody>
                  <a:tcPr/>
                </a:tc>
                <a:tc>
                  <a:txBody>
                    <a:bodyPr/>
                    <a:lstStyle/>
                    <a:p>
                      <a:r>
                        <a:rPr lang="en-US" sz="1200" u="sng" dirty="0" smtClean="0"/>
                        <a:t>KB2:A</a:t>
                      </a:r>
                      <a:r>
                        <a:rPr lang="en-US" sz="1200" u="sng" baseline="0" dirty="0" smtClean="0"/>
                        <a:t>_Clockwork_Orange</a:t>
                      </a:r>
                      <a:endParaRPr lang="en-GB" sz="1200" u="sng" dirty="0"/>
                    </a:p>
                  </a:txBody>
                  <a:tcPr/>
                </a:tc>
                <a:extLst>
                  <a:ext uri="{0D108BD9-81ED-4DB2-BD59-A6C34878D82A}">
                    <a16:rowId xmlns:a16="http://schemas.microsoft.com/office/drawing/2014/main" val="10005"/>
                  </a:ext>
                </a:extLst>
              </a:tr>
            </a:tbl>
          </a:graphicData>
        </a:graphic>
      </p:graphicFrame>
      <p:pic>
        <p:nvPicPr>
          <p:cNvPr id="32" name="Picture 3"/>
          <p:cNvPicPr>
            <a:picLocks noChangeAspect="1" noChangeArrowheads="1"/>
          </p:cNvPicPr>
          <p:nvPr/>
        </p:nvPicPr>
        <p:blipFill>
          <a:blip r:embed="rId4" cstate="print"/>
          <a:srcRect/>
          <a:stretch>
            <a:fillRect/>
          </a:stretch>
        </p:blipFill>
        <p:spPr bwMode="auto">
          <a:xfrm>
            <a:off x="4869274" y="2902893"/>
            <a:ext cx="648072" cy="978632"/>
          </a:xfrm>
          <a:prstGeom prst="rect">
            <a:avLst/>
          </a:prstGeom>
          <a:noFill/>
          <a:ln w="9525">
            <a:noFill/>
            <a:miter lim="800000"/>
            <a:headEnd/>
            <a:tailEnd/>
          </a:ln>
        </p:spPr>
      </p:pic>
      <p:graphicFrame>
        <p:nvGraphicFramePr>
          <p:cNvPr id="33" name="Table 16"/>
          <p:cNvGraphicFramePr>
            <a:graphicFrameLocks noGrp="1"/>
          </p:cNvGraphicFramePr>
          <p:nvPr>
            <p:extLst>
              <p:ext uri="{D42A27DB-BD31-4B8C-83A1-F6EECF244321}">
                <p14:modId xmlns:p14="http://schemas.microsoft.com/office/powerpoint/2010/main" val="1909169059"/>
              </p:ext>
            </p:extLst>
          </p:nvPr>
        </p:nvGraphicFramePr>
        <p:xfrm>
          <a:off x="5566861" y="4224217"/>
          <a:ext cx="3547997" cy="2194560"/>
        </p:xfrm>
        <a:graphic>
          <a:graphicData uri="http://schemas.openxmlformats.org/drawingml/2006/table">
            <a:tbl>
              <a:tblPr firstRow="1">
                <a:tableStyleId>{69012ECD-51FC-41F1-AA8D-1B2483CD663E}</a:tableStyleId>
              </a:tblPr>
              <a:tblGrid>
                <a:gridCol w="1570110">
                  <a:extLst>
                    <a:ext uri="{9D8B030D-6E8A-4147-A177-3AD203B41FA5}">
                      <a16:colId xmlns:a16="http://schemas.microsoft.com/office/drawing/2014/main" val="20000"/>
                    </a:ext>
                  </a:extLst>
                </a:gridCol>
                <a:gridCol w="1977887">
                  <a:extLst>
                    <a:ext uri="{9D8B030D-6E8A-4147-A177-3AD203B41FA5}">
                      <a16:colId xmlns:a16="http://schemas.microsoft.com/office/drawing/2014/main" val="20001"/>
                    </a:ext>
                  </a:extLst>
                </a:gridCol>
              </a:tblGrid>
              <a:tr h="2549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KB12:Stanley_Kubrick</a:t>
                      </a:r>
                      <a:endParaRPr lang="en-GB" sz="1200" b="1" dirty="0" smtClean="0"/>
                    </a:p>
                  </a:txBody>
                  <a:tcPr>
                    <a:solidFill>
                      <a:srgbClr val="FFCC66"/>
                    </a:solidFill>
                  </a:tcPr>
                </a:tc>
                <a:tc hMerge="1">
                  <a:txBody>
                    <a:bodyPr/>
                    <a:lstStyle/>
                    <a:p>
                      <a:endParaRPr lang="en-GB" u="sng" dirty="0"/>
                    </a:p>
                  </a:txBody>
                  <a:tcPr/>
                </a:tc>
                <a:extLst>
                  <a:ext uri="{0D108BD9-81ED-4DB2-BD59-A6C34878D82A}">
                    <a16:rowId xmlns:a16="http://schemas.microsoft.com/office/drawing/2014/main" val="10000"/>
                  </a:ext>
                </a:extLst>
              </a:tr>
              <a:tr h="25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birthPlace</a:t>
                      </a:r>
                      <a:endParaRPr lang="en-GB" sz="1200" dirty="0" smtClean="0"/>
                    </a:p>
                  </a:txBody>
                  <a:tcPr/>
                </a:tc>
                <a:tc>
                  <a:txBody>
                    <a:bodyPr/>
                    <a:lstStyle/>
                    <a:p>
                      <a:r>
                        <a:rPr lang="en-GB" sz="1200" b="0" u="sng" dirty="0" smtClean="0"/>
                        <a:t>Manhattan</a:t>
                      </a:r>
                      <a:endParaRPr lang="en-GB" sz="1200" b="0" u="sng" dirty="0"/>
                    </a:p>
                  </a:txBody>
                  <a:tcPr/>
                </a:tc>
                <a:extLst>
                  <a:ext uri="{0D108BD9-81ED-4DB2-BD59-A6C34878D82A}">
                    <a16:rowId xmlns:a16="http://schemas.microsoft.com/office/drawing/2014/main" val="10001"/>
                  </a:ext>
                </a:extLst>
              </a:tr>
              <a:tr h="25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bornIn</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t>1928-7-26</a:t>
                      </a:r>
                      <a:endParaRPr lang="en-GB" sz="1200" b="0" u="none" dirty="0" smtClean="0"/>
                    </a:p>
                  </a:txBody>
                  <a:tcPr/>
                </a:tc>
                <a:extLst>
                  <a:ext uri="{0D108BD9-81ED-4DB2-BD59-A6C34878D82A}">
                    <a16:rowId xmlns:a16="http://schemas.microsoft.com/office/drawing/2014/main" val="10002"/>
                  </a:ext>
                </a:extLst>
              </a:tr>
              <a:tr h="254958">
                <a:tc>
                  <a:txBody>
                    <a:bodyPr/>
                    <a:lstStyle/>
                    <a:p>
                      <a:r>
                        <a:rPr lang="en-GB" sz="1200" dirty="0" smtClean="0"/>
                        <a:t>parents</a:t>
                      </a:r>
                      <a:endParaRPr lang="en-GB" sz="1200" dirty="0"/>
                    </a:p>
                  </a:txBody>
                  <a:tcPr/>
                </a:tc>
                <a:tc>
                  <a:txBody>
                    <a:bodyPr/>
                    <a:lstStyle/>
                    <a:p>
                      <a:r>
                        <a:rPr lang="en-GB" sz="1200" u="sng" dirty="0" smtClean="0"/>
                        <a:t>Gertrude Kubrick</a:t>
                      </a:r>
                      <a:endParaRPr lang="en-GB" sz="1200" u="sng" dirty="0"/>
                    </a:p>
                  </a:txBody>
                  <a:tcPr/>
                </a:tc>
                <a:extLst>
                  <a:ext uri="{0D108BD9-81ED-4DB2-BD59-A6C34878D82A}">
                    <a16:rowId xmlns:a16="http://schemas.microsoft.com/office/drawing/2014/main" val="10003"/>
                  </a:ext>
                </a:extLst>
              </a:tr>
              <a:tr h="269361">
                <a:tc>
                  <a:txBody>
                    <a:bodyPr/>
                    <a:lstStyle/>
                    <a:p>
                      <a:r>
                        <a:rPr lang="en-GB" sz="1200" dirty="0" smtClean="0"/>
                        <a:t>parents</a:t>
                      </a:r>
                      <a:endParaRPr lang="en-GB" sz="1200" dirty="0"/>
                    </a:p>
                  </a:txBody>
                  <a:tcPr/>
                </a:tc>
                <a:tc>
                  <a:txBody>
                    <a:bodyPr/>
                    <a:lstStyle/>
                    <a:p>
                      <a:r>
                        <a:rPr lang="en-GB" sz="1200" u="sng" dirty="0" smtClean="0"/>
                        <a:t>Jacques Leonard</a:t>
                      </a:r>
                      <a:r>
                        <a:rPr lang="en-GB" sz="1200" u="sng" baseline="0" dirty="0" smtClean="0"/>
                        <a:t> Kubrick</a:t>
                      </a:r>
                      <a:endParaRPr lang="en-GB" sz="1200" u="sng" dirty="0"/>
                    </a:p>
                  </a:txBody>
                  <a:tcPr/>
                </a:tc>
                <a:extLst>
                  <a:ext uri="{0D108BD9-81ED-4DB2-BD59-A6C34878D82A}">
                    <a16:rowId xmlns:a16="http://schemas.microsoft.com/office/drawing/2014/main" val="10004"/>
                  </a:ext>
                </a:extLst>
              </a:tr>
              <a:tr h="236202">
                <a:tc>
                  <a:txBody>
                    <a:bodyPr/>
                    <a:lstStyle/>
                    <a:p>
                      <a:r>
                        <a:rPr lang="en-GB" sz="1200" dirty="0" smtClean="0"/>
                        <a:t>rdf:type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err="1" smtClean="0"/>
                        <a:t>AmericanFilmDirectors</a:t>
                      </a:r>
                      <a:endParaRPr lang="en-GB" sz="1200" u="sng" dirty="0" smtClean="0"/>
                    </a:p>
                  </a:txBody>
                  <a:tcPr/>
                </a:tc>
                <a:extLst>
                  <a:ext uri="{0D108BD9-81ED-4DB2-BD59-A6C34878D82A}">
                    <a16:rowId xmlns:a16="http://schemas.microsoft.com/office/drawing/2014/main" val="448626691"/>
                  </a:ext>
                </a:extLst>
              </a:tr>
              <a:tr h="254958">
                <a:tc>
                  <a:txBody>
                    <a:bodyPr/>
                    <a:lstStyle/>
                    <a:p>
                      <a:r>
                        <a:rPr lang="en-US" sz="1200" dirty="0" smtClean="0"/>
                        <a:t>activeYearsEndYear</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7/3/1999</a:t>
                      </a:r>
                      <a:endParaRPr lang="en-GB" sz="1200" u="none" dirty="0" smtClean="0"/>
                    </a:p>
                  </a:txBody>
                  <a:tcPr/>
                </a:tc>
                <a:extLst>
                  <a:ext uri="{0D108BD9-81ED-4DB2-BD59-A6C34878D82A}">
                    <a16:rowId xmlns:a16="http://schemas.microsoft.com/office/drawing/2014/main" val="10005"/>
                  </a:ext>
                </a:extLst>
              </a:tr>
              <a:tr h="254958">
                <a:tc>
                  <a:txBody>
                    <a:bodyPr/>
                    <a:lstStyle/>
                    <a:p>
                      <a:r>
                        <a:rPr lang="en-US" sz="1200" dirty="0" smtClean="0"/>
                        <a:t>directed</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err="1" smtClean="0"/>
                        <a:t>A</a:t>
                      </a:r>
                      <a:r>
                        <a:rPr lang="en-US" sz="1200" u="sng" baseline="0" dirty="0" err="1" smtClean="0"/>
                        <a:t>_Clockwork_Orange</a:t>
                      </a:r>
                      <a:endParaRPr lang="en-GB" sz="1200" u="sng" dirty="0" smtClean="0"/>
                    </a:p>
                  </a:txBody>
                  <a:tcPr/>
                </a:tc>
                <a:extLst>
                  <a:ext uri="{0D108BD9-81ED-4DB2-BD59-A6C34878D82A}">
                    <a16:rowId xmlns:a16="http://schemas.microsoft.com/office/drawing/2014/main" val="3876527679"/>
                  </a:ext>
                </a:extLst>
              </a:tr>
            </a:tbl>
          </a:graphicData>
        </a:graphic>
      </p:graphicFrame>
      <p:sp>
        <p:nvSpPr>
          <p:cNvPr id="21" name="Rectangle 20"/>
          <p:cNvSpPr/>
          <p:nvPr/>
        </p:nvSpPr>
        <p:spPr>
          <a:xfrm>
            <a:off x="8564357" y="1121278"/>
            <a:ext cx="540533" cy="571951"/>
          </a:xfrm>
          <a:prstGeom prst="rect">
            <a:avLst/>
          </a:prstGeom>
        </p:spPr>
        <p:txBody>
          <a:bodyPr wrap="none">
            <a:spAutoFit/>
          </a:bodyPr>
          <a:lstStyle/>
          <a:p>
            <a:pPr>
              <a:buNone/>
            </a:pPr>
            <a:r>
              <a:rPr lang="en-GB" b="1" kern="0" dirty="0">
                <a:solidFill>
                  <a:srgbClr val="0000FF"/>
                </a:solidFill>
                <a:latin typeface="Tw Cen MT" panose="020B0602020104020603" pitchFamily="34" charset="0"/>
              </a:rPr>
              <a:t>e</a:t>
            </a:r>
            <a:r>
              <a:rPr lang="en-GB" b="1" kern="0" baseline="-25000" dirty="0">
                <a:solidFill>
                  <a:srgbClr val="0000FF"/>
                </a:solidFill>
                <a:latin typeface="Tw Cen MT" panose="020B0602020104020603" pitchFamily="34" charset="0"/>
              </a:rPr>
              <a:t>2</a:t>
            </a:r>
            <a:endParaRPr lang="el-GR" b="1" dirty="0">
              <a:solidFill>
                <a:srgbClr val="0000FF"/>
              </a:solidFill>
            </a:endParaRPr>
          </a:p>
        </p:txBody>
      </p:sp>
      <p:sp>
        <p:nvSpPr>
          <p:cNvPr id="25" name="Espace réservé du contenu 24"/>
          <p:cNvSpPr>
            <a:spLocks noGrp="1"/>
          </p:cNvSpPr>
          <p:nvPr>
            <p:ph idx="1"/>
          </p:nvPr>
        </p:nvSpPr>
        <p:spPr>
          <a:xfrm>
            <a:off x="1214612" y="6515100"/>
            <a:ext cx="7805737" cy="354372"/>
          </a:xfrm>
        </p:spPr>
        <p:txBody>
          <a:bodyPr/>
          <a:lstStyle/>
          <a:p>
            <a:endParaRPr lang="el-GR"/>
          </a:p>
        </p:txBody>
      </p:sp>
    </p:spTree>
    <p:extLst>
      <p:ext uri="{BB962C8B-B14F-4D97-AF65-F5344CB8AC3E}">
        <p14:creationId xmlns:p14="http://schemas.microsoft.com/office/powerpoint/2010/main" val="147853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313" y="40065"/>
            <a:ext cx="8262480" cy="823026"/>
          </a:xfrm>
        </p:spPr>
        <p:txBody>
          <a:bodyPr/>
          <a:lstStyle/>
          <a:p>
            <a:r>
              <a:rPr lang="en-US" smtClean="0"/>
              <a:t>R-Swoosh [</a:t>
            </a:r>
            <a:r>
              <a:rPr lang="en-US" dirty="0" err="1"/>
              <a:t>Benjelloun</a:t>
            </a:r>
            <a:r>
              <a:rPr lang="en-US" dirty="0"/>
              <a:t> et al., 2009]</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12</a:t>
            </a:fld>
            <a:endParaRPr lang="en-US" dirty="0"/>
          </a:p>
        </p:txBody>
      </p:sp>
      <p:sp>
        <p:nvSpPr>
          <p:cNvPr id="43" name="Espace réservé du contenu 42"/>
          <p:cNvSpPr>
            <a:spLocks noGrp="1"/>
          </p:cNvSpPr>
          <p:nvPr>
            <p:ph idx="1"/>
          </p:nvPr>
        </p:nvSpPr>
        <p:spPr>
          <a:xfrm>
            <a:off x="1" y="1210145"/>
            <a:ext cx="9144000" cy="4850187"/>
          </a:xfrm>
        </p:spPr>
        <p:txBody>
          <a:bodyPr/>
          <a:lstStyle/>
          <a:p>
            <a:r>
              <a:rPr lang="en-US" sz="2400" dirty="0"/>
              <a:t>Assumes ICAR and merge </a:t>
            </a:r>
            <a:r>
              <a:rPr lang="en-US" sz="2400" dirty="0" smtClean="0"/>
              <a:t>domination</a:t>
            </a:r>
          </a:p>
          <a:p>
            <a:r>
              <a:rPr lang="en-GB" sz="2400" dirty="0">
                <a:solidFill>
                  <a:srgbClr val="0000FF"/>
                </a:solidFill>
              </a:rPr>
              <a:t>Idea 1</a:t>
            </a:r>
            <a:r>
              <a:rPr lang="en-GB" sz="2400" dirty="0"/>
              <a:t>: if </a:t>
            </a:r>
            <a:r>
              <a:rPr lang="en-US" sz="2400" dirty="0"/>
              <a:t>M(</a:t>
            </a:r>
            <a:r>
              <a:rPr lang="en-US" sz="2400" dirty="0">
                <a:latin typeface="Tw Cen MT" panose="020B0602020104020603" pitchFamily="34" charset="0"/>
              </a:rPr>
              <a:t>e</a:t>
            </a:r>
            <a:r>
              <a:rPr lang="en-US" sz="2400" baseline="-25000" dirty="0">
                <a:latin typeface="Tw Cen MT" panose="020B0602020104020603" pitchFamily="34" charset="0"/>
              </a:rPr>
              <a:t>1</a:t>
            </a:r>
            <a:r>
              <a:rPr lang="en-US" sz="2400" dirty="0"/>
              <a:t>,</a:t>
            </a:r>
            <a:r>
              <a:rPr lang="en-US" sz="2400" dirty="0">
                <a:latin typeface="Tw Cen MT" panose="020B0602020104020603" pitchFamily="34" charset="0"/>
              </a:rPr>
              <a:t>e</a:t>
            </a:r>
            <a:r>
              <a:rPr lang="en-US" sz="2400" baseline="-25000" dirty="0">
                <a:latin typeface="Tw Cen MT" panose="020B0602020104020603" pitchFamily="34" charset="0"/>
              </a:rPr>
              <a:t>2</a:t>
            </a:r>
            <a:r>
              <a:rPr lang="en-US" sz="2400" dirty="0"/>
              <a:t>) = true </a:t>
            </a:r>
            <a:r>
              <a:rPr lang="en-US" sz="2400" dirty="0" smtClean="0"/>
              <a:t>we </a:t>
            </a:r>
            <a:r>
              <a:rPr lang="en-GB" sz="2400" dirty="0" smtClean="0"/>
              <a:t>can </a:t>
            </a:r>
            <a:r>
              <a:rPr lang="en-GB" sz="2400" dirty="0"/>
              <a:t>remove </a:t>
            </a:r>
            <a:r>
              <a:rPr lang="en-US" sz="2400" dirty="0">
                <a:latin typeface="Tw Cen MT" panose="020B0602020104020603" pitchFamily="34" charset="0"/>
              </a:rPr>
              <a:t>e</a:t>
            </a:r>
            <a:r>
              <a:rPr lang="en-US" sz="2400" baseline="-25000" dirty="0">
                <a:latin typeface="Tw Cen MT" panose="020B0602020104020603" pitchFamily="34" charset="0"/>
              </a:rPr>
              <a:t>1</a:t>
            </a:r>
            <a:r>
              <a:rPr lang="en-GB" sz="2400" dirty="0" smtClean="0"/>
              <a:t> </a:t>
            </a:r>
            <a:r>
              <a:rPr lang="en-GB" sz="2400" dirty="0"/>
              <a:t>and </a:t>
            </a:r>
            <a:r>
              <a:rPr lang="en-US" sz="2400" dirty="0" smtClean="0">
                <a:latin typeface="Tw Cen MT" panose="020B0602020104020603" pitchFamily="34" charset="0"/>
              </a:rPr>
              <a:t>e</a:t>
            </a:r>
            <a:r>
              <a:rPr lang="en-US" sz="2400" baseline="-25000" dirty="0" smtClean="0">
                <a:latin typeface="Tw Cen MT" panose="020B0602020104020603" pitchFamily="34" charset="0"/>
              </a:rPr>
              <a:t>2</a:t>
            </a:r>
          </a:p>
          <a:p>
            <a:pPr lvl="1"/>
            <a:r>
              <a:rPr lang="en-GB" dirty="0" smtClean="0"/>
              <a:t>Whatever </a:t>
            </a:r>
            <a:r>
              <a:rPr lang="en-GB" dirty="0"/>
              <a:t>would match </a:t>
            </a:r>
            <a:r>
              <a:rPr lang="en-US" dirty="0">
                <a:latin typeface="Tw Cen MT" panose="020B0602020104020603" pitchFamily="34" charset="0"/>
              </a:rPr>
              <a:t>e</a:t>
            </a:r>
            <a:r>
              <a:rPr lang="en-US" baseline="-25000" dirty="0">
                <a:latin typeface="Tw Cen MT" panose="020B0602020104020603" pitchFamily="34" charset="0"/>
              </a:rPr>
              <a:t>1</a:t>
            </a:r>
            <a:r>
              <a:rPr lang="en-GB" dirty="0" smtClean="0"/>
              <a:t> </a:t>
            </a:r>
            <a:r>
              <a:rPr lang="en-GB" dirty="0"/>
              <a:t>or </a:t>
            </a:r>
            <a:r>
              <a:rPr lang="en-US" dirty="0">
                <a:latin typeface="Tw Cen MT" panose="020B0602020104020603" pitchFamily="34" charset="0"/>
              </a:rPr>
              <a:t>e</a:t>
            </a:r>
            <a:r>
              <a:rPr lang="en-US" baseline="-25000" dirty="0">
                <a:latin typeface="Tw Cen MT" panose="020B0602020104020603" pitchFamily="34" charset="0"/>
              </a:rPr>
              <a:t>2</a:t>
            </a:r>
            <a:r>
              <a:rPr lang="en-GB" dirty="0" smtClean="0"/>
              <a:t> </a:t>
            </a:r>
            <a:r>
              <a:rPr lang="en-GB" dirty="0"/>
              <a:t>now also matches </a:t>
            </a:r>
            <a:r>
              <a:rPr lang="en-US" dirty="0">
                <a:sym typeface="Symbol" panose="05050102010706020507" pitchFamily="18" charset="2"/>
              </a:rPr>
              <a:t></a:t>
            </a:r>
            <a:r>
              <a:rPr lang="en-US" dirty="0"/>
              <a:t>(</a:t>
            </a:r>
            <a:r>
              <a:rPr lang="en-US" dirty="0">
                <a:latin typeface="Tw Cen MT" panose="020B0602020104020603" pitchFamily="34" charset="0"/>
              </a:rPr>
              <a:t>e</a:t>
            </a:r>
            <a:r>
              <a:rPr lang="en-US" baseline="-25000" dirty="0">
                <a:latin typeface="Tw Cen MT" panose="020B0602020104020603" pitchFamily="34" charset="0"/>
              </a:rPr>
              <a:t>1</a:t>
            </a:r>
            <a:r>
              <a:rPr lang="en-US" dirty="0"/>
              <a:t>,</a:t>
            </a:r>
            <a:r>
              <a:rPr lang="en-US" dirty="0">
                <a:latin typeface="Tw Cen MT" panose="020B0602020104020603" pitchFamily="34" charset="0"/>
              </a:rPr>
              <a:t>e</a:t>
            </a:r>
            <a:r>
              <a:rPr lang="en-US" baseline="-25000" dirty="0">
                <a:latin typeface="Tw Cen MT" panose="020B0602020104020603" pitchFamily="34" charset="0"/>
              </a:rPr>
              <a:t>2</a:t>
            </a:r>
            <a:r>
              <a:rPr lang="en-US" dirty="0" smtClean="0"/>
              <a:t>)</a:t>
            </a:r>
          </a:p>
          <a:p>
            <a:pPr lvl="1"/>
            <a:r>
              <a:rPr lang="en-GB" dirty="0" err="1" smtClean="0"/>
              <a:t>Representativity</a:t>
            </a:r>
            <a:r>
              <a:rPr lang="en-GB" dirty="0" smtClean="0"/>
              <a:t> </a:t>
            </a:r>
            <a:r>
              <a:rPr lang="en-GB" dirty="0"/>
              <a:t>and </a:t>
            </a:r>
            <a:r>
              <a:rPr lang="en-GB" dirty="0" smtClean="0"/>
              <a:t>associativity</a:t>
            </a:r>
          </a:p>
          <a:p>
            <a:r>
              <a:rPr lang="en-GB" sz="2400" dirty="0">
                <a:solidFill>
                  <a:srgbClr val="0000FF"/>
                </a:solidFill>
              </a:rPr>
              <a:t>Idea 2</a:t>
            </a:r>
            <a:r>
              <a:rPr lang="en-GB" sz="2400" dirty="0"/>
              <a:t>: Removal of dominated </a:t>
            </a:r>
            <a:r>
              <a:rPr lang="en-GB" sz="2400" dirty="0" smtClean="0"/>
              <a:t>descriptions is </a:t>
            </a:r>
            <a:r>
              <a:rPr lang="en-GB" sz="2400" dirty="0"/>
              <a:t>not </a:t>
            </a:r>
            <a:r>
              <a:rPr lang="en-GB" sz="2400" dirty="0" smtClean="0"/>
              <a:t>necessary as </a:t>
            </a:r>
            <a:r>
              <a:rPr lang="en-GB" sz="2400" dirty="0"/>
              <a:t>a last step in </a:t>
            </a:r>
            <a:r>
              <a:rPr lang="en-GB" sz="2400" dirty="0" smtClean="0"/>
              <a:t>the algorithm</a:t>
            </a:r>
            <a:endParaRPr lang="en-GB" sz="2400" dirty="0"/>
          </a:p>
          <a:p>
            <a:pPr lvl="1"/>
            <a:r>
              <a:rPr lang="en-GB" dirty="0" smtClean="0"/>
              <a:t>Assume </a:t>
            </a:r>
            <a:r>
              <a:rPr lang="en-US" dirty="0">
                <a:latin typeface="Tw Cen MT" panose="020B0602020104020603" pitchFamily="34" charset="0"/>
              </a:rPr>
              <a:t>e</a:t>
            </a:r>
            <a:r>
              <a:rPr lang="en-US" baseline="-25000" dirty="0">
                <a:latin typeface="Tw Cen MT" panose="020B0602020104020603" pitchFamily="34" charset="0"/>
              </a:rPr>
              <a:t>1</a:t>
            </a:r>
            <a:r>
              <a:rPr lang="en-GB" dirty="0"/>
              <a:t> and </a:t>
            </a:r>
            <a:r>
              <a:rPr lang="en-US" dirty="0" smtClean="0">
                <a:latin typeface="Tw Cen MT" panose="020B0602020104020603" pitchFamily="34" charset="0"/>
              </a:rPr>
              <a:t>e</a:t>
            </a:r>
            <a:r>
              <a:rPr lang="en-US" baseline="-25000" dirty="0" smtClean="0">
                <a:latin typeface="Tw Cen MT" panose="020B0602020104020603" pitchFamily="34" charset="0"/>
              </a:rPr>
              <a:t>2</a:t>
            </a:r>
            <a:r>
              <a:rPr lang="en-US" dirty="0" smtClean="0">
                <a:latin typeface="Tw Cen MT" panose="020B0602020104020603" pitchFamily="34" charset="0"/>
              </a:rPr>
              <a:t> </a:t>
            </a:r>
            <a:r>
              <a:rPr lang="en-GB" dirty="0" smtClean="0"/>
              <a:t>appear </a:t>
            </a:r>
            <a:r>
              <a:rPr lang="en-GB" dirty="0"/>
              <a:t>in final answer </a:t>
            </a:r>
            <a:r>
              <a:rPr lang="en-GB" dirty="0" smtClean="0"/>
              <a:t>where </a:t>
            </a:r>
            <a:r>
              <a:rPr lang="en-GB" dirty="0" smtClean="0">
                <a:latin typeface="Tw Cen MT" panose="020B0602020104020603" pitchFamily="34" charset="0"/>
              </a:rPr>
              <a:t>e</a:t>
            </a:r>
            <a:r>
              <a:rPr lang="en-GB" baseline="-25000" dirty="0" smtClean="0">
                <a:latin typeface="Tw Cen MT" panose="020B0602020104020603" pitchFamily="34" charset="0"/>
              </a:rPr>
              <a:t>1 </a:t>
            </a:r>
            <a:r>
              <a:rPr lang="en-GB" dirty="0" smtClean="0">
                <a:solidFill>
                  <a:srgbClr val="0000FF"/>
                </a:solidFill>
              </a:rPr>
              <a:t>≤ </a:t>
            </a:r>
            <a:r>
              <a:rPr lang="en-GB" dirty="0" smtClean="0">
                <a:latin typeface="Tw Cen MT" panose="020B0602020104020603" pitchFamily="34" charset="0"/>
              </a:rPr>
              <a:t>e</a:t>
            </a:r>
            <a:r>
              <a:rPr lang="en-GB" baseline="-25000" dirty="0" smtClean="0">
                <a:latin typeface="Tw Cen MT" panose="020B0602020104020603" pitchFamily="34" charset="0"/>
              </a:rPr>
              <a:t>2</a:t>
            </a:r>
          </a:p>
          <a:p>
            <a:pPr lvl="2"/>
            <a:r>
              <a:rPr lang="en-GB" sz="2400" dirty="0" smtClean="0"/>
              <a:t>Then </a:t>
            </a:r>
            <a:r>
              <a:rPr lang="en-US" sz="2400" dirty="0"/>
              <a:t>M(</a:t>
            </a:r>
            <a:r>
              <a:rPr lang="en-US" sz="2400" dirty="0">
                <a:latin typeface="Tw Cen MT" panose="020B0602020104020603" pitchFamily="34" charset="0"/>
              </a:rPr>
              <a:t>e</a:t>
            </a:r>
            <a:r>
              <a:rPr lang="en-US" sz="2400" baseline="-25000" dirty="0">
                <a:latin typeface="Tw Cen MT" panose="020B0602020104020603" pitchFamily="34" charset="0"/>
              </a:rPr>
              <a:t>1</a:t>
            </a:r>
            <a:r>
              <a:rPr lang="en-US" sz="2400" dirty="0"/>
              <a:t>,</a:t>
            </a:r>
            <a:r>
              <a:rPr lang="en-US" sz="2400" dirty="0">
                <a:latin typeface="Tw Cen MT" panose="020B0602020104020603" pitchFamily="34" charset="0"/>
              </a:rPr>
              <a:t>e</a:t>
            </a:r>
            <a:r>
              <a:rPr lang="en-US" sz="2400" baseline="-25000" dirty="0">
                <a:latin typeface="Tw Cen MT" panose="020B0602020104020603" pitchFamily="34" charset="0"/>
              </a:rPr>
              <a:t>2</a:t>
            </a:r>
            <a:r>
              <a:rPr lang="en-US" sz="2400" dirty="0"/>
              <a:t>) = true </a:t>
            </a:r>
            <a:r>
              <a:rPr lang="en-GB" sz="2400" dirty="0" smtClean="0"/>
              <a:t>and </a:t>
            </a:r>
            <a:r>
              <a:rPr lang="en-US" sz="2400" dirty="0">
                <a:sym typeface="Symbol" panose="05050102010706020507" pitchFamily="18" charset="2"/>
              </a:rPr>
              <a:t></a:t>
            </a:r>
            <a:r>
              <a:rPr lang="en-US" sz="2400" dirty="0"/>
              <a:t>(</a:t>
            </a:r>
            <a:r>
              <a:rPr lang="en-US" sz="2400" dirty="0">
                <a:latin typeface="Tw Cen MT" panose="020B0602020104020603" pitchFamily="34" charset="0"/>
              </a:rPr>
              <a:t>e</a:t>
            </a:r>
            <a:r>
              <a:rPr lang="en-US" sz="2400" baseline="-25000" dirty="0">
                <a:latin typeface="Tw Cen MT" panose="020B0602020104020603" pitchFamily="34" charset="0"/>
              </a:rPr>
              <a:t>1</a:t>
            </a:r>
            <a:r>
              <a:rPr lang="en-US" sz="2400" dirty="0"/>
              <a:t>,</a:t>
            </a:r>
            <a:r>
              <a:rPr lang="en-US" sz="2400" dirty="0">
                <a:latin typeface="Tw Cen MT" panose="020B0602020104020603" pitchFamily="34" charset="0"/>
              </a:rPr>
              <a:t>e</a:t>
            </a:r>
            <a:r>
              <a:rPr lang="en-US" sz="2400" baseline="-25000" dirty="0">
                <a:latin typeface="Tw Cen MT" panose="020B0602020104020603" pitchFamily="34" charset="0"/>
              </a:rPr>
              <a:t>2</a:t>
            </a:r>
            <a:r>
              <a:rPr lang="en-US" sz="2400" dirty="0" smtClean="0"/>
              <a:t>) </a:t>
            </a:r>
            <a:r>
              <a:rPr lang="en-GB" sz="2400" dirty="0" smtClean="0"/>
              <a:t>= </a:t>
            </a:r>
            <a:r>
              <a:rPr lang="en-US" sz="2400" dirty="0">
                <a:latin typeface="Tw Cen MT" panose="020B0602020104020603" pitchFamily="34" charset="0"/>
              </a:rPr>
              <a:t>e</a:t>
            </a:r>
            <a:r>
              <a:rPr lang="en-US" sz="2400" baseline="-25000" dirty="0">
                <a:latin typeface="Tw Cen MT" panose="020B0602020104020603" pitchFamily="34" charset="0"/>
              </a:rPr>
              <a:t>2</a:t>
            </a:r>
            <a:r>
              <a:rPr lang="en-US" sz="2400" dirty="0">
                <a:latin typeface="Tw Cen MT" panose="020B0602020104020603" pitchFamily="34" charset="0"/>
              </a:rPr>
              <a:t> </a:t>
            </a:r>
            <a:endParaRPr lang="en-GB" sz="2400" dirty="0"/>
          </a:p>
          <a:p>
            <a:pPr lvl="1"/>
            <a:r>
              <a:rPr lang="en-GB" dirty="0" smtClean="0"/>
              <a:t>Thus </a:t>
            </a:r>
            <a:r>
              <a:rPr lang="en-GB" dirty="0"/>
              <a:t>comparison of </a:t>
            </a:r>
            <a:r>
              <a:rPr lang="en-US" dirty="0">
                <a:latin typeface="Tw Cen MT" panose="020B0602020104020603" pitchFamily="34" charset="0"/>
              </a:rPr>
              <a:t>e</a:t>
            </a:r>
            <a:r>
              <a:rPr lang="en-US" baseline="-25000" dirty="0">
                <a:latin typeface="Tw Cen MT" panose="020B0602020104020603" pitchFamily="34" charset="0"/>
              </a:rPr>
              <a:t>1</a:t>
            </a:r>
            <a:r>
              <a:rPr lang="en-GB" dirty="0"/>
              <a:t> and </a:t>
            </a:r>
            <a:r>
              <a:rPr lang="en-US" dirty="0">
                <a:latin typeface="Tw Cen MT" panose="020B0602020104020603" pitchFamily="34" charset="0"/>
              </a:rPr>
              <a:t>e</a:t>
            </a:r>
            <a:r>
              <a:rPr lang="en-US" baseline="-25000" dirty="0">
                <a:latin typeface="Tw Cen MT" panose="020B0602020104020603" pitchFamily="34" charset="0"/>
              </a:rPr>
              <a:t>2</a:t>
            </a:r>
            <a:r>
              <a:rPr lang="en-US" dirty="0">
                <a:latin typeface="Tw Cen MT" panose="020B0602020104020603" pitchFamily="34" charset="0"/>
              </a:rPr>
              <a:t> </a:t>
            </a:r>
            <a:r>
              <a:rPr lang="en-GB" dirty="0" smtClean="0"/>
              <a:t>should </a:t>
            </a:r>
            <a:r>
              <a:rPr lang="en-GB" dirty="0"/>
              <a:t>have generated </a:t>
            </a:r>
            <a:r>
              <a:rPr lang="en-GB" dirty="0" smtClean="0"/>
              <a:t>merged description </a:t>
            </a:r>
            <a:r>
              <a:rPr lang="en-US" dirty="0">
                <a:latin typeface="Tw Cen MT" panose="020B0602020104020603" pitchFamily="34" charset="0"/>
              </a:rPr>
              <a:t>e</a:t>
            </a:r>
            <a:r>
              <a:rPr lang="en-US" baseline="-25000" dirty="0">
                <a:latin typeface="Tw Cen MT" panose="020B0602020104020603" pitchFamily="34" charset="0"/>
              </a:rPr>
              <a:t>2</a:t>
            </a:r>
            <a:r>
              <a:rPr lang="en-GB" dirty="0" smtClean="0"/>
              <a:t>, </a:t>
            </a:r>
            <a:r>
              <a:rPr lang="en-GB" dirty="0"/>
              <a:t>and </a:t>
            </a:r>
            <a:r>
              <a:rPr lang="en-US" dirty="0">
                <a:latin typeface="Tw Cen MT" panose="020B0602020104020603" pitchFamily="34" charset="0"/>
              </a:rPr>
              <a:t>e</a:t>
            </a:r>
            <a:r>
              <a:rPr lang="en-US" baseline="-25000" dirty="0">
                <a:latin typeface="Tw Cen MT" panose="020B0602020104020603" pitchFamily="34" charset="0"/>
              </a:rPr>
              <a:t>1</a:t>
            </a:r>
            <a:r>
              <a:rPr lang="en-GB" dirty="0" smtClean="0"/>
              <a:t> </a:t>
            </a:r>
            <a:r>
              <a:rPr lang="en-GB" dirty="0"/>
              <a:t>should have been </a:t>
            </a:r>
            <a:r>
              <a:rPr lang="en-GB" dirty="0" smtClean="0"/>
              <a:t>eliminated</a:t>
            </a:r>
            <a:endParaRPr lang="el-GR" dirty="0"/>
          </a:p>
        </p:txBody>
      </p:sp>
      <p:sp>
        <p:nvSpPr>
          <p:cNvPr id="47" name="TextBox 114"/>
          <p:cNvSpPr txBox="1"/>
          <p:nvPr/>
        </p:nvSpPr>
        <p:spPr>
          <a:xfrm>
            <a:off x="1243100" y="6458670"/>
            <a:ext cx="7814930" cy="332655"/>
          </a:xfrm>
          <a:prstGeom prst="rect">
            <a:avLst/>
          </a:prstGeom>
          <a:noFill/>
        </p:spPr>
        <p:txBody>
          <a:bodyPr wrap="square" rtlCol="0">
            <a:spAutoFit/>
          </a:bodyPr>
          <a:lstStyle/>
          <a:p>
            <a:pPr>
              <a:buNone/>
            </a:pPr>
            <a:r>
              <a:rPr lang="en-GB" sz="1600" dirty="0">
                <a:latin typeface="Lucida Console" panose="020B0609040504020204" pitchFamily="49" charset="0"/>
              </a:rPr>
              <a:t>Generic Entity Resolution with </a:t>
            </a:r>
            <a:r>
              <a:rPr lang="en-GB" sz="1600" dirty="0" smtClean="0">
                <a:latin typeface="Lucida Console" panose="020B0609040504020204" pitchFamily="49" charset="0"/>
              </a:rPr>
              <a:t>Swoosh </a:t>
            </a:r>
            <a:r>
              <a:rPr lang="en-GB" sz="1600" dirty="0">
                <a:latin typeface="Lucida Console" panose="020B0609040504020204" pitchFamily="49" charset="0"/>
              </a:rPr>
              <a:t>F. </a:t>
            </a:r>
            <a:r>
              <a:rPr lang="en-GB" sz="1600" dirty="0" err="1" smtClean="0">
                <a:latin typeface="Lucida Console" panose="020B0609040504020204" pitchFamily="49" charset="0"/>
              </a:rPr>
              <a:t>Naumann</a:t>
            </a:r>
            <a:r>
              <a:rPr lang="en-GB" sz="1600" dirty="0" smtClean="0">
                <a:latin typeface="Lucida Console" panose="020B0609040504020204" pitchFamily="49" charset="0"/>
              </a:rPr>
              <a:t> 20.6.2013</a:t>
            </a:r>
            <a:endParaRPr lang="en-GB" sz="1600" dirty="0">
              <a:latin typeface="Lucida Console" panose="020B0609040504020204" pitchFamily="49" charset="0"/>
            </a:endParaRPr>
          </a:p>
        </p:txBody>
      </p:sp>
    </p:spTree>
    <p:extLst>
      <p:ext uri="{BB962C8B-B14F-4D97-AF65-F5344CB8AC3E}">
        <p14:creationId xmlns:p14="http://schemas.microsoft.com/office/powerpoint/2010/main" val="25453727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313" y="40065"/>
            <a:ext cx="8262480" cy="823026"/>
          </a:xfrm>
        </p:spPr>
        <p:txBody>
          <a:bodyPr/>
          <a:lstStyle/>
          <a:p>
            <a:r>
              <a:rPr lang="en-US" dirty="0" smtClean="0"/>
              <a:t>R-Swoosh Example</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13</a:t>
            </a:fld>
            <a:endParaRPr lang="en-US" dirty="0"/>
          </a:p>
        </p:txBody>
      </p:sp>
      <p:cxnSp>
        <p:nvCxnSpPr>
          <p:cNvPr id="5" name="Straight Connector 6"/>
          <p:cNvCxnSpPr/>
          <p:nvPr/>
        </p:nvCxnSpPr>
        <p:spPr>
          <a:xfrm>
            <a:off x="3124200" y="1073132"/>
            <a:ext cx="0" cy="5378399"/>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7"/>
          <p:cNvCxnSpPr/>
          <p:nvPr/>
        </p:nvCxnSpPr>
        <p:spPr>
          <a:xfrm>
            <a:off x="6186792" y="1073132"/>
            <a:ext cx="48637" cy="5378399"/>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Connector 9"/>
          <p:cNvCxnSpPr/>
          <p:nvPr/>
        </p:nvCxnSpPr>
        <p:spPr>
          <a:xfrm>
            <a:off x="0" y="3691656"/>
            <a:ext cx="9144000" cy="0"/>
          </a:xfrm>
          <a:prstGeom prst="line">
            <a:avLst/>
          </a:prstGeom>
          <a:ln w="12700"/>
        </p:spPr>
        <p:style>
          <a:lnRef idx="1">
            <a:schemeClr val="dk1"/>
          </a:lnRef>
          <a:fillRef idx="0">
            <a:schemeClr val="dk1"/>
          </a:fillRef>
          <a:effectRef idx="0">
            <a:schemeClr val="dk1"/>
          </a:effectRef>
          <a:fontRef idx="minor">
            <a:schemeClr val="tx1"/>
          </a:fontRef>
        </p:style>
      </p:cxnSp>
      <p:sp>
        <p:nvSpPr>
          <p:cNvPr id="8" name="Rounded Rectangle 14"/>
          <p:cNvSpPr/>
          <p:nvPr/>
        </p:nvSpPr>
        <p:spPr>
          <a:xfrm>
            <a:off x="500976"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solidFill>
                  <a:schemeClr val="tx1"/>
                </a:solidFill>
              </a:rPr>
              <a:t>e</a:t>
            </a:r>
            <a:r>
              <a:rPr lang="en-US" sz="2400" baseline="-25000" dirty="0" smtClean="0">
                <a:solidFill>
                  <a:schemeClr val="tx1"/>
                </a:solidFill>
              </a:rPr>
              <a:t>1</a:t>
            </a:r>
          </a:p>
          <a:p>
            <a:pPr algn="ctr">
              <a:buNone/>
            </a:pPr>
            <a:r>
              <a:rPr lang="en-US" sz="2400" dirty="0" smtClean="0"/>
              <a:t>e</a:t>
            </a:r>
            <a:r>
              <a:rPr lang="en-US" sz="2400" baseline="-25000" dirty="0" smtClean="0"/>
              <a:t>2</a:t>
            </a:r>
          </a:p>
          <a:p>
            <a:pPr algn="ctr">
              <a:buNone/>
            </a:pPr>
            <a:r>
              <a:rPr lang="en-US" sz="2400" dirty="0" smtClean="0"/>
              <a:t>e</a:t>
            </a:r>
            <a:r>
              <a:rPr lang="en-US" sz="2400" baseline="-25000" dirty="0" smtClean="0"/>
              <a:t>3</a:t>
            </a:r>
            <a:endParaRPr lang="en-GB" sz="2400" baseline="-25000" dirty="0"/>
          </a:p>
        </p:txBody>
      </p:sp>
      <p:sp>
        <p:nvSpPr>
          <p:cNvPr id="9" name="Rounded Rectangle 16"/>
          <p:cNvSpPr/>
          <p:nvPr/>
        </p:nvSpPr>
        <p:spPr>
          <a:xfrm>
            <a:off x="1676400"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sz="2400" baseline="-25000" dirty="0"/>
          </a:p>
        </p:txBody>
      </p:sp>
      <p:sp>
        <p:nvSpPr>
          <p:cNvPr id="10" name="TextBox 17"/>
          <p:cNvSpPr txBox="1"/>
          <p:nvPr/>
        </p:nvSpPr>
        <p:spPr>
          <a:xfrm>
            <a:off x="653376" y="904681"/>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11" name="TextBox 18"/>
          <p:cNvSpPr txBox="1"/>
          <p:nvPr/>
        </p:nvSpPr>
        <p:spPr>
          <a:xfrm>
            <a:off x="1828800" y="904681"/>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12" name="Rounded Rectangle 19"/>
          <p:cNvSpPr/>
          <p:nvPr/>
        </p:nvSpPr>
        <p:spPr>
          <a:xfrm>
            <a:off x="3505200"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2</a:t>
            </a:r>
          </a:p>
          <a:p>
            <a:pPr algn="ctr">
              <a:buNone/>
            </a:pPr>
            <a:r>
              <a:rPr lang="en-US" sz="2400" dirty="0" smtClean="0"/>
              <a:t>e</a:t>
            </a:r>
            <a:r>
              <a:rPr lang="en-US" sz="2400" baseline="-25000" dirty="0" smtClean="0"/>
              <a:t>3</a:t>
            </a:r>
            <a:endParaRPr lang="en-GB" sz="2400" baseline="-25000" dirty="0"/>
          </a:p>
        </p:txBody>
      </p:sp>
      <p:sp>
        <p:nvSpPr>
          <p:cNvPr id="13" name="Rounded Rectangle 20"/>
          <p:cNvSpPr/>
          <p:nvPr/>
        </p:nvSpPr>
        <p:spPr>
          <a:xfrm>
            <a:off x="4758446"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1</a:t>
            </a:r>
          </a:p>
        </p:txBody>
      </p:sp>
      <p:sp>
        <p:nvSpPr>
          <p:cNvPr id="14" name="TextBox 21"/>
          <p:cNvSpPr txBox="1"/>
          <p:nvPr/>
        </p:nvSpPr>
        <p:spPr>
          <a:xfrm>
            <a:off x="3657600" y="904681"/>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15" name="TextBox 22"/>
          <p:cNvSpPr txBox="1"/>
          <p:nvPr/>
        </p:nvSpPr>
        <p:spPr>
          <a:xfrm>
            <a:off x="4910846" y="904681"/>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16" name="Rounded Rectangle 23"/>
          <p:cNvSpPr/>
          <p:nvPr/>
        </p:nvSpPr>
        <p:spPr>
          <a:xfrm>
            <a:off x="500976" y="4114800"/>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2</a:t>
            </a:r>
            <a:r>
              <a:rPr lang="el-GR" sz="2400" baseline="-25000" dirty="0" smtClean="0"/>
              <a:t>3</a:t>
            </a:r>
            <a:endParaRPr lang="en-US" sz="2400" baseline="-25000" dirty="0" smtClean="0"/>
          </a:p>
        </p:txBody>
      </p:sp>
      <p:sp>
        <p:nvSpPr>
          <p:cNvPr id="17" name="Rounded Rectangle 24"/>
          <p:cNvSpPr/>
          <p:nvPr/>
        </p:nvSpPr>
        <p:spPr>
          <a:xfrm>
            <a:off x="1676400" y="4114800"/>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1</a:t>
            </a:r>
          </a:p>
        </p:txBody>
      </p:sp>
      <p:sp>
        <p:nvSpPr>
          <p:cNvPr id="18" name="TextBox 25"/>
          <p:cNvSpPr txBox="1"/>
          <p:nvPr/>
        </p:nvSpPr>
        <p:spPr>
          <a:xfrm>
            <a:off x="653376" y="3581400"/>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19" name="TextBox 26"/>
          <p:cNvSpPr txBox="1"/>
          <p:nvPr/>
        </p:nvSpPr>
        <p:spPr>
          <a:xfrm>
            <a:off x="1828800" y="3581400"/>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20" name="Rounded Rectangle 27"/>
          <p:cNvSpPr/>
          <p:nvPr/>
        </p:nvSpPr>
        <p:spPr>
          <a:xfrm>
            <a:off x="3505199" y="4114800"/>
            <a:ext cx="859275"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1</a:t>
            </a:r>
            <a:r>
              <a:rPr lang="el-GR" sz="2400" baseline="-25000" dirty="0" smtClean="0"/>
              <a:t>23</a:t>
            </a:r>
            <a:endParaRPr lang="en-US" sz="2400" baseline="-25000" dirty="0" smtClean="0"/>
          </a:p>
        </p:txBody>
      </p:sp>
      <p:sp>
        <p:nvSpPr>
          <p:cNvPr id="21" name="Rounded Rectangle 28"/>
          <p:cNvSpPr/>
          <p:nvPr/>
        </p:nvSpPr>
        <p:spPr>
          <a:xfrm>
            <a:off x="4758446" y="4114800"/>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sz="2400" baseline="-25000" dirty="0"/>
          </a:p>
        </p:txBody>
      </p:sp>
      <p:sp>
        <p:nvSpPr>
          <p:cNvPr id="22" name="TextBox 29"/>
          <p:cNvSpPr txBox="1"/>
          <p:nvPr/>
        </p:nvSpPr>
        <p:spPr>
          <a:xfrm>
            <a:off x="3657600" y="3581400"/>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23" name="TextBox 30"/>
          <p:cNvSpPr txBox="1"/>
          <p:nvPr/>
        </p:nvSpPr>
        <p:spPr>
          <a:xfrm>
            <a:off x="4910846" y="3581400"/>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24" name="Rounded Rectangle 31"/>
          <p:cNvSpPr/>
          <p:nvPr/>
        </p:nvSpPr>
        <p:spPr>
          <a:xfrm>
            <a:off x="6629400"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3</a:t>
            </a:r>
            <a:endParaRPr lang="en-GB" sz="2400" baseline="-25000" dirty="0"/>
          </a:p>
        </p:txBody>
      </p:sp>
      <p:sp>
        <p:nvSpPr>
          <p:cNvPr id="25" name="Rounded Rectangle 32"/>
          <p:cNvSpPr/>
          <p:nvPr/>
        </p:nvSpPr>
        <p:spPr>
          <a:xfrm>
            <a:off x="7863188" y="1438089"/>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1</a:t>
            </a:r>
          </a:p>
          <a:p>
            <a:pPr algn="ctr">
              <a:buNone/>
            </a:pPr>
            <a:r>
              <a:rPr lang="en-US" sz="2400" dirty="0" smtClean="0"/>
              <a:t>e</a:t>
            </a:r>
            <a:r>
              <a:rPr lang="en-US" sz="2400" baseline="-25000" dirty="0" smtClean="0"/>
              <a:t>2</a:t>
            </a:r>
          </a:p>
        </p:txBody>
      </p:sp>
      <p:sp>
        <p:nvSpPr>
          <p:cNvPr id="26" name="TextBox 33"/>
          <p:cNvSpPr txBox="1"/>
          <p:nvPr/>
        </p:nvSpPr>
        <p:spPr>
          <a:xfrm>
            <a:off x="6781800" y="904681"/>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27" name="TextBox 34"/>
          <p:cNvSpPr txBox="1"/>
          <p:nvPr/>
        </p:nvSpPr>
        <p:spPr>
          <a:xfrm>
            <a:off x="8015588" y="904681"/>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28" name="Rounded Rectangle 35"/>
          <p:cNvSpPr/>
          <p:nvPr/>
        </p:nvSpPr>
        <p:spPr>
          <a:xfrm>
            <a:off x="6629400" y="4114800"/>
            <a:ext cx="762000"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sz="2400" baseline="-25000" dirty="0"/>
          </a:p>
        </p:txBody>
      </p:sp>
      <p:sp>
        <p:nvSpPr>
          <p:cNvPr id="29" name="Rounded Rectangle 36"/>
          <p:cNvSpPr/>
          <p:nvPr/>
        </p:nvSpPr>
        <p:spPr>
          <a:xfrm>
            <a:off x="7863187" y="4114800"/>
            <a:ext cx="829961" cy="2133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en-US" sz="2400" dirty="0" smtClean="0"/>
              <a:t>e</a:t>
            </a:r>
            <a:r>
              <a:rPr lang="en-US" sz="2400" baseline="-25000" dirty="0" smtClean="0"/>
              <a:t>1</a:t>
            </a:r>
            <a:r>
              <a:rPr lang="el-GR" sz="2400" baseline="-25000" dirty="0" smtClean="0"/>
              <a:t>23</a:t>
            </a:r>
            <a:endParaRPr lang="en-GB" sz="2400" baseline="-25000" dirty="0"/>
          </a:p>
        </p:txBody>
      </p:sp>
      <p:sp>
        <p:nvSpPr>
          <p:cNvPr id="30" name="TextBox 37"/>
          <p:cNvSpPr txBox="1"/>
          <p:nvPr/>
        </p:nvSpPr>
        <p:spPr>
          <a:xfrm>
            <a:off x="6781800" y="3581400"/>
            <a:ext cx="381000" cy="594650"/>
          </a:xfrm>
          <a:prstGeom prst="rect">
            <a:avLst/>
          </a:prstGeom>
          <a:noFill/>
        </p:spPr>
        <p:txBody>
          <a:bodyPr wrap="square" rtlCol="0">
            <a:spAutoFit/>
          </a:bodyPr>
          <a:lstStyle/>
          <a:p>
            <a:pPr>
              <a:buNone/>
            </a:pPr>
            <a:r>
              <a:rPr lang="en-US" sz="3200" dirty="0" smtClean="0">
                <a:latin typeface="Brush Script MT" pitchFamily="66" charset="0"/>
                <a:cs typeface="Times New Roman" pitchFamily="18" charset="0"/>
              </a:rPr>
              <a:t>E</a:t>
            </a:r>
            <a:endParaRPr lang="en-GB" sz="3200" dirty="0">
              <a:latin typeface="Brush Script MT" pitchFamily="66" charset="0"/>
              <a:cs typeface="Times New Roman" pitchFamily="18" charset="0"/>
            </a:endParaRPr>
          </a:p>
        </p:txBody>
      </p:sp>
      <p:sp>
        <p:nvSpPr>
          <p:cNvPr id="31" name="TextBox 38"/>
          <p:cNvSpPr txBox="1"/>
          <p:nvPr/>
        </p:nvSpPr>
        <p:spPr>
          <a:xfrm>
            <a:off x="8015588" y="3581400"/>
            <a:ext cx="609600" cy="594650"/>
          </a:xfrm>
          <a:prstGeom prst="rect">
            <a:avLst/>
          </a:prstGeom>
          <a:noFill/>
        </p:spPr>
        <p:txBody>
          <a:bodyPr wrap="square" rtlCol="0">
            <a:spAutoFit/>
          </a:bodyPr>
          <a:lstStyle/>
          <a:p>
            <a:pPr>
              <a:buNone/>
            </a:pPr>
            <a:r>
              <a:rPr lang="en-US" sz="3200" spc="300" dirty="0" smtClean="0">
                <a:latin typeface="Brush Script MT" pitchFamily="66" charset="0"/>
                <a:cs typeface="Times New Roman" pitchFamily="18" charset="0"/>
              </a:rPr>
              <a:t>E</a:t>
            </a:r>
            <a:r>
              <a:rPr lang="el-GR" sz="3200" spc="300" dirty="0" smtClean="0">
                <a:latin typeface="Times New Roman" pitchFamily="18" charset="0"/>
                <a:cs typeface="Times New Roman" pitchFamily="18" charset="0"/>
              </a:rPr>
              <a:t>'</a:t>
            </a:r>
            <a:endParaRPr lang="en-GB" sz="3200" spc="300" dirty="0">
              <a:latin typeface="Brush Script MT" pitchFamily="66" charset="0"/>
              <a:cs typeface="Times New Roman" pitchFamily="18" charset="0"/>
            </a:endParaRPr>
          </a:p>
        </p:txBody>
      </p:sp>
      <p:sp>
        <p:nvSpPr>
          <p:cNvPr id="32" name="TextBox 39"/>
          <p:cNvSpPr txBox="1"/>
          <p:nvPr/>
        </p:nvSpPr>
        <p:spPr>
          <a:xfrm>
            <a:off x="2590800" y="3310656"/>
            <a:ext cx="533400" cy="406265"/>
          </a:xfrm>
          <a:prstGeom prst="rect">
            <a:avLst/>
          </a:prstGeom>
          <a:noFill/>
        </p:spPr>
        <p:txBody>
          <a:bodyPr wrap="square" rtlCol="0">
            <a:spAutoFit/>
          </a:bodyPr>
          <a:lstStyle/>
          <a:p>
            <a:pPr>
              <a:buNone/>
            </a:pPr>
            <a:r>
              <a:rPr lang="en-US" sz="2000" dirty="0" smtClean="0"/>
              <a:t>(a)</a:t>
            </a:r>
            <a:endParaRPr lang="en-GB" sz="2000" dirty="0"/>
          </a:p>
        </p:txBody>
      </p:sp>
      <p:sp>
        <p:nvSpPr>
          <p:cNvPr id="33" name="TextBox 40"/>
          <p:cNvSpPr txBox="1"/>
          <p:nvPr/>
        </p:nvSpPr>
        <p:spPr>
          <a:xfrm>
            <a:off x="5719868" y="3322324"/>
            <a:ext cx="533400" cy="406265"/>
          </a:xfrm>
          <a:prstGeom prst="rect">
            <a:avLst/>
          </a:prstGeom>
          <a:noFill/>
        </p:spPr>
        <p:txBody>
          <a:bodyPr wrap="square" rtlCol="0">
            <a:spAutoFit/>
          </a:bodyPr>
          <a:lstStyle/>
          <a:p>
            <a:pPr>
              <a:buNone/>
            </a:pPr>
            <a:r>
              <a:rPr lang="en-US" sz="2000" dirty="0" smtClean="0"/>
              <a:t>(b)</a:t>
            </a:r>
            <a:endParaRPr lang="en-GB" sz="2000" dirty="0"/>
          </a:p>
        </p:txBody>
      </p:sp>
      <p:sp>
        <p:nvSpPr>
          <p:cNvPr id="34" name="TextBox 41"/>
          <p:cNvSpPr txBox="1"/>
          <p:nvPr/>
        </p:nvSpPr>
        <p:spPr>
          <a:xfrm>
            <a:off x="8610600" y="3310656"/>
            <a:ext cx="533400" cy="406265"/>
          </a:xfrm>
          <a:prstGeom prst="rect">
            <a:avLst/>
          </a:prstGeom>
          <a:noFill/>
        </p:spPr>
        <p:txBody>
          <a:bodyPr wrap="square" rtlCol="0">
            <a:spAutoFit/>
          </a:bodyPr>
          <a:lstStyle/>
          <a:p>
            <a:pPr>
              <a:buNone/>
            </a:pPr>
            <a:r>
              <a:rPr lang="en-US" sz="2000" dirty="0" smtClean="0"/>
              <a:t>(c)</a:t>
            </a:r>
            <a:endParaRPr lang="en-GB" sz="2000" dirty="0"/>
          </a:p>
        </p:txBody>
      </p:sp>
      <p:sp>
        <p:nvSpPr>
          <p:cNvPr id="35" name="TextBox 42"/>
          <p:cNvSpPr txBox="1"/>
          <p:nvPr/>
        </p:nvSpPr>
        <p:spPr>
          <a:xfrm>
            <a:off x="2672674" y="6045267"/>
            <a:ext cx="533400" cy="406265"/>
          </a:xfrm>
          <a:prstGeom prst="rect">
            <a:avLst/>
          </a:prstGeom>
          <a:noFill/>
        </p:spPr>
        <p:txBody>
          <a:bodyPr wrap="square" rtlCol="0">
            <a:spAutoFit/>
          </a:bodyPr>
          <a:lstStyle/>
          <a:p>
            <a:pPr>
              <a:buNone/>
            </a:pPr>
            <a:r>
              <a:rPr lang="en-US" sz="2000" dirty="0" smtClean="0"/>
              <a:t>(d)</a:t>
            </a:r>
            <a:endParaRPr lang="en-GB" sz="2000" dirty="0"/>
          </a:p>
        </p:txBody>
      </p:sp>
      <p:sp>
        <p:nvSpPr>
          <p:cNvPr id="36" name="TextBox 43"/>
          <p:cNvSpPr txBox="1"/>
          <p:nvPr/>
        </p:nvSpPr>
        <p:spPr>
          <a:xfrm>
            <a:off x="5758707" y="6108835"/>
            <a:ext cx="533400" cy="406265"/>
          </a:xfrm>
          <a:prstGeom prst="rect">
            <a:avLst/>
          </a:prstGeom>
          <a:noFill/>
        </p:spPr>
        <p:txBody>
          <a:bodyPr wrap="square" rtlCol="0">
            <a:spAutoFit/>
          </a:bodyPr>
          <a:lstStyle/>
          <a:p>
            <a:pPr>
              <a:buNone/>
            </a:pPr>
            <a:r>
              <a:rPr lang="en-US" sz="2000" dirty="0" smtClean="0"/>
              <a:t>(e)</a:t>
            </a:r>
            <a:endParaRPr lang="en-GB" sz="2000" dirty="0"/>
          </a:p>
        </p:txBody>
      </p:sp>
      <p:sp>
        <p:nvSpPr>
          <p:cNvPr id="37" name="TextBox 44"/>
          <p:cNvSpPr txBox="1"/>
          <p:nvPr/>
        </p:nvSpPr>
        <p:spPr>
          <a:xfrm>
            <a:off x="8693149" y="6045266"/>
            <a:ext cx="533400" cy="406265"/>
          </a:xfrm>
          <a:prstGeom prst="rect">
            <a:avLst/>
          </a:prstGeom>
          <a:noFill/>
        </p:spPr>
        <p:txBody>
          <a:bodyPr wrap="square" rtlCol="0">
            <a:spAutoFit/>
          </a:bodyPr>
          <a:lstStyle/>
          <a:p>
            <a:pPr>
              <a:buNone/>
            </a:pPr>
            <a:r>
              <a:rPr lang="en-US" sz="2000" dirty="0" smtClean="0"/>
              <a:t>(f)</a:t>
            </a:r>
            <a:endParaRPr lang="en-GB" sz="2000" dirty="0"/>
          </a:p>
        </p:txBody>
      </p:sp>
      <p:sp>
        <p:nvSpPr>
          <p:cNvPr id="43" name="Espace réservé du contenu 42"/>
          <p:cNvSpPr>
            <a:spLocks noGrp="1"/>
          </p:cNvSpPr>
          <p:nvPr>
            <p:ph idx="1"/>
          </p:nvPr>
        </p:nvSpPr>
        <p:spPr>
          <a:xfrm>
            <a:off x="1312777" y="6521448"/>
            <a:ext cx="7805737" cy="311083"/>
          </a:xfrm>
        </p:spPr>
        <p:txBody>
          <a:bodyPr/>
          <a:lstStyle/>
          <a:p>
            <a:endParaRPr lang="el-GR" dirty="0"/>
          </a:p>
        </p:txBody>
      </p:sp>
    </p:spTree>
    <p:extLst>
      <p:ext uri="{BB962C8B-B14F-4D97-AF65-F5344CB8AC3E}">
        <p14:creationId xmlns:p14="http://schemas.microsoft.com/office/powerpoint/2010/main" val="1948974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20" grpId="0" animBg="1"/>
      <p:bldP spid="21" grpId="0" animBg="1"/>
      <p:bldP spid="22" grpId="0"/>
      <p:bldP spid="23" grpId="0"/>
      <p:bldP spid="24" grpId="0" animBg="1"/>
      <p:bldP spid="25" grpId="0" animBg="1"/>
      <p:bldP spid="28" grpId="0" animBg="1"/>
      <p:bldP spid="29" grpId="0" animBg="1"/>
      <p:bldP spid="30" grpId="0"/>
      <p:bldP spid="31" grpId="0"/>
      <p:bldP spid="33" grpId="0"/>
      <p:bldP spid="34"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5547709" y="1651778"/>
            <a:ext cx="3476625" cy="3476625"/>
          </a:xfrm>
          <a:prstGeom prst="rect">
            <a:avLst/>
          </a:prstGeom>
        </p:spPr>
      </p:pic>
      <p:sp>
        <p:nvSpPr>
          <p:cNvPr id="2" name="Titre 1"/>
          <p:cNvSpPr>
            <a:spLocks noGrp="1"/>
          </p:cNvSpPr>
          <p:nvPr>
            <p:ph type="title"/>
          </p:nvPr>
        </p:nvSpPr>
        <p:spPr>
          <a:xfrm>
            <a:off x="731838" y="73093"/>
            <a:ext cx="7805737" cy="568933"/>
          </a:xfrm>
        </p:spPr>
        <p:txBody>
          <a:bodyPr/>
          <a:lstStyle/>
          <a:p>
            <a:r>
              <a:rPr lang="en-US" dirty="0"/>
              <a:t>ER with ICAR properties</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14</a:t>
            </a:fld>
            <a:endParaRPr lang="en-US" dirty="0"/>
          </a:p>
        </p:txBody>
      </p:sp>
      <p:sp>
        <p:nvSpPr>
          <p:cNvPr id="6" name="Rectangle 5"/>
          <p:cNvSpPr/>
          <p:nvPr/>
        </p:nvSpPr>
        <p:spPr>
          <a:xfrm>
            <a:off x="5628167" y="1657907"/>
            <a:ext cx="540533" cy="574453"/>
          </a:xfrm>
          <a:prstGeom prst="rect">
            <a:avLst/>
          </a:prstGeom>
        </p:spPr>
        <p:txBody>
          <a:bodyPr wrap="none">
            <a:spAutoFit/>
          </a:bodyPr>
          <a:lstStyle/>
          <a:p>
            <a:pPr>
              <a:buNone/>
            </a:pPr>
            <a:r>
              <a:rPr lang="en-GB" dirty="0" smtClean="0">
                <a:latin typeface="Tw Cen MT" panose="020B0602020104020603" pitchFamily="34" charset="0"/>
              </a:rPr>
              <a:t>e</a:t>
            </a:r>
            <a:r>
              <a:rPr lang="en-GB" baseline="-25000" dirty="0" smtClean="0">
                <a:latin typeface="Tw Cen MT" panose="020B0602020104020603" pitchFamily="34" charset="0"/>
              </a:rPr>
              <a:t>1</a:t>
            </a:r>
            <a:endParaRPr lang="el-GR" baseline="-25000" dirty="0"/>
          </a:p>
        </p:txBody>
      </p:sp>
      <p:sp>
        <p:nvSpPr>
          <p:cNvPr id="7" name="Rectangle 6"/>
          <p:cNvSpPr/>
          <p:nvPr/>
        </p:nvSpPr>
        <p:spPr>
          <a:xfrm>
            <a:off x="5628167" y="2332953"/>
            <a:ext cx="540533" cy="574453"/>
          </a:xfrm>
          <a:prstGeom prst="rect">
            <a:avLst/>
          </a:prstGeom>
        </p:spPr>
        <p:txBody>
          <a:bodyPr wrap="none">
            <a:spAutoFit/>
          </a:bodyPr>
          <a:lstStyle/>
          <a:p>
            <a:pPr>
              <a:buNone/>
            </a:pPr>
            <a:r>
              <a:rPr lang="en-GB" dirty="0" smtClean="0">
                <a:latin typeface="Tw Cen MT" panose="020B0602020104020603" pitchFamily="34" charset="0"/>
              </a:rPr>
              <a:t>e</a:t>
            </a:r>
            <a:r>
              <a:rPr lang="en-GB" baseline="-25000" dirty="0" smtClean="0">
                <a:latin typeface="Tw Cen MT" panose="020B0602020104020603" pitchFamily="34" charset="0"/>
              </a:rPr>
              <a:t>2</a:t>
            </a:r>
            <a:endParaRPr lang="el-GR" baseline="-25000" dirty="0"/>
          </a:p>
        </p:txBody>
      </p:sp>
      <p:sp>
        <p:nvSpPr>
          <p:cNvPr id="8" name="Rectangle 7"/>
          <p:cNvSpPr/>
          <p:nvPr/>
        </p:nvSpPr>
        <p:spPr>
          <a:xfrm>
            <a:off x="5676109" y="4372973"/>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9" name="Rectangle 8"/>
          <p:cNvSpPr/>
          <p:nvPr/>
        </p:nvSpPr>
        <p:spPr>
          <a:xfrm>
            <a:off x="5687890" y="3694048"/>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10" name="Rectangle 9"/>
          <p:cNvSpPr/>
          <p:nvPr/>
        </p:nvSpPr>
        <p:spPr>
          <a:xfrm>
            <a:off x="6543311" y="1974317"/>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11" name="Rectangle 10"/>
          <p:cNvSpPr/>
          <p:nvPr/>
        </p:nvSpPr>
        <p:spPr>
          <a:xfrm>
            <a:off x="6522498" y="2759014"/>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12" name="Rectangle 11"/>
          <p:cNvSpPr/>
          <p:nvPr/>
        </p:nvSpPr>
        <p:spPr>
          <a:xfrm>
            <a:off x="7576618" y="3265371"/>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13" name="Rectangle 12"/>
          <p:cNvSpPr/>
          <p:nvPr/>
        </p:nvSpPr>
        <p:spPr>
          <a:xfrm>
            <a:off x="8482706" y="3876929"/>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
        <p:nvSpPr>
          <p:cNvPr id="3" name="Espace réservé du contenu 2"/>
          <p:cNvSpPr>
            <a:spLocks noGrp="1"/>
          </p:cNvSpPr>
          <p:nvPr>
            <p:ph idx="1"/>
          </p:nvPr>
        </p:nvSpPr>
        <p:spPr>
          <a:xfrm>
            <a:off x="1074" y="1935843"/>
            <a:ext cx="5535038" cy="2664398"/>
          </a:xfrm>
        </p:spPr>
        <p:txBody>
          <a:bodyPr/>
          <a:lstStyle/>
          <a:p>
            <a:pPr>
              <a:spcBef>
                <a:spcPts val="0"/>
              </a:spcBef>
            </a:pPr>
            <a:r>
              <a:rPr lang="en-GB" sz="2400" dirty="0" smtClean="0">
                <a:solidFill>
                  <a:srgbClr val="0000FF"/>
                </a:solidFill>
              </a:rPr>
              <a:t>Dominated</a:t>
            </a:r>
            <a:r>
              <a:rPr lang="en-GB" sz="2400" dirty="0" smtClean="0"/>
              <a:t> entity </a:t>
            </a:r>
            <a:r>
              <a:rPr lang="en-GB" sz="2400" dirty="0"/>
              <a:t>descriptions</a:t>
            </a:r>
            <a:r>
              <a:rPr lang="en-GB" sz="2400" dirty="0" smtClean="0"/>
              <a:t> </a:t>
            </a:r>
            <a:r>
              <a:rPr lang="en-GB" sz="2400" dirty="0"/>
              <a:t>can be </a:t>
            </a:r>
            <a:r>
              <a:rPr lang="en-GB" sz="2400" dirty="0">
                <a:solidFill>
                  <a:srgbClr val="0000FF"/>
                </a:solidFill>
              </a:rPr>
              <a:t>discarded </a:t>
            </a:r>
            <a:r>
              <a:rPr lang="en-GB" sz="2400" dirty="0" smtClean="0">
                <a:solidFill>
                  <a:srgbClr val="0000FF"/>
                </a:solidFill>
              </a:rPr>
              <a:t>anytime</a:t>
            </a:r>
          </a:p>
          <a:p>
            <a:pPr>
              <a:spcBef>
                <a:spcPts val="0"/>
              </a:spcBef>
            </a:pPr>
            <a:endParaRPr lang="el-GR" sz="2400" dirty="0" smtClean="0"/>
          </a:p>
          <a:p>
            <a:pPr>
              <a:spcBef>
                <a:spcPts val="0"/>
              </a:spcBef>
            </a:pPr>
            <a:r>
              <a:rPr lang="en-GB" sz="2400" dirty="0" smtClean="0"/>
              <a:t>Union class of match and merge</a:t>
            </a:r>
          </a:p>
          <a:p>
            <a:pPr lvl="1"/>
            <a:r>
              <a:rPr lang="en-GB" dirty="0" smtClean="0">
                <a:solidFill>
                  <a:srgbClr val="0000FF"/>
                </a:solidFill>
              </a:rPr>
              <a:t>Union-merge</a:t>
            </a:r>
            <a:r>
              <a:rPr lang="en-GB" dirty="0" smtClean="0"/>
              <a:t>: All values are kept in merged descriptions</a:t>
            </a:r>
          </a:p>
          <a:p>
            <a:pPr lvl="1"/>
            <a:r>
              <a:rPr lang="en-GB" dirty="0" smtClean="0">
                <a:solidFill>
                  <a:srgbClr val="0000FF"/>
                </a:solidFill>
              </a:rPr>
              <a:t>Union-match</a:t>
            </a:r>
            <a:r>
              <a:rPr lang="en-GB" dirty="0"/>
              <a:t>: At least one </a:t>
            </a:r>
            <a:r>
              <a:rPr lang="en-GB" dirty="0" smtClean="0"/>
              <a:t>of the values in common</a:t>
            </a:r>
          </a:p>
        </p:txBody>
      </p:sp>
      <p:sp>
        <p:nvSpPr>
          <p:cNvPr id="15" name="Espace réservé du contenu 2"/>
          <p:cNvSpPr txBox="1">
            <a:spLocks/>
          </p:cNvSpPr>
          <p:nvPr/>
        </p:nvSpPr>
        <p:spPr bwMode="auto">
          <a:xfrm>
            <a:off x="0" y="5261823"/>
            <a:ext cx="9144000" cy="32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GB" sz="2400" kern="0" dirty="0" smtClean="0"/>
              <a:t>Commutativity of </a:t>
            </a:r>
            <a:r>
              <a:rPr lang="en-GB" sz="2400" kern="0" dirty="0" smtClean="0">
                <a:solidFill>
                  <a:srgbClr val="0000FF"/>
                </a:solidFill>
              </a:rPr>
              <a:t>match</a:t>
            </a:r>
            <a:r>
              <a:rPr lang="en-GB" sz="2400" kern="0" dirty="0" smtClean="0"/>
              <a:t> and </a:t>
            </a:r>
            <a:r>
              <a:rPr lang="en-GB" sz="2400" kern="0" dirty="0" smtClean="0">
                <a:solidFill>
                  <a:srgbClr val="0000FF"/>
                </a:solidFill>
              </a:rPr>
              <a:t>merge</a:t>
            </a:r>
            <a:r>
              <a:rPr lang="en-GB" sz="2400" kern="0" dirty="0" smtClean="0"/>
              <a:t> functions for </a:t>
            </a:r>
            <a:r>
              <a:rPr lang="en-GB" sz="2400" kern="0" dirty="0" smtClean="0">
                <a:solidFill>
                  <a:srgbClr val="0000FF"/>
                </a:solidFill>
              </a:rPr>
              <a:t>highly heterogeneous </a:t>
            </a:r>
            <a:r>
              <a:rPr lang="en-GB" sz="2400" kern="0" dirty="0" smtClean="0"/>
              <a:t>descriptions does </a:t>
            </a:r>
            <a:r>
              <a:rPr lang="en-GB" sz="2400" kern="0" dirty="0" smtClean="0">
                <a:solidFill>
                  <a:srgbClr val="0000FF"/>
                </a:solidFill>
              </a:rPr>
              <a:t>not always hold</a:t>
            </a:r>
            <a:endParaRPr lang="en-GB" sz="2400" kern="0" dirty="0">
              <a:solidFill>
                <a:srgbClr val="0000FF"/>
              </a:solidFill>
            </a:endParaRPr>
          </a:p>
        </p:txBody>
      </p:sp>
      <p:sp>
        <p:nvSpPr>
          <p:cNvPr id="16" name="Espace réservé du contenu 2"/>
          <p:cNvSpPr txBox="1">
            <a:spLocks/>
          </p:cNvSpPr>
          <p:nvPr/>
        </p:nvSpPr>
        <p:spPr bwMode="auto">
          <a:xfrm>
            <a:off x="0" y="805333"/>
            <a:ext cx="9144000" cy="7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a:spcBef>
                <a:spcPts val="0"/>
              </a:spcBef>
            </a:pPr>
            <a:r>
              <a:rPr lang="en-GB" sz="2400" kern="0" dirty="0" smtClean="0"/>
              <a:t>General ER process is guaranteed to be </a:t>
            </a:r>
            <a:r>
              <a:rPr lang="en-GB" sz="2400" kern="0" dirty="0" smtClean="0">
                <a:solidFill>
                  <a:srgbClr val="0000FF"/>
                </a:solidFill>
              </a:rPr>
              <a:t>finite</a:t>
            </a:r>
          </a:p>
          <a:p>
            <a:pPr>
              <a:spcBef>
                <a:spcPts val="0"/>
              </a:spcBef>
            </a:pPr>
            <a:r>
              <a:rPr lang="en-GB" sz="2400" kern="0" dirty="0" smtClean="0"/>
              <a:t>Entity descriptions can be </a:t>
            </a:r>
            <a:r>
              <a:rPr lang="en-GB" sz="2400" kern="0" dirty="0" smtClean="0">
                <a:solidFill>
                  <a:srgbClr val="0000FF"/>
                </a:solidFill>
              </a:rPr>
              <a:t>matched </a:t>
            </a:r>
            <a:r>
              <a:rPr lang="en-GB" sz="2400" kern="0" dirty="0" smtClean="0"/>
              <a:t>and</a:t>
            </a:r>
            <a:r>
              <a:rPr lang="en-GB" sz="2400" kern="0" dirty="0" smtClean="0">
                <a:solidFill>
                  <a:srgbClr val="0000FF"/>
                </a:solidFill>
              </a:rPr>
              <a:t> merged in any order</a:t>
            </a:r>
            <a:endParaRPr lang="en-GB" kern="0" dirty="0" smtClean="0"/>
          </a:p>
        </p:txBody>
      </p:sp>
      <p:sp>
        <p:nvSpPr>
          <p:cNvPr id="17" name="Rectangle 16"/>
          <p:cNvSpPr/>
          <p:nvPr/>
        </p:nvSpPr>
        <p:spPr>
          <a:xfrm>
            <a:off x="5645254" y="3007999"/>
            <a:ext cx="389850" cy="574453"/>
          </a:xfrm>
          <a:prstGeom prst="rect">
            <a:avLst/>
          </a:prstGeom>
        </p:spPr>
        <p:txBody>
          <a:bodyPr wrap="none">
            <a:spAutoFit/>
          </a:bodyPr>
          <a:lstStyle/>
          <a:p>
            <a:pPr>
              <a:buNone/>
            </a:pPr>
            <a:r>
              <a:rPr lang="en-GB" dirty="0" smtClean="0">
                <a:latin typeface="Tw Cen MT" panose="020B0602020104020603" pitchFamily="34" charset="0"/>
              </a:rPr>
              <a:t>e</a:t>
            </a:r>
            <a:endParaRPr lang="el-GR" baseline="-25000" dirty="0"/>
          </a:p>
        </p:txBody>
      </p:sp>
    </p:spTree>
    <p:extLst>
      <p:ext uri="{BB962C8B-B14F-4D97-AF65-F5344CB8AC3E}">
        <p14:creationId xmlns:p14="http://schemas.microsoft.com/office/powerpoint/2010/main" val="27119774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41316" y="2419350"/>
            <a:ext cx="8490857" cy="2317750"/>
          </a:xfrm>
        </p:spPr>
        <p:txBody>
          <a:bodyPr/>
          <a:lstStyle/>
          <a:p>
            <a:r>
              <a:rPr lang="en-GB" dirty="0"/>
              <a:t>Matching and Resolving Entities (II): </a:t>
            </a:r>
            <a:r>
              <a:rPr lang="en-GB" dirty="0" smtClean="0"/>
              <a:t>Matching-based Iterative </a:t>
            </a:r>
            <a:r>
              <a:rPr lang="en-GB" dirty="0"/>
              <a:t>Resolution</a:t>
            </a:r>
          </a:p>
        </p:txBody>
      </p:sp>
    </p:spTree>
    <p:extLst>
      <p:ext uri="{BB962C8B-B14F-4D97-AF65-F5344CB8AC3E}">
        <p14:creationId xmlns:p14="http://schemas.microsoft.com/office/powerpoint/2010/main" val="5712764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807396"/>
          </a:xfrm>
        </p:spPr>
        <p:txBody>
          <a:bodyPr/>
          <a:lstStyle/>
          <a:p>
            <a:r>
              <a:rPr lang="en-US" dirty="0" smtClean="0"/>
              <a:t>Positive and Negative Match Evidence</a:t>
            </a:r>
            <a:endParaRPr lang="el-G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138974436"/>
              </p:ext>
            </p:extLst>
          </p:nvPr>
        </p:nvGraphicFramePr>
        <p:xfrm>
          <a:off x="165364" y="1692615"/>
          <a:ext cx="8842442" cy="3630904"/>
        </p:xfrm>
        <a:graphic>
          <a:graphicData uri="http://schemas.openxmlformats.org/drawingml/2006/table">
            <a:tbl>
              <a:tblPr firstRow="1" bandRow="1">
                <a:tableStyleId>{327F97BB-C833-4FB7-BDE5-3F7075034690}</a:tableStyleId>
              </a:tblPr>
              <a:tblGrid>
                <a:gridCol w="1359774">
                  <a:extLst>
                    <a:ext uri="{9D8B030D-6E8A-4147-A177-3AD203B41FA5}">
                      <a16:colId xmlns:a16="http://schemas.microsoft.com/office/drawing/2014/main" val="2001562000"/>
                    </a:ext>
                  </a:extLst>
                </a:gridCol>
                <a:gridCol w="3762745">
                  <a:extLst>
                    <a:ext uri="{9D8B030D-6E8A-4147-A177-3AD203B41FA5}">
                      <a16:colId xmlns:a16="http://schemas.microsoft.com/office/drawing/2014/main" val="387401887"/>
                    </a:ext>
                  </a:extLst>
                </a:gridCol>
                <a:gridCol w="3719923">
                  <a:extLst>
                    <a:ext uri="{9D8B030D-6E8A-4147-A177-3AD203B41FA5}">
                      <a16:colId xmlns:a16="http://schemas.microsoft.com/office/drawing/2014/main" val="4123879124"/>
                    </a:ext>
                  </a:extLst>
                </a:gridCol>
              </a:tblGrid>
              <a:tr h="400024">
                <a:tc>
                  <a:txBody>
                    <a:bodyPr/>
                    <a:lstStyle/>
                    <a:p>
                      <a:endParaRPr lang="el-GR" sz="2000" dirty="0"/>
                    </a:p>
                  </a:txBody>
                  <a:tcPr/>
                </a:tc>
                <a:tc>
                  <a:txBody>
                    <a:bodyPr/>
                    <a:lstStyle/>
                    <a:p>
                      <a:r>
                        <a:rPr lang="en-GB" sz="2000" dirty="0" smtClean="0">
                          <a:solidFill>
                            <a:srgbClr val="002060"/>
                          </a:solidFill>
                        </a:rPr>
                        <a:t>Hard Constraints</a:t>
                      </a:r>
                      <a:endParaRPr lang="el-GR" sz="2000" dirty="0">
                        <a:solidFill>
                          <a:srgbClr val="002060"/>
                        </a:solidFill>
                      </a:endParaRPr>
                    </a:p>
                  </a:txBody>
                  <a:tcPr/>
                </a:tc>
                <a:tc>
                  <a:txBody>
                    <a:bodyPr/>
                    <a:lstStyle/>
                    <a:p>
                      <a:r>
                        <a:rPr lang="en-GB" sz="2000" dirty="0" smtClean="0">
                          <a:solidFill>
                            <a:srgbClr val="002060"/>
                          </a:solidFill>
                        </a:rPr>
                        <a:t>Soft Constraints</a:t>
                      </a:r>
                      <a:endParaRPr lang="el-GR" sz="2000" dirty="0">
                        <a:solidFill>
                          <a:srgbClr val="002060"/>
                        </a:solidFill>
                      </a:endParaRPr>
                    </a:p>
                  </a:txBody>
                  <a:tcPr/>
                </a:tc>
                <a:extLst>
                  <a:ext uri="{0D108BD9-81ED-4DB2-BD59-A6C34878D82A}">
                    <a16:rowId xmlns:a16="http://schemas.microsoft.com/office/drawing/2014/main" val="1357965646"/>
                  </a:ext>
                </a:extLst>
              </a:tr>
              <a:tr h="370840">
                <a:tc>
                  <a:txBody>
                    <a:bodyPr/>
                    <a:lstStyle/>
                    <a:p>
                      <a:r>
                        <a:rPr lang="en-GB" sz="2000" b="1" dirty="0" smtClean="0">
                          <a:solidFill>
                            <a:srgbClr val="002060"/>
                          </a:solidFill>
                        </a:rPr>
                        <a:t>Positive Evidence</a:t>
                      </a:r>
                      <a:endParaRPr lang="el-GR" sz="2000" b="1" dirty="0">
                        <a:solidFill>
                          <a:srgbClr val="002060"/>
                        </a:solidFill>
                      </a:endParaRPr>
                    </a:p>
                  </a:txBody>
                  <a:tcPr/>
                </a:tc>
                <a:tc>
                  <a:txBody>
                    <a:bodyPr/>
                    <a:lstStyle/>
                    <a:p>
                      <a:r>
                        <a:rPr lang="en-US" sz="2000" b="1" dirty="0" smtClean="0">
                          <a:solidFill>
                            <a:srgbClr val="002060"/>
                          </a:solidFill>
                        </a:rPr>
                        <a:t>FD</a:t>
                      </a:r>
                      <a:r>
                        <a:rPr lang="en-US" sz="2000" dirty="0" smtClean="0">
                          <a:solidFill>
                            <a:srgbClr val="002060"/>
                          </a:solidFill>
                        </a:rPr>
                        <a:t>: </a:t>
                      </a:r>
                      <a:r>
                        <a:rPr lang="en-US" sz="2000" b="1" dirty="0" smtClean="0">
                          <a:solidFill>
                            <a:srgbClr val="002060"/>
                          </a:solidFill>
                        </a:rPr>
                        <a:t>if</a:t>
                      </a:r>
                      <a:r>
                        <a:rPr lang="en-US" sz="2000" dirty="0" smtClean="0">
                          <a:solidFill>
                            <a:srgbClr val="002060"/>
                          </a:solidFill>
                        </a:rPr>
                        <a:t> M(</a:t>
                      </a:r>
                      <a:r>
                        <a:rPr lang="en-US" sz="2000" dirty="0" err="1" smtClean="0">
                          <a:solidFill>
                            <a:srgbClr val="002060"/>
                          </a:solidFill>
                        </a:rPr>
                        <a:t>e</a:t>
                      </a:r>
                      <a:r>
                        <a:rPr lang="en-US" sz="2000" baseline="-25000" dirty="0" err="1" smtClean="0">
                          <a:solidFill>
                            <a:srgbClr val="002060"/>
                          </a:solidFill>
                        </a:rPr>
                        <a:t>i</a:t>
                      </a:r>
                      <a:r>
                        <a:rPr lang="en-US" sz="2000" dirty="0" smtClean="0">
                          <a:solidFill>
                            <a:srgbClr val="002060"/>
                          </a:solidFill>
                        </a:rPr>
                        <a:t>, e</a:t>
                      </a:r>
                      <a:r>
                        <a:rPr lang="en-US" sz="2000" baseline="-25000" dirty="0" smtClean="0">
                          <a:solidFill>
                            <a:srgbClr val="002060"/>
                          </a:solidFill>
                        </a:rPr>
                        <a:t>j</a:t>
                      </a:r>
                      <a:r>
                        <a:rPr lang="en-US" sz="2000" dirty="0" smtClean="0">
                          <a:solidFill>
                            <a:srgbClr val="002060"/>
                          </a:solidFill>
                        </a:rPr>
                        <a:t>) = true </a:t>
                      </a:r>
                      <a:r>
                        <a:rPr lang="en-US" sz="2000" b="1" dirty="0" smtClean="0">
                          <a:solidFill>
                            <a:srgbClr val="002060"/>
                          </a:solidFill>
                        </a:rPr>
                        <a:t>then</a:t>
                      </a:r>
                      <a:r>
                        <a:rPr lang="en-US" sz="2000" dirty="0" smtClean="0">
                          <a:solidFill>
                            <a:srgbClr val="002060"/>
                          </a:solidFill>
                        </a:rPr>
                        <a:t> M(</a:t>
                      </a:r>
                      <a:r>
                        <a:rPr lang="en-US" sz="2000" dirty="0" err="1" smtClean="0">
                          <a:solidFill>
                            <a:srgbClr val="002060"/>
                          </a:solidFill>
                        </a:rPr>
                        <a:t>e</a:t>
                      </a:r>
                      <a:r>
                        <a:rPr lang="en-US" sz="2000" baseline="-25000" dirty="0" err="1" smtClean="0">
                          <a:solidFill>
                            <a:srgbClr val="002060"/>
                          </a:solidFill>
                        </a:rPr>
                        <a:t>k</a:t>
                      </a:r>
                      <a:r>
                        <a:rPr lang="en-US" sz="2000" dirty="0" smtClean="0">
                          <a:solidFill>
                            <a:srgbClr val="002060"/>
                          </a:solidFill>
                        </a:rPr>
                        <a:t>, e</a:t>
                      </a:r>
                      <a:r>
                        <a:rPr lang="en-US" sz="2000" baseline="-25000" dirty="0" smtClean="0">
                          <a:solidFill>
                            <a:srgbClr val="002060"/>
                          </a:solidFill>
                        </a:rPr>
                        <a:t>l</a:t>
                      </a:r>
                      <a:r>
                        <a:rPr lang="en-US" sz="2000" dirty="0" smtClean="0">
                          <a:solidFill>
                            <a:srgbClr val="002060"/>
                          </a:solidFill>
                        </a:rPr>
                        <a:t>) = true </a:t>
                      </a:r>
                    </a:p>
                    <a:p>
                      <a:r>
                        <a:rPr lang="en-US" sz="2000" b="1" dirty="0" smtClean="0">
                          <a:solidFill>
                            <a:srgbClr val="002060"/>
                          </a:solidFill>
                        </a:rPr>
                        <a:t>Example</a:t>
                      </a:r>
                      <a:r>
                        <a:rPr lang="en-US" sz="2000" dirty="0" smtClean="0">
                          <a:solidFill>
                            <a:srgbClr val="002060"/>
                          </a:solidFill>
                        </a:rPr>
                        <a:t>: if two movies match then their director also match</a:t>
                      </a:r>
                      <a:endParaRPr lang="en-US" sz="20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rPr>
                        <a:t>FD</a:t>
                      </a:r>
                      <a:r>
                        <a:rPr lang="en-US" sz="2000" dirty="0" smtClean="0">
                          <a:solidFill>
                            <a:srgbClr val="002060"/>
                          </a:solidFill>
                        </a:rPr>
                        <a:t>: </a:t>
                      </a:r>
                      <a:r>
                        <a:rPr lang="en-US" sz="2000" b="1" dirty="0" smtClean="0">
                          <a:solidFill>
                            <a:srgbClr val="002060"/>
                          </a:solidFill>
                        </a:rPr>
                        <a:t>if </a:t>
                      </a:r>
                      <a:r>
                        <a:rPr lang="en-US" sz="2000" dirty="0" smtClean="0">
                          <a:solidFill>
                            <a:srgbClr val="002060"/>
                          </a:solidFill>
                        </a:rPr>
                        <a:t>M(</a:t>
                      </a:r>
                      <a:r>
                        <a:rPr lang="en-US" sz="2000" dirty="0" err="1" smtClean="0">
                          <a:solidFill>
                            <a:srgbClr val="002060"/>
                          </a:solidFill>
                        </a:rPr>
                        <a:t>e</a:t>
                      </a:r>
                      <a:r>
                        <a:rPr lang="en-US" sz="2000" baseline="-25000" dirty="0" err="1" smtClean="0">
                          <a:solidFill>
                            <a:srgbClr val="002060"/>
                          </a:solidFill>
                        </a:rPr>
                        <a:t>i</a:t>
                      </a:r>
                      <a:r>
                        <a:rPr lang="en-US" sz="2000" dirty="0" smtClean="0">
                          <a:solidFill>
                            <a:srgbClr val="002060"/>
                          </a:solidFill>
                        </a:rPr>
                        <a:t>, e</a:t>
                      </a:r>
                      <a:r>
                        <a:rPr lang="en-US" sz="2000" baseline="-25000" dirty="0" smtClean="0">
                          <a:solidFill>
                            <a:srgbClr val="002060"/>
                          </a:solidFill>
                        </a:rPr>
                        <a:t>j</a:t>
                      </a:r>
                      <a:r>
                        <a:rPr lang="en-US" sz="2000" dirty="0" smtClean="0">
                          <a:solidFill>
                            <a:srgbClr val="002060"/>
                          </a:solidFill>
                        </a:rPr>
                        <a:t>) = true </a:t>
                      </a:r>
                      <a:r>
                        <a:rPr lang="en-US" sz="2000" b="1" dirty="0" smtClean="0">
                          <a:solidFill>
                            <a:srgbClr val="002060"/>
                          </a:solidFill>
                        </a:rPr>
                        <a:t>then most likely </a:t>
                      </a:r>
                      <a:r>
                        <a:rPr lang="en-US" sz="2000" dirty="0" smtClean="0">
                          <a:solidFill>
                            <a:srgbClr val="002060"/>
                          </a:solidFill>
                        </a:rPr>
                        <a:t>M(</a:t>
                      </a:r>
                      <a:r>
                        <a:rPr lang="en-US" sz="2000" dirty="0" err="1" smtClean="0">
                          <a:solidFill>
                            <a:srgbClr val="002060"/>
                          </a:solidFill>
                        </a:rPr>
                        <a:t>e</a:t>
                      </a:r>
                      <a:r>
                        <a:rPr lang="en-US" sz="2000" baseline="-25000" dirty="0" err="1" smtClean="0">
                          <a:solidFill>
                            <a:srgbClr val="002060"/>
                          </a:solidFill>
                        </a:rPr>
                        <a:t>k</a:t>
                      </a:r>
                      <a:r>
                        <a:rPr lang="en-US" sz="2000" dirty="0" smtClean="0">
                          <a:solidFill>
                            <a:srgbClr val="002060"/>
                          </a:solidFill>
                        </a:rPr>
                        <a:t>, e</a:t>
                      </a:r>
                      <a:r>
                        <a:rPr lang="en-US" sz="2000" baseline="-25000" dirty="0" smtClean="0">
                          <a:solidFill>
                            <a:srgbClr val="002060"/>
                          </a:solidFill>
                        </a:rPr>
                        <a:t>l</a:t>
                      </a:r>
                      <a:r>
                        <a:rPr lang="en-US" sz="2000" dirty="0" smtClean="0">
                          <a:solidFill>
                            <a:srgbClr val="002060"/>
                          </a:solidFill>
                        </a:rPr>
                        <a:t>) = true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rPr>
                        <a:t>Example</a:t>
                      </a:r>
                      <a:r>
                        <a:rPr lang="en-US" sz="2000" dirty="0" smtClean="0">
                          <a:solidFill>
                            <a:srgbClr val="002060"/>
                          </a:solidFill>
                        </a:rPr>
                        <a:t>: if two movies match then their actors are most likely to match</a:t>
                      </a:r>
                    </a:p>
                  </a:txBody>
                  <a:tcPr/>
                </a:tc>
                <a:extLst>
                  <a:ext uri="{0D108BD9-81ED-4DB2-BD59-A6C34878D82A}">
                    <a16:rowId xmlns:a16="http://schemas.microsoft.com/office/drawing/2014/main" val="89230430"/>
                  </a:ext>
                </a:extLst>
              </a:tr>
              <a:tr h="370840">
                <a:tc>
                  <a:txBody>
                    <a:bodyPr/>
                    <a:lstStyle/>
                    <a:p>
                      <a:r>
                        <a:rPr lang="en-GB" sz="2000" b="1" dirty="0" smtClean="0">
                          <a:solidFill>
                            <a:srgbClr val="002060"/>
                          </a:solidFill>
                        </a:rPr>
                        <a:t>Negative Evidence</a:t>
                      </a:r>
                      <a:endParaRPr lang="el-GR" sz="2000" b="1" dirty="0">
                        <a:solidFill>
                          <a:srgbClr val="002060"/>
                        </a:solidFill>
                      </a:endParaRPr>
                    </a:p>
                  </a:txBody>
                  <a:tcPr/>
                </a:tc>
                <a:tc>
                  <a:txBody>
                    <a:bodyPr/>
                    <a:lstStyle/>
                    <a:p>
                      <a:r>
                        <a:rPr lang="en-US" sz="2000" b="1" dirty="0" smtClean="0">
                          <a:solidFill>
                            <a:srgbClr val="002060"/>
                          </a:solidFill>
                        </a:rPr>
                        <a:t>FD</a:t>
                      </a:r>
                      <a:r>
                        <a:rPr lang="en-US" sz="2000" dirty="0" smtClean="0">
                          <a:solidFill>
                            <a:srgbClr val="002060"/>
                          </a:solidFill>
                        </a:rPr>
                        <a:t>: </a:t>
                      </a:r>
                      <a:r>
                        <a:rPr lang="en-US" sz="2000" b="1" dirty="0" smtClean="0">
                          <a:solidFill>
                            <a:srgbClr val="002060"/>
                          </a:solidFill>
                        </a:rPr>
                        <a:t>if </a:t>
                      </a:r>
                      <a:r>
                        <a:rPr lang="en-US" sz="2000" dirty="0" smtClean="0">
                          <a:solidFill>
                            <a:srgbClr val="002060"/>
                          </a:solidFill>
                        </a:rPr>
                        <a:t>M(</a:t>
                      </a:r>
                      <a:r>
                        <a:rPr lang="en-US" sz="2000" dirty="0" err="1" smtClean="0">
                          <a:solidFill>
                            <a:srgbClr val="002060"/>
                          </a:solidFill>
                        </a:rPr>
                        <a:t>e</a:t>
                      </a:r>
                      <a:r>
                        <a:rPr lang="en-US" sz="2000" baseline="-25000" dirty="0" err="1" smtClean="0">
                          <a:solidFill>
                            <a:srgbClr val="002060"/>
                          </a:solidFill>
                        </a:rPr>
                        <a:t>i</a:t>
                      </a:r>
                      <a:r>
                        <a:rPr lang="en-US" sz="2000" dirty="0" smtClean="0">
                          <a:solidFill>
                            <a:srgbClr val="002060"/>
                          </a:solidFill>
                        </a:rPr>
                        <a:t>, e</a:t>
                      </a:r>
                      <a:r>
                        <a:rPr lang="en-US" sz="2000" baseline="-25000" dirty="0" smtClean="0">
                          <a:solidFill>
                            <a:srgbClr val="002060"/>
                          </a:solidFill>
                        </a:rPr>
                        <a:t>j</a:t>
                      </a:r>
                      <a:r>
                        <a:rPr lang="en-US" sz="2000" dirty="0" smtClean="0">
                          <a:solidFill>
                            <a:srgbClr val="002060"/>
                          </a:solidFill>
                        </a:rPr>
                        <a:t>) = false </a:t>
                      </a:r>
                      <a:r>
                        <a:rPr lang="en-US" sz="2000" b="1" dirty="0" smtClean="0">
                          <a:solidFill>
                            <a:srgbClr val="002060"/>
                          </a:solidFill>
                        </a:rPr>
                        <a:t>then</a:t>
                      </a:r>
                      <a:r>
                        <a:rPr lang="en-US" sz="2000" dirty="0" smtClean="0">
                          <a:solidFill>
                            <a:srgbClr val="002060"/>
                          </a:solidFill>
                        </a:rPr>
                        <a:t> M(</a:t>
                      </a:r>
                      <a:r>
                        <a:rPr lang="en-US" sz="2000" dirty="0" err="1" smtClean="0">
                          <a:solidFill>
                            <a:srgbClr val="002060"/>
                          </a:solidFill>
                        </a:rPr>
                        <a:t>e</a:t>
                      </a:r>
                      <a:r>
                        <a:rPr lang="en-US" sz="2000" baseline="-25000" dirty="0" err="1" smtClean="0">
                          <a:solidFill>
                            <a:srgbClr val="002060"/>
                          </a:solidFill>
                        </a:rPr>
                        <a:t>k</a:t>
                      </a:r>
                      <a:r>
                        <a:rPr lang="en-US" sz="2000" dirty="0" smtClean="0">
                          <a:solidFill>
                            <a:srgbClr val="002060"/>
                          </a:solidFill>
                        </a:rPr>
                        <a:t>, e</a:t>
                      </a:r>
                      <a:r>
                        <a:rPr lang="en-US" sz="2000" baseline="-25000" dirty="0" smtClean="0">
                          <a:solidFill>
                            <a:srgbClr val="002060"/>
                          </a:solidFill>
                        </a:rPr>
                        <a:t>l</a:t>
                      </a:r>
                      <a:r>
                        <a:rPr lang="en-US" sz="2000" dirty="0" smtClean="0">
                          <a:solidFill>
                            <a:srgbClr val="002060"/>
                          </a:solidFill>
                        </a:rPr>
                        <a:t>) = false </a:t>
                      </a:r>
                    </a:p>
                    <a:p>
                      <a:r>
                        <a:rPr lang="en-US" sz="2000" b="1" dirty="0" smtClean="0">
                          <a:solidFill>
                            <a:srgbClr val="002060"/>
                          </a:solidFill>
                        </a:rPr>
                        <a:t>Example</a:t>
                      </a:r>
                      <a:r>
                        <a:rPr lang="en-US" sz="2000" dirty="0" smtClean="0">
                          <a:solidFill>
                            <a:srgbClr val="002060"/>
                          </a:solidFill>
                        </a:rPr>
                        <a:t>: if two directors don’t match then movies directed by them don’t also match</a:t>
                      </a:r>
                      <a:endParaRPr lang="en-GB" sz="2000" b="1" dirty="0" smtClean="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rPr>
                        <a:t>FD</a:t>
                      </a:r>
                      <a:r>
                        <a:rPr lang="en-US" sz="2000" dirty="0" smtClean="0">
                          <a:solidFill>
                            <a:srgbClr val="002060"/>
                          </a:solidFill>
                        </a:rPr>
                        <a:t>: </a:t>
                      </a:r>
                      <a:r>
                        <a:rPr lang="en-US" sz="2000" b="1" dirty="0" smtClean="0">
                          <a:solidFill>
                            <a:srgbClr val="002060"/>
                          </a:solidFill>
                        </a:rPr>
                        <a:t>if</a:t>
                      </a:r>
                      <a:r>
                        <a:rPr lang="en-US" sz="2000" dirty="0" smtClean="0">
                          <a:solidFill>
                            <a:srgbClr val="002060"/>
                          </a:solidFill>
                        </a:rPr>
                        <a:t> M(</a:t>
                      </a:r>
                      <a:r>
                        <a:rPr lang="en-US" sz="2000" dirty="0" err="1" smtClean="0">
                          <a:solidFill>
                            <a:srgbClr val="002060"/>
                          </a:solidFill>
                        </a:rPr>
                        <a:t>e</a:t>
                      </a:r>
                      <a:r>
                        <a:rPr lang="en-US" sz="2000" baseline="-25000" dirty="0" err="1" smtClean="0">
                          <a:solidFill>
                            <a:srgbClr val="002060"/>
                          </a:solidFill>
                        </a:rPr>
                        <a:t>i</a:t>
                      </a:r>
                      <a:r>
                        <a:rPr lang="en-US" sz="2000" dirty="0" smtClean="0">
                          <a:solidFill>
                            <a:srgbClr val="002060"/>
                          </a:solidFill>
                        </a:rPr>
                        <a:t>, e</a:t>
                      </a:r>
                      <a:r>
                        <a:rPr lang="en-US" sz="2000" baseline="-25000" dirty="0" smtClean="0">
                          <a:solidFill>
                            <a:srgbClr val="002060"/>
                          </a:solidFill>
                        </a:rPr>
                        <a:t>j</a:t>
                      </a:r>
                      <a:r>
                        <a:rPr lang="en-US" sz="2000" dirty="0" smtClean="0">
                          <a:solidFill>
                            <a:srgbClr val="002060"/>
                          </a:solidFill>
                        </a:rPr>
                        <a:t>) = false </a:t>
                      </a:r>
                      <a:r>
                        <a:rPr lang="en-US" sz="2000" b="1" dirty="0" smtClean="0">
                          <a:solidFill>
                            <a:srgbClr val="002060"/>
                          </a:solidFill>
                        </a:rPr>
                        <a:t>then most likely </a:t>
                      </a:r>
                      <a:r>
                        <a:rPr lang="en-US" sz="2000" dirty="0" smtClean="0">
                          <a:solidFill>
                            <a:srgbClr val="002060"/>
                          </a:solidFill>
                        </a:rPr>
                        <a:t>M(</a:t>
                      </a:r>
                      <a:r>
                        <a:rPr lang="en-US" sz="2000" dirty="0" err="1" smtClean="0">
                          <a:solidFill>
                            <a:srgbClr val="002060"/>
                          </a:solidFill>
                        </a:rPr>
                        <a:t>e</a:t>
                      </a:r>
                      <a:r>
                        <a:rPr lang="en-US" sz="2000" baseline="-25000" dirty="0" err="1" smtClean="0">
                          <a:solidFill>
                            <a:srgbClr val="002060"/>
                          </a:solidFill>
                        </a:rPr>
                        <a:t>k</a:t>
                      </a:r>
                      <a:r>
                        <a:rPr lang="en-US" sz="2000" dirty="0" smtClean="0">
                          <a:solidFill>
                            <a:srgbClr val="002060"/>
                          </a:solidFill>
                        </a:rPr>
                        <a:t>, e</a:t>
                      </a:r>
                      <a:r>
                        <a:rPr lang="en-US" sz="2000" baseline="-25000" dirty="0" smtClean="0">
                          <a:solidFill>
                            <a:srgbClr val="002060"/>
                          </a:solidFill>
                        </a:rPr>
                        <a:t>l</a:t>
                      </a:r>
                      <a:r>
                        <a:rPr lang="en-US" sz="2000" dirty="0" smtClean="0">
                          <a:solidFill>
                            <a:srgbClr val="002060"/>
                          </a:solidFill>
                        </a:rPr>
                        <a:t>) = false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rPr>
                        <a:t>Example</a:t>
                      </a:r>
                      <a:r>
                        <a:rPr lang="en-US" sz="2000" dirty="0" smtClean="0">
                          <a:solidFill>
                            <a:srgbClr val="002060"/>
                          </a:solidFill>
                        </a:rPr>
                        <a:t>: if two movies don’t match then their</a:t>
                      </a:r>
                      <a:r>
                        <a:rPr lang="en-US" sz="2000" baseline="0" dirty="0" smtClean="0">
                          <a:solidFill>
                            <a:srgbClr val="002060"/>
                          </a:solidFill>
                        </a:rPr>
                        <a:t> actors </a:t>
                      </a:r>
                      <a:r>
                        <a:rPr lang="en-US" sz="2000" dirty="0" smtClean="0">
                          <a:solidFill>
                            <a:srgbClr val="002060"/>
                          </a:solidFill>
                        </a:rPr>
                        <a:t>are less likely to match</a:t>
                      </a:r>
                    </a:p>
                  </a:txBody>
                  <a:tcPr/>
                </a:tc>
                <a:extLst>
                  <a:ext uri="{0D108BD9-81ED-4DB2-BD59-A6C34878D82A}">
                    <a16:rowId xmlns:a16="http://schemas.microsoft.com/office/drawing/2014/main" val="2316554748"/>
                  </a:ext>
                </a:extLst>
              </a:tr>
            </a:tbl>
          </a:graphicData>
        </a:graphic>
      </p:graphicFrame>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16</a:t>
            </a:fld>
            <a:endParaRPr lang="en-US" dirty="0"/>
          </a:p>
        </p:txBody>
      </p:sp>
      <p:sp>
        <p:nvSpPr>
          <p:cNvPr id="7" name="Bulle ronde 6"/>
          <p:cNvSpPr/>
          <p:nvPr/>
        </p:nvSpPr>
        <p:spPr bwMode="auto">
          <a:xfrm>
            <a:off x="58359" y="719847"/>
            <a:ext cx="3852154" cy="1916349"/>
          </a:xfrm>
          <a:prstGeom prst="wedgeEllipseCallout">
            <a:avLst>
              <a:gd name="adj1" fmla="val 16056"/>
              <a:gd name="adj2" fmla="val 69712"/>
            </a:avLst>
          </a:prstGeom>
          <a:noFill/>
          <a:ln w="12700" cap="flat" cmpd="sng" algn="ctr">
            <a:solidFill>
              <a:schemeClr val="accent2"/>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algn="l" defTabSz="828675" rtl="0" eaLnBrk="1" fontAlgn="base" latinLnBrk="0" hangingPunct="1">
              <a:lnSpc>
                <a:spcPct val="102000"/>
              </a:lnSpc>
              <a:spcBef>
                <a:spcPts val="1275"/>
              </a:spcBef>
              <a:spcAft>
                <a:spcPct val="0"/>
              </a:spcAft>
              <a:buClr>
                <a:srgbClr val="000000"/>
              </a:buClr>
              <a:buSzPct val="75000"/>
              <a:buNone/>
              <a:tabLst/>
            </a:pPr>
            <a:r>
              <a:rPr kumimoji="0" lang="en-GB" sz="2400" b="0" i="0" u="none" strike="noStrike" cap="none" normalizeH="0" baseline="0" dirty="0" smtClean="0">
                <a:ln>
                  <a:noFill/>
                </a:ln>
                <a:solidFill>
                  <a:schemeClr val="tx1"/>
                </a:solidFill>
                <a:effectLst/>
                <a:latin typeface="Arial" charset="0"/>
                <a:cs typeface="Arial" charset="0"/>
                <a:sym typeface="Arial" charset="0"/>
              </a:rPr>
              <a:t>Evaluated on </a:t>
            </a:r>
            <a:r>
              <a:rPr kumimoji="0" lang="en-GB" sz="2400" b="1" i="0" u="none" strike="noStrike" cap="none" normalizeH="0" baseline="0" dirty="0" smtClean="0">
                <a:ln>
                  <a:noFill/>
                </a:ln>
                <a:solidFill>
                  <a:srgbClr val="0000FF"/>
                </a:solidFill>
                <a:effectLst/>
                <a:latin typeface="Arial" charset="0"/>
                <a:cs typeface="Arial" charset="0"/>
                <a:sym typeface="Arial" charset="0"/>
              </a:rPr>
              <a:t>individual entities </a:t>
            </a:r>
            <a:endParaRPr kumimoji="0" lang="el-GR" sz="2400" b="1" i="0" u="none" strike="noStrike" cap="none" normalizeH="0" baseline="0" dirty="0" smtClean="0">
              <a:ln>
                <a:noFill/>
              </a:ln>
              <a:solidFill>
                <a:srgbClr val="0000FF"/>
              </a:solidFill>
              <a:effectLst/>
              <a:latin typeface="Arial" charset="0"/>
              <a:cs typeface="Arial" charset="0"/>
              <a:sym typeface="Arial" charset="0"/>
            </a:endParaRPr>
          </a:p>
        </p:txBody>
      </p:sp>
      <p:sp>
        <p:nvSpPr>
          <p:cNvPr id="8" name="Bulle ronde 7"/>
          <p:cNvSpPr/>
          <p:nvPr/>
        </p:nvSpPr>
        <p:spPr bwMode="auto">
          <a:xfrm>
            <a:off x="4883279" y="671210"/>
            <a:ext cx="4124528" cy="1916349"/>
          </a:xfrm>
          <a:prstGeom prst="wedgeEllipseCallout">
            <a:avLst>
              <a:gd name="adj1" fmla="val -23338"/>
              <a:gd name="adj2" fmla="val 71742"/>
            </a:avLst>
          </a:prstGeom>
          <a:noFill/>
          <a:ln w="12700" cap="flat" cmpd="sng" algn="ctr">
            <a:solidFill>
              <a:schemeClr val="accent2"/>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algn="l" defTabSz="828675" rtl="0" eaLnBrk="1" fontAlgn="base" latinLnBrk="0" hangingPunct="1">
              <a:lnSpc>
                <a:spcPct val="102000"/>
              </a:lnSpc>
              <a:spcBef>
                <a:spcPts val="1275"/>
              </a:spcBef>
              <a:spcAft>
                <a:spcPct val="0"/>
              </a:spcAft>
              <a:buClr>
                <a:srgbClr val="000000"/>
              </a:buClr>
              <a:buSzPct val="75000"/>
              <a:buNone/>
              <a:tabLst/>
            </a:pPr>
            <a:r>
              <a:rPr kumimoji="0" lang="en-GB" sz="2400" b="0" i="0" u="none" strike="noStrike" cap="none" normalizeH="0" baseline="0" dirty="0" smtClean="0">
                <a:ln>
                  <a:noFill/>
                </a:ln>
                <a:solidFill>
                  <a:schemeClr val="tx1"/>
                </a:solidFill>
                <a:effectLst/>
                <a:latin typeface="Arial" charset="0"/>
                <a:cs typeface="Arial" charset="0"/>
                <a:sym typeface="Arial" charset="0"/>
              </a:rPr>
              <a:t>Evaluated on </a:t>
            </a:r>
            <a:r>
              <a:rPr kumimoji="0" lang="en-GB" sz="2400" b="1" i="0" u="none" strike="noStrike" cap="none" normalizeH="0" baseline="0" dirty="0" smtClean="0">
                <a:ln>
                  <a:noFill/>
                </a:ln>
                <a:solidFill>
                  <a:srgbClr val="0000FF"/>
                </a:solidFill>
                <a:effectLst/>
                <a:latin typeface="Arial" charset="0"/>
                <a:cs typeface="Arial" charset="0"/>
                <a:sym typeface="Arial" charset="0"/>
              </a:rPr>
              <a:t>interrelated entities </a:t>
            </a:r>
            <a:endParaRPr kumimoji="0" lang="el-GR" sz="2400" b="1" i="0" u="none" strike="noStrike" cap="none" normalizeH="0" baseline="0" dirty="0" smtClean="0">
              <a:ln>
                <a:noFill/>
              </a:ln>
              <a:solidFill>
                <a:srgbClr val="0000FF"/>
              </a:solidFill>
              <a:effectLst/>
              <a:latin typeface="Arial" charset="0"/>
              <a:cs typeface="Arial" charset="0"/>
              <a:sym typeface="Arial" charset="0"/>
            </a:endParaRPr>
          </a:p>
        </p:txBody>
      </p:sp>
      <p:sp>
        <p:nvSpPr>
          <p:cNvPr id="9" name="Bulle ronde 8"/>
          <p:cNvSpPr/>
          <p:nvPr/>
        </p:nvSpPr>
        <p:spPr bwMode="auto">
          <a:xfrm>
            <a:off x="4883278" y="5448456"/>
            <a:ext cx="3852154" cy="971800"/>
          </a:xfrm>
          <a:prstGeom prst="wedgeEllipseCallout">
            <a:avLst>
              <a:gd name="adj1" fmla="val -21570"/>
              <a:gd name="adj2" fmla="val -103972"/>
            </a:avLst>
          </a:prstGeom>
          <a:noFill/>
          <a:ln w="12700" cap="flat" cmpd="sng" algn="ctr">
            <a:solidFill>
              <a:schemeClr val="accent2"/>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algn="l" defTabSz="828675" rtl="0" eaLnBrk="1" fontAlgn="base" latinLnBrk="0" hangingPunct="1">
              <a:lnSpc>
                <a:spcPct val="102000"/>
              </a:lnSpc>
              <a:spcBef>
                <a:spcPts val="1275"/>
              </a:spcBef>
              <a:spcAft>
                <a:spcPct val="0"/>
              </a:spcAft>
              <a:buClr>
                <a:srgbClr val="000000"/>
              </a:buClr>
              <a:buSzPct val="75000"/>
              <a:buNone/>
              <a:tabLst/>
            </a:pPr>
            <a:r>
              <a:rPr kumimoji="0" lang="en-GB" sz="2400" b="0" i="0" u="none" strike="noStrike" cap="none" normalizeH="0" baseline="0" dirty="0" smtClean="0">
                <a:ln>
                  <a:noFill/>
                </a:ln>
                <a:solidFill>
                  <a:schemeClr val="tx1"/>
                </a:solidFill>
                <a:effectLst/>
                <a:latin typeface="Arial" charset="0"/>
                <a:cs typeface="Arial" charset="0"/>
                <a:sym typeface="Arial" charset="0"/>
              </a:rPr>
              <a:t>Constrains can be </a:t>
            </a:r>
            <a:r>
              <a:rPr kumimoji="0" lang="en-GB" sz="2400" b="1" i="0" u="none" strike="noStrike" cap="none" normalizeH="0" baseline="0" dirty="0" smtClean="0">
                <a:ln>
                  <a:noFill/>
                </a:ln>
                <a:solidFill>
                  <a:srgbClr val="0000FF"/>
                </a:solidFill>
                <a:effectLst/>
                <a:latin typeface="Arial" charset="0"/>
                <a:cs typeface="Arial" charset="0"/>
                <a:sym typeface="Arial" charset="0"/>
              </a:rPr>
              <a:t>recursive</a:t>
            </a:r>
            <a:endParaRPr kumimoji="0" lang="el-GR" sz="2400" b="1" i="0" u="none" strike="noStrike" cap="none" normalizeH="0" baseline="0" dirty="0" smtClean="0">
              <a:ln>
                <a:noFill/>
              </a:ln>
              <a:solidFill>
                <a:srgbClr val="0000FF"/>
              </a:solidFill>
              <a:effectLst/>
              <a:latin typeface="Arial" charset="0"/>
              <a:cs typeface="Arial" charset="0"/>
              <a:sym typeface="Arial" charset="0"/>
            </a:endParaRPr>
          </a:p>
        </p:txBody>
      </p:sp>
      <p:sp>
        <p:nvSpPr>
          <p:cNvPr id="10" name="TextBox 114"/>
          <p:cNvSpPr txBox="1"/>
          <p:nvPr/>
        </p:nvSpPr>
        <p:spPr>
          <a:xfrm>
            <a:off x="1233373" y="6390163"/>
            <a:ext cx="7814930" cy="594650"/>
          </a:xfrm>
          <a:prstGeom prst="rect">
            <a:avLst/>
          </a:prstGeom>
          <a:noFill/>
        </p:spPr>
        <p:txBody>
          <a:bodyPr wrap="square" rtlCol="0">
            <a:spAutoFit/>
          </a:bodyPr>
          <a:lstStyle/>
          <a:p>
            <a:pPr>
              <a:buNone/>
            </a:pPr>
            <a:r>
              <a:rPr lang="en-US" sz="1600" dirty="0" smtClean="0">
                <a:latin typeface="Lucida Console" panose="020B0609040504020204" pitchFamily="49" charset="0"/>
              </a:rPr>
              <a:t>L. </a:t>
            </a:r>
            <a:r>
              <a:rPr lang="en-US" sz="1600" dirty="0" err="1" smtClean="0">
                <a:latin typeface="Lucida Console" panose="020B0609040504020204" pitchFamily="49" charset="0"/>
              </a:rPr>
              <a:t>Getoor</a:t>
            </a:r>
            <a:r>
              <a:rPr lang="en-US" sz="1600" dirty="0" smtClean="0">
                <a:latin typeface="Lucida Console" panose="020B0609040504020204" pitchFamily="49" charset="0"/>
              </a:rPr>
              <a:t>, A. Machanavajjhala </a:t>
            </a:r>
            <a:r>
              <a:rPr lang="en-GB" sz="1600" dirty="0">
                <a:latin typeface="Lucida Console" panose="020B0609040504020204" pitchFamily="49" charset="0"/>
              </a:rPr>
              <a:t>Entity Resolution for Big </a:t>
            </a:r>
            <a:r>
              <a:rPr lang="en-GB" sz="1600" dirty="0" smtClean="0">
                <a:latin typeface="Lucida Console" panose="020B0609040504020204" pitchFamily="49" charset="0"/>
              </a:rPr>
              <a:t>Data KDD’13 Tutorial</a:t>
            </a:r>
            <a:r>
              <a:rPr lang="en-US" sz="1600" dirty="0" smtClean="0">
                <a:latin typeface="Lucida Console" panose="020B0609040504020204" pitchFamily="49" charset="0"/>
              </a:rPr>
              <a:t>  </a:t>
            </a:r>
            <a:endParaRPr lang="en-US" sz="1600" dirty="0">
              <a:latin typeface="Lucida Console" panose="020B0609040504020204" pitchFamily="49" charset="0"/>
            </a:endParaRPr>
          </a:p>
        </p:txBody>
      </p:sp>
      <p:sp>
        <p:nvSpPr>
          <p:cNvPr id="3" name="ZoneTexte 2"/>
          <p:cNvSpPr txBox="1"/>
          <p:nvPr/>
        </p:nvSpPr>
        <p:spPr>
          <a:xfrm>
            <a:off x="165364" y="5450270"/>
            <a:ext cx="4551246" cy="845744"/>
          </a:xfrm>
          <a:prstGeom prst="rect">
            <a:avLst/>
          </a:prstGeom>
          <a:noFill/>
        </p:spPr>
        <p:txBody>
          <a:bodyPr wrap="none" rtlCol="0">
            <a:spAutoFit/>
          </a:bodyPr>
          <a:lstStyle/>
          <a:p>
            <a:pPr>
              <a:spcBef>
                <a:spcPts val="0"/>
              </a:spcBef>
              <a:buNone/>
            </a:pPr>
            <a:r>
              <a:rPr lang="en-US" sz="2400" dirty="0" smtClean="0"/>
              <a:t>Negative constraints are usually</a:t>
            </a:r>
          </a:p>
          <a:p>
            <a:pPr>
              <a:spcBef>
                <a:spcPts val="0"/>
              </a:spcBef>
              <a:buNone/>
            </a:pPr>
            <a:r>
              <a:rPr lang="en-US" sz="2400" dirty="0"/>
              <a:t>stated </a:t>
            </a:r>
            <a:r>
              <a:rPr lang="en-US" sz="2400" dirty="0" smtClean="0"/>
              <a:t>by domain experts </a:t>
            </a:r>
            <a:endParaRPr lang="el-GR" sz="2400" dirty="0"/>
          </a:p>
        </p:txBody>
      </p:sp>
    </p:spTree>
    <p:extLst>
      <p:ext uri="{BB962C8B-B14F-4D97-AF65-F5344CB8AC3E}">
        <p14:creationId xmlns:p14="http://schemas.microsoft.com/office/powerpoint/2010/main" val="915768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825" y="0"/>
            <a:ext cx="9513650" cy="729574"/>
          </a:xfrm>
        </p:spPr>
        <p:txBody>
          <a:bodyPr/>
          <a:lstStyle/>
          <a:p>
            <a:r>
              <a:rPr lang="en-GB" dirty="0"/>
              <a:t>Additional </a:t>
            </a:r>
            <a:r>
              <a:rPr lang="en-GB" dirty="0" smtClean="0"/>
              <a:t>Constraints [Shen </a:t>
            </a:r>
            <a:r>
              <a:rPr lang="en-GB" dirty="0"/>
              <a:t>et </a:t>
            </a:r>
            <a:r>
              <a:rPr lang="en-GB" dirty="0" smtClean="0"/>
              <a:t>al, 2005</a:t>
            </a:r>
            <a:r>
              <a:rPr lang="en-GB" dirty="0"/>
              <a:t>]</a:t>
            </a:r>
            <a:endParaRPr lang="el-G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48617874"/>
              </p:ext>
            </p:extLst>
          </p:nvPr>
        </p:nvGraphicFramePr>
        <p:xfrm>
          <a:off x="62529" y="920317"/>
          <a:ext cx="9018941" cy="5151120"/>
        </p:xfrm>
        <a:graphic>
          <a:graphicData uri="http://schemas.openxmlformats.org/drawingml/2006/table">
            <a:tbl>
              <a:tblPr firstRow="1" bandRow="1">
                <a:tableStyleId>{5C22544A-7EE6-4342-B048-85BDC9FD1C3A}</a:tableStyleId>
              </a:tblPr>
              <a:tblGrid>
                <a:gridCol w="2046341">
                  <a:extLst>
                    <a:ext uri="{9D8B030D-6E8A-4147-A177-3AD203B41FA5}">
                      <a16:colId xmlns:a16="http://schemas.microsoft.com/office/drawing/2014/main" val="2262776288"/>
                    </a:ext>
                  </a:extLst>
                </a:gridCol>
                <a:gridCol w="6972600">
                  <a:extLst>
                    <a:ext uri="{9D8B030D-6E8A-4147-A177-3AD203B41FA5}">
                      <a16:colId xmlns:a16="http://schemas.microsoft.com/office/drawing/2014/main" val="883345928"/>
                    </a:ext>
                  </a:extLst>
                </a:gridCol>
              </a:tblGrid>
              <a:tr h="370840">
                <a:tc>
                  <a:txBody>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Type</a:t>
                      </a:r>
                      <a:endParaRPr lang="el-GR" sz="2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Example</a:t>
                      </a:r>
                      <a:endParaRPr lang="el-GR" sz="2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871825294"/>
                  </a:ext>
                </a:extLst>
              </a:tr>
              <a:tr h="370840">
                <a:tc>
                  <a:txBody>
                    <a:bodyPr/>
                    <a:lstStyle/>
                    <a:p>
                      <a:r>
                        <a:rPr lang="en-GB" sz="2000" dirty="0" smtClean="0">
                          <a:solidFill>
                            <a:srgbClr val="0000FF"/>
                          </a:solidFill>
                        </a:rPr>
                        <a:t>Aggregate</a:t>
                      </a:r>
                      <a:endParaRPr lang="el-GR" sz="2000" dirty="0">
                        <a:solidFill>
                          <a:srgbClr val="0000FF"/>
                        </a:solidFill>
                      </a:endParaRPr>
                    </a:p>
                  </a:txBody>
                  <a:tcPr/>
                </a:tc>
                <a:tc>
                  <a:txBody>
                    <a:bodyPr/>
                    <a:lstStyle/>
                    <a:p>
                      <a:r>
                        <a:rPr lang="en-GB" sz="2000" dirty="0" smtClean="0"/>
                        <a:t>No director has produced more than four</a:t>
                      </a:r>
                      <a:r>
                        <a:rPr lang="en-GB" sz="2000" baseline="0" dirty="0" smtClean="0"/>
                        <a:t> movies per year</a:t>
                      </a:r>
                      <a:endParaRPr lang="el-GR" sz="2000" dirty="0"/>
                    </a:p>
                  </a:txBody>
                  <a:tcPr/>
                </a:tc>
                <a:extLst>
                  <a:ext uri="{0D108BD9-81ED-4DB2-BD59-A6C34878D82A}">
                    <a16:rowId xmlns:a16="http://schemas.microsoft.com/office/drawing/2014/main" val="2253180509"/>
                  </a:ext>
                </a:extLst>
              </a:tr>
              <a:tr h="370840">
                <a:tc>
                  <a:txBody>
                    <a:bodyPr/>
                    <a:lstStyle/>
                    <a:p>
                      <a:r>
                        <a:rPr lang="en-GB" sz="2000" dirty="0" err="1" smtClean="0">
                          <a:solidFill>
                            <a:srgbClr val="0000FF"/>
                          </a:solidFill>
                        </a:rPr>
                        <a:t>Subsumption</a:t>
                      </a:r>
                      <a:endParaRPr lang="el-GR" sz="2000"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If a movie X from </a:t>
                      </a:r>
                      <a:r>
                        <a:rPr lang="en-GB" sz="2000" dirty="0" err="1" smtClean="0"/>
                        <a:t>Yago</a:t>
                      </a:r>
                      <a:r>
                        <a:rPr lang="en-GB" sz="2000" dirty="0" smtClean="0"/>
                        <a:t> matches</a:t>
                      </a:r>
                      <a:r>
                        <a:rPr lang="en-GB" sz="2000" baseline="0" dirty="0" smtClean="0"/>
                        <a:t> </a:t>
                      </a:r>
                      <a:r>
                        <a:rPr lang="en-GB" sz="2000" dirty="0" smtClean="0"/>
                        <a:t>a movie Y from IMBD then each</a:t>
                      </a:r>
                      <a:r>
                        <a:rPr lang="en-GB" sz="2000" baseline="0" dirty="0" smtClean="0"/>
                        <a:t> </a:t>
                      </a:r>
                      <a:r>
                        <a:rPr lang="en-GB" sz="2000" dirty="0" smtClean="0"/>
                        <a:t>studio cited</a:t>
                      </a:r>
                      <a:r>
                        <a:rPr lang="en-GB" sz="2000" baseline="0" dirty="0" smtClean="0"/>
                        <a:t> by </a:t>
                      </a:r>
                      <a:r>
                        <a:rPr lang="en-GB" sz="2000" dirty="0" smtClean="0"/>
                        <a:t>in</a:t>
                      </a:r>
                      <a:r>
                        <a:rPr lang="en-GB" sz="2000" baseline="0" dirty="0" smtClean="0"/>
                        <a:t> </a:t>
                      </a:r>
                      <a:r>
                        <a:rPr lang="en-GB" sz="2000" dirty="0" smtClean="0"/>
                        <a:t>Y</a:t>
                      </a:r>
                      <a:r>
                        <a:rPr lang="en-GB" sz="2000" baseline="0" dirty="0" smtClean="0"/>
                        <a:t> </a:t>
                      </a:r>
                      <a:r>
                        <a:rPr lang="en-GB" sz="2000" dirty="0" smtClean="0"/>
                        <a:t>matches</a:t>
                      </a:r>
                      <a:r>
                        <a:rPr lang="en-GB" sz="2000" baseline="0" dirty="0" smtClean="0"/>
                        <a:t> </a:t>
                      </a:r>
                      <a:r>
                        <a:rPr lang="en-GB" sz="2000" dirty="0" smtClean="0"/>
                        <a:t>some studio cited</a:t>
                      </a:r>
                      <a:r>
                        <a:rPr lang="en-GB" sz="2000" baseline="0" dirty="0" smtClean="0"/>
                        <a:t> by </a:t>
                      </a:r>
                      <a:r>
                        <a:rPr lang="en-GB" sz="2000" dirty="0" smtClean="0"/>
                        <a:t>in</a:t>
                      </a:r>
                      <a:r>
                        <a:rPr lang="en-GB" sz="2000" baseline="0" dirty="0" smtClean="0"/>
                        <a:t> X</a:t>
                      </a:r>
                      <a:endParaRPr lang="en-GB" sz="2000" dirty="0" smtClean="0"/>
                    </a:p>
                  </a:txBody>
                  <a:tcPr/>
                </a:tc>
                <a:extLst>
                  <a:ext uri="{0D108BD9-81ED-4DB2-BD59-A6C34878D82A}">
                    <a16:rowId xmlns:a16="http://schemas.microsoft.com/office/drawing/2014/main" val="4014635854"/>
                  </a:ext>
                </a:extLst>
              </a:tr>
              <a:tr h="370840">
                <a:tc>
                  <a:txBody>
                    <a:bodyPr/>
                    <a:lstStyle/>
                    <a:p>
                      <a:r>
                        <a:rPr lang="en-US" sz="2000" dirty="0" smtClean="0">
                          <a:solidFill>
                            <a:srgbClr val="0000FF"/>
                          </a:solidFill>
                        </a:rPr>
                        <a:t>Neighborhood</a:t>
                      </a:r>
                      <a:endParaRPr lang="el-GR" sz="2000" dirty="0">
                        <a:solidFill>
                          <a:srgbClr val="0000FF"/>
                        </a:solidFill>
                      </a:endParaRPr>
                    </a:p>
                  </a:txBody>
                  <a:tcPr/>
                </a:tc>
                <a:tc>
                  <a:txBody>
                    <a:bodyPr/>
                    <a:lstStyle/>
                    <a:p>
                      <a:r>
                        <a:rPr lang="en-GB" sz="2000" dirty="0" smtClean="0"/>
                        <a:t>If actors</a:t>
                      </a:r>
                      <a:r>
                        <a:rPr lang="en-GB" sz="2000" baseline="0" dirty="0" smtClean="0"/>
                        <a:t> </a:t>
                      </a:r>
                      <a:r>
                        <a:rPr lang="en-GB" sz="2000" dirty="0" smtClean="0"/>
                        <a:t>X and Y share similar names and some co-­actors in a movie, they are likely to match</a:t>
                      </a:r>
                      <a:endParaRPr lang="el-GR" sz="2000" dirty="0"/>
                    </a:p>
                  </a:txBody>
                  <a:tcPr/>
                </a:tc>
                <a:extLst>
                  <a:ext uri="{0D108BD9-81ED-4DB2-BD59-A6C34878D82A}">
                    <a16:rowId xmlns:a16="http://schemas.microsoft.com/office/drawing/2014/main" val="342825212"/>
                  </a:ext>
                </a:extLst>
              </a:tr>
              <a:tr h="370840">
                <a:tc>
                  <a:txBody>
                    <a:bodyPr/>
                    <a:lstStyle/>
                    <a:p>
                      <a:r>
                        <a:rPr lang="en-US" sz="2000" dirty="0" smtClean="0">
                          <a:solidFill>
                            <a:srgbClr val="0000FF"/>
                          </a:solidFill>
                        </a:rPr>
                        <a:t>Incompatible</a:t>
                      </a:r>
                      <a:endParaRPr lang="el-GR" sz="2000" dirty="0">
                        <a:solidFill>
                          <a:srgbClr val="0000FF"/>
                        </a:solidFill>
                      </a:endParaRPr>
                    </a:p>
                  </a:txBody>
                  <a:tcPr/>
                </a:tc>
                <a:tc>
                  <a:txBody>
                    <a:bodyPr/>
                    <a:lstStyle/>
                    <a:p>
                      <a:r>
                        <a:rPr lang="en-GB" sz="2000" dirty="0" smtClean="0"/>
                        <a:t>No director has filmed </a:t>
                      </a:r>
                      <a:r>
                        <a:rPr lang="en-GB" sz="2000" baseline="0" dirty="0" smtClean="0"/>
                        <a:t>a movie in studios both in Africa and Japan</a:t>
                      </a:r>
                      <a:endParaRPr lang="el-GR" sz="2000" dirty="0"/>
                    </a:p>
                  </a:txBody>
                  <a:tcPr/>
                </a:tc>
                <a:extLst>
                  <a:ext uri="{0D108BD9-81ED-4DB2-BD59-A6C34878D82A}">
                    <a16:rowId xmlns:a16="http://schemas.microsoft.com/office/drawing/2014/main" val="1992799504"/>
                  </a:ext>
                </a:extLst>
              </a:tr>
              <a:tr h="370840">
                <a:tc>
                  <a:txBody>
                    <a:bodyPr/>
                    <a:lstStyle/>
                    <a:p>
                      <a:r>
                        <a:rPr lang="en-US" sz="2000" dirty="0" smtClean="0">
                          <a:solidFill>
                            <a:srgbClr val="0000FF"/>
                          </a:solidFill>
                        </a:rPr>
                        <a:t>Layout</a:t>
                      </a:r>
                      <a:endParaRPr lang="el-GR" sz="2000" dirty="0">
                        <a:solidFill>
                          <a:srgbClr val="0000FF"/>
                        </a:solidFill>
                      </a:endParaRPr>
                    </a:p>
                  </a:txBody>
                  <a:tcPr/>
                </a:tc>
                <a:tc>
                  <a:txBody>
                    <a:bodyPr/>
                    <a:lstStyle/>
                    <a:p>
                      <a:r>
                        <a:rPr lang="en-GB" sz="2000" dirty="0" smtClean="0"/>
                        <a:t>If two movies with similar names are mentioned by the same review</a:t>
                      </a:r>
                      <a:r>
                        <a:rPr lang="en-GB" sz="2000" baseline="0" dirty="0" smtClean="0"/>
                        <a:t> they are likely to match </a:t>
                      </a:r>
                      <a:endParaRPr lang="el-GR" sz="2000" dirty="0"/>
                    </a:p>
                  </a:txBody>
                  <a:tcPr/>
                </a:tc>
                <a:extLst>
                  <a:ext uri="{0D108BD9-81ED-4DB2-BD59-A6C34878D82A}">
                    <a16:rowId xmlns:a16="http://schemas.microsoft.com/office/drawing/2014/main" val="2495804533"/>
                  </a:ext>
                </a:extLst>
              </a:tr>
              <a:tr h="370840">
                <a:tc>
                  <a:txBody>
                    <a:bodyPr/>
                    <a:lstStyle/>
                    <a:p>
                      <a:r>
                        <a:rPr lang="en-GB" sz="2000" dirty="0" smtClean="0">
                          <a:solidFill>
                            <a:srgbClr val="0000FF"/>
                          </a:solidFill>
                        </a:rPr>
                        <a:t>Key/Uniqueness</a:t>
                      </a:r>
                      <a:endParaRPr lang="el-GR" sz="2000" dirty="0">
                        <a:solidFill>
                          <a:srgbClr val="0000FF"/>
                        </a:solidFill>
                      </a:endParaRPr>
                    </a:p>
                  </a:txBody>
                  <a:tcPr/>
                </a:tc>
                <a:tc>
                  <a:txBody>
                    <a:bodyPr/>
                    <a:lstStyle/>
                    <a:p>
                      <a:r>
                        <a:rPr lang="en-GB" sz="2000" dirty="0" smtClean="0"/>
                        <a:t>Actors of the same movie</a:t>
                      </a:r>
                      <a:r>
                        <a:rPr lang="en-GB" sz="2000" baseline="0" dirty="0" smtClean="0"/>
                        <a:t> </a:t>
                      </a:r>
                      <a:r>
                        <a:rPr lang="en-GB" sz="2000" dirty="0" smtClean="0"/>
                        <a:t>must refer to distinct persons</a:t>
                      </a:r>
                    </a:p>
                  </a:txBody>
                  <a:tcPr/>
                </a:tc>
                <a:extLst>
                  <a:ext uri="{0D108BD9-81ED-4DB2-BD59-A6C34878D82A}">
                    <a16:rowId xmlns:a16="http://schemas.microsoft.com/office/drawing/2014/main" val="3567026354"/>
                  </a:ext>
                </a:extLst>
              </a:tr>
              <a:tr h="370840">
                <a:tc>
                  <a:txBody>
                    <a:bodyPr/>
                    <a:lstStyle/>
                    <a:p>
                      <a:r>
                        <a:rPr lang="en-GB" sz="2000" dirty="0" smtClean="0">
                          <a:solidFill>
                            <a:srgbClr val="0000FF"/>
                          </a:solidFill>
                        </a:rPr>
                        <a:t>Ordering</a:t>
                      </a:r>
                      <a:r>
                        <a:rPr lang="en-GB" sz="2000" baseline="0" dirty="0" smtClean="0">
                          <a:solidFill>
                            <a:srgbClr val="0000FF"/>
                          </a:solidFill>
                        </a:rPr>
                        <a:t> </a:t>
                      </a:r>
                      <a:endParaRPr lang="el-GR" sz="2000" dirty="0">
                        <a:solidFill>
                          <a:srgbClr val="0000FF"/>
                        </a:solidFill>
                      </a:endParaRPr>
                    </a:p>
                  </a:txBody>
                  <a:tcPr/>
                </a:tc>
                <a:tc>
                  <a:txBody>
                    <a:bodyPr/>
                    <a:lstStyle/>
                    <a:p>
                      <a:r>
                        <a:rPr lang="en-GB" sz="2000" dirty="0" smtClean="0"/>
                        <a:t>If two paper citations match, then their authors will be matched in order</a:t>
                      </a:r>
                      <a:endParaRPr lang="el-GR" sz="2000" dirty="0"/>
                    </a:p>
                  </a:txBody>
                  <a:tcPr/>
                </a:tc>
                <a:extLst>
                  <a:ext uri="{0D108BD9-81ED-4DB2-BD59-A6C34878D82A}">
                    <a16:rowId xmlns:a16="http://schemas.microsoft.com/office/drawing/2014/main" val="828523870"/>
                  </a:ext>
                </a:extLst>
              </a:tr>
              <a:tr h="370840">
                <a:tc>
                  <a:txBody>
                    <a:bodyPr/>
                    <a:lstStyle/>
                    <a:p>
                      <a:r>
                        <a:rPr lang="en-GB" sz="2000" dirty="0" smtClean="0">
                          <a:solidFill>
                            <a:srgbClr val="0000FF"/>
                          </a:solidFill>
                        </a:rPr>
                        <a:t>Individual</a:t>
                      </a:r>
                      <a:endParaRPr lang="el-GR" sz="2000" dirty="0">
                        <a:solidFill>
                          <a:srgbClr val="0000FF"/>
                        </a:solidFill>
                      </a:endParaRPr>
                    </a:p>
                  </a:txBody>
                  <a:tcPr/>
                </a:tc>
                <a:tc>
                  <a:txBody>
                    <a:bodyPr/>
                    <a:lstStyle/>
                    <a:p>
                      <a:r>
                        <a:rPr lang="en-US" sz="2000" dirty="0" smtClean="0"/>
                        <a:t>‘</a:t>
                      </a:r>
                      <a:r>
                        <a:rPr lang="en-US" sz="2000" dirty="0" err="1" smtClean="0"/>
                        <a:t>Victorina</a:t>
                      </a:r>
                      <a:r>
                        <a:rPr lang="en-US" sz="2000" dirty="0" smtClean="0"/>
                        <a:t> Mérida Rojas’ matches with ‘Victoria Abril’</a:t>
                      </a:r>
                      <a:endParaRPr lang="el-GR" sz="2000" dirty="0"/>
                    </a:p>
                  </a:txBody>
                  <a:tcPr/>
                </a:tc>
                <a:extLst>
                  <a:ext uri="{0D108BD9-81ED-4DB2-BD59-A6C34878D82A}">
                    <a16:rowId xmlns:a16="http://schemas.microsoft.com/office/drawing/2014/main" val="275704"/>
                  </a:ext>
                </a:extLst>
              </a:tr>
            </a:tbl>
          </a:graphicData>
        </a:graphic>
      </p:graphicFrame>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17</a:t>
            </a:fld>
            <a:endParaRPr lang="en-US" dirty="0"/>
          </a:p>
        </p:txBody>
      </p:sp>
    </p:spTree>
    <p:extLst>
      <p:ext uri="{BB962C8B-B14F-4D97-AF65-F5344CB8AC3E}">
        <p14:creationId xmlns:p14="http://schemas.microsoft.com/office/powerpoint/2010/main" val="20795653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967767"/>
          </a:xfrm>
        </p:spPr>
        <p:txBody>
          <a:bodyPr/>
          <a:lstStyle/>
          <a:p>
            <a:r>
              <a:rPr lang="en-GB" dirty="0" smtClean="0"/>
              <a:t>Matching-based Iterative ER</a:t>
            </a:r>
            <a:endParaRPr lang="el-GR" dirty="0"/>
          </a:p>
        </p:txBody>
      </p:sp>
      <p:sp>
        <p:nvSpPr>
          <p:cNvPr id="3" name="Espace réservé du contenu 2"/>
          <p:cNvSpPr>
            <a:spLocks noGrp="1"/>
          </p:cNvSpPr>
          <p:nvPr>
            <p:ph idx="1"/>
          </p:nvPr>
        </p:nvSpPr>
        <p:spPr>
          <a:xfrm>
            <a:off x="0" y="933974"/>
            <a:ext cx="9144000" cy="5074663"/>
          </a:xfrm>
        </p:spPr>
        <p:txBody>
          <a:bodyPr/>
          <a:lstStyle/>
          <a:p>
            <a:pPr>
              <a:spcBef>
                <a:spcPts val="0"/>
              </a:spcBef>
            </a:pPr>
            <a:r>
              <a:rPr lang="en-GB" sz="2400" dirty="0" smtClean="0">
                <a:solidFill>
                  <a:srgbClr val="0000FF"/>
                </a:solidFill>
              </a:rPr>
              <a:t>Pair-wise ER</a:t>
            </a:r>
            <a:r>
              <a:rPr lang="en-GB" sz="2400" dirty="0" smtClean="0"/>
              <a:t>: </a:t>
            </a:r>
            <a:r>
              <a:rPr lang="en-GB" sz="2400" dirty="0"/>
              <a:t>matching decisions are </a:t>
            </a:r>
            <a:r>
              <a:rPr lang="en-GB" sz="2400" dirty="0" smtClean="0"/>
              <a:t>made independently</a:t>
            </a:r>
          </a:p>
          <a:p>
            <a:pPr lvl="1"/>
            <a:r>
              <a:rPr lang="en-GB" dirty="0" smtClean="0"/>
              <a:t>Deduplication, Linkage</a:t>
            </a:r>
            <a:endParaRPr lang="en-GB" dirty="0" smtClean="0">
              <a:solidFill>
                <a:srgbClr val="0000FF"/>
              </a:solidFill>
            </a:endParaRPr>
          </a:p>
          <a:p>
            <a:pPr>
              <a:spcBef>
                <a:spcPts val="0"/>
              </a:spcBef>
            </a:pPr>
            <a:r>
              <a:rPr lang="en-GB" sz="2400" dirty="0" smtClean="0">
                <a:solidFill>
                  <a:srgbClr val="0000FF"/>
                </a:solidFill>
              </a:rPr>
              <a:t>Collective ER</a:t>
            </a:r>
            <a:r>
              <a:rPr lang="en-GB" sz="2400" dirty="0" smtClean="0"/>
              <a:t>: </a:t>
            </a:r>
            <a:r>
              <a:rPr lang="en-GB" sz="2400" dirty="0"/>
              <a:t>matching decisions depend on other matching decisions </a:t>
            </a:r>
            <a:r>
              <a:rPr lang="en-GB" sz="2400" dirty="0" smtClean="0"/>
              <a:t>according to positive and negative evidence (</a:t>
            </a:r>
            <a:r>
              <a:rPr lang="en-GB" sz="2400" dirty="0" smtClean="0">
                <a:solidFill>
                  <a:srgbClr val="0000FF"/>
                </a:solidFill>
              </a:rPr>
              <a:t>general constraints</a:t>
            </a:r>
            <a:r>
              <a:rPr lang="en-GB" sz="2400" dirty="0" smtClean="0"/>
              <a:t>)</a:t>
            </a:r>
          </a:p>
          <a:p>
            <a:pPr lvl="1"/>
            <a:r>
              <a:rPr lang="en-US" dirty="0" smtClean="0">
                <a:solidFill>
                  <a:srgbClr val="0000FF"/>
                </a:solidFill>
              </a:rPr>
              <a:t>Similarity propagation </a:t>
            </a:r>
            <a:r>
              <a:rPr lang="en-US" dirty="0" smtClean="0"/>
              <a:t>approaches (more scalable)</a:t>
            </a:r>
            <a:endParaRPr lang="en-US" dirty="0"/>
          </a:p>
          <a:p>
            <a:pPr lvl="2"/>
            <a:r>
              <a:rPr lang="en-US" sz="2400" dirty="0"/>
              <a:t>D</a:t>
            </a:r>
            <a:r>
              <a:rPr lang="en-US" sz="2400" dirty="0" smtClean="0"/>
              <a:t>ependency graphs of matching decisions</a:t>
            </a:r>
          </a:p>
          <a:p>
            <a:pPr lvl="2"/>
            <a:r>
              <a:rPr lang="en-US" sz="2400" dirty="0"/>
              <a:t>Collective </a:t>
            </a:r>
            <a:r>
              <a:rPr lang="en-US" sz="2400" dirty="0" smtClean="0"/>
              <a:t>relational clustering</a:t>
            </a:r>
            <a:endParaRPr lang="en-US" sz="2400" dirty="0"/>
          </a:p>
          <a:p>
            <a:pPr lvl="1"/>
            <a:r>
              <a:rPr lang="en-US" dirty="0" smtClean="0">
                <a:solidFill>
                  <a:srgbClr val="0000FF"/>
                </a:solidFill>
              </a:rPr>
              <a:t>Probabilistic</a:t>
            </a:r>
            <a:r>
              <a:rPr lang="en-US" dirty="0" smtClean="0"/>
              <a:t> approaches (scalability is an open issue)</a:t>
            </a:r>
            <a:endParaRPr lang="en-US" dirty="0"/>
          </a:p>
          <a:p>
            <a:pPr lvl="2"/>
            <a:r>
              <a:rPr lang="en-US" sz="2400" dirty="0" smtClean="0"/>
              <a:t>Generative Models (</a:t>
            </a:r>
            <a:r>
              <a:rPr lang="en-GB" sz="2400" dirty="0" smtClean="0"/>
              <a:t>for acyclic dependencies between match decisions)</a:t>
            </a:r>
            <a:endParaRPr lang="en-US" sz="2400" dirty="0"/>
          </a:p>
          <a:p>
            <a:pPr lvl="2"/>
            <a:r>
              <a:rPr lang="en-US" sz="2400" dirty="0" smtClean="0"/>
              <a:t>Undirected </a:t>
            </a:r>
            <a:r>
              <a:rPr lang="en-US" sz="2400" dirty="0"/>
              <a:t>Models </a:t>
            </a:r>
            <a:r>
              <a:rPr lang="en-US" sz="2400" dirty="0" smtClean="0"/>
              <a:t>based on Markov Networks (</a:t>
            </a:r>
            <a:r>
              <a:rPr lang="en-US" sz="2400" dirty="0"/>
              <a:t>sometimes with a first-</a:t>
            </a:r>
            <a:r>
              <a:rPr lang="en-US" sz="2400" dirty="0" smtClean="0"/>
              <a:t>­order logic syntax)</a:t>
            </a:r>
            <a:endParaRPr lang="en-US" sz="2400" dirty="0"/>
          </a:p>
          <a:p>
            <a:pPr lvl="1"/>
            <a:r>
              <a:rPr lang="en-US" dirty="0" smtClean="0">
                <a:solidFill>
                  <a:srgbClr val="0000FF"/>
                </a:solidFill>
              </a:rPr>
              <a:t>Hybrids</a:t>
            </a:r>
            <a:r>
              <a:rPr lang="en-US" dirty="0" smtClean="0"/>
              <a:t> </a:t>
            </a:r>
            <a:r>
              <a:rPr lang="en-GB" dirty="0" smtClean="0"/>
              <a:t>of constraints and probabilistic models</a:t>
            </a:r>
          </a:p>
          <a:p>
            <a:pPr>
              <a:spcBef>
                <a:spcPts val="0"/>
              </a:spcBef>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18</a:t>
            </a:fld>
            <a:endParaRPr lang="en-US" dirty="0"/>
          </a:p>
        </p:txBody>
      </p:sp>
      <p:sp>
        <p:nvSpPr>
          <p:cNvPr id="5" name="Rectangle 4"/>
          <p:cNvSpPr/>
          <p:nvPr/>
        </p:nvSpPr>
        <p:spPr bwMode="auto">
          <a:xfrm>
            <a:off x="0" y="2763857"/>
            <a:ext cx="9144000" cy="828675"/>
          </a:xfrm>
          <a:prstGeom prst="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Tree>
    <p:extLst>
      <p:ext uri="{BB962C8B-B14F-4D97-AF65-F5344CB8AC3E}">
        <p14:creationId xmlns:p14="http://schemas.microsoft.com/office/powerpoint/2010/main" val="50488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41316" y="2419350"/>
            <a:ext cx="8490857" cy="2317750"/>
          </a:xfrm>
        </p:spPr>
        <p:txBody>
          <a:bodyPr/>
          <a:lstStyle/>
          <a:p>
            <a:r>
              <a:rPr lang="en-GB" dirty="0"/>
              <a:t>Matching and Resolving Entities (II): Iterative </a:t>
            </a:r>
            <a:r>
              <a:rPr lang="en-GB" dirty="0" smtClean="0"/>
              <a:t>Resolution </a:t>
            </a:r>
            <a:r>
              <a:rPr lang="en-GB" dirty="0"/>
              <a:t>Techniques</a:t>
            </a:r>
          </a:p>
        </p:txBody>
      </p:sp>
    </p:spTree>
    <p:extLst>
      <p:ext uri="{BB962C8B-B14F-4D97-AF65-F5344CB8AC3E}">
        <p14:creationId xmlns:p14="http://schemas.microsoft.com/office/powerpoint/2010/main" val="1306751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329" y="79514"/>
            <a:ext cx="8895521" cy="675860"/>
          </a:xfrm>
        </p:spPr>
        <p:txBody>
          <a:bodyPr/>
          <a:lstStyle/>
          <a:p>
            <a:r>
              <a:rPr lang="en-US" dirty="0" smtClean="0"/>
              <a:t>Similarity Propagation Approaches</a:t>
            </a:r>
            <a:endParaRPr lang="el-GR" dirty="0"/>
          </a:p>
        </p:txBody>
      </p:sp>
      <p:sp>
        <p:nvSpPr>
          <p:cNvPr id="3" name="Espace réservé du contenu 2"/>
          <p:cNvSpPr>
            <a:spLocks noGrp="1"/>
          </p:cNvSpPr>
          <p:nvPr>
            <p:ph idx="1"/>
          </p:nvPr>
        </p:nvSpPr>
        <p:spPr>
          <a:xfrm>
            <a:off x="27508" y="985032"/>
            <a:ext cx="9059161" cy="4890328"/>
          </a:xfrm>
        </p:spPr>
        <p:txBody>
          <a:bodyPr/>
          <a:lstStyle/>
          <a:p>
            <a:pPr>
              <a:spcBef>
                <a:spcPts val="600"/>
              </a:spcBef>
            </a:pPr>
            <a:r>
              <a:rPr lang="en-GB" sz="2400" dirty="0" smtClean="0"/>
              <a:t>A graph structure for </a:t>
            </a:r>
            <a:r>
              <a:rPr lang="en-GB" sz="2400" dirty="0" smtClean="0">
                <a:solidFill>
                  <a:srgbClr val="0000FF"/>
                </a:solidFill>
              </a:rPr>
              <a:t>encoding the similarity between entity descriptions </a:t>
            </a:r>
            <a:r>
              <a:rPr lang="en-GB" sz="2400" dirty="0" smtClean="0"/>
              <a:t>and</a:t>
            </a:r>
            <a:r>
              <a:rPr lang="en-GB" sz="2400" dirty="0" smtClean="0">
                <a:solidFill>
                  <a:srgbClr val="0000FF"/>
                </a:solidFill>
              </a:rPr>
              <a:t> matching decisions</a:t>
            </a:r>
            <a:r>
              <a:rPr lang="en-GB" sz="2400" dirty="0" smtClean="0"/>
              <a:t>, and </a:t>
            </a:r>
            <a:r>
              <a:rPr lang="en-GB" sz="2400" dirty="0" smtClean="0">
                <a:solidFill>
                  <a:srgbClr val="0000FF"/>
                </a:solidFill>
              </a:rPr>
              <a:t>iteratively assess matching </a:t>
            </a:r>
            <a:r>
              <a:rPr lang="en-GB" sz="2400" dirty="0" smtClean="0"/>
              <a:t>of entities by propagating similarity values</a:t>
            </a:r>
          </a:p>
          <a:p>
            <a:pPr lvl="1">
              <a:spcBef>
                <a:spcPts val="600"/>
              </a:spcBef>
            </a:pPr>
            <a:r>
              <a:rPr lang="en-GB" dirty="0" smtClean="0"/>
              <a:t>Details of </a:t>
            </a:r>
            <a:r>
              <a:rPr lang="en-GB" dirty="0" smtClean="0">
                <a:solidFill>
                  <a:srgbClr val="0000FF"/>
                </a:solidFill>
              </a:rPr>
              <a:t>how</a:t>
            </a:r>
            <a:r>
              <a:rPr lang="en-GB" dirty="0" smtClean="0"/>
              <a:t> </a:t>
            </a:r>
            <a:r>
              <a:rPr lang="en-GB" dirty="0"/>
              <a:t>the graph is </a:t>
            </a:r>
            <a:r>
              <a:rPr lang="en-GB" dirty="0" smtClean="0"/>
              <a:t>constructed and traversed and </a:t>
            </a:r>
            <a:r>
              <a:rPr lang="en-GB" dirty="0">
                <a:solidFill>
                  <a:srgbClr val="0000FF"/>
                </a:solidFill>
              </a:rPr>
              <a:t>how </a:t>
            </a:r>
            <a:r>
              <a:rPr lang="en-GB" dirty="0"/>
              <a:t>(content and context) similarity </a:t>
            </a:r>
            <a:r>
              <a:rPr lang="en-GB" dirty="0" smtClean="0"/>
              <a:t>is computed vary</a:t>
            </a:r>
            <a:endParaRPr lang="en-GB" sz="2400" dirty="0" smtClean="0">
              <a:solidFill>
                <a:srgbClr val="0000FF"/>
              </a:solidFill>
            </a:endParaRPr>
          </a:p>
          <a:p>
            <a:pPr>
              <a:spcBef>
                <a:spcPts val="600"/>
              </a:spcBef>
            </a:pPr>
            <a:r>
              <a:rPr lang="en-GB" sz="2400" dirty="0" smtClean="0">
                <a:solidFill>
                  <a:srgbClr val="0000FF"/>
                </a:solidFill>
              </a:rPr>
              <a:t>Similarity-propagation ER:</a:t>
            </a:r>
            <a:r>
              <a:rPr lang="en-GB" sz="2400" dirty="0" smtClean="0"/>
              <a:t> the match function is re-computed at each iteration step by considering previous matching decisions: </a:t>
            </a:r>
          </a:p>
          <a:p>
            <a:pPr lvl="1"/>
            <a:r>
              <a:rPr lang="en-US" dirty="0" err="1" smtClean="0">
                <a:latin typeface="Lucida Console" panose="020B0609040504020204" pitchFamily="49" charset="0"/>
              </a:rPr>
              <a:t>M</a:t>
            </a:r>
            <a:r>
              <a:rPr lang="en-US" baseline="30000" dirty="0" err="1" smtClean="0">
                <a:latin typeface="Lucida Console" panose="020B0609040504020204" pitchFamily="49" charset="0"/>
              </a:rPr>
              <a:t>n</a:t>
            </a:r>
            <a:r>
              <a:rPr lang="en-US" dirty="0" smtClean="0">
                <a:latin typeface="Lucida Console" panose="020B0609040504020204" pitchFamily="49" charset="0"/>
              </a:rPr>
              <a:t>(</a:t>
            </a:r>
            <a:r>
              <a:rPr lang="en-US" dirty="0" err="1" smtClean="0">
                <a:latin typeface="Lucida Console" panose="020B0609040504020204" pitchFamily="49" charset="0"/>
              </a:rPr>
              <a:t>e</a:t>
            </a:r>
            <a:r>
              <a:rPr lang="en-US" baseline="-25000" dirty="0" err="1" smtClean="0">
                <a:latin typeface="Lucida Console" panose="020B0609040504020204" pitchFamily="49" charset="0"/>
              </a:rPr>
              <a:t>i</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a:latin typeface="Lucida Console" panose="020B0609040504020204" pitchFamily="49" charset="0"/>
              </a:rPr>
              <a:t>)</a:t>
            </a:r>
            <a:r>
              <a:rPr lang="en-US" dirty="0"/>
              <a:t> = true, if </a:t>
            </a:r>
            <a:r>
              <a:rPr lang="en-GB" dirty="0" smtClean="0">
                <a:latin typeface="Lucida Console" panose="020B0609040504020204" pitchFamily="49" charset="0"/>
              </a:rPr>
              <a:t>sim</a:t>
            </a:r>
            <a:r>
              <a:rPr lang="en-US" baseline="30000" dirty="0" smtClean="0">
                <a:latin typeface="Lucida Console" panose="020B0609040504020204" pitchFamily="49" charset="0"/>
              </a:rPr>
              <a:t>n-1</a:t>
            </a:r>
            <a:r>
              <a:rPr lang="en-GB" dirty="0" smtClean="0">
                <a:latin typeface="Lucida Console" panose="020B0609040504020204" pitchFamily="49" charset="0"/>
              </a:rPr>
              <a:t>(</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GB" dirty="0" smtClean="0">
                <a:latin typeface="Lucida Console" panose="020B0609040504020204" pitchFamily="49" charset="0"/>
              </a:rPr>
              <a:t>) </a:t>
            </a:r>
            <a:r>
              <a:rPr lang="en-US" dirty="0" smtClean="0"/>
              <a:t>≥  </a:t>
            </a:r>
            <a:r>
              <a:rPr lang="en-US" dirty="0" smtClean="0">
                <a:sym typeface="Symbol" panose="05050102010706020507" pitchFamily="18" charset="2"/>
              </a:rPr>
              <a:t></a:t>
            </a:r>
          </a:p>
          <a:p>
            <a:pPr lvl="1"/>
            <a:r>
              <a:rPr lang="en-US" dirty="0" err="1">
                <a:latin typeface="Lucida Console" panose="020B0609040504020204" pitchFamily="49" charset="0"/>
              </a:rPr>
              <a:t>M</a:t>
            </a:r>
            <a:r>
              <a:rPr lang="en-US" baseline="30000" dirty="0" err="1">
                <a:latin typeface="Lucida Console" panose="020B0609040504020204" pitchFamily="49" charset="0"/>
              </a:rPr>
              <a:t>n</a:t>
            </a:r>
            <a:r>
              <a:rPr lang="en-US" dirty="0">
                <a:latin typeface="Lucida Console" panose="020B0609040504020204" pitchFamily="49" charset="0"/>
              </a:rPr>
              <a:t>(</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US" dirty="0">
                <a:latin typeface="Lucida Console" panose="020B0609040504020204" pitchFamily="49" charset="0"/>
              </a:rPr>
              <a:t>)</a:t>
            </a:r>
            <a:r>
              <a:rPr lang="en-US" dirty="0"/>
              <a:t> = </a:t>
            </a:r>
            <a:r>
              <a:rPr lang="en-US" dirty="0" smtClean="0"/>
              <a:t>false, </a:t>
            </a:r>
            <a:r>
              <a:rPr lang="en-US" dirty="0"/>
              <a:t>if </a:t>
            </a:r>
            <a:r>
              <a:rPr lang="en-GB" dirty="0">
                <a:latin typeface="Lucida Console" panose="020B0609040504020204" pitchFamily="49" charset="0"/>
              </a:rPr>
              <a:t>sim</a:t>
            </a:r>
            <a:r>
              <a:rPr lang="en-US" baseline="30000" dirty="0">
                <a:latin typeface="Lucida Console" panose="020B0609040504020204" pitchFamily="49" charset="0"/>
              </a:rPr>
              <a:t>n-1</a:t>
            </a:r>
            <a:r>
              <a:rPr lang="en-GB" dirty="0">
                <a:latin typeface="Lucida Console" panose="020B0609040504020204" pitchFamily="49" charset="0"/>
              </a:rPr>
              <a:t>(</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GB" dirty="0">
                <a:latin typeface="Lucida Console" panose="020B0609040504020204" pitchFamily="49" charset="0"/>
              </a:rPr>
              <a:t>) </a:t>
            </a:r>
            <a:r>
              <a:rPr lang="en-US" dirty="0" smtClean="0"/>
              <a:t>≤  </a:t>
            </a:r>
            <a:r>
              <a:rPr lang="en-US" dirty="0" smtClean="0">
                <a:sym typeface="Symbol" panose="05050102010706020507" pitchFamily="18" charset="2"/>
              </a:rPr>
              <a:t>’</a:t>
            </a:r>
            <a:endParaRPr lang="en-US" dirty="0"/>
          </a:p>
          <a:p>
            <a:pPr lvl="1"/>
            <a:r>
              <a:rPr lang="en-US" dirty="0" err="1" smtClean="0">
                <a:latin typeface="Lucida Console" panose="020B0609040504020204" pitchFamily="49" charset="0"/>
              </a:rPr>
              <a:t>M</a:t>
            </a:r>
            <a:r>
              <a:rPr lang="en-US" baseline="30000" dirty="0" err="1" smtClean="0">
                <a:latin typeface="Lucida Console" panose="020B0609040504020204" pitchFamily="49" charset="0"/>
              </a:rPr>
              <a:t>n</a:t>
            </a:r>
            <a:r>
              <a:rPr lang="en-US" dirty="0" smtClean="0">
                <a:latin typeface="Lucida Console" panose="020B0609040504020204" pitchFamily="49" charset="0"/>
              </a:rPr>
              <a:t>(</a:t>
            </a:r>
            <a:r>
              <a:rPr lang="en-US" dirty="0" err="1" smtClean="0">
                <a:latin typeface="Lucida Console" panose="020B0609040504020204" pitchFamily="49" charset="0"/>
              </a:rPr>
              <a:t>e</a:t>
            </a:r>
            <a:r>
              <a:rPr lang="en-US" baseline="-25000" dirty="0" err="1" smtClean="0">
                <a:latin typeface="Lucida Console" panose="020B0609040504020204" pitchFamily="49" charset="0"/>
              </a:rPr>
              <a:t>i</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smtClean="0">
                <a:latin typeface="Lucida Console" panose="020B0609040504020204" pitchFamily="49" charset="0"/>
              </a:rPr>
              <a:t>)</a:t>
            </a:r>
            <a:r>
              <a:rPr lang="en-US" dirty="0" smtClean="0"/>
              <a:t>= </a:t>
            </a:r>
            <a:r>
              <a:rPr lang="en-US" dirty="0"/>
              <a:t>undecided, </a:t>
            </a:r>
            <a:r>
              <a:rPr lang="en-US" dirty="0" smtClean="0"/>
              <a:t>otherwise</a:t>
            </a:r>
            <a:endParaRPr lang="en-GB" sz="2400" dirty="0"/>
          </a:p>
          <a:p>
            <a:pPr>
              <a:spcBef>
                <a:spcPts val="600"/>
              </a:spcBef>
            </a:pPr>
            <a:r>
              <a:rPr lang="en-GB" sz="2400" dirty="0" smtClean="0">
                <a:solidFill>
                  <a:srgbClr val="0000FF"/>
                </a:solidFill>
              </a:rPr>
              <a:t>Total similarity</a:t>
            </a:r>
            <a:r>
              <a:rPr lang="en-GB" sz="2400" dirty="0" smtClean="0"/>
              <a:t>: </a:t>
            </a:r>
          </a:p>
          <a:p>
            <a:pPr marL="0" indent="0">
              <a:spcBef>
                <a:spcPts val="0"/>
              </a:spcBef>
              <a:buNone/>
            </a:pPr>
            <a:r>
              <a:rPr lang="en-GB" sz="2200" dirty="0" smtClean="0">
                <a:latin typeface="Lucida Console" panose="020B0609040504020204" pitchFamily="49" charset="0"/>
              </a:rPr>
              <a:t>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j</a:t>
            </a:r>
            <a:r>
              <a:rPr lang="en-GB" sz="2200" dirty="0" smtClean="0">
                <a:latin typeface="Lucida Console" panose="020B0609040504020204" pitchFamily="49" charset="0"/>
              </a:rPr>
              <a:t>)= a*sim</a:t>
            </a:r>
            <a:r>
              <a:rPr lang="en-US" sz="2200" baseline="-25000" dirty="0" err="1" smtClean="0">
                <a:latin typeface="Lucida Console" panose="020B0609040504020204" pitchFamily="49" charset="0"/>
              </a:rPr>
              <a:t>nbr</a:t>
            </a:r>
            <a:r>
              <a:rPr lang="en-GB" sz="2200" dirty="0" smtClean="0">
                <a:latin typeface="Lucida Console" panose="020B0609040504020204" pitchFamily="49" charset="0"/>
              </a:rPr>
              <a:t>(</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j</a:t>
            </a:r>
            <a:r>
              <a:rPr lang="en-GB" sz="2200" dirty="0" smtClean="0">
                <a:latin typeface="Lucida Console" panose="020B0609040504020204" pitchFamily="49" charset="0"/>
              </a:rPr>
              <a:t>)+(1-a)*</a:t>
            </a:r>
            <a:r>
              <a:rPr lang="en-US" sz="2200" dirty="0" smtClean="0">
                <a:latin typeface="Lucida Console" panose="020B0609040504020204" pitchFamily="49" charset="0"/>
              </a:rPr>
              <a:t>sim</a:t>
            </a:r>
            <a:r>
              <a:rPr lang="en-US" sz="2200" baseline="-25000" dirty="0" smtClean="0">
                <a:latin typeface="Lucida Console" panose="020B0609040504020204" pitchFamily="49" charset="0"/>
              </a:rPr>
              <a:t>nbr</a:t>
            </a:r>
            <a:r>
              <a:rPr lang="en-US" sz="2200" dirty="0" smtClean="0">
                <a:latin typeface="Lucida Console" panose="020B0609040504020204" pitchFamily="49" charset="0"/>
              </a:rPr>
              <a:t>(</a:t>
            </a:r>
            <a:r>
              <a:rPr lang="en-US" sz="2200" dirty="0" err="1" smtClean="0">
                <a:latin typeface="Lucida Console" panose="020B0609040504020204" pitchFamily="49" charset="0"/>
              </a:rPr>
              <a:t>nbr</a:t>
            </a:r>
            <a:r>
              <a:rPr lang="en-US" sz="2200" dirty="0" smtClean="0">
                <a:latin typeface="Lucida Console" panose="020B0609040504020204" pitchFamily="49" charset="0"/>
              </a:rPr>
              <a:t>(</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smtClean="0">
                <a:latin typeface="Lucida Console" panose="020B0609040504020204" pitchFamily="49" charset="0"/>
              </a:rPr>
              <a:t>),</a:t>
            </a:r>
            <a:r>
              <a:rPr lang="en-US" sz="2200" dirty="0" err="1" smtClean="0">
                <a:latin typeface="Lucida Console" panose="020B0609040504020204" pitchFamily="49" charset="0"/>
              </a:rPr>
              <a:t>nbr</a:t>
            </a:r>
            <a:r>
              <a:rPr lang="en-US" sz="2200" dirty="0" smtClean="0">
                <a:latin typeface="Lucida Console" panose="020B0609040504020204" pitchFamily="49" charset="0"/>
              </a:rPr>
              <a:t>(</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smtClean="0">
                <a:latin typeface="Lucida Console" panose="020B0609040504020204" pitchFamily="49" charset="0"/>
              </a:rPr>
              <a:t>))</a:t>
            </a:r>
          </a:p>
          <a:p>
            <a:pPr marL="0" indent="0">
              <a:spcBef>
                <a:spcPts val="600"/>
              </a:spcBef>
              <a:buNone/>
            </a:pPr>
            <a:r>
              <a:rPr lang="en-GB" sz="2400" dirty="0"/>
              <a:t>where </a:t>
            </a:r>
            <a:r>
              <a:rPr lang="en-GB" sz="2400" dirty="0" err="1">
                <a:latin typeface="Lucida Console" panose="020B0609040504020204" pitchFamily="49" charset="0"/>
              </a:rPr>
              <a:t>nbr</a:t>
            </a:r>
            <a:r>
              <a:rPr lang="en-GB" sz="2400" dirty="0">
                <a:latin typeface="Lucida Console" panose="020B0609040504020204" pitchFamily="49" charset="0"/>
              </a:rPr>
              <a:t>(e)</a:t>
            </a:r>
            <a:r>
              <a:rPr lang="en-GB" sz="2400" dirty="0"/>
              <a:t> denotes the </a:t>
            </a:r>
            <a:r>
              <a:rPr lang="en-GB" sz="2400" dirty="0" err="1"/>
              <a:t>neighborhood</a:t>
            </a:r>
            <a:r>
              <a:rPr lang="en-GB" sz="2400" dirty="0"/>
              <a:t> (in, out) nodes of e </a:t>
            </a:r>
          </a:p>
          <a:p>
            <a:pPr marL="0" indent="0">
              <a:spcBef>
                <a:spcPts val="600"/>
              </a:spcBef>
              <a:buNone/>
            </a:pPr>
            <a:r>
              <a:rPr lang="en-US" sz="2400" dirty="0" smtClean="0">
                <a:latin typeface="Lucida Console" panose="020B0609040504020204" pitchFamily="49" charset="0"/>
              </a:rPr>
              <a:t> </a:t>
            </a:r>
            <a:endParaRPr lang="en-GB" sz="2400" dirty="0">
              <a:latin typeface="Lucida Console" panose="020B0609040504020204" pitchFamily="49" charset="0"/>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19</a:t>
            </a:fld>
            <a:endParaRPr lang="en-US" dirty="0"/>
          </a:p>
        </p:txBody>
      </p:sp>
    </p:spTree>
    <p:extLst>
      <p:ext uri="{BB962C8B-B14F-4D97-AF65-F5344CB8AC3E}">
        <p14:creationId xmlns:p14="http://schemas.microsoft.com/office/powerpoint/2010/main" val="10886461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75"/>
          </a:xfrm>
        </p:spPr>
        <p:txBody>
          <a:bodyPr/>
          <a:lstStyle/>
          <a:p>
            <a:r>
              <a:rPr lang="en-GB" dirty="0" smtClean="0"/>
              <a:t>Maintaining the Order of Comparisons</a:t>
            </a:r>
            <a:endParaRPr lang="el-GR" dirty="0"/>
          </a:p>
        </p:txBody>
      </p:sp>
      <p:sp>
        <p:nvSpPr>
          <p:cNvPr id="3" name="Espace réservé du contenu 2"/>
          <p:cNvSpPr>
            <a:spLocks noGrp="1"/>
          </p:cNvSpPr>
          <p:nvPr>
            <p:ph idx="1"/>
          </p:nvPr>
        </p:nvSpPr>
        <p:spPr>
          <a:xfrm>
            <a:off x="2380" y="831111"/>
            <a:ext cx="9144000" cy="5321300"/>
          </a:xfrm>
        </p:spPr>
        <p:txBody>
          <a:bodyPr/>
          <a:lstStyle/>
          <a:p>
            <a:pPr>
              <a:spcBef>
                <a:spcPts val="0"/>
              </a:spcBef>
            </a:pPr>
            <a:r>
              <a:rPr lang="en-GB" sz="2400" dirty="0" smtClean="0"/>
              <a:t>In similarity-propagation approaches the </a:t>
            </a:r>
            <a:r>
              <a:rPr lang="en-GB" sz="2400" dirty="0" smtClean="0">
                <a:solidFill>
                  <a:srgbClr val="0000FF"/>
                </a:solidFill>
              </a:rPr>
              <a:t>order </a:t>
            </a:r>
            <a:r>
              <a:rPr lang="en-GB" sz="2400" dirty="0"/>
              <a:t>of</a:t>
            </a:r>
            <a:r>
              <a:rPr lang="en-GB" sz="2400" dirty="0">
                <a:solidFill>
                  <a:srgbClr val="0000FF"/>
                </a:solidFill>
              </a:rPr>
              <a:t> </a:t>
            </a:r>
            <a:r>
              <a:rPr lang="en-GB" sz="2400" dirty="0" smtClean="0">
                <a:solidFill>
                  <a:srgbClr val="0000FF"/>
                </a:solidFill>
              </a:rPr>
              <a:t>comparisons </a:t>
            </a:r>
            <a:r>
              <a:rPr lang="en-GB" sz="2400" dirty="0" smtClean="0"/>
              <a:t>is</a:t>
            </a:r>
            <a:r>
              <a:rPr lang="en-GB" sz="2400" dirty="0" smtClean="0">
                <a:solidFill>
                  <a:srgbClr val="0000FF"/>
                </a:solidFill>
              </a:rPr>
              <a:t> dynamic</a:t>
            </a:r>
            <a:endParaRPr lang="en-GB" sz="2400" dirty="0"/>
          </a:p>
          <a:p>
            <a:pPr>
              <a:spcBef>
                <a:spcPts val="0"/>
              </a:spcBef>
            </a:pPr>
            <a:r>
              <a:rPr lang="en-GB" sz="2400" dirty="0" smtClean="0"/>
              <a:t>Graph traversal usually supported by a </a:t>
            </a:r>
            <a:r>
              <a:rPr lang="en-GB" sz="2400" dirty="0" smtClean="0">
                <a:solidFill>
                  <a:srgbClr val="0000FF"/>
                </a:solidFill>
              </a:rPr>
              <a:t>priority queue</a:t>
            </a:r>
            <a:r>
              <a:rPr lang="en-GB" sz="2400" dirty="0" smtClean="0"/>
              <a:t> (PQ) on the similarity score of nodes</a:t>
            </a:r>
          </a:p>
          <a:p>
            <a:pPr lvl="1"/>
            <a:r>
              <a:rPr lang="en-GB" dirty="0" smtClean="0"/>
              <a:t>As entities are resolved, </a:t>
            </a:r>
            <a:r>
              <a:rPr lang="en-GB" dirty="0"/>
              <a:t>the PQ </a:t>
            </a:r>
            <a:r>
              <a:rPr lang="en-GB" dirty="0" smtClean="0"/>
              <a:t>is</a:t>
            </a:r>
            <a:r>
              <a:rPr lang="en-GB" dirty="0" smtClean="0">
                <a:solidFill>
                  <a:srgbClr val="0000FF"/>
                </a:solidFill>
              </a:rPr>
              <a:t> updated </a:t>
            </a:r>
            <a:r>
              <a:rPr lang="en-GB" dirty="0" smtClean="0"/>
              <a:t>for </a:t>
            </a:r>
            <a:r>
              <a:rPr lang="en-GB" dirty="0">
                <a:solidFill>
                  <a:srgbClr val="0000FF"/>
                </a:solidFill>
              </a:rPr>
              <a:t>maximizing </a:t>
            </a:r>
            <a:r>
              <a:rPr lang="en-GB" dirty="0" smtClean="0">
                <a:solidFill>
                  <a:srgbClr val="0000FF"/>
                </a:solidFill>
              </a:rPr>
              <a:t>effectiveness </a:t>
            </a:r>
            <a:r>
              <a:rPr lang="en-GB" dirty="0" smtClean="0"/>
              <a:t>&amp; </a:t>
            </a:r>
            <a:r>
              <a:rPr lang="en-GB" dirty="0" smtClean="0">
                <a:solidFill>
                  <a:srgbClr val="0000FF"/>
                </a:solidFill>
              </a:rPr>
              <a:t>reducing</a:t>
            </a:r>
            <a:r>
              <a:rPr lang="en-GB" dirty="0" smtClean="0"/>
              <a:t> </a:t>
            </a:r>
            <a:r>
              <a:rPr lang="en-GB" dirty="0">
                <a:solidFill>
                  <a:srgbClr val="0000FF"/>
                </a:solidFill>
              </a:rPr>
              <a:t>re-comparisons</a:t>
            </a:r>
            <a:r>
              <a:rPr lang="en-GB" dirty="0"/>
              <a:t> </a:t>
            </a:r>
            <a:endParaRPr lang="en-GB" dirty="0">
              <a:solidFill>
                <a:srgbClr val="0000FF"/>
              </a:solidFill>
            </a:endParaRPr>
          </a:p>
          <a:p>
            <a:r>
              <a:rPr lang="en-US" sz="2400" dirty="0" smtClean="0">
                <a:solidFill>
                  <a:srgbClr val="0000FF"/>
                </a:solidFill>
              </a:rPr>
              <a:t>Different </a:t>
            </a:r>
            <a:r>
              <a:rPr lang="en-US" sz="2400" dirty="0">
                <a:solidFill>
                  <a:srgbClr val="0000FF"/>
                </a:solidFill>
              </a:rPr>
              <a:t>strategies </a:t>
            </a:r>
            <a:r>
              <a:rPr lang="en-US" sz="2400" dirty="0"/>
              <a:t>of order maintenance:</a:t>
            </a:r>
          </a:p>
          <a:p>
            <a:pPr lvl="1"/>
            <a:r>
              <a:rPr lang="en-US" dirty="0"/>
              <a:t>Based on </a:t>
            </a:r>
            <a:r>
              <a:rPr lang="en-US" dirty="0" smtClean="0">
                <a:solidFill>
                  <a:srgbClr val="0000FF"/>
                </a:solidFill>
              </a:rPr>
              <a:t>heuristics</a:t>
            </a:r>
          </a:p>
          <a:p>
            <a:pPr lvl="2"/>
            <a:r>
              <a:rPr lang="en-US" sz="2400" dirty="0" smtClean="0"/>
              <a:t>type of nodes and edge direction </a:t>
            </a:r>
            <a:r>
              <a:rPr lang="en-US" sz="2400" dirty="0"/>
              <a:t>[Dong et al. 2005]</a:t>
            </a:r>
          </a:p>
          <a:p>
            <a:pPr lvl="2"/>
            <a:r>
              <a:rPr lang="en-US" sz="2400" dirty="0" smtClean="0"/>
              <a:t>degree </a:t>
            </a:r>
            <a:r>
              <a:rPr lang="en-US" sz="2400" dirty="0"/>
              <a:t>of </a:t>
            </a:r>
            <a:r>
              <a:rPr lang="en-US" sz="2400" dirty="0" smtClean="0"/>
              <a:t>nodes </a:t>
            </a:r>
            <a:r>
              <a:rPr lang="en-US" sz="2400" dirty="0"/>
              <a:t>[Weis &amp; </a:t>
            </a:r>
            <a:r>
              <a:rPr lang="en-US" sz="2400" dirty="0" err="1"/>
              <a:t>Naumann</a:t>
            </a:r>
            <a:r>
              <a:rPr lang="en-US" sz="2400" dirty="0"/>
              <a:t> 2006</a:t>
            </a:r>
            <a:r>
              <a:rPr lang="en-US" sz="2400" dirty="0" smtClean="0"/>
              <a:t>]</a:t>
            </a:r>
          </a:p>
          <a:p>
            <a:pPr lvl="2"/>
            <a:r>
              <a:rPr lang="en-US" sz="2400" dirty="0" smtClean="0"/>
              <a:t>edge </a:t>
            </a:r>
            <a:r>
              <a:rPr lang="en-US" sz="2400" dirty="0"/>
              <a:t>weights [Kalashnikov &amp; </a:t>
            </a:r>
            <a:r>
              <a:rPr lang="en-US" sz="2400" dirty="0" err="1" smtClean="0"/>
              <a:t>Mehrotra</a:t>
            </a:r>
            <a:r>
              <a:rPr lang="en-US" sz="2400" dirty="0" smtClean="0"/>
              <a:t> </a:t>
            </a:r>
            <a:r>
              <a:rPr lang="en-US" sz="2400" dirty="0"/>
              <a:t>2006</a:t>
            </a:r>
            <a:r>
              <a:rPr lang="en-US" sz="2400" dirty="0" smtClean="0"/>
              <a:t>] </a:t>
            </a:r>
            <a:endParaRPr lang="en-US" sz="2400" dirty="0"/>
          </a:p>
          <a:p>
            <a:pPr lvl="1"/>
            <a:r>
              <a:rPr lang="en-US" dirty="0" smtClean="0"/>
              <a:t>Triggered by </a:t>
            </a:r>
            <a:r>
              <a:rPr lang="en-US" dirty="0" smtClean="0">
                <a:solidFill>
                  <a:srgbClr val="0000FF"/>
                </a:solidFill>
              </a:rPr>
              <a:t>recent matches </a:t>
            </a:r>
            <a:r>
              <a:rPr lang="en-US" dirty="0" smtClean="0"/>
              <a:t>[</a:t>
            </a:r>
            <a:r>
              <a:rPr lang="en-US" dirty="0" err="1" smtClean="0"/>
              <a:t>Böhm</a:t>
            </a:r>
            <a:r>
              <a:rPr lang="en-US" dirty="0" smtClean="0"/>
              <a:t> </a:t>
            </a:r>
            <a:r>
              <a:rPr lang="en-US" dirty="0"/>
              <a:t>et al. </a:t>
            </a:r>
            <a:r>
              <a:rPr lang="en-US" dirty="0" smtClean="0"/>
              <a:t>2012, Lacoste-Julien </a:t>
            </a:r>
            <a:r>
              <a:rPr lang="en-US" dirty="0"/>
              <a:t>et al. </a:t>
            </a:r>
            <a:r>
              <a:rPr lang="en-US" dirty="0" smtClean="0"/>
              <a:t>2013]</a:t>
            </a:r>
          </a:p>
          <a:p>
            <a:pPr lvl="1"/>
            <a:r>
              <a:rPr lang="en-US" dirty="0">
                <a:solidFill>
                  <a:srgbClr val="0000FF"/>
                </a:solidFill>
              </a:rPr>
              <a:t>Lazy</a:t>
            </a:r>
            <a:r>
              <a:rPr lang="en-US" dirty="0"/>
              <a:t> maintenance [Herschel et al. </a:t>
            </a:r>
            <a:r>
              <a:rPr lang="en-US" dirty="0" smtClean="0"/>
              <a:t>2012, </a:t>
            </a:r>
            <a:r>
              <a:rPr lang="en-US" dirty="0" err="1" smtClean="0"/>
              <a:t>Altowim</a:t>
            </a:r>
            <a:r>
              <a:rPr lang="en-US" dirty="0" smtClean="0"/>
              <a:t> </a:t>
            </a:r>
            <a:r>
              <a:rPr lang="en-US" dirty="0"/>
              <a:t>et al. 2014</a:t>
            </a:r>
            <a:r>
              <a:rPr lang="en-US" dirty="0" smtClean="0"/>
              <a:t>]</a:t>
            </a:r>
            <a:endParaRPr lang="en-US" dirty="0"/>
          </a:p>
          <a:p>
            <a:pPr>
              <a:spcBef>
                <a:spcPts val="0"/>
              </a:spcBef>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20</a:t>
            </a:fld>
            <a:endParaRPr lang="en-US" dirty="0"/>
          </a:p>
        </p:txBody>
      </p:sp>
    </p:spTree>
    <p:extLst>
      <p:ext uri="{BB962C8B-B14F-4D97-AF65-F5344CB8AC3E}">
        <p14:creationId xmlns:p14="http://schemas.microsoft.com/office/powerpoint/2010/main" val="14997216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10" y="0"/>
            <a:ext cx="9122790" cy="734303"/>
          </a:xfrm>
        </p:spPr>
        <p:txBody>
          <a:bodyPr/>
          <a:lstStyle/>
          <a:p>
            <a:r>
              <a:rPr lang="en-US" dirty="0"/>
              <a:t>Dependency Graph </a:t>
            </a:r>
            <a:r>
              <a:rPr lang="en-US" dirty="0" smtClean="0"/>
              <a:t>[Dong et al., 2005]</a:t>
            </a:r>
            <a:endParaRPr lang="el-GR" dirty="0"/>
          </a:p>
        </p:txBody>
      </p:sp>
      <p:sp>
        <p:nvSpPr>
          <p:cNvPr id="3" name="Espace réservé du contenu 2"/>
          <p:cNvSpPr>
            <a:spLocks noGrp="1"/>
          </p:cNvSpPr>
          <p:nvPr>
            <p:ph idx="1"/>
          </p:nvPr>
        </p:nvSpPr>
        <p:spPr>
          <a:xfrm>
            <a:off x="0" y="984828"/>
            <a:ext cx="9144000" cy="3337089"/>
          </a:xfrm>
        </p:spPr>
        <p:txBody>
          <a:bodyPr/>
          <a:lstStyle/>
          <a:p>
            <a:pPr>
              <a:spcBef>
                <a:spcPts val="0"/>
              </a:spcBef>
            </a:pPr>
            <a:r>
              <a:rPr lang="en-GB" sz="2400" dirty="0"/>
              <a:t>Works on an </a:t>
            </a:r>
            <a:r>
              <a:rPr lang="en-GB" sz="2400" dirty="0">
                <a:solidFill>
                  <a:srgbClr val="0000FF"/>
                </a:solidFill>
              </a:rPr>
              <a:t>entity graph </a:t>
            </a:r>
            <a:r>
              <a:rPr lang="en-GB" sz="2400" dirty="0"/>
              <a:t>constructed from the </a:t>
            </a:r>
            <a:r>
              <a:rPr lang="en-GB" sz="2400" dirty="0" smtClean="0"/>
              <a:t>relational records </a:t>
            </a:r>
            <a:endParaRPr lang="en-GB" sz="2400" dirty="0"/>
          </a:p>
          <a:p>
            <a:pPr lvl="1"/>
            <a:r>
              <a:rPr lang="en-GB" dirty="0" smtClean="0">
                <a:solidFill>
                  <a:srgbClr val="0000FF"/>
                </a:solidFill>
              </a:rPr>
              <a:t>nodes</a:t>
            </a:r>
            <a:r>
              <a:rPr lang="en-GB" dirty="0" smtClean="0"/>
              <a:t> represent similarity comparisons between pairs of records and/or their attribute values (</a:t>
            </a:r>
            <a:r>
              <a:rPr lang="en-GB" dirty="0">
                <a:solidFill>
                  <a:srgbClr val="0000FF"/>
                </a:solidFill>
              </a:rPr>
              <a:t>real-</a:t>
            </a:r>
            <a:r>
              <a:rPr lang="en-GB" dirty="0" smtClean="0">
                <a:solidFill>
                  <a:srgbClr val="0000FF"/>
                </a:solidFill>
              </a:rPr>
              <a:t>­valued</a:t>
            </a:r>
            <a:r>
              <a:rPr lang="en-GB" dirty="0" smtClean="0"/>
              <a:t>) </a:t>
            </a:r>
          </a:p>
          <a:p>
            <a:pPr lvl="1"/>
            <a:r>
              <a:rPr lang="en-GB" dirty="0" smtClean="0">
                <a:solidFill>
                  <a:srgbClr val="0000FF"/>
                </a:solidFill>
              </a:rPr>
              <a:t>edges</a:t>
            </a:r>
            <a:r>
              <a:rPr lang="el-GR" dirty="0" smtClean="0"/>
              <a:t> </a:t>
            </a:r>
            <a:r>
              <a:rPr lang="en-GB" dirty="0" smtClean="0"/>
              <a:t>represent match decisions based on the matching of associated nodes (</a:t>
            </a:r>
            <a:r>
              <a:rPr lang="en-GB" dirty="0" err="1">
                <a:solidFill>
                  <a:srgbClr val="0000FF"/>
                </a:solidFill>
              </a:rPr>
              <a:t>boolean</a:t>
            </a:r>
            <a:r>
              <a:rPr lang="en-GB" dirty="0">
                <a:solidFill>
                  <a:srgbClr val="0000FF"/>
                </a:solidFill>
              </a:rPr>
              <a:t>-</a:t>
            </a:r>
            <a:r>
              <a:rPr lang="en-GB" dirty="0" smtClean="0">
                <a:solidFill>
                  <a:srgbClr val="0000FF"/>
                </a:solidFill>
              </a:rPr>
              <a:t>­valued</a:t>
            </a:r>
            <a:r>
              <a:rPr lang="en-GB" dirty="0" smtClean="0"/>
              <a:t>) </a:t>
            </a:r>
          </a:p>
          <a:p>
            <a:pPr>
              <a:spcBef>
                <a:spcPts val="0"/>
              </a:spcBef>
            </a:pPr>
            <a:r>
              <a:rPr lang="en-GB" sz="2400" dirty="0">
                <a:solidFill>
                  <a:srgbClr val="0000FF"/>
                </a:solidFill>
              </a:rPr>
              <a:t>A matching decision </a:t>
            </a:r>
            <a:r>
              <a:rPr lang="en-GB" sz="2400" dirty="0"/>
              <a:t>is taken when the real-valued similarity score (between 0 and 1) of a node is above a threshold </a:t>
            </a:r>
            <a:r>
              <a:rPr lang="en-GB" sz="2400" dirty="0">
                <a:latin typeface="Lucida Console" panose="020B0609040504020204" pitchFamily="49" charset="0"/>
              </a:rPr>
              <a:t>θ</a:t>
            </a:r>
            <a:endParaRPr lang="en-GB" sz="2400" dirty="0"/>
          </a:p>
          <a:p>
            <a:pPr lvl="1"/>
            <a:r>
              <a:rPr lang="en-US" dirty="0"/>
              <a:t>If it exceeds the threshold, it is marked as </a:t>
            </a:r>
            <a:r>
              <a:rPr lang="en-US" dirty="0">
                <a:solidFill>
                  <a:srgbClr val="0000FF"/>
                </a:solidFill>
              </a:rPr>
              <a:t>match</a:t>
            </a:r>
            <a:r>
              <a:rPr lang="en-US" dirty="0"/>
              <a:t>, otherwise as </a:t>
            </a:r>
            <a:r>
              <a:rPr lang="en-US" dirty="0">
                <a:solidFill>
                  <a:srgbClr val="0000FF"/>
                </a:solidFill>
              </a:rPr>
              <a:t>undecided</a:t>
            </a:r>
            <a:r>
              <a:rPr lang="en-US" dirty="0"/>
              <a:t>, </a:t>
            </a:r>
          </a:p>
          <a:p>
            <a:pPr lvl="1"/>
            <a:r>
              <a:rPr lang="en-US" dirty="0"/>
              <a:t>if no more neighbors are undecided, it is marked as </a:t>
            </a:r>
            <a:r>
              <a:rPr lang="en-US" dirty="0" smtClean="0">
                <a:solidFill>
                  <a:srgbClr val="0000FF"/>
                </a:solidFill>
              </a:rPr>
              <a:t>non-match</a:t>
            </a:r>
            <a:endParaRPr lang="en-GB" dirty="0">
              <a:solidFill>
                <a:srgbClr val="0000FF"/>
              </a:solidFill>
            </a:endParaRPr>
          </a:p>
          <a:p>
            <a:pPr>
              <a:spcBef>
                <a:spcPts val="0"/>
              </a:spcBef>
            </a:pPr>
            <a:r>
              <a:rPr lang="en-GB" sz="2400" dirty="0" smtClean="0"/>
              <a:t>Idea </a:t>
            </a:r>
            <a:r>
              <a:rPr lang="en-GB" sz="2400" dirty="0"/>
              <a:t>1: </a:t>
            </a:r>
            <a:r>
              <a:rPr lang="en-GB" sz="2400" dirty="0" smtClean="0"/>
              <a:t>consider </a:t>
            </a:r>
            <a:r>
              <a:rPr lang="en-GB" sz="2400" dirty="0" smtClean="0">
                <a:solidFill>
                  <a:srgbClr val="0000FF"/>
                </a:solidFill>
              </a:rPr>
              <a:t>richer matching evidence</a:t>
            </a:r>
            <a:endParaRPr lang="en-GB" sz="2400" dirty="0" smtClean="0"/>
          </a:p>
          <a:p>
            <a:pPr>
              <a:spcBef>
                <a:spcPts val="0"/>
              </a:spcBef>
            </a:pPr>
            <a:r>
              <a:rPr lang="en-GB" sz="2400" dirty="0"/>
              <a:t>Idea 2: </a:t>
            </a:r>
            <a:r>
              <a:rPr lang="en-GB" sz="2400" dirty="0" smtClean="0">
                <a:solidFill>
                  <a:srgbClr val="0000FF"/>
                </a:solidFill>
              </a:rPr>
              <a:t>propagate similarity </a:t>
            </a:r>
            <a:r>
              <a:rPr lang="en-GB" sz="2400" dirty="0" smtClean="0"/>
              <a:t>between matching decisions</a:t>
            </a:r>
          </a:p>
          <a:p>
            <a:pPr>
              <a:spcBef>
                <a:spcPts val="0"/>
              </a:spcBef>
            </a:pPr>
            <a:r>
              <a:rPr lang="en-GB" sz="2400" dirty="0"/>
              <a:t>Idea 3: Gradually </a:t>
            </a:r>
            <a:r>
              <a:rPr lang="en-GB" sz="2400" dirty="0">
                <a:solidFill>
                  <a:srgbClr val="0000FF"/>
                </a:solidFill>
              </a:rPr>
              <a:t>enrich references </a:t>
            </a:r>
            <a:r>
              <a:rPr lang="en-GB" sz="2400" dirty="0"/>
              <a:t>by merging attribute values (Swoosh-style</a:t>
            </a:r>
            <a:r>
              <a:rPr lang="en-GB" sz="2400" dirty="0" smtClean="0"/>
              <a:t>)</a:t>
            </a:r>
            <a:endParaRPr lang="en-GB" sz="2400" dirty="0"/>
          </a:p>
          <a:p>
            <a:pPr>
              <a:spcBef>
                <a:spcPts val="0"/>
              </a:spcBef>
            </a:pPr>
            <a:endParaRPr lang="en-GB" sz="2400" dirty="0" smtClean="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21</a:t>
            </a:fld>
            <a:endParaRPr lang="en-US" dirty="0"/>
          </a:p>
        </p:txBody>
      </p:sp>
    </p:spTree>
    <p:extLst>
      <p:ext uri="{BB962C8B-B14F-4D97-AF65-F5344CB8AC3E}">
        <p14:creationId xmlns:p14="http://schemas.microsoft.com/office/powerpoint/2010/main" val="22796599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303657" cy="734303"/>
          </a:xfrm>
        </p:spPr>
        <p:txBody>
          <a:bodyPr/>
          <a:lstStyle/>
          <a:p>
            <a:r>
              <a:rPr lang="en-US" dirty="0"/>
              <a:t>Dependency </a:t>
            </a:r>
            <a:r>
              <a:rPr lang="en-US" dirty="0" smtClean="0"/>
              <a:t>Graph: Example</a:t>
            </a:r>
            <a:endParaRPr lang="el-GR" dirty="0"/>
          </a:p>
        </p:txBody>
      </p:sp>
      <p:sp>
        <p:nvSpPr>
          <p:cNvPr id="3" name="Espace réservé du contenu 2"/>
          <p:cNvSpPr>
            <a:spLocks noGrp="1"/>
          </p:cNvSpPr>
          <p:nvPr>
            <p:ph idx="1"/>
          </p:nvPr>
        </p:nvSpPr>
        <p:spPr>
          <a:xfrm>
            <a:off x="0" y="1060615"/>
            <a:ext cx="5772162" cy="4943407"/>
          </a:xfrm>
        </p:spPr>
        <p:txBody>
          <a:bodyPr/>
          <a:lstStyle/>
          <a:p>
            <a:r>
              <a:rPr lang="en-US" sz="2400" dirty="0"/>
              <a:t>Let </a:t>
            </a:r>
            <a:r>
              <a:rPr lang="en-US" sz="2400" dirty="0">
                <a:latin typeface="Lucida Console" panose="020B0609040504020204" pitchFamily="49" charset="0"/>
              </a:rPr>
              <a:t>E</a:t>
            </a:r>
            <a:r>
              <a:rPr lang="en-US" sz="2400" dirty="0"/>
              <a:t> be a set of entity descriptions</a:t>
            </a:r>
          </a:p>
          <a:p>
            <a:pPr lvl="1"/>
            <a:r>
              <a:rPr lang="en-US" dirty="0" smtClean="0"/>
              <a:t>A </a:t>
            </a:r>
            <a:r>
              <a:rPr lang="en-US" dirty="0" smtClean="0">
                <a:solidFill>
                  <a:srgbClr val="0000FF"/>
                </a:solidFill>
              </a:rPr>
              <a:t>node</a:t>
            </a:r>
            <a:r>
              <a:rPr lang="en-US" dirty="0" smtClean="0"/>
              <a:t> </a:t>
            </a:r>
            <a:r>
              <a:rPr lang="en-US" dirty="0"/>
              <a:t>v = {</a:t>
            </a:r>
            <a:r>
              <a:rPr lang="en-US" dirty="0" err="1"/>
              <a:t>e</a:t>
            </a:r>
            <a:r>
              <a:rPr lang="en-US" baseline="-25000" dirty="0" err="1"/>
              <a:t>i</a:t>
            </a:r>
            <a:r>
              <a:rPr lang="en-US" dirty="0" err="1"/>
              <a:t>,e</a:t>
            </a:r>
            <a:r>
              <a:rPr lang="en-US" baseline="-25000" dirty="0" err="1"/>
              <a:t>j</a:t>
            </a:r>
            <a:r>
              <a:rPr lang="en-US" dirty="0"/>
              <a:t>}, where </a:t>
            </a:r>
            <a:r>
              <a:rPr lang="en-GB" dirty="0" err="1" smtClean="0"/>
              <a:t>e</a:t>
            </a:r>
            <a:r>
              <a:rPr lang="en-GB" baseline="-25000" dirty="0" err="1" smtClean="0"/>
              <a:t>i</a:t>
            </a:r>
            <a:r>
              <a:rPr lang="en-GB" dirty="0" err="1" smtClean="0"/>
              <a:t>,e</a:t>
            </a:r>
            <a:r>
              <a:rPr lang="en-GB" baseline="-25000" dirty="0" err="1" smtClean="0"/>
              <a:t>j</a:t>
            </a:r>
            <a:r>
              <a:rPr lang="en-GB" baseline="-25000" dirty="0" smtClean="0"/>
              <a:t> </a:t>
            </a:r>
            <a:r>
              <a:rPr lang="en-GB" dirty="0"/>
              <a:t>∈ </a:t>
            </a:r>
            <a:r>
              <a:rPr lang="en-US" dirty="0">
                <a:latin typeface="Lucida Console" panose="020B0609040504020204" pitchFamily="49" charset="0"/>
              </a:rPr>
              <a:t>E</a:t>
            </a:r>
            <a:r>
              <a:rPr lang="en-US" dirty="0"/>
              <a:t>, </a:t>
            </a:r>
            <a:r>
              <a:rPr lang="en-US" dirty="0" err="1"/>
              <a:t>i</a:t>
            </a:r>
            <a:r>
              <a:rPr lang="en-GB" dirty="0"/>
              <a:t> ≠ </a:t>
            </a:r>
            <a:r>
              <a:rPr lang="en-US" dirty="0" smtClean="0"/>
              <a:t>j</a:t>
            </a:r>
          </a:p>
          <a:p>
            <a:pPr lvl="1"/>
            <a:r>
              <a:rPr lang="en-GB" dirty="0" smtClean="0"/>
              <a:t>An </a:t>
            </a:r>
            <a:r>
              <a:rPr lang="en-GB" dirty="0" smtClean="0">
                <a:solidFill>
                  <a:srgbClr val="0000FF"/>
                </a:solidFill>
              </a:rPr>
              <a:t>edge</a:t>
            </a:r>
            <a:r>
              <a:rPr lang="en-US" dirty="0" smtClean="0"/>
              <a:t> </a:t>
            </a:r>
            <a:r>
              <a:rPr lang="en-US" dirty="0"/>
              <a:t>e = (</a:t>
            </a:r>
            <a:r>
              <a:rPr lang="en-US" dirty="0" err="1"/>
              <a:t>v</a:t>
            </a:r>
            <a:r>
              <a:rPr lang="en-US" baseline="-25000" dirty="0" err="1"/>
              <a:t>a</a:t>
            </a:r>
            <a:r>
              <a:rPr lang="en-US" dirty="0" err="1"/>
              <a:t>,v</a:t>
            </a:r>
            <a:r>
              <a:rPr lang="en-US" baseline="-25000" dirty="0" err="1"/>
              <a:t>b</a:t>
            </a:r>
            <a:r>
              <a:rPr lang="en-US" dirty="0"/>
              <a:t>) from </a:t>
            </a:r>
            <a:r>
              <a:rPr lang="en-US" dirty="0" err="1"/>
              <a:t>v</a:t>
            </a:r>
            <a:r>
              <a:rPr lang="en-US" baseline="-25000" dirty="0" err="1"/>
              <a:t>a</a:t>
            </a:r>
            <a:r>
              <a:rPr lang="en-US" dirty="0"/>
              <a:t>={</a:t>
            </a:r>
            <a:r>
              <a:rPr lang="en-US" dirty="0" err="1"/>
              <a:t>e</a:t>
            </a:r>
            <a:r>
              <a:rPr lang="en-US" baseline="-25000" dirty="0" err="1"/>
              <a:t>ai</a:t>
            </a:r>
            <a:r>
              <a:rPr lang="en-US" dirty="0" err="1"/>
              <a:t>,e</a:t>
            </a:r>
            <a:r>
              <a:rPr lang="en-US" baseline="-25000" dirty="0" err="1"/>
              <a:t>aj</a:t>
            </a:r>
            <a:r>
              <a:rPr lang="en-US" dirty="0"/>
              <a:t>} to </a:t>
            </a:r>
            <a:r>
              <a:rPr lang="en-US" dirty="0" err="1"/>
              <a:t>v</a:t>
            </a:r>
            <a:r>
              <a:rPr lang="en-US" baseline="-25000" dirty="0" err="1"/>
              <a:t>b</a:t>
            </a:r>
            <a:r>
              <a:rPr lang="en-US" dirty="0"/>
              <a:t> = {</a:t>
            </a:r>
            <a:r>
              <a:rPr lang="en-US" dirty="0" err="1"/>
              <a:t>e</a:t>
            </a:r>
            <a:r>
              <a:rPr lang="en-US" baseline="-25000" dirty="0" err="1"/>
              <a:t>bi</a:t>
            </a:r>
            <a:r>
              <a:rPr lang="en-US" dirty="0"/>
              <a:t>, </a:t>
            </a:r>
            <a:r>
              <a:rPr lang="en-US" dirty="0" err="1"/>
              <a:t>e</a:t>
            </a:r>
            <a:r>
              <a:rPr lang="en-US" baseline="-25000" dirty="0" err="1"/>
              <a:t>bj</a:t>
            </a:r>
            <a:r>
              <a:rPr lang="en-US" dirty="0"/>
              <a:t>} </a:t>
            </a:r>
            <a:r>
              <a:rPr lang="en-US" dirty="0" smtClean="0"/>
              <a:t>implies </a:t>
            </a:r>
            <a:r>
              <a:rPr lang="en-GB" dirty="0" err="1" smtClean="0"/>
              <a:t>e</a:t>
            </a:r>
            <a:r>
              <a:rPr lang="en-GB" baseline="-25000" dirty="0" err="1" smtClean="0"/>
              <a:t>bi</a:t>
            </a:r>
            <a:r>
              <a:rPr lang="en-GB" dirty="0" smtClean="0"/>
              <a:t> , </a:t>
            </a:r>
            <a:r>
              <a:rPr lang="en-GB" dirty="0" err="1" smtClean="0"/>
              <a:t>e</a:t>
            </a:r>
            <a:r>
              <a:rPr lang="en-GB" baseline="-25000" dirty="0" err="1" smtClean="0"/>
              <a:t>bj</a:t>
            </a:r>
            <a:r>
              <a:rPr lang="en-GB" baseline="-25000" dirty="0" smtClean="0"/>
              <a:t> </a:t>
            </a:r>
            <a:r>
              <a:rPr lang="en-GB" dirty="0" smtClean="0"/>
              <a:t>∈ values(</a:t>
            </a:r>
            <a:r>
              <a:rPr lang="en-GB" dirty="0" err="1" smtClean="0"/>
              <a:t>e</a:t>
            </a:r>
            <a:r>
              <a:rPr lang="en-GB" baseline="-25000" dirty="0" err="1" smtClean="0"/>
              <a:t>ai</a:t>
            </a:r>
            <a:r>
              <a:rPr lang="en-GB" dirty="0" smtClean="0"/>
              <a:t>) </a:t>
            </a:r>
            <a:r>
              <a:rPr lang="en-GB" dirty="0" smtClean="0">
                <a:sym typeface="Symbol" panose="05050102010706020507" pitchFamily="18" charset="2"/>
              </a:rPr>
              <a:t> </a:t>
            </a:r>
            <a:r>
              <a:rPr lang="en-GB" dirty="0"/>
              <a:t>values(</a:t>
            </a:r>
            <a:r>
              <a:rPr lang="en-GB" dirty="0" err="1"/>
              <a:t>e</a:t>
            </a:r>
            <a:r>
              <a:rPr lang="en-GB" baseline="-25000" dirty="0" err="1" smtClean="0"/>
              <a:t>aj</a:t>
            </a:r>
            <a:r>
              <a:rPr lang="en-GB" dirty="0" smtClean="0"/>
              <a:t>)</a:t>
            </a:r>
            <a:endParaRPr lang="en-GB" dirty="0"/>
          </a:p>
          <a:p>
            <a:r>
              <a:rPr lang="en-GB" sz="2400" dirty="0">
                <a:solidFill>
                  <a:srgbClr val="0000FF"/>
                </a:solidFill>
              </a:rPr>
              <a:t>Directed edge </a:t>
            </a:r>
            <a:r>
              <a:rPr lang="en-GB" sz="2400" dirty="0"/>
              <a:t>when dependency is only </a:t>
            </a:r>
            <a:r>
              <a:rPr lang="en-GB" sz="2400" dirty="0" smtClean="0"/>
              <a:t>in </a:t>
            </a:r>
            <a:r>
              <a:rPr lang="en-US" sz="2400" dirty="0" smtClean="0"/>
              <a:t>one direction</a:t>
            </a:r>
            <a:endParaRPr lang="en-US" dirty="0" smtClean="0"/>
          </a:p>
          <a:p>
            <a:pPr lvl="1"/>
            <a:r>
              <a:rPr lang="en-US" dirty="0" smtClean="0"/>
              <a:t>can be stated by domain experts</a:t>
            </a:r>
          </a:p>
          <a:p>
            <a:pPr lvl="1"/>
            <a:r>
              <a:rPr lang="en-US" dirty="0"/>
              <a:t>i</a:t>
            </a:r>
            <a:r>
              <a:rPr lang="en-US" dirty="0" smtClean="0"/>
              <a:t>nferred by the data semantics (e.g., keys/</a:t>
            </a:r>
            <a:r>
              <a:rPr lang="en-US" dirty="0" err="1" smtClean="0"/>
              <a:t>forein</a:t>
            </a:r>
            <a:r>
              <a:rPr lang="en-US" dirty="0" smtClean="0"/>
              <a:t> keys, </a:t>
            </a:r>
            <a:r>
              <a:rPr lang="en-US" dirty="0" err="1" smtClean="0"/>
              <a:t>rdf</a:t>
            </a:r>
            <a:r>
              <a:rPr lang="en-US" dirty="0" smtClean="0"/>
              <a:t> properties)</a:t>
            </a:r>
          </a:p>
          <a:p>
            <a:r>
              <a:rPr lang="en-GB" sz="2400" dirty="0"/>
              <a:t>I</a:t>
            </a:r>
            <a:r>
              <a:rPr lang="en-GB" sz="2400" dirty="0" smtClean="0"/>
              <a:t>nclude </a:t>
            </a:r>
            <a:r>
              <a:rPr lang="en-GB" sz="2400" dirty="0"/>
              <a:t>only </a:t>
            </a:r>
            <a:r>
              <a:rPr lang="en-GB" sz="2400" dirty="0">
                <a:solidFill>
                  <a:srgbClr val="0000FF"/>
                </a:solidFill>
              </a:rPr>
              <a:t>nodes whose two </a:t>
            </a:r>
            <a:r>
              <a:rPr lang="en-GB" sz="2400" dirty="0" smtClean="0">
                <a:solidFill>
                  <a:srgbClr val="0000FF"/>
                </a:solidFill>
              </a:rPr>
              <a:t>        entities </a:t>
            </a:r>
            <a:r>
              <a:rPr lang="en-GB" sz="2400" dirty="0">
                <a:solidFill>
                  <a:srgbClr val="0000FF"/>
                </a:solidFill>
              </a:rPr>
              <a:t>have </a:t>
            </a:r>
            <a:r>
              <a:rPr lang="en-GB" sz="2400" dirty="0" smtClean="0">
                <a:solidFill>
                  <a:srgbClr val="0000FF"/>
                </a:solidFill>
              </a:rPr>
              <a:t>the potential </a:t>
            </a:r>
            <a:r>
              <a:rPr lang="en-GB" sz="2400" dirty="0">
                <a:solidFill>
                  <a:srgbClr val="0000FF"/>
                </a:solidFill>
              </a:rPr>
              <a:t>to be similar</a:t>
            </a:r>
          </a:p>
          <a:p>
            <a:endParaRPr lang="en-GB" dirty="0" smtClean="0"/>
          </a:p>
        </p:txBody>
      </p:sp>
      <p:sp>
        <p:nvSpPr>
          <p:cNvPr id="4" name="Espace réservé du numéro de diapositive 3"/>
          <p:cNvSpPr>
            <a:spLocks noGrp="1"/>
          </p:cNvSpPr>
          <p:nvPr>
            <p:ph type="sldNum" sz="quarter" idx="10"/>
          </p:nvPr>
        </p:nvSpPr>
        <p:spPr>
          <a:xfrm>
            <a:off x="8839234" y="6524527"/>
            <a:ext cx="282575" cy="276225"/>
          </a:xfrm>
        </p:spPr>
        <p:txBody>
          <a:bodyPr/>
          <a:lstStyle/>
          <a:p>
            <a:pPr>
              <a:defRPr/>
            </a:pPr>
            <a:fld id="{8CC49870-FC5F-1046-8A0C-D94918725A28}" type="slidenum">
              <a:rPr lang="en-US" smtClean="0"/>
              <a:pPr>
                <a:defRPr/>
              </a:pPr>
              <a:t>22</a:t>
            </a:fld>
            <a:endParaRPr lang="en-US" dirty="0"/>
          </a:p>
        </p:txBody>
      </p:sp>
      <p:sp>
        <p:nvSpPr>
          <p:cNvPr id="6" name="Rounded Rectangle 4"/>
          <p:cNvSpPr/>
          <p:nvPr/>
        </p:nvSpPr>
        <p:spPr>
          <a:xfrm>
            <a:off x="6145975" y="2792356"/>
            <a:ext cx="1989361"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3"/>
          <p:cNvPicPr>
            <a:picLocks noChangeAspect="1" noChangeArrowheads="1"/>
          </p:cNvPicPr>
          <p:nvPr/>
        </p:nvPicPr>
        <p:blipFill>
          <a:blip r:embed="rId3" cstate="print"/>
          <a:srcRect l="16344" t="50959" r="70196" b="34057"/>
          <a:stretch>
            <a:fillRect/>
          </a:stretch>
        </p:blipFill>
        <p:spPr bwMode="auto">
          <a:xfrm>
            <a:off x="7391395" y="3113299"/>
            <a:ext cx="623026" cy="489520"/>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2" descr="https://upload.wikimedia.org/wikipedia/en/8/85/Best-shot-stanley-kubrick-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30626" y="3075859"/>
            <a:ext cx="430921" cy="57150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9"/>
          <p:cNvSpPr/>
          <p:nvPr/>
        </p:nvSpPr>
        <p:spPr>
          <a:xfrm>
            <a:off x="6188015" y="922826"/>
            <a:ext cx="1923373"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32919" y="1096336"/>
            <a:ext cx="428628" cy="61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5"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83052" y="1100802"/>
            <a:ext cx="439713" cy="64294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23"/>
          <p:cNvCxnSpPr>
            <a:stCxn id="9" idx="2"/>
            <a:endCxn id="6" idx="0"/>
          </p:cNvCxnSpPr>
          <p:nvPr/>
        </p:nvCxnSpPr>
        <p:spPr>
          <a:xfrm flipH="1">
            <a:off x="7140656" y="1994396"/>
            <a:ext cx="9046" cy="797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28"/>
          <p:cNvSpPr txBox="1"/>
          <p:nvPr/>
        </p:nvSpPr>
        <p:spPr>
          <a:xfrm>
            <a:off x="7635270" y="1605869"/>
            <a:ext cx="500066" cy="453907"/>
          </a:xfrm>
          <a:prstGeom prst="rect">
            <a:avLst/>
          </a:prstGeom>
          <a:noFill/>
        </p:spPr>
        <p:txBody>
          <a:bodyPr wrap="square" rtlCol="0">
            <a:spAutoFit/>
          </a:bodyPr>
          <a:lstStyle/>
          <a:p>
            <a:pPr>
              <a:buNone/>
            </a:pPr>
            <a:r>
              <a:rPr lang="en-US" sz="2400" dirty="0" smtClean="0">
                <a:latin typeface="Tw Cen MT" panose="020B0602020104020603" pitchFamily="34" charset="0"/>
              </a:rPr>
              <a:t>v</a:t>
            </a:r>
            <a:r>
              <a:rPr lang="en-US" sz="2400" baseline="-25000" dirty="0" smtClean="0">
                <a:latin typeface="Tw Cen MT" panose="020B0602020104020603" pitchFamily="34" charset="0"/>
              </a:rPr>
              <a:t>1</a:t>
            </a:r>
            <a:endParaRPr lang="en-US" sz="2400" baseline="-25000" dirty="0">
              <a:latin typeface="Tw Cen MT" panose="020B0602020104020603" pitchFamily="34" charset="0"/>
            </a:endParaRPr>
          </a:p>
        </p:txBody>
      </p:sp>
      <p:sp>
        <p:nvSpPr>
          <p:cNvPr id="14" name="TextBox 29"/>
          <p:cNvSpPr txBox="1"/>
          <p:nvPr/>
        </p:nvSpPr>
        <p:spPr>
          <a:xfrm>
            <a:off x="7661866" y="3429868"/>
            <a:ext cx="500066" cy="469039"/>
          </a:xfrm>
          <a:prstGeom prst="rect">
            <a:avLst/>
          </a:prstGeom>
          <a:noFill/>
        </p:spPr>
        <p:txBody>
          <a:bodyPr wrap="square" rtlCol="0">
            <a:spAutoFit/>
          </a:bodyPr>
          <a:lstStyle/>
          <a:p>
            <a:pPr>
              <a:buNone/>
            </a:pPr>
            <a:r>
              <a:rPr lang="en-US" sz="2400" dirty="0" smtClean="0">
                <a:latin typeface="Tw Cen MT" panose="020B0602020104020603" pitchFamily="34" charset="0"/>
              </a:rPr>
              <a:t>v</a:t>
            </a:r>
            <a:r>
              <a:rPr lang="en-US" sz="2400" baseline="-25000" dirty="0" smtClean="0">
                <a:latin typeface="Tw Cen MT" panose="020B0602020104020603" pitchFamily="34" charset="0"/>
              </a:rPr>
              <a:t>2</a:t>
            </a:r>
            <a:endParaRPr lang="en-US" sz="2400" baseline="-25000" dirty="0">
              <a:latin typeface="Tw Cen MT" panose="020B0602020104020603" pitchFamily="34" charset="0"/>
            </a:endParaRPr>
          </a:p>
        </p:txBody>
      </p:sp>
      <p:sp>
        <p:nvSpPr>
          <p:cNvPr id="15" name="Rounded Rectangle 22"/>
          <p:cNvSpPr/>
          <p:nvPr/>
        </p:nvSpPr>
        <p:spPr>
          <a:xfrm>
            <a:off x="5109689" y="4559767"/>
            <a:ext cx="1844707"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34"/>
          <p:cNvSpPr txBox="1"/>
          <p:nvPr/>
        </p:nvSpPr>
        <p:spPr>
          <a:xfrm>
            <a:off x="6531552" y="5175750"/>
            <a:ext cx="497341" cy="469039"/>
          </a:xfrm>
          <a:prstGeom prst="rect">
            <a:avLst/>
          </a:prstGeom>
          <a:noFill/>
        </p:spPr>
        <p:txBody>
          <a:bodyPr wrap="square" rtlCol="0">
            <a:spAutoFit/>
          </a:bodyPr>
          <a:lstStyle/>
          <a:p>
            <a:pPr>
              <a:buNone/>
            </a:pPr>
            <a:r>
              <a:rPr lang="en-US" sz="2400" dirty="0" smtClean="0">
                <a:latin typeface="Tw Cen MT" panose="020B0602020104020603" pitchFamily="34" charset="0"/>
              </a:rPr>
              <a:t>v</a:t>
            </a:r>
            <a:r>
              <a:rPr lang="en-US" sz="2400" baseline="-25000" dirty="0" smtClean="0">
                <a:latin typeface="Tw Cen MT" panose="020B0602020104020603" pitchFamily="34" charset="0"/>
              </a:rPr>
              <a:t>3</a:t>
            </a:r>
            <a:endParaRPr lang="en-US" sz="2400" baseline="-25000" dirty="0">
              <a:latin typeface="Tw Cen MT" panose="020B0602020104020603" pitchFamily="34" charset="0"/>
            </a:endParaRPr>
          </a:p>
        </p:txBody>
      </p:sp>
      <p:sp>
        <p:nvSpPr>
          <p:cNvPr id="17" name="Rounded Rectangle 35"/>
          <p:cNvSpPr/>
          <p:nvPr/>
        </p:nvSpPr>
        <p:spPr>
          <a:xfrm>
            <a:off x="7066995" y="4578306"/>
            <a:ext cx="2021506"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40"/>
          <p:cNvSpPr txBox="1"/>
          <p:nvPr/>
        </p:nvSpPr>
        <p:spPr>
          <a:xfrm>
            <a:off x="8665268" y="5203045"/>
            <a:ext cx="494477" cy="469039"/>
          </a:xfrm>
          <a:prstGeom prst="rect">
            <a:avLst/>
          </a:prstGeom>
          <a:noFill/>
        </p:spPr>
        <p:txBody>
          <a:bodyPr wrap="square" rtlCol="0">
            <a:spAutoFit/>
          </a:bodyPr>
          <a:lstStyle/>
          <a:p>
            <a:pPr>
              <a:buNone/>
            </a:pPr>
            <a:r>
              <a:rPr lang="en-US" sz="2400" dirty="0" smtClean="0">
                <a:latin typeface="Tw Cen MT" panose="020B0602020104020603" pitchFamily="34" charset="0"/>
              </a:rPr>
              <a:t>v</a:t>
            </a:r>
            <a:r>
              <a:rPr lang="en-US" sz="2400" baseline="-25000" dirty="0" smtClean="0">
                <a:latin typeface="Tw Cen MT" panose="020B0602020104020603" pitchFamily="34" charset="0"/>
              </a:rPr>
              <a:t>4</a:t>
            </a:r>
            <a:endParaRPr lang="en-US" sz="2400" baseline="-25000" dirty="0">
              <a:latin typeface="Tw Cen MT" panose="020B0602020104020603" pitchFamily="34" charset="0"/>
            </a:endParaRPr>
          </a:p>
        </p:txBody>
      </p:sp>
      <p:pic>
        <p:nvPicPr>
          <p:cNvPr id="19" name="Picture 2"/>
          <p:cNvPicPr>
            <a:picLocks noChangeAspect="1" noChangeArrowheads="1"/>
          </p:cNvPicPr>
          <p:nvPr/>
        </p:nvPicPr>
        <p:blipFill>
          <a:blip r:embed="rId7" cstate="print"/>
          <a:srcRect/>
          <a:stretch>
            <a:fillRect/>
          </a:stretch>
        </p:blipFill>
        <p:spPr bwMode="auto">
          <a:xfrm>
            <a:off x="5343541" y="4797379"/>
            <a:ext cx="428621" cy="642932"/>
          </a:xfrm>
          <a:prstGeom prst="rect">
            <a:avLst/>
          </a:prstGeom>
          <a:noFill/>
          <a:ln w="9525">
            <a:noFill/>
            <a:miter lim="800000"/>
            <a:headEnd/>
            <a:tailEnd/>
          </a:ln>
          <a:effectLst/>
        </p:spPr>
      </p:pic>
      <p:pic>
        <p:nvPicPr>
          <p:cNvPr id="20" name="Picture 3"/>
          <p:cNvPicPr>
            <a:picLocks noChangeAspect="1" noChangeArrowheads="1"/>
          </p:cNvPicPr>
          <p:nvPr/>
        </p:nvPicPr>
        <p:blipFill>
          <a:blip r:embed="rId8" cstate="print"/>
          <a:srcRect/>
          <a:stretch>
            <a:fillRect/>
          </a:stretch>
        </p:blipFill>
        <p:spPr bwMode="auto">
          <a:xfrm>
            <a:off x="6084767" y="4834839"/>
            <a:ext cx="438147" cy="569369"/>
          </a:xfrm>
          <a:prstGeom prst="rect">
            <a:avLst/>
          </a:prstGeom>
          <a:noFill/>
          <a:ln w="9525">
            <a:noFill/>
            <a:miter lim="800000"/>
            <a:headEnd/>
            <a:tailEnd/>
          </a:ln>
          <a:effectLst/>
        </p:spPr>
      </p:pic>
      <p:cxnSp>
        <p:nvCxnSpPr>
          <p:cNvPr id="21" name="Straight Arrow Connector 43"/>
          <p:cNvCxnSpPr/>
          <p:nvPr/>
        </p:nvCxnSpPr>
        <p:spPr>
          <a:xfrm flipV="1">
            <a:off x="6173446" y="3863926"/>
            <a:ext cx="872939" cy="6958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46"/>
          <p:cNvCxnSpPr>
            <a:stCxn id="6" idx="2"/>
          </p:cNvCxnSpPr>
          <p:nvPr/>
        </p:nvCxnSpPr>
        <p:spPr>
          <a:xfrm>
            <a:off x="7140656" y="3863926"/>
            <a:ext cx="873765" cy="7728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9" cstate="print"/>
          <a:srcRect/>
          <a:stretch>
            <a:fillRect/>
          </a:stretch>
        </p:blipFill>
        <p:spPr bwMode="auto">
          <a:xfrm>
            <a:off x="8313238" y="4867067"/>
            <a:ext cx="360040" cy="570063"/>
          </a:xfrm>
          <a:prstGeom prst="rect">
            <a:avLst/>
          </a:prstGeom>
          <a:noFill/>
          <a:ln w="9525">
            <a:noFill/>
            <a:miter lim="800000"/>
            <a:headEnd/>
            <a:tailEnd/>
          </a:ln>
        </p:spPr>
      </p:pic>
      <p:pic>
        <p:nvPicPr>
          <p:cNvPr id="24" name="Picture 3"/>
          <p:cNvPicPr>
            <a:picLocks noChangeAspect="1" noChangeArrowheads="1"/>
          </p:cNvPicPr>
          <p:nvPr/>
        </p:nvPicPr>
        <p:blipFill>
          <a:blip r:embed="rId10"/>
          <a:srcRect l="50527" t="11726" r="17895" b="29532"/>
          <a:stretch>
            <a:fillRect/>
          </a:stretch>
        </p:blipFill>
        <p:spPr bwMode="auto">
          <a:xfrm>
            <a:off x="7569779" y="4851068"/>
            <a:ext cx="417492" cy="584489"/>
          </a:xfrm>
          <a:prstGeom prst="rect">
            <a:avLst/>
          </a:prstGeom>
          <a:noFill/>
          <a:ln w="9525">
            <a:noFill/>
            <a:miter lim="800000"/>
            <a:headEnd/>
            <a:tailEnd/>
          </a:ln>
          <a:effectLst/>
        </p:spPr>
      </p:pic>
    </p:spTree>
    <p:extLst>
      <p:ext uri="{BB962C8B-B14F-4D97-AF65-F5344CB8AC3E}">
        <p14:creationId xmlns:p14="http://schemas.microsoft.com/office/powerpoint/2010/main" val="22776979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792" y="220095"/>
            <a:ext cx="8361575" cy="734303"/>
          </a:xfrm>
        </p:spPr>
        <p:txBody>
          <a:bodyPr/>
          <a:lstStyle/>
          <a:p>
            <a:r>
              <a:rPr lang="en-US" dirty="0"/>
              <a:t>Consider Richer </a:t>
            </a:r>
            <a:r>
              <a:rPr lang="en-US" dirty="0" smtClean="0"/>
              <a:t>Matching Evidence [</a:t>
            </a:r>
            <a:r>
              <a:rPr lang="en-US" dirty="0"/>
              <a:t>Dong </a:t>
            </a:r>
            <a:r>
              <a:rPr lang="en-US" dirty="0" smtClean="0"/>
              <a:t>et al., 2005]</a:t>
            </a:r>
            <a:endParaRPr lang="el-GR" dirty="0"/>
          </a:p>
        </p:txBody>
      </p:sp>
      <p:sp>
        <p:nvSpPr>
          <p:cNvPr id="3" name="Espace réservé du contenu 2"/>
          <p:cNvSpPr>
            <a:spLocks noGrp="1"/>
          </p:cNvSpPr>
          <p:nvPr>
            <p:ph idx="1"/>
          </p:nvPr>
        </p:nvSpPr>
        <p:spPr>
          <a:xfrm>
            <a:off x="0" y="1502154"/>
            <a:ext cx="9122790" cy="4501199"/>
          </a:xfrm>
        </p:spPr>
        <p:txBody>
          <a:bodyPr/>
          <a:lstStyle/>
          <a:p>
            <a:r>
              <a:rPr lang="en-GB" sz="2400" dirty="0" smtClean="0">
                <a:solidFill>
                  <a:srgbClr val="0000FF"/>
                </a:solidFill>
              </a:rPr>
              <a:t>Positive evidence </a:t>
            </a:r>
            <a:r>
              <a:rPr lang="en-GB" sz="2400" dirty="0" smtClean="0"/>
              <a:t>(i.e., </a:t>
            </a:r>
            <a:r>
              <a:rPr lang="en-GB" sz="2400" dirty="0"/>
              <a:t>constraints for </a:t>
            </a:r>
            <a:r>
              <a:rPr lang="en-GB" sz="2400" dirty="0" smtClean="0">
                <a:solidFill>
                  <a:srgbClr val="0000FF"/>
                </a:solidFill>
              </a:rPr>
              <a:t>match</a:t>
            </a:r>
            <a:r>
              <a:rPr lang="en-GB" sz="2400" dirty="0" smtClean="0"/>
              <a:t> </a:t>
            </a:r>
            <a:r>
              <a:rPr lang="en-GB" sz="2400" dirty="0"/>
              <a:t>nodes) </a:t>
            </a:r>
            <a:r>
              <a:rPr lang="en-GB" sz="2400" dirty="0" smtClean="0"/>
              <a:t>is captured by the </a:t>
            </a:r>
            <a:r>
              <a:rPr lang="en-GB" sz="2400" dirty="0" smtClean="0">
                <a:solidFill>
                  <a:srgbClr val="0000FF"/>
                </a:solidFill>
              </a:rPr>
              <a:t>Boolean </a:t>
            </a:r>
            <a:r>
              <a:rPr lang="en-US" sz="2400" dirty="0" smtClean="0">
                <a:solidFill>
                  <a:srgbClr val="0000FF"/>
                </a:solidFill>
              </a:rPr>
              <a:t>similarity </a:t>
            </a:r>
            <a:r>
              <a:rPr lang="en-US" sz="2400" dirty="0" smtClean="0">
                <a:solidFill>
                  <a:schemeClr val="tx2"/>
                </a:solidFill>
              </a:rPr>
              <a:t>of neighborhood nodes</a:t>
            </a:r>
          </a:p>
          <a:p>
            <a:pPr lvl="1"/>
            <a:r>
              <a:rPr lang="en-GB" dirty="0" smtClean="0">
                <a:solidFill>
                  <a:srgbClr val="0000FF"/>
                </a:solidFill>
              </a:rPr>
              <a:t>Strong-</a:t>
            </a:r>
            <a:r>
              <a:rPr lang="en-GB" dirty="0" err="1" smtClean="0">
                <a:solidFill>
                  <a:srgbClr val="0000FF"/>
                </a:solidFill>
              </a:rPr>
              <a:t>boolean</a:t>
            </a:r>
            <a:r>
              <a:rPr lang="en-GB" dirty="0" smtClean="0">
                <a:solidFill>
                  <a:schemeClr val="tx2"/>
                </a:solidFill>
              </a:rPr>
              <a:t>: Resolution </a:t>
            </a:r>
            <a:r>
              <a:rPr lang="en-GB" dirty="0">
                <a:solidFill>
                  <a:schemeClr val="tx2"/>
                </a:solidFill>
              </a:rPr>
              <a:t>implies </a:t>
            </a:r>
            <a:r>
              <a:rPr lang="en-GB" dirty="0" smtClean="0">
                <a:solidFill>
                  <a:schemeClr val="tx2"/>
                </a:solidFill>
              </a:rPr>
              <a:t>resolution </a:t>
            </a:r>
            <a:r>
              <a:rPr lang="en-GB" dirty="0">
                <a:solidFill>
                  <a:schemeClr val="tx2"/>
                </a:solidFill>
              </a:rPr>
              <a:t>of </a:t>
            </a:r>
            <a:r>
              <a:rPr lang="en-GB" dirty="0" smtClean="0">
                <a:solidFill>
                  <a:schemeClr val="tx2"/>
                </a:solidFill>
              </a:rPr>
              <a:t>neighbour </a:t>
            </a:r>
          </a:p>
          <a:p>
            <a:pPr lvl="2"/>
            <a:r>
              <a:rPr lang="en-GB" sz="2400" dirty="0" smtClean="0">
                <a:solidFill>
                  <a:schemeClr val="tx2"/>
                </a:solidFill>
              </a:rPr>
              <a:t>E.g., if two movies are matched then director must also be matched</a:t>
            </a:r>
          </a:p>
          <a:p>
            <a:pPr lvl="1"/>
            <a:r>
              <a:rPr lang="en-GB" dirty="0" smtClean="0">
                <a:solidFill>
                  <a:srgbClr val="0000FF"/>
                </a:solidFill>
              </a:rPr>
              <a:t>Weak-</a:t>
            </a:r>
            <a:r>
              <a:rPr lang="en-GB" dirty="0" err="1" smtClean="0">
                <a:solidFill>
                  <a:srgbClr val="0000FF"/>
                </a:solidFill>
              </a:rPr>
              <a:t>boolean</a:t>
            </a:r>
            <a:r>
              <a:rPr lang="en-GB" dirty="0" smtClean="0">
                <a:solidFill>
                  <a:schemeClr val="tx2"/>
                </a:solidFill>
              </a:rPr>
              <a:t>: </a:t>
            </a:r>
            <a:r>
              <a:rPr lang="en-GB" dirty="0">
                <a:solidFill>
                  <a:schemeClr val="tx2"/>
                </a:solidFill>
              </a:rPr>
              <a:t>No direct </a:t>
            </a:r>
            <a:r>
              <a:rPr lang="en-GB" dirty="0" smtClean="0">
                <a:solidFill>
                  <a:schemeClr val="tx2"/>
                </a:solidFill>
              </a:rPr>
              <a:t>implication</a:t>
            </a:r>
          </a:p>
          <a:p>
            <a:pPr lvl="2"/>
            <a:r>
              <a:rPr lang="en-GB" sz="2400" dirty="0" smtClean="0">
                <a:solidFill>
                  <a:schemeClr val="tx2"/>
                </a:solidFill>
              </a:rPr>
              <a:t>E.g., similarity of two movies increases as their </a:t>
            </a:r>
            <a:r>
              <a:rPr lang="en-GB" sz="2400" dirty="0" err="1" smtClean="0">
                <a:solidFill>
                  <a:schemeClr val="tx2"/>
                </a:solidFill>
                <a:latin typeface="Lucida Console" panose="020B0609040504020204" pitchFamily="49" charset="0"/>
              </a:rPr>
              <a:t>rdf:label</a:t>
            </a:r>
            <a:r>
              <a:rPr lang="en-GB" sz="2400" dirty="0" err="1" smtClean="0">
                <a:solidFill>
                  <a:schemeClr val="tx2"/>
                </a:solidFill>
              </a:rPr>
              <a:t>s</a:t>
            </a:r>
            <a:r>
              <a:rPr lang="en-GB" sz="2400" dirty="0" smtClean="0">
                <a:solidFill>
                  <a:schemeClr val="tx2"/>
                </a:solidFill>
              </a:rPr>
              <a:t> are highly similar</a:t>
            </a:r>
            <a:endParaRPr lang="en-US" sz="2400" dirty="0" smtClean="0">
              <a:solidFill>
                <a:schemeClr val="tx2"/>
              </a:solidFill>
            </a:endParaRPr>
          </a:p>
          <a:p>
            <a:r>
              <a:rPr lang="en-GB" sz="2400" dirty="0" smtClean="0">
                <a:solidFill>
                  <a:srgbClr val="0000FF"/>
                </a:solidFill>
              </a:rPr>
              <a:t>Negative evidence </a:t>
            </a:r>
            <a:r>
              <a:rPr lang="en-GB" sz="2400" dirty="0" smtClean="0"/>
              <a:t>(i.e., constraints for </a:t>
            </a:r>
            <a:r>
              <a:rPr lang="en-GB" sz="2400" dirty="0" smtClean="0">
                <a:solidFill>
                  <a:srgbClr val="0000FF"/>
                </a:solidFill>
              </a:rPr>
              <a:t>non‐match</a:t>
            </a:r>
            <a:r>
              <a:rPr lang="en-GB" sz="2400" dirty="0" smtClean="0"/>
              <a:t> nodes) is verified after </a:t>
            </a:r>
            <a:r>
              <a:rPr lang="en-GB" sz="2400" dirty="0"/>
              <a:t>similarity propagation is performed, and inconsistencies are </a:t>
            </a:r>
            <a:r>
              <a:rPr lang="en-GB" sz="2400" dirty="0" smtClean="0"/>
              <a:t>fixed</a:t>
            </a: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23</a:t>
            </a:fld>
            <a:endParaRPr lang="en-US" dirty="0"/>
          </a:p>
        </p:txBody>
      </p:sp>
    </p:spTree>
    <p:extLst>
      <p:ext uri="{BB962C8B-B14F-4D97-AF65-F5344CB8AC3E}">
        <p14:creationId xmlns:p14="http://schemas.microsoft.com/office/powerpoint/2010/main" val="38302833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16" y="1"/>
            <a:ext cx="9543393" cy="725214"/>
          </a:xfrm>
        </p:spPr>
        <p:txBody>
          <a:bodyPr/>
          <a:lstStyle/>
          <a:p>
            <a:r>
              <a:rPr lang="en-GB" dirty="0" smtClean="0"/>
              <a:t>Similarity Propagation </a:t>
            </a:r>
            <a:r>
              <a:rPr lang="en-US" dirty="0" smtClean="0"/>
              <a:t>[Dong </a:t>
            </a:r>
            <a:r>
              <a:rPr lang="en-US" dirty="0"/>
              <a:t>et al., </a:t>
            </a:r>
            <a:r>
              <a:rPr lang="en-US" dirty="0" smtClean="0"/>
              <a:t>2005</a:t>
            </a:r>
            <a:r>
              <a:rPr lang="en-US" dirty="0"/>
              <a:t>]</a:t>
            </a:r>
            <a:endParaRPr lang="el-GR" dirty="0"/>
          </a:p>
        </p:txBody>
      </p:sp>
      <p:sp>
        <p:nvSpPr>
          <p:cNvPr id="3" name="Espace réservé du contenu 2"/>
          <p:cNvSpPr>
            <a:spLocks noGrp="1"/>
          </p:cNvSpPr>
          <p:nvPr>
            <p:ph idx="1"/>
          </p:nvPr>
        </p:nvSpPr>
        <p:spPr>
          <a:xfrm>
            <a:off x="0" y="1109873"/>
            <a:ext cx="9144000" cy="3741590"/>
          </a:xfrm>
        </p:spPr>
        <p:txBody>
          <a:bodyPr/>
          <a:lstStyle/>
          <a:p>
            <a:pPr>
              <a:spcBef>
                <a:spcPts val="0"/>
              </a:spcBef>
            </a:pPr>
            <a:r>
              <a:rPr lang="en-GB" sz="2400" dirty="0">
                <a:solidFill>
                  <a:srgbClr val="0000FF"/>
                </a:solidFill>
              </a:rPr>
              <a:t>Similarity function</a:t>
            </a:r>
            <a:r>
              <a:rPr lang="en-GB" sz="2400" dirty="0"/>
              <a:t> for node </a:t>
            </a:r>
            <a:r>
              <a:rPr lang="en-GB" sz="2400" dirty="0" smtClean="0"/>
              <a:t>u: </a:t>
            </a:r>
            <a:r>
              <a:rPr lang="en-US" altLang="zh-CN" sz="2400" dirty="0" smtClean="0">
                <a:latin typeface="Lucida Console" panose="020B0609040504020204" pitchFamily="49" charset="0"/>
                <a:ea typeface="SimSun" panose="02010600030101010101" pitchFamily="2" charset="-122"/>
              </a:rPr>
              <a:t>sim(u) = </a:t>
            </a:r>
            <a:r>
              <a:rPr lang="en-US" altLang="zh-CN" sz="2400" dirty="0" err="1">
                <a:latin typeface="Lucida Console" panose="020B0609040504020204" pitchFamily="49" charset="0"/>
                <a:ea typeface="SimSun" panose="02010600030101010101" pitchFamily="2" charset="-122"/>
              </a:rPr>
              <a:t>S</a:t>
            </a:r>
            <a:r>
              <a:rPr lang="en-US" altLang="zh-CN" sz="2400" baseline="-25000" dirty="0" err="1">
                <a:latin typeface="Lucida Console" panose="020B0609040504020204" pitchFamily="49" charset="0"/>
                <a:ea typeface="SimSun" panose="02010600030101010101" pitchFamily="2" charset="-122"/>
              </a:rPr>
              <a:t>rv</a:t>
            </a:r>
            <a:r>
              <a:rPr lang="en-US" altLang="zh-CN" sz="2400" dirty="0">
                <a:latin typeface="Lucida Console" panose="020B0609040504020204" pitchFamily="49" charset="0"/>
                <a:ea typeface="SimSun" panose="02010600030101010101" pitchFamily="2" charset="-122"/>
              </a:rPr>
              <a:t> + </a:t>
            </a:r>
            <a:r>
              <a:rPr lang="en-US" altLang="zh-CN" sz="2400" dirty="0" err="1">
                <a:latin typeface="Lucida Console" panose="020B0609040504020204" pitchFamily="49" charset="0"/>
                <a:ea typeface="SimSun" panose="02010600030101010101" pitchFamily="2" charset="-122"/>
              </a:rPr>
              <a:t>S</a:t>
            </a:r>
            <a:r>
              <a:rPr lang="en-US" altLang="zh-CN" sz="2400" baseline="-25000" dirty="0" err="1">
                <a:latin typeface="Lucida Console" panose="020B0609040504020204" pitchFamily="49" charset="0"/>
                <a:ea typeface="SimSun" panose="02010600030101010101" pitchFamily="2" charset="-122"/>
              </a:rPr>
              <a:t>sb</a:t>
            </a:r>
            <a:r>
              <a:rPr lang="en-US" altLang="zh-CN" sz="2400" dirty="0">
                <a:latin typeface="Lucida Console" panose="020B0609040504020204" pitchFamily="49" charset="0"/>
                <a:ea typeface="SimSun" panose="02010600030101010101" pitchFamily="2" charset="-122"/>
              </a:rPr>
              <a:t> + </a:t>
            </a:r>
            <a:r>
              <a:rPr lang="en-US" altLang="zh-CN" sz="2400" dirty="0" err="1">
                <a:latin typeface="Lucida Console" panose="020B0609040504020204" pitchFamily="49" charset="0"/>
                <a:ea typeface="SimSun" panose="02010600030101010101" pitchFamily="2" charset="-122"/>
              </a:rPr>
              <a:t>S</a:t>
            </a:r>
            <a:r>
              <a:rPr lang="en-US" altLang="zh-CN" sz="2400" baseline="-25000" dirty="0" err="1">
                <a:latin typeface="Lucida Console" panose="020B0609040504020204" pitchFamily="49" charset="0"/>
                <a:ea typeface="SimSun" panose="02010600030101010101" pitchFamily="2" charset="-122"/>
              </a:rPr>
              <a:t>wb</a:t>
            </a:r>
            <a:endParaRPr lang="en-US" altLang="zh-CN" sz="2400" dirty="0">
              <a:latin typeface="Lucida Console" panose="020B0609040504020204" pitchFamily="49" charset="0"/>
              <a:ea typeface="SimSun" panose="02010600030101010101" pitchFamily="2" charset="-122"/>
            </a:endParaRPr>
          </a:p>
          <a:p>
            <a:pPr lvl="1" eaLnBrk="1" hangingPunct="1">
              <a:lnSpc>
                <a:spcPct val="90000"/>
              </a:lnSpc>
            </a:pPr>
            <a:r>
              <a:rPr lang="en-US" altLang="zh-CN" dirty="0" err="1">
                <a:latin typeface="Lucida Console" panose="020B0609040504020204" pitchFamily="49" charset="0"/>
                <a:ea typeface="SimSun" panose="02010600030101010101" pitchFamily="2" charset="-122"/>
              </a:rPr>
              <a:t>S</a:t>
            </a:r>
            <a:r>
              <a:rPr lang="en-US" altLang="zh-CN" baseline="-25000" dirty="0" err="1">
                <a:latin typeface="Lucida Console" panose="020B0609040504020204" pitchFamily="49" charset="0"/>
                <a:ea typeface="SimSun" panose="02010600030101010101" pitchFamily="2" charset="-122"/>
              </a:rPr>
              <a:t>rv</a:t>
            </a:r>
            <a:r>
              <a:rPr lang="en-US" altLang="zh-CN" dirty="0">
                <a:ea typeface="SimSun" panose="02010600030101010101" pitchFamily="2" charset="-122"/>
              </a:rPr>
              <a:t>: from </a:t>
            </a:r>
            <a:r>
              <a:rPr lang="en-US" altLang="zh-CN" dirty="0">
                <a:solidFill>
                  <a:srgbClr val="0000FF"/>
                </a:solidFill>
                <a:ea typeface="SimSun" panose="02010600030101010101" pitchFamily="2" charset="-122"/>
              </a:rPr>
              <a:t>real-valued</a:t>
            </a:r>
            <a:r>
              <a:rPr lang="en-US" altLang="zh-CN" dirty="0">
                <a:ea typeface="SimSun" panose="02010600030101010101" pitchFamily="2" charset="-122"/>
              </a:rPr>
              <a:t> </a:t>
            </a:r>
            <a:r>
              <a:rPr lang="en-US" altLang="zh-CN" dirty="0" smtClean="0">
                <a:ea typeface="SimSun" panose="02010600030101010101" pitchFamily="2" charset="-122"/>
              </a:rPr>
              <a:t>neighbors (decision-tree shape)</a:t>
            </a:r>
            <a:endParaRPr lang="en-US" altLang="zh-CN" dirty="0">
              <a:ea typeface="SimSun" panose="02010600030101010101" pitchFamily="2" charset="-122"/>
            </a:endParaRPr>
          </a:p>
          <a:p>
            <a:pPr lvl="1" eaLnBrk="1" hangingPunct="1">
              <a:lnSpc>
                <a:spcPct val="90000"/>
              </a:lnSpc>
            </a:pPr>
            <a:r>
              <a:rPr lang="en-US" altLang="zh-CN" dirty="0" err="1">
                <a:latin typeface="Lucida Console" panose="020B0609040504020204" pitchFamily="49" charset="0"/>
                <a:ea typeface="SimSun" panose="02010600030101010101" pitchFamily="2" charset="-122"/>
              </a:rPr>
              <a:t>S</a:t>
            </a:r>
            <a:r>
              <a:rPr lang="en-US" altLang="zh-CN" baseline="-25000" dirty="0" err="1">
                <a:latin typeface="Lucida Console" panose="020B0609040504020204" pitchFamily="49" charset="0"/>
                <a:ea typeface="SimSun" panose="02010600030101010101" pitchFamily="2" charset="-122"/>
              </a:rPr>
              <a:t>sb</a:t>
            </a:r>
            <a:r>
              <a:rPr lang="en-US" altLang="zh-CN" dirty="0">
                <a:ea typeface="SimSun" panose="02010600030101010101" pitchFamily="2" charset="-122"/>
              </a:rPr>
              <a:t>: from </a:t>
            </a:r>
            <a:r>
              <a:rPr lang="en-US" altLang="zh-CN" dirty="0">
                <a:solidFill>
                  <a:srgbClr val="0000FF"/>
                </a:solidFill>
                <a:ea typeface="SimSun" panose="02010600030101010101" pitchFamily="2" charset="-122"/>
              </a:rPr>
              <a:t>strong-</a:t>
            </a:r>
            <a:r>
              <a:rPr lang="en-US" altLang="zh-CN" dirty="0" err="1">
                <a:solidFill>
                  <a:srgbClr val="0000FF"/>
                </a:solidFill>
                <a:ea typeface="SimSun" panose="02010600030101010101" pitchFamily="2" charset="-122"/>
              </a:rPr>
              <a:t>boolean</a:t>
            </a:r>
            <a:r>
              <a:rPr lang="en-US" altLang="zh-CN" dirty="0">
                <a:solidFill>
                  <a:srgbClr val="0000FF"/>
                </a:solidFill>
                <a:ea typeface="SimSun" panose="02010600030101010101" pitchFamily="2" charset="-122"/>
              </a:rPr>
              <a:t>-valued</a:t>
            </a:r>
            <a:r>
              <a:rPr lang="en-US" altLang="zh-CN" dirty="0">
                <a:ea typeface="SimSun" panose="02010600030101010101" pitchFamily="2" charset="-122"/>
              </a:rPr>
              <a:t> neighbors</a:t>
            </a:r>
          </a:p>
          <a:p>
            <a:pPr lvl="1" eaLnBrk="1" hangingPunct="1">
              <a:lnSpc>
                <a:spcPct val="90000"/>
              </a:lnSpc>
            </a:pPr>
            <a:r>
              <a:rPr lang="en-US" altLang="zh-CN" dirty="0" err="1">
                <a:latin typeface="Lucida Console" panose="020B0609040504020204" pitchFamily="49" charset="0"/>
                <a:ea typeface="SimSun" panose="02010600030101010101" pitchFamily="2" charset="-122"/>
              </a:rPr>
              <a:t>S</a:t>
            </a:r>
            <a:r>
              <a:rPr lang="en-US" altLang="zh-CN" baseline="-25000" dirty="0" err="1">
                <a:latin typeface="Lucida Console" panose="020B0609040504020204" pitchFamily="49" charset="0"/>
                <a:ea typeface="SimSun" panose="02010600030101010101" pitchFamily="2" charset="-122"/>
              </a:rPr>
              <a:t>wb</a:t>
            </a:r>
            <a:r>
              <a:rPr lang="en-US" altLang="zh-CN" dirty="0">
                <a:ea typeface="SimSun" panose="02010600030101010101" pitchFamily="2" charset="-122"/>
              </a:rPr>
              <a:t>: from </a:t>
            </a:r>
            <a:r>
              <a:rPr lang="en-US" altLang="zh-CN" dirty="0">
                <a:solidFill>
                  <a:srgbClr val="0000FF"/>
                </a:solidFill>
                <a:ea typeface="SimSun" panose="02010600030101010101" pitchFamily="2" charset="-122"/>
              </a:rPr>
              <a:t>weak-</a:t>
            </a:r>
            <a:r>
              <a:rPr lang="en-US" altLang="zh-CN" dirty="0" err="1">
                <a:solidFill>
                  <a:srgbClr val="0000FF"/>
                </a:solidFill>
                <a:ea typeface="SimSun" panose="02010600030101010101" pitchFamily="2" charset="-122"/>
              </a:rPr>
              <a:t>boolean</a:t>
            </a:r>
            <a:r>
              <a:rPr lang="en-US" altLang="zh-CN" dirty="0">
                <a:solidFill>
                  <a:srgbClr val="0000FF"/>
                </a:solidFill>
                <a:ea typeface="SimSun" panose="02010600030101010101" pitchFamily="2" charset="-122"/>
              </a:rPr>
              <a:t>-valued</a:t>
            </a:r>
            <a:r>
              <a:rPr lang="en-US" altLang="zh-CN" dirty="0">
                <a:ea typeface="SimSun" panose="02010600030101010101" pitchFamily="2" charset="-122"/>
              </a:rPr>
              <a:t> </a:t>
            </a:r>
            <a:r>
              <a:rPr lang="en-US" altLang="zh-CN" dirty="0" smtClean="0">
                <a:ea typeface="SimSun" panose="02010600030101010101" pitchFamily="2" charset="-122"/>
              </a:rPr>
              <a:t>neighbors</a:t>
            </a:r>
            <a:endParaRPr lang="en-US" dirty="0" smtClean="0"/>
          </a:p>
          <a:p>
            <a:pPr lvl="1"/>
            <a:endParaRPr lang="en-US" dirty="0" smtClean="0"/>
          </a:p>
          <a:p>
            <a:pPr>
              <a:spcBef>
                <a:spcPts val="0"/>
              </a:spcBef>
            </a:pPr>
            <a:r>
              <a:rPr lang="en-US" sz="2400" dirty="0" smtClean="0"/>
              <a:t>When </a:t>
            </a:r>
            <a:r>
              <a:rPr lang="en-US" sz="2400" dirty="0"/>
              <a:t>a </a:t>
            </a:r>
            <a:r>
              <a:rPr lang="en-US" sz="2400" dirty="0" smtClean="0"/>
              <a:t>node </a:t>
            </a:r>
            <a:r>
              <a:rPr lang="en-US" sz="2400" dirty="0"/>
              <a:t>is matched, </a:t>
            </a:r>
            <a:r>
              <a:rPr lang="en-GB" sz="2400" dirty="0"/>
              <a:t>the similarity </a:t>
            </a:r>
            <a:r>
              <a:rPr lang="en-GB" sz="2400" dirty="0" smtClean="0"/>
              <a:t>score </a:t>
            </a:r>
            <a:r>
              <a:rPr lang="en-GB" sz="2400" dirty="0"/>
              <a:t>of </a:t>
            </a:r>
            <a:r>
              <a:rPr lang="en-GB" sz="2400" dirty="0" smtClean="0"/>
              <a:t>its </a:t>
            </a:r>
            <a:r>
              <a:rPr lang="en-US" sz="2400" dirty="0" smtClean="0"/>
              <a:t>neighbors </a:t>
            </a:r>
            <a:r>
              <a:rPr lang="en-US" sz="2400" dirty="0"/>
              <a:t>is </a:t>
            </a:r>
            <a:r>
              <a:rPr lang="en-GB" sz="2400" dirty="0">
                <a:solidFill>
                  <a:srgbClr val="0000FF"/>
                </a:solidFill>
              </a:rPr>
              <a:t>re-computed </a:t>
            </a:r>
            <a:endParaRPr lang="en-GB" sz="2400" dirty="0" smtClean="0">
              <a:solidFill>
                <a:srgbClr val="0000FF"/>
              </a:solidFill>
            </a:endParaRPr>
          </a:p>
          <a:p>
            <a:pPr>
              <a:spcBef>
                <a:spcPts val="0"/>
              </a:spcBef>
            </a:pPr>
            <a:endParaRPr lang="en-GB" sz="2400" dirty="0" smtClean="0"/>
          </a:p>
          <a:p>
            <a:pPr>
              <a:spcBef>
                <a:spcPts val="0"/>
              </a:spcBef>
            </a:pPr>
            <a:r>
              <a:rPr lang="en-GB" sz="2400" dirty="0" smtClean="0"/>
              <a:t>Process </a:t>
            </a:r>
            <a:r>
              <a:rPr lang="en-GB" sz="2400" dirty="0" smtClean="0">
                <a:solidFill>
                  <a:srgbClr val="0000FF"/>
                </a:solidFill>
              </a:rPr>
              <a:t>converges</a:t>
            </a:r>
            <a:r>
              <a:rPr lang="en-GB" sz="2400" dirty="0"/>
              <a:t> </a:t>
            </a:r>
            <a:r>
              <a:rPr lang="en-GB" sz="2400" dirty="0" smtClean="0"/>
              <a:t>if</a:t>
            </a:r>
          </a:p>
          <a:p>
            <a:pPr lvl="1"/>
            <a:r>
              <a:rPr lang="en-GB" dirty="0" smtClean="0"/>
              <a:t>Similarity </a:t>
            </a:r>
            <a:r>
              <a:rPr lang="en-GB" dirty="0"/>
              <a:t>score is </a:t>
            </a:r>
            <a:r>
              <a:rPr lang="en-GB" dirty="0">
                <a:solidFill>
                  <a:srgbClr val="0000FF"/>
                </a:solidFill>
              </a:rPr>
              <a:t>monotone</a:t>
            </a:r>
            <a:r>
              <a:rPr lang="en-GB" dirty="0"/>
              <a:t> in the similarity values </a:t>
            </a:r>
            <a:r>
              <a:rPr lang="en-GB" dirty="0" smtClean="0"/>
              <a:t>of </a:t>
            </a:r>
            <a:r>
              <a:rPr lang="en-GB" dirty="0" err="1" smtClean="0"/>
              <a:t>neighbors</a:t>
            </a:r>
            <a:endParaRPr lang="en-GB" dirty="0"/>
          </a:p>
          <a:p>
            <a:pPr lvl="1"/>
            <a:r>
              <a:rPr lang="en-GB" dirty="0" smtClean="0"/>
              <a:t>Compute </a:t>
            </a:r>
            <a:r>
              <a:rPr lang="en-GB" dirty="0" err="1"/>
              <a:t>neighbor</a:t>
            </a:r>
            <a:r>
              <a:rPr lang="en-GB" dirty="0"/>
              <a:t> similarities only if </a:t>
            </a:r>
            <a:r>
              <a:rPr lang="en-GB" dirty="0">
                <a:solidFill>
                  <a:srgbClr val="0000FF"/>
                </a:solidFill>
              </a:rPr>
              <a:t>similarity increase is </a:t>
            </a:r>
            <a:r>
              <a:rPr lang="en-GB" dirty="0" smtClean="0">
                <a:solidFill>
                  <a:srgbClr val="0000FF"/>
                </a:solidFill>
              </a:rPr>
              <a:t>not too small</a:t>
            </a:r>
            <a:r>
              <a:rPr lang="en-GB" dirty="0" smtClean="0"/>
              <a:t> </a:t>
            </a:r>
          </a:p>
          <a:p>
            <a:pPr lvl="1"/>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24</a:t>
            </a:fld>
            <a:endParaRPr lang="en-US" dirty="0"/>
          </a:p>
        </p:txBody>
      </p:sp>
    </p:spTree>
    <p:extLst>
      <p:ext uri="{BB962C8B-B14F-4D97-AF65-F5344CB8AC3E}">
        <p14:creationId xmlns:p14="http://schemas.microsoft.com/office/powerpoint/2010/main" val="14620921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4" name="Group 3"/>
          <p:cNvGrpSpPr/>
          <p:nvPr/>
        </p:nvGrpSpPr>
        <p:grpSpPr>
          <a:xfrm>
            <a:off x="500034" y="1761600"/>
            <a:ext cx="1357322" cy="428628"/>
            <a:chOff x="2143108" y="4929198"/>
            <a:chExt cx="1571636" cy="642942"/>
          </a:xfrm>
        </p:grpSpPr>
        <p:sp>
          <p:nvSpPr>
            <p:cNvPr id="5" name="Rounded Rectangle 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Rectangle 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8" name="Group 7"/>
          <p:cNvGrpSpPr/>
          <p:nvPr/>
        </p:nvGrpSpPr>
        <p:grpSpPr>
          <a:xfrm>
            <a:off x="3214678" y="1761600"/>
            <a:ext cx="1357322" cy="428628"/>
            <a:chOff x="2143108" y="4929198"/>
            <a:chExt cx="1571636" cy="642942"/>
          </a:xfrm>
        </p:grpSpPr>
        <p:sp>
          <p:nvSpPr>
            <p:cNvPr id="9" name="Rounded Rectangle 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2" name="Straight Connector 11"/>
          <p:cNvCxnSpPr>
            <a:stCxn id="9" idx="1"/>
            <a:endCxn id="5" idx="3"/>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786182" y="3476112"/>
            <a:ext cx="1357322" cy="428628"/>
            <a:chOff x="2143108" y="4929198"/>
            <a:chExt cx="1571636" cy="642942"/>
          </a:xfrm>
        </p:grpSpPr>
        <p:sp>
          <p:nvSpPr>
            <p:cNvPr id="14" name="Rounded Rectangle 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Rectangle 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7" name="Group 16"/>
          <p:cNvGrpSpPr/>
          <p:nvPr/>
        </p:nvGrpSpPr>
        <p:grpSpPr>
          <a:xfrm>
            <a:off x="6286512" y="2618856"/>
            <a:ext cx="1357322" cy="428628"/>
            <a:chOff x="2143108" y="4929198"/>
            <a:chExt cx="1571636" cy="642942"/>
          </a:xfrm>
        </p:grpSpPr>
        <p:sp>
          <p:nvSpPr>
            <p:cNvPr id="18" name="Rounded Rectangle 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Rectangle 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21" name="Straight Connector 20"/>
          <p:cNvCxnSpPr>
            <a:stCxn id="9" idx="2"/>
            <a:endCxn id="14" idx="0"/>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2"/>
            <a:endCxn id="14" idx="3"/>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8" idx="0"/>
            <a:endCxn id="9" idx="3"/>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71843" y="4690530"/>
            <a:ext cx="3839823" cy="1765868"/>
          </a:xfrm>
          <a:prstGeom prst="rect">
            <a:avLst/>
          </a:prstGeom>
          <a:noFill/>
        </p:spPr>
        <p:txBody>
          <a:bodyPr wrap="square" rtlCol="0">
            <a:spAutoFit/>
          </a:bodyPr>
          <a:lstStyle/>
          <a:p>
            <a:pPr>
              <a:buNone/>
            </a:pPr>
            <a:r>
              <a:rPr lang="en-US" sz="2400" dirty="0">
                <a:solidFill>
                  <a:srgbClr val="FF0000"/>
                </a:solidFill>
              </a:rPr>
              <a:t>Initially all nodes are active and placed in the PQ</a:t>
            </a:r>
          </a:p>
          <a:p>
            <a:pPr>
              <a:buNone/>
            </a:pPr>
            <a:r>
              <a:rPr lang="en-US" sz="2400" dirty="0" smtClean="0">
                <a:solidFill>
                  <a:srgbClr val="FF0000"/>
                </a:solidFill>
              </a:rPr>
              <a:t>A node is processed before its out-</a:t>
            </a:r>
            <a:r>
              <a:rPr lang="en-US" sz="2400" dirty="0" err="1" smtClean="0">
                <a:solidFill>
                  <a:srgbClr val="FF0000"/>
                </a:solidFill>
              </a:rPr>
              <a:t>neigbors</a:t>
            </a:r>
            <a:endParaRPr lang="en-US" sz="2400" dirty="0" smtClean="0">
              <a:solidFill>
                <a:srgbClr val="FF0000"/>
              </a:solidFill>
            </a:endParaRPr>
          </a:p>
        </p:txBody>
      </p:sp>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608584"/>
            <a:ext cx="823521" cy="942968"/>
          </a:xfrm>
          <a:prstGeom prst="rect">
            <a:avLst/>
          </a:prstGeom>
          <a:noFill/>
        </p:spPr>
      </p:pic>
      <p:pic>
        <p:nvPicPr>
          <p:cNvPr id="48" name="Picture 3"/>
          <p:cNvPicPr>
            <a:picLocks noChangeAspect="1" noChangeArrowheads="1"/>
          </p:cNvPicPr>
          <p:nvPr/>
        </p:nvPicPr>
        <p:blipFill>
          <a:blip r:embed="rId4"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49" name="Picture 2" descr="https://upload.wikimedia.org/wikipedia/en/8/85/Best-shot-stanley-kubrick-00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descr="See original imag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8"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53" name="Picture 3"/>
          <p:cNvPicPr>
            <a:picLocks noChangeAspect="1" noChangeArrowheads="1"/>
          </p:cNvPicPr>
          <p:nvPr/>
        </p:nvPicPr>
        <p:blipFill>
          <a:blip r:embed="rId9"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3" name="Picture 2"/>
          <p:cNvPicPr>
            <a:picLocks noChangeAspect="1"/>
          </p:cNvPicPr>
          <p:nvPr/>
        </p:nvPicPr>
        <p:blipFill>
          <a:blip r:embed="rId10"/>
          <a:stretch>
            <a:fillRect/>
          </a:stretch>
        </p:blipFill>
        <p:spPr>
          <a:xfrm>
            <a:off x="6389735" y="2684959"/>
            <a:ext cx="408853" cy="306640"/>
          </a:xfrm>
          <a:prstGeom prst="rect">
            <a:avLst/>
          </a:prstGeom>
        </p:spPr>
      </p:pic>
      <p:pic>
        <p:nvPicPr>
          <p:cNvPr id="33" name="Picture 32"/>
          <p:cNvPicPr>
            <a:picLocks noChangeAspect="1"/>
          </p:cNvPicPr>
          <p:nvPr/>
        </p:nvPicPr>
        <p:blipFill>
          <a:blip r:embed="rId11"/>
          <a:stretch>
            <a:fillRect/>
          </a:stretch>
        </p:blipFill>
        <p:spPr>
          <a:xfrm>
            <a:off x="7165749" y="2626079"/>
            <a:ext cx="292995" cy="391757"/>
          </a:xfrm>
          <a:prstGeom prst="rect">
            <a:avLst/>
          </a:prstGeom>
        </p:spPr>
      </p:pic>
      <p:grpSp>
        <p:nvGrpSpPr>
          <p:cNvPr id="54" name="Group 53"/>
          <p:cNvGrpSpPr/>
          <p:nvPr/>
        </p:nvGrpSpPr>
        <p:grpSpPr>
          <a:xfrm>
            <a:off x="685123" y="4656149"/>
            <a:ext cx="1357322" cy="428628"/>
            <a:chOff x="2143108" y="4929198"/>
            <a:chExt cx="1571636" cy="642942"/>
          </a:xfrm>
        </p:grpSpPr>
        <p:sp>
          <p:nvSpPr>
            <p:cNvPr id="55" name="Rounded Rectangle 5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7" name="Rectangle 5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58" name="Picture 57"/>
          <p:cNvPicPr>
            <a:picLocks noChangeAspect="1"/>
          </p:cNvPicPr>
          <p:nvPr/>
        </p:nvPicPr>
        <p:blipFill>
          <a:blip r:embed="rId12"/>
          <a:stretch>
            <a:fillRect/>
          </a:stretch>
        </p:blipFill>
        <p:spPr>
          <a:xfrm>
            <a:off x="870212" y="4666536"/>
            <a:ext cx="305632" cy="389264"/>
          </a:xfrm>
          <a:prstGeom prst="rect">
            <a:avLst/>
          </a:prstGeom>
        </p:spPr>
      </p:pic>
      <p:pic>
        <p:nvPicPr>
          <p:cNvPr id="59" name="Picture 58"/>
          <p:cNvPicPr>
            <a:picLocks noChangeAspect="1"/>
          </p:cNvPicPr>
          <p:nvPr/>
        </p:nvPicPr>
        <p:blipFill>
          <a:blip r:embed="rId13"/>
          <a:stretch>
            <a:fillRect/>
          </a:stretch>
        </p:blipFill>
        <p:spPr>
          <a:xfrm>
            <a:off x="1428728" y="4678416"/>
            <a:ext cx="582793" cy="387572"/>
          </a:xfrm>
          <a:prstGeom prst="rect">
            <a:avLst/>
          </a:prstGeom>
        </p:spPr>
      </p:pic>
      <p:grpSp>
        <p:nvGrpSpPr>
          <p:cNvPr id="60" name="Group 59"/>
          <p:cNvGrpSpPr/>
          <p:nvPr/>
        </p:nvGrpSpPr>
        <p:grpSpPr>
          <a:xfrm>
            <a:off x="2638614" y="5573464"/>
            <a:ext cx="1357322" cy="428628"/>
            <a:chOff x="2143108" y="4929198"/>
            <a:chExt cx="1571636" cy="642942"/>
          </a:xfrm>
        </p:grpSpPr>
        <p:sp>
          <p:nvSpPr>
            <p:cNvPr id="61" name="Rounded Rectangle 6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3" name="Rectangle 6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64" name="Picture 63"/>
          <p:cNvPicPr>
            <a:picLocks noChangeAspect="1"/>
          </p:cNvPicPr>
          <p:nvPr/>
        </p:nvPicPr>
        <p:blipFill>
          <a:blip r:embed="rId14"/>
          <a:stretch>
            <a:fillRect/>
          </a:stretch>
        </p:blipFill>
        <p:spPr>
          <a:xfrm>
            <a:off x="2835264" y="5576111"/>
            <a:ext cx="296921" cy="445382"/>
          </a:xfrm>
          <a:prstGeom prst="rect">
            <a:avLst/>
          </a:prstGeom>
        </p:spPr>
      </p:pic>
      <p:pic>
        <p:nvPicPr>
          <p:cNvPr id="65" name="Picture 64"/>
          <p:cNvPicPr>
            <a:picLocks noChangeAspect="1"/>
          </p:cNvPicPr>
          <p:nvPr/>
        </p:nvPicPr>
        <p:blipFill>
          <a:blip r:embed="rId15"/>
          <a:stretch>
            <a:fillRect/>
          </a:stretch>
        </p:blipFill>
        <p:spPr>
          <a:xfrm>
            <a:off x="3344393" y="5615422"/>
            <a:ext cx="615681" cy="344782"/>
          </a:xfrm>
          <a:prstGeom prst="rect">
            <a:avLst/>
          </a:prstGeom>
        </p:spPr>
      </p:pic>
      <p:cxnSp>
        <p:nvCxnSpPr>
          <p:cNvPr id="66" name="Straight Connector 65"/>
          <p:cNvCxnSpPr>
            <a:stCxn id="55" idx="3"/>
            <a:endCxn id="61" idx="0"/>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69" name="Picture 2"/>
          <p:cNvPicPr>
            <a:picLocks noChangeAspect="1" noChangeArrowheads="1"/>
          </p:cNvPicPr>
          <p:nvPr/>
        </p:nvPicPr>
        <p:blipFill>
          <a:blip r:embed="rId8"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70" name="Group 69"/>
          <p:cNvGrpSpPr/>
          <p:nvPr/>
        </p:nvGrpSpPr>
        <p:grpSpPr>
          <a:xfrm>
            <a:off x="1115616" y="2984241"/>
            <a:ext cx="1357322" cy="428628"/>
            <a:chOff x="2143108" y="4929198"/>
            <a:chExt cx="1571636" cy="642942"/>
          </a:xfrm>
        </p:grpSpPr>
        <p:sp>
          <p:nvSpPr>
            <p:cNvPr id="71" name="Rounded Rectangle 7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3" name="Rectangle 7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74" name="TextBox 73"/>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75" name="Picture 74"/>
          <p:cNvPicPr>
            <a:picLocks noChangeAspect="1"/>
          </p:cNvPicPr>
          <p:nvPr/>
        </p:nvPicPr>
        <p:blipFill>
          <a:blip r:embed="rId10"/>
          <a:stretch>
            <a:fillRect/>
          </a:stretch>
        </p:blipFill>
        <p:spPr>
          <a:xfrm>
            <a:off x="1218839" y="3050344"/>
            <a:ext cx="408853" cy="306640"/>
          </a:xfrm>
          <a:prstGeom prst="rect">
            <a:avLst/>
          </a:prstGeom>
        </p:spPr>
      </p:pic>
      <p:cxnSp>
        <p:nvCxnSpPr>
          <p:cNvPr id="76" name="Straight Connector 75"/>
          <p:cNvCxnSpPr>
            <a:stCxn id="71" idx="3"/>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1" idx="3"/>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80" name="Picture 79"/>
          <p:cNvPicPr>
            <a:picLocks noChangeAspect="1"/>
          </p:cNvPicPr>
          <p:nvPr/>
        </p:nvPicPr>
        <p:blipFill>
          <a:blip r:embed="rId16"/>
          <a:stretch>
            <a:fillRect/>
          </a:stretch>
        </p:blipFill>
        <p:spPr>
          <a:xfrm>
            <a:off x="1979712" y="3034827"/>
            <a:ext cx="308136" cy="374977"/>
          </a:xfrm>
          <a:prstGeom prst="rect">
            <a:avLst/>
          </a:prstGeom>
        </p:spPr>
      </p:pic>
      <p:sp>
        <p:nvSpPr>
          <p:cNvPr id="82" name="TextBox 81"/>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83" name="TextBox 82"/>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84" name="TextBox 83"/>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85" name="TextBox 84"/>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86" name="TextBox 85"/>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87" name="TextBox 86"/>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89" name="Group 88"/>
          <p:cNvGrpSpPr/>
          <p:nvPr/>
        </p:nvGrpSpPr>
        <p:grpSpPr>
          <a:xfrm>
            <a:off x="6300192" y="1324992"/>
            <a:ext cx="1357322" cy="428628"/>
            <a:chOff x="2143108" y="4929198"/>
            <a:chExt cx="1571636" cy="642942"/>
          </a:xfrm>
        </p:grpSpPr>
        <p:sp>
          <p:nvSpPr>
            <p:cNvPr id="90" name="Rounded Rectangle 8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2" name="Rectangle 9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93" name="Picture 3"/>
          <p:cNvPicPr>
            <a:picLocks noChangeAspect="1" noChangeArrowheads="1"/>
          </p:cNvPicPr>
          <p:nvPr/>
        </p:nvPicPr>
        <p:blipFill>
          <a:blip r:embed="rId17" cstate="print"/>
          <a:srcRect/>
          <a:stretch>
            <a:fillRect/>
          </a:stretch>
        </p:blipFill>
        <p:spPr bwMode="auto">
          <a:xfrm>
            <a:off x="7164288" y="1326802"/>
            <a:ext cx="316825" cy="426645"/>
          </a:xfrm>
          <a:prstGeom prst="rect">
            <a:avLst/>
          </a:prstGeom>
          <a:noFill/>
          <a:ln w="9525">
            <a:noFill/>
            <a:miter lim="800000"/>
            <a:headEnd/>
            <a:tailEnd/>
          </a:ln>
        </p:spPr>
      </p:pic>
      <p:pic>
        <p:nvPicPr>
          <p:cNvPr id="94" name="Picture 3"/>
          <p:cNvPicPr>
            <a:picLocks noChangeAspect="1" noChangeArrowheads="1"/>
          </p:cNvPicPr>
          <p:nvPr/>
        </p:nvPicPr>
        <p:blipFill>
          <a:blip r:embed="rId18"/>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95" name="Straight Connector 94"/>
          <p:cNvCxnSpPr>
            <a:stCxn id="90" idx="1"/>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f</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a</a:t>
                      </a:r>
                      <a:endParaRPr lang="en-US" dirty="0"/>
                    </a:p>
                  </a:txBody>
                  <a:tcPr/>
                </a:tc>
                <a:extLst>
                  <a:ext uri="{0D108BD9-81ED-4DB2-BD59-A6C34878D82A}">
                    <a16:rowId xmlns:a16="http://schemas.microsoft.com/office/drawing/2014/main" val="10002"/>
                  </a:ext>
                </a:extLst>
              </a:tr>
              <a:tr h="314568">
                <a:tc>
                  <a:txBody>
                    <a:bodyPr/>
                    <a:lstStyle/>
                    <a:p>
                      <a:pPr algn="ctr"/>
                      <a:r>
                        <a:rPr lang="en-US" dirty="0" smtClean="0"/>
                        <a:t>b</a:t>
                      </a:r>
                      <a:endParaRPr lang="en-US" dirty="0"/>
                    </a:p>
                  </a:txBody>
                  <a:tcPr/>
                </a:tc>
                <a:extLst>
                  <a:ext uri="{0D108BD9-81ED-4DB2-BD59-A6C34878D82A}">
                    <a16:rowId xmlns:a16="http://schemas.microsoft.com/office/drawing/2014/main" val="10003"/>
                  </a:ext>
                </a:extLst>
              </a:tr>
              <a:tr h="314568">
                <a:tc>
                  <a:txBody>
                    <a:bodyPr/>
                    <a:lstStyle/>
                    <a:p>
                      <a:pPr algn="ctr"/>
                      <a:r>
                        <a:rPr lang="en-US" dirty="0" smtClean="0"/>
                        <a:t>c</a:t>
                      </a:r>
                      <a:endParaRPr lang="en-US" dirty="0"/>
                    </a:p>
                  </a:txBody>
                  <a:tcPr/>
                </a:tc>
                <a:extLst>
                  <a:ext uri="{0D108BD9-81ED-4DB2-BD59-A6C34878D82A}">
                    <a16:rowId xmlns:a16="http://schemas.microsoft.com/office/drawing/2014/main" val="10004"/>
                  </a:ext>
                </a:extLst>
              </a:tr>
              <a:tr h="314568">
                <a:tc>
                  <a:txBody>
                    <a:bodyPr/>
                    <a:lstStyle/>
                    <a:p>
                      <a:pPr algn="ctr"/>
                      <a:r>
                        <a:rPr lang="en-US" dirty="0" smtClean="0"/>
                        <a:t>h</a:t>
                      </a:r>
                      <a:endParaRPr lang="en-US" dirty="0"/>
                    </a:p>
                  </a:txBody>
                  <a:tcPr/>
                </a:tc>
                <a:extLst>
                  <a:ext uri="{0D108BD9-81ED-4DB2-BD59-A6C34878D82A}">
                    <a16:rowId xmlns:a16="http://schemas.microsoft.com/office/drawing/2014/main" val="10005"/>
                  </a:ext>
                </a:extLst>
              </a:tr>
              <a:tr h="314568">
                <a:tc>
                  <a:txBody>
                    <a:bodyPr/>
                    <a:lstStyle/>
                    <a:p>
                      <a:pPr algn="ctr"/>
                      <a:r>
                        <a:rPr lang="en-US" dirty="0" smtClean="0"/>
                        <a:t>d</a:t>
                      </a:r>
                      <a:endParaRPr lang="en-US" dirty="0"/>
                    </a:p>
                  </a:txBody>
                  <a:tcPr/>
                </a:tc>
                <a:extLst>
                  <a:ext uri="{0D108BD9-81ED-4DB2-BD59-A6C34878D82A}">
                    <a16:rowId xmlns:a16="http://schemas.microsoft.com/office/drawing/2014/main" val="10006"/>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7"/>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8"/>
                  </a:ext>
                </a:extLst>
              </a:tr>
            </a:tbl>
          </a:graphicData>
        </a:graphic>
      </p:graphicFrame>
      <p:sp>
        <p:nvSpPr>
          <p:cNvPr id="24" name="Slide Number Placeholder 23"/>
          <p:cNvSpPr>
            <a:spLocks noGrp="1"/>
          </p:cNvSpPr>
          <p:nvPr>
            <p:ph type="sldNum" sz="quarter" idx="10"/>
          </p:nvPr>
        </p:nvSpPr>
        <p:spPr/>
        <p:txBody>
          <a:bodyPr/>
          <a:lstStyle/>
          <a:p>
            <a:pPr>
              <a:defRPr/>
            </a:pPr>
            <a:fld id="{8CC49870-FC5F-1046-8A0C-D94918725A28}" type="slidenum">
              <a:rPr lang="en-US" smtClean="0"/>
              <a:pPr>
                <a:defRPr/>
              </a:pPr>
              <a:t>25</a:t>
            </a:fld>
            <a:endParaRPr lang="en-US" dirty="0"/>
          </a:p>
        </p:txBody>
      </p:sp>
    </p:spTree>
    <p:extLst>
      <p:ext uri="{BB962C8B-B14F-4D97-AF65-F5344CB8AC3E}">
        <p14:creationId xmlns:p14="http://schemas.microsoft.com/office/powerpoint/2010/main" val="3157244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59157"/>
            <a:ext cx="823521" cy="942968"/>
          </a:xfrm>
          <a:prstGeom prst="rect">
            <a:avLst/>
          </a:prstGeom>
          <a:noFill/>
        </p:spPr>
      </p:pic>
      <p:graphicFrame>
        <p:nvGraphicFramePr>
          <p:cNvPr id="29" name="Table 28"/>
          <p:cNvGraphicFramePr>
            <a:graphicFrameLocks noGrp="1"/>
          </p:cNvGraphicFramePr>
          <p:nvPr>
            <p:extLst/>
          </p:nvPr>
        </p:nvGraphicFramePr>
        <p:xfrm>
          <a:off x="8226880" y="2504972"/>
          <a:ext cx="648956" cy="329383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67750">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b</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c</a:t>
                      </a:r>
                      <a:endParaRPr lang="en-US" dirty="0"/>
                    </a:p>
                  </a:txBody>
                  <a:tcPr/>
                </a:tc>
                <a:extLst>
                  <a:ext uri="{0D108BD9-81ED-4DB2-BD59-A6C34878D82A}">
                    <a16:rowId xmlns:a16="http://schemas.microsoft.com/office/drawing/2014/main" val="10002"/>
                  </a:ext>
                </a:extLst>
              </a:tr>
              <a:tr h="314568">
                <a:tc>
                  <a:txBody>
                    <a:bodyPr/>
                    <a:lstStyle/>
                    <a:p>
                      <a:pPr algn="ctr"/>
                      <a:r>
                        <a:rPr lang="en-US" dirty="0" smtClean="0"/>
                        <a:t>h</a:t>
                      </a:r>
                      <a:endParaRPr lang="en-US" dirty="0"/>
                    </a:p>
                  </a:txBody>
                  <a:tcPr/>
                </a:tc>
                <a:extLst>
                  <a:ext uri="{0D108BD9-81ED-4DB2-BD59-A6C34878D82A}">
                    <a16:rowId xmlns:a16="http://schemas.microsoft.com/office/drawing/2014/main" val="10003"/>
                  </a:ext>
                </a:extLst>
              </a:tr>
              <a:tr h="314568">
                <a:tc>
                  <a:txBody>
                    <a:bodyPr/>
                    <a:lstStyle/>
                    <a:p>
                      <a:pPr algn="ctr"/>
                      <a:r>
                        <a:rPr lang="en-US" dirty="0" smtClean="0"/>
                        <a:t>d</a:t>
                      </a:r>
                      <a:endParaRPr lang="en-US" dirty="0"/>
                    </a:p>
                  </a:txBody>
                  <a:tcPr/>
                </a:tc>
                <a:extLst>
                  <a:ext uri="{0D108BD9-81ED-4DB2-BD59-A6C34878D82A}">
                    <a16:rowId xmlns:a16="http://schemas.microsoft.com/office/drawing/2014/main" val="10004"/>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5"/>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67600"/>
            <a:ext cx="823521" cy="942968"/>
          </a:xfrm>
          <a:prstGeom prst="rect">
            <a:avLst/>
          </a:prstGeom>
          <a:noFill/>
        </p:spPr>
      </p:pic>
      <p:pic>
        <p:nvPicPr>
          <p:cNvPr id="81"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158082"/>
            <a:ext cx="297120" cy="497145"/>
          </a:xfrm>
          <a:prstGeom prst="rect">
            <a:avLst/>
          </a:prstGeom>
          <a:noFill/>
        </p:spPr>
      </p:pic>
      <p:sp>
        <p:nvSpPr>
          <p:cNvPr id="97"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98" name="Group 97"/>
          <p:cNvGrpSpPr/>
          <p:nvPr/>
        </p:nvGrpSpPr>
        <p:grpSpPr>
          <a:xfrm>
            <a:off x="500034" y="1761600"/>
            <a:ext cx="1357322" cy="428628"/>
            <a:chOff x="2143108" y="4929198"/>
            <a:chExt cx="1571636" cy="642942"/>
          </a:xfrm>
        </p:grpSpPr>
        <p:sp>
          <p:nvSpPr>
            <p:cNvPr id="99" name="Rounded Rectangle 9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1" name="Rectangle 10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2" name="Group 101"/>
          <p:cNvGrpSpPr/>
          <p:nvPr/>
        </p:nvGrpSpPr>
        <p:grpSpPr>
          <a:xfrm>
            <a:off x="3214678" y="1761600"/>
            <a:ext cx="1357322" cy="428628"/>
            <a:chOff x="2143108" y="4929198"/>
            <a:chExt cx="1571636" cy="642942"/>
          </a:xfrm>
        </p:grpSpPr>
        <p:sp>
          <p:nvSpPr>
            <p:cNvPr id="103" name="Rounded Rectangle 10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5" name="Rectangle 10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06" name="Straight Connector 105"/>
          <p:cNvCxnSpPr>
            <a:stCxn id="104" idx="1"/>
            <a:endCxn id="100" idx="3"/>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3786182" y="3476112"/>
            <a:ext cx="1357322" cy="428628"/>
            <a:chOff x="2143108" y="4929198"/>
            <a:chExt cx="1571636" cy="642942"/>
          </a:xfrm>
        </p:grpSpPr>
        <p:sp>
          <p:nvSpPr>
            <p:cNvPr id="108" name="Rounded Rectangle 10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0" name="Rectangle 10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1" name="Group 110"/>
          <p:cNvGrpSpPr/>
          <p:nvPr/>
        </p:nvGrpSpPr>
        <p:grpSpPr>
          <a:xfrm>
            <a:off x="6286512" y="2618856"/>
            <a:ext cx="1357322" cy="428628"/>
            <a:chOff x="2143108" y="4929198"/>
            <a:chExt cx="1571636" cy="642942"/>
          </a:xfrm>
        </p:grpSpPr>
        <p:sp>
          <p:nvSpPr>
            <p:cNvPr id="112" name="Rounded Rectangle 111"/>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4" name="Rectangle 113"/>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5" name="Straight Connector 114"/>
          <p:cNvCxnSpPr>
            <a:stCxn id="104" idx="2"/>
            <a:endCxn id="109" idx="0"/>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13" idx="2"/>
            <a:endCxn id="109" idx="3"/>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13" idx="0"/>
            <a:endCxn id="104" idx="3"/>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19"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0"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121"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24"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25" name="Picture 124"/>
          <p:cNvPicPr>
            <a:picLocks noChangeAspect="1"/>
          </p:cNvPicPr>
          <p:nvPr/>
        </p:nvPicPr>
        <p:blipFill>
          <a:blip r:embed="rId11"/>
          <a:stretch>
            <a:fillRect/>
          </a:stretch>
        </p:blipFill>
        <p:spPr>
          <a:xfrm>
            <a:off x="6389735" y="2684959"/>
            <a:ext cx="408853" cy="306640"/>
          </a:xfrm>
          <a:prstGeom prst="rect">
            <a:avLst/>
          </a:prstGeom>
        </p:spPr>
      </p:pic>
      <p:pic>
        <p:nvPicPr>
          <p:cNvPr id="126" name="Picture 125"/>
          <p:cNvPicPr>
            <a:picLocks noChangeAspect="1"/>
          </p:cNvPicPr>
          <p:nvPr/>
        </p:nvPicPr>
        <p:blipFill>
          <a:blip r:embed="rId12"/>
          <a:stretch>
            <a:fillRect/>
          </a:stretch>
        </p:blipFill>
        <p:spPr>
          <a:xfrm>
            <a:off x="7165749" y="2626079"/>
            <a:ext cx="292995" cy="391757"/>
          </a:xfrm>
          <a:prstGeom prst="rect">
            <a:avLst/>
          </a:prstGeom>
        </p:spPr>
      </p:pic>
      <p:grpSp>
        <p:nvGrpSpPr>
          <p:cNvPr id="127" name="Group 126"/>
          <p:cNvGrpSpPr/>
          <p:nvPr/>
        </p:nvGrpSpPr>
        <p:grpSpPr>
          <a:xfrm>
            <a:off x="685123" y="4656149"/>
            <a:ext cx="1357322" cy="428628"/>
            <a:chOff x="2143108" y="4929198"/>
            <a:chExt cx="1571636" cy="642942"/>
          </a:xfrm>
        </p:grpSpPr>
        <p:sp>
          <p:nvSpPr>
            <p:cNvPr id="128" name="Rounded Rectangle 12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0" name="Rectangle 12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1" name="Picture 130"/>
          <p:cNvPicPr>
            <a:picLocks noChangeAspect="1"/>
          </p:cNvPicPr>
          <p:nvPr/>
        </p:nvPicPr>
        <p:blipFill>
          <a:blip r:embed="rId13"/>
          <a:stretch>
            <a:fillRect/>
          </a:stretch>
        </p:blipFill>
        <p:spPr>
          <a:xfrm>
            <a:off x="870212" y="4666536"/>
            <a:ext cx="305632" cy="389264"/>
          </a:xfrm>
          <a:prstGeom prst="rect">
            <a:avLst/>
          </a:prstGeom>
        </p:spPr>
      </p:pic>
      <p:pic>
        <p:nvPicPr>
          <p:cNvPr id="132" name="Picture 131"/>
          <p:cNvPicPr>
            <a:picLocks noChangeAspect="1"/>
          </p:cNvPicPr>
          <p:nvPr/>
        </p:nvPicPr>
        <p:blipFill>
          <a:blip r:embed="rId14"/>
          <a:stretch>
            <a:fillRect/>
          </a:stretch>
        </p:blipFill>
        <p:spPr>
          <a:xfrm>
            <a:off x="1428728" y="4678416"/>
            <a:ext cx="582793" cy="387572"/>
          </a:xfrm>
          <a:prstGeom prst="rect">
            <a:avLst/>
          </a:prstGeom>
        </p:spPr>
      </p:pic>
      <p:grpSp>
        <p:nvGrpSpPr>
          <p:cNvPr id="133" name="Group 132"/>
          <p:cNvGrpSpPr/>
          <p:nvPr/>
        </p:nvGrpSpPr>
        <p:grpSpPr>
          <a:xfrm>
            <a:off x="2638614" y="5573464"/>
            <a:ext cx="1357322" cy="428628"/>
            <a:chOff x="2143108" y="4929198"/>
            <a:chExt cx="1571636" cy="642942"/>
          </a:xfrm>
        </p:grpSpPr>
        <p:sp>
          <p:nvSpPr>
            <p:cNvPr id="134" name="Rounded Rectangle 13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6" name="Rectangle 13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7" name="Picture 136"/>
          <p:cNvPicPr>
            <a:picLocks noChangeAspect="1"/>
          </p:cNvPicPr>
          <p:nvPr/>
        </p:nvPicPr>
        <p:blipFill>
          <a:blip r:embed="rId15"/>
          <a:stretch>
            <a:fillRect/>
          </a:stretch>
        </p:blipFill>
        <p:spPr>
          <a:xfrm>
            <a:off x="2835264" y="5576111"/>
            <a:ext cx="296921" cy="445382"/>
          </a:xfrm>
          <a:prstGeom prst="rect">
            <a:avLst/>
          </a:prstGeom>
        </p:spPr>
      </p:pic>
      <p:pic>
        <p:nvPicPr>
          <p:cNvPr id="138" name="Picture 137"/>
          <p:cNvPicPr>
            <a:picLocks noChangeAspect="1"/>
          </p:cNvPicPr>
          <p:nvPr/>
        </p:nvPicPr>
        <p:blipFill>
          <a:blip r:embed="rId16"/>
          <a:stretch>
            <a:fillRect/>
          </a:stretch>
        </p:blipFill>
        <p:spPr>
          <a:xfrm>
            <a:off x="3344393" y="5615422"/>
            <a:ext cx="615681" cy="344782"/>
          </a:xfrm>
          <a:prstGeom prst="rect">
            <a:avLst/>
          </a:prstGeom>
        </p:spPr>
      </p:pic>
      <p:cxnSp>
        <p:nvCxnSpPr>
          <p:cNvPr id="139" name="Straight Connector 138"/>
          <p:cNvCxnSpPr>
            <a:stCxn id="150" idx="3"/>
            <a:endCxn id="156" idx="0"/>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0"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1" name="Group 140"/>
          <p:cNvGrpSpPr/>
          <p:nvPr/>
        </p:nvGrpSpPr>
        <p:grpSpPr>
          <a:xfrm>
            <a:off x="1115616" y="2984241"/>
            <a:ext cx="1357322" cy="428628"/>
            <a:chOff x="2143108" y="4929198"/>
            <a:chExt cx="1571636" cy="642942"/>
          </a:xfrm>
        </p:grpSpPr>
        <p:sp>
          <p:nvSpPr>
            <p:cNvPr id="142" name="Rounded Rectangle 141"/>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4" name="Rectangle 143"/>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45" name="TextBox 144"/>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46" name="Picture 145"/>
          <p:cNvPicPr>
            <a:picLocks noChangeAspect="1"/>
          </p:cNvPicPr>
          <p:nvPr/>
        </p:nvPicPr>
        <p:blipFill>
          <a:blip r:embed="rId11"/>
          <a:stretch>
            <a:fillRect/>
          </a:stretch>
        </p:blipFill>
        <p:spPr>
          <a:xfrm>
            <a:off x="1218839" y="3050344"/>
            <a:ext cx="408853" cy="306640"/>
          </a:xfrm>
          <a:prstGeom prst="rect">
            <a:avLst/>
          </a:prstGeom>
        </p:spPr>
      </p:pic>
      <p:cxnSp>
        <p:nvCxnSpPr>
          <p:cNvPr id="147" name="Straight Connector 146"/>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49" name="Picture 148"/>
          <p:cNvPicPr>
            <a:picLocks noChangeAspect="1"/>
          </p:cNvPicPr>
          <p:nvPr/>
        </p:nvPicPr>
        <p:blipFill>
          <a:blip r:embed="rId17"/>
          <a:stretch>
            <a:fillRect/>
          </a:stretch>
        </p:blipFill>
        <p:spPr>
          <a:xfrm>
            <a:off x="1979712" y="3034827"/>
            <a:ext cx="308136" cy="374977"/>
          </a:xfrm>
          <a:prstGeom prst="rect">
            <a:avLst/>
          </a:prstGeom>
        </p:spPr>
      </p:pic>
      <p:sp>
        <p:nvSpPr>
          <p:cNvPr id="150" name="TextBox 149"/>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1" name="TextBox 150"/>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2" name="TextBox 151"/>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3" name="TextBox 152"/>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4" name="TextBox 153"/>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55" name="TextBox 154"/>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56" name="Group 155"/>
          <p:cNvGrpSpPr/>
          <p:nvPr/>
        </p:nvGrpSpPr>
        <p:grpSpPr>
          <a:xfrm>
            <a:off x="6300192" y="1324992"/>
            <a:ext cx="1357322" cy="428628"/>
            <a:chOff x="2143108" y="4929198"/>
            <a:chExt cx="1571636" cy="642942"/>
          </a:xfrm>
        </p:grpSpPr>
        <p:sp>
          <p:nvSpPr>
            <p:cNvPr id="157" name="Rounded Rectangle 15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9" name="Rectangle 15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0"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161"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2" name="Straight Connector 161"/>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26</a:t>
            </a:fld>
            <a:endParaRPr lang="en-US" dirty="0"/>
          </a:p>
        </p:txBody>
      </p:sp>
      <p:pic>
        <p:nvPicPr>
          <p:cNvPr id="75"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716593" y="5114180"/>
            <a:ext cx="498968" cy="571340"/>
          </a:xfrm>
          <a:prstGeom prst="rect">
            <a:avLst/>
          </a:prstGeom>
          <a:noFill/>
        </p:spPr>
      </p:pic>
      <p:sp>
        <p:nvSpPr>
          <p:cNvPr id="3" name="ZoneTexte 2"/>
          <p:cNvSpPr txBox="1"/>
          <p:nvPr/>
        </p:nvSpPr>
        <p:spPr>
          <a:xfrm>
            <a:off x="6101411" y="5308133"/>
            <a:ext cx="1993738" cy="469039"/>
          </a:xfrm>
          <a:prstGeom prst="rect">
            <a:avLst/>
          </a:prstGeom>
          <a:noFill/>
        </p:spPr>
        <p:txBody>
          <a:bodyPr wrap="square" rtlCol="0">
            <a:spAutoFit/>
          </a:bodyPr>
          <a:lstStyle/>
          <a:p>
            <a:pPr>
              <a:buNone/>
            </a:pPr>
            <a:r>
              <a:rPr lang="en-GB" sz="2400" dirty="0"/>
              <a:t>m</a:t>
            </a:r>
            <a:r>
              <a:rPr lang="en-GB" sz="2400" dirty="0" smtClean="0"/>
              <a:t>erged node</a:t>
            </a:r>
            <a:endParaRPr lang="el-GR" sz="2400" dirty="0"/>
          </a:p>
        </p:txBody>
      </p:sp>
      <p:pic>
        <p:nvPicPr>
          <p:cNvPr id="7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5741395" y="5861188"/>
            <a:ext cx="297120" cy="497145"/>
          </a:xfrm>
          <a:prstGeom prst="rect">
            <a:avLst/>
          </a:prstGeom>
          <a:noFill/>
        </p:spPr>
      </p:pic>
      <p:sp>
        <p:nvSpPr>
          <p:cNvPr id="79" name="ZoneTexte 78"/>
          <p:cNvSpPr txBox="1"/>
          <p:nvPr/>
        </p:nvSpPr>
        <p:spPr>
          <a:xfrm>
            <a:off x="6074174" y="5861188"/>
            <a:ext cx="1993738" cy="469039"/>
          </a:xfrm>
          <a:prstGeom prst="rect">
            <a:avLst/>
          </a:prstGeom>
          <a:noFill/>
        </p:spPr>
        <p:txBody>
          <a:bodyPr wrap="square" rtlCol="0">
            <a:spAutoFit/>
          </a:bodyPr>
          <a:lstStyle/>
          <a:p>
            <a:pPr>
              <a:buNone/>
            </a:pPr>
            <a:r>
              <a:rPr lang="en-GB" sz="2400" dirty="0" smtClean="0"/>
              <a:t>inactive node</a:t>
            </a:r>
            <a:endParaRPr lang="el-GR" sz="2400" dirty="0"/>
          </a:p>
        </p:txBody>
      </p:sp>
    </p:spTree>
    <p:extLst>
      <p:ext uri="{BB962C8B-B14F-4D97-AF65-F5344CB8AC3E}">
        <p14:creationId xmlns:p14="http://schemas.microsoft.com/office/powerpoint/2010/main" val="1823131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46800"/>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c</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h</a:t>
                      </a:r>
                      <a:endParaRPr lang="en-US" dirty="0"/>
                    </a:p>
                  </a:txBody>
                  <a:tcPr/>
                </a:tc>
                <a:extLst>
                  <a:ext uri="{0D108BD9-81ED-4DB2-BD59-A6C34878D82A}">
                    <a16:rowId xmlns:a16="http://schemas.microsoft.com/office/drawing/2014/main" val="10002"/>
                  </a:ext>
                </a:extLst>
              </a:tr>
              <a:tr h="314568">
                <a:tc>
                  <a:txBody>
                    <a:bodyPr/>
                    <a:lstStyle/>
                    <a:p>
                      <a:pPr algn="ctr"/>
                      <a:r>
                        <a:rPr lang="en-US" dirty="0" smtClean="0"/>
                        <a:t>d</a:t>
                      </a:r>
                      <a:endParaRPr lang="en-US" dirty="0"/>
                    </a:p>
                  </a:txBody>
                  <a:tcPr/>
                </a:tc>
                <a:extLst>
                  <a:ext uri="{0D108BD9-81ED-4DB2-BD59-A6C34878D82A}">
                    <a16:rowId xmlns:a16="http://schemas.microsoft.com/office/drawing/2014/main" val="10003"/>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4"/>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30529"/>
            <a:ext cx="823521" cy="942968"/>
          </a:xfrm>
          <a:prstGeom prst="rect">
            <a:avLst/>
          </a:prstGeom>
          <a:noFill/>
        </p:spPr>
      </p:pic>
      <p:pic>
        <p:nvPicPr>
          <p:cNvPr id="88"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145725"/>
            <a:ext cx="297120" cy="497145"/>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2061168"/>
            <a:ext cx="297120" cy="497145"/>
          </a:xfrm>
          <a:prstGeom prst="rect">
            <a:avLst/>
          </a:prstGeom>
          <a:noFill/>
        </p:spPr>
      </p:pic>
      <p:sp>
        <p:nvSpPr>
          <p:cNvPr id="81" name="Title 1"/>
          <p:cNvSpPr>
            <a:spLocks noGrp="1"/>
          </p:cNvSpPr>
          <p:nvPr>
            <p:ph type="title"/>
          </p:nvPr>
        </p:nvSpPr>
        <p:spPr>
          <a:xfrm>
            <a:off x="671513" y="78086"/>
            <a:ext cx="7805737" cy="749895"/>
          </a:xfrm>
        </p:spPr>
        <p:txBody>
          <a:bodyPr>
            <a:normAutofit/>
          </a:bodyPr>
          <a:lstStyle/>
          <a:p>
            <a:r>
              <a:rPr lang="en-US" dirty="0" smtClean="0"/>
              <a:t>Traversing the </a:t>
            </a:r>
            <a:r>
              <a:rPr lang="en-US" smtClean="0"/>
              <a:t>ER Graph</a:t>
            </a:r>
            <a:endParaRPr lang="en-US" dirty="0"/>
          </a:p>
        </p:txBody>
      </p:sp>
      <p:grpSp>
        <p:nvGrpSpPr>
          <p:cNvPr id="99" name="Group 98"/>
          <p:cNvGrpSpPr/>
          <p:nvPr/>
        </p:nvGrpSpPr>
        <p:grpSpPr>
          <a:xfrm>
            <a:off x="500034" y="1773957"/>
            <a:ext cx="1357322" cy="428628"/>
            <a:chOff x="2143108" y="4929198"/>
            <a:chExt cx="1571636" cy="642942"/>
          </a:xfrm>
        </p:grpSpPr>
        <p:sp>
          <p:nvSpPr>
            <p:cNvPr id="100" name="Rounded Rectangle 9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2" name="Rectangle 10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3" name="Group 102"/>
          <p:cNvGrpSpPr/>
          <p:nvPr/>
        </p:nvGrpSpPr>
        <p:grpSpPr>
          <a:xfrm>
            <a:off x="3214678" y="1773957"/>
            <a:ext cx="1357322" cy="428628"/>
            <a:chOff x="2143108" y="4929198"/>
            <a:chExt cx="1571636" cy="642942"/>
          </a:xfrm>
        </p:grpSpPr>
        <p:sp>
          <p:nvSpPr>
            <p:cNvPr id="104" name="Rounded Rectangle 10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6" name="Rectangle 10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07" name="Straight Connector 106"/>
          <p:cNvCxnSpPr/>
          <p:nvPr/>
        </p:nvCxnSpPr>
        <p:spPr>
          <a:xfrm rot="10800000">
            <a:off x="1857356" y="1988271"/>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8" name="Group 107"/>
          <p:cNvGrpSpPr/>
          <p:nvPr/>
        </p:nvGrpSpPr>
        <p:grpSpPr>
          <a:xfrm>
            <a:off x="3786182" y="3488469"/>
            <a:ext cx="1357322" cy="428628"/>
            <a:chOff x="2143108" y="4929198"/>
            <a:chExt cx="1571636" cy="642942"/>
          </a:xfrm>
        </p:grpSpPr>
        <p:sp>
          <p:nvSpPr>
            <p:cNvPr id="109" name="Rounded Rectangle 10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1" name="Rectangle 1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2" name="Group 111"/>
          <p:cNvGrpSpPr/>
          <p:nvPr/>
        </p:nvGrpSpPr>
        <p:grpSpPr>
          <a:xfrm>
            <a:off x="6286512" y="2631213"/>
            <a:ext cx="1357322" cy="428628"/>
            <a:chOff x="2143108" y="4929198"/>
            <a:chExt cx="1571636" cy="642942"/>
          </a:xfrm>
        </p:grpSpPr>
        <p:sp>
          <p:nvSpPr>
            <p:cNvPr id="113" name="Rounded Rectangle 11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5" name="Rectangle 11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6" name="Straight Connector 115"/>
          <p:cNvCxnSpPr/>
          <p:nvPr/>
        </p:nvCxnSpPr>
        <p:spPr>
          <a:xfrm rot="16200000" flipH="1">
            <a:off x="3536149" y="2559775"/>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5732868" y="2470478"/>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6200000" flipV="1">
            <a:off x="5447116" y="1113155"/>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0" name="Picture 3"/>
          <p:cNvPicPr>
            <a:picLocks noChangeAspect="1" noChangeArrowheads="1"/>
          </p:cNvPicPr>
          <p:nvPr/>
        </p:nvPicPr>
        <p:blipFill>
          <a:blip r:embed="rId5" cstate="print"/>
          <a:srcRect l="16344" t="50959" r="70196" b="34057"/>
          <a:stretch>
            <a:fillRect/>
          </a:stretch>
        </p:blipFill>
        <p:spPr bwMode="auto">
          <a:xfrm>
            <a:off x="3960074" y="1785855"/>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1"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78769"/>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91815"/>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122"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86915"/>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p:cNvPicPr>
            <a:picLocks noChangeAspect="1" noChangeArrowheads="1"/>
          </p:cNvPicPr>
          <p:nvPr/>
        </p:nvPicPr>
        <p:blipFill>
          <a:blip r:embed="rId9" cstate="print"/>
          <a:srcRect/>
          <a:stretch>
            <a:fillRect/>
          </a:stretch>
        </p:blipFill>
        <p:spPr bwMode="auto">
          <a:xfrm>
            <a:off x="3976801" y="3504426"/>
            <a:ext cx="288701" cy="433052"/>
          </a:xfrm>
          <a:prstGeom prst="rect">
            <a:avLst/>
          </a:prstGeom>
          <a:noFill/>
          <a:ln w="9525">
            <a:noFill/>
            <a:miter lim="800000"/>
            <a:headEnd/>
            <a:tailEnd/>
          </a:ln>
          <a:effectLst/>
        </p:spPr>
      </p:pic>
      <p:pic>
        <p:nvPicPr>
          <p:cNvPr id="125" name="Picture 3"/>
          <p:cNvPicPr>
            <a:picLocks noChangeAspect="1" noChangeArrowheads="1"/>
          </p:cNvPicPr>
          <p:nvPr/>
        </p:nvPicPr>
        <p:blipFill>
          <a:blip r:embed="rId10" cstate="print"/>
          <a:srcRect/>
          <a:stretch>
            <a:fillRect/>
          </a:stretch>
        </p:blipFill>
        <p:spPr bwMode="auto">
          <a:xfrm>
            <a:off x="4640261" y="3474832"/>
            <a:ext cx="328861" cy="427353"/>
          </a:xfrm>
          <a:prstGeom prst="rect">
            <a:avLst/>
          </a:prstGeom>
          <a:noFill/>
          <a:ln w="9525">
            <a:noFill/>
            <a:miter lim="800000"/>
            <a:headEnd/>
            <a:tailEnd/>
          </a:ln>
          <a:effectLst/>
        </p:spPr>
      </p:pic>
      <p:pic>
        <p:nvPicPr>
          <p:cNvPr id="126" name="Picture 125"/>
          <p:cNvPicPr>
            <a:picLocks noChangeAspect="1"/>
          </p:cNvPicPr>
          <p:nvPr/>
        </p:nvPicPr>
        <p:blipFill>
          <a:blip r:embed="rId11"/>
          <a:stretch>
            <a:fillRect/>
          </a:stretch>
        </p:blipFill>
        <p:spPr>
          <a:xfrm>
            <a:off x="6389735" y="2697316"/>
            <a:ext cx="408853" cy="306640"/>
          </a:xfrm>
          <a:prstGeom prst="rect">
            <a:avLst/>
          </a:prstGeom>
        </p:spPr>
      </p:pic>
      <p:pic>
        <p:nvPicPr>
          <p:cNvPr id="127" name="Picture 126"/>
          <p:cNvPicPr>
            <a:picLocks noChangeAspect="1"/>
          </p:cNvPicPr>
          <p:nvPr/>
        </p:nvPicPr>
        <p:blipFill>
          <a:blip r:embed="rId12"/>
          <a:stretch>
            <a:fillRect/>
          </a:stretch>
        </p:blipFill>
        <p:spPr>
          <a:xfrm>
            <a:off x="7165749" y="2638436"/>
            <a:ext cx="292995" cy="391757"/>
          </a:xfrm>
          <a:prstGeom prst="rect">
            <a:avLst/>
          </a:prstGeom>
        </p:spPr>
      </p:pic>
      <p:grpSp>
        <p:nvGrpSpPr>
          <p:cNvPr id="128" name="Group 127"/>
          <p:cNvGrpSpPr/>
          <p:nvPr/>
        </p:nvGrpSpPr>
        <p:grpSpPr>
          <a:xfrm>
            <a:off x="685123" y="4668506"/>
            <a:ext cx="1357322" cy="428628"/>
            <a:chOff x="2143108" y="4929198"/>
            <a:chExt cx="1571636" cy="642942"/>
          </a:xfrm>
        </p:grpSpPr>
        <p:sp>
          <p:nvSpPr>
            <p:cNvPr id="129" name="Rounded Rectangle 12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1" name="Rectangle 13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2" name="Picture 131"/>
          <p:cNvPicPr>
            <a:picLocks noChangeAspect="1"/>
          </p:cNvPicPr>
          <p:nvPr/>
        </p:nvPicPr>
        <p:blipFill>
          <a:blip r:embed="rId13"/>
          <a:stretch>
            <a:fillRect/>
          </a:stretch>
        </p:blipFill>
        <p:spPr>
          <a:xfrm>
            <a:off x="870212" y="4678893"/>
            <a:ext cx="305632" cy="389264"/>
          </a:xfrm>
          <a:prstGeom prst="rect">
            <a:avLst/>
          </a:prstGeom>
        </p:spPr>
      </p:pic>
      <p:pic>
        <p:nvPicPr>
          <p:cNvPr id="133" name="Picture 132"/>
          <p:cNvPicPr>
            <a:picLocks noChangeAspect="1"/>
          </p:cNvPicPr>
          <p:nvPr/>
        </p:nvPicPr>
        <p:blipFill>
          <a:blip r:embed="rId14"/>
          <a:stretch>
            <a:fillRect/>
          </a:stretch>
        </p:blipFill>
        <p:spPr>
          <a:xfrm>
            <a:off x="1428728" y="4690773"/>
            <a:ext cx="582793" cy="387572"/>
          </a:xfrm>
          <a:prstGeom prst="rect">
            <a:avLst/>
          </a:prstGeom>
        </p:spPr>
      </p:pic>
      <p:grpSp>
        <p:nvGrpSpPr>
          <p:cNvPr id="134" name="Group 133"/>
          <p:cNvGrpSpPr/>
          <p:nvPr/>
        </p:nvGrpSpPr>
        <p:grpSpPr>
          <a:xfrm>
            <a:off x="2638614" y="5585821"/>
            <a:ext cx="1357322" cy="428628"/>
            <a:chOff x="2143108" y="4929198"/>
            <a:chExt cx="1571636" cy="642942"/>
          </a:xfrm>
        </p:grpSpPr>
        <p:sp>
          <p:nvSpPr>
            <p:cNvPr id="135" name="Rounded Rectangle 13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7" name="Rectangle 13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8" name="Picture 137"/>
          <p:cNvPicPr>
            <a:picLocks noChangeAspect="1"/>
          </p:cNvPicPr>
          <p:nvPr/>
        </p:nvPicPr>
        <p:blipFill>
          <a:blip r:embed="rId15"/>
          <a:stretch>
            <a:fillRect/>
          </a:stretch>
        </p:blipFill>
        <p:spPr>
          <a:xfrm>
            <a:off x="2835264" y="5588468"/>
            <a:ext cx="296921" cy="445382"/>
          </a:xfrm>
          <a:prstGeom prst="rect">
            <a:avLst/>
          </a:prstGeom>
        </p:spPr>
      </p:pic>
      <p:pic>
        <p:nvPicPr>
          <p:cNvPr id="139" name="Picture 138"/>
          <p:cNvPicPr>
            <a:picLocks noChangeAspect="1"/>
          </p:cNvPicPr>
          <p:nvPr/>
        </p:nvPicPr>
        <p:blipFill>
          <a:blip r:embed="rId16"/>
          <a:stretch>
            <a:fillRect/>
          </a:stretch>
        </p:blipFill>
        <p:spPr>
          <a:xfrm>
            <a:off x="3344393" y="5627779"/>
            <a:ext cx="615681" cy="344782"/>
          </a:xfrm>
          <a:prstGeom prst="rect">
            <a:avLst/>
          </a:prstGeom>
        </p:spPr>
      </p:pic>
      <p:cxnSp>
        <p:nvCxnSpPr>
          <p:cNvPr id="140" name="Straight Connector 139"/>
          <p:cNvCxnSpPr/>
          <p:nvPr/>
        </p:nvCxnSpPr>
        <p:spPr>
          <a:xfrm>
            <a:off x="2042445" y="4882820"/>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1" name="Picture 2"/>
          <p:cNvPicPr>
            <a:picLocks noChangeAspect="1" noChangeArrowheads="1"/>
          </p:cNvPicPr>
          <p:nvPr/>
        </p:nvPicPr>
        <p:blipFill>
          <a:blip r:embed="rId9" cstate="print"/>
          <a:srcRect/>
          <a:stretch>
            <a:fillRect/>
          </a:stretch>
        </p:blipFill>
        <p:spPr bwMode="auto">
          <a:xfrm>
            <a:off x="3976801" y="3504426"/>
            <a:ext cx="288701" cy="433052"/>
          </a:xfrm>
          <a:prstGeom prst="rect">
            <a:avLst/>
          </a:prstGeom>
          <a:noFill/>
          <a:ln w="9525">
            <a:noFill/>
            <a:miter lim="800000"/>
            <a:headEnd/>
            <a:tailEnd/>
          </a:ln>
          <a:effectLst/>
        </p:spPr>
      </p:pic>
      <p:grpSp>
        <p:nvGrpSpPr>
          <p:cNvPr id="142" name="Group 141"/>
          <p:cNvGrpSpPr/>
          <p:nvPr/>
        </p:nvGrpSpPr>
        <p:grpSpPr>
          <a:xfrm>
            <a:off x="1115616" y="2996598"/>
            <a:ext cx="1357322" cy="428628"/>
            <a:chOff x="2143108" y="4929198"/>
            <a:chExt cx="1571636" cy="642942"/>
          </a:xfrm>
        </p:grpSpPr>
        <p:sp>
          <p:nvSpPr>
            <p:cNvPr id="143" name="Rounded Rectangle 14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5" name="Rectangle 14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46" name="TextBox 145"/>
          <p:cNvSpPr txBox="1"/>
          <p:nvPr/>
        </p:nvSpPr>
        <p:spPr>
          <a:xfrm>
            <a:off x="1633352" y="2990113"/>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47" name="Picture 146"/>
          <p:cNvPicPr>
            <a:picLocks noChangeAspect="1"/>
          </p:cNvPicPr>
          <p:nvPr/>
        </p:nvPicPr>
        <p:blipFill>
          <a:blip r:embed="rId11"/>
          <a:stretch>
            <a:fillRect/>
          </a:stretch>
        </p:blipFill>
        <p:spPr>
          <a:xfrm>
            <a:off x="1218839" y="3062701"/>
            <a:ext cx="408853" cy="306640"/>
          </a:xfrm>
          <a:prstGeom prst="rect">
            <a:avLst/>
          </a:prstGeom>
        </p:spPr>
      </p:pic>
      <p:cxnSp>
        <p:nvCxnSpPr>
          <p:cNvPr id="148" name="Straight Connector 147"/>
          <p:cNvCxnSpPr/>
          <p:nvPr/>
        </p:nvCxnSpPr>
        <p:spPr>
          <a:xfrm flipV="1">
            <a:off x="2472938" y="2202585"/>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2472938" y="3210912"/>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0" name="Picture 149"/>
          <p:cNvPicPr>
            <a:picLocks noChangeAspect="1"/>
          </p:cNvPicPr>
          <p:nvPr/>
        </p:nvPicPr>
        <p:blipFill>
          <a:blip r:embed="rId17"/>
          <a:stretch>
            <a:fillRect/>
          </a:stretch>
        </p:blipFill>
        <p:spPr>
          <a:xfrm>
            <a:off x="1979712" y="3047184"/>
            <a:ext cx="308136" cy="374977"/>
          </a:xfrm>
          <a:prstGeom prst="rect">
            <a:avLst/>
          </a:prstGeom>
        </p:spPr>
      </p:pic>
      <p:sp>
        <p:nvSpPr>
          <p:cNvPr id="151" name="TextBox 150"/>
          <p:cNvSpPr txBox="1"/>
          <p:nvPr/>
        </p:nvSpPr>
        <p:spPr>
          <a:xfrm>
            <a:off x="1028042" y="1740919"/>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2" name="TextBox 151"/>
          <p:cNvSpPr txBox="1"/>
          <p:nvPr/>
        </p:nvSpPr>
        <p:spPr>
          <a:xfrm>
            <a:off x="3686713" y="1745576"/>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3" name="TextBox 152"/>
          <p:cNvSpPr txBox="1"/>
          <p:nvPr/>
        </p:nvSpPr>
        <p:spPr>
          <a:xfrm>
            <a:off x="4312443" y="3473870"/>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4" name="TextBox 153"/>
          <p:cNvSpPr txBox="1"/>
          <p:nvPr/>
        </p:nvSpPr>
        <p:spPr>
          <a:xfrm>
            <a:off x="6804248" y="2624728"/>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5" name="TextBox 154"/>
          <p:cNvSpPr txBox="1"/>
          <p:nvPr/>
        </p:nvSpPr>
        <p:spPr>
          <a:xfrm>
            <a:off x="3114521" y="5526145"/>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56" name="TextBox 155"/>
          <p:cNvSpPr txBox="1"/>
          <p:nvPr/>
        </p:nvSpPr>
        <p:spPr>
          <a:xfrm>
            <a:off x="1146619" y="4627568"/>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57" name="Group 156"/>
          <p:cNvGrpSpPr/>
          <p:nvPr/>
        </p:nvGrpSpPr>
        <p:grpSpPr>
          <a:xfrm>
            <a:off x="6300192" y="1337349"/>
            <a:ext cx="1357322" cy="428628"/>
            <a:chOff x="2143108" y="4929198"/>
            <a:chExt cx="1571636" cy="642942"/>
          </a:xfrm>
        </p:grpSpPr>
        <p:sp>
          <p:nvSpPr>
            <p:cNvPr id="158" name="Rounded Rectangle 15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0" name="Rectangle 15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1" name="Picture 3"/>
          <p:cNvPicPr>
            <a:picLocks noChangeAspect="1" noChangeArrowheads="1"/>
          </p:cNvPicPr>
          <p:nvPr/>
        </p:nvPicPr>
        <p:blipFill>
          <a:blip r:embed="rId18" cstate="print"/>
          <a:srcRect/>
          <a:stretch>
            <a:fillRect/>
          </a:stretch>
        </p:blipFill>
        <p:spPr bwMode="auto">
          <a:xfrm>
            <a:off x="7164288" y="1339159"/>
            <a:ext cx="316825" cy="426645"/>
          </a:xfrm>
          <a:prstGeom prst="rect">
            <a:avLst/>
          </a:prstGeom>
          <a:noFill/>
          <a:ln w="9525">
            <a:noFill/>
            <a:miter lim="800000"/>
            <a:headEnd/>
            <a:tailEnd/>
          </a:ln>
        </p:spPr>
      </p:pic>
      <p:pic>
        <p:nvPicPr>
          <p:cNvPr id="162" name="Picture 3"/>
          <p:cNvPicPr>
            <a:picLocks noChangeAspect="1" noChangeArrowheads="1"/>
          </p:cNvPicPr>
          <p:nvPr/>
        </p:nvPicPr>
        <p:blipFill>
          <a:blip r:embed="rId19"/>
          <a:srcRect l="50527" t="11726" r="17895" b="29532"/>
          <a:stretch>
            <a:fillRect/>
          </a:stretch>
        </p:blipFill>
        <p:spPr bwMode="auto">
          <a:xfrm>
            <a:off x="6495766" y="1333929"/>
            <a:ext cx="308482" cy="431875"/>
          </a:xfrm>
          <a:prstGeom prst="rect">
            <a:avLst/>
          </a:prstGeom>
          <a:noFill/>
          <a:ln w="9525">
            <a:noFill/>
            <a:miter lim="800000"/>
            <a:headEnd/>
            <a:tailEnd/>
          </a:ln>
          <a:effectLst/>
        </p:spPr>
      </p:pic>
      <p:cxnSp>
        <p:nvCxnSpPr>
          <p:cNvPr id="163" name="Straight Connector 162"/>
          <p:cNvCxnSpPr/>
          <p:nvPr/>
        </p:nvCxnSpPr>
        <p:spPr>
          <a:xfrm flipH="1">
            <a:off x="4572000" y="1551663"/>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6822645" y="1301056"/>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27</a:t>
            </a:fld>
            <a:endParaRPr lang="en-US" dirty="0"/>
          </a:p>
        </p:txBody>
      </p:sp>
    </p:spTree>
    <p:extLst>
      <p:ext uri="{BB962C8B-B14F-4D97-AF65-F5344CB8AC3E}">
        <p14:creationId xmlns:p14="http://schemas.microsoft.com/office/powerpoint/2010/main" val="1118876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29589" y="4582657"/>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h</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d</a:t>
                      </a:r>
                      <a:endParaRPr lang="en-US" dirty="0"/>
                    </a:p>
                  </a:txBody>
                  <a:tcPr/>
                </a:tc>
                <a:extLst>
                  <a:ext uri="{0D108BD9-81ED-4DB2-BD59-A6C34878D82A}">
                    <a16:rowId xmlns:a16="http://schemas.microsoft.com/office/drawing/2014/main" val="10002"/>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3"/>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42887"/>
            <a:ext cx="823521" cy="942968"/>
          </a:xfrm>
          <a:prstGeom prst="rect">
            <a:avLst/>
          </a:prstGeom>
          <a:noFill/>
        </p:spPr>
      </p:pic>
      <p:pic>
        <p:nvPicPr>
          <p:cNvPr id="88"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170438"/>
            <a:ext cx="297120" cy="497145"/>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2073525"/>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618856"/>
            <a:ext cx="823521" cy="942968"/>
          </a:xfrm>
          <a:prstGeom prst="rect">
            <a:avLst/>
          </a:prstGeom>
          <a:noFill/>
        </p:spPr>
      </p:pic>
      <p:sp>
        <p:nvSpPr>
          <p:cNvPr id="99"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0" name="Group 99"/>
          <p:cNvGrpSpPr/>
          <p:nvPr/>
        </p:nvGrpSpPr>
        <p:grpSpPr>
          <a:xfrm>
            <a:off x="500034" y="1761600"/>
            <a:ext cx="1357322" cy="428628"/>
            <a:chOff x="2143108" y="4929198"/>
            <a:chExt cx="1571636" cy="642942"/>
          </a:xfrm>
        </p:grpSpPr>
        <p:sp>
          <p:nvSpPr>
            <p:cNvPr id="101" name="Rounded Rectangle 10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3" name="Rectangle 10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4" name="Group 103"/>
          <p:cNvGrpSpPr/>
          <p:nvPr/>
        </p:nvGrpSpPr>
        <p:grpSpPr>
          <a:xfrm>
            <a:off x="3214678" y="1761600"/>
            <a:ext cx="1357322" cy="428628"/>
            <a:chOff x="2143108" y="4929198"/>
            <a:chExt cx="1571636" cy="642942"/>
          </a:xfrm>
        </p:grpSpPr>
        <p:sp>
          <p:nvSpPr>
            <p:cNvPr id="105" name="Rounded Rectangle 10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7" name="Rectangle 10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08" name="Straight Connector 107"/>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9" name="Group 108"/>
          <p:cNvGrpSpPr/>
          <p:nvPr/>
        </p:nvGrpSpPr>
        <p:grpSpPr>
          <a:xfrm>
            <a:off x="3786182" y="3476112"/>
            <a:ext cx="1357322" cy="428628"/>
            <a:chOff x="2143108" y="4929198"/>
            <a:chExt cx="1571636" cy="642942"/>
          </a:xfrm>
        </p:grpSpPr>
        <p:sp>
          <p:nvSpPr>
            <p:cNvPr id="110" name="Rounded Rectangle 10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2" name="Rectangle 11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3" name="Group 112"/>
          <p:cNvGrpSpPr/>
          <p:nvPr/>
        </p:nvGrpSpPr>
        <p:grpSpPr>
          <a:xfrm>
            <a:off x="6286512" y="2618856"/>
            <a:ext cx="1357322" cy="428628"/>
            <a:chOff x="2143108" y="4929198"/>
            <a:chExt cx="1571636" cy="642942"/>
          </a:xfrm>
        </p:grpSpPr>
        <p:sp>
          <p:nvSpPr>
            <p:cNvPr id="114" name="Rounded Rectangle 1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6" name="Rectangle 1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7" name="Straight Connector 116"/>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1"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2"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123"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26"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27" name="Picture 126"/>
          <p:cNvPicPr>
            <a:picLocks noChangeAspect="1"/>
          </p:cNvPicPr>
          <p:nvPr/>
        </p:nvPicPr>
        <p:blipFill>
          <a:blip r:embed="rId11"/>
          <a:stretch>
            <a:fillRect/>
          </a:stretch>
        </p:blipFill>
        <p:spPr>
          <a:xfrm>
            <a:off x="6389735" y="2684959"/>
            <a:ext cx="408853" cy="306640"/>
          </a:xfrm>
          <a:prstGeom prst="rect">
            <a:avLst/>
          </a:prstGeom>
        </p:spPr>
      </p:pic>
      <p:pic>
        <p:nvPicPr>
          <p:cNvPr id="128" name="Picture 127"/>
          <p:cNvPicPr>
            <a:picLocks noChangeAspect="1"/>
          </p:cNvPicPr>
          <p:nvPr/>
        </p:nvPicPr>
        <p:blipFill>
          <a:blip r:embed="rId12"/>
          <a:stretch>
            <a:fillRect/>
          </a:stretch>
        </p:blipFill>
        <p:spPr>
          <a:xfrm>
            <a:off x="7165749" y="2626079"/>
            <a:ext cx="292995" cy="391757"/>
          </a:xfrm>
          <a:prstGeom prst="rect">
            <a:avLst/>
          </a:prstGeom>
        </p:spPr>
      </p:pic>
      <p:grpSp>
        <p:nvGrpSpPr>
          <p:cNvPr id="129" name="Group 128"/>
          <p:cNvGrpSpPr/>
          <p:nvPr/>
        </p:nvGrpSpPr>
        <p:grpSpPr>
          <a:xfrm>
            <a:off x="685123" y="4656149"/>
            <a:ext cx="1357322" cy="428628"/>
            <a:chOff x="2143108" y="4929198"/>
            <a:chExt cx="1571636" cy="642942"/>
          </a:xfrm>
        </p:grpSpPr>
        <p:sp>
          <p:nvSpPr>
            <p:cNvPr id="130" name="Rounded Rectangle 12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2" name="Rectangle 13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3" name="Picture 132"/>
          <p:cNvPicPr>
            <a:picLocks noChangeAspect="1"/>
          </p:cNvPicPr>
          <p:nvPr/>
        </p:nvPicPr>
        <p:blipFill>
          <a:blip r:embed="rId13"/>
          <a:stretch>
            <a:fillRect/>
          </a:stretch>
        </p:blipFill>
        <p:spPr>
          <a:xfrm>
            <a:off x="870212" y="4666536"/>
            <a:ext cx="305632" cy="389264"/>
          </a:xfrm>
          <a:prstGeom prst="rect">
            <a:avLst/>
          </a:prstGeom>
        </p:spPr>
      </p:pic>
      <p:pic>
        <p:nvPicPr>
          <p:cNvPr id="134" name="Picture 133"/>
          <p:cNvPicPr>
            <a:picLocks noChangeAspect="1"/>
          </p:cNvPicPr>
          <p:nvPr/>
        </p:nvPicPr>
        <p:blipFill>
          <a:blip r:embed="rId14"/>
          <a:stretch>
            <a:fillRect/>
          </a:stretch>
        </p:blipFill>
        <p:spPr>
          <a:xfrm>
            <a:off x="1428728" y="4678416"/>
            <a:ext cx="582793" cy="387572"/>
          </a:xfrm>
          <a:prstGeom prst="rect">
            <a:avLst/>
          </a:prstGeom>
        </p:spPr>
      </p:pic>
      <p:grpSp>
        <p:nvGrpSpPr>
          <p:cNvPr id="135" name="Group 134"/>
          <p:cNvGrpSpPr/>
          <p:nvPr/>
        </p:nvGrpSpPr>
        <p:grpSpPr>
          <a:xfrm>
            <a:off x="2638614" y="5573464"/>
            <a:ext cx="1357322" cy="428628"/>
            <a:chOff x="2143108" y="4929198"/>
            <a:chExt cx="1571636" cy="642942"/>
          </a:xfrm>
        </p:grpSpPr>
        <p:sp>
          <p:nvSpPr>
            <p:cNvPr id="136" name="Rounded Rectangle 135"/>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8" name="Rectangle 137"/>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9" name="Picture 138"/>
          <p:cNvPicPr>
            <a:picLocks noChangeAspect="1"/>
          </p:cNvPicPr>
          <p:nvPr/>
        </p:nvPicPr>
        <p:blipFill>
          <a:blip r:embed="rId15"/>
          <a:stretch>
            <a:fillRect/>
          </a:stretch>
        </p:blipFill>
        <p:spPr>
          <a:xfrm>
            <a:off x="2835264" y="5576111"/>
            <a:ext cx="296921" cy="445382"/>
          </a:xfrm>
          <a:prstGeom prst="rect">
            <a:avLst/>
          </a:prstGeom>
        </p:spPr>
      </p:pic>
      <p:pic>
        <p:nvPicPr>
          <p:cNvPr id="140" name="Picture 139"/>
          <p:cNvPicPr>
            <a:picLocks noChangeAspect="1"/>
          </p:cNvPicPr>
          <p:nvPr/>
        </p:nvPicPr>
        <p:blipFill>
          <a:blip r:embed="rId16"/>
          <a:stretch>
            <a:fillRect/>
          </a:stretch>
        </p:blipFill>
        <p:spPr>
          <a:xfrm>
            <a:off x="3344393" y="5615422"/>
            <a:ext cx="615681" cy="344782"/>
          </a:xfrm>
          <a:prstGeom prst="rect">
            <a:avLst/>
          </a:prstGeom>
        </p:spPr>
      </p:pic>
      <p:cxnSp>
        <p:nvCxnSpPr>
          <p:cNvPr id="141" name="Straight Connector 140"/>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2"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3" name="Group 142"/>
          <p:cNvGrpSpPr/>
          <p:nvPr/>
        </p:nvGrpSpPr>
        <p:grpSpPr>
          <a:xfrm>
            <a:off x="1115616" y="2984241"/>
            <a:ext cx="1357322" cy="428628"/>
            <a:chOff x="2143108" y="4929198"/>
            <a:chExt cx="1571636" cy="642942"/>
          </a:xfrm>
        </p:grpSpPr>
        <p:sp>
          <p:nvSpPr>
            <p:cNvPr id="144" name="Rounded Rectangle 14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6" name="Rectangle 14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47" name="TextBox 146"/>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48" name="Picture 147"/>
          <p:cNvPicPr>
            <a:picLocks noChangeAspect="1"/>
          </p:cNvPicPr>
          <p:nvPr/>
        </p:nvPicPr>
        <p:blipFill>
          <a:blip r:embed="rId11"/>
          <a:stretch>
            <a:fillRect/>
          </a:stretch>
        </p:blipFill>
        <p:spPr>
          <a:xfrm>
            <a:off x="1218839" y="3050344"/>
            <a:ext cx="408853" cy="306640"/>
          </a:xfrm>
          <a:prstGeom prst="rect">
            <a:avLst/>
          </a:prstGeom>
        </p:spPr>
      </p:pic>
      <p:cxnSp>
        <p:nvCxnSpPr>
          <p:cNvPr id="149" name="Straight Connector 148"/>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1" name="Picture 150"/>
          <p:cNvPicPr>
            <a:picLocks noChangeAspect="1"/>
          </p:cNvPicPr>
          <p:nvPr/>
        </p:nvPicPr>
        <p:blipFill>
          <a:blip r:embed="rId17"/>
          <a:stretch>
            <a:fillRect/>
          </a:stretch>
        </p:blipFill>
        <p:spPr>
          <a:xfrm>
            <a:off x="1979712" y="3034827"/>
            <a:ext cx="308136" cy="374977"/>
          </a:xfrm>
          <a:prstGeom prst="rect">
            <a:avLst/>
          </a:prstGeom>
        </p:spPr>
      </p:pic>
      <p:sp>
        <p:nvSpPr>
          <p:cNvPr id="152" name="TextBox 151"/>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3" name="TextBox 152"/>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4" name="TextBox 153"/>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5" name="TextBox 154"/>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6" name="TextBox 155"/>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57" name="TextBox 156"/>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58" name="Group 157"/>
          <p:cNvGrpSpPr/>
          <p:nvPr/>
        </p:nvGrpSpPr>
        <p:grpSpPr>
          <a:xfrm>
            <a:off x="6300192" y="1324992"/>
            <a:ext cx="1357322" cy="428628"/>
            <a:chOff x="2143108" y="4929198"/>
            <a:chExt cx="1571636" cy="642942"/>
          </a:xfrm>
        </p:grpSpPr>
        <p:sp>
          <p:nvSpPr>
            <p:cNvPr id="159" name="Rounded Rectangle 15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1" name="Rectangle 16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2"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163"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4" name="Straight Connector 163"/>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28</a:t>
            </a:fld>
            <a:endParaRPr lang="en-US" dirty="0"/>
          </a:p>
        </p:txBody>
      </p:sp>
    </p:spTree>
    <p:extLst>
      <p:ext uri="{BB962C8B-B14F-4D97-AF65-F5344CB8AC3E}">
        <p14:creationId xmlns:p14="http://schemas.microsoft.com/office/powerpoint/2010/main" val="1226130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88" y="49663"/>
            <a:ext cx="7864408" cy="921284"/>
          </a:xfrm>
        </p:spPr>
        <p:txBody>
          <a:bodyPr>
            <a:normAutofit/>
          </a:bodyPr>
          <a:lstStyle/>
          <a:p>
            <a:r>
              <a:rPr lang="en-US" dirty="0" smtClean="0"/>
              <a:t>Central vs. Peripheral KBs</a:t>
            </a:r>
            <a:endParaRPr lang="en-US" dirty="0"/>
          </a:p>
        </p:txBody>
      </p:sp>
      <p:grpSp>
        <p:nvGrpSpPr>
          <p:cNvPr id="3" name="Group 5"/>
          <p:cNvGrpSpPr/>
          <p:nvPr/>
        </p:nvGrpSpPr>
        <p:grpSpPr>
          <a:xfrm>
            <a:off x="718225" y="1715311"/>
            <a:ext cx="3329152" cy="2958662"/>
            <a:chOff x="3810000" y="1828800"/>
            <a:chExt cx="3929092" cy="3505200"/>
          </a:xfrm>
        </p:grpSpPr>
        <p:pic>
          <p:nvPicPr>
            <p:cNvPr id="7" name="Picture 2"/>
            <p:cNvPicPr>
              <a:picLocks noChangeAspect="1" noChangeArrowheads="1"/>
            </p:cNvPicPr>
            <p:nvPr/>
          </p:nvPicPr>
          <p:blipFill>
            <a:blip r:embed="rId4"/>
            <a:srcRect/>
            <a:stretch>
              <a:fillRect/>
            </a:stretch>
          </p:blipFill>
          <p:spPr bwMode="auto">
            <a:xfrm>
              <a:off x="3810000" y="1828800"/>
              <a:ext cx="3929092" cy="3505200"/>
            </a:xfrm>
            <a:prstGeom prst="rect">
              <a:avLst/>
            </a:prstGeom>
            <a:noFill/>
            <a:ln w="9525">
              <a:noFill/>
              <a:miter lim="800000"/>
              <a:headEnd/>
              <a:tailEnd/>
            </a:ln>
            <a:effectLst/>
          </p:spPr>
        </p:pic>
        <p:cxnSp>
          <p:nvCxnSpPr>
            <p:cNvPr id="8" name="Straight Connector 7"/>
            <p:cNvCxnSpPr/>
            <p:nvPr/>
          </p:nvCxnSpPr>
          <p:spPr>
            <a:xfrm>
              <a:off x="4191000" y="2970212"/>
              <a:ext cx="13716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4648200" y="4722812"/>
              <a:ext cx="8382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010400" y="4648200"/>
              <a:ext cx="4572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pic>
        <p:nvPicPr>
          <p:cNvPr id="50178" name="Picture 2"/>
          <p:cNvPicPr>
            <a:picLocks noChangeAspect="1" noChangeArrowheads="1"/>
          </p:cNvPicPr>
          <p:nvPr/>
        </p:nvPicPr>
        <p:blipFill>
          <a:blip r:embed="rId5"/>
          <a:srcRect/>
          <a:stretch>
            <a:fillRect/>
          </a:stretch>
        </p:blipFill>
        <p:spPr bwMode="auto">
          <a:xfrm>
            <a:off x="5019661" y="2873875"/>
            <a:ext cx="3800489" cy="2900126"/>
          </a:xfrm>
          <a:prstGeom prst="rect">
            <a:avLst/>
          </a:prstGeom>
          <a:noFill/>
          <a:ln w="9525">
            <a:noFill/>
            <a:miter lim="800000"/>
            <a:headEnd/>
            <a:tailEnd/>
          </a:ln>
          <a:effectLst/>
        </p:spPr>
      </p:pic>
      <p:sp>
        <p:nvSpPr>
          <p:cNvPr id="12" name="Slide Number Placeholder 11"/>
          <p:cNvSpPr>
            <a:spLocks noGrp="1"/>
          </p:cNvSpPr>
          <p:nvPr>
            <p:ph type="sldNum" sz="quarter" idx="4294967295"/>
          </p:nvPr>
        </p:nvSpPr>
        <p:spPr/>
        <p:txBody>
          <a:bodyPr>
            <a:normAutofit lnSpcReduction="10000"/>
          </a:bodyPr>
          <a:lstStyle/>
          <a:p>
            <a:fld id="{B6F15528-21DE-4FAA-801E-634DDDAF4B2B}" type="slidenum">
              <a:rPr lang="en-US" smtClean="0"/>
              <a:pPr/>
              <a:t>2</a:t>
            </a:fld>
            <a:endParaRPr lang="en-US"/>
          </a:p>
        </p:txBody>
      </p:sp>
    </p:spTree>
    <p:custDataLst>
      <p:tags r:id="rId1"/>
    </p:custDataLst>
    <p:extLst>
      <p:ext uri="{BB962C8B-B14F-4D97-AF65-F5344CB8AC3E}">
        <p14:creationId xmlns:p14="http://schemas.microsoft.com/office/powerpoint/2010/main" val="3595250619"/>
      </p:ext>
    </p:extLst>
  </p:cSld>
  <p:clrMapOvr>
    <a:masterClrMapping/>
  </p:clrMapOvr>
  <p:transition advTm="244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34444"/>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d</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2"/>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55243"/>
            <a:ext cx="823521" cy="942968"/>
          </a:xfrm>
          <a:prstGeom prst="rect">
            <a:avLst/>
          </a:prstGeom>
          <a:noFill/>
        </p:spPr>
      </p:pic>
      <p:pic>
        <p:nvPicPr>
          <p:cNvPr id="88"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195152"/>
            <a:ext cx="297120" cy="497145"/>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2048811"/>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569429"/>
            <a:ext cx="823521" cy="942968"/>
          </a:xfrm>
          <a:prstGeom prst="rect">
            <a:avLst/>
          </a:prstGeom>
          <a:noFill/>
        </p:spPr>
      </p:pic>
      <p:pic>
        <p:nvPicPr>
          <p:cNvPr id="79"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
        <p:nvSpPr>
          <p:cNvPr id="100"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1" name="Group 100"/>
          <p:cNvGrpSpPr/>
          <p:nvPr/>
        </p:nvGrpSpPr>
        <p:grpSpPr>
          <a:xfrm>
            <a:off x="500034" y="1761600"/>
            <a:ext cx="1357322" cy="428628"/>
            <a:chOff x="2143108" y="4929198"/>
            <a:chExt cx="1571636" cy="642942"/>
          </a:xfrm>
        </p:grpSpPr>
        <p:sp>
          <p:nvSpPr>
            <p:cNvPr id="102" name="Rounded Rectangle 101"/>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4" name="Rectangle 103"/>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5" name="Group 104"/>
          <p:cNvGrpSpPr/>
          <p:nvPr/>
        </p:nvGrpSpPr>
        <p:grpSpPr>
          <a:xfrm>
            <a:off x="3214678" y="1761600"/>
            <a:ext cx="1357322" cy="428628"/>
            <a:chOff x="2143108" y="4929198"/>
            <a:chExt cx="1571636" cy="642942"/>
          </a:xfrm>
        </p:grpSpPr>
        <p:sp>
          <p:nvSpPr>
            <p:cNvPr id="106" name="Rounded Rectangle 105"/>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8" name="Rectangle 107"/>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09" name="Straight Connector 108"/>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3786182" y="3476112"/>
            <a:ext cx="1357322" cy="428628"/>
            <a:chOff x="2143108" y="4929198"/>
            <a:chExt cx="1571636" cy="642942"/>
          </a:xfrm>
        </p:grpSpPr>
        <p:sp>
          <p:nvSpPr>
            <p:cNvPr id="111" name="Rounded Rectangle 11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3" name="Rectangle 11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4" name="Group 113"/>
          <p:cNvGrpSpPr/>
          <p:nvPr/>
        </p:nvGrpSpPr>
        <p:grpSpPr>
          <a:xfrm>
            <a:off x="6286512" y="2618856"/>
            <a:ext cx="1357322" cy="428628"/>
            <a:chOff x="2143108" y="4929198"/>
            <a:chExt cx="1571636" cy="642942"/>
          </a:xfrm>
        </p:grpSpPr>
        <p:sp>
          <p:nvSpPr>
            <p:cNvPr id="115" name="Rounded Rectangle 11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7" name="Rectangle 11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8" name="Straight Connector 117"/>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2"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3"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124"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27"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28" name="Picture 127"/>
          <p:cNvPicPr>
            <a:picLocks noChangeAspect="1"/>
          </p:cNvPicPr>
          <p:nvPr/>
        </p:nvPicPr>
        <p:blipFill>
          <a:blip r:embed="rId11"/>
          <a:stretch>
            <a:fillRect/>
          </a:stretch>
        </p:blipFill>
        <p:spPr>
          <a:xfrm>
            <a:off x="6389735" y="2684959"/>
            <a:ext cx="408853" cy="306640"/>
          </a:xfrm>
          <a:prstGeom prst="rect">
            <a:avLst/>
          </a:prstGeom>
        </p:spPr>
      </p:pic>
      <p:pic>
        <p:nvPicPr>
          <p:cNvPr id="129" name="Picture 128"/>
          <p:cNvPicPr>
            <a:picLocks noChangeAspect="1"/>
          </p:cNvPicPr>
          <p:nvPr/>
        </p:nvPicPr>
        <p:blipFill>
          <a:blip r:embed="rId12"/>
          <a:stretch>
            <a:fillRect/>
          </a:stretch>
        </p:blipFill>
        <p:spPr>
          <a:xfrm>
            <a:off x="7165749" y="2626079"/>
            <a:ext cx="292995" cy="391757"/>
          </a:xfrm>
          <a:prstGeom prst="rect">
            <a:avLst/>
          </a:prstGeom>
        </p:spPr>
      </p:pic>
      <p:grpSp>
        <p:nvGrpSpPr>
          <p:cNvPr id="130" name="Group 129"/>
          <p:cNvGrpSpPr/>
          <p:nvPr/>
        </p:nvGrpSpPr>
        <p:grpSpPr>
          <a:xfrm>
            <a:off x="685123" y="4656149"/>
            <a:ext cx="1357322" cy="428628"/>
            <a:chOff x="2143108" y="4929198"/>
            <a:chExt cx="1571636" cy="642942"/>
          </a:xfrm>
        </p:grpSpPr>
        <p:sp>
          <p:nvSpPr>
            <p:cNvPr id="131" name="Rounded Rectangle 13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3" name="Rectangle 13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4" name="Picture 133"/>
          <p:cNvPicPr>
            <a:picLocks noChangeAspect="1"/>
          </p:cNvPicPr>
          <p:nvPr/>
        </p:nvPicPr>
        <p:blipFill>
          <a:blip r:embed="rId13"/>
          <a:stretch>
            <a:fillRect/>
          </a:stretch>
        </p:blipFill>
        <p:spPr>
          <a:xfrm>
            <a:off x="870212" y="4666536"/>
            <a:ext cx="305632" cy="389264"/>
          </a:xfrm>
          <a:prstGeom prst="rect">
            <a:avLst/>
          </a:prstGeom>
        </p:spPr>
      </p:pic>
      <p:pic>
        <p:nvPicPr>
          <p:cNvPr id="135" name="Picture 134"/>
          <p:cNvPicPr>
            <a:picLocks noChangeAspect="1"/>
          </p:cNvPicPr>
          <p:nvPr/>
        </p:nvPicPr>
        <p:blipFill>
          <a:blip r:embed="rId14"/>
          <a:stretch>
            <a:fillRect/>
          </a:stretch>
        </p:blipFill>
        <p:spPr>
          <a:xfrm>
            <a:off x="1428728" y="4678416"/>
            <a:ext cx="582793" cy="387572"/>
          </a:xfrm>
          <a:prstGeom prst="rect">
            <a:avLst/>
          </a:prstGeom>
        </p:spPr>
      </p:pic>
      <p:grpSp>
        <p:nvGrpSpPr>
          <p:cNvPr id="136" name="Group 135"/>
          <p:cNvGrpSpPr/>
          <p:nvPr/>
        </p:nvGrpSpPr>
        <p:grpSpPr>
          <a:xfrm>
            <a:off x="2638614" y="5573464"/>
            <a:ext cx="1357322" cy="428628"/>
            <a:chOff x="2143108" y="4929198"/>
            <a:chExt cx="1571636" cy="642942"/>
          </a:xfrm>
        </p:grpSpPr>
        <p:sp>
          <p:nvSpPr>
            <p:cNvPr id="137" name="Rounded Rectangle 13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9" name="Rectangle 13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0" name="Picture 139"/>
          <p:cNvPicPr>
            <a:picLocks noChangeAspect="1"/>
          </p:cNvPicPr>
          <p:nvPr/>
        </p:nvPicPr>
        <p:blipFill>
          <a:blip r:embed="rId15"/>
          <a:stretch>
            <a:fillRect/>
          </a:stretch>
        </p:blipFill>
        <p:spPr>
          <a:xfrm>
            <a:off x="2835264" y="5576111"/>
            <a:ext cx="296921" cy="445382"/>
          </a:xfrm>
          <a:prstGeom prst="rect">
            <a:avLst/>
          </a:prstGeom>
        </p:spPr>
      </p:pic>
      <p:pic>
        <p:nvPicPr>
          <p:cNvPr id="141" name="Picture 140"/>
          <p:cNvPicPr>
            <a:picLocks noChangeAspect="1"/>
          </p:cNvPicPr>
          <p:nvPr/>
        </p:nvPicPr>
        <p:blipFill>
          <a:blip r:embed="rId16"/>
          <a:stretch>
            <a:fillRect/>
          </a:stretch>
        </p:blipFill>
        <p:spPr>
          <a:xfrm>
            <a:off x="3344393" y="5615422"/>
            <a:ext cx="615681" cy="344782"/>
          </a:xfrm>
          <a:prstGeom prst="rect">
            <a:avLst/>
          </a:prstGeom>
        </p:spPr>
      </p:pic>
      <p:cxnSp>
        <p:nvCxnSpPr>
          <p:cNvPr id="142" name="Straight Connector 141"/>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3"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4" name="Group 143"/>
          <p:cNvGrpSpPr/>
          <p:nvPr/>
        </p:nvGrpSpPr>
        <p:grpSpPr>
          <a:xfrm>
            <a:off x="1115616" y="2984241"/>
            <a:ext cx="1357322" cy="428628"/>
            <a:chOff x="2143108" y="4929198"/>
            <a:chExt cx="1571636" cy="642942"/>
          </a:xfrm>
        </p:grpSpPr>
        <p:sp>
          <p:nvSpPr>
            <p:cNvPr id="145" name="Rounded Rectangle 14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7" name="Rectangle 14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48" name="TextBox 147"/>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49" name="Picture 148"/>
          <p:cNvPicPr>
            <a:picLocks noChangeAspect="1"/>
          </p:cNvPicPr>
          <p:nvPr/>
        </p:nvPicPr>
        <p:blipFill>
          <a:blip r:embed="rId11"/>
          <a:stretch>
            <a:fillRect/>
          </a:stretch>
        </p:blipFill>
        <p:spPr>
          <a:xfrm>
            <a:off x="1218839" y="3050344"/>
            <a:ext cx="408853" cy="306640"/>
          </a:xfrm>
          <a:prstGeom prst="rect">
            <a:avLst/>
          </a:prstGeom>
        </p:spPr>
      </p:pic>
      <p:cxnSp>
        <p:nvCxnSpPr>
          <p:cNvPr id="150" name="Straight Connector 149"/>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2" name="Picture 151"/>
          <p:cNvPicPr>
            <a:picLocks noChangeAspect="1"/>
          </p:cNvPicPr>
          <p:nvPr/>
        </p:nvPicPr>
        <p:blipFill>
          <a:blip r:embed="rId17"/>
          <a:stretch>
            <a:fillRect/>
          </a:stretch>
        </p:blipFill>
        <p:spPr>
          <a:xfrm>
            <a:off x="1979712" y="3034827"/>
            <a:ext cx="308136" cy="374977"/>
          </a:xfrm>
          <a:prstGeom prst="rect">
            <a:avLst/>
          </a:prstGeom>
        </p:spPr>
      </p:pic>
      <p:sp>
        <p:nvSpPr>
          <p:cNvPr id="153" name="TextBox 152"/>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4" name="TextBox 153"/>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5" name="TextBox 154"/>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6" name="TextBox 155"/>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7" name="TextBox 156"/>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58" name="TextBox 157"/>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59" name="Group 158"/>
          <p:cNvGrpSpPr/>
          <p:nvPr/>
        </p:nvGrpSpPr>
        <p:grpSpPr>
          <a:xfrm>
            <a:off x="6300192" y="1324992"/>
            <a:ext cx="1357322" cy="428628"/>
            <a:chOff x="2143108" y="4929198"/>
            <a:chExt cx="1571636" cy="642942"/>
          </a:xfrm>
        </p:grpSpPr>
        <p:sp>
          <p:nvSpPr>
            <p:cNvPr id="160" name="Rounded Rectangle 15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2" name="Rectangle 16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3"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164"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5" name="Straight Connector 164"/>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29</a:t>
            </a:fld>
            <a:endParaRPr lang="en-US" dirty="0"/>
          </a:p>
        </p:txBody>
      </p:sp>
    </p:spTree>
    <p:extLst>
      <p:ext uri="{BB962C8B-B14F-4D97-AF65-F5344CB8AC3E}">
        <p14:creationId xmlns:p14="http://schemas.microsoft.com/office/powerpoint/2010/main" val="421263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83869"/>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g</a:t>
                      </a:r>
                      <a:endParaRPr lang="en-US" dirty="0"/>
                    </a:p>
                  </a:txBody>
                  <a:tcPr/>
                </a:tc>
                <a:extLst>
                  <a:ext uri="{0D108BD9-81ED-4DB2-BD59-A6C34878D82A}">
                    <a16:rowId xmlns:a16="http://schemas.microsoft.com/office/drawing/2014/main" val="10001"/>
                  </a:ext>
                </a:extLst>
              </a:tr>
              <a:tr h="314568">
                <a:tc>
                  <a:txBody>
                    <a:bodyPr/>
                    <a:lstStyle/>
                    <a:p>
                      <a:pPr algn="ctr"/>
                      <a:r>
                        <a:rPr lang="en-US" b="1" dirty="0" smtClean="0"/>
                        <a:t>b</a:t>
                      </a:r>
                      <a:endParaRPr lang="en-US" b="1" dirty="0"/>
                    </a:p>
                  </a:txBody>
                  <a:tcPr/>
                </a:tc>
                <a:extLst>
                  <a:ext uri="{0D108BD9-81ED-4DB2-BD59-A6C34878D82A}">
                    <a16:rowId xmlns:a16="http://schemas.microsoft.com/office/drawing/2014/main" val="10002"/>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67600"/>
            <a:ext cx="823521" cy="942968"/>
          </a:xfrm>
          <a:prstGeom prst="rect">
            <a:avLst/>
          </a:prstGeom>
          <a:noFill/>
        </p:spPr>
      </p:pic>
      <p:pic>
        <p:nvPicPr>
          <p:cNvPr id="88"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195152"/>
            <a:ext cx="297120" cy="497145"/>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2074237"/>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643569"/>
            <a:ext cx="823521" cy="942968"/>
          </a:xfrm>
          <a:prstGeom prst="rect">
            <a:avLst/>
          </a:prstGeom>
          <a:noFill/>
        </p:spPr>
      </p:pic>
      <p:pic>
        <p:nvPicPr>
          <p:cNvPr id="10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870717" y="3668193"/>
            <a:ext cx="823521" cy="942968"/>
          </a:xfrm>
          <a:prstGeom prst="rect">
            <a:avLst/>
          </a:prstGeom>
          <a:noFill/>
        </p:spPr>
      </p:pic>
      <p:sp>
        <p:nvSpPr>
          <p:cNvPr id="168"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69" name="Group 168"/>
          <p:cNvGrpSpPr/>
          <p:nvPr/>
        </p:nvGrpSpPr>
        <p:grpSpPr>
          <a:xfrm>
            <a:off x="500034" y="1761600"/>
            <a:ext cx="1357322" cy="428628"/>
            <a:chOff x="2143108" y="4929198"/>
            <a:chExt cx="1571636" cy="642942"/>
          </a:xfrm>
        </p:grpSpPr>
        <p:sp>
          <p:nvSpPr>
            <p:cNvPr id="170" name="Rounded Rectangle 16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2" name="Rectangle 17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73" name="Group 172"/>
          <p:cNvGrpSpPr/>
          <p:nvPr/>
        </p:nvGrpSpPr>
        <p:grpSpPr>
          <a:xfrm>
            <a:off x="3214678" y="1761600"/>
            <a:ext cx="1357322" cy="428628"/>
            <a:chOff x="2143108" y="4929198"/>
            <a:chExt cx="1571636" cy="642942"/>
          </a:xfrm>
        </p:grpSpPr>
        <p:sp>
          <p:nvSpPr>
            <p:cNvPr id="174" name="Rounded Rectangle 17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6" name="Rectangle 17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77" name="Straight Connector 176"/>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86182" y="3476112"/>
            <a:ext cx="1357322" cy="428628"/>
            <a:chOff x="2143108" y="4929198"/>
            <a:chExt cx="1571636" cy="642942"/>
          </a:xfrm>
        </p:grpSpPr>
        <p:sp>
          <p:nvSpPr>
            <p:cNvPr id="179" name="Rounded Rectangle 17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1" name="Rectangle 18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82" name="Group 181"/>
          <p:cNvGrpSpPr/>
          <p:nvPr/>
        </p:nvGrpSpPr>
        <p:grpSpPr>
          <a:xfrm>
            <a:off x="6286512" y="2618856"/>
            <a:ext cx="1357322" cy="428628"/>
            <a:chOff x="2143108" y="4929198"/>
            <a:chExt cx="1571636" cy="642942"/>
          </a:xfrm>
        </p:grpSpPr>
        <p:sp>
          <p:nvSpPr>
            <p:cNvPr id="183" name="Rounded Rectangle 18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5" name="Rectangle 18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86" name="Straight Connector 185"/>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90"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91"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192"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95"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96" name="Picture 195"/>
          <p:cNvPicPr>
            <a:picLocks noChangeAspect="1"/>
          </p:cNvPicPr>
          <p:nvPr/>
        </p:nvPicPr>
        <p:blipFill>
          <a:blip r:embed="rId11"/>
          <a:stretch>
            <a:fillRect/>
          </a:stretch>
        </p:blipFill>
        <p:spPr>
          <a:xfrm>
            <a:off x="6389735" y="2684959"/>
            <a:ext cx="408853" cy="306640"/>
          </a:xfrm>
          <a:prstGeom prst="rect">
            <a:avLst/>
          </a:prstGeom>
        </p:spPr>
      </p:pic>
      <p:pic>
        <p:nvPicPr>
          <p:cNvPr id="197" name="Picture 196"/>
          <p:cNvPicPr>
            <a:picLocks noChangeAspect="1"/>
          </p:cNvPicPr>
          <p:nvPr/>
        </p:nvPicPr>
        <p:blipFill>
          <a:blip r:embed="rId12"/>
          <a:stretch>
            <a:fillRect/>
          </a:stretch>
        </p:blipFill>
        <p:spPr>
          <a:xfrm>
            <a:off x="7165749" y="2626079"/>
            <a:ext cx="292995" cy="391757"/>
          </a:xfrm>
          <a:prstGeom prst="rect">
            <a:avLst/>
          </a:prstGeom>
        </p:spPr>
      </p:pic>
      <p:grpSp>
        <p:nvGrpSpPr>
          <p:cNvPr id="198" name="Group 197"/>
          <p:cNvGrpSpPr/>
          <p:nvPr/>
        </p:nvGrpSpPr>
        <p:grpSpPr>
          <a:xfrm>
            <a:off x="685123" y="4656149"/>
            <a:ext cx="1357322" cy="428628"/>
            <a:chOff x="2143108" y="4929198"/>
            <a:chExt cx="1571636" cy="642942"/>
          </a:xfrm>
        </p:grpSpPr>
        <p:sp>
          <p:nvSpPr>
            <p:cNvPr id="199" name="Rounded Rectangle 19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1" name="Rectangle 20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202" name="Picture 201"/>
          <p:cNvPicPr>
            <a:picLocks noChangeAspect="1"/>
          </p:cNvPicPr>
          <p:nvPr/>
        </p:nvPicPr>
        <p:blipFill>
          <a:blip r:embed="rId13"/>
          <a:stretch>
            <a:fillRect/>
          </a:stretch>
        </p:blipFill>
        <p:spPr>
          <a:xfrm>
            <a:off x="870212" y="4666536"/>
            <a:ext cx="305632" cy="389264"/>
          </a:xfrm>
          <a:prstGeom prst="rect">
            <a:avLst/>
          </a:prstGeom>
        </p:spPr>
      </p:pic>
      <p:pic>
        <p:nvPicPr>
          <p:cNvPr id="203" name="Picture 202"/>
          <p:cNvPicPr>
            <a:picLocks noChangeAspect="1"/>
          </p:cNvPicPr>
          <p:nvPr/>
        </p:nvPicPr>
        <p:blipFill>
          <a:blip r:embed="rId14"/>
          <a:stretch>
            <a:fillRect/>
          </a:stretch>
        </p:blipFill>
        <p:spPr>
          <a:xfrm>
            <a:off x="1428728" y="4678416"/>
            <a:ext cx="582793" cy="387572"/>
          </a:xfrm>
          <a:prstGeom prst="rect">
            <a:avLst/>
          </a:prstGeom>
        </p:spPr>
      </p:pic>
      <p:grpSp>
        <p:nvGrpSpPr>
          <p:cNvPr id="204" name="Group 203"/>
          <p:cNvGrpSpPr/>
          <p:nvPr/>
        </p:nvGrpSpPr>
        <p:grpSpPr>
          <a:xfrm>
            <a:off x="2638614" y="5573464"/>
            <a:ext cx="1357322" cy="428628"/>
            <a:chOff x="2143108" y="4929198"/>
            <a:chExt cx="1571636" cy="642942"/>
          </a:xfrm>
        </p:grpSpPr>
        <p:sp>
          <p:nvSpPr>
            <p:cNvPr id="205" name="Rounded Rectangle 20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7" name="Rectangle 20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208" name="Picture 207"/>
          <p:cNvPicPr>
            <a:picLocks noChangeAspect="1"/>
          </p:cNvPicPr>
          <p:nvPr/>
        </p:nvPicPr>
        <p:blipFill>
          <a:blip r:embed="rId15"/>
          <a:stretch>
            <a:fillRect/>
          </a:stretch>
        </p:blipFill>
        <p:spPr>
          <a:xfrm>
            <a:off x="2835264" y="5576111"/>
            <a:ext cx="296921" cy="445382"/>
          </a:xfrm>
          <a:prstGeom prst="rect">
            <a:avLst/>
          </a:prstGeom>
        </p:spPr>
      </p:pic>
      <p:pic>
        <p:nvPicPr>
          <p:cNvPr id="209" name="Picture 208"/>
          <p:cNvPicPr>
            <a:picLocks noChangeAspect="1"/>
          </p:cNvPicPr>
          <p:nvPr/>
        </p:nvPicPr>
        <p:blipFill>
          <a:blip r:embed="rId16"/>
          <a:stretch>
            <a:fillRect/>
          </a:stretch>
        </p:blipFill>
        <p:spPr>
          <a:xfrm>
            <a:off x="3344393" y="5615422"/>
            <a:ext cx="615681" cy="344782"/>
          </a:xfrm>
          <a:prstGeom prst="rect">
            <a:avLst/>
          </a:prstGeom>
        </p:spPr>
      </p:pic>
      <p:cxnSp>
        <p:nvCxnSpPr>
          <p:cNvPr id="210" name="Straight Connector 209"/>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211"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212" name="Group 211"/>
          <p:cNvGrpSpPr/>
          <p:nvPr/>
        </p:nvGrpSpPr>
        <p:grpSpPr>
          <a:xfrm>
            <a:off x="1115616" y="2984241"/>
            <a:ext cx="1357322" cy="428628"/>
            <a:chOff x="2143108" y="4929198"/>
            <a:chExt cx="1571636" cy="642942"/>
          </a:xfrm>
        </p:grpSpPr>
        <p:sp>
          <p:nvSpPr>
            <p:cNvPr id="213" name="Rounded Rectangle 21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15" name="Rectangle 21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216" name="TextBox 215"/>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217" name="Picture 216"/>
          <p:cNvPicPr>
            <a:picLocks noChangeAspect="1"/>
          </p:cNvPicPr>
          <p:nvPr/>
        </p:nvPicPr>
        <p:blipFill>
          <a:blip r:embed="rId11"/>
          <a:stretch>
            <a:fillRect/>
          </a:stretch>
        </p:blipFill>
        <p:spPr>
          <a:xfrm>
            <a:off x="1218839" y="3050344"/>
            <a:ext cx="408853" cy="306640"/>
          </a:xfrm>
          <a:prstGeom prst="rect">
            <a:avLst/>
          </a:prstGeom>
        </p:spPr>
      </p:pic>
      <p:cxnSp>
        <p:nvCxnSpPr>
          <p:cNvPr id="218" name="Straight Connector 217"/>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220" name="Picture 219"/>
          <p:cNvPicPr>
            <a:picLocks noChangeAspect="1"/>
          </p:cNvPicPr>
          <p:nvPr/>
        </p:nvPicPr>
        <p:blipFill>
          <a:blip r:embed="rId17"/>
          <a:stretch>
            <a:fillRect/>
          </a:stretch>
        </p:blipFill>
        <p:spPr>
          <a:xfrm>
            <a:off x="1979712" y="3034827"/>
            <a:ext cx="308136" cy="374977"/>
          </a:xfrm>
          <a:prstGeom prst="rect">
            <a:avLst/>
          </a:prstGeom>
        </p:spPr>
      </p:pic>
      <p:sp>
        <p:nvSpPr>
          <p:cNvPr id="221" name="TextBox 220"/>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222" name="TextBox 221"/>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223" name="TextBox 222"/>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224" name="TextBox 223"/>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225" name="TextBox 224"/>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226" name="TextBox 225"/>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227" name="Group 226"/>
          <p:cNvGrpSpPr/>
          <p:nvPr/>
        </p:nvGrpSpPr>
        <p:grpSpPr>
          <a:xfrm>
            <a:off x="6300192" y="1324992"/>
            <a:ext cx="1357322" cy="428628"/>
            <a:chOff x="2143108" y="4929198"/>
            <a:chExt cx="1571636" cy="642942"/>
          </a:xfrm>
        </p:grpSpPr>
        <p:sp>
          <p:nvSpPr>
            <p:cNvPr id="228" name="Rounded Rectangle 22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30" name="Rectangle 22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231"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232"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233" name="Straight Connector 232"/>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4" name="TextBox 233"/>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30</a:t>
            </a:fld>
            <a:endParaRPr lang="en-US" dirty="0"/>
          </a:p>
        </p:txBody>
      </p:sp>
      <p:pic>
        <p:nvPicPr>
          <p:cNvPr id="8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Tree>
    <p:extLst>
      <p:ext uri="{BB962C8B-B14F-4D97-AF65-F5344CB8AC3E}">
        <p14:creationId xmlns:p14="http://schemas.microsoft.com/office/powerpoint/2010/main" val="976986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608582"/>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b</a:t>
                      </a:r>
                      <a:endParaRPr lang="en-US" dirty="0"/>
                    </a:p>
                  </a:txBody>
                  <a:tcPr/>
                </a:tc>
                <a:extLst>
                  <a:ext uri="{0D108BD9-81ED-4DB2-BD59-A6C34878D82A}">
                    <a16:rowId xmlns:a16="http://schemas.microsoft.com/office/drawing/2014/main" val="10001"/>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2"/>
                  </a:ext>
                </a:extLst>
              </a:tr>
              <a:tr h="314568">
                <a:tc>
                  <a:txBody>
                    <a:bodyPr/>
                    <a:lstStyle/>
                    <a:p>
                      <a:pPr algn="ct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30529"/>
            <a:ext cx="823521" cy="942968"/>
          </a:xfrm>
          <a:prstGeom prst="rect">
            <a:avLst/>
          </a:prstGeom>
          <a:noFill/>
        </p:spPr>
      </p:pic>
      <p:pic>
        <p:nvPicPr>
          <p:cNvPr id="88"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4179699" y="1256936"/>
            <a:ext cx="297120" cy="497145"/>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2085880"/>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581785"/>
            <a:ext cx="823521" cy="942968"/>
          </a:xfrm>
          <a:prstGeom prst="rect">
            <a:avLst/>
          </a:prstGeom>
          <a:noFill/>
        </p:spPr>
      </p:pic>
      <p:pic>
        <p:nvPicPr>
          <p:cNvPr id="99"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113099" y="825611"/>
            <a:ext cx="823521" cy="942968"/>
          </a:xfrm>
          <a:prstGeom prst="rect">
            <a:avLst/>
          </a:prstGeom>
          <a:noFill/>
        </p:spPr>
      </p:pic>
      <p:pic>
        <p:nvPicPr>
          <p:cNvPr id="10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870717" y="3705263"/>
            <a:ext cx="823521" cy="942968"/>
          </a:xfrm>
          <a:prstGeom prst="rect">
            <a:avLst/>
          </a:prstGeom>
          <a:noFill/>
        </p:spPr>
      </p:pic>
      <p:sp>
        <p:nvSpPr>
          <p:cNvPr id="102"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3" name="Group 102"/>
          <p:cNvGrpSpPr/>
          <p:nvPr/>
        </p:nvGrpSpPr>
        <p:grpSpPr>
          <a:xfrm>
            <a:off x="500034" y="1761600"/>
            <a:ext cx="1357322" cy="428628"/>
            <a:chOff x="2143108" y="4929198"/>
            <a:chExt cx="1571636" cy="642942"/>
          </a:xfrm>
        </p:grpSpPr>
        <p:sp>
          <p:nvSpPr>
            <p:cNvPr id="104" name="Rounded Rectangle 10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6" name="Rectangle 10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7" name="Group 106"/>
          <p:cNvGrpSpPr/>
          <p:nvPr/>
        </p:nvGrpSpPr>
        <p:grpSpPr>
          <a:xfrm>
            <a:off x="3214678" y="1761600"/>
            <a:ext cx="1357322" cy="428628"/>
            <a:chOff x="2143108" y="4929198"/>
            <a:chExt cx="1571636" cy="642942"/>
          </a:xfrm>
        </p:grpSpPr>
        <p:sp>
          <p:nvSpPr>
            <p:cNvPr id="108" name="Rounded Rectangle 10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0" name="Rectangle 10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1" name="Straight Connector 110"/>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2" name="Group 111"/>
          <p:cNvGrpSpPr/>
          <p:nvPr/>
        </p:nvGrpSpPr>
        <p:grpSpPr>
          <a:xfrm>
            <a:off x="3786182" y="3476112"/>
            <a:ext cx="1357322" cy="428628"/>
            <a:chOff x="2143108" y="4929198"/>
            <a:chExt cx="1571636" cy="642942"/>
          </a:xfrm>
        </p:grpSpPr>
        <p:sp>
          <p:nvSpPr>
            <p:cNvPr id="113" name="Rounded Rectangle 11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5" name="Rectangle 11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6" name="Group 115"/>
          <p:cNvGrpSpPr/>
          <p:nvPr/>
        </p:nvGrpSpPr>
        <p:grpSpPr>
          <a:xfrm>
            <a:off x="6286512" y="2618856"/>
            <a:ext cx="1357322" cy="428628"/>
            <a:chOff x="2143108" y="4929198"/>
            <a:chExt cx="1571636" cy="642942"/>
          </a:xfrm>
        </p:grpSpPr>
        <p:sp>
          <p:nvSpPr>
            <p:cNvPr id="117" name="Rounded Rectangle 11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9" name="Rectangle 11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20" name="Straight Connector 119"/>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4"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5"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126"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29"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30" name="Picture 129"/>
          <p:cNvPicPr>
            <a:picLocks noChangeAspect="1"/>
          </p:cNvPicPr>
          <p:nvPr/>
        </p:nvPicPr>
        <p:blipFill>
          <a:blip r:embed="rId11"/>
          <a:stretch>
            <a:fillRect/>
          </a:stretch>
        </p:blipFill>
        <p:spPr>
          <a:xfrm>
            <a:off x="6389735" y="2684959"/>
            <a:ext cx="408853" cy="306640"/>
          </a:xfrm>
          <a:prstGeom prst="rect">
            <a:avLst/>
          </a:prstGeom>
        </p:spPr>
      </p:pic>
      <p:pic>
        <p:nvPicPr>
          <p:cNvPr id="131" name="Picture 130"/>
          <p:cNvPicPr>
            <a:picLocks noChangeAspect="1"/>
          </p:cNvPicPr>
          <p:nvPr/>
        </p:nvPicPr>
        <p:blipFill>
          <a:blip r:embed="rId12"/>
          <a:stretch>
            <a:fillRect/>
          </a:stretch>
        </p:blipFill>
        <p:spPr>
          <a:xfrm>
            <a:off x="7165749" y="2626079"/>
            <a:ext cx="292995" cy="391757"/>
          </a:xfrm>
          <a:prstGeom prst="rect">
            <a:avLst/>
          </a:prstGeom>
        </p:spPr>
      </p:pic>
      <p:grpSp>
        <p:nvGrpSpPr>
          <p:cNvPr id="132" name="Group 131"/>
          <p:cNvGrpSpPr/>
          <p:nvPr/>
        </p:nvGrpSpPr>
        <p:grpSpPr>
          <a:xfrm>
            <a:off x="685123" y="4656149"/>
            <a:ext cx="1357322" cy="428628"/>
            <a:chOff x="2143108" y="4929198"/>
            <a:chExt cx="1571636" cy="642942"/>
          </a:xfrm>
        </p:grpSpPr>
        <p:sp>
          <p:nvSpPr>
            <p:cNvPr id="133" name="Rounded Rectangle 13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5" name="Rectangle 13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6" name="Picture 135"/>
          <p:cNvPicPr>
            <a:picLocks noChangeAspect="1"/>
          </p:cNvPicPr>
          <p:nvPr/>
        </p:nvPicPr>
        <p:blipFill>
          <a:blip r:embed="rId13"/>
          <a:stretch>
            <a:fillRect/>
          </a:stretch>
        </p:blipFill>
        <p:spPr>
          <a:xfrm>
            <a:off x="870212" y="4666536"/>
            <a:ext cx="305632" cy="389264"/>
          </a:xfrm>
          <a:prstGeom prst="rect">
            <a:avLst/>
          </a:prstGeom>
        </p:spPr>
      </p:pic>
      <p:pic>
        <p:nvPicPr>
          <p:cNvPr id="137" name="Picture 136"/>
          <p:cNvPicPr>
            <a:picLocks noChangeAspect="1"/>
          </p:cNvPicPr>
          <p:nvPr/>
        </p:nvPicPr>
        <p:blipFill>
          <a:blip r:embed="rId14"/>
          <a:stretch>
            <a:fillRect/>
          </a:stretch>
        </p:blipFill>
        <p:spPr>
          <a:xfrm>
            <a:off x="1428728" y="4678416"/>
            <a:ext cx="582793" cy="387572"/>
          </a:xfrm>
          <a:prstGeom prst="rect">
            <a:avLst/>
          </a:prstGeom>
        </p:spPr>
      </p:pic>
      <p:grpSp>
        <p:nvGrpSpPr>
          <p:cNvPr id="138" name="Group 137"/>
          <p:cNvGrpSpPr/>
          <p:nvPr/>
        </p:nvGrpSpPr>
        <p:grpSpPr>
          <a:xfrm>
            <a:off x="2638614" y="5573464"/>
            <a:ext cx="1357322" cy="428628"/>
            <a:chOff x="2143108" y="4929198"/>
            <a:chExt cx="1571636" cy="642942"/>
          </a:xfrm>
        </p:grpSpPr>
        <p:sp>
          <p:nvSpPr>
            <p:cNvPr id="139" name="Rounded Rectangle 13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1" name="Rectangle 14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2" name="Picture 141"/>
          <p:cNvPicPr>
            <a:picLocks noChangeAspect="1"/>
          </p:cNvPicPr>
          <p:nvPr/>
        </p:nvPicPr>
        <p:blipFill>
          <a:blip r:embed="rId15"/>
          <a:stretch>
            <a:fillRect/>
          </a:stretch>
        </p:blipFill>
        <p:spPr>
          <a:xfrm>
            <a:off x="2835264" y="5576111"/>
            <a:ext cx="296921" cy="445382"/>
          </a:xfrm>
          <a:prstGeom prst="rect">
            <a:avLst/>
          </a:prstGeom>
        </p:spPr>
      </p:pic>
      <p:pic>
        <p:nvPicPr>
          <p:cNvPr id="143" name="Picture 142"/>
          <p:cNvPicPr>
            <a:picLocks noChangeAspect="1"/>
          </p:cNvPicPr>
          <p:nvPr/>
        </p:nvPicPr>
        <p:blipFill>
          <a:blip r:embed="rId16"/>
          <a:stretch>
            <a:fillRect/>
          </a:stretch>
        </p:blipFill>
        <p:spPr>
          <a:xfrm>
            <a:off x="3344393" y="5615422"/>
            <a:ext cx="615681" cy="344782"/>
          </a:xfrm>
          <a:prstGeom prst="rect">
            <a:avLst/>
          </a:prstGeom>
        </p:spPr>
      </p:pic>
      <p:cxnSp>
        <p:nvCxnSpPr>
          <p:cNvPr id="144" name="Straight Connector 143"/>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5"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6" name="Group 145"/>
          <p:cNvGrpSpPr/>
          <p:nvPr/>
        </p:nvGrpSpPr>
        <p:grpSpPr>
          <a:xfrm>
            <a:off x="1115616" y="2984241"/>
            <a:ext cx="1357322" cy="428628"/>
            <a:chOff x="2143108" y="4929198"/>
            <a:chExt cx="1571636" cy="642942"/>
          </a:xfrm>
        </p:grpSpPr>
        <p:sp>
          <p:nvSpPr>
            <p:cNvPr id="147" name="Rounded Rectangle 14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9" name="Rectangle 14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50" name="TextBox 149"/>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51" name="Picture 150"/>
          <p:cNvPicPr>
            <a:picLocks noChangeAspect="1"/>
          </p:cNvPicPr>
          <p:nvPr/>
        </p:nvPicPr>
        <p:blipFill>
          <a:blip r:embed="rId11"/>
          <a:stretch>
            <a:fillRect/>
          </a:stretch>
        </p:blipFill>
        <p:spPr>
          <a:xfrm>
            <a:off x="1218839" y="3050344"/>
            <a:ext cx="408853" cy="306640"/>
          </a:xfrm>
          <a:prstGeom prst="rect">
            <a:avLst/>
          </a:prstGeom>
        </p:spPr>
      </p:pic>
      <p:cxnSp>
        <p:nvCxnSpPr>
          <p:cNvPr id="152" name="Straight Connector 151"/>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4" name="Picture 153"/>
          <p:cNvPicPr>
            <a:picLocks noChangeAspect="1"/>
          </p:cNvPicPr>
          <p:nvPr/>
        </p:nvPicPr>
        <p:blipFill>
          <a:blip r:embed="rId17"/>
          <a:stretch>
            <a:fillRect/>
          </a:stretch>
        </p:blipFill>
        <p:spPr>
          <a:xfrm>
            <a:off x="1979712" y="3034827"/>
            <a:ext cx="308136" cy="374977"/>
          </a:xfrm>
          <a:prstGeom prst="rect">
            <a:avLst/>
          </a:prstGeom>
        </p:spPr>
      </p:pic>
      <p:sp>
        <p:nvSpPr>
          <p:cNvPr id="155" name="TextBox 154"/>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6" name="TextBox 155"/>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7" name="TextBox 156"/>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8" name="TextBox 157"/>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9" name="TextBox 158"/>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60" name="TextBox 159"/>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61" name="Group 160"/>
          <p:cNvGrpSpPr/>
          <p:nvPr/>
        </p:nvGrpSpPr>
        <p:grpSpPr>
          <a:xfrm>
            <a:off x="6300192" y="1324992"/>
            <a:ext cx="1357322" cy="428628"/>
            <a:chOff x="2143108" y="4929198"/>
            <a:chExt cx="1571636" cy="642942"/>
          </a:xfrm>
        </p:grpSpPr>
        <p:sp>
          <p:nvSpPr>
            <p:cNvPr id="162" name="Rounded Rectangle 161"/>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4" name="Rectangle 163"/>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5"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166"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7" name="Straight Connector 166"/>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31</a:t>
            </a:fld>
            <a:endParaRPr lang="en-US" dirty="0"/>
          </a:p>
        </p:txBody>
      </p:sp>
      <p:pic>
        <p:nvPicPr>
          <p:cNvPr id="8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Tree>
    <p:extLst>
      <p:ext uri="{BB962C8B-B14F-4D97-AF65-F5344CB8AC3E}">
        <p14:creationId xmlns:p14="http://schemas.microsoft.com/office/powerpoint/2010/main" val="2050059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46799"/>
            <a:ext cx="823521" cy="942968"/>
          </a:xfrm>
          <a:prstGeom prst="rect">
            <a:avLst/>
          </a:prstGeom>
          <a:noFill/>
        </p:spPr>
      </p:pic>
      <p:graphicFrame>
        <p:nvGraphicFramePr>
          <p:cNvPr id="29" name="Table 28"/>
          <p:cNvGraphicFramePr>
            <a:graphicFrameLocks noGrp="1"/>
          </p:cNvGraphicFramePr>
          <p:nvPr>
            <p:extLst/>
          </p:nvPr>
        </p:nvGraphicFramePr>
        <p:xfrm>
          <a:off x="8226880" y="2506962"/>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e</a:t>
                      </a:r>
                      <a:endParaRPr lang="en-US" dirty="0"/>
                    </a:p>
                  </a:txBody>
                  <a:tcPr/>
                </a:tc>
                <a:extLst>
                  <a:ext uri="{0D108BD9-81ED-4DB2-BD59-A6C34878D82A}">
                    <a16:rowId xmlns:a16="http://schemas.microsoft.com/office/drawing/2014/main" val="10001"/>
                  </a:ext>
                </a:extLst>
              </a:tr>
              <a:tr h="314568">
                <a:tc>
                  <a:txBody>
                    <a:bodyPr/>
                    <a:lstStyle/>
                    <a:p>
                      <a:pPr algn="ctr"/>
                      <a:r>
                        <a:rPr lang="en-US" b="1" dirty="0" smtClean="0"/>
                        <a:t>c</a:t>
                      </a:r>
                      <a:endParaRPr lang="en-US" b="1" dirty="0"/>
                    </a:p>
                  </a:txBody>
                  <a:tcPr/>
                </a:tc>
                <a:extLst>
                  <a:ext uri="{0D108BD9-81ED-4DB2-BD59-A6C34878D82A}">
                    <a16:rowId xmlns:a16="http://schemas.microsoft.com/office/drawing/2014/main" val="10002"/>
                  </a:ext>
                </a:extLst>
              </a:tr>
              <a:tr h="314568">
                <a:tc>
                  <a:txBody>
                    <a:bodyPr/>
                    <a:lstStyle/>
                    <a:p>
                      <a:pPr algn="ct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768745"/>
            <a:ext cx="823521" cy="942968"/>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1987026"/>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557071"/>
            <a:ext cx="823521" cy="942968"/>
          </a:xfrm>
          <a:prstGeom prst="rect">
            <a:avLst/>
          </a:prstGeom>
          <a:noFill/>
        </p:spPr>
      </p:pic>
      <p:pic>
        <p:nvPicPr>
          <p:cNvPr id="99"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259019" y="689686"/>
            <a:ext cx="823521" cy="942968"/>
          </a:xfrm>
          <a:prstGeom prst="rect">
            <a:avLst/>
          </a:prstGeom>
          <a:noFill/>
        </p:spPr>
      </p:pic>
      <p:pic>
        <p:nvPicPr>
          <p:cNvPr id="10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870717" y="3594052"/>
            <a:ext cx="823521" cy="942968"/>
          </a:xfrm>
          <a:prstGeom prst="rect">
            <a:avLst/>
          </a:prstGeom>
          <a:noFill/>
        </p:spPr>
      </p:pic>
      <p:pic>
        <p:nvPicPr>
          <p:cNvPr id="101" name="Picture 3" descr="C:\Users\VASILIS\AppData\Local\Microsoft\Windows\INetCache\IE\OGK6CPDM\600px-Red_x.svg[1].png"/>
          <p:cNvPicPr>
            <a:picLocks noChangeAspect="1" noChangeArrowheads="1"/>
          </p:cNvPicPr>
          <p:nvPr/>
        </p:nvPicPr>
        <p:blipFill>
          <a:blip r:embed="rId5" cstate="print"/>
          <a:srcRect/>
          <a:stretch>
            <a:fillRect/>
          </a:stretch>
        </p:blipFill>
        <p:spPr bwMode="auto">
          <a:xfrm>
            <a:off x="7776804" y="1049099"/>
            <a:ext cx="666740" cy="666740"/>
          </a:xfrm>
          <a:prstGeom prst="rect">
            <a:avLst/>
          </a:prstGeom>
          <a:noFill/>
        </p:spPr>
      </p:pic>
      <p:sp>
        <p:nvSpPr>
          <p:cNvPr id="102"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3" name="Group 102"/>
          <p:cNvGrpSpPr/>
          <p:nvPr/>
        </p:nvGrpSpPr>
        <p:grpSpPr>
          <a:xfrm>
            <a:off x="500034" y="1761600"/>
            <a:ext cx="1357322" cy="428628"/>
            <a:chOff x="2143108" y="4929198"/>
            <a:chExt cx="1571636" cy="642942"/>
          </a:xfrm>
        </p:grpSpPr>
        <p:sp>
          <p:nvSpPr>
            <p:cNvPr id="104" name="Rounded Rectangle 10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6" name="Rectangle 10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7" name="Group 106"/>
          <p:cNvGrpSpPr/>
          <p:nvPr/>
        </p:nvGrpSpPr>
        <p:grpSpPr>
          <a:xfrm>
            <a:off x="3214678" y="1761600"/>
            <a:ext cx="1357322" cy="428628"/>
            <a:chOff x="2143108" y="4929198"/>
            <a:chExt cx="1571636" cy="642942"/>
          </a:xfrm>
        </p:grpSpPr>
        <p:sp>
          <p:nvSpPr>
            <p:cNvPr id="108" name="Rounded Rectangle 10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0" name="Rectangle 10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1" name="Straight Connector 110"/>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2" name="Group 111"/>
          <p:cNvGrpSpPr/>
          <p:nvPr/>
        </p:nvGrpSpPr>
        <p:grpSpPr>
          <a:xfrm>
            <a:off x="3786182" y="3476112"/>
            <a:ext cx="1357322" cy="428628"/>
            <a:chOff x="2143108" y="4929198"/>
            <a:chExt cx="1571636" cy="642942"/>
          </a:xfrm>
        </p:grpSpPr>
        <p:sp>
          <p:nvSpPr>
            <p:cNvPr id="113" name="Rounded Rectangle 11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5" name="Rectangle 11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6" name="Group 115"/>
          <p:cNvGrpSpPr/>
          <p:nvPr/>
        </p:nvGrpSpPr>
        <p:grpSpPr>
          <a:xfrm>
            <a:off x="6286512" y="2618856"/>
            <a:ext cx="1357322" cy="428628"/>
            <a:chOff x="2143108" y="4929198"/>
            <a:chExt cx="1571636" cy="642942"/>
          </a:xfrm>
        </p:grpSpPr>
        <p:sp>
          <p:nvSpPr>
            <p:cNvPr id="117" name="Rounded Rectangle 11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9" name="Rectangle 11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20" name="Straight Connector 119"/>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4" name="Picture 3"/>
          <p:cNvPicPr>
            <a:picLocks noChangeAspect="1" noChangeArrowheads="1"/>
          </p:cNvPicPr>
          <p:nvPr/>
        </p:nvPicPr>
        <p:blipFill>
          <a:blip r:embed="rId6"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5" name="Picture 2" descr="https://upload.wikimedia.org/wikipedia/en/8/85/Best-shot-stanley-kubrick-006.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126" descr="See original imag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p:cNvPicPr>
            <a:picLocks noChangeAspect="1" noChangeArrowheads="1"/>
          </p:cNvPicPr>
          <p:nvPr/>
        </p:nvPicPr>
        <p:blipFill>
          <a:blip r:embed="rId10"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29" name="Picture 3"/>
          <p:cNvPicPr>
            <a:picLocks noChangeAspect="1" noChangeArrowheads="1"/>
          </p:cNvPicPr>
          <p:nvPr/>
        </p:nvPicPr>
        <p:blipFill>
          <a:blip r:embed="rId11"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30" name="Picture 129"/>
          <p:cNvPicPr>
            <a:picLocks noChangeAspect="1"/>
          </p:cNvPicPr>
          <p:nvPr/>
        </p:nvPicPr>
        <p:blipFill>
          <a:blip r:embed="rId12"/>
          <a:stretch>
            <a:fillRect/>
          </a:stretch>
        </p:blipFill>
        <p:spPr>
          <a:xfrm>
            <a:off x="6389735" y="2684959"/>
            <a:ext cx="408853" cy="306640"/>
          </a:xfrm>
          <a:prstGeom prst="rect">
            <a:avLst/>
          </a:prstGeom>
        </p:spPr>
      </p:pic>
      <p:pic>
        <p:nvPicPr>
          <p:cNvPr id="131" name="Picture 130"/>
          <p:cNvPicPr>
            <a:picLocks noChangeAspect="1"/>
          </p:cNvPicPr>
          <p:nvPr/>
        </p:nvPicPr>
        <p:blipFill>
          <a:blip r:embed="rId13"/>
          <a:stretch>
            <a:fillRect/>
          </a:stretch>
        </p:blipFill>
        <p:spPr>
          <a:xfrm>
            <a:off x="7165749" y="2626079"/>
            <a:ext cx="292995" cy="391757"/>
          </a:xfrm>
          <a:prstGeom prst="rect">
            <a:avLst/>
          </a:prstGeom>
        </p:spPr>
      </p:pic>
      <p:grpSp>
        <p:nvGrpSpPr>
          <p:cNvPr id="132" name="Group 131"/>
          <p:cNvGrpSpPr/>
          <p:nvPr/>
        </p:nvGrpSpPr>
        <p:grpSpPr>
          <a:xfrm>
            <a:off x="685123" y="4656149"/>
            <a:ext cx="1357322" cy="428628"/>
            <a:chOff x="2143108" y="4929198"/>
            <a:chExt cx="1571636" cy="642942"/>
          </a:xfrm>
        </p:grpSpPr>
        <p:sp>
          <p:nvSpPr>
            <p:cNvPr id="133" name="Rounded Rectangle 13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5" name="Rectangle 13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6" name="Picture 135"/>
          <p:cNvPicPr>
            <a:picLocks noChangeAspect="1"/>
          </p:cNvPicPr>
          <p:nvPr/>
        </p:nvPicPr>
        <p:blipFill>
          <a:blip r:embed="rId14"/>
          <a:stretch>
            <a:fillRect/>
          </a:stretch>
        </p:blipFill>
        <p:spPr>
          <a:xfrm>
            <a:off x="870212" y="4666536"/>
            <a:ext cx="305632" cy="389264"/>
          </a:xfrm>
          <a:prstGeom prst="rect">
            <a:avLst/>
          </a:prstGeom>
        </p:spPr>
      </p:pic>
      <p:pic>
        <p:nvPicPr>
          <p:cNvPr id="137" name="Picture 136"/>
          <p:cNvPicPr>
            <a:picLocks noChangeAspect="1"/>
          </p:cNvPicPr>
          <p:nvPr/>
        </p:nvPicPr>
        <p:blipFill>
          <a:blip r:embed="rId15"/>
          <a:stretch>
            <a:fillRect/>
          </a:stretch>
        </p:blipFill>
        <p:spPr>
          <a:xfrm>
            <a:off x="1428728" y="4678416"/>
            <a:ext cx="582793" cy="387572"/>
          </a:xfrm>
          <a:prstGeom prst="rect">
            <a:avLst/>
          </a:prstGeom>
        </p:spPr>
      </p:pic>
      <p:grpSp>
        <p:nvGrpSpPr>
          <p:cNvPr id="138" name="Group 137"/>
          <p:cNvGrpSpPr/>
          <p:nvPr/>
        </p:nvGrpSpPr>
        <p:grpSpPr>
          <a:xfrm>
            <a:off x="2638614" y="5573464"/>
            <a:ext cx="1357322" cy="428628"/>
            <a:chOff x="2143108" y="4929198"/>
            <a:chExt cx="1571636" cy="642942"/>
          </a:xfrm>
        </p:grpSpPr>
        <p:sp>
          <p:nvSpPr>
            <p:cNvPr id="139" name="Rounded Rectangle 13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1" name="Rectangle 14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2" name="Picture 141"/>
          <p:cNvPicPr>
            <a:picLocks noChangeAspect="1"/>
          </p:cNvPicPr>
          <p:nvPr/>
        </p:nvPicPr>
        <p:blipFill>
          <a:blip r:embed="rId16"/>
          <a:stretch>
            <a:fillRect/>
          </a:stretch>
        </p:blipFill>
        <p:spPr>
          <a:xfrm>
            <a:off x="2835264" y="5576111"/>
            <a:ext cx="296921" cy="445382"/>
          </a:xfrm>
          <a:prstGeom prst="rect">
            <a:avLst/>
          </a:prstGeom>
        </p:spPr>
      </p:pic>
      <p:pic>
        <p:nvPicPr>
          <p:cNvPr id="143" name="Picture 142"/>
          <p:cNvPicPr>
            <a:picLocks noChangeAspect="1"/>
          </p:cNvPicPr>
          <p:nvPr/>
        </p:nvPicPr>
        <p:blipFill>
          <a:blip r:embed="rId17"/>
          <a:stretch>
            <a:fillRect/>
          </a:stretch>
        </p:blipFill>
        <p:spPr>
          <a:xfrm>
            <a:off x="3344393" y="5615422"/>
            <a:ext cx="615681" cy="344782"/>
          </a:xfrm>
          <a:prstGeom prst="rect">
            <a:avLst/>
          </a:prstGeom>
        </p:spPr>
      </p:pic>
      <p:cxnSp>
        <p:nvCxnSpPr>
          <p:cNvPr id="144" name="Straight Connector 143"/>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5" name="Picture 2"/>
          <p:cNvPicPr>
            <a:picLocks noChangeAspect="1" noChangeArrowheads="1"/>
          </p:cNvPicPr>
          <p:nvPr/>
        </p:nvPicPr>
        <p:blipFill>
          <a:blip r:embed="rId10"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6" name="Group 145"/>
          <p:cNvGrpSpPr/>
          <p:nvPr/>
        </p:nvGrpSpPr>
        <p:grpSpPr>
          <a:xfrm>
            <a:off x="1115616" y="2984241"/>
            <a:ext cx="1357322" cy="428628"/>
            <a:chOff x="2143108" y="4929198"/>
            <a:chExt cx="1571636" cy="642942"/>
          </a:xfrm>
        </p:grpSpPr>
        <p:sp>
          <p:nvSpPr>
            <p:cNvPr id="147" name="Rounded Rectangle 146"/>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9" name="Rectangle 148"/>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50" name="TextBox 149"/>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51" name="Picture 150"/>
          <p:cNvPicPr>
            <a:picLocks noChangeAspect="1"/>
          </p:cNvPicPr>
          <p:nvPr/>
        </p:nvPicPr>
        <p:blipFill>
          <a:blip r:embed="rId12"/>
          <a:stretch>
            <a:fillRect/>
          </a:stretch>
        </p:blipFill>
        <p:spPr>
          <a:xfrm>
            <a:off x="1218839" y="3050344"/>
            <a:ext cx="408853" cy="306640"/>
          </a:xfrm>
          <a:prstGeom prst="rect">
            <a:avLst/>
          </a:prstGeom>
        </p:spPr>
      </p:pic>
      <p:cxnSp>
        <p:nvCxnSpPr>
          <p:cNvPr id="152" name="Straight Connector 151"/>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4" name="Picture 153"/>
          <p:cNvPicPr>
            <a:picLocks noChangeAspect="1"/>
          </p:cNvPicPr>
          <p:nvPr/>
        </p:nvPicPr>
        <p:blipFill>
          <a:blip r:embed="rId18"/>
          <a:stretch>
            <a:fillRect/>
          </a:stretch>
        </p:blipFill>
        <p:spPr>
          <a:xfrm>
            <a:off x="1979712" y="3034827"/>
            <a:ext cx="308136" cy="374977"/>
          </a:xfrm>
          <a:prstGeom prst="rect">
            <a:avLst/>
          </a:prstGeom>
        </p:spPr>
      </p:pic>
      <p:sp>
        <p:nvSpPr>
          <p:cNvPr id="155" name="TextBox 154"/>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6" name="TextBox 155"/>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7" name="TextBox 156"/>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8" name="TextBox 157"/>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59" name="TextBox 158"/>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60" name="TextBox 159"/>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61" name="Group 160"/>
          <p:cNvGrpSpPr/>
          <p:nvPr/>
        </p:nvGrpSpPr>
        <p:grpSpPr>
          <a:xfrm>
            <a:off x="6300192" y="1324992"/>
            <a:ext cx="1357322" cy="428628"/>
            <a:chOff x="2143108" y="4929198"/>
            <a:chExt cx="1571636" cy="642942"/>
          </a:xfrm>
        </p:grpSpPr>
        <p:sp>
          <p:nvSpPr>
            <p:cNvPr id="162" name="Rounded Rectangle 161"/>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4" name="Rectangle 163"/>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5" name="Picture 3"/>
          <p:cNvPicPr>
            <a:picLocks noChangeAspect="1" noChangeArrowheads="1"/>
          </p:cNvPicPr>
          <p:nvPr/>
        </p:nvPicPr>
        <p:blipFill>
          <a:blip r:embed="rId19" cstate="print"/>
          <a:srcRect/>
          <a:stretch>
            <a:fillRect/>
          </a:stretch>
        </p:blipFill>
        <p:spPr bwMode="auto">
          <a:xfrm>
            <a:off x="7164288" y="1326802"/>
            <a:ext cx="316825" cy="426645"/>
          </a:xfrm>
          <a:prstGeom prst="rect">
            <a:avLst/>
          </a:prstGeom>
          <a:noFill/>
          <a:ln w="9525">
            <a:noFill/>
            <a:miter lim="800000"/>
            <a:headEnd/>
            <a:tailEnd/>
          </a:ln>
        </p:spPr>
      </p:pic>
      <p:pic>
        <p:nvPicPr>
          <p:cNvPr id="166" name="Picture 3"/>
          <p:cNvPicPr>
            <a:picLocks noChangeAspect="1" noChangeArrowheads="1"/>
          </p:cNvPicPr>
          <p:nvPr/>
        </p:nvPicPr>
        <p:blipFill>
          <a:blip r:embed="rId20"/>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7" name="Straight Connector 166"/>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32</a:t>
            </a:fld>
            <a:endParaRPr lang="en-US" dirty="0"/>
          </a:p>
        </p:txBody>
      </p:sp>
      <p:pic>
        <p:nvPicPr>
          <p:cNvPr id="8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Tree>
    <p:extLst>
      <p:ext uri="{BB962C8B-B14F-4D97-AF65-F5344CB8AC3E}">
        <p14:creationId xmlns:p14="http://schemas.microsoft.com/office/powerpoint/2010/main" val="4265517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46799"/>
            <a:ext cx="823521" cy="942968"/>
          </a:xfrm>
          <a:prstGeom prst="rect">
            <a:avLst/>
          </a:prstGeom>
          <a:noFill/>
        </p:spPr>
      </p:pic>
      <p:graphicFrame>
        <p:nvGraphicFramePr>
          <p:cNvPr id="29" name="Table 28"/>
          <p:cNvGraphicFramePr>
            <a:graphicFrameLocks noGrp="1"/>
          </p:cNvGraphicFramePr>
          <p:nvPr>
            <p:extLst/>
          </p:nvPr>
        </p:nvGraphicFramePr>
        <p:xfrm>
          <a:off x="8226880" y="2507555"/>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r>
                        <a:rPr lang="en-US" dirty="0" smtClean="0"/>
                        <a:t>c</a:t>
                      </a:r>
                      <a:endParaRPr lang="en-US" dirty="0"/>
                    </a:p>
                  </a:txBody>
                  <a:tcPr/>
                </a:tc>
                <a:extLst>
                  <a:ext uri="{0D108BD9-81ED-4DB2-BD59-A6C34878D82A}">
                    <a16:rowId xmlns:a16="http://schemas.microsoft.com/office/drawing/2014/main" val="10001"/>
                  </a:ext>
                </a:extLst>
              </a:tr>
              <a:tr h="314568">
                <a:tc>
                  <a:txBody>
                    <a:bodyPr/>
                    <a:lstStyle/>
                    <a:p>
                      <a:pPr algn="ctr"/>
                      <a:endParaRPr lang="en-US" b="1" dirty="0"/>
                    </a:p>
                  </a:txBody>
                  <a:tcPr/>
                </a:tc>
                <a:extLst>
                  <a:ext uri="{0D108BD9-81ED-4DB2-BD59-A6C34878D82A}">
                    <a16:rowId xmlns:a16="http://schemas.microsoft.com/office/drawing/2014/main" val="10002"/>
                  </a:ext>
                </a:extLst>
              </a:tr>
              <a:tr h="314568">
                <a:tc>
                  <a:txBody>
                    <a:bodyPr/>
                    <a:lstStyle/>
                    <a:p>
                      <a:pPr algn="ct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768745"/>
            <a:ext cx="823521" cy="942968"/>
          </a:xfrm>
          <a:prstGeom prst="rect">
            <a:avLst/>
          </a:prstGeom>
          <a:noFill/>
        </p:spPr>
      </p:pic>
      <p:pic>
        <p:nvPicPr>
          <p:cNvPr id="97" name="Picture 2" descr="C:\Users\VASILIS\AppData\Local\Microsoft\Windows\INetCache\IE\PNP01LM1\large-Question-Mark-166.6-15073[1].gif"/>
          <p:cNvPicPr>
            <a:picLocks noChangeAspect="1" noChangeArrowheads="1"/>
          </p:cNvPicPr>
          <p:nvPr/>
        </p:nvPicPr>
        <p:blipFill>
          <a:blip r:embed="rId4" cstate="print"/>
          <a:srcRect/>
          <a:stretch>
            <a:fillRect/>
          </a:stretch>
        </p:blipFill>
        <p:spPr bwMode="auto">
          <a:xfrm>
            <a:off x="7421833" y="1987026"/>
            <a:ext cx="297120" cy="497145"/>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557071"/>
            <a:ext cx="823521" cy="942968"/>
          </a:xfrm>
          <a:prstGeom prst="rect">
            <a:avLst/>
          </a:prstGeom>
          <a:noFill/>
        </p:spPr>
      </p:pic>
      <p:pic>
        <p:nvPicPr>
          <p:cNvPr id="99"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259019" y="689686"/>
            <a:ext cx="823521" cy="942968"/>
          </a:xfrm>
          <a:prstGeom prst="rect">
            <a:avLst/>
          </a:prstGeom>
          <a:noFill/>
        </p:spPr>
      </p:pic>
      <p:pic>
        <p:nvPicPr>
          <p:cNvPr id="10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870717" y="3594052"/>
            <a:ext cx="823521" cy="942968"/>
          </a:xfrm>
          <a:prstGeom prst="rect">
            <a:avLst/>
          </a:prstGeom>
          <a:noFill/>
        </p:spPr>
      </p:pic>
      <p:pic>
        <p:nvPicPr>
          <p:cNvPr id="101" name="Picture 3" descr="C:\Users\VASILIS\AppData\Local\Microsoft\Windows\INetCache\IE\OGK6CPDM\600px-Red_x.svg[1].png"/>
          <p:cNvPicPr>
            <a:picLocks noChangeAspect="1" noChangeArrowheads="1"/>
          </p:cNvPicPr>
          <p:nvPr/>
        </p:nvPicPr>
        <p:blipFill>
          <a:blip r:embed="rId5" cstate="print"/>
          <a:srcRect/>
          <a:stretch>
            <a:fillRect/>
          </a:stretch>
        </p:blipFill>
        <p:spPr bwMode="auto">
          <a:xfrm>
            <a:off x="7776804" y="1049099"/>
            <a:ext cx="666740" cy="666740"/>
          </a:xfrm>
          <a:prstGeom prst="rect">
            <a:avLst/>
          </a:prstGeom>
          <a:noFill/>
        </p:spPr>
      </p:pic>
      <p:pic>
        <p:nvPicPr>
          <p:cNvPr id="88" name="Picture 3" descr="C:\Users\VASILIS\AppData\Local\Microsoft\Windows\INetCache\IE\OGK6CPDM\600px-Red_x.svg[1].png"/>
          <p:cNvPicPr>
            <a:picLocks noChangeAspect="1" noChangeArrowheads="1"/>
          </p:cNvPicPr>
          <p:nvPr/>
        </p:nvPicPr>
        <p:blipFill>
          <a:blip r:embed="rId5" cstate="print"/>
          <a:srcRect/>
          <a:stretch>
            <a:fillRect/>
          </a:stretch>
        </p:blipFill>
        <p:spPr bwMode="auto">
          <a:xfrm>
            <a:off x="7636948" y="1980788"/>
            <a:ext cx="666740" cy="666740"/>
          </a:xfrm>
          <a:prstGeom prst="rect">
            <a:avLst/>
          </a:prstGeom>
          <a:noFill/>
        </p:spPr>
      </p:pic>
      <p:sp>
        <p:nvSpPr>
          <p:cNvPr id="103"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4" name="Group 103"/>
          <p:cNvGrpSpPr/>
          <p:nvPr/>
        </p:nvGrpSpPr>
        <p:grpSpPr>
          <a:xfrm>
            <a:off x="500034" y="1761600"/>
            <a:ext cx="1357322" cy="428628"/>
            <a:chOff x="2143108" y="4929198"/>
            <a:chExt cx="1571636" cy="642942"/>
          </a:xfrm>
        </p:grpSpPr>
        <p:sp>
          <p:nvSpPr>
            <p:cNvPr id="105" name="Rounded Rectangle 10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7" name="Rectangle 10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8" name="Group 107"/>
          <p:cNvGrpSpPr/>
          <p:nvPr/>
        </p:nvGrpSpPr>
        <p:grpSpPr>
          <a:xfrm>
            <a:off x="3214678" y="1761600"/>
            <a:ext cx="1357322" cy="428628"/>
            <a:chOff x="2143108" y="4929198"/>
            <a:chExt cx="1571636" cy="642942"/>
          </a:xfrm>
        </p:grpSpPr>
        <p:sp>
          <p:nvSpPr>
            <p:cNvPr id="109" name="Rounded Rectangle 10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1" name="Rectangle 1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2" name="Straight Connector 111"/>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a:off x="3786182" y="3476112"/>
            <a:ext cx="1357322" cy="428628"/>
            <a:chOff x="2143108" y="4929198"/>
            <a:chExt cx="1571636" cy="642942"/>
          </a:xfrm>
        </p:grpSpPr>
        <p:sp>
          <p:nvSpPr>
            <p:cNvPr id="114" name="Rounded Rectangle 1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6" name="Rectangle 1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7" name="Group 116"/>
          <p:cNvGrpSpPr/>
          <p:nvPr/>
        </p:nvGrpSpPr>
        <p:grpSpPr>
          <a:xfrm>
            <a:off x="6286512" y="2618856"/>
            <a:ext cx="1357322" cy="428628"/>
            <a:chOff x="2143108" y="4929198"/>
            <a:chExt cx="1571636" cy="642942"/>
          </a:xfrm>
        </p:grpSpPr>
        <p:sp>
          <p:nvSpPr>
            <p:cNvPr id="118" name="Rounded Rectangle 1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0" name="Rectangle 1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21" name="Straight Connector 120"/>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5" name="Picture 3"/>
          <p:cNvPicPr>
            <a:picLocks noChangeAspect="1" noChangeArrowheads="1"/>
          </p:cNvPicPr>
          <p:nvPr/>
        </p:nvPicPr>
        <p:blipFill>
          <a:blip r:embed="rId6"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6" name="Picture 2" descr="https://upload.wikimedia.org/wikipedia/en/8/85/Best-shot-stanley-kubrick-006.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127" descr="See original imag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p:cNvPicPr>
            <a:picLocks noChangeAspect="1" noChangeArrowheads="1"/>
          </p:cNvPicPr>
          <p:nvPr/>
        </p:nvPicPr>
        <p:blipFill>
          <a:blip r:embed="rId10"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30" name="Picture 3"/>
          <p:cNvPicPr>
            <a:picLocks noChangeAspect="1" noChangeArrowheads="1"/>
          </p:cNvPicPr>
          <p:nvPr/>
        </p:nvPicPr>
        <p:blipFill>
          <a:blip r:embed="rId11"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31" name="Picture 130"/>
          <p:cNvPicPr>
            <a:picLocks noChangeAspect="1"/>
          </p:cNvPicPr>
          <p:nvPr/>
        </p:nvPicPr>
        <p:blipFill>
          <a:blip r:embed="rId12"/>
          <a:stretch>
            <a:fillRect/>
          </a:stretch>
        </p:blipFill>
        <p:spPr>
          <a:xfrm>
            <a:off x="6389735" y="2684959"/>
            <a:ext cx="408853" cy="306640"/>
          </a:xfrm>
          <a:prstGeom prst="rect">
            <a:avLst/>
          </a:prstGeom>
        </p:spPr>
      </p:pic>
      <p:pic>
        <p:nvPicPr>
          <p:cNvPr id="132" name="Picture 131"/>
          <p:cNvPicPr>
            <a:picLocks noChangeAspect="1"/>
          </p:cNvPicPr>
          <p:nvPr/>
        </p:nvPicPr>
        <p:blipFill>
          <a:blip r:embed="rId13"/>
          <a:stretch>
            <a:fillRect/>
          </a:stretch>
        </p:blipFill>
        <p:spPr>
          <a:xfrm>
            <a:off x="7165749" y="2626079"/>
            <a:ext cx="292995" cy="391757"/>
          </a:xfrm>
          <a:prstGeom prst="rect">
            <a:avLst/>
          </a:prstGeom>
        </p:spPr>
      </p:pic>
      <p:grpSp>
        <p:nvGrpSpPr>
          <p:cNvPr id="133" name="Group 132"/>
          <p:cNvGrpSpPr/>
          <p:nvPr/>
        </p:nvGrpSpPr>
        <p:grpSpPr>
          <a:xfrm>
            <a:off x="685123" y="4656149"/>
            <a:ext cx="1357322" cy="428628"/>
            <a:chOff x="2143108" y="4929198"/>
            <a:chExt cx="1571636" cy="642942"/>
          </a:xfrm>
        </p:grpSpPr>
        <p:sp>
          <p:nvSpPr>
            <p:cNvPr id="134" name="Rounded Rectangle 13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6" name="Rectangle 13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7" name="Picture 136"/>
          <p:cNvPicPr>
            <a:picLocks noChangeAspect="1"/>
          </p:cNvPicPr>
          <p:nvPr/>
        </p:nvPicPr>
        <p:blipFill>
          <a:blip r:embed="rId14"/>
          <a:stretch>
            <a:fillRect/>
          </a:stretch>
        </p:blipFill>
        <p:spPr>
          <a:xfrm>
            <a:off x="870212" y="4666536"/>
            <a:ext cx="305632" cy="389264"/>
          </a:xfrm>
          <a:prstGeom prst="rect">
            <a:avLst/>
          </a:prstGeom>
        </p:spPr>
      </p:pic>
      <p:pic>
        <p:nvPicPr>
          <p:cNvPr id="138" name="Picture 137"/>
          <p:cNvPicPr>
            <a:picLocks noChangeAspect="1"/>
          </p:cNvPicPr>
          <p:nvPr/>
        </p:nvPicPr>
        <p:blipFill>
          <a:blip r:embed="rId15"/>
          <a:stretch>
            <a:fillRect/>
          </a:stretch>
        </p:blipFill>
        <p:spPr>
          <a:xfrm>
            <a:off x="1428728" y="4678416"/>
            <a:ext cx="582793" cy="387572"/>
          </a:xfrm>
          <a:prstGeom prst="rect">
            <a:avLst/>
          </a:prstGeom>
        </p:spPr>
      </p:pic>
      <p:grpSp>
        <p:nvGrpSpPr>
          <p:cNvPr id="139" name="Group 138"/>
          <p:cNvGrpSpPr/>
          <p:nvPr/>
        </p:nvGrpSpPr>
        <p:grpSpPr>
          <a:xfrm>
            <a:off x="2638614" y="5573464"/>
            <a:ext cx="1357322" cy="428628"/>
            <a:chOff x="2143108" y="4929198"/>
            <a:chExt cx="1571636" cy="642942"/>
          </a:xfrm>
        </p:grpSpPr>
        <p:sp>
          <p:nvSpPr>
            <p:cNvPr id="140" name="Rounded Rectangle 13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2" name="Rectangle 14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3" name="Picture 142"/>
          <p:cNvPicPr>
            <a:picLocks noChangeAspect="1"/>
          </p:cNvPicPr>
          <p:nvPr/>
        </p:nvPicPr>
        <p:blipFill>
          <a:blip r:embed="rId16"/>
          <a:stretch>
            <a:fillRect/>
          </a:stretch>
        </p:blipFill>
        <p:spPr>
          <a:xfrm>
            <a:off x="2835264" y="5576111"/>
            <a:ext cx="296921" cy="445382"/>
          </a:xfrm>
          <a:prstGeom prst="rect">
            <a:avLst/>
          </a:prstGeom>
        </p:spPr>
      </p:pic>
      <p:pic>
        <p:nvPicPr>
          <p:cNvPr id="144" name="Picture 143"/>
          <p:cNvPicPr>
            <a:picLocks noChangeAspect="1"/>
          </p:cNvPicPr>
          <p:nvPr/>
        </p:nvPicPr>
        <p:blipFill>
          <a:blip r:embed="rId17"/>
          <a:stretch>
            <a:fillRect/>
          </a:stretch>
        </p:blipFill>
        <p:spPr>
          <a:xfrm>
            <a:off x="3344393" y="5615422"/>
            <a:ext cx="615681" cy="344782"/>
          </a:xfrm>
          <a:prstGeom prst="rect">
            <a:avLst/>
          </a:prstGeom>
        </p:spPr>
      </p:pic>
      <p:cxnSp>
        <p:nvCxnSpPr>
          <p:cNvPr id="145" name="Straight Connector 144"/>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6" name="Picture 2"/>
          <p:cNvPicPr>
            <a:picLocks noChangeAspect="1" noChangeArrowheads="1"/>
          </p:cNvPicPr>
          <p:nvPr/>
        </p:nvPicPr>
        <p:blipFill>
          <a:blip r:embed="rId10"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7" name="Group 146"/>
          <p:cNvGrpSpPr/>
          <p:nvPr/>
        </p:nvGrpSpPr>
        <p:grpSpPr>
          <a:xfrm>
            <a:off x="1115616" y="2984241"/>
            <a:ext cx="1357322" cy="428628"/>
            <a:chOff x="2143108" y="4929198"/>
            <a:chExt cx="1571636" cy="642942"/>
          </a:xfrm>
        </p:grpSpPr>
        <p:sp>
          <p:nvSpPr>
            <p:cNvPr id="148" name="Rounded Rectangle 14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0" name="Rectangle 14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51" name="TextBox 150"/>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52" name="Picture 151"/>
          <p:cNvPicPr>
            <a:picLocks noChangeAspect="1"/>
          </p:cNvPicPr>
          <p:nvPr/>
        </p:nvPicPr>
        <p:blipFill>
          <a:blip r:embed="rId12"/>
          <a:stretch>
            <a:fillRect/>
          </a:stretch>
        </p:blipFill>
        <p:spPr>
          <a:xfrm>
            <a:off x="1218839" y="3050344"/>
            <a:ext cx="408853" cy="306640"/>
          </a:xfrm>
          <a:prstGeom prst="rect">
            <a:avLst/>
          </a:prstGeom>
        </p:spPr>
      </p:pic>
      <p:cxnSp>
        <p:nvCxnSpPr>
          <p:cNvPr id="153" name="Straight Connector 152"/>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5" name="Picture 154"/>
          <p:cNvPicPr>
            <a:picLocks noChangeAspect="1"/>
          </p:cNvPicPr>
          <p:nvPr/>
        </p:nvPicPr>
        <p:blipFill>
          <a:blip r:embed="rId18"/>
          <a:stretch>
            <a:fillRect/>
          </a:stretch>
        </p:blipFill>
        <p:spPr>
          <a:xfrm>
            <a:off x="1979712" y="3034827"/>
            <a:ext cx="308136" cy="374977"/>
          </a:xfrm>
          <a:prstGeom prst="rect">
            <a:avLst/>
          </a:prstGeom>
        </p:spPr>
      </p:pic>
      <p:sp>
        <p:nvSpPr>
          <p:cNvPr id="156" name="TextBox 155"/>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7" name="TextBox 156"/>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8" name="TextBox 157"/>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9" name="TextBox 158"/>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60" name="TextBox 159"/>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61" name="TextBox 160"/>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62" name="Group 161"/>
          <p:cNvGrpSpPr/>
          <p:nvPr/>
        </p:nvGrpSpPr>
        <p:grpSpPr>
          <a:xfrm>
            <a:off x="6300192" y="1324992"/>
            <a:ext cx="1357322" cy="428628"/>
            <a:chOff x="2143108" y="4929198"/>
            <a:chExt cx="1571636" cy="642942"/>
          </a:xfrm>
        </p:grpSpPr>
        <p:sp>
          <p:nvSpPr>
            <p:cNvPr id="163" name="Rounded Rectangle 16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5" name="Rectangle 16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6" name="Picture 3"/>
          <p:cNvPicPr>
            <a:picLocks noChangeAspect="1" noChangeArrowheads="1"/>
          </p:cNvPicPr>
          <p:nvPr/>
        </p:nvPicPr>
        <p:blipFill>
          <a:blip r:embed="rId19" cstate="print"/>
          <a:srcRect/>
          <a:stretch>
            <a:fillRect/>
          </a:stretch>
        </p:blipFill>
        <p:spPr bwMode="auto">
          <a:xfrm>
            <a:off x="7164288" y="1326802"/>
            <a:ext cx="316825" cy="426645"/>
          </a:xfrm>
          <a:prstGeom prst="rect">
            <a:avLst/>
          </a:prstGeom>
          <a:noFill/>
          <a:ln w="9525">
            <a:noFill/>
            <a:miter lim="800000"/>
            <a:headEnd/>
            <a:tailEnd/>
          </a:ln>
        </p:spPr>
      </p:pic>
      <p:pic>
        <p:nvPicPr>
          <p:cNvPr id="167" name="Picture 3"/>
          <p:cNvPicPr>
            <a:picLocks noChangeAspect="1" noChangeArrowheads="1"/>
          </p:cNvPicPr>
          <p:nvPr/>
        </p:nvPicPr>
        <p:blipFill>
          <a:blip r:embed="rId20"/>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8" name="Straight Connector 167"/>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33</a:t>
            </a:fld>
            <a:endParaRPr lang="en-US" dirty="0"/>
          </a:p>
        </p:txBody>
      </p:sp>
      <p:pic>
        <p:nvPicPr>
          <p:cNvPr id="8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Tree>
    <p:extLst>
      <p:ext uri="{BB962C8B-B14F-4D97-AF65-F5344CB8AC3E}">
        <p14:creationId xmlns:p14="http://schemas.microsoft.com/office/powerpoint/2010/main" val="2283376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3344393" y="4596229"/>
            <a:ext cx="823521" cy="942968"/>
          </a:xfrm>
          <a:prstGeom prst="rect">
            <a:avLst/>
          </a:prstGeom>
          <a:noFill/>
        </p:spPr>
      </p:pic>
      <p:graphicFrame>
        <p:nvGraphicFramePr>
          <p:cNvPr id="29" name="Table 28"/>
          <p:cNvGraphicFramePr>
            <a:graphicFrameLocks noGrp="1"/>
          </p:cNvGraphicFramePr>
          <p:nvPr>
            <p:extLst/>
          </p:nvPr>
        </p:nvGraphicFramePr>
        <p:xfrm>
          <a:off x="8226880" y="2556928"/>
          <a:ext cx="648956" cy="3291840"/>
        </p:xfrm>
        <a:graphic>
          <a:graphicData uri="http://schemas.openxmlformats.org/drawingml/2006/table">
            <a:tbl>
              <a:tblPr firstRow="1">
                <a:tableStyleId>{7DF18680-E054-41AD-8BC1-D1AEF772440D}</a:tableStyleId>
              </a:tblPr>
              <a:tblGrid>
                <a:gridCol w="648956">
                  <a:extLst>
                    <a:ext uri="{9D8B030D-6E8A-4147-A177-3AD203B41FA5}">
                      <a16:colId xmlns:a16="http://schemas.microsoft.com/office/drawing/2014/main" val="20000"/>
                    </a:ext>
                  </a:extLst>
                </a:gridCol>
              </a:tblGrid>
              <a:tr h="314568">
                <a:tc>
                  <a:txBody>
                    <a:bodyPr/>
                    <a:lstStyle/>
                    <a:p>
                      <a:pPr algn="ctr"/>
                      <a:r>
                        <a:rPr lang="en-US" dirty="0" smtClean="0"/>
                        <a:t>PQ</a:t>
                      </a:r>
                      <a:endParaRPr lang="en-US" dirty="0"/>
                    </a:p>
                  </a:txBody>
                  <a:tcPr/>
                </a:tc>
                <a:extLst>
                  <a:ext uri="{0D108BD9-81ED-4DB2-BD59-A6C34878D82A}">
                    <a16:rowId xmlns:a16="http://schemas.microsoft.com/office/drawing/2014/main" val="10000"/>
                  </a:ext>
                </a:extLst>
              </a:tr>
              <a:tr h="314568">
                <a:tc>
                  <a:txBody>
                    <a:bodyPr/>
                    <a:lstStyle/>
                    <a:p>
                      <a:pPr algn="ctr"/>
                      <a:endParaRPr lang="en-US" dirty="0"/>
                    </a:p>
                  </a:txBody>
                  <a:tcPr/>
                </a:tc>
                <a:extLst>
                  <a:ext uri="{0D108BD9-81ED-4DB2-BD59-A6C34878D82A}">
                    <a16:rowId xmlns:a16="http://schemas.microsoft.com/office/drawing/2014/main" val="10001"/>
                  </a:ext>
                </a:extLst>
              </a:tr>
              <a:tr h="314568">
                <a:tc>
                  <a:txBody>
                    <a:bodyPr/>
                    <a:lstStyle/>
                    <a:p>
                      <a:pPr algn="ctr"/>
                      <a:endParaRPr lang="en-US" b="1" dirty="0"/>
                    </a:p>
                  </a:txBody>
                  <a:tcPr/>
                </a:tc>
                <a:extLst>
                  <a:ext uri="{0D108BD9-81ED-4DB2-BD59-A6C34878D82A}">
                    <a16:rowId xmlns:a16="http://schemas.microsoft.com/office/drawing/2014/main" val="10002"/>
                  </a:ext>
                </a:extLst>
              </a:tr>
              <a:tr h="314568">
                <a:tc>
                  <a:txBody>
                    <a:bodyPr/>
                    <a:lstStyle/>
                    <a:p>
                      <a:pPr algn="ctr"/>
                      <a:endParaRPr lang="en-US" dirty="0"/>
                    </a:p>
                  </a:txBody>
                  <a:tcPr/>
                </a:tc>
                <a:extLst>
                  <a:ext uri="{0D108BD9-81ED-4DB2-BD59-A6C34878D82A}">
                    <a16:rowId xmlns:a16="http://schemas.microsoft.com/office/drawing/2014/main" val="10003"/>
                  </a:ext>
                </a:extLst>
              </a:tr>
              <a:tr h="314568">
                <a:tc>
                  <a:txBody>
                    <a:bodyPr/>
                    <a:lstStyle/>
                    <a:p>
                      <a:pPr algn="ctr"/>
                      <a:endParaRPr lang="en-US" dirty="0"/>
                    </a:p>
                  </a:txBody>
                  <a:tcPr/>
                </a:tc>
                <a:extLst>
                  <a:ext uri="{0D108BD9-81ED-4DB2-BD59-A6C34878D82A}">
                    <a16:rowId xmlns:a16="http://schemas.microsoft.com/office/drawing/2014/main" val="10004"/>
                  </a:ext>
                </a:extLst>
              </a:tr>
              <a:tr h="314568">
                <a:tc>
                  <a:txBody>
                    <a:bodyPr/>
                    <a:lstStyle/>
                    <a:p>
                      <a:pPr algn="ctr"/>
                      <a:endParaRPr lang="en-US" dirty="0"/>
                    </a:p>
                  </a:txBody>
                  <a:tcPr/>
                </a:tc>
                <a:extLst>
                  <a:ext uri="{0D108BD9-81ED-4DB2-BD59-A6C34878D82A}">
                    <a16:rowId xmlns:a16="http://schemas.microsoft.com/office/drawing/2014/main" val="10005"/>
                  </a:ext>
                </a:extLst>
              </a:tr>
              <a:tr h="314568">
                <a:tc>
                  <a:txBody>
                    <a:bodyPr/>
                    <a:lstStyle/>
                    <a:p>
                      <a:pPr algn="ctr"/>
                      <a:endParaRPr lang="en-US" dirty="0"/>
                    </a:p>
                  </a:txBody>
                  <a:tcPr/>
                </a:tc>
                <a:extLst>
                  <a:ext uri="{0D108BD9-81ED-4DB2-BD59-A6C34878D82A}">
                    <a16:rowId xmlns:a16="http://schemas.microsoft.com/office/drawing/2014/main" val="10006"/>
                  </a:ext>
                </a:extLst>
              </a:tr>
              <a:tr h="314568">
                <a:tc>
                  <a:txBody>
                    <a:bodyPr/>
                    <a:lstStyle/>
                    <a:p>
                      <a:pPr algn="ctr"/>
                      <a:endParaRPr lang="en-US" dirty="0"/>
                    </a:p>
                  </a:txBody>
                  <a:tcPr/>
                </a:tc>
                <a:extLst>
                  <a:ext uri="{0D108BD9-81ED-4DB2-BD59-A6C34878D82A}">
                    <a16:rowId xmlns:a16="http://schemas.microsoft.com/office/drawing/2014/main" val="10007"/>
                  </a:ext>
                </a:extLst>
              </a:tr>
              <a:tr h="314568">
                <a:tc>
                  <a:txBody>
                    <a:bodyPr/>
                    <a:lstStyle/>
                    <a:p>
                      <a:pPr algn="ctr"/>
                      <a:endParaRPr lang="en-US" dirty="0"/>
                    </a:p>
                  </a:txBody>
                  <a:tcPr/>
                </a:tc>
                <a:extLst>
                  <a:ext uri="{0D108BD9-81ED-4DB2-BD59-A6C34878D82A}">
                    <a16:rowId xmlns:a16="http://schemas.microsoft.com/office/drawing/2014/main" val="10008"/>
                  </a:ext>
                </a:extLst>
              </a:tr>
            </a:tbl>
          </a:graphicData>
        </a:graphic>
      </p:graphicFrame>
      <p:pic>
        <p:nvPicPr>
          <p:cNvPr id="78"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1687290" y="818175"/>
            <a:ext cx="823521" cy="942968"/>
          </a:xfrm>
          <a:prstGeom prst="rect">
            <a:avLst/>
          </a:prstGeom>
          <a:noFill/>
        </p:spPr>
      </p:pic>
      <p:pic>
        <p:nvPicPr>
          <p:cNvPr id="81"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542868" y="2606501"/>
            <a:ext cx="823521" cy="942968"/>
          </a:xfrm>
          <a:prstGeom prst="rect">
            <a:avLst/>
          </a:prstGeom>
          <a:noFill/>
        </p:spPr>
      </p:pic>
      <p:pic>
        <p:nvPicPr>
          <p:cNvPr id="99"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259019" y="739116"/>
            <a:ext cx="823521" cy="942968"/>
          </a:xfrm>
          <a:prstGeom prst="rect">
            <a:avLst/>
          </a:prstGeom>
          <a:noFill/>
        </p:spPr>
      </p:pic>
      <p:pic>
        <p:nvPicPr>
          <p:cNvPr id="10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870717" y="3643482"/>
            <a:ext cx="823521" cy="942968"/>
          </a:xfrm>
          <a:prstGeom prst="rect">
            <a:avLst/>
          </a:prstGeom>
          <a:noFill/>
        </p:spPr>
      </p:pic>
      <p:pic>
        <p:nvPicPr>
          <p:cNvPr id="101" name="Picture 3" descr="C:\Users\VASILIS\AppData\Local\Microsoft\Windows\INetCache\IE\OGK6CPDM\600px-Red_x.svg[1].png"/>
          <p:cNvPicPr>
            <a:picLocks noChangeAspect="1" noChangeArrowheads="1"/>
          </p:cNvPicPr>
          <p:nvPr/>
        </p:nvPicPr>
        <p:blipFill>
          <a:blip r:embed="rId4" cstate="print"/>
          <a:srcRect/>
          <a:stretch>
            <a:fillRect/>
          </a:stretch>
        </p:blipFill>
        <p:spPr bwMode="auto">
          <a:xfrm>
            <a:off x="7776804" y="1098529"/>
            <a:ext cx="666740" cy="666740"/>
          </a:xfrm>
          <a:prstGeom prst="rect">
            <a:avLst/>
          </a:prstGeom>
          <a:noFill/>
        </p:spPr>
      </p:pic>
      <p:pic>
        <p:nvPicPr>
          <p:cNvPr id="88" name="Picture 3" descr="C:\Users\VASILIS\AppData\Local\Microsoft\Windows\INetCache\IE\OGK6CPDM\600px-Red_x.svg[1].png"/>
          <p:cNvPicPr>
            <a:picLocks noChangeAspect="1" noChangeArrowheads="1"/>
          </p:cNvPicPr>
          <p:nvPr/>
        </p:nvPicPr>
        <p:blipFill>
          <a:blip r:embed="rId4" cstate="print"/>
          <a:srcRect/>
          <a:stretch>
            <a:fillRect/>
          </a:stretch>
        </p:blipFill>
        <p:spPr bwMode="auto">
          <a:xfrm>
            <a:off x="7636948" y="2030218"/>
            <a:ext cx="666740" cy="666740"/>
          </a:xfrm>
          <a:prstGeom prst="rect">
            <a:avLst/>
          </a:prstGeom>
          <a:noFill/>
        </p:spPr>
      </p:pic>
      <p:sp>
        <p:nvSpPr>
          <p:cNvPr id="103" name="Title 1"/>
          <p:cNvSpPr>
            <a:spLocks noGrp="1"/>
          </p:cNvSpPr>
          <p:nvPr>
            <p:ph type="title"/>
          </p:nvPr>
        </p:nvSpPr>
        <p:spPr>
          <a:xfrm>
            <a:off x="671513" y="65729"/>
            <a:ext cx="7805737" cy="749895"/>
          </a:xfrm>
        </p:spPr>
        <p:txBody>
          <a:bodyPr>
            <a:normAutofit/>
          </a:bodyPr>
          <a:lstStyle/>
          <a:p>
            <a:r>
              <a:rPr lang="en-US" dirty="0" smtClean="0"/>
              <a:t>Traversing the </a:t>
            </a:r>
            <a:r>
              <a:rPr lang="en-US" smtClean="0"/>
              <a:t>ER Graph</a:t>
            </a:r>
            <a:endParaRPr lang="en-US" dirty="0"/>
          </a:p>
        </p:txBody>
      </p:sp>
      <p:grpSp>
        <p:nvGrpSpPr>
          <p:cNvPr id="104" name="Group 103"/>
          <p:cNvGrpSpPr/>
          <p:nvPr/>
        </p:nvGrpSpPr>
        <p:grpSpPr>
          <a:xfrm>
            <a:off x="500034" y="1761600"/>
            <a:ext cx="1357322" cy="428628"/>
            <a:chOff x="2143108" y="4929198"/>
            <a:chExt cx="1571636" cy="642942"/>
          </a:xfrm>
        </p:grpSpPr>
        <p:sp>
          <p:nvSpPr>
            <p:cNvPr id="105" name="Rounded Rectangle 10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7" name="Rectangle 10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08" name="Group 107"/>
          <p:cNvGrpSpPr/>
          <p:nvPr/>
        </p:nvGrpSpPr>
        <p:grpSpPr>
          <a:xfrm>
            <a:off x="3214678" y="1761600"/>
            <a:ext cx="1357322" cy="428628"/>
            <a:chOff x="2143108" y="4929198"/>
            <a:chExt cx="1571636" cy="642942"/>
          </a:xfrm>
        </p:grpSpPr>
        <p:sp>
          <p:nvSpPr>
            <p:cNvPr id="109" name="Rounded Rectangle 10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1" name="Rectangle 1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12" name="Straight Connector 111"/>
          <p:cNvCxnSpPr/>
          <p:nvPr/>
        </p:nvCxnSpPr>
        <p:spPr>
          <a:xfrm rot="10800000">
            <a:off x="1857356" y="1975914"/>
            <a:ext cx="1357322" cy="158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a:off x="3786182" y="3476112"/>
            <a:ext cx="1357322" cy="428628"/>
            <a:chOff x="2143108" y="4929198"/>
            <a:chExt cx="1571636" cy="642942"/>
          </a:xfrm>
        </p:grpSpPr>
        <p:sp>
          <p:nvSpPr>
            <p:cNvPr id="114" name="Rounded Rectangle 1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6" name="Rectangle 1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117" name="Group 116"/>
          <p:cNvGrpSpPr/>
          <p:nvPr/>
        </p:nvGrpSpPr>
        <p:grpSpPr>
          <a:xfrm>
            <a:off x="6286512" y="2618856"/>
            <a:ext cx="1357322" cy="428628"/>
            <a:chOff x="2143108" y="4929198"/>
            <a:chExt cx="1571636" cy="642942"/>
          </a:xfrm>
        </p:grpSpPr>
        <p:sp>
          <p:nvSpPr>
            <p:cNvPr id="118" name="Rounded Rectangle 1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0" name="Rectangle 1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cxnSp>
        <p:nvCxnSpPr>
          <p:cNvPr id="121" name="Straight Connector 120"/>
          <p:cNvCxnSpPr/>
          <p:nvPr/>
        </p:nvCxnSpPr>
        <p:spPr>
          <a:xfrm rot="16200000" flipH="1">
            <a:off x="3536149" y="2547418"/>
            <a:ext cx="1285884" cy="57150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5732868" y="2458121"/>
            <a:ext cx="642942" cy="1821669"/>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5447116" y="1100798"/>
            <a:ext cx="642942" cy="239317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5" name="Picture 3"/>
          <p:cNvPicPr>
            <a:picLocks noChangeAspect="1" noChangeArrowheads="1"/>
          </p:cNvPicPr>
          <p:nvPr/>
        </p:nvPicPr>
        <p:blipFill>
          <a:blip r:embed="rId5" cstate="print"/>
          <a:srcRect l="16344" t="50959" r="70196" b="34057"/>
          <a:stretch>
            <a:fillRect/>
          </a:stretch>
        </p:blipFill>
        <p:spPr bwMode="auto">
          <a:xfrm>
            <a:off x="3960074" y="1773498"/>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126"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976" y="1766412"/>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347" y="177945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127"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80317" y="177455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pic>
        <p:nvPicPr>
          <p:cNvPr id="130" name="Picture 3"/>
          <p:cNvPicPr>
            <a:picLocks noChangeAspect="1" noChangeArrowheads="1"/>
          </p:cNvPicPr>
          <p:nvPr/>
        </p:nvPicPr>
        <p:blipFill>
          <a:blip r:embed="rId10" cstate="print"/>
          <a:srcRect/>
          <a:stretch>
            <a:fillRect/>
          </a:stretch>
        </p:blipFill>
        <p:spPr bwMode="auto">
          <a:xfrm>
            <a:off x="4640261" y="3462475"/>
            <a:ext cx="328861" cy="427353"/>
          </a:xfrm>
          <a:prstGeom prst="rect">
            <a:avLst/>
          </a:prstGeom>
          <a:noFill/>
          <a:ln w="9525">
            <a:noFill/>
            <a:miter lim="800000"/>
            <a:headEnd/>
            <a:tailEnd/>
          </a:ln>
          <a:effectLst/>
        </p:spPr>
      </p:pic>
      <p:pic>
        <p:nvPicPr>
          <p:cNvPr id="131" name="Picture 130"/>
          <p:cNvPicPr>
            <a:picLocks noChangeAspect="1"/>
          </p:cNvPicPr>
          <p:nvPr/>
        </p:nvPicPr>
        <p:blipFill>
          <a:blip r:embed="rId11"/>
          <a:stretch>
            <a:fillRect/>
          </a:stretch>
        </p:blipFill>
        <p:spPr>
          <a:xfrm>
            <a:off x="6389735" y="2684959"/>
            <a:ext cx="408853" cy="306640"/>
          </a:xfrm>
          <a:prstGeom prst="rect">
            <a:avLst/>
          </a:prstGeom>
        </p:spPr>
      </p:pic>
      <p:pic>
        <p:nvPicPr>
          <p:cNvPr id="132" name="Picture 131"/>
          <p:cNvPicPr>
            <a:picLocks noChangeAspect="1"/>
          </p:cNvPicPr>
          <p:nvPr/>
        </p:nvPicPr>
        <p:blipFill>
          <a:blip r:embed="rId12"/>
          <a:stretch>
            <a:fillRect/>
          </a:stretch>
        </p:blipFill>
        <p:spPr>
          <a:xfrm>
            <a:off x="7165749" y="2626079"/>
            <a:ext cx="292995" cy="391757"/>
          </a:xfrm>
          <a:prstGeom prst="rect">
            <a:avLst/>
          </a:prstGeom>
        </p:spPr>
      </p:pic>
      <p:grpSp>
        <p:nvGrpSpPr>
          <p:cNvPr id="133" name="Group 132"/>
          <p:cNvGrpSpPr/>
          <p:nvPr/>
        </p:nvGrpSpPr>
        <p:grpSpPr>
          <a:xfrm>
            <a:off x="685123" y="4656149"/>
            <a:ext cx="1357322" cy="428628"/>
            <a:chOff x="2143108" y="4929198"/>
            <a:chExt cx="1571636" cy="642942"/>
          </a:xfrm>
        </p:grpSpPr>
        <p:sp>
          <p:nvSpPr>
            <p:cNvPr id="134" name="Rounded Rectangle 13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6" name="Rectangle 13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37" name="Picture 136"/>
          <p:cNvPicPr>
            <a:picLocks noChangeAspect="1"/>
          </p:cNvPicPr>
          <p:nvPr/>
        </p:nvPicPr>
        <p:blipFill>
          <a:blip r:embed="rId13"/>
          <a:stretch>
            <a:fillRect/>
          </a:stretch>
        </p:blipFill>
        <p:spPr>
          <a:xfrm>
            <a:off x="870212" y="4666536"/>
            <a:ext cx="305632" cy="389264"/>
          </a:xfrm>
          <a:prstGeom prst="rect">
            <a:avLst/>
          </a:prstGeom>
        </p:spPr>
      </p:pic>
      <p:pic>
        <p:nvPicPr>
          <p:cNvPr id="138" name="Picture 137"/>
          <p:cNvPicPr>
            <a:picLocks noChangeAspect="1"/>
          </p:cNvPicPr>
          <p:nvPr/>
        </p:nvPicPr>
        <p:blipFill>
          <a:blip r:embed="rId14"/>
          <a:stretch>
            <a:fillRect/>
          </a:stretch>
        </p:blipFill>
        <p:spPr>
          <a:xfrm>
            <a:off x="1428728" y="4678416"/>
            <a:ext cx="582793" cy="387572"/>
          </a:xfrm>
          <a:prstGeom prst="rect">
            <a:avLst/>
          </a:prstGeom>
        </p:spPr>
      </p:pic>
      <p:grpSp>
        <p:nvGrpSpPr>
          <p:cNvPr id="139" name="Group 138"/>
          <p:cNvGrpSpPr/>
          <p:nvPr/>
        </p:nvGrpSpPr>
        <p:grpSpPr>
          <a:xfrm>
            <a:off x="2638614" y="5573464"/>
            <a:ext cx="1357322" cy="428628"/>
            <a:chOff x="2143108" y="4929198"/>
            <a:chExt cx="1571636" cy="642942"/>
          </a:xfrm>
        </p:grpSpPr>
        <p:sp>
          <p:nvSpPr>
            <p:cNvPr id="140" name="Rounded Rectangle 13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2" name="Rectangle 14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3" name="Picture 142"/>
          <p:cNvPicPr>
            <a:picLocks noChangeAspect="1"/>
          </p:cNvPicPr>
          <p:nvPr/>
        </p:nvPicPr>
        <p:blipFill>
          <a:blip r:embed="rId15"/>
          <a:stretch>
            <a:fillRect/>
          </a:stretch>
        </p:blipFill>
        <p:spPr>
          <a:xfrm>
            <a:off x="2835264" y="5576111"/>
            <a:ext cx="296921" cy="445382"/>
          </a:xfrm>
          <a:prstGeom prst="rect">
            <a:avLst/>
          </a:prstGeom>
        </p:spPr>
      </p:pic>
      <p:pic>
        <p:nvPicPr>
          <p:cNvPr id="144" name="Picture 143"/>
          <p:cNvPicPr>
            <a:picLocks noChangeAspect="1"/>
          </p:cNvPicPr>
          <p:nvPr/>
        </p:nvPicPr>
        <p:blipFill>
          <a:blip r:embed="rId16"/>
          <a:stretch>
            <a:fillRect/>
          </a:stretch>
        </p:blipFill>
        <p:spPr>
          <a:xfrm>
            <a:off x="3344393" y="5615422"/>
            <a:ext cx="615681" cy="344782"/>
          </a:xfrm>
          <a:prstGeom prst="rect">
            <a:avLst/>
          </a:prstGeom>
        </p:spPr>
      </p:pic>
      <p:cxnSp>
        <p:nvCxnSpPr>
          <p:cNvPr id="145" name="Straight Connector 144"/>
          <p:cNvCxnSpPr/>
          <p:nvPr/>
        </p:nvCxnSpPr>
        <p:spPr>
          <a:xfrm>
            <a:off x="2042445" y="4870463"/>
            <a:ext cx="1274830" cy="70300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46" name="Picture 2"/>
          <p:cNvPicPr>
            <a:picLocks noChangeAspect="1" noChangeArrowheads="1"/>
          </p:cNvPicPr>
          <p:nvPr/>
        </p:nvPicPr>
        <p:blipFill>
          <a:blip r:embed="rId9" cstate="print"/>
          <a:srcRect/>
          <a:stretch>
            <a:fillRect/>
          </a:stretch>
        </p:blipFill>
        <p:spPr bwMode="auto">
          <a:xfrm>
            <a:off x="3976801" y="3492069"/>
            <a:ext cx="288701" cy="433052"/>
          </a:xfrm>
          <a:prstGeom prst="rect">
            <a:avLst/>
          </a:prstGeom>
          <a:noFill/>
          <a:ln w="9525">
            <a:noFill/>
            <a:miter lim="800000"/>
            <a:headEnd/>
            <a:tailEnd/>
          </a:ln>
          <a:effectLst/>
        </p:spPr>
      </p:pic>
      <p:grpSp>
        <p:nvGrpSpPr>
          <p:cNvPr id="147" name="Group 146"/>
          <p:cNvGrpSpPr/>
          <p:nvPr/>
        </p:nvGrpSpPr>
        <p:grpSpPr>
          <a:xfrm>
            <a:off x="1115616" y="2984241"/>
            <a:ext cx="1357322" cy="428628"/>
            <a:chOff x="2143108" y="4929198"/>
            <a:chExt cx="1571636" cy="642942"/>
          </a:xfrm>
        </p:grpSpPr>
        <p:sp>
          <p:nvSpPr>
            <p:cNvPr id="148" name="Rounded Rectangle 14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0" name="Rectangle 14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51" name="TextBox 150"/>
          <p:cNvSpPr txBox="1"/>
          <p:nvPr/>
        </p:nvSpPr>
        <p:spPr>
          <a:xfrm>
            <a:off x="1633352" y="2977756"/>
            <a:ext cx="428628" cy="469039"/>
          </a:xfrm>
          <a:prstGeom prst="rect">
            <a:avLst/>
          </a:prstGeom>
          <a:noFill/>
        </p:spPr>
        <p:txBody>
          <a:bodyPr wrap="square" rtlCol="0">
            <a:spAutoFit/>
          </a:bodyPr>
          <a:lstStyle/>
          <a:p>
            <a:pPr>
              <a:buNone/>
            </a:pPr>
            <a:r>
              <a:rPr lang="en-US" sz="2400" dirty="0" smtClean="0">
                <a:solidFill>
                  <a:schemeClr val="bg1"/>
                </a:solidFill>
              </a:rPr>
              <a:t>h</a:t>
            </a:r>
            <a:endParaRPr lang="en-US" sz="2400" dirty="0">
              <a:solidFill>
                <a:schemeClr val="bg1"/>
              </a:solidFill>
            </a:endParaRPr>
          </a:p>
        </p:txBody>
      </p:sp>
      <p:pic>
        <p:nvPicPr>
          <p:cNvPr id="152" name="Picture 151"/>
          <p:cNvPicPr>
            <a:picLocks noChangeAspect="1"/>
          </p:cNvPicPr>
          <p:nvPr/>
        </p:nvPicPr>
        <p:blipFill>
          <a:blip r:embed="rId11"/>
          <a:stretch>
            <a:fillRect/>
          </a:stretch>
        </p:blipFill>
        <p:spPr>
          <a:xfrm>
            <a:off x="1218839" y="3050344"/>
            <a:ext cx="408853" cy="306640"/>
          </a:xfrm>
          <a:prstGeom prst="rect">
            <a:avLst/>
          </a:prstGeom>
        </p:spPr>
      </p:pic>
      <p:cxnSp>
        <p:nvCxnSpPr>
          <p:cNvPr id="153" name="Straight Connector 152"/>
          <p:cNvCxnSpPr/>
          <p:nvPr/>
        </p:nvCxnSpPr>
        <p:spPr>
          <a:xfrm flipV="1">
            <a:off x="2472938" y="2190228"/>
            <a:ext cx="1420401" cy="10083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472938" y="3198555"/>
            <a:ext cx="1313244" cy="49187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55" name="Picture 154"/>
          <p:cNvPicPr>
            <a:picLocks noChangeAspect="1"/>
          </p:cNvPicPr>
          <p:nvPr/>
        </p:nvPicPr>
        <p:blipFill>
          <a:blip r:embed="rId17"/>
          <a:stretch>
            <a:fillRect/>
          </a:stretch>
        </p:blipFill>
        <p:spPr>
          <a:xfrm>
            <a:off x="1979712" y="3034827"/>
            <a:ext cx="308136" cy="374977"/>
          </a:xfrm>
          <a:prstGeom prst="rect">
            <a:avLst/>
          </a:prstGeom>
        </p:spPr>
      </p:pic>
      <p:sp>
        <p:nvSpPr>
          <p:cNvPr id="156" name="TextBox 155"/>
          <p:cNvSpPr txBox="1"/>
          <p:nvPr/>
        </p:nvSpPr>
        <p:spPr>
          <a:xfrm>
            <a:off x="1028042" y="1728562"/>
            <a:ext cx="428628" cy="469039"/>
          </a:xfrm>
          <a:prstGeom prst="rect">
            <a:avLst/>
          </a:prstGeom>
          <a:noFill/>
        </p:spPr>
        <p:txBody>
          <a:bodyPr wrap="square" rtlCol="0">
            <a:spAutoFit/>
          </a:bodyPr>
          <a:lstStyle/>
          <a:p>
            <a:pPr>
              <a:buNone/>
            </a:pPr>
            <a:r>
              <a:rPr lang="en-US" sz="2400" dirty="0" smtClean="0">
                <a:solidFill>
                  <a:schemeClr val="bg1"/>
                </a:solidFill>
              </a:rPr>
              <a:t>a</a:t>
            </a:r>
            <a:endParaRPr lang="en-US" sz="2400" dirty="0">
              <a:solidFill>
                <a:schemeClr val="bg1"/>
              </a:solidFill>
            </a:endParaRPr>
          </a:p>
        </p:txBody>
      </p:sp>
      <p:sp>
        <p:nvSpPr>
          <p:cNvPr id="157" name="TextBox 156"/>
          <p:cNvSpPr txBox="1"/>
          <p:nvPr/>
        </p:nvSpPr>
        <p:spPr>
          <a:xfrm>
            <a:off x="3686713" y="1733219"/>
            <a:ext cx="428628" cy="469039"/>
          </a:xfrm>
          <a:prstGeom prst="rect">
            <a:avLst/>
          </a:prstGeom>
          <a:noFill/>
        </p:spPr>
        <p:txBody>
          <a:bodyPr wrap="square" rtlCol="0">
            <a:spAutoFit/>
          </a:bodyPr>
          <a:lstStyle/>
          <a:p>
            <a:pPr>
              <a:buNone/>
            </a:pPr>
            <a:r>
              <a:rPr lang="en-US" sz="2400" dirty="0" smtClean="0">
                <a:solidFill>
                  <a:schemeClr val="bg1"/>
                </a:solidFill>
              </a:rPr>
              <a:t>b</a:t>
            </a:r>
            <a:endParaRPr lang="en-US" sz="2400" dirty="0">
              <a:solidFill>
                <a:schemeClr val="bg1"/>
              </a:solidFill>
            </a:endParaRPr>
          </a:p>
        </p:txBody>
      </p:sp>
      <p:sp>
        <p:nvSpPr>
          <p:cNvPr id="158" name="TextBox 157"/>
          <p:cNvSpPr txBox="1"/>
          <p:nvPr/>
        </p:nvSpPr>
        <p:spPr>
          <a:xfrm>
            <a:off x="4312443" y="3461513"/>
            <a:ext cx="428628" cy="469039"/>
          </a:xfrm>
          <a:prstGeom prst="rect">
            <a:avLst/>
          </a:prstGeom>
          <a:noFill/>
        </p:spPr>
        <p:txBody>
          <a:bodyPr wrap="square" rtlCol="0">
            <a:spAutoFit/>
          </a:bodyPr>
          <a:lstStyle/>
          <a:p>
            <a:pPr>
              <a:buNone/>
            </a:pPr>
            <a:r>
              <a:rPr lang="en-US" sz="2400" dirty="0" smtClean="0">
                <a:solidFill>
                  <a:schemeClr val="bg1"/>
                </a:solidFill>
              </a:rPr>
              <a:t>d</a:t>
            </a:r>
            <a:endParaRPr lang="en-US" sz="2400" dirty="0">
              <a:solidFill>
                <a:schemeClr val="bg1"/>
              </a:solidFill>
            </a:endParaRPr>
          </a:p>
        </p:txBody>
      </p:sp>
      <p:sp>
        <p:nvSpPr>
          <p:cNvPr id="159" name="TextBox 158"/>
          <p:cNvSpPr txBox="1"/>
          <p:nvPr/>
        </p:nvSpPr>
        <p:spPr>
          <a:xfrm>
            <a:off x="6804248" y="2612371"/>
            <a:ext cx="428628" cy="469039"/>
          </a:xfrm>
          <a:prstGeom prst="rect">
            <a:avLst/>
          </a:prstGeom>
          <a:noFill/>
        </p:spPr>
        <p:txBody>
          <a:bodyPr wrap="square" rtlCol="0">
            <a:spAutoFit/>
          </a:bodyPr>
          <a:lstStyle/>
          <a:p>
            <a:pPr>
              <a:buNone/>
            </a:pPr>
            <a:r>
              <a:rPr lang="en-US" sz="2400" dirty="0">
                <a:solidFill>
                  <a:schemeClr val="bg1"/>
                </a:solidFill>
              </a:rPr>
              <a:t>c</a:t>
            </a:r>
          </a:p>
        </p:txBody>
      </p:sp>
      <p:sp>
        <p:nvSpPr>
          <p:cNvPr id="160" name="TextBox 159"/>
          <p:cNvSpPr txBox="1"/>
          <p:nvPr/>
        </p:nvSpPr>
        <p:spPr>
          <a:xfrm>
            <a:off x="3114521" y="5513788"/>
            <a:ext cx="428628" cy="469039"/>
          </a:xfrm>
          <a:prstGeom prst="rect">
            <a:avLst/>
          </a:prstGeom>
          <a:noFill/>
        </p:spPr>
        <p:txBody>
          <a:bodyPr wrap="square" rtlCol="0">
            <a:spAutoFit/>
          </a:bodyPr>
          <a:lstStyle/>
          <a:p>
            <a:pPr>
              <a:buNone/>
            </a:pPr>
            <a:r>
              <a:rPr lang="en-US" sz="2400" dirty="0">
                <a:solidFill>
                  <a:schemeClr val="bg1"/>
                </a:solidFill>
              </a:rPr>
              <a:t>f</a:t>
            </a:r>
          </a:p>
        </p:txBody>
      </p:sp>
      <p:sp>
        <p:nvSpPr>
          <p:cNvPr id="161" name="TextBox 160"/>
          <p:cNvSpPr txBox="1"/>
          <p:nvPr/>
        </p:nvSpPr>
        <p:spPr>
          <a:xfrm>
            <a:off x="1146619" y="4615211"/>
            <a:ext cx="428628" cy="469039"/>
          </a:xfrm>
          <a:prstGeom prst="rect">
            <a:avLst/>
          </a:prstGeom>
          <a:noFill/>
        </p:spPr>
        <p:txBody>
          <a:bodyPr wrap="square" rtlCol="0">
            <a:spAutoFit/>
          </a:bodyPr>
          <a:lstStyle/>
          <a:p>
            <a:pPr>
              <a:buNone/>
            </a:pPr>
            <a:r>
              <a:rPr lang="en-US" sz="2400" dirty="0" smtClean="0">
                <a:solidFill>
                  <a:schemeClr val="bg1"/>
                </a:solidFill>
              </a:rPr>
              <a:t>g</a:t>
            </a:r>
            <a:endParaRPr lang="en-US" sz="2400" dirty="0">
              <a:solidFill>
                <a:schemeClr val="bg1"/>
              </a:solidFill>
            </a:endParaRPr>
          </a:p>
        </p:txBody>
      </p:sp>
      <p:grpSp>
        <p:nvGrpSpPr>
          <p:cNvPr id="162" name="Group 161"/>
          <p:cNvGrpSpPr/>
          <p:nvPr/>
        </p:nvGrpSpPr>
        <p:grpSpPr>
          <a:xfrm>
            <a:off x="6300192" y="1324992"/>
            <a:ext cx="1357322" cy="428628"/>
            <a:chOff x="2143108" y="4929198"/>
            <a:chExt cx="1571636" cy="642942"/>
          </a:xfrm>
        </p:grpSpPr>
        <p:sp>
          <p:nvSpPr>
            <p:cNvPr id="163" name="Rounded Rectangle 16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5" name="Rectangle 16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66" name="Picture 3"/>
          <p:cNvPicPr>
            <a:picLocks noChangeAspect="1" noChangeArrowheads="1"/>
          </p:cNvPicPr>
          <p:nvPr/>
        </p:nvPicPr>
        <p:blipFill>
          <a:blip r:embed="rId18" cstate="print"/>
          <a:srcRect/>
          <a:stretch>
            <a:fillRect/>
          </a:stretch>
        </p:blipFill>
        <p:spPr bwMode="auto">
          <a:xfrm>
            <a:off x="7164288" y="1326802"/>
            <a:ext cx="316825" cy="426645"/>
          </a:xfrm>
          <a:prstGeom prst="rect">
            <a:avLst/>
          </a:prstGeom>
          <a:noFill/>
          <a:ln w="9525">
            <a:noFill/>
            <a:miter lim="800000"/>
            <a:headEnd/>
            <a:tailEnd/>
          </a:ln>
        </p:spPr>
      </p:pic>
      <p:pic>
        <p:nvPicPr>
          <p:cNvPr id="167" name="Picture 3"/>
          <p:cNvPicPr>
            <a:picLocks noChangeAspect="1" noChangeArrowheads="1"/>
          </p:cNvPicPr>
          <p:nvPr/>
        </p:nvPicPr>
        <p:blipFill>
          <a:blip r:embed="rId19"/>
          <a:srcRect l="50527" t="11726" r="17895" b="29532"/>
          <a:stretch>
            <a:fillRect/>
          </a:stretch>
        </p:blipFill>
        <p:spPr bwMode="auto">
          <a:xfrm>
            <a:off x="6495766" y="1321572"/>
            <a:ext cx="308482" cy="431875"/>
          </a:xfrm>
          <a:prstGeom prst="rect">
            <a:avLst/>
          </a:prstGeom>
          <a:noFill/>
          <a:ln w="9525">
            <a:noFill/>
            <a:miter lim="800000"/>
            <a:headEnd/>
            <a:tailEnd/>
          </a:ln>
          <a:effectLst/>
        </p:spPr>
      </p:pic>
      <p:cxnSp>
        <p:nvCxnSpPr>
          <p:cNvPr id="168" name="Straight Connector 167"/>
          <p:cNvCxnSpPr/>
          <p:nvPr/>
        </p:nvCxnSpPr>
        <p:spPr>
          <a:xfrm flipH="1">
            <a:off x="4572000" y="1539306"/>
            <a:ext cx="1728192" cy="436608"/>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6822645" y="1288699"/>
            <a:ext cx="428628" cy="469039"/>
          </a:xfrm>
          <a:prstGeom prst="rect">
            <a:avLst/>
          </a:prstGeom>
          <a:noFill/>
        </p:spPr>
        <p:txBody>
          <a:bodyPr wrap="square" rtlCol="0">
            <a:spAutoFit/>
          </a:bodyPr>
          <a:lstStyle/>
          <a:p>
            <a:pPr>
              <a:buNone/>
            </a:pPr>
            <a:r>
              <a:rPr lang="en-US" sz="2400" dirty="0" smtClean="0">
                <a:solidFill>
                  <a:schemeClr val="bg1"/>
                </a:solidFill>
              </a:rPr>
              <a:t>e</a:t>
            </a:r>
            <a:endParaRPr lang="en-US" sz="2400" dirty="0">
              <a:solidFill>
                <a:schemeClr val="bg1"/>
              </a:solidFill>
            </a:endParaRPr>
          </a:p>
        </p:txBody>
      </p:sp>
      <p:sp>
        <p:nvSpPr>
          <p:cNvPr id="25" name="Slide Number Placeholder 24"/>
          <p:cNvSpPr>
            <a:spLocks noGrp="1"/>
          </p:cNvSpPr>
          <p:nvPr>
            <p:ph type="sldNum" sz="quarter" idx="10"/>
          </p:nvPr>
        </p:nvSpPr>
        <p:spPr/>
        <p:txBody>
          <a:bodyPr/>
          <a:lstStyle/>
          <a:p>
            <a:pPr>
              <a:defRPr/>
            </a:pPr>
            <a:fld id="{8CC49870-FC5F-1046-8A0C-D94918725A28}" type="slidenum">
              <a:rPr lang="en-US" smtClean="0"/>
              <a:pPr>
                <a:defRPr/>
              </a:pPr>
              <a:t>34</a:t>
            </a:fld>
            <a:endParaRPr lang="en-US" dirty="0"/>
          </a:p>
        </p:txBody>
      </p:sp>
      <p:pic>
        <p:nvPicPr>
          <p:cNvPr id="80" name="Picture 2" descr="C:\Users\VASILIS\AppData\Local\Microsoft\Windows\INetCache\IE\3N0A2O3A\Kliponious-green-tick[1].png"/>
          <p:cNvPicPr>
            <a:picLocks noChangeAspect="1" noChangeArrowheads="1"/>
          </p:cNvPicPr>
          <p:nvPr/>
        </p:nvPicPr>
        <p:blipFill>
          <a:blip r:embed="rId3" cstate="print"/>
          <a:srcRect/>
          <a:stretch>
            <a:fillRect/>
          </a:stretch>
        </p:blipFill>
        <p:spPr bwMode="auto">
          <a:xfrm>
            <a:off x="4464041" y="2482832"/>
            <a:ext cx="823521" cy="942968"/>
          </a:xfrm>
          <a:prstGeom prst="rect">
            <a:avLst/>
          </a:prstGeom>
          <a:noFill/>
        </p:spPr>
      </p:pic>
    </p:spTree>
    <p:extLst>
      <p:ext uri="{BB962C8B-B14F-4D97-AF65-F5344CB8AC3E}">
        <p14:creationId xmlns:p14="http://schemas.microsoft.com/office/powerpoint/2010/main" val="14024414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017" y="0"/>
            <a:ext cx="8200417" cy="778213"/>
          </a:xfrm>
        </p:spPr>
        <p:txBody>
          <a:bodyPr/>
          <a:lstStyle/>
          <a:p>
            <a:r>
              <a:rPr lang="da-DK" dirty="0"/>
              <a:t>Linda </a:t>
            </a:r>
            <a:r>
              <a:rPr lang="da-DK" dirty="0" smtClean="0"/>
              <a:t>[Böhm </a:t>
            </a:r>
            <a:r>
              <a:rPr lang="da-DK" dirty="0"/>
              <a:t>et al. 2012]</a:t>
            </a:r>
            <a:endParaRPr lang="el-GR" dirty="0"/>
          </a:p>
        </p:txBody>
      </p:sp>
      <p:sp>
        <p:nvSpPr>
          <p:cNvPr id="3" name="Espace réservé du contenu 2"/>
          <p:cNvSpPr>
            <a:spLocks noGrp="1"/>
          </p:cNvSpPr>
          <p:nvPr>
            <p:ph idx="1"/>
          </p:nvPr>
        </p:nvSpPr>
        <p:spPr>
          <a:xfrm>
            <a:off x="0" y="717253"/>
            <a:ext cx="9144000" cy="5327312"/>
          </a:xfrm>
        </p:spPr>
        <p:txBody>
          <a:bodyPr/>
          <a:lstStyle/>
          <a:p>
            <a:pPr>
              <a:spcBef>
                <a:spcPts val="0"/>
              </a:spcBef>
            </a:pPr>
            <a:r>
              <a:rPr lang="en-GB" sz="2400" dirty="0"/>
              <a:t>Works on an </a:t>
            </a:r>
            <a:r>
              <a:rPr lang="en-GB" sz="2400" dirty="0">
                <a:solidFill>
                  <a:srgbClr val="0000FF"/>
                </a:solidFill>
              </a:rPr>
              <a:t>entity graph </a:t>
            </a:r>
            <a:r>
              <a:rPr lang="en-GB" sz="2400" dirty="0"/>
              <a:t>constructed</a:t>
            </a:r>
            <a:r>
              <a:rPr lang="en-GB" sz="2400" dirty="0">
                <a:solidFill>
                  <a:srgbClr val="0000FF"/>
                </a:solidFill>
              </a:rPr>
              <a:t> </a:t>
            </a:r>
            <a:r>
              <a:rPr lang="en-GB" sz="2400" dirty="0" smtClean="0"/>
              <a:t>from the RDF descriptions</a:t>
            </a:r>
          </a:p>
          <a:p>
            <a:pPr lvl="1"/>
            <a:r>
              <a:rPr lang="en-GB" dirty="0"/>
              <a:t>e</a:t>
            </a:r>
            <a:r>
              <a:rPr lang="en-GB" dirty="0" smtClean="0"/>
              <a:t>xploits the </a:t>
            </a:r>
            <a:r>
              <a:rPr lang="en-GB" dirty="0" smtClean="0">
                <a:solidFill>
                  <a:srgbClr val="0000FF"/>
                </a:solidFill>
              </a:rPr>
              <a:t>unique </a:t>
            </a:r>
            <a:r>
              <a:rPr lang="en-GB" dirty="0">
                <a:solidFill>
                  <a:srgbClr val="0000FF"/>
                </a:solidFill>
              </a:rPr>
              <a:t>mapping </a:t>
            </a:r>
            <a:r>
              <a:rPr lang="en-GB" dirty="0" smtClean="0">
                <a:solidFill>
                  <a:srgbClr val="0000FF"/>
                </a:solidFill>
              </a:rPr>
              <a:t>constraint </a:t>
            </a:r>
            <a:r>
              <a:rPr lang="en-GB" dirty="0" smtClean="0"/>
              <a:t>between two KBs</a:t>
            </a:r>
          </a:p>
          <a:p>
            <a:pPr>
              <a:spcBef>
                <a:spcPts val="0"/>
              </a:spcBef>
            </a:pPr>
            <a:r>
              <a:rPr lang="en-US" sz="2400" dirty="0" smtClean="0">
                <a:solidFill>
                  <a:srgbClr val="0000FF"/>
                </a:solidFill>
              </a:rPr>
              <a:t>Key </a:t>
            </a:r>
            <a:r>
              <a:rPr lang="en-US" sz="2400" dirty="0">
                <a:solidFill>
                  <a:srgbClr val="0000FF"/>
                </a:solidFill>
              </a:rPr>
              <a:t>Idea</a:t>
            </a:r>
            <a:r>
              <a:rPr lang="en-US" sz="2400" dirty="0"/>
              <a:t>: </a:t>
            </a:r>
            <a:r>
              <a:rPr lang="en-GB" sz="2400" dirty="0"/>
              <a:t>the more matching </a:t>
            </a:r>
            <a:r>
              <a:rPr lang="en-GB" sz="2400" dirty="0" err="1"/>
              <a:t>neighbors</a:t>
            </a:r>
            <a:r>
              <a:rPr lang="en-GB" sz="2400" dirty="0"/>
              <a:t> </a:t>
            </a:r>
            <a:r>
              <a:rPr lang="en-GB" sz="2400" dirty="0" smtClean="0"/>
              <a:t>via similar relationships two </a:t>
            </a:r>
            <a:r>
              <a:rPr lang="en-GB" sz="2400" dirty="0"/>
              <a:t>descriptions have, the more likely it is that they match</a:t>
            </a:r>
          </a:p>
          <a:p>
            <a:pPr lvl="1"/>
            <a:r>
              <a:rPr lang="en-GB" dirty="0" smtClean="0">
                <a:solidFill>
                  <a:srgbClr val="0000FF"/>
                </a:solidFill>
              </a:rPr>
              <a:t>String </a:t>
            </a:r>
            <a:r>
              <a:rPr lang="en-GB" dirty="0">
                <a:solidFill>
                  <a:srgbClr val="0000FF"/>
                </a:solidFill>
              </a:rPr>
              <a:t>similarity </a:t>
            </a:r>
            <a:r>
              <a:rPr lang="en-GB" dirty="0" smtClean="0"/>
              <a:t>of the </a:t>
            </a:r>
            <a:r>
              <a:rPr lang="en-GB" dirty="0"/>
              <a:t>literal values </a:t>
            </a:r>
            <a:r>
              <a:rPr lang="en-GB" dirty="0" smtClean="0"/>
              <a:t>of entities: checked </a:t>
            </a:r>
            <a:r>
              <a:rPr lang="en-GB" dirty="0"/>
              <a:t>once</a:t>
            </a:r>
          </a:p>
          <a:p>
            <a:pPr lvl="1"/>
            <a:r>
              <a:rPr lang="en-GB" dirty="0">
                <a:solidFill>
                  <a:srgbClr val="0000FF"/>
                </a:solidFill>
              </a:rPr>
              <a:t>Contextual similarity </a:t>
            </a:r>
            <a:r>
              <a:rPr lang="en-GB" dirty="0" smtClean="0"/>
              <a:t>of the graph </a:t>
            </a:r>
            <a:r>
              <a:rPr lang="en-GB" dirty="0" err="1" smtClean="0"/>
              <a:t>neighbors:checked</a:t>
            </a:r>
            <a:r>
              <a:rPr lang="en-GB" dirty="0" smtClean="0"/>
              <a:t> iteratively</a:t>
            </a:r>
            <a:endParaRPr lang="en-US" dirty="0" smtClean="0"/>
          </a:p>
          <a:p>
            <a:pPr>
              <a:spcBef>
                <a:spcPts val="0"/>
              </a:spcBef>
            </a:pPr>
            <a:r>
              <a:rPr lang="en-US" sz="2400" dirty="0" smtClean="0"/>
              <a:t>Two </a:t>
            </a:r>
            <a:r>
              <a:rPr lang="en-US" sz="2400" dirty="0"/>
              <a:t>square matrices (|E</a:t>
            </a:r>
            <a:r>
              <a:rPr lang="en-US" sz="2400" dirty="0" smtClean="0"/>
              <a:t>| × |</a:t>
            </a:r>
            <a:r>
              <a:rPr lang="en-US" sz="2400" dirty="0"/>
              <a:t>E|) are used:</a:t>
            </a:r>
          </a:p>
          <a:p>
            <a:pPr lvl="1"/>
            <a:r>
              <a:rPr lang="en-US" dirty="0"/>
              <a:t>X captures the </a:t>
            </a:r>
            <a:r>
              <a:rPr lang="en-US" dirty="0">
                <a:solidFill>
                  <a:srgbClr val="0000FF"/>
                </a:solidFill>
              </a:rPr>
              <a:t>identified matches </a:t>
            </a:r>
            <a:r>
              <a:rPr lang="en-US" dirty="0"/>
              <a:t>(binary values)</a:t>
            </a:r>
          </a:p>
          <a:p>
            <a:pPr lvl="1"/>
            <a:r>
              <a:rPr lang="en-US" dirty="0"/>
              <a:t>Y captures the </a:t>
            </a:r>
            <a:r>
              <a:rPr lang="en-US" dirty="0">
                <a:solidFill>
                  <a:srgbClr val="0000FF"/>
                </a:solidFill>
              </a:rPr>
              <a:t>pair-wise similarities </a:t>
            </a:r>
            <a:r>
              <a:rPr lang="en-US" dirty="0"/>
              <a:t>(real values)</a:t>
            </a:r>
          </a:p>
          <a:p>
            <a:pPr lvl="2"/>
            <a:r>
              <a:rPr lang="en-US" sz="2400" dirty="0"/>
              <a:t>Initialization: common neighbors </a:t>
            </a:r>
            <a:r>
              <a:rPr lang="en-US" sz="2400" dirty="0" smtClean="0"/>
              <a:t>&amp; </a:t>
            </a:r>
            <a:r>
              <a:rPr lang="en-US" sz="2400" dirty="0"/>
              <a:t>string similarity of literals</a:t>
            </a:r>
          </a:p>
          <a:p>
            <a:pPr lvl="2"/>
            <a:r>
              <a:rPr lang="en-US" sz="2400" dirty="0"/>
              <a:t>Updates: Use the new identified matches of </a:t>
            </a:r>
            <a:r>
              <a:rPr lang="en-US" sz="2400" dirty="0" smtClean="0"/>
              <a:t>X</a:t>
            </a:r>
            <a:endParaRPr lang="en-US" sz="2400" dirty="0"/>
          </a:p>
          <a:p>
            <a:pPr>
              <a:spcBef>
                <a:spcPts val="0"/>
              </a:spcBef>
            </a:pPr>
            <a:r>
              <a:rPr lang="en-US" sz="2400" dirty="0"/>
              <a:t>Until the priority queue (extracted from Y) becomes empty:</a:t>
            </a:r>
          </a:p>
          <a:p>
            <a:pPr lvl="1"/>
            <a:r>
              <a:rPr lang="en-US" dirty="0"/>
              <a:t>Get the pair (</a:t>
            </a:r>
            <a:r>
              <a:rPr lang="en-US" dirty="0" err="1">
                <a:latin typeface="Tw Cen MT" panose="020B0602020104020603" pitchFamily="34" charset="0"/>
              </a:rPr>
              <a:t>e</a:t>
            </a:r>
            <a:r>
              <a:rPr lang="en-US" baseline="-25000" dirty="0" err="1">
                <a:latin typeface="Tw Cen MT" panose="020B0602020104020603" pitchFamily="34" charset="0"/>
              </a:rPr>
              <a:t>i</a:t>
            </a:r>
            <a:r>
              <a:rPr lang="en-US" dirty="0"/>
              <a:t>, </a:t>
            </a:r>
            <a:r>
              <a:rPr lang="en-US" dirty="0">
                <a:latin typeface="Tw Cen MT" panose="020B0602020104020603" pitchFamily="34" charset="0"/>
              </a:rPr>
              <a:t>e</a:t>
            </a:r>
            <a:r>
              <a:rPr lang="en-US" baseline="-25000" dirty="0">
                <a:latin typeface="Tw Cen MT" panose="020B0602020104020603" pitchFamily="34" charset="0"/>
              </a:rPr>
              <a:t>j</a:t>
            </a:r>
            <a:r>
              <a:rPr lang="en-US" dirty="0"/>
              <a:t>) with the </a:t>
            </a:r>
            <a:r>
              <a:rPr lang="en-US" dirty="0">
                <a:solidFill>
                  <a:srgbClr val="0000FF"/>
                </a:solidFill>
              </a:rPr>
              <a:t>highest </a:t>
            </a:r>
            <a:r>
              <a:rPr lang="en-US" dirty="0" smtClean="0">
                <a:solidFill>
                  <a:srgbClr val="0000FF"/>
                </a:solidFill>
              </a:rPr>
              <a:t>similarity</a:t>
            </a:r>
            <a:r>
              <a:rPr lang="en-US" dirty="0" smtClean="0"/>
              <a:t>: match </a:t>
            </a:r>
            <a:r>
              <a:rPr lang="en-US" dirty="0"/>
              <a:t>by default!</a:t>
            </a:r>
          </a:p>
          <a:p>
            <a:pPr lvl="2"/>
            <a:r>
              <a:rPr lang="en-US" sz="2400" dirty="0"/>
              <a:t>Update X: matches of </a:t>
            </a:r>
            <a:r>
              <a:rPr lang="en-US" sz="2400" dirty="0" err="1">
                <a:latin typeface="Tw Cen MT" panose="020B0602020104020603" pitchFamily="34" charset="0"/>
              </a:rPr>
              <a:t>e</a:t>
            </a:r>
            <a:r>
              <a:rPr lang="en-US" sz="2400" baseline="-25000" dirty="0" err="1">
                <a:latin typeface="Tw Cen MT" panose="020B0602020104020603" pitchFamily="34" charset="0"/>
              </a:rPr>
              <a:t>i</a:t>
            </a:r>
            <a:r>
              <a:rPr lang="en-US" sz="2400" dirty="0">
                <a:latin typeface="Tw Cen MT" panose="020B0602020104020603" pitchFamily="34" charset="0"/>
              </a:rPr>
              <a:t> </a:t>
            </a:r>
            <a:r>
              <a:rPr lang="en-US" sz="2400" dirty="0"/>
              <a:t>are also matches of </a:t>
            </a:r>
            <a:r>
              <a:rPr lang="en-US" sz="2400" dirty="0" err="1">
                <a:latin typeface="Tw Cen MT" panose="020B0602020104020603" pitchFamily="34" charset="0"/>
              </a:rPr>
              <a:t>e</a:t>
            </a:r>
            <a:r>
              <a:rPr lang="en-US" sz="2400" baseline="-25000" dirty="0" err="1">
                <a:latin typeface="Tw Cen MT" panose="020B0602020104020603" pitchFamily="34" charset="0"/>
              </a:rPr>
              <a:t>j</a:t>
            </a:r>
            <a:endParaRPr lang="en-US" sz="2400" baseline="-25000" dirty="0">
              <a:latin typeface="Tw Cen MT" panose="020B0602020104020603" pitchFamily="34" charset="0"/>
            </a:endParaRPr>
          </a:p>
          <a:p>
            <a:pPr lvl="1"/>
            <a:r>
              <a:rPr lang="en-US" dirty="0"/>
              <a:t>Update </a:t>
            </a:r>
            <a:r>
              <a:rPr lang="en-US" dirty="0" smtClean="0"/>
              <a:t>the similarity of nodes influenced by the new </a:t>
            </a:r>
            <a:r>
              <a:rPr lang="en-US" dirty="0"/>
              <a:t>matches </a:t>
            </a:r>
          </a:p>
          <a:p>
            <a:pPr>
              <a:spcBef>
                <a:spcPts val="0"/>
              </a:spcBef>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35</a:t>
            </a:fld>
            <a:endParaRPr lang="en-US" dirty="0"/>
          </a:p>
        </p:txBody>
      </p:sp>
    </p:spTree>
    <p:extLst>
      <p:ext uri="{BB962C8B-B14F-4D97-AF65-F5344CB8AC3E}">
        <p14:creationId xmlns:p14="http://schemas.microsoft.com/office/powerpoint/2010/main" val="10947593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539192931"/>
              </p:ext>
            </p:extLst>
          </p:nvPr>
        </p:nvGraphicFramePr>
        <p:xfrm>
          <a:off x="475080" y="1219360"/>
          <a:ext cx="3672408" cy="2225040"/>
        </p:xfrm>
        <a:graphic>
          <a:graphicData uri="http://schemas.openxmlformats.org/drawingml/2006/table">
            <a:tbl>
              <a:tblPr firstRow="1" firstCol="1">
                <a:tableStyleId>{5C22544A-7EE6-4342-B048-85BDC9FD1C3A}</a:tableStyleId>
              </a:tblPr>
              <a:tblGrid>
                <a:gridCol w="1189947">
                  <a:extLst>
                    <a:ext uri="{9D8B030D-6E8A-4147-A177-3AD203B41FA5}">
                      <a16:colId xmlns:a16="http://schemas.microsoft.com/office/drawing/2014/main" val="20000"/>
                    </a:ext>
                  </a:extLst>
                </a:gridCol>
                <a:gridCol w="450915">
                  <a:extLst>
                    <a:ext uri="{9D8B030D-6E8A-4147-A177-3AD203B41FA5}">
                      <a16:colId xmlns:a16="http://schemas.microsoft.com/office/drawing/2014/main" val="20001"/>
                    </a:ext>
                  </a:extLst>
                </a:gridCol>
                <a:gridCol w="468817">
                  <a:extLst>
                    <a:ext uri="{9D8B030D-6E8A-4147-A177-3AD203B41FA5}">
                      <a16:colId xmlns:a16="http://schemas.microsoft.com/office/drawing/2014/main" val="20002"/>
                    </a:ext>
                  </a:extLst>
                </a:gridCol>
                <a:gridCol w="468817">
                  <a:extLst>
                    <a:ext uri="{9D8B030D-6E8A-4147-A177-3AD203B41FA5}">
                      <a16:colId xmlns:a16="http://schemas.microsoft.com/office/drawing/2014/main" val="20003"/>
                    </a:ext>
                  </a:extLst>
                </a:gridCol>
                <a:gridCol w="546956">
                  <a:extLst>
                    <a:ext uri="{9D8B030D-6E8A-4147-A177-3AD203B41FA5}">
                      <a16:colId xmlns:a16="http://schemas.microsoft.com/office/drawing/2014/main" val="20004"/>
                    </a:ext>
                  </a:extLst>
                </a:gridCol>
                <a:gridCol w="546956">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99779761"/>
              </p:ext>
            </p:extLst>
          </p:nvPr>
        </p:nvGraphicFramePr>
        <p:xfrm>
          <a:off x="4723552" y="1219360"/>
          <a:ext cx="1224136" cy="259588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 – e4</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r>
                        <a:rPr lang="en-US" baseline="0" dirty="0" smtClean="0"/>
                        <a:t> – e4</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e1 – e3</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e5</a:t>
                      </a:r>
                      <a:r>
                        <a:rPr lang="en-US" baseline="0" dirty="0" smtClean="0"/>
                        <a:t> – e3</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e2 – e3</a:t>
                      </a:r>
                      <a:endParaRPr lang="en-GB" dirty="0"/>
                    </a:p>
                  </a:txBody>
                  <a:tcPr/>
                </a:tc>
                <a:extLst>
                  <a:ext uri="{0D108BD9-81ED-4DB2-BD59-A6C34878D82A}">
                    <a16:rowId xmlns:a16="http://schemas.microsoft.com/office/drawing/2014/main" val="10005"/>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6"/>
                  </a:ext>
                </a:extLst>
              </a:tr>
            </a:tbl>
          </a:graphicData>
        </a:graphic>
      </p:graphicFrame>
      <p:sp>
        <p:nvSpPr>
          <p:cNvPr id="8" name="Oval 7"/>
          <p:cNvSpPr/>
          <p:nvPr/>
        </p:nvSpPr>
        <p:spPr>
          <a:xfrm>
            <a:off x="1051144" y="4027672"/>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139376" y="4027672"/>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sp>
        <p:nvSpPr>
          <p:cNvPr id="11" name="Oval 10"/>
          <p:cNvSpPr/>
          <p:nvPr/>
        </p:nvSpPr>
        <p:spPr>
          <a:xfrm>
            <a:off x="1051144" y="5094807"/>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139376" y="5094807"/>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sp>
        <p:nvSpPr>
          <p:cNvPr id="15" name="Oval 14"/>
          <p:cNvSpPr/>
          <p:nvPr/>
        </p:nvSpPr>
        <p:spPr>
          <a:xfrm>
            <a:off x="3067368" y="5827872"/>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8" name="Line Callout 1 17"/>
          <p:cNvSpPr/>
          <p:nvPr/>
        </p:nvSpPr>
        <p:spPr>
          <a:xfrm>
            <a:off x="6274676" y="1403130"/>
            <a:ext cx="2869323" cy="2396359"/>
          </a:xfrm>
          <a:prstGeom prst="borderCallout1">
            <a:avLst>
              <a:gd name="adj1" fmla="val -203"/>
              <a:gd name="adj2" fmla="val -1818"/>
              <a:gd name="adj3" fmla="val -6819"/>
              <a:gd name="adj4" fmla="val -11383"/>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2400" dirty="0" smtClean="0"/>
              <a:t>A priority queue, derived by an initial similarity </a:t>
            </a:r>
            <a:r>
              <a:rPr lang="en-US" sz="2400" dirty="0" err="1" smtClean="0"/>
              <a:t>compu-tation</a:t>
            </a:r>
            <a:r>
              <a:rPr lang="en-US" sz="2400" dirty="0" smtClean="0"/>
              <a:t> between </a:t>
            </a:r>
            <a:r>
              <a:rPr lang="en-US" sz="2400" b="1" u="sng" dirty="0" smtClean="0"/>
              <a:t>all pairs</a:t>
            </a:r>
            <a:r>
              <a:rPr lang="en-US" sz="2400" dirty="0" smtClean="0"/>
              <a:t>, based on their attribute values</a:t>
            </a:r>
            <a:endParaRPr lang="en-GB" sz="2400" dirty="0"/>
          </a:p>
        </p:txBody>
      </p:sp>
      <p:sp>
        <p:nvSpPr>
          <p:cNvPr id="13" name="Title 1"/>
          <p:cNvSpPr txBox="1">
            <a:spLocks/>
          </p:cNvSpPr>
          <p:nvPr/>
        </p:nvSpPr>
        <p:spPr bwMode="auto">
          <a:xfrm>
            <a:off x="1" y="0"/>
            <a:ext cx="9144000" cy="8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a:t>Linda Algorithm Example </a:t>
            </a:r>
          </a:p>
        </p:txBody>
      </p:sp>
      <p:sp>
        <p:nvSpPr>
          <p:cNvPr id="14" name="Slide Number Placeholder 13"/>
          <p:cNvSpPr>
            <a:spLocks noGrp="1"/>
          </p:cNvSpPr>
          <p:nvPr>
            <p:ph type="sldNum" sz="quarter" idx="10"/>
          </p:nvPr>
        </p:nvSpPr>
        <p:spPr/>
        <p:txBody>
          <a:bodyPr/>
          <a:lstStyle/>
          <a:p>
            <a:pPr>
              <a:defRPr/>
            </a:pPr>
            <a:fld id="{8CC49870-FC5F-1046-8A0C-D94918725A28}" type="slidenum">
              <a:rPr lang="en-US" smtClean="0"/>
              <a:pPr>
                <a:defRPr/>
              </a:pPr>
              <a:t>36</a:t>
            </a:fld>
            <a:endParaRPr lang="en-US" dirty="0"/>
          </a:p>
        </p:txBody>
      </p:sp>
    </p:spTree>
    <p:extLst>
      <p:ext uri="{BB962C8B-B14F-4D97-AF65-F5344CB8AC3E}">
        <p14:creationId xmlns:p14="http://schemas.microsoft.com/office/powerpoint/2010/main" val="3167576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530358996"/>
              </p:ext>
            </p:extLst>
          </p:nvPr>
        </p:nvGraphicFramePr>
        <p:xfrm>
          <a:off x="488728" y="1219360"/>
          <a:ext cx="3672408" cy="2225040"/>
        </p:xfrm>
        <a:graphic>
          <a:graphicData uri="http://schemas.openxmlformats.org/drawingml/2006/table">
            <a:tbl>
              <a:tblPr firstRow="1" firstCol="1">
                <a:tableStyleId>{5C22544A-7EE6-4342-B048-85BDC9FD1C3A}</a:tableStyleId>
              </a:tblPr>
              <a:tblGrid>
                <a:gridCol w="1176297">
                  <a:extLst>
                    <a:ext uri="{9D8B030D-6E8A-4147-A177-3AD203B41FA5}">
                      <a16:colId xmlns:a16="http://schemas.microsoft.com/office/drawing/2014/main" val="20000"/>
                    </a:ext>
                  </a:extLst>
                </a:gridCol>
                <a:gridCol w="464565">
                  <a:extLst>
                    <a:ext uri="{9D8B030D-6E8A-4147-A177-3AD203B41FA5}">
                      <a16:colId xmlns:a16="http://schemas.microsoft.com/office/drawing/2014/main" val="20001"/>
                    </a:ext>
                  </a:extLst>
                </a:gridCol>
                <a:gridCol w="468817">
                  <a:extLst>
                    <a:ext uri="{9D8B030D-6E8A-4147-A177-3AD203B41FA5}">
                      <a16:colId xmlns:a16="http://schemas.microsoft.com/office/drawing/2014/main" val="20002"/>
                    </a:ext>
                  </a:extLst>
                </a:gridCol>
                <a:gridCol w="468817">
                  <a:extLst>
                    <a:ext uri="{9D8B030D-6E8A-4147-A177-3AD203B41FA5}">
                      <a16:colId xmlns:a16="http://schemas.microsoft.com/office/drawing/2014/main" val="20003"/>
                    </a:ext>
                  </a:extLst>
                </a:gridCol>
                <a:gridCol w="546956">
                  <a:extLst>
                    <a:ext uri="{9D8B030D-6E8A-4147-A177-3AD203B41FA5}">
                      <a16:colId xmlns:a16="http://schemas.microsoft.com/office/drawing/2014/main" val="20004"/>
                    </a:ext>
                  </a:extLst>
                </a:gridCol>
                <a:gridCol w="546956">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b="0" dirty="0" smtClean="0">
                          <a:solidFill>
                            <a:srgbClr val="FF0000"/>
                          </a:solidFill>
                        </a:rPr>
                        <a:t>1</a:t>
                      </a:r>
                      <a:endParaRPr lang="en-GB" b="0" dirty="0">
                        <a:solidFill>
                          <a:srgbClr val="FF0000"/>
                        </a:solidFill>
                      </a:endParaRPr>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b="0" dirty="0" smtClean="0">
                          <a:solidFill>
                            <a:schemeClr val="tx1"/>
                          </a:solidFill>
                        </a:rPr>
                        <a:t>0</a:t>
                      </a:r>
                      <a:endParaRPr lang="en-GB" b="0" dirty="0">
                        <a:solidFill>
                          <a:schemeClr val="tx1"/>
                        </a:solidFill>
                      </a:endParaRPr>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79768369"/>
              </p:ext>
            </p:extLst>
          </p:nvPr>
        </p:nvGraphicFramePr>
        <p:xfrm>
          <a:off x="4737200" y="1219360"/>
          <a:ext cx="1224136" cy="259588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e1 – e4</a:t>
                      </a:r>
                      <a:endParaRPr lang="en-GB" dirty="0" smtClean="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en-US" dirty="0" smtClean="0"/>
                        <a:t>e2</a:t>
                      </a:r>
                      <a:r>
                        <a:rPr lang="en-US" baseline="0" dirty="0" smtClean="0"/>
                        <a:t> – e4</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e1 – e3</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e5</a:t>
                      </a:r>
                      <a:r>
                        <a:rPr lang="en-US" baseline="0" dirty="0" smtClean="0"/>
                        <a:t> – e3</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e2 – e3</a:t>
                      </a:r>
                      <a:endParaRPr lang="en-GB" dirty="0"/>
                    </a:p>
                  </a:txBody>
                  <a:tcPr/>
                </a:tc>
                <a:extLst>
                  <a:ext uri="{0D108BD9-81ED-4DB2-BD59-A6C34878D82A}">
                    <a16:rowId xmlns:a16="http://schemas.microsoft.com/office/drawing/2014/main" val="10005"/>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6"/>
                  </a:ext>
                </a:extLst>
              </a:tr>
            </a:tbl>
          </a:graphicData>
        </a:graphic>
      </p:graphicFrame>
      <p:sp>
        <p:nvSpPr>
          <p:cNvPr id="8" name="Oval 7"/>
          <p:cNvSpPr/>
          <p:nvPr/>
        </p:nvSpPr>
        <p:spPr>
          <a:xfrm>
            <a:off x="1064792" y="4027672"/>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153024" y="4027672"/>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sp>
        <p:nvSpPr>
          <p:cNvPr id="11" name="Oval 10"/>
          <p:cNvSpPr/>
          <p:nvPr/>
        </p:nvSpPr>
        <p:spPr>
          <a:xfrm>
            <a:off x="1064792" y="5094807"/>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153024" y="5094807"/>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sp>
        <p:nvSpPr>
          <p:cNvPr id="15" name="Oval 14"/>
          <p:cNvSpPr/>
          <p:nvPr/>
        </p:nvSpPr>
        <p:spPr>
          <a:xfrm>
            <a:off x="3081016" y="5827872"/>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4" name="Oval 13"/>
          <p:cNvSpPr/>
          <p:nvPr/>
        </p:nvSpPr>
        <p:spPr>
          <a:xfrm>
            <a:off x="2648968" y="3811648"/>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3" name="Title 1"/>
          <p:cNvSpPr txBox="1">
            <a:spLocks/>
          </p:cNvSpPr>
          <p:nvPr/>
        </p:nvSpPr>
        <p:spPr bwMode="auto">
          <a:xfrm>
            <a:off x="1" y="0"/>
            <a:ext cx="9144000" cy="8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a:t>Linda Algorithm Example </a:t>
            </a:r>
          </a:p>
        </p:txBody>
      </p:sp>
      <p:sp>
        <p:nvSpPr>
          <p:cNvPr id="16" name="Slide Number Placeholder 15"/>
          <p:cNvSpPr>
            <a:spLocks noGrp="1"/>
          </p:cNvSpPr>
          <p:nvPr>
            <p:ph type="sldNum" sz="quarter" idx="10"/>
          </p:nvPr>
        </p:nvSpPr>
        <p:spPr/>
        <p:txBody>
          <a:bodyPr/>
          <a:lstStyle/>
          <a:p>
            <a:pPr>
              <a:defRPr/>
            </a:pPr>
            <a:fld id="{8CC49870-FC5F-1046-8A0C-D94918725A28}" type="slidenum">
              <a:rPr lang="en-US" smtClean="0"/>
              <a:pPr>
                <a:defRPr/>
              </a:pPr>
              <a:t>37</a:t>
            </a:fld>
            <a:endParaRPr lang="en-US" dirty="0"/>
          </a:p>
        </p:txBody>
      </p:sp>
      <p:sp>
        <p:nvSpPr>
          <p:cNvPr id="17" name="TextBox 16"/>
          <p:cNvSpPr txBox="1"/>
          <p:nvPr/>
        </p:nvSpPr>
        <p:spPr>
          <a:xfrm>
            <a:off x="6134984" y="1499185"/>
            <a:ext cx="2804064" cy="845744"/>
          </a:xfrm>
          <a:prstGeom prst="rect">
            <a:avLst/>
          </a:prstGeom>
          <a:noFill/>
        </p:spPr>
        <p:txBody>
          <a:bodyPr wrap="square" rtlCol="0">
            <a:spAutoFit/>
          </a:bodyPr>
          <a:lstStyle/>
          <a:p>
            <a:pPr>
              <a:buNone/>
            </a:pPr>
            <a:r>
              <a:rPr lang="en-US" sz="2400" dirty="0" smtClean="0"/>
              <a:t>the head of PQ is a match by default </a:t>
            </a:r>
            <a:endParaRPr lang="en-US" sz="2400" dirty="0"/>
          </a:p>
        </p:txBody>
      </p:sp>
    </p:spTree>
    <p:extLst>
      <p:ext uri="{BB962C8B-B14F-4D97-AF65-F5344CB8AC3E}">
        <p14:creationId xmlns:p14="http://schemas.microsoft.com/office/powerpoint/2010/main" val="31991007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447818263"/>
              </p:ext>
            </p:extLst>
          </p:nvPr>
        </p:nvGraphicFramePr>
        <p:xfrm>
          <a:off x="475080" y="1246656"/>
          <a:ext cx="3692883" cy="2225040"/>
        </p:xfrm>
        <a:graphic>
          <a:graphicData uri="http://schemas.openxmlformats.org/drawingml/2006/table">
            <a:tbl>
              <a:tblPr firstRow="1" firstCol="1">
                <a:tableStyleId>{5C22544A-7EE6-4342-B048-85BDC9FD1C3A}</a:tableStyleId>
              </a:tblPr>
              <a:tblGrid>
                <a:gridCol w="1217242">
                  <a:extLst>
                    <a:ext uri="{9D8B030D-6E8A-4147-A177-3AD203B41FA5}">
                      <a16:colId xmlns:a16="http://schemas.microsoft.com/office/drawing/2014/main" val="20000"/>
                    </a:ext>
                  </a:extLst>
                </a:gridCol>
                <a:gridCol w="444822">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20996">
                  <a:extLst>
                    <a:ext uri="{9D8B030D-6E8A-4147-A177-3AD203B41FA5}">
                      <a16:colId xmlns:a16="http://schemas.microsoft.com/office/drawing/2014/main" val="20003"/>
                    </a:ext>
                  </a:extLst>
                </a:gridCol>
                <a:gridCol w="542260">
                  <a:extLst>
                    <a:ext uri="{9D8B030D-6E8A-4147-A177-3AD203B41FA5}">
                      <a16:colId xmlns:a16="http://schemas.microsoft.com/office/drawing/2014/main" val="20004"/>
                    </a:ext>
                  </a:extLst>
                </a:gridCol>
                <a:gridCol w="510363">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b="0" dirty="0" smtClean="0">
                          <a:solidFill>
                            <a:schemeClr val="tx1"/>
                          </a:solidFill>
                        </a:rPr>
                        <a:t>0</a:t>
                      </a:r>
                      <a:endParaRPr lang="en-GB" b="0" dirty="0">
                        <a:solidFill>
                          <a:schemeClr val="tx1"/>
                        </a:solidFill>
                      </a:endParaRPr>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0435287"/>
              </p:ext>
            </p:extLst>
          </p:nvPr>
        </p:nvGraphicFramePr>
        <p:xfrm>
          <a:off x="4723552" y="1246656"/>
          <a:ext cx="1224136" cy="222504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algn="ctr"/>
                      <a:r>
                        <a:rPr lang="en-US" strike="sngStrike" dirty="0" smtClean="0"/>
                        <a:t>e2</a:t>
                      </a:r>
                      <a:r>
                        <a:rPr lang="en-US" strike="sngStrike" baseline="0" dirty="0" smtClean="0"/>
                        <a:t> – e4</a:t>
                      </a:r>
                      <a:endParaRPr lang="en-GB" strike="sngStrike" dirty="0"/>
                    </a:p>
                  </a:txBody>
                  <a:tcPr/>
                </a:tc>
                <a:extLst>
                  <a:ext uri="{0D108BD9-81ED-4DB2-BD59-A6C34878D82A}">
                    <a16:rowId xmlns:a16="http://schemas.microsoft.com/office/drawing/2014/main" val="10001"/>
                  </a:ext>
                </a:extLst>
              </a:tr>
              <a:tr h="370840">
                <a:tc>
                  <a:txBody>
                    <a:bodyPr/>
                    <a:lstStyle/>
                    <a:p>
                      <a:pPr algn="ctr"/>
                      <a:r>
                        <a:rPr lang="en-US" strike="sngStrike" dirty="0" smtClean="0"/>
                        <a:t>e1 – e3</a:t>
                      </a:r>
                      <a:endParaRPr lang="en-GB" strike="sngStrike"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50"/>
                          </a:solidFill>
                        </a:rPr>
                        <a:t>e2</a:t>
                      </a:r>
                      <a:r>
                        <a:rPr lang="en-US" baseline="0" dirty="0" smtClean="0">
                          <a:solidFill>
                            <a:srgbClr val="00B050"/>
                          </a:solidFill>
                        </a:rPr>
                        <a:t> – e3</a:t>
                      </a:r>
                      <a:endParaRPr lang="en-GB" dirty="0">
                        <a:solidFill>
                          <a:srgbClr val="00B050"/>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chemeClr val="accent2"/>
                          </a:solidFill>
                        </a:rPr>
                        <a:t>e5 – e3</a:t>
                      </a:r>
                      <a:endParaRPr lang="en-GB" dirty="0">
                        <a:solidFill>
                          <a:schemeClr val="accent2"/>
                        </a:solidFill>
                      </a:endParaRPr>
                    </a:p>
                  </a:txBody>
                  <a:tcPr/>
                </a:tc>
                <a:extLst>
                  <a:ext uri="{0D108BD9-81ED-4DB2-BD59-A6C34878D82A}">
                    <a16:rowId xmlns:a16="http://schemas.microsoft.com/office/drawing/2014/main" val="10004"/>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5"/>
                  </a:ext>
                </a:extLst>
              </a:tr>
            </a:tbl>
          </a:graphicData>
        </a:graphic>
      </p:graphicFrame>
      <p:sp>
        <p:nvSpPr>
          <p:cNvPr id="8" name="Oval 7"/>
          <p:cNvSpPr/>
          <p:nvPr/>
        </p:nvSpPr>
        <p:spPr>
          <a:xfrm>
            <a:off x="1051144" y="4082264"/>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139376" y="4082264"/>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cxnSp>
        <p:nvCxnSpPr>
          <p:cNvPr id="10" name="Curved Connector 9"/>
          <p:cNvCxnSpPr>
            <a:stCxn id="8" idx="7"/>
            <a:endCxn id="9" idx="1"/>
          </p:cNvCxnSpPr>
          <p:nvPr/>
        </p:nvCxnSpPr>
        <p:spPr>
          <a:xfrm rot="5400000" flipH="1" flipV="1">
            <a:off x="2464796" y="3346314"/>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51144" y="5149399"/>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139376" y="5149399"/>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cxnSp>
        <p:nvCxnSpPr>
          <p:cNvPr id="13" name="Curved Connector 12"/>
          <p:cNvCxnSpPr>
            <a:stCxn id="11" idx="5"/>
            <a:endCxn id="12" idx="3"/>
          </p:cNvCxnSpPr>
          <p:nvPr/>
        </p:nvCxnSpPr>
        <p:spPr>
          <a:xfrm rot="16200000" flipH="1">
            <a:off x="2464796" y="4677217"/>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067368" y="5882464"/>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4" name="Oval 13"/>
          <p:cNvSpPr/>
          <p:nvPr/>
        </p:nvSpPr>
        <p:spPr>
          <a:xfrm>
            <a:off x="2635320" y="3866240"/>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7" name="Right Brace 16"/>
          <p:cNvSpPr/>
          <p:nvPr/>
        </p:nvSpPr>
        <p:spPr>
          <a:xfrm>
            <a:off x="5947688" y="1678704"/>
            <a:ext cx="144016" cy="72008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6163712" y="1409336"/>
            <a:ext cx="2627784" cy="1222451"/>
          </a:xfrm>
          <a:prstGeom prst="rect">
            <a:avLst/>
          </a:prstGeom>
          <a:noFill/>
        </p:spPr>
        <p:txBody>
          <a:bodyPr wrap="square" rtlCol="0">
            <a:spAutoFit/>
          </a:bodyPr>
          <a:lstStyle/>
          <a:p>
            <a:pPr>
              <a:buNone/>
            </a:pPr>
            <a:r>
              <a:rPr lang="en-US" sz="2400" dirty="0" smtClean="0"/>
              <a:t>unique mapping </a:t>
            </a:r>
            <a:r>
              <a:rPr lang="en-US" sz="2400" dirty="0"/>
              <a:t>constraint (1-1 </a:t>
            </a:r>
            <a:r>
              <a:rPr lang="en-US" sz="2400" dirty="0" smtClean="0"/>
              <a:t>Assumption)</a:t>
            </a:r>
          </a:p>
        </p:txBody>
      </p:sp>
      <p:cxnSp>
        <p:nvCxnSpPr>
          <p:cNvPr id="20" name="Straight Arrow Connector 19"/>
          <p:cNvCxnSpPr/>
          <p:nvPr/>
        </p:nvCxnSpPr>
        <p:spPr>
          <a:xfrm flipV="1">
            <a:off x="5803672" y="2470792"/>
            <a:ext cx="0" cy="144016"/>
          </a:xfrm>
          <a:prstGeom prst="straightConnector1">
            <a:avLst/>
          </a:prstGeom>
          <a:ln w="25400">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803672" y="2830832"/>
            <a:ext cx="0" cy="144016"/>
          </a:xfrm>
          <a:prstGeom prst="straightConnector1">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9696" y="2591582"/>
            <a:ext cx="3124304" cy="2352567"/>
          </a:xfrm>
          <a:prstGeom prst="rect">
            <a:avLst/>
          </a:prstGeom>
          <a:noFill/>
        </p:spPr>
        <p:txBody>
          <a:bodyPr wrap="square" rtlCol="0">
            <a:spAutoFit/>
          </a:bodyPr>
          <a:lstStyle/>
          <a:p>
            <a:pPr>
              <a:buNone/>
            </a:pPr>
            <a:r>
              <a:rPr lang="en-US" sz="2400" dirty="0" smtClean="0">
                <a:solidFill>
                  <a:srgbClr val="0000FF"/>
                </a:solidFill>
              </a:rPr>
              <a:t>similarity re-computation</a:t>
            </a:r>
            <a:r>
              <a:rPr lang="en-US" sz="2400" dirty="0" smtClean="0"/>
              <a:t>, based on the matching neighbors and the names of the links to them</a:t>
            </a:r>
            <a:endParaRPr lang="en-GB" sz="2400" dirty="0"/>
          </a:p>
        </p:txBody>
      </p:sp>
      <p:sp>
        <p:nvSpPr>
          <p:cNvPr id="22" name="Title 1"/>
          <p:cNvSpPr txBox="1">
            <a:spLocks/>
          </p:cNvSpPr>
          <p:nvPr/>
        </p:nvSpPr>
        <p:spPr bwMode="auto">
          <a:xfrm>
            <a:off x="1" y="0"/>
            <a:ext cx="9144000" cy="8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a:t>Linda Algorithm Example </a:t>
            </a:r>
          </a:p>
        </p:txBody>
      </p:sp>
      <p:sp>
        <p:nvSpPr>
          <p:cNvPr id="23" name="Slide Number Placeholder 22"/>
          <p:cNvSpPr>
            <a:spLocks noGrp="1"/>
          </p:cNvSpPr>
          <p:nvPr>
            <p:ph type="sldNum" sz="quarter" idx="10"/>
          </p:nvPr>
        </p:nvSpPr>
        <p:spPr/>
        <p:txBody>
          <a:bodyPr/>
          <a:lstStyle/>
          <a:p>
            <a:pPr>
              <a:defRPr/>
            </a:pPr>
            <a:fld id="{8CC49870-FC5F-1046-8A0C-D94918725A28}" type="slidenum">
              <a:rPr lang="en-US" smtClean="0"/>
              <a:pPr>
                <a:defRPr/>
              </a:pPr>
              <a:t>38</a:t>
            </a:fld>
            <a:endParaRPr lang="en-US" dirty="0"/>
          </a:p>
        </p:txBody>
      </p:sp>
      <p:sp>
        <p:nvSpPr>
          <p:cNvPr id="24" name="TextBox 23"/>
          <p:cNvSpPr txBox="1"/>
          <p:nvPr/>
        </p:nvSpPr>
        <p:spPr>
          <a:xfrm>
            <a:off x="2041840" y="3811648"/>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
        <p:nvSpPr>
          <p:cNvPr id="25" name="TextBox 24"/>
          <p:cNvSpPr txBox="1"/>
          <p:nvPr/>
        </p:nvSpPr>
        <p:spPr>
          <a:xfrm>
            <a:off x="1946143" y="5294340"/>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Tree>
    <p:extLst>
      <p:ext uri="{BB962C8B-B14F-4D97-AF65-F5344CB8AC3E}">
        <p14:creationId xmlns:p14="http://schemas.microsoft.com/office/powerpoint/2010/main" val="39010174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0615"/>
            <a:ext cx="9144000" cy="791570"/>
          </a:xfrm>
        </p:spPr>
        <p:txBody>
          <a:bodyPr/>
          <a:lstStyle/>
          <a:p>
            <a:r>
              <a:rPr lang="en-US" dirty="0" smtClean="0"/>
              <a:t>In Search of Similarity Evidence in </a:t>
            </a:r>
            <a:r>
              <a:rPr lang="en-US" dirty="0" smtClean="0"/>
              <a:t>KBs </a:t>
            </a:r>
            <a:r>
              <a:rPr lang="en-GB" dirty="0"/>
              <a:t>[</a:t>
            </a:r>
            <a:r>
              <a:rPr lang="en-GB" dirty="0" err="1"/>
              <a:t>Efthymiou</a:t>
            </a:r>
            <a:r>
              <a:rPr lang="en-GB" dirty="0"/>
              <a:t> et al</a:t>
            </a:r>
            <a:r>
              <a:rPr lang="en-GB" dirty="0" smtClean="0"/>
              <a:t>.</a:t>
            </a:r>
            <a:r>
              <a:rPr lang="en-GB" dirty="0"/>
              <a:t> </a:t>
            </a:r>
            <a:r>
              <a:rPr lang="en-GB" dirty="0" smtClean="0"/>
              <a:t>2016, 2015]</a:t>
            </a:r>
            <a:r>
              <a:rPr lang="en-US" dirty="0" smtClean="0"/>
              <a:t> </a:t>
            </a:r>
            <a:endParaRPr lang="en-US" dirty="0"/>
          </a:p>
        </p:txBody>
      </p:sp>
      <p:sp>
        <p:nvSpPr>
          <p:cNvPr id="3" name="Espace réservé du contenu 2"/>
          <p:cNvSpPr>
            <a:spLocks noGrp="1"/>
          </p:cNvSpPr>
          <p:nvPr>
            <p:ph idx="1"/>
          </p:nvPr>
        </p:nvSpPr>
        <p:spPr>
          <a:xfrm>
            <a:off x="0" y="1342759"/>
            <a:ext cx="9144000" cy="5112698"/>
          </a:xfrm>
        </p:spPr>
        <p:txBody>
          <a:bodyPr/>
          <a:lstStyle/>
          <a:p>
            <a:pPr>
              <a:spcBef>
                <a:spcPts val="0"/>
              </a:spcBef>
            </a:pPr>
            <a:r>
              <a:rPr lang="en-US" sz="2400" dirty="0">
                <a:solidFill>
                  <a:srgbClr val="0000FF"/>
                </a:solidFill>
              </a:rPr>
              <a:t>Attribute-based</a:t>
            </a:r>
            <a:r>
              <a:rPr lang="en-US" sz="2400" dirty="0"/>
              <a:t> comparisons</a:t>
            </a:r>
          </a:p>
          <a:p>
            <a:pPr lvl="1"/>
            <a:r>
              <a:rPr lang="en-US" sz="2200" dirty="0">
                <a:solidFill>
                  <a:srgbClr val="0000FF"/>
                </a:solidFill>
              </a:rPr>
              <a:t>unique attributes </a:t>
            </a:r>
            <a:r>
              <a:rPr lang="en-US" sz="2200" dirty="0"/>
              <a:t>(e.g., </a:t>
            </a:r>
            <a:r>
              <a:rPr lang="en-US" sz="2200" dirty="0" err="1">
                <a:latin typeface="Lucida Console" panose="020B0609040504020204" pitchFamily="49" charset="0"/>
              </a:rPr>
              <a:t>rdfs:label</a:t>
            </a:r>
            <a:r>
              <a:rPr lang="en-US" sz="2200" dirty="0"/>
              <a:t>) provide strong evidence</a:t>
            </a:r>
          </a:p>
          <a:p>
            <a:pPr lvl="2"/>
            <a:r>
              <a:rPr lang="en-US" sz="2200" dirty="0"/>
              <a:t>&gt;90% of matching pairs have &gt;80% </a:t>
            </a:r>
            <a:r>
              <a:rPr lang="en-US" sz="2200" dirty="0">
                <a:solidFill>
                  <a:srgbClr val="0000FF"/>
                </a:solidFill>
              </a:rPr>
              <a:t>overlap similarity</a:t>
            </a:r>
            <a:r>
              <a:rPr lang="en-US" sz="2200" dirty="0"/>
              <a:t> in the values of </a:t>
            </a:r>
            <a:r>
              <a:rPr lang="en-US" sz="2200" dirty="0" err="1">
                <a:latin typeface="Lucida Console" panose="020B0609040504020204" pitchFamily="49" charset="0"/>
              </a:rPr>
              <a:t>rdfs:label</a:t>
            </a:r>
            <a:endParaRPr lang="en-US" sz="2200" dirty="0">
              <a:latin typeface="Lucida Console" panose="020B0609040504020204" pitchFamily="49" charset="0"/>
            </a:endParaRPr>
          </a:p>
          <a:p>
            <a:pPr>
              <a:spcBef>
                <a:spcPts val="0"/>
              </a:spcBef>
            </a:pPr>
            <a:r>
              <a:rPr lang="en-US" sz="2400" dirty="0" smtClean="0">
                <a:solidFill>
                  <a:srgbClr val="0000FF"/>
                </a:solidFill>
              </a:rPr>
              <a:t>Content-based</a:t>
            </a:r>
            <a:r>
              <a:rPr lang="en-US" sz="2400" dirty="0" smtClean="0"/>
              <a:t> comparisons</a:t>
            </a:r>
          </a:p>
          <a:p>
            <a:pPr lvl="1"/>
            <a:r>
              <a:rPr lang="en-US" sz="2200" dirty="0">
                <a:solidFill>
                  <a:srgbClr val="0000FF"/>
                </a:solidFill>
              </a:rPr>
              <a:t>c</a:t>
            </a:r>
            <a:r>
              <a:rPr lang="en-US" sz="2200" dirty="0" smtClean="0">
                <a:solidFill>
                  <a:srgbClr val="0000FF"/>
                </a:solidFill>
              </a:rPr>
              <a:t>entral</a:t>
            </a:r>
            <a:r>
              <a:rPr lang="en-US" sz="2200" dirty="0" smtClean="0"/>
              <a:t> KBs: 3-4 </a:t>
            </a:r>
            <a:r>
              <a:rPr lang="en-US" sz="2200" dirty="0"/>
              <a:t>common tokens in </a:t>
            </a:r>
            <a:r>
              <a:rPr lang="en-US" sz="2200" dirty="0" smtClean="0"/>
              <a:t>entity values</a:t>
            </a:r>
            <a:endParaRPr lang="en-US" sz="2200" dirty="0"/>
          </a:p>
          <a:p>
            <a:pPr lvl="1"/>
            <a:r>
              <a:rPr lang="en-US" sz="2200" dirty="0">
                <a:solidFill>
                  <a:srgbClr val="0000FF"/>
                </a:solidFill>
              </a:rPr>
              <a:t>p</a:t>
            </a:r>
            <a:r>
              <a:rPr lang="en-US" sz="2200" dirty="0" smtClean="0">
                <a:solidFill>
                  <a:srgbClr val="0000FF"/>
                </a:solidFill>
              </a:rPr>
              <a:t>eripheral</a:t>
            </a:r>
            <a:r>
              <a:rPr lang="en-US" sz="2200" dirty="0" smtClean="0"/>
              <a:t> </a:t>
            </a:r>
            <a:r>
              <a:rPr lang="en-US" sz="2200" dirty="0"/>
              <a:t>KBs</a:t>
            </a:r>
            <a:r>
              <a:rPr lang="en-US" sz="2200" dirty="0" smtClean="0"/>
              <a:t>: 1-2 </a:t>
            </a:r>
            <a:r>
              <a:rPr lang="en-US" sz="2200" dirty="0"/>
              <a:t>common tokens in entity </a:t>
            </a:r>
            <a:r>
              <a:rPr lang="en-US" sz="2200" dirty="0" smtClean="0"/>
              <a:t>values</a:t>
            </a:r>
          </a:p>
          <a:p>
            <a:pPr lvl="2"/>
            <a:r>
              <a:rPr lang="en-US" sz="2200" dirty="0" smtClean="0"/>
              <a:t>blocking </a:t>
            </a:r>
            <a:r>
              <a:rPr lang="en-US" sz="2200" dirty="0"/>
              <a:t>algorithms miss </a:t>
            </a:r>
            <a:r>
              <a:rPr lang="en-US" sz="2200" dirty="0" smtClean="0"/>
              <a:t>up to </a:t>
            </a:r>
            <a:r>
              <a:rPr lang="en-US" sz="2200" dirty="0"/>
              <a:t>30</a:t>
            </a:r>
            <a:r>
              <a:rPr lang="en-US" sz="2200" dirty="0" smtClean="0"/>
              <a:t>% </a:t>
            </a:r>
            <a:r>
              <a:rPr lang="en-US" sz="2200" dirty="0"/>
              <a:t>matches </a:t>
            </a:r>
            <a:r>
              <a:rPr lang="en-US" sz="2200" dirty="0" smtClean="0"/>
              <a:t>in </a:t>
            </a:r>
            <a:r>
              <a:rPr lang="en-US" sz="2200" dirty="0"/>
              <a:t>peripheral </a:t>
            </a:r>
            <a:r>
              <a:rPr lang="en-US" sz="2200" dirty="0" smtClean="0"/>
              <a:t>KBs</a:t>
            </a:r>
            <a:endParaRPr lang="en-US" sz="2200" dirty="0"/>
          </a:p>
          <a:p>
            <a:pPr>
              <a:spcBef>
                <a:spcPts val="0"/>
              </a:spcBef>
            </a:pPr>
            <a:r>
              <a:rPr lang="en-US" sz="2400" dirty="0" smtClean="0">
                <a:solidFill>
                  <a:srgbClr val="0000FF"/>
                </a:solidFill>
              </a:rPr>
              <a:t>Relationships-based</a:t>
            </a:r>
            <a:r>
              <a:rPr lang="en-US" sz="2400" dirty="0" smtClean="0"/>
              <a:t> comparisons</a:t>
            </a:r>
          </a:p>
          <a:p>
            <a:pPr lvl="1"/>
            <a:r>
              <a:rPr lang="en-US" sz="2200" dirty="0">
                <a:solidFill>
                  <a:srgbClr val="0000FF"/>
                </a:solidFill>
              </a:rPr>
              <a:t>matching </a:t>
            </a:r>
            <a:r>
              <a:rPr lang="en-US" sz="2200" dirty="0" smtClean="0">
                <a:solidFill>
                  <a:srgbClr val="0000FF"/>
                </a:solidFill>
              </a:rPr>
              <a:t>neighbors </a:t>
            </a:r>
            <a:r>
              <a:rPr lang="en-US" sz="2200" dirty="0" smtClean="0"/>
              <a:t>provide positive evidence</a:t>
            </a:r>
          </a:p>
          <a:p>
            <a:pPr lvl="2"/>
            <a:r>
              <a:rPr lang="en-US" sz="2200" dirty="0" smtClean="0"/>
              <a:t>&gt;92% of pairs with at least one matching neighbor, are matches in most KBs</a:t>
            </a:r>
            <a:endParaRPr lang="en-US" sz="2200" dirty="0"/>
          </a:p>
          <a:p>
            <a:pPr lvl="1"/>
            <a:r>
              <a:rPr lang="en-US" sz="2200" dirty="0" smtClean="0">
                <a:solidFill>
                  <a:srgbClr val="0000FF"/>
                </a:solidFill>
              </a:rPr>
              <a:t>some types of relationships </a:t>
            </a:r>
            <a:r>
              <a:rPr lang="en-US" sz="2200" dirty="0"/>
              <a:t>provide strong </a:t>
            </a:r>
            <a:r>
              <a:rPr lang="en-US" sz="2200" dirty="0" smtClean="0"/>
              <a:t>negative evidence</a:t>
            </a:r>
          </a:p>
          <a:p>
            <a:pPr lvl="2"/>
            <a:r>
              <a:rPr lang="en-US" sz="2200" dirty="0" smtClean="0"/>
              <a:t>dissimilar </a:t>
            </a:r>
            <a:r>
              <a:rPr lang="en-US" sz="2200" dirty="0"/>
              <a:t>values for </a:t>
            </a:r>
            <a:r>
              <a:rPr lang="en-US" sz="2200" dirty="0" err="1">
                <a:latin typeface="Lucida Console" panose="020B0609040504020204" pitchFamily="49" charset="0"/>
              </a:rPr>
              <a:t>wasBornIn</a:t>
            </a:r>
            <a:r>
              <a:rPr lang="en-US" sz="2200" dirty="0"/>
              <a:t> indicate a non-matching pair</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a:t>
            </a:fld>
            <a:endParaRPr lang="en-US" dirty="0"/>
          </a:p>
        </p:txBody>
      </p:sp>
    </p:spTree>
    <p:extLst>
      <p:ext uri="{BB962C8B-B14F-4D97-AF65-F5344CB8AC3E}">
        <p14:creationId xmlns:p14="http://schemas.microsoft.com/office/powerpoint/2010/main" val="2901299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806386651"/>
              </p:ext>
            </p:extLst>
          </p:nvPr>
        </p:nvGraphicFramePr>
        <p:xfrm>
          <a:off x="529672" y="1219360"/>
          <a:ext cx="3672408" cy="2225040"/>
        </p:xfrm>
        <a:graphic>
          <a:graphicData uri="http://schemas.openxmlformats.org/drawingml/2006/table">
            <a:tbl>
              <a:tblPr firstRow="1" firstCol="1">
                <a:tableStyleId>{5C22544A-7EE6-4342-B048-85BDC9FD1C3A}</a:tableStyleId>
              </a:tblPr>
              <a:tblGrid>
                <a:gridCol w="1162649">
                  <a:extLst>
                    <a:ext uri="{9D8B030D-6E8A-4147-A177-3AD203B41FA5}">
                      <a16:colId xmlns:a16="http://schemas.microsoft.com/office/drawing/2014/main" val="20000"/>
                    </a:ext>
                  </a:extLst>
                </a:gridCol>
                <a:gridCol w="478213">
                  <a:extLst>
                    <a:ext uri="{9D8B030D-6E8A-4147-A177-3AD203B41FA5}">
                      <a16:colId xmlns:a16="http://schemas.microsoft.com/office/drawing/2014/main" val="20001"/>
                    </a:ext>
                  </a:extLst>
                </a:gridCol>
                <a:gridCol w="468817">
                  <a:extLst>
                    <a:ext uri="{9D8B030D-6E8A-4147-A177-3AD203B41FA5}">
                      <a16:colId xmlns:a16="http://schemas.microsoft.com/office/drawing/2014/main" val="20002"/>
                    </a:ext>
                  </a:extLst>
                </a:gridCol>
                <a:gridCol w="468817">
                  <a:extLst>
                    <a:ext uri="{9D8B030D-6E8A-4147-A177-3AD203B41FA5}">
                      <a16:colId xmlns:a16="http://schemas.microsoft.com/office/drawing/2014/main" val="20003"/>
                    </a:ext>
                  </a:extLst>
                </a:gridCol>
                <a:gridCol w="546956">
                  <a:extLst>
                    <a:ext uri="{9D8B030D-6E8A-4147-A177-3AD203B41FA5}">
                      <a16:colId xmlns:a16="http://schemas.microsoft.com/office/drawing/2014/main" val="20004"/>
                    </a:ext>
                  </a:extLst>
                </a:gridCol>
                <a:gridCol w="546956">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solidFill>
                            <a:schemeClr val="tx1"/>
                          </a:solidFill>
                        </a:rPr>
                        <a:t>0</a:t>
                      </a:r>
                      <a:endParaRPr lang="en-GB" dirty="0">
                        <a:solidFill>
                          <a:schemeClr val="tx1"/>
                        </a:solidFill>
                      </a:endParaRPr>
                    </a:p>
                  </a:txBody>
                  <a:tcPr/>
                </a:tc>
                <a:tc>
                  <a:txBody>
                    <a:bodyPr/>
                    <a:lstStyle/>
                    <a:p>
                      <a:r>
                        <a:rPr lang="en-US" dirty="0" smtClean="0"/>
                        <a:t>0</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solidFill>
                            <a:srgbClr val="FF0000"/>
                          </a:solidFill>
                        </a:rPr>
                        <a:t>1</a:t>
                      </a:r>
                      <a:endParaRPr lang="en-GB" dirty="0">
                        <a:solidFill>
                          <a:srgbClr val="FF0000"/>
                        </a:solidFill>
                      </a:endParaRPr>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b="0" dirty="0" smtClean="0">
                          <a:solidFill>
                            <a:schemeClr val="tx1"/>
                          </a:solidFill>
                        </a:rPr>
                        <a:t>0</a:t>
                      </a:r>
                      <a:endParaRPr lang="en-GB" b="0" dirty="0">
                        <a:solidFill>
                          <a:schemeClr val="tx1"/>
                        </a:solidFill>
                      </a:endParaRPr>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60327844"/>
              </p:ext>
            </p:extLst>
          </p:nvPr>
        </p:nvGraphicFramePr>
        <p:xfrm>
          <a:off x="4778144" y="1219360"/>
          <a:ext cx="1224136" cy="148336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e2</a:t>
                      </a:r>
                      <a:r>
                        <a:rPr lang="en-US" baseline="0" dirty="0" smtClean="0">
                          <a:solidFill>
                            <a:srgbClr val="FF0000"/>
                          </a:solidFill>
                        </a:rPr>
                        <a:t> – e3</a:t>
                      </a:r>
                      <a:endParaRPr lang="en-GB" dirty="0" smtClean="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chemeClr val="tx1"/>
                          </a:solidFill>
                        </a:rPr>
                        <a:t>e5 – e3</a:t>
                      </a:r>
                      <a:endParaRPr lang="en-GB"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3"/>
                  </a:ext>
                </a:extLst>
              </a:tr>
            </a:tbl>
          </a:graphicData>
        </a:graphic>
      </p:graphicFrame>
      <p:sp>
        <p:nvSpPr>
          <p:cNvPr id="8" name="Oval 7"/>
          <p:cNvSpPr/>
          <p:nvPr/>
        </p:nvSpPr>
        <p:spPr>
          <a:xfrm>
            <a:off x="1105736" y="4027672"/>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193968" y="4027672"/>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cxnSp>
        <p:nvCxnSpPr>
          <p:cNvPr id="10" name="Curved Connector 9"/>
          <p:cNvCxnSpPr>
            <a:stCxn id="8" idx="7"/>
            <a:endCxn id="9" idx="1"/>
          </p:cNvCxnSpPr>
          <p:nvPr/>
        </p:nvCxnSpPr>
        <p:spPr>
          <a:xfrm rot="5400000" flipH="1" flipV="1">
            <a:off x="2519388" y="3291722"/>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05736" y="5094807"/>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193968" y="5094807"/>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cxnSp>
        <p:nvCxnSpPr>
          <p:cNvPr id="13" name="Curved Connector 12"/>
          <p:cNvCxnSpPr>
            <a:stCxn id="11" idx="5"/>
            <a:endCxn id="12" idx="3"/>
          </p:cNvCxnSpPr>
          <p:nvPr/>
        </p:nvCxnSpPr>
        <p:spPr>
          <a:xfrm rot="16200000" flipH="1">
            <a:off x="2519388" y="4622625"/>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121960" y="5827872"/>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4" name="Oval 13"/>
          <p:cNvSpPr/>
          <p:nvPr/>
        </p:nvSpPr>
        <p:spPr>
          <a:xfrm>
            <a:off x="2689912" y="3811648"/>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9" name="Oval 18"/>
          <p:cNvSpPr/>
          <p:nvPr/>
        </p:nvSpPr>
        <p:spPr>
          <a:xfrm>
            <a:off x="673688" y="3811648"/>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7" name="TextBox 16"/>
          <p:cNvSpPr txBox="1"/>
          <p:nvPr/>
        </p:nvSpPr>
        <p:spPr>
          <a:xfrm>
            <a:off x="2041840" y="3811648"/>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
        <p:nvSpPr>
          <p:cNvPr id="18" name="TextBox 17"/>
          <p:cNvSpPr txBox="1"/>
          <p:nvPr/>
        </p:nvSpPr>
        <p:spPr>
          <a:xfrm>
            <a:off x="2041840" y="5251808"/>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
        <p:nvSpPr>
          <p:cNvPr id="20" name="Title 1"/>
          <p:cNvSpPr txBox="1">
            <a:spLocks/>
          </p:cNvSpPr>
          <p:nvPr/>
        </p:nvSpPr>
        <p:spPr bwMode="auto">
          <a:xfrm>
            <a:off x="1" y="0"/>
            <a:ext cx="9144000" cy="8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a:t>Linda Algorithm Example </a:t>
            </a:r>
          </a:p>
        </p:txBody>
      </p:sp>
      <p:sp>
        <p:nvSpPr>
          <p:cNvPr id="21" name="Slide Number Placeholder 20"/>
          <p:cNvSpPr>
            <a:spLocks noGrp="1"/>
          </p:cNvSpPr>
          <p:nvPr>
            <p:ph type="sldNum" sz="quarter" idx="10"/>
          </p:nvPr>
        </p:nvSpPr>
        <p:spPr/>
        <p:txBody>
          <a:bodyPr/>
          <a:lstStyle/>
          <a:p>
            <a:pPr>
              <a:defRPr/>
            </a:pPr>
            <a:fld id="{8CC49870-FC5F-1046-8A0C-D94918725A28}" type="slidenum">
              <a:rPr lang="en-US" smtClean="0"/>
              <a:pPr>
                <a:defRPr/>
              </a:pPr>
              <a:t>39</a:t>
            </a:fld>
            <a:endParaRPr lang="en-US" dirty="0"/>
          </a:p>
        </p:txBody>
      </p:sp>
    </p:spTree>
    <p:extLst>
      <p:ext uri="{BB962C8B-B14F-4D97-AF65-F5344CB8AC3E}">
        <p14:creationId xmlns:p14="http://schemas.microsoft.com/office/powerpoint/2010/main" val="16783243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202063726"/>
              </p:ext>
            </p:extLst>
          </p:nvPr>
        </p:nvGraphicFramePr>
        <p:xfrm>
          <a:off x="611560" y="1342192"/>
          <a:ext cx="3672408" cy="2225040"/>
        </p:xfrm>
        <a:graphic>
          <a:graphicData uri="http://schemas.openxmlformats.org/drawingml/2006/table">
            <a:tbl>
              <a:tblPr firstRow="1" firstCol="1">
                <a:tableStyleId>{5C22544A-7EE6-4342-B048-85BDC9FD1C3A}</a:tableStyleId>
              </a:tblPr>
              <a:tblGrid>
                <a:gridCol w="1176297">
                  <a:extLst>
                    <a:ext uri="{9D8B030D-6E8A-4147-A177-3AD203B41FA5}">
                      <a16:colId xmlns:a16="http://schemas.microsoft.com/office/drawing/2014/main" val="20000"/>
                    </a:ext>
                  </a:extLst>
                </a:gridCol>
                <a:gridCol w="464565">
                  <a:extLst>
                    <a:ext uri="{9D8B030D-6E8A-4147-A177-3AD203B41FA5}">
                      <a16:colId xmlns:a16="http://schemas.microsoft.com/office/drawing/2014/main" val="20001"/>
                    </a:ext>
                  </a:extLst>
                </a:gridCol>
                <a:gridCol w="468817">
                  <a:extLst>
                    <a:ext uri="{9D8B030D-6E8A-4147-A177-3AD203B41FA5}">
                      <a16:colId xmlns:a16="http://schemas.microsoft.com/office/drawing/2014/main" val="20002"/>
                    </a:ext>
                  </a:extLst>
                </a:gridCol>
                <a:gridCol w="468817">
                  <a:extLst>
                    <a:ext uri="{9D8B030D-6E8A-4147-A177-3AD203B41FA5}">
                      <a16:colId xmlns:a16="http://schemas.microsoft.com/office/drawing/2014/main" val="20003"/>
                    </a:ext>
                  </a:extLst>
                </a:gridCol>
                <a:gridCol w="546956">
                  <a:extLst>
                    <a:ext uri="{9D8B030D-6E8A-4147-A177-3AD203B41FA5}">
                      <a16:colId xmlns:a16="http://schemas.microsoft.com/office/drawing/2014/main" val="20004"/>
                    </a:ext>
                  </a:extLst>
                </a:gridCol>
                <a:gridCol w="546956">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solidFill>
                            <a:schemeClr val="tx1"/>
                          </a:solidFill>
                        </a:rPr>
                        <a:t>0</a:t>
                      </a:r>
                      <a:endParaRPr lang="en-GB" dirty="0">
                        <a:solidFill>
                          <a:schemeClr val="tx1"/>
                        </a:solidFill>
                      </a:endParaRPr>
                    </a:p>
                  </a:txBody>
                  <a:tcPr/>
                </a:tc>
                <a:tc>
                  <a:txBody>
                    <a:bodyPr/>
                    <a:lstStyle/>
                    <a:p>
                      <a:r>
                        <a:rPr lang="en-US" dirty="0" smtClean="0"/>
                        <a:t>0</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b="0" dirty="0" smtClean="0">
                          <a:solidFill>
                            <a:schemeClr val="tx1"/>
                          </a:solidFill>
                        </a:rPr>
                        <a:t>0</a:t>
                      </a:r>
                      <a:endParaRPr lang="en-GB" b="0" dirty="0">
                        <a:solidFill>
                          <a:schemeClr val="tx1"/>
                        </a:solidFill>
                      </a:endParaRPr>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01599439"/>
              </p:ext>
            </p:extLst>
          </p:nvPr>
        </p:nvGraphicFramePr>
        <p:xfrm>
          <a:off x="4860032" y="1342192"/>
          <a:ext cx="1224136" cy="111252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algn="ctr"/>
                      <a:r>
                        <a:rPr lang="en-US" strike="sngStrike" dirty="0" smtClean="0">
                          <a:solidFill>
                            <a:schemeClr val="tx1"/>
                          </a:solidFill>
                        </a:rPr>
                        <a:t>e5 – e3</a:t>
                      </a:r>
                      <a:endParaRPr lang="en-GB" strike="sngStrike"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2"/>
                  </a:ext>
                </a:extLst>
              </a:tr>
            </a:tbl>
          </a:graphicData>
        </a:graphic>
      </p:graphicFrame>
      <p:sp>
        <p:nvSpPr>
          <p:cNvPr id="8" name="Oval 7"/>
          <p:cNvSpPr/>
          <p:nvPr/>
        </p:nvSpPr>
        <p:spPr>
          <a:xfrm>
            <a:off x="1187624" y="4150504"/>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275856" y="4150504"/>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cxnSp>
        <p:nvCxnSpPr>
          <p:cNvPr id="10" name="Curved Connector 9"/>
          <p:cNvCxnSpPr>
            <a:stCxn id="8" idx="7"/>
            <a:endCxn id="9" idx="1"/>
          </p:cNvCxnSpPr>
          <p:nvPr/>
        </p:nvCxnSpPr>
        <p:spPr>
          <a:xfrm rot="5400000" flipH="1" flipV="1">
            <a:off x="2601276" y="3414554"/>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87624" y="5217639"/>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275856" y="5217639"/>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cxnSp>
        <p:nvCxnSpPr>
          <p:cNvPr id="13" name="Curved Connector 12"/>
          <p:cNvCxnSpPr>
            <a:stCxn id="11" idx="5"/>
            <a:endCxn id="12" idx="3"/>
          </p:cNvCxnSpPr>
          <p:nvPr/>
        </p:nvCxnSpPr>
        <p:spPr>
          <a:xfrm rot="16200000" flipH="1">
            <a:off x="2601276" y="4745457"/>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03848" y="5950704"/>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4" name="Oval 13"/>
          <p:cNvSpPr/>
          <p:nvPr/>
        </p:nvSpPr>
        <p:spPr>
          <a:xfrm>
            <a:off x="2771800" y="3934480"/>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9" name="Oval 18"/>
          <p:cNvSpPr/>
          <p:nvPr/>
        </p:nvSpPr>
        <p:spPr>
          <a:xfrm>
            <a:off x="755576" y="3934480"/>
            <a:ext cx="1656184"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18" name="TextBox 17"/>
          <p:cNvSpPr txBox="1"/>
          <p:nvPr/>
        </p:nvSpPr>
        <p:spPr>
          <a:xfrm>
            <a:off x="2123728" y="3934480"/>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
        <p:nvSpPr>
          <p:cNvPr id="20" name="TextBox 19"/>
          <p:cNvSpPr txBox="1"/>
          <p:nvPr/>
        </p:nvSpPr>
        <p:spPr>
          <a:xfrm>
            <a:off x="2123728" y="5374640"/>
            <a:ext cx="1080120" cy="386196"/>
          </a:xfrm>
          <a:prstGeom prst="rect">
            <a:avLst/>
          </a:prstGeom>
          <a:noFill/>
        </p:spPr>
        <p:txBody>
          <a:bodyPr wrap="square" rtlCol="0">
            <a:spAutoFit/>
          </a:bodyPr>
          <a:lstStyle/>
          <a:p>
            <a:pPr>
              <a:buNone/>
            </a:pPr>
            <a:r>
              <a:rPr lang="en-US" sz="2000" b="1" dirty="0" smtClean="0"/>
              <a:t>directs</a:t>
            </a:r>
            <a:endParaRPr lang="en-GB" sz="2000" b="1" dirty="0"/>
          </a:p>
        </p:txBody>
      </p:sp>
      <p:sp>
        <p:nvSpPr>
          <p:cNvPr id="21" name="TextBox 20"/>
          <p:cNvSpPr txBox="1"/>
          <p:nvPr/>
        </p:nvSpPr>
        <p:spPr>
          <a:xfrm>
            <a:off x="5940152" y="5806688"/>
            <a:ext cx="3024336" cy="386196"/>
          </a:xfrm>
          <a:prstGeom prst="rect">
            <a:avLst/>
          </a:prstGeom>
          <a:noFill/>
        </p:spPr>
        <p:txBody>
          <a:bodyPr wrap="square" rtlCol="0">
            <a:spAutoFit/>
          </a:bodyPr>
          <a:lstStyle/>
          <a:p>
            <a:pPr>
              <a:buNone/>
            </a:pPr>
            <a:r>
              <a:rPr lang="en-US" sz="2000" dirty="0" smtClean="0"/>
              <a:t>stops when PQ is empty</a:t>
            </a:r>
            <a:endParaRPr lang="en-GB" sz="2000" dirty="0"/>
          </a:p>
        </p:txBody>
      </p:sp>
      <p:sp>
        <p:nvSpPr>
          <p:cNvPr id="22" name="Title 1"/>
          <p:cNvSpPr txBox="1">
            <a:spLocks/>
          </p:cNvSpPr>
          <p:nvPr/>
        </p:nvSpPr>
        <p:spPr bwMode="auto">
          <a:xfrm>
            <a:off x="1" y="0"/>
            <a:ext cx="9144000" cy="8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a:t>Linda Algorithm Example </a:t>
            </a:r>
          </a:p>
        </p:txBody>
      </p:sp>
      <p:sp>
        <p:nvSpPr>
          <p:cNvPr id="23" name="Slide Number Placeholder 22"/>
          <p:cNvSpPr>
            <a:spLocks noGrp="1"/>
          </p:cNvSpPr>
          <p:nvPr>
            <p:ph type="sldNum" sz="quarter" idx="10"/>
          </p:nvPr>
        </p:nvSpPr>
        <p:spPr/>
        <p:txBody>
          <a:bodyPr/>
          <a:lstStyle/>
          <a:p>
            <a:pPr>
              <a:defRPr/>
            </a:pPr>
            <a:fld id="{8CC49870-FC5F-1046-8A0C-D94918725A28}" type="slidenum">
              <a:rPr lang="en-US" smtClean="0"/>
              <a:pPr>
                <a:defRPr/>
              </a:pPr>
              <a:t>40</a:t>
            </a:fld>
            <a:endParaRPr lang="en-US" dirty="0"/>
          </a:p>
        </p:txBody>
      </p:sp>
      <p:sp>
        <p:nvSpPr>
          <p:cNvPr id="24" name="TextBox 17"/>
          <p:cNvSpPr txBox="1"/>
          <p:nvPr/>
        </p:nvSpPr>
        <p:spPr>
          <a:xfrm>
            <a:off x="6163712" y="1409336"/>
            <a:ext cx="2627784" cy="1222451"/>
          </a:xfrm>
          <a:prstGeom prst="rect">
            <a:avLst/>
          </a:prstGeom>
          <a:noFill/>
        </p:spPr>
        <p:txBody>
          <a:bodyPr wrap="square" rtlCol="0">
            <a:spAutoFit/>
          </a:bodyPr>
          <a:lstStyle/>
          <a:p>
            <a:pPr>
              <a:buNone/>
            </a:pPr>
            <a:r>
              <a:rPr lang="en-US" sz="2400" dirty="0" smtClean="0"/>
              <a:t>unique mapping </a:t>
            </a:r>
            <a:r>
              <a:rPr lang="en-US" sz="2400" dirty="0"/>
              <a:t>constraint (1-1 </a:t>
            </a:r>
            <a:r>
              <a:rPr lang="en-US" sz="2400" dirty="0" smtClean="0"/>
              <a:t>Assumption)</a:t>
            </a:r>
          </a:p>
        </p:txBody>
      </p:sp>
    </p:spTree>
    <p:extLst>
      <p:ext uri="{BB962C8B-B14F-4D97-AF65-F5344CB8AC3E}">
        <p14:creationId xmlns:p14="http://schemas.microsoft.com/office/powerpoint/2010/main" val="404074029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6154"/>
            <a:ext cx="7805737" cy="799057"/>
          </a:xfrm>
        </p:spPr>
        <p:txBody>
          <a:bodyPr/>
          <a:lstStyle/>
          <a:p>
            <a:r>
              <a:rPr lang="da-DK" dirty="0"/>
              <a:t>Linda </a:t>
            </a:r>
            <a:r>
              <a:rPr lang="en-US" dirty="0" smtClean="0"/>
              <a:t>Distributed Version</a:t>
            </a:r>
            <a:endParaRPr lang="en-GB"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23150442"/>
              </p:ext>
            </p:extLst>
          </p:nvPr>
        </p:nvGraphicFramePr>
        <p:xfrm>
          <a:off x="611560" y="973696"/>
          <a:ext cx="3672408" cy="2225040"/>
        </p:xfrm>
        <a:graphic>
          <a:graphicData uri="http://schemas.openxmlformats.org/drawingml/2006/table">
            <a:tbl>
              <a:tblPr firstRow="1" firstCol="1">
                <a:tableStyleId>{5C22544A-7EE6-4342-B048-85BDC9FD1C3A}</a:tableStyleId>
              </a:tblPr>
              <a:tblGrid>
                <a:gridCol w="1162649">
                  <a:extLst>
                    <a:ext uri="{9D8B030D-6E8A-4147-A177-3AD203B41FA5}">
                      <a16:colId xmlns:a16="http://schemas.microsoft.com/office/drawing/2014/main" val="20000"/>
                    </a:ext>
                  </a:extLst>
                </a:gridCol>
                <a:gridCol w="478213">
                  <a:extLst>
                    <a:ext uri="{9D8B030D-6E8A-4147-A177-3AD203B41FA5}">
                      <a16:colId xmlns:a16="http://schemas.microsoft.com/office/drawing/2014/main" val="20001"/>
                    </a:ext>
                  </a:extLst>
                </a:gridCol>
                <a:gridCol w="468817">
                  <a:extLst>
                    <a:ext uri="{9D8B030D-6E8A-4147-A177-3AD203B41FA5}">
                      <a16:colId xmlns:a16="http://schemas.microsoft.com/office/drawing/2014/main" val="20002"/>
                    </a:ext>
                  </a:extLst>
                </a:gridCol>
                <a:gridCol w="468817">
                  <a:extLst>
                    <a:ext uri="{9D8B030D-6E8A-4147-A177-3AD203B41FA5}">
                      <a16:colId xmlns:a16="http://schemas.microsoft.com/office/drawing/2014/main" val="20003"/>
                    </a:ext>
                  </a:extLst>
                </a:gridCol>
                <a:gridCol w="546956">
                  <a:extLst>
                    <a:ext uri="{9D8B030D-6E8A-4147-A177-3AD203B41FA5}">
                      <a16:colId xmlns:a16="http://schemas.microsoft.com/office/drawing/2014/main" val="20004"/>
                    </a:ext>
                  </a:extLst>
                </a:gridCol>
                <a:gridCol w="546956">
                  <a:extLst>
                    <a:ext uri="{9D8B030D-6E8A-4147-A177-3AD203B41FA5}">
                      <a16:colId xmlns:a16="http://schemas.microsoft.com/office/drawing/2014/main" val="20005"/>
                    </a:ext>
                  </a:extLst>
                </a:gridCol>
              </a:tblGrid>
              <a:tr h="370840">
                <a:tc>
                  <a:txBody>
                    <a:bodyPr/>
                    <a:lstStyle/>
                    <a:p>
                      <a:r>
                        <a:rPr lang="en-US" dirty="0" smtClean="0"/>
                        <a:t>Matches</a:t>
                      </a:r>
                      <a:endParaRPr lang="en-GB" dirty="0"/>
                    </a:p>
                  </a:txBody>
                  <a:tcPr/>
                </a:tc>
                <a:tc>
                  <a:txBody>
                    <a:bodyPr/>
                    <a:lstStyle/>
                    <a:p>
                      <a:pPr algn="ctr"/>
                      <a:r>
                        <a:rPr lang="en-US" dirty="0" smtClean="0"/>
                        <a:t>e1</a:t>
                      </a:r>
                      <a:endParaRPr lang="en-GB" dirty="0"/>
                    </a:p>
                  </a:txBody>
                  <a:tcPr/>
                </a:tc>
                <a:tc>
                  <a:txBody>
                    <a:bodyPr/>
                    <a:lstStyle/>
                    <a:p>
                      <a:pPr algn="ctr"/>
                      <a:r>
                        <a:rPr lang="en-US" dirty="0" smtClean="0"/>
                        <a:t>e2</a:t>
                      </a:r>
                      <a:endParaRPr lang="en-GB" dirty="0"/>
                    </a:p>
                  </a:txBody>
                  <a:tcPr/>
                </a:tc>
                <a:tc>
                  <a:txBody>
                    <a:bodyPr/>
                    <a:lstStyle/>
                    <a:p>
                      <a:pPr algn="ctr"/>
                      <a:r>
                        <a:rPr lang="en-US" dirty="0" smtClean="0"/>
                        <a:t>e3</a:t>
                      </a:r>
                      <a:endParaRPr lang="en-GB" dirty="0"/>
                    </a:p>
                  </a:txBody>
                  <a:tcPr/>
                </a:tc>
                <a:tc>
                  <a:txBody>
                    <a:bodyPr/>
                    <a:lstStyle/>
                    <a:p>
                      <a:pPr algn="ctr"/>
                      <a:r>
                        <a:rPr lang="en-US" dirty="0" smtClean="0"/>
                        <a:t>e4</a:t>
                      </a:r>
                      <a:endParaRPr lang="en-GB" dirty="0"/>
                    </a:p>
                  </a:txBody>
                  <a:tcPr/>
                </a:tc>
                <a:tc>
                  <a:txBody>
                    <a:bodyPr/>
                    <a:lstStyle/>
                    <a:p>
                      <a:pPr algn="ctr"/>
                      <a:r>
                        <a:rPr lang="en-US" dirty="0" smtClean="0"/>
                        <a:t>e5</a:t>
                      </a:r>
                      <a:endParaRPr lang="en-GB" dirty="0"/>
                    </a:p>
                  </a:txBody>
                  <a:tcPr/>
                </a:tc>
                <a:extLst>
                  <a:ext uri="{0D108BD9-81ED-4DB2-BD59-A6C34878D82A}">
                    <a16:rowId xmlns:a16="http://schemas.microsoft.com/office/drawing/2014/main" val="10000"/>
                  </a:ext>
                </a:extLst>
              </a:tr>
              <a:tr h="370840">
                <a:tc>
                  <a:txBody>
                    <a:bodyPr/>
                    <a:lstStyle/>
                    <a:p>
                      <a:pPr algn="ctr"/>
                      <a:r>
                        <a:rPr lang="en-US" dirty="0" smtClean="0"/>
                        <a:t>e1</a:t>
                      </a:r>
                      <a:endParaRPr lang="en-GB" dirty="0"/>
                    </a:p>
                  </a:txBody>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1"/>
                  </a:ext>
                </a:extLst>
              </a:tr>
              <a:tr h="370840">
                <a:tc>
                  <a:txBody>
                    <a:bodyPr/>
                    <a:lstStyle/>
                    <a:p>
                      <a:pPr algn="ctr"/>
                      <a:r>
                        <a:rPr lang="en-US" dirty="0" smtClean="0"/>
                        <a:t>e2</a:t>
                      </a:r>
                      <a:endParaRPr lang="en-GB" dirty="0"/>
                    </a:p>
                  </a:txBody>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e3</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3"/>
                  </a:ext>
                </a:extLst>
              </a:tr>
              <a:tr h="370840">
                <a:tc>
                  <a:txBody>
                    <a:bodyPr/>
                    <a:lstStyle/>
                    <a:p>
                      <a:pPr algn="ctr"/>
                      <a:r>
                        <a:rPr lang="en-US" dirty="0" smtClean="0"/>
                        <a:t>e4</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tc>
                  <a:txBody>
                    <a:bodyPr/>
                    <a:lstStyle/>
                    <a:p>
                      <a:r>
                        <a:rPr lang="en-US" dirty="0" smtClean="0"/>
                        <a:t>0</a:t>
                      </a:r>
                      <a:endParaRPr lang="en-GB" dirty="0"/>
                    </a:p>
                  </a:txBody>
                  <a:tcPr/>
                </a:tc>
                <a:extLst>
                  <a:ext uri="{0D108BD9-81ED-4DB2-BD59-A6C34878D82A}">
                    <a16:rowId xmlns:a16="http://schemas.microsoft.com/office/drawing/2014/main" val="10004"/>
                  </a:ext>
                </a:extLst>
              </a:tr>
              <a:tr h="370840">
                <a:tc>
                  <a:txBody>
                    <a:bodyPr/>
                    <a:lstStyle/>
                    <a:p>
                      <a:pPr algn="ctr"/>
                      <a:r>
                        <a:rPr lang="en-US" dirty="0" smtClean="0"/>
                        <a:t>e5</a:t>
                      </a:r>
                      <a:endParaRPr lang="en-GB" dirty="0"/>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r>
                        <a:rPr lang="en-US" dirty="0" smtClean="0"/>
                        <a:t>1</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80266334"/>
              </p:ext>
            </p:extLst>
          </p:nvPr>
        </p:nvGraphicFramePr>
        <p:xfrm>
          <a:off x="4860032" y="973696"/>
          <a:ext cx="1224136" cy="222504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algn="ctr"/>
                      <a:r>
                        <a:rPr lang="en-US" b="0" dirty="0" smtClean="0">
                          <a:solidFill>
                            <a:srgbClr val="FF0000"/>
                          </a:solidFill>
                        </a:rPr>
                        <a:t>e1 – e4</a:t>
                      </a:r>
                      <a:endParaRPr lang="en-GB" b="0" dirty="0">
                        <a:solidFill>
                          <a:srgbClr val="FF0000"/>
                        </a:solidFill>
                      </a:endParaRP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e2</a:t>
                      </a:r>
                      <a:r>
                        <a:rPr lang="en-US" baseline="0" dirty="0" smtClean="0"/>
                        <a:t> – e4</a:t>
                      </a:r>
                      <a:endParaRPr lang="en-GB" dirty="0" smtClean="0"/>
                    </a:p>
                  </a:txBody>
                  <a:tcPr/>
                </a:tc>
                <a:extLst>
                  <a:ext uri="{0D108BD9-81ED-4DB2-BD59-A6C34878D82A}">
                    <a16:rowId xmlns:a16="http://schemas.microsoft.com/office/drawing/2014/main" val="10002"/>
                  </a:ext>
                </a:extLst>
              </a:tr>
              <a:tr h="370840">
                <a:tc>
                  <a:txBody>
                    <a:bodyPr/>
                    <a:lstStyle/>
                    <a:p>
                      <a:pPr algn="ctr"/>
                      <a:r>
                        <a:rPr lang="en-US" dirty="0" smtClean="0"/>
                        <a:t>e1 – e3</a:t>
                      </a:r>
                      <a:endParaRPr lang="en-GB" dirty="0"/>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e2 – e3</a:t>
                      </a:r>
                      <a:endParaRPr lang="en-GB" dirty="0" smtClean="0"/>
                    </a:p>
                  </a:txBody>
                  <a:tcPr/>
                </a:tc>
                <a:extLst>
                  <a:ext uri="{0D108BD9-81ED-4DB2-BD59-A6C34878D82A}">
                    <a16:rowId xmlns:a16="http://schemas.microsoft.com/office/drawing/2014/main" val="10004"/>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5"/>
                  </a:ext>
                </a:extLst>
              </a:tr>
            </a:tbl>
          </a:graphicData>
        </a:graphic>
      </p:graphicFrame>
      <p:sp>
        <p:nvSpPr>
          <p:cNvPr id="8" name="Oval 7"/>
          <p:cNvSpPr/>
          <p:nvPr/>
        </p:nvSpPr>
        <p:spPr>
          <a:xfrm>
            <a:off x="1403648" y="4070040"/>
            <a:ext cx="729977"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e3</a:t>
            </a:r>
            <a:endParaRPr lang="en-US" sz="2000" dirty="0">
              <a:cs typeface="Calibri"/>
            </a:endParaRPr>
          </a:p>
        </p:txBody>
      </p:sp>
      <p:sp>
        <p:nvSpPr>
          <p:cNvPr id="9" name="Oval 8"/>
          <p:cNvSpPr/>
          <p:nvPr/>
        </p:nvSpPr>
        <p:spPr>
          <a:xfrm>
            <a:off x="3491880" y="4070040"/>
            <a:ext cx="792088" cy="373025"/>
          </a:xfrm>
          <a:prstGeom prst="ellipse">
            <a:avLst/>
          </a:prstGeom>
          <a:solidFill>
            <a:srgbClr val="37A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cs typeface="Calibri"/>
              </a:rPr>
              <a:t>e4</a:t>
            </a:r>
            <a:endParaRPr lang="en-US" sz="2000" dirty="0">
              <a:cs typeface="Calibri"/>
            </a:endParaRPr>
          </a:p>
        </p:txBody>
      </p:sp>
      <p:cxnSp>
        <p:nvCxnSpPr>
          <p:cNvPr id="10" name="Curved Connector 9"/>
          <p:cNvCxnSpPr>
            <a:stCxn id="8" idx="7"/>
            <a:endCxn id="9" idx="1"/>
          </p:cNvCxnSpPr>
          <p:nvPr/>
        </p:nvCxnSpPr>
        <p:spPr>
          <a:xfrm rot="5400000" flipH="1" flipV="1">
            <a:off x="2817300" y="3334090"/>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403648" y="5137175"/>
            <a:ext cx="729977"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e2</a:t>
            </a:r>
            <a:endParaRPr lang="en-US" sz="2000" dirty="0">
              <a:cs typeface="Calibri"/>
            </a:endParaRPr>
          </a:p>
        </p:txBody>
      </p:sp>
      <p:sp>
        <p:nvSpPr>
          <p:cNvPr id="12" name="Oval 11"/>
          <p:cNvSpPr/>
          <p:nvPr/>
        </p:nvSpPr>
        <p:spPr>
          <a:xfrm>
            <a:off x="3491880" y="5137175"/>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e1</a:t>
            </a:r>
            <a:endParaRPr lang="en-US" sz="2000" dirty="0">
              <a:cs typeface="Calibri"/>
            </a:endParaRPr>
          </a:p>
        </p:txBody>
      </p:sp>
      <p:cxnSp>
        <p:nvCxnSpPr>
          <p:cNvPr id="13" name="Curved Connector 12"/>
          <p:cNvCxnSpPr>
            <a:stCxn id="11" idx="5"/>
            <a:endCxn id="12" idx="3"/>
          </p:cNvCxnSpPr>
          <p:nvPr/>
        </p:nvCxnSpPr>
        <p:spPr>
          <a:xfrm rot="16200000" flipH="1">
            <a:off x="2817300" y="4664993"/>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60032" y="4070040"/>
            <a:ext cx="792088" cy="3730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None/>
            </a:pPr>
            <a:r>
              <a:rPr lang="en-US" sz="2000" dirty="0" smtClean="0">
                <a:cs typeface="Calibri"/>
              </a:rPr>
              <a:t>e5</a:t>
            </a:r>
            <a:endParaRPr lang="en-US" sz="2000" dirty="0">
              <a:cs typeface="Calibri"/>
            </a:endParaRPr>
          </a:p>
        </p:txBody>
      </p:sp>
      <p:sp>
        <p:nvSpPr>
          <p:cNvPr id="14" name="TextBox 13"/>
          <p:cNvSpPr txBox="1"/>
          <p:nvPr/>
        </p:nvSpPr>
        <p:spPr>
          <a:xfrm>
            <a:off x="2339752" y="3854016"/>
            <a:ext cx="1080120" cy="406265"/>
          </a:xfrm>
          <a:prstGeom prst="rect">
            <a:avLst/>
          </a:prstGeom>
          <a:noFill/>
        </p:spPr>
        <p:txBody>
          <a:bodyPr wrap="square" rtlCol="0">
            <a:spAutoFit/>
          </a:bodyPr>
          <a:lstStyle/>
          <a:p>
            <a:pPr>
              <a:buNone/>
            </a:pPr>
            <a:r>
              <a:rPr lang="en-US" sz="2000" dirty="0" smtClean="0"/>
              <a:t>knows</a:t>
            </a:r>
            <a:endParaRPr lang="en-GB" sz="2000" dirty="0"/>
          </a:p>
        </p:txBody>
      </p:sp>
      <p:sp>
        <p:nvSpPr>
          <p:cNvPr id="16" name="TextBox 15"/>
          <p:cNvSpPr txBox="1"/>
          <p:nvPr/>
        </p:nvSpPr>
        <p:spPr>
          <a:xfrm>
            <a:off x="2339752" y="5294176"/>
            <a:ext cx="1080120" cy="406265"/>
          </a:xfrm>
          <a:prstGeom prst="rect">
            <a:avLst/>
          </a:prstGeom>
          <a:noFill/>
        </p:spPr>
        <p:txBody>
          <a:bodyPr wrap="square" rtlCol="0">
            <a:spAutoFit/>
          </a:bodyPr>
          <a:lstStyle/>
          <a:p>
            <a:pPr>
              <a:buNone/>
            </a:pPr>
            <a:r>
              <a:rPr lang="en-US" sz="2000" dirty="0" smtClean="0"/>
              <a:t>knows</a:t>
            </a:r>
            <a:endParaRPr lang="en-GB" sz="2000" dirty="0"/>
          </a:p>
        </p:txBody>
      </p:sp>
      <p:graphicFrame>
        <p:nvGraphicFramePr>
          <p:cNvPr id="17" name="Table 16"/>
          <p:cNvGraphicFramePr>
            <a:graphicFrameLocks noGrp="1"/>
          </p:cNvGraphicFramePr>
          <p:nvPr>
            <p:extLst>
              <p:ext uri="{D42A27DB-BD31-4B8C-83A1-F6EECF244321}">
                <p14:modId xmlns:p14="http://schemas.microsoft.com/office/powerpoint/2010/main" val="1758359827"/>
              </p:ext>
            </p:extLst>
          </p:nvPr>
        </p:nvGraphicFramePr>
        <p:xfrm>
          <a:off x="6660232" y="973696"/>
          <a:ext cx="1224136" cy="1483360"/>
        </p:xfrm>
        <a:graphic>
          <a:graphicData uri="http://schemas.openxmlformats.org/drawingml/2006/table">
            <a:tbl>
              <a:tblPr firstRow="1">
                <a:tableStyleId>{21E4AEA4-8DFA-4A89-87EB-49C32662AFE0}</a:tableStyleId>
              </a:tblPr>
              <a:tblGrid>
                <a:gridCol w="1224136">
                  <a:extLst>
                    <a:ext uri="{9D8B030D-6E8A-4147-A177-3AD203B41FA5}">
                      <a16:colId xmlns:a16="http://schemas.microsoft.com/office/drawing/2014/main" val="20000"/>
                    </a:ext>
                  </a:extLst>
                </a:gridCol>
              </a:tblGrid>
              <a:tr h="370840">
                <a:tc>
                  <a:txBody>
                    <a:bodyPr/>
                    <a:lstStyle/>
                    <a:p>
                      <a:pPr algn="ctr"/>
                      <a:r>
                        <a:rPr lang="en-US" dirty="0" smtClean="0"/>
                        <a:t>PQ</a:t>
                      </a:r>
                      <a:endParaRPr lang="en-GB" dirty="0"/>
                    </a:p>
                  </a:txBody>
                  <a:tcPr/>
                </a:tc>
                <a:extLst>
                  <a:ext uri="{0D108BD9-81ED-4DB2-BD59-A6C34878D82A}">
                    <a16:rowId xmlns:a16="http://schemas.microsoft.com/office/drawing/2014/main" val="10000"/>
                  </a:ext>
                </a:extLst>
              </a:tr>
              <a:tr h="370840">
                <a:tc>
                  <a:txBody>
                    <a:bodyPr/>
                    <a:lstStyle/>
                    <a:p>
                      <a:pPr algn="ctr"/>
                      <a:r>
                        <a:rPr lang="en-US" b="0" dirty="0" smtClean="0">
                          <a:solidFill>
                            <a:srgbClr val="FF0000"/>
                          </a:solidFill>
                        </a:rPr>
                        <a:t>e5</a:t>
                      </a:r>
                      <a:r>
                        <a:rPr lang="en-US" b="0" baseline="0" dirty="0" smtClean="0">
                          <a:solidFill>
                            <a:srgbClr val="FF0000"/>
                          </a:solidFill>
                        </a:rPr>
                        <a:t> – e3 </a:t>
                      </a:r>
                      <a:endParaRPr lang="en-GB" b="0" dirty="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en-US" dirty="0" smtClean="0"/>
                        <a:t>e5</a:t>
                      </a:r>
                      <a:r>
                        <a:rPr lang="en-US" baseline="0" dirty="0" smtClean="0"/>
                        <a:t> – e4</a:t>
                      </a:r>
                      <a:endParaRPr lang="en-GB" dirty="0"/>
                    </a:p>
                  </a:txBody>
                  <a:tcPr/>
                </a:tc>
                <a:extLst>
                  <a:ext uri="{0D108BD9-81ED-4DB2-BD59-A6C34878D82A}">
                    <a16:rowId xmlns:a16="http://schemas.microsoft.com/office/drawing/2014/main" val="10002"/>
                  </a:ext>
                </a:extLst>
              </a:tr>
              <a:tr h="370840">
                <a:tc>
                  <a:txBody>
                    <a:bodyPr/>
                    <a:lstStyle/>
                    <a:p>
                      <a:pPr algn="ctr"/>
                      <a:r>
                        <a:rPr lang="en-US" dirty="0" smtClean="0"/>
                        <a:t>…</a:t>
                      </a:r>
                      <a:endParaRPr lang="en-GB" dirty="0"/>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4932040" y="3133936"/>
            <a:ext cx="1224136" cy="406265"/>
          </a:xfrm>
          <a:prstGeom prst="rect">
            <a:avLst/>
          </a:prstGeom>
          <a:noFill/>
        </p:spPr>
        <p:txBody>
          <a:bodyPr wrap="square" rtlCol="0">
            <a:spAutoFit/>
          </a:bodyPr>
          <a:lstStyle/>
          <a:p>
            <a:pPr>
              <a:buNone/>
            </a:pPr>
            <a:r>
              <a:rPr lang="en-US" sz="2000" dirty="0" smtClean="0"/>
              <a:t>Node 1</a:t>
            </a:r>
            <a:endParaRPr lang="en-GB" sz="2000" dirty="0"/>
          </a:p>
        </p:txBody>
      </p:sp>
      <p:sp>
        <p:nvSpPr>
          <p:cNvPr id="20" name="TextBox 19"/>
          <p:cNvSpPr txBox="1"/>
          <p:nvPr/>
        </p:nvSpPr>
        <p:spPr>
          <a:xfrm>
            <a:off x="6660232" y="2476572"/>
            <a:ext cx="1224136" cy="406265"/>
          </a:xfrm>
          <a:prstGeom prst="rect">
            <a:avLst/>
          </a:prstGeom>
          <a:noFill/>
        </p:spPr>
        <p:txBody>
          <a:bodyPr wrap="square" rtlCol="0">
            <a:spAutoFit/>
          </a:bodyPr>
          <a:lstStyle/>
          <a:p>
            <a:pPr>
              <a:buNone/>
            </a:pPr>
            <a:r>
              <a:rPr lang="en-US" sz="2000" dirty="0" smtClean="0">
                <a:solidFill>
                  <a:srgbClr val="FFC000"/>
                </a:solidFill>
              </a:rPr>
              <a:t>Node 2</a:t>
            </a:r>
            <a:endParaRPr lang="en-GB" sz="2000" dirty="0">
              <a:solidFill>
                <a:srgbClr val="FFC000"/>
              </a:solidFill>
            </a:endParaRPr>
          </a:p>
        </p:txBody>
      </p:sp>
      <p:sp>
        <p:nvSpPr>
          <p:cNvPr id="21" name="Rectangle 20"/>
          <p:cNvSpPr/>
          <p:nvPr/>
        </p:nvSpPr>
        <p:spPr>
          <a:xfrm>
            <a:off x="395536" y="3782008"/>
            <a:ext cx="403244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22" name="Rectangle 21"/>
          <p:cNvSpPr/>
          <p:nvPr/>
        </p:nvSpPr>
        <p:spPr>
          <a:xfrm>
            <a:off x="1043608" y="3710000"/>
            <a:ext cx="6048672" cy="86409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dirty="0">
              <a:solidFill>
                <a:srgbClr val="FFC000"/>
              </a:solidFill>
            </a:endParaRPr>
          </a:p>
        </p:txBody>
      </p:sp>
      <p:sp>
        <p:nvSpPr>
          <p:cNvPr id="23" name="TextBox 22"/>
          <p:cNvSpPr txBox="1"/>
          <p:nvPr/>
        </p:nvSpPr>
        <p:spPr>
          <a:xfrm>
            <a:off x="323528" y="5366184"/>
            <a:ext cx="1224136" cy="406265"/>
          </a:xfrm>
          <a:prstGeom prst="rect">
            <a:avLst/>
          </a:prstGeom>
          <a:noFill/>
        </p:spPr>
        <p:txBody>
          <a:bodyPr wrap="square" rtlCol="0">
            <a:spAutoFit/>
          </a:bodyPr>
          <a:lstStyle/>
          <a:p>
            <a:pPr>
              <a:buNone/>
            </a:pPr>
            <a:r>
              <a:rPr lang="en-US" sz="2000" dirty="0" smtClean="0"/>
              <a:t>Node 1</a:t>
            </a:r>
            <a:endParaRPr lang="en-GB" sz="2000" dirty="0"/>
          </a:p>
        </p:txBody>
      </p:sp>
      <p:sp>
        <p:nvSpPr>
          <p:cNvPr id="24" name="TextBox 23"/>
          <p:cNvSpPr txBox="1"/>
          <p:nvPr/>
        </p:nvSpPr>
        <p:spPr>
          <a:xfrm>
            <a:off x="6156176" y="4214056"/>
            <a:ext cx="1224136" cy="406265"/>
          </a:xfrm>
          <a:prstGeom prst="rect">
            <a:avLst/>
          </a:prstGeom>
          <a:noFill/>
        </p:spPr>
        <p:txBody>
          <a:bodyPr wrap="square" rtlCol="0">
            <a:spAutoFit/>
          </a:bodyPr>
          <a:lstStyle/>
          <a:p>
            <a:pPr>
              <a:buNone/>
            </a:pPr>
            <a:r>
              <a:rPr lang="en-US" sz="2000" dirty="0" smtClean="0">
                <a:solidFill>
                  <a:srgbClr val="FFC000"/>
                </a:solidFill>
              </a:rPr>
              <a:t>Node 2</a:t>
            </a:r>
            <a:endParaRPr lang="en-GB" sz="2000" dirty="0">
              <a:solidFill>
                <a:srgbClr val="FFC000"/>
              </a:solidFill>
            </a:endParaRPr>
          </a:p>
        </p:txBody>
      </p:sp>
      <p:sp>
        <p:nvSpPr>
          <p:cNvPr id="25" name="TextBox 24"/>
          <p:cNvSpPr txBox="1"/>
          <p:nvPr/>
        </p:nvSpPr>
        <p:spPr>
          <a:xfrm>
            <a:off x="4499992" y="4797656"/>
            <a:ext cx="4644008" cy="1473737"/>
          </a:xfrm>
          <a:prstGeom prst="rect">
            <a:avLst/>
          </a:prstGeom>
          <a:noFill/>
        </p:spPr>
        <p:txBody>
          <a:bodyPr wrap="square" rtlCol="0">
            <a:spAutoFit/>
          </a:bodyPr>
          <a:lstStyle/>
          <a:p>
            <a:pPr>
              <a:buNone/>
            </a:pPr>
            <a:r>
              <a:rPr lang="en-US" sz="2200" dirty="0" smtClean="0"/>
              <a:t>The node to hold the PQ entry (</a:t>
            </a:r>
            <a:r>
              <a:rPr lang="en-US" sz="2200" dirty="0" err="1" smtClean="0"/>
              <a:t>a,b</a:t>
            </a:r>
            <a:r>
              <a:rPr lang="en-US" sz="2200" dirty="0" smtClean="0"/>
              <a:t>) and the respective vertex neighbors is determined by a modulo operation of the first component (a)</a:t>
            </a:r>
            <a:endParaRPr lang="en-GB" sz="2200" dirty="0"/>
          </a:p>
        </p:txBody>
      </p:sp>
      <p:sp>
        <p:nvSpPr>
          <p:cNvPr id="26" name="Slide Number Placeholder 25"/>
          <p:cNvSpPr>
            <a:spLocks noGrp="1"/>
          </p:cNvSpPr>
          <p:nvPr>
            <p:ph type="sldNum" sz="quarter" idx="10"/>
          </p:nvPr>
        </p:nvSpPr>
        <p:spPr/>
        <p:txBody>
          <a:bodyPr/>
          <a:lstStyle/>
          <a:p>
            <a:pPr>
              <a:defRPr/>
            </a:pPr>
            <a:fld id="{8CC49870-FC5F-1046-8A0C-D94918725A28}" type="slidenum">
              <a:rPr lang="en-US" smtClean="0"/>
              <a:pPr>
                <a:defRPr/>
              </a:pPr>
              <a:t>41</a:t>
            </a:fld>
            <a:endParaRPr lang="en-US" dirty="0"/>
          </a:p>
        </p:txBody>
      </p:sp>
    </p:spTree>
    <p:extLst>
      <p:ext uri="{BB962C8B-B14F-4D97-AF65-F5344CB8AC3E}">
        <p14:creationId xmlns:p14="http://schemas.microsoft.com/office/powerpoint/2010/main" val="416399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11499" y="2419350"/>
            <a:ext cx="8490857" cy="2317750"/>
          </a:xfrm>
        </p:spPr>
        <p:txBody>
          <a:bodyPr/>
          <a:lstStyle/>
          <a:p>
            <a:r>
              <a:rPr lang="en-GB" dirty="0"/>
              <a:t>Matching and Resolving Entities (II): </a:t>
            </a:r>
            <a:r>
              <a:rPr lang="en-GB" dirty="0" smtClean="0"/>
              <a:t>Progressive </a:t>
            </a:r>
            <a:r>
              <a:rPr lang="en-GB" dirty="0"/>
              <a:t>Resolution Techniques</a:t>
            </a:r>
          </a:p>
        </p:txBody>
      </p:sp>
    </p:spTree>
    <p:extLst>
      <p:ext uri="{BB962C8B-B14F-4D97-AF65-F5344CB8AC3E}">
        <p14:creationId xmlns:p14="http://schemas.microsoft.com/office/powerpoint/2010/main" val="42375885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3" cstate="print"/>
          <a:srcRect/>
          <a:stretch>
            <a:fillRect/>
          </a:stretch>
        </p:blipFill>
        <p:spPr bwMode="auto">
          <a:xfrm>
            <a:off x="4038143" y="1716378"/>
            <a:ext cx="622505" cy="1150692"/>
          </a:xfrm>
          <a:prstGeom prst="rect">
            <a:avLst/>
          </a:prstGeom>
          <a:noFill/>
          <a:ln w="9525">
            <a:noFill/>
            <a:miter lim="800000"/>
            <a:headEnd/>
            <a:tailEnd/>
          </a:ln>
          <a:effectLst/>
        </p:spPr>
      </p:pic>
      <p:sp>
        <p:nvSpPr>
          <p:cNvPr id="3" name="Content Placeholder 2"/>
          <p:cNvSpPr>
            <a:spLocks noGrp="1"/>
          </p:cNvSpPr>
          <p:nvPr>
            <p:ph idx="1"/>
          </p:nvPr>
        </p:nvSpPr>
        <p:spPr>
          <a:xfrm>
            <a:off x="1217423" y="6428096"/>
            <a:ext cx="7805737" cy="429904"/>
          </a:xfrm>
        </p:spPr>
        <p:txBody>
          <a:bodyPr/>
          <a:lstStyle/>
          <a:p>
            <a:endParaRPr lang="en-US"/>
          </a:p>
        </p:txBody>
      </p:sp>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43</a:t>
            </a:fld>
            <a:endParaRPr lang="en-US" dirty="0"/>
          </a:p>
        </p:txBody>
      </p:sp>
      <p:sp>
        <p:nvSpPr>
          <p:cNvPr id="5" name="Title 1"/>
          <p:cNvSpPr>
            <a:spLocks noGrp="1"/>
          </p:cNvSpPr>
          <p:nvPr>
            <p:ph type="title"/>
          </p:nvPr>
        </p:nvSpPr>
        <p:spPr>
          <a:xfrm>
            <a:off x="1" y="0"/>
            <a:ext cx="9144000" cy="873457"/>
          </a:xfrm>
        </p:spPr>
        <p:txBody>
          <a:bodyPr>
            <a:noAutofit/>
          </a:bodyPr>
          <a:lstStyle/>
          <a:p>
            <a:r>
              <a:rPr lang="en-US" dirty="0" smtClean="0"/>
              <a:t>Progressive ER</a:t>
            </a:r>
            <a:endParaRPr lang="en-US" dirty="0"/>
          </a:p>
        </p:txBody>
      </p:sp>
      <p:sp>
        <p:nvSpPr>
          <p:cNvPr id="6" name="Rectangle 5"/>
          <p:cNvSpPr/>
          <p:nvPr/>
        </p:nvSpPr>
        <p:spPr>
          <a:xfrm>
            <a:off x="6170962" y="2088826"/>
            <a:ext cx="2290669" cy="1800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t>Matching</a:t>
            </a:r>
          </a:p>
          <a:p>
            <a:pPr algn="ctr">
              <a:buNone/>
            </a:pPr>
            <a:endParaRPr lang="en-GB" sz="2800" dirty="0" smtClean="0"/>
          </a:p>
          <a:p>
            <a:pPr algn="ctr">
              <a:buNone/>
            </a:pPr>
            <a:endParaRPr lang="en-GB" sz="2800" dirty="0"/>
          </a:p>
        </p:txBody>
      </p:sp>
      <p:pic>
        <p:nvPicPr>
          <p:cNvPr id="7" name="Picture 2" descr="See original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95357" y="2598700"/>
            <a:ext cx="2243125" cy="1150137"/>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8488927" y="2787293"/>
            <a:ext cx="682369" cy="389958"/>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735816" y="1843162"/>
            <a:ext cx="1810002" cy="22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t>Blocking</a:t>
            </a:r>
          </a:p>
          <a:p>
            <a:pPr algn="ctr">
              <a:buNone/>
            </a:pPr>
            <a:endParaRPr lang="en-US" sz="2800" dirty="0"/>
          </a:p>
          <a:p>
            <a:pPr algn="ctr">
              <a:buNone/>
            </a:pPr>
            <a:endParaRPr lang="en-US" sz="2800" dirty="0" smtClean="0"/>
          </a:p>
          <a:p>
            <a:pPr algn="ctr">
              <a:buNone/>
            </a:pPr>
            <a:endParaRPr lang="en-GB" sz="2800" dirty="0"/>
          </a:p>
        </p:txBody>
      </p:sp>
      <p:pic>
        <p:nvPicPr>
          <p:cNvPr id="12"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1689" y="2322407"/>
            <a:ext cx="1480352" cy="167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225315" y="2096380"/>
            <a:ext cx="2290669" cy="17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t>Planning</a:t>
            </a:r>
          </a:p>
          <a:p>
            <a:pPr algn="ctr">
              <a:buNone/>
            </a:pPr>
            <a:endParaRPr lang="en-GB" sz="2800" dirty="0" smtClean="0"/>
          </a:p>
          <a:p>
            <a:pPr algn="ctr">
              <a:buNone/>
            </a:pPr>
            <a:endParaRPr lang="en-GB" sz="2800" dirty="0"/>
          </a:p>
        </p:txBody>
      </p:sp>
      <p:sp>
        <p:nvSpPr>
          <p:cNvPr id="17" name="Right Arrow 16"/>
          <p:cNvSpPr/>
          <p:nvPr/>
        </p:nvSpPr>
        <p:spPr>
          <a:xfrm>
            <a:off x="0" y="2758805"/>
            <a:ext cx="682369" cy="389958"/>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Right Arrow 17"/>
          <p:cNvSpPr/>
          <p:nvPr/>
        </p:nvSpPr>
        <p:spPr>
          <a:xfrm>
            <a:off x="2571277" y="2815337"/>
            <a:ext cx="682369" cy="389958"/>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Right Arrow 18"/>
          <p:cNvSpPr/>
          <p:nvPr/>
        </p:nvSpPr>
        <p:spPr>
          <a:xfrm>
            <a:off x="5521472" y="2863848"/>
            <a:ext cx="682369" cy="389958"/>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574" y="2569954"/>
            <a:ext cx="19621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036024" y="4121382"/>
            <a:ext cx="1651380" cy="17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t>Update</a:t>
            </a:r>
          </a:p>
          <a:p>
            <a:pPr algn="ctr">
              <a:buNone/>
            </a:pPr>
            <a:endParaRPr lang="en-GB" sz="2800" dirty="0" smtClean="0"/>
          </a:p>
          <a:p>
            <a:pPr algn="ctr">
              <a:buNone/>
            </a:pPr>
            <a:endParaRPr lang="en-GB" sz="2800" dirty="0"/>
          </a:p>
        </p:txBody>
      </p:sp>
      <p:sp>
        <p:nvSpPr>
          <p:cNvPr id="23" name="Bent-Up Arrow 22"/>
          <p:cNvSpPr/>
          <p:nvPr/>
        </p:nvSpPr>
        <p:spPr>
          <a:xfrm rot="5400000" flipV="1">
            <a:off x="6217326" y="4393426"/>
            <a:ext cx="1512168" cy="504056"/>
          </a:xfrm>
          <a:prstGeom prst="bentUpArrow">
            <a:avLst>
              <a:gd name="adj1" fmla="val 25000"/>
              <a:gd name="adj2" fmla="val 20939"/>
              <a:gd name="adj3" fmla="val 25000"/>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Bent-Up Arrow 23"/>
          <p:cNvSpPr/>
          <p:nvPr/>
        </p:nvSpPr>
        <p:spPr>
          <a:xfrm flipH="1">
            <a:off x="4518243" y="3910714"/>
            <a:ext cx="504056" cy="1440160"/>
          </a:xfrm>
          <a:prstGeom prst="bentUp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1269" name="Picture 5" descr="See original imag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58278" y="4587638"/>
            <a:ext cx="1407317" cy="128065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2830" y="830805"/>
            <a:ext cx="8898340" cy="845744"/>
          </a:xfrm>
          <a:prstGeom prst="rect">
            <a:avLst/>
          </a:prstGeom>
          <a:solidFill>
            <a:schemeClr val="accent1">
              <a:lumMod val="75000"/>
            </a:schemeClr>
          </a:solidFill>
          <a:ln>
            <a:solidFill>
              <a:schemeClr val="tx1"/>
            </a:solidFill>
          </a:ln>
        </p:spPr>
        <p:txBody>
          <a:bodyPr wrap="square" lIns="72000" rIns="36000" rtlCol="0">
            <a:spAutoFit/>
          </a:bodyPr>
          <a:lstStyle/>
          <a:p>
            <a:pPr>
              <a:buNone/>
            </a:pPr>
            <a:r>
              <a:rPr lang="en-US" sz="2400" b="1" dirty="0" smtClean="0">
                <a:solidFill>
                  <a:schemeClr val="accent3"/>
                </a:solidFill>
              </a:rPr>
              <a:t>Optimization</a:t>
            </a:r>
            <a:r>
              <a:rPr lang="en-US" sz="2400" dirty="0" smtClean="0">
                <a:solidFill>
                  <a:schemeClr val="accent3"/>
                </a:solidFill>
              </a:rPr>
              <a:t>: maximize </a:t>
            </a:r>
            <a:r>
              <a:rPr lang="en-US" sz="2400" b="1" dirty="0" smtClean="0">
                <a:solidFill>
                  <a:schemeClr val="accent3"/>
                </a:solidFill>
              </a:rPr>
              <a:t>benefit</a:t>
            </a:r>
            <a:r>
              <a:rPr lang="en-US" sz="2400" dirty="0" smtClean="0">
                <a:solidFill>
                  <a:schemeClr val="accent3"/>
                </a:solidFill>
              </a:rPr>
              <a:t> (number or type of matches) for a given </a:t>
            </a:r>
            <a:r>
              <a:rPr lang="en-US" sz="2400" b="1" dirty="0" smtClean="0">
                <a:solidFill>
                  <a:schemeClr val="accent3"/>
                </a:solidFill>
              </a:rPr>
              <a:t>cost</a:t>
            </a:r>
            <a:r>
              <a:rPr lang="en-US" sz="2400" dirty="0" smtClean="0">
                <a:solidFill>
                  <a:schemeClr val="accent3"/>
                </a:solidFill>
              </a:rPr>
              <a:t> (</a:t>
            </a:r>
            <a:r>
              <a:rPr lang="en-US" sz="2400" dirty="0">
                <a:solidFill>
                  <a:schemeClr val="accent3"/>
                </a:solidFill>
              </a:rPr>
              <a:t>number </a:t>
            </a:r>
            <a:r>
              <a:rPr lang="en-US" sz="2400" dirty="0" smtClean="0">
                <a:solidFill>
                  <a:schemeClr val="accent3"/>
                </a:solidFill>
              </a:rPr>
              <a:t>of comparisons, disk/cloud access)</a:t>
            </a:r>
            <a:endParaRPr lang="en-US" sz="2400" dirty="0">
              <a:solidFill>
                <a:schemeClr val="accent3"/>
              </a:solidFill>
            </a:endParaRPr>
          </a:p>
        </p:txBody>
      </p:sp>
      <p:sp>
        <p:nvSpPr>
          <p:cNvPr id="20" name="TextBox 19"/>
          <p:cNvSpPr txBox="1"/>
          <p:nvPr/>
        </p:nvSpPr>
        <p:spPr>
          <a:xfrm>
            <a:off x="-7818" y="4264757"/>
            <a:ext cx="4683126" cy="1599156"/>
          </a:xfrm>
          <a:prstGeom prst="rect">
            <a:avLst/>
          </a:prstGeom>
          <a:noFill/>
        </p:spPr>
        <p:txBody>
          <a:bodyPr wrap="square" rtlCol="0">
            <a:spAutoFit/>
          </a:bodyPr>
          <a:lstStyle/>
          <a:p>
            <a:pPr>
              <a:spcBef>
                <a:spcPts val="0"/>
              </a:spcBef>
              <a:buNone/>
            </a:pPr>
            <a:r>
              <a:rPr lang="en-US" sz="2400" dirty="0" smtClean="0"/>
              <a:t>Progressive ER: </a:t>
            </a:r>
            <a:r>
              <a:rPr lang="en-US" sz="2400" i="1" dirty="0" smtClean="0">
                <a:solidFill>
                  <a:srgbClr val="0000FF"/>
                </a:solidFill>
              </a:rPr>
              <a:t>estimates</a:t>
            </a:r>
            <a:r>
              <a:rPr lang="en-US" sz="2400" dirty="0" smtClean="0"/>
              <a:t> </a:t>
            </a:r>
            <a:r>
              <a:rPr lang="en-US" sz="2400" dirty="0" smtClean="0">
                <a:solidFill>
                  <a:srgbClr val="0000FF"/>
                </a:solidFill>
              </a:rPr>
              <a:t>which part of the data to resolve next </a:t>
            </a:r>
            <a:r>
              <a:rPr lang="en-US" sz="2400" dirty="0" smtClean="0"/>
              <a:t>and </a:t>
            </a:r>
            <a:r>
              <a:rPr lang="en-US" sz="2400" i="1" dirty="0" smtClean="0">
                <a:solidFill>
                  <a:srgbClr val="0000FF"/>
                </a:solidFill>
              </a:rPr>
              <a:t>adapts</a:t>
            </a:r>
            <a:r>
              <a:rPr lang="en-US" sz="2400" dirty="0" smtClean="0">
                <a:solidFill>
                  <a:srgbClr val="0000FF"/>
                </a:solidFill>
              </a:rPr>
              <a:t> this decision </a:t>
            </a:r>
            <a:r>
              <a:rPr lang="en-US" sz="2400" dirty="0" smtClean="0"/>
              <a:t>in a </a:t>
            </a:r>
            <a:r>
              <a:rPr lang="en-US" sz="2400" i="1" dirty="0" smtClean="0">
                <a:solidFill>
                  <a:srgbClr val="0000FF"/>
                </a:solidFill>
              </a:rPr>
              <a:t>pay as you go</a:t>
            </a:r>
            <a:r>
              <a:rPr lang="en-US" sz="2400" dirty="0" smtClean="0"/>
              <a:t> fashion</a:t>
            </a:r>
            <a:endParaRPr lang="en-US" sz="2400" dirty="0"/>
          </a:p>
        </p:txBody>
      </p:sp>
      <p:sp>
        <p:nvSpPr>
          <p:cNvPr id="27" name="Content Placeholder 2"/>
          <p:cNvSpPr txBox="1">
            <a:spLocks/>
          </p:cNvSpPr>
          <p:nvPr/>
        </p:nvSpPr>
        <p:spPr bwMode="auto">
          <a:xfrm>
            <a:off x="2839119" y="5952021"/>
            <a:ext cx="5563901" cy="4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US" kern="0" dirty="0" smtClean="0"/>
              <a:t>Good for high </a:t>
            </a:r>
            <a:r>
              <a:rPr lang="en-US" kern="0" dirty="0" smtClean="0">
                <a:solidFill>
                  <a:srgbClr val="0000FF"/>
                </a:solidFill>
              </a:rPr>
              <a:t>Velocity</a:t>
            </a:r>
            <a:endParaRPr lang="en-US" kern="0" dirty="0">
              <a:solidFill>
                <a:srgbClr val="0000FF"/>
              </a:solidFill>
            </a:endParaRPr>
          </a:p>
        </p:txBody>
      </p:sp>
    </p:spTree>
    <p:extLst>
      <p:ext uri="{BB962C8B-B14F-4D97-AF65-F5344CB8AC3E}">
        <p14:creationId xmlns:p14="http://schemas.microsoft.com/office/powerpoint/2010/main" val="597435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P spid="23" grpId="0" animBg="1"/>
      <p:bldP spid="24" grpId="0" animBg="1"/>
      <p:bldP spid="26" grpId="0" animBg="1"/>
      <p:bldP spid="20" grpId="0"/>
      <p:bldP spid="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1254125"/>
          </a:xfrm>
        </p:spPr>
        <p:txBody>
          <a:bodyPr/>
          <a:lstStyle/>
          <a:p>
            <a:r>
              <a:rPr lang="en-GB" dirty="0"/>
              <a:t>Progressive Approach to Relational Entity </a:t>
            </a:r>
            <a:r>
              <a:rPr lang="en-GB" dirty="0" smtClean="0"/>
              <a:t>Resolution [</a:t>
            </a:r>
            <a:r>
              <a:rPr lang="en-GB" dirty="0" err="1" smtClean="0"/>
              <a:t>Altowim</a:t>
            </a:r>
            <a:r>
              <a:rPr lang="en-GB" dirty="0" smtClean="0"/>
              <a:t> et al. 2014]</a:t>
            </a:r>
            <a:endParaRPr lang="el-GR" dirty="0"/>
          </a:p>
        </p:txBody>
      </p:sp>
      <p:sp>
        <p:nvSpPr>
          <p:cNvPr id="3" name="Espace réservé du contenu 2"/>
          <p:cNvSpPr>
            <a:spLocks noGrp="1"/>
          </p:cNvSpPr>
          <p:nvPr>
            <p:ph idx="1"/>
          </p:nvPr>
        </p:nvSpPr>
        <p:spPr>
          <a:xfrm>
            <a:off x="-1" y="1396193"/>
            <a:ext cx="9143999" cy="4971394"/>
          </a:xfrm>
        </p:spPr>
        <p:txBody>
          <a:bodyPr/>
          <a:lstStyle/>
          <a:p>
            <a:pPr>
              <a:spcBef>
                <a:spcPts val="0"/>
              </a:spcBef>
            </a:pPr>
            <a:r>
              <a:rPr lang="en-GB" sz="2400" dirty="0" smtClean="0">
                <a:solidFill>
                  <a:srgbClr val="0000FF"/>
                </a:solidFill>
              </a:rPr>
              <a:t>Key Idea</a:t>
            </a:r>
            <a:r>
              <a:rPr lang="en-GB" sz="2400" dirty="0" smtClean="0"/>
              <a:t>: divides the ER process into several </a:t>
            </a:r>
            <a:r>
              <a:rPr lang="en-GB" sz="2400" dirty="0" smtClean="0">
                <a:solidFill>
                  <a:srgbClr val="0000FF"/>
                </a:solidFill>
              </a:rPr>
              <a:t>windows</a:t>
            </a:r>
            <a:r>
              <a:rPr lang="en-GB" sz="2400" dirty="0" smtClean="0"/>
              <a:t> and generates a </a:t>
            </a:r>
            <a:r>
              <a:rPr lang="en-GB" sz="2400" dirty="0" smtClean="0">
                <a:solidFill>
                  <a:srgbClr val="0000FF"/>
                </a:solidFill>
              </a:rPr>
              <a:t>resolution plan </a:t>
            </a:r>
            <a:r>
              <a:rPr lang="en-GB" sz="2400" dirty="0" smtClean="0"/>
              <a:t>for each window</a:t>
            </a:r>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marL="0" indent="0">
              <a:spcBef>
                <a:spcPts val="0"/>
              </a:spcBef>
              <a:buNone/>
            </a:pPr>
            <a:endParaRPr lang="en-GB" sz="2400" dirty="0"/>
          </a:p>
          <a:p>
            <a:pPr>
              <a:spcBef>
                <a:spcPts val="0"/>
              </a:spcBef>
            </a:pPr>
            <a:r>
              <a:rPr lang="en-GB" sz="2400" dirty="0">
                <a:solidFill>
                  <a:srgbClr val="0000FF"/>
                </a:solidFill>
              </a:rPr>
              <a:t>Lazy resolution strategy </a:t>
            </a:r>
            <a:r>
              <a:rPr lang="en-GB" sz="2400" dirty="0"/>
              <a:t>to resolve </a:t>
            </a:r>
            <a:r>
              <a:rPr lang="en-GB" sz="2400" dirty="0" smtClean="0"/>
              <a:t>pairs with the smallest cost</a:t>
            </a:r>
            <a:endParaRPr lang="el-GR" sz="2400" dirty="0" smtClean="0"/>
          </a:p>
          <a:p>
            <a:pPr lvl="1"/>
            <a:r>
              <a:rPr lang="en-GB" dirty="0"/>
              <a:t>Unlike single </a:t>
            </a:r>
            <a:r>
              <a:rPr lang="en-GB" dirty="0" smtClean="0"/>
              <a:t>entity type </a:t>
            </a:r>
            <a:r>
              <a:rPr lang="en-GB" dirty="0"/>
              <a:t>resolution </a:t>
            </a:r>
            <a:r>
              <a:rPr lang="en-GB" dirty="0" smtClean="0"/>
              <a:t>a </a:t>
            </a:r>
            <a:r>
              <a:rPr lang="en-GB" dirty="0">
                <a:solidFill>
                  <a:srgbClr val="0000FF"/>
                </a:solidFill>
              </a:rPr>
              <a:t>block based prioritization </a:t>
            </a:r>
            <a:r>
              <a:rPr lang="en-GB" dirty="0"/>
              <a:t>is significantly more important when resolving </a:t>
            </a:r>
            <a:r>
              <a:rPr lang="en-GB" dirty="0" smtClean="0">
                <a:solidFill>
                  <a:srgbClr val="0000FF"/>
                </a:solidFill>
              </a:rPr>
              <a:t>multiple types</a:t>
            </a:r>
            <a:endParaRPr lang="en-GB" dirty="0">
              <a:solidFill>
                <a:srgbClr val="0000FF"/>
              </a:solidFill>
            </a:endParaRPr>
          </a:p>
          <a:p>
            <a:pPr lvl="1"/>
            <a:endParaRPr lang="en-GB" dirty="0" smtClean="0"/>
          </a:p>
          <a:p>
            <a:pPr marL="352425" lvl="1" indent="0">
              <a:buNone/>
            </a:pPr>
            <a:endParaRPr lang="en-GB" dirty="0"/>
          </a:p>
          <a:p>
            <a:pPr marL="352425" lvl="1" indent="0">
              <a:buNone/>
            </a:pPr>
            <a:endParaRPr lang="en-GB" dirty="0" smtClean="0"/>
          </a:p>
          <a:p>
            <a:pPr marL="352425" lvl="1" indent="0">
              <a:buNone/>
            </a:pPr>
            <a:endParaRPr lang="en-GB" dirty="0"/>
          </a:p>
          <a:p>
            <a:pPr marL="352425" lvl="1" indent="0">
              <a:buNone/>
            </a:pPr>
            <a:endParaRPr lang="en-GB" dirty="0" smtClean="0"/>
          </a:p>
          <a:p>
            <a:pPr marL="352425" lvl="1" indent="0">
              <a:buNone/>
            </a:pPr>
            <a:endParaRPr lang="en-GB" dirty="0" smtClean="0"/>
          </a:p>
          <a:p>
            <a:pPr marL="352425" lvl="1" indent="0">
              <a:buNone/>
            </a:pPr>
            <a:endParaRPr lang="en-GB" dirty="0"/>
          </a:p>
          <a:p>
            <a:pPr marL="352425" lvl="1" indent="0">
              <a:buNone/>
            </a:pPr>
            <a:endParaRPr lang="en-GB" dirty="0" smtClean="0"/>
          </a:p>
          <a:p>
            <a:pPr marL="352425" lvl="1" indent="0">
              <a:buNone/>
            </a:pPr>
            <a:endParaRPr lang="en-GB" dirty="0"/>
          </a:p>
          <a:p>
            <a:pPr marL="352425" lvl="1" indent="0">
              <a:buNone/>
            </a:pPr>
            <a:endParaRPr lang="en-GB" dirty="0" smtClean="0"/>
          </a:p>
        </p:txBody>
      </p:sp>
      <p:sp>
        <p:nvSpPr>
          <p:cNvPr id="4" name="Espace réservé du numéro de diapositive 3"/>
          <p:cNvSpPr>
            <a:spLocks noGrp="1"/>
          </p:cNvSpPr>
          <p:nvPr>
            <p:ph type="sldNum" sz="quarter" idx="10"/>
          </p:nvPr>
        </p:nvSpPr>
        <p:spPr>
          <a:xfrm>
            <a:off x="8537575" y="6124956"/>
            <a:ext cx="282575" cy="276225"/>
          </a:xfrm>
        </p:spPr>
        <p:txBody>
          <a:bodyPr/>
          <a:lstStyle/>
          <a:p>
            <a:pPr>
              <a:defRPr/>
            </a:pPr>
            <a:fld id="{8CC49870-FC5F-1046-8A0C-D94918725A28}" type="slidenum">
              <a:rPr lang="en-US" smtClean="0"/>
              <a:pPr>
                <a:defRPr/>
              </a:pPr>
              <a:t>44</a:t>
            </a:fld>
            <a:endParaRPr lang="en-US" dirty="0"/>
          </a:p>
        </p:txBody>
      </p:sp>
      <p:pic>
        <p:nvPicPr>
          <p:cNvPr id="5" name="Picture 4"/>
          <p:cNvPicPr>
            <a:picLocks noChangeAspect="1"/>
          </p:cNvPicPr>
          <p:nvPr/>
        </p:nvPicPr>
        <p:blipFill>
          <a:blip r:embed="rId3"/>
          <a:stretch>
            <a:fillRect/>
          </a:stretch>
        </p:blipFill>
        <p:spPr>
          <a:xfrm>
            <a:off x="4828032" y="2105369"/>
            <a:ext cx="4293179" cy="3051847"/>
          </a:xfrm>
          <a:prstGeom prst="rect">
            <a:avLst/>
          </a:prstGeom>
          <a:solidFill>
            <a:schemeClr val="bg1"/>
          </a:solidFill>
        </p:spPr>
      </p:pic>
      <p:sp>
        <p:nvSpPr>
          <p:cNvPr id="6" name="Espace réservé du contenu 2"/>
          <p:cNvSpPr txBox="1">
            <a:spLocks/>
          </p:cNvSpPr>
          <p:nvPr/>
        </p:nvSpPr>
        <p:spPr bwMode="auto">
          <a:xfrm>
            <a:off x="-1" y="2169919"/>
            <a:ext cx="5055478" cy="305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lvl="1"/>
            <a:r>
              <a:rPr lang="en-GB" kern="0" dirty="0" smtClean="0"/>
              <a:t>specifies </a:t>
            </a:r>
            <a:r>
              <a:rPr lang="en-GB" kern="0" dirty="0" smtClean="0">
                <a:solidFill>
                  <a:srgbClr val="0000FF"/>
                </a:solidFill>
              </a:rPr>
              <a:t>which blocks </a:t>
            </a:r>
            <a:r>
              <a:rPr lang="en-GB" kern="0" dirty="0" smtClean="0"/>
              <a:t>and </a:t>
            </a:r>
            <a:r>
              <a:rPr lang="en-GB" kern="0" dirty="0" smtClean="0">
                <a:solidFill>
                  <a:srgbClr val="0000FF"/>
                </a:solidFill>
              </a:rPr>
              <a:t>entity pairs </a:t>
            </a:r>
            <a:r>
              <a:rPr lang="en-GB" kern="0" dirty="0" smtClean="0"/>
              <a:t>within these blocks will be resolved during the plan execution phase of a window</a:t>
            </a:r>
          </a:p>
          <a:p>
            <a:pPr lvl="1"/>
            <a:r>
              <a:rPr lang="en-GB" kern="0" dirty="0" smtClean="0"/>
              <a:t>associates with each identified pair the </a:t>
            </a:r>
            <a:r>
              <a:rPr lang="en-GB" kern="0" dirty="0" smtClean="0">
                <a:solidFill>
                  <a:srgbClr val="0000FF"/>
                </a:solidFill>
              </a:rPr>
              <a:t>order</a:t>
            </a:r>
            <a:r>
              <a:rPr lang="en-GB" kern="0" dirty="0" smtClean="0"/>
              <a:t> in which to </a:t>
            </a:r>
            <a:r>
              <a:rPr lang="en-GB" kern="0" dirty="0" smtClean="0">
                <a:solidFill>
                  <a:srgbClr val="0000FF"/>
                </a:solidFill>
              </a:rPr>
              <a:t>apply the similarity functions on the attributes </a:t>
            </a:r>
            <a:r>
              <a:rPr lang="en-GB" kern="0" dirty="0" smtClean="0"/>
              <a:t>of the two entities</a:t>
            </a:r>
          </a:p>
        </p:txBody>
      </p:sp>
    </p:spTree>
    <p:extLst>
      <p:ext uri="{BB962C8B-B14F-4D97-AF65-F5344CB8AC3E}">
        <p14:creationId xmlns:p14="http://schemas.microsoft.com/office/powerpoint/2010/main" val="4507969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71" y="-24990"/>
            <a:ext cx="8472487" cy="886591"/>
          </a:xfrm>
        </p:spPr>
        <p:txBody>
          <a:bodyPr/>
          <a:lstStyle/>
          <a:p>
            <a:r>
              <a:rPr lang="en-GB" dirty="0" smtClean="0"/>
              <a:t>Relational Progressive ER: Example</a:t>
            </a:r>
            <a:endParaRPr lang="en-US" dirty="0"/>
          </a:p>
        </p:txBody>
      </p:sp>
      <p:sp>
        <p:nvSpPr>
          <p:cNvPr id="4" name="Slide Number Placeholder 3"/>
          <p:cNvSpPr>
            <a:spLocks noGrp="1"/>
          </p:cNvSpPr>
          <p:nvPr>
            <p:ph type="sldNum" sz="quarter" idx="10"/>
          </p:nvPr>
        </p:nvSpPr>
        <p:spPr>
          <a:xfrm>
            <a:off x="8632171" y="6546631"/>
            <a:ext cx="282575" cy="276225"/>
          </a:xfrm>
        </p:spPr>
        <p:txBody>
          <a:bodyPr/>
          <a:lstStyle/>
          <a:p>
            <a:pPr>
              <a:defRPr/>
            </a:pPr>
            <a:fld id="{8CC49870-FC5F-1046-8A0C-D94918725A28}" type="slidenum">
              <a:rPr lang="en-US" smtClean="0"/>
              <a:pPr>
                <a:defRPr/>
              </a:pPr>
              <a:t>45</a:t>
            </a:fld>
            <a:endParaRPr lang="en-US" dirty="0"/>
          </a:p>
        </p:txBody>
      </p:sp>
      <p:grpSp>
        <p:nvGrpSpPr>
          <p:cNvPr id="3" name="Group 49"/>
          <p:cNvGrpSpPr/>
          <p:nvPr/>
        </p:nvGrpSpPr>
        <p:grpSpPr>
          <a:xfrm>
            <a:off x="1936089" y="1926413"/>
            <a:ext cx="6588488" cy="3730472"/>
            <a:chOff x="1536697" y="1968979"/>
            <a:chExt cx="6588488" cy="3730472"/>
          </a:xfrm>
        </p:grpSpPr>
        <p:grpSp>
          <p:nvGrpSpPr>
            <p:cNvPr id="5" name="Group 46"/>
            <p:cNvGrpSpPr/>
            <p:nvPr/>
          </p:nvGrpSpPr>
          <p:grpSpPr>
            <a:xfrm>
              <a:off x="1536697" y="1968979"/>
              <a:ext cx="6588488" cy="3730472"/>
              <a:chOff x="1536697" y="1968979"/>
              <a:chExt cx="6588488" cy="3730472"/>
            </a:xfrm>
          </p:grpSpPr>
          <p:sp>
            <p:nvSpPr>
              <p:cNvPr id="78" name="Rectangle 77"/>
              <p:cNvSpPr/>
              <p:nvPr/>
            </p:nvSpPr>
            <p:spPr bwMode="auto">
              <a:xfrm>
                <a:off x="1536697" y="4521680"/>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79" name="Rectangle 78"/>
              <p:cNvSpPr/>
              <p:nvPr/>
            </p:nvSpPr>
            <p:spPr bwMode="auto">
              <a:xfrm>
                <a:off x="1543410" y="1968979"/>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80" name="TextBox 79"/>
              <p:cNvSpPr txBox="1"/>
              <p:nvPr/>
            </p:nvSpPr>
            <p:spPr>
              <a:xfrm>
                <a:off x="1812883" y="3942386"/>
                <a:ext cx="37649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 A</a:t>
                </a:r>
                <a:r>
                  <a:rPr kumimoji="0" lang="en-US" sz="2400" b="1" i="0" u="none" strike="noStrike" kern="0" cap="none" spc="0" normalizeH="0" baseline="-25000" noProof="0" dirty="0" smtClean="0">
                    <a:ln>
                      <a:noFill/>
                    </a:ln>
                    <a:solidFill>
                      <a:srgbClr val="FF0000"/>
                    </a:solidFill>
                    <a:effectLst/>
                    <a:uLnTx/>
                    <a:uFillTx/>
                    <a:latin typeface="Calisto MT" pitchFamily="18" charset="0"/>
                  </a:rPr>
                  <a:t>1</a:t>
                </a:r>
                <a:r>
                  <a:rPr kumimoji="0" lang="en-US" sz="2400" b="1" i="1" u="none" strike="noStrike" kern="0" cap="none" spc="0" normalizeH="0" baseline="0" noProof="0" dirty="0" smtClean="0">
                    <a:ln>
                      <a:noFill/>
                    </a:ln>
                    <a:solidFill>
                      <a:srgbClr val="002060"/>
                    </a:solidFill>
                    <a:effectLst/>
                    <a:uLnTx/>
                    <a:uFillTx/>
                    <a:latin typeface="Calisto MT" pitchFamily="18" charset="0"/>
                  </a:rPr>
                  <a:t>	                      M</a:t>
                </a:r>
                <a:r>
                  <a:rPr kumimoji="0" lang="en-US" sz="2400" b="1" i="0" u="none" strike="noStrike" kern="0" cap="none" spc="0" normalizeH="0" baseline="-25000" noProof="0" dirty="0" smtClean="0">
                    <a:ln>
                      <a:noFill/>
                    </a:ln>
                    <a:solidFill>
                      <a:srgbClr val="FF0000"/>
                    </a:solidFill>
                    <a:effectLst/>
                    <a:uLnTx/>
                    <a:uFillTx/>
                    <a:latin typeface="Calisto MT" pitchFamily="18" charset="0"/>
                  </a:rPr>
                  <a:t>1</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sp>
            <p:nvSpPr>
              <p:cNvPr id="81" name="TextBox 80"/>
              <p:cNvSpPr txBox="1"/>
              <p:nvPr/>
            </p:nvSpPr>
            <p:spPr>
              <a:xfrm>
                <a:off x="1812883" y="5237786"/>
                <a:ext cx="631230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 </a:t>
                </a:r>
                <a:r>
                  <a:rPr lang="en-US" sz="2400" b="1" i="1" kern="0" dirty="0" smtClean="0">
                    <a:solidFill>
                      <a:srgbClr val="002060"/>
                    </a:solidFill>
                    <a:latin typeface="Calisto MT" pitchFamily="18" charset="0"/>
                  </a:rPr>
                  <a:t>A</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r>
                  <a:rPr kumimoji="0" lang="en-US" sz="2400" b="1" i="1" u="none" strike="noStrike" kern="0" cap="none" spc="0" normalizeH="0" baseline="0" noProof="0" dirty="0" smtClean="0">
                    <a:ln>
                      <a:noFill/>
                    </a:ln>
                    <a:solidFill>
                      <a:srgbClr val="002060"/>
                    </a:solidFill>
                    <a:effectLst/>
                    <a:uLnTx/>
                    <a:uFillTx/>
                    <a:latin typeface="Calisto MT" pitchFamily="18" charset="0"/>
                  </a:rPr>
                  <a:t>	                      		                  D</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grpSp>
        <p:grpSp>
          <p:nvGrpSpPr>
            <p:cNvPr id="6" name="Group 40"/>
            <p:cNvGrpSpPr/>
            <p:nvPr/>
          </p:nvGrpSpPr>
          <p:grpSpPr>
            <a:xfrm>
              <a:off x="6331310" y="1980409"/>
              <a:ext cx="1265615" cy="3298871"/>
              <a:chOff x="6331310" y="1980409"/>
              <a:chExt cx="1265615" cy="3298871"/>
            </a:xfrm>
          </p:grpSpPr>
          <p:sp>
            <p:nvSpPr>
              <p:cNvPr id="71" name="Rectangle 70"/>
              <p:cNvSpPr/>
              <p:nvPr/>
            </p:nvSpPr>
            <p:spPr bwMode="auto">
              <a:xfrm>
                <a:off x="6349997" y="4533608"/>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72" name="Rectangle 71"/>
              <p:cNvSpPr/>
              <p:nvPr/>
            </p:nvSpPr>
            <p:spPr bwMode="auto">
              <a:xfrm>
                <a:off x="6331310" y="1980409"/>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73" name="Rounded Rectangle 72"/>
              <p:cNvSpPr/>
              <p:nvPr/>
            </p:nvSpPr>
            <p:spPr bwMode="auto">
              <a:xfrm>
                <a:off x="6505481" y="208110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4" name="Rounded Rectangle 73"/>
              <p:cNvSpPr/>
              <p:nvPr/>
            </p:nvSpPr>
            <p:spPr bwMode="auto">
              <a:xfrm>
                <a:off x="6495956" y="271689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5" name="Rounded Rectangle 74"/>
              <p:cNvSpPr/>
              <p:nvPr/>
            </p:nvSpPr>
            <p:spPr bwMode="auto">
              <a:xfrm>
                <a:off x="6495956" y="334554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6" name="Rounded Rectangle 75"/>
              <p:cNvSpPr/>
              <p:nvPr/>
            </p:nvSpPr>
            <p:spPr bwMode="auto">
              <a:xfrm>
                <a:off x="6524168" y="46477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7" name="TextBox 76"/>
              <p:cNvSpPr txBox="1"/>
              <p:nvPr/>
            </p:nvSpPr>
            <p:spPr>
              <a:xfrm>
                <a:off x="6384899" y="3943542"/>
                <a:ext cx="121202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     D</a:t>
                </a:r>
                <a:r>
                  <a:rPr kumimoji="0" lang="en-US" sz="2400" b="1" i="0" u="none" strike="noStrike" kern="0" cap="none" spc="0" normalizeH="0" baseline="-25000" noProof="0" dirty="0" smtClean="0">
                    <a:ln>
                      <a:noFill/>
                    </a:ln>
                    <a:solidFill>
                      <a:srgbClr val="FF0000"/>
                    </a:solidFill>
                    <a:effectLst/>
                    <a:uLnTx/>
                    <a:uFillTx/>
                    <a:latin typeface="Calisto MT" pitchFamily="18" charset="0"/>
                  </a:rPr>
                  <a:t>1</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grpSp>
        <p:grpSp>
          <p:nvGrpSpPr>
            <p:cNvPr id="7" name="Group 41"/>
            <p:cNvGrpSpPr/>
            <p:nvPr/>
          </p:nvGrpSpPr>
          <p:grpSpPr>
            <a:xfrm>
              <a:off x="3924660" y="1981679"/>
              <a:ext cx="1247412" cy="3714959"/>
              <a:chOff x="3924660" y="1981679"/>
              <a:chExt cx="1247412" cy="3714959"/>
            </a:xfrm>
          </p:grpSpPr>
          <p:sp>
            <p:nvSpPr>
              <p:cNvPr id="64" name="Rectangle 63"/>
              <p:cNvSpPr/>
              <p:nvPr/>
            </p:nvSpPr>
            <p:spPr bwMode="auto">
              <a:xfrm>
                <a:off x="3943347" y="4532021"/>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65" name="Rectangle 64"/>
              <p:cNvSpPr/>
              <p:nvPr/>
            </p:nvSpPr>
            <p:spPr bwMode="auto">
              <a:xfrm>
                <a:off x="3924660" y="1981679"/>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66" name="Rounded Rectangle 65"/>
              <p:cNvSpPr/>
              <p:nvPr/>
            </p:nvSpPr>
            <p:spPr bwMode="auto">
              <a:xfrm>
                <a:off x="4098831" y="20823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67" name="Rounded Rectangle 66"/>
              <p:cNvSpPr/>
              <p:nvPr/>
            </p:nvSpPr>
            <p:spPr bwMode="auto">
              <a:xfrm>
                <a:off x="4089306" y="271816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68" name="Rounded Rectangle 67"/>
              <p:cNvSpPr/>
              <p:nvPr/>
            </p:nvSpPr>
            <p:spPr bwMode="auto">
              <a:xfrm>
                <a:off x="4089306" y="334681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69" name="Rounded Rectangle 68"/>
              <p:cNvSpPr/>
              <p:nvPr/>
            </p:nvSpPr>
            <p:spPr bwMode="auto">
              <a:xfrm>
                <a:off x="4117518" y="464142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0" name="TextBox 69"/>
              <p:cNvSpPr txBox="1"/>
              <p:nvPr/>
            </p:nvSpPr>
            <p:spPr>
              <a:xfrm>
                <a:off x="4200807" y="5234973"/>
                <a:ext cx="66361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i="1" kern="0" dirty="0" smtClean="0">
                    <a:solidFill>
                      <a:srgbClr val="002060"/>
                    </a:solidFill>
                    <a:latin typeface="Calisto MT" pitchFamily="18" charset="0"/>
                  </a:rPr>
                  <a:t>M</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grpSp>
      </p:grpSp>
      <p:grpSp>
        <p:nvGrpSpPr>
          <p:cNvPr id="8" name="Group 40"/>
          <p:cNvGrpSpPr/>
          <p:nvPr/>
        </p:nvGrpSpPr>
        <p:grpSpPr>
          <a:xfrm>
            <a:off x="5382755" y="2280744"/>
            <a:ext cx="1485900" cy="2560320"/>
            <a:chOff x="5249703" y="2678430"/>
            <a:chExt cx="1485900" cy="2560320"/>
          </a:xfrm>
        </p:grpSpPr>
        <p:cxnSp>
          <p:nvCxnSpPr>
            <p:cNvPr id="83" name="Straight Arrow Connector 82"/>
            <p:cNvCxnSpPr/>
            <p:nvPr/>
          </p:nvCxnSpPr>
          <p:spPr bwMode="auto">
            <a:xfrm>
              <a:off x="5257323" y="267843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4" name="Straight Arrow Connector 83"/>
            <p:cNvCxnSpPr/>
            <p:nvPr/>
          </p:nvCxnSpPr>
          <p:spPr bwMode="auto">
            <a:xfrm>
              <a:off x="5249703" y="331089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5" name="Straight Arrow Connector 84"/>
            <p:cNvCxnSpPr/>
            <p:nvPr/>
          </p:nvCxnSpPr>
          <p:spPr bwMode="auto">
            <a:xfrm>
              <a:off x="5249703" y="39433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6" name="Straight Arrow Connector 85"/>
            <p:cNvCxnSpPr/>
            <p:nvPr/>
          </p:nvCxnSpPr>
          <p:spPr bwMode="auto">
            <a:xfrm>
              <a:off x="5272563" y="52387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grpSp>
      <p:grpSp>
        <p:nvGrpSpPr>
          <p:cNvPr id="9" name="Group 47"/>
          <p:cNvGrpSpPr/>
          <p:nvPr/>
        </p:nvGrpSpPr>
        <p:grpSpPr>
          <a:xfrm>
            <a:off x="2953533" y="2196924"/>
            <a:ext cx="1565924" cy="2679519"/>
            <a:chOff x="2554141" y="2224250"/>
            <a:chExt cx="1565924" cy="2679519"/>
          </a:xfrm>
        </p:grpSpPr>
        <p:cxnSp>
          <p:nvCxnSpPr>
            <p:cNvPr id="88" name="Straight Arrow Connector 87"/>
            <p:cNvCxnSpPr/>
            <p:nvPr/>
          </p:nvCxnSpPr>
          <p:spPr bwMode="auto">
            <a:xfrm>
              <a:off x="2605923" y="22242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9" name="Straight Arrow Connector 88"/>
            <p:cNvCxnSpPr/>
            <p:nvPr/>
          </p:nvCxnSpPr>
          <p:spPr bwMode="auto">
            <a:xfrm>
              <a:off x="2590683" y="3004825"/>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0" name="Straight Arrow Connector 89"/>
            <p:cNvCxnSpPr/>
            <p:nvPr/>
          </p:nvCxnSpPr>
          <p:spPr bwMode="auto">
            <a:xfrm>
              <a:off x="2590683" y="35577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1" name="Straight Arrow Connector 90"/>
            <p:cNvCxnSpPr/>
            <p:nvPr/>
          </p:nvCxnSpPr>
          <p:spPr bwMode="auto">
            <a:xfrm rot="1080000">
              <a:off x="2565585" y="2619378"/>
              <a:ext cx="155448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2" name="Straight Arrow Connector 91"/>
            <p:cNvCxnSpPr/>
            <p:nvPr/>
          </p:nvCxnSpPr>
          <p:spPr bwMode="auto">
            <a:xfrm rot="20520000">
              <a:off x="2554141" y="2651764"/>
              <a:ext cx="155448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3" name="Straight Arrow Connector 92"/>
            <p:cNvCxnSpPr/>
            <p:nvPr/>
          </p:nvCxnSpPr>
          <p:spPr bwMode="auto">
            <a:xfrm flipV="1">
              <a:off x="2606309" y="3092128"/>
              <a:ext cx="1460727" cy="1750681"/>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4" name="Straight Arrow Connector 93"/>
            <p:cNvCxnSpPr/>
            <p:nvPr/>
          </p:nvCxnSpPr>
          <p:spPr bwMode="auto">
            <a:xfrm flipV="1">
              <a:off x="2606309" y="3671952"/>
              <a:ext cx="1481328" cy="1224197"/>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5" name="Straight Arrow Connector 94"/>
            <p:cNvCxnSpPr/>
            <p:nvPr/>
          </p:nvCxnSpPr>
          <p:spPr bwMode="auto">
            <a:xfrm>
              <a:off x="2586038" y="3686651"/>
              <a:ext cx="1531480" cy="1217118"/>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6" name="Straight Arrow Connector 95"/>
            <p:cNvCxnSpPr/>
            <p:nvPr/>
          </p:nvCxnSpPr>
          <p:spPr bwMode="auto">
            <a:xfrm>
              <a:off x="2563141" y="3078143"/>
              <a:ext cx="1538684" cy="1641657"/>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grpSp>
      <p:grpSp>
        <p:nvGrpSpPr>
          <p:cNvPr id="10" name="Group 45"/>
          <p:cNvGrpSpPr/>
          <p:nvPr/>
        </p:nvGrpSpPr>
        <p:grpSpPr>
          <a:xfrm>
            <a:off x="2107448" y="2027107"/>
            <a:ext cx="898253" cy="3050721"/>
            <a:chOff x="1708056" y="2069673"/>
            <a:chExt cx="898253" cy="3050721"/>
          </a:xfrm>
        </p:grpSpPr>
        <p:sp>
          <p:nvSpPr>
            <p:cNvPr id="98" name="Rounded Rectangle 97"/>
            <p:cNvSpPr/>
            <p:nvPr/>
          </p:nvSpPr>
          <p:spPr bwMode="auto">
            <a:xfrm>
              <a:off x="1709961" y="20696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9" name="Rounded Rectangle 98"/>
            <p:cNvSpPr/>
            <p:nvPr/>
          </p:nvSpPr>
          <p:spPr bwMode="auto">
            <a:xfrm>
              <a:off x="1708056" y="333411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00" name="Rounded Rectangle 99"/>
            <p:cNvSpPr/>
            <p:nvPr/>
          </p:nvSpPr>
          <p:spPr bwMode="auto">
            <a:xfrm>
              <a:off x="1726743" y="464142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01" name="Rounded Rectangle 100"/>
            <p:cNvSpPr/>
            <p:nvPr/>
          </p:nvSpPr>
          <p:spPr bwMode="auto">
            <a:xfrm>
              <a:off x="1708056" y="270546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grpSp>
      <p:grpSp>
        <p:nvGrpSpPr>
          <p:cNvPr id="11" name="Group 101"/>
          <p:cNvGrpSpPr/>
          <p:nvPr/>
        </p:nvGrpSpPr>
        <p:grpSpPr>
          <a:xfrm>
            <a:off x="2309563" y="1859582"/>
            <a:ext cx="5333856" cy="3498890"/>
            <a:chOff x="1910171" y="2374588"/>
            <a:chExt cx="5333856" cy="3498890"/>
          </a:xfrm>
        </p:grpSpPr>
        <p:sp>
          <p:nvSpPr>
            <p:cNvPr id="103" name="TextBox 102"/>
            <p:cNvSpPr txBox="1"/>
            <p:nvPr/>
          </p:nvSpPr>
          <p:spPr>
            <a:xfrm>
              <a:off x="1910171" y="237458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TextBox 103"/>
            <p:cNvSpPr txBox="1"/>
            <p:nvPr/>
          </p:nvSpPr>
          <p:spPr>
            <a:xfrm>
              <a:off x="1910171" y="30070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TextBox 104"/>
            <p:cNvSpPr txBox="1"/>
            <p:nvPr/>
          </p:nvSpPr>
          <p:spPr>
            <a:xfrm>
              <a:off x="1910171" y="363950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TextBox 105"/>
            <p:cNvSpPr txBox="1"/>
            <p:nvPr/>
          </p:nvSpPr>
          <p:spPr>
            <a:xfrm>
              <a:off x="19177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TextBox 106"/>
            <p:cNvSpPr txBox="1"/>
            <p:nvPr/>
          </p:nvSpPr>
          <p:spPr>
            <a:xfrm>
              <a:off x="43180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8</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TextBox 107"/>
            <p:cNvSpPr txBox="1"/>
            <p:nvPr/>
          </p:nvSpPr>
          <p:spPr>
            <a:xfrm>
              <a:off x="4310471" y="36547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7</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TextBox 108"/>
            <p:cNvSpPr txBox="1"/>
            <p:nvPr/>
          </p:nvSpPr>
          <p:spPr>
            <a:xfrm>
              <a:off x="4310471" y="302990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TextBox 109"/>
            <p:cNvSpPr txBox="1"/>
            <p:nvPr/>
          </p:nvSpPr>
          <p:spPr>
            <a:xfrm>
              <a:off x="4302851" y="238982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5</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TextBox 110"/>
            <p:cNvSpPr txBox="1"/>
            <p:nvPr/>
          </p:nvSpPr>
          <p:spPr>
            <a:xfrm>
              <a:off x="6710771" y="238982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9</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TextBox 111"/>
            <p:cNvSpPr txBox="1"/>
            <p:nvPr/>
          </p:nvSpPr>
          <p:spPr>
            <a:xfrm>
              <a:off x="6726011" y="302228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TextBox 112"/>
            <p:cNvSpPr txBox="1"/>
            <p:nvPr/>
          </p:nvSpPr>
          <p:spPr>
            <a:xfrm>
              <a:off x="6726011" y="364712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TextBox 113"/>
            <p:cNvSpPr txBox="1"/>
            <p:nvPr/>
          </p:nvSpPr>
          <p:spPr>
            <a:xfrm>
              <a:off x="67564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15" name="TextBox 114"/>
          <p:cNvSpPr txBox="1"/>
          <p:nvPr/>
        </p:nvSpPr>
        <p:spPr>
          <a:xfrm>
            <a:off x="1254399" y="6495264"/>
            <a:ext cx="7814930" cy="332655"/>
          </a:xfrm>
          <a:prstGeom prst="rect">
            <a:avLst/>
          </a:prstGeom>
          <a:noFill/>
        </p:spPr>
        <p:txBody>
          <a:bodyPr wrap="square" rtlCol="0">
            <a:spAutoFit/>
          </a:bodyPr>
          <a:lstStyle/>
          <a:p>
            <a:pPr>
              <a:buNone/>
            </a:pPr>
            <a:r>
              <a:rPr lang="en-US" sz="1600" dirty="0" err="1">
                <a:latin typeface="Lucida Console" panose="020B0609040504020204" pitchFamily="49" charset="0"/>
              </a:rPr>
              <a:t>Altowim</a:t>
            </a:r>
            <a:r>
              <a:rPr lang="en-US" sz="1600" dirty="0">
                <a:latin typeface="Lucida Console" panose="020B0609040504020204" pitchFamily="49" charset="0"/>
              </a:rPr>
              <a:t> et al. Progressive Approach to Relational ER VLDB </a:t>
            </a:r>
            <a:r>
              <a:rPr lang="en-US" sz="1600" dirty="0" smtClean="0">
                <a:latin typeface="Lucida Console" panose="020B0609040504020204" pitchFamily="49" charset="0"/>
              </a:rPr>
              <a:t>2014</a:t>
            </a:r>
            <a:endParaRPr lang="en-US" sz="1600" dirty="0">
              <a:latin typeface="Lucida Console" panose="020B0609040504020204" pitchFamily="49" charset="0"/>
            </a:endParaRPr>
          </a:p>
        </p:txBody>
      </p:sp>
      <p:sp>
        <p:nvSpPr>
          <p:cNvPr id="116" name="TextBox 115"/>
          <p:cNvSpPr txBox="1"/>
          <p:nvPr/>
        </p:nvSpPr>
        <p:spPr>
          <a:xfrm>
            <a:off x="1895675" y="1361295"/>
            <a:ext cx="1353793" cy="594650"/>
          </a:xfrm>
          <a:prstGeom prst="rect">
            <a:avLst/>
          </a:prstGeom>
          <a:noFill/>
        </p:spPr>
        <p:txBody>
          <a:bodyPr wrap="square" rtlCol="0">
            <a:spAutoFit/>
          </a:bodyPr>
          <a:lstStyle/>
          <a:p>
            <a:pPr>
              <a:buNone/>
            </a:pPr>
            <a:r>
              <a:rPr lang="en-US" dirty="0" smtClean="0"/>
              <a:t>Actors</a:t>
            </a:r>
            <a:endParaRPr lang="en-US" dirty="0"/>
          </a:p>
        </p:txBody>
      </p:sp>
      <p:sp>
        <p:nvSpPr>
          <p:cNvPr id="117" name="TextBox 116"/>
          <p:cNvSpPr txBox="1"/>
          <p:nvPr/>
        </p:nvSpPr>
        <p:spPr>
          <a:xfrm>
            <a:off x="4185576" y="1359320"/>
            <a:ext cx="1510212" cy="594650"/>
          </a:xfrm>
          <a:prstGeom prst="rect">
            <a:avLst/>
          </a:prstGeom>
          <a:noFill/>
        </p:spPr>
        <p:txBody>
          <a:bodyPr wrap="square" rtlCol="0">
            <a:spAutoFit/>
          </a:bodyPr>
          <a:lstStyle/>
          <a:p>
            <a:pPr>
              <a:buNone/>
            </a:pPr>
            <a:r>
              <a:rPr lang="en-US" dirty="0" smtClean="0"/>
              <a:t>Movies</a:t>
            </a:r>
            <a:endParaRPr lang="en-US" dirty="0"/>
          </a:p>
        </p:txBody>
      </p:sp>
      <p:sp>
        <p:nvSpPr>
          <p:cNvPr id="118" name="TextBox 117"/>
          <p:cNvSpPr txBox="1"/>
          <p:nvPr/>
        </p:nvSpPr>
        <p:spPr>
          <a:xfrm>
            <a:off x="6420183" y="1357345"/>
            <a:ext cx="1923801" cy="594650"/>
          </a:xfrm>
          <a:prstGeom prst="rect">
            <a:avLst/>
          </a:prstGeom>
          <a:noFill/>
        </p:spPr>
        <p:txBody>
          <a:bodyPr wrap="square" rtlCol="0">
            <a:spAutoFit/>
          </a:bodyPr>
          <a:lstStyle/>
          <a:p>
            <a:pPr>
              <a:buNone/>
            </a:pPr>
            <a:r>
              <a:rPr lang="en-US" dirty="0" smtClean="0"/>
              <a:t>Directors</a:t>
            </a:r>
            <a:endParaRPr lang="en-US" dirty="0"/>
          </a:p>
        </p:txBody>
      </p:sp>
      <p:cxnSp>
        <p:nvCxnSpPr>
          <p:cNvPr id="121" name="Straight Arrow Connector 120"/>
          <p:cNvCxnSpPr>
            <a:stCxn id="126" idx="3"/>
            <a:endCxn id="79" idx="1"/>
          </p:cNvCxnSpPr>
          <p:nvPr/>
        </p:nvCxnSpPr>
        <p:spPr bwMode="auto">
          <a:xfrm flipV="1">
            <a:off x="1693804" y="2926539"/>
            <a:ext cx="248998" cy="977323"/>
          </a:xfrm>
          <a:prstGeom prst="straightConnector1">
            <a:avLst/>
          </a:prstGeom>
          <a:noFill/>
          <a:ln w="12700" cap="flat" cmpd="sng" algn="ctr">
            <a:solidFill>
              <a:schemeClr val="tx1"/>
            </a:solidFill>
            <a:prstDash val="solid"/>
            <a:round/>
            <a:headEnd type="none" w="med" len="med"/>
            <a:tailEnd type="arrow"/>
          </a:ln>
          <a:effectLst/>
        </p:spPr>
      </p:cxnSp>
      <p:cxnSp>
        <p:nvCxnSpPr>
          <p:cNvPr id="122" name="Straight Arrow Connector 121"/>
          <p:cNvCxnSpPr>
            <a:stCxn id="126" idx="3"/>
            <a:endCxn id="78" idx="1"/>
          </p:cNvCxnSpPr>
          <p:nvPr/>
        </p:nvCxnSpPr>
        <p:spPr bwMode="auto">
          <a:xfrm>
            <a:off x="1693804" y="3903862"/>
            <a:ext cx="242285" cy="948088"/>
          </a:xfrm>
          <a:prstGeom prst="straightConnector1">
            <a:avLst/>
          </a:prstGeom>
          <a:noFill/>
          <a:ln w="12700" cap="flat" cmpd="sng" algn="ctr">
            <a:solidFill>
              <a:schemeClr val="tx1"/>
            </a:solidFill>
            <a:prstDash val="solid"/>
            <a:round/>
            <a:headEnd type="none" w="med" len="med"/>
            <a:tailEnd type="arrow"/>
          </a:ln>
          <a:effectLst/>
        </p:spPr>
      </p:cxnSp>
      <p:sp>
        <p:nvSpPr>
          <p:cNvPr id="126" name="TextBox 125"/>
          <p:cNvSpPr txBox="1"/>
          <p:nvPr/>
        </p:nvSpPr>
        <p:spPr>
          <a:xfrm>
            <a:off x="340017" y="3292669"/>
            <a:ext cx="1353787" cy="1222386"/>
          </a:xfrm>
          <a:prstGeom prst="rect">
            <a:avLst/>
          </a:prstGeom>
          <a:noFill/>
        </p:spPr>
        <p:txBody>
          <a:bodyPr wrap="square" rtlCol="0">
            <a:spAutoFit/>
          </a:bodyPr>
          <a:lstStyle/>
          <a:p>
            <a:pPr>
              <a:buNone/>
            </a:pPr>
            <a:r>
              <a:rPr lang="en-US" sz="1800" dirty="0" smtClean="0"/>
              <a:t>Blocks with entities of the same type</a:t>
            </a:r>
            <a:endParaRPr lang="en-US" sz="1800" dirty="0"/>
          </a:p>
        </p:txBody>
      </p:sp>
      <p:sp>
        <p:nvSpPr>
          <p:cNvPr id="82" name="Rectangle 81"/>
          <p:cNvSpPr/>
          <p:nvPr/>
        </p:nvSpPr>
        <p:spPr bwMode="auto">
          <a:xfrm>
            <a:off x="1946340" y="1908685"/>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87" name="Rounded Rectangle 86"/>
          <p:cNvSpPr/>
          <p:nvPr/>
        </p:nvSpPr>
        <p:spPr bwMode="auto">
          <a:xfrm>
            <a:off x="2112890" y="2009379"/>
            <a:ext cx="880845"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7" name="Rectangle 96"/>
          <p:cNvSpPr/>
          <p:nvPr/>
        </p:nvSpPr>
        <p:spPr bwMode="auto">
          <a:xfrm>
            <a:off x="4327590" y="1921385"/>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02" name="Rounded Rectangle 101"/>
          <p:cNvSpPr/>
          <p:nvPr/>
        </p:nvSpPr>
        <p:spPr bwMode="auto">
          <a:xfrm>
            <a:off x="4501761" y="2022079"/>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20" name="Rounded Rectangle 119"/>
          <p:cNvSpPr/>
          <p:nvPr/>
        </p:nvSpPr>
        <p:spPr bwMode="auto">
          <a:xfrm>
            <a:off x="4492236" y="26578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23" name="Rounded Rectangle 122"/>
          <p:cNvSpPr/>
          <p:nvPr/>
        </p:nvSpPr>
        <p:spPr bwMode="auto">
          <a:xfrm>
            <a:off x="4492236" y="328652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cxnSp>
        <p:nvCxnSpPr>
          <p:cNvPr id="124" name="Straight Arrow Connector 123"/>
          <p:cNvCxnSpPr/>
          <p:nvPr/>
        </p:nvCxnSpPr>
        <p:spPr bwMode="auto">
          <a:xfrm>
            <a:off x="3008853" y="2178245"/>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25" name="Straight Arrow Connector 124"/>
          <p:cNvCxnSpPr/>
          <p:nvPr/>
        </p:nvCxnSpPr>
        <p:spPr bwMode="auto">
          <a:xfrm>
            <a:off x="2993613" y="295882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27" name="Straight Arrow Connector 126"/>
          <p:cNvCxnSpPr/>
          <p:nvPr/>
        </p:nvCxnSpPr>
        <p:spPr bwMode="auto">
          <a:xfrm>
            <a:off x="2993613" y="3514126"/>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28" name="Straight Arrow Connector 127"/>
          <p:cNvCxnSpPr/>
          <p:nvPr/>
        </p:nvCxnSpPr>
        <p:spPr bwMode="auto">
          <a:xfrm rot="1080000">
            <a:off x="2968515" y="2573373"/>
            <a:ext cx="155448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29" name="Straight Arrow Connector 128"/>
          <p:cNvCxnSpPr/>
          <p:nvPr/>
        </p:nvCxnSpPr>
        <p:spPr bwMode="auto">
          <a:xfrm rot="-1080000">
            <a:off x="2866736" y="2620203"/>
            <a:ext cx="164592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sp>
        <p:nvSpPr>
          <p:cNvPr id="130" name="TextBox 129"/>
          <p:cNvSpPr txBox="1"/>
          <p:nvPr/>
        </p:nvSpPr>
        <p:spPr>
          <a:xfrm>
            <a:off x="2215813" y="3924624"/>
            <a:ext cx="3764957" cy="469039"/>
          </a:xfrm>
          <a:prstGeom prst="rect">
            <a:avLst/>
          </a:prstGeom>
          <a:noFill/>
        </p:spPr>
        <p:txBody>
          <a:bodyPr wrap="square" rtlCol="0">
            <a:spAutoFit/>
          </a:bodyPr>
          <a:lstStyle/>
          <a:p>
            <a:pPr>
              <a:buNone/>
            </a:pPr>
            <a:r>
              <a:rPr lang="en-US" sz="2400" b="1" i="1" dirty="0" smtClean="0">
                <a:solidFill>
                  <a:srgbClr val="002060"/>
                </a:solidFill>
                <a:latin typeface="Calisto MT" pitchFamily="18" charset="0"/>
              </a:rPr>
              <a:t> A</a:t>
            </a:r>
            <a:r>
              <a:rPr lang="en-US" sz="2400" b="1" baseline="-25000" dirty="0" smtClean="0">
                <a:solidFill>
                  <a:srgbClr val="FF0000"/>
                </a:solidFill>
                <a:latin typeface="Calisto MT" pitchFamily="18" charset="0"/>
              </a:rPr>
              <a:t>1</a:t>
            </a:r>
            <a:r>
              <a:rPr lang="en-US" sz="2400" b="1" i="1" dirty="0" smtClean="0">
                <a:solidFill>
                  <a:srgbClr val="002060"/>
                </a:solidFill>
                <a:latin typeface="Calisto MT" pitchFamily="18" charset="0"/>
              </a:rPr>
              <a:t>	                      M</a:t>
            </a:r>
            <a:r>
              <a:rPr lang="en-US" sz="2400" b="1" baseline="-25000" dirty="0" smtClean="0">
                <a:solidFill>
                  <a:srgbClr val="FF0000"/>
                </a:solidFill>
                <a:latin typeface="Calisto MT" pitchFamily="18" charset="0"/>
              </a:rPr>
              <a:t>1</a:t>
            </a:r>
            <a:endParaRPr lang="en-US" sz="2400" b="1" baseline="-25000" dirty="0">
              <a:solidFill>
                <a:srgbClr val="FF0000"/>
              </a:solidFill>
              <a:latin typeface="Calisto MT" pitchFamily="18" charset="0"/>
            </a:endParaRPr>
          </a:p>
        </p:txBody>
      </p:sp>
      <p:sp>
        <p:nvSpPr>
          <p:cNvPr id="131" name="Rounded Rectangle 130"/>
          <p:cNvSpPr/>
          <p:nvPr/>
        </p:nvSpPr>
        <p:spPr bwMode="auto">
          <a:xfrm>
            <a:off x="2110986" y="327382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35" name="Rounded Rectangle 134"/>
          <p:cNvSpPr/>
          <p:nvPr/>
        </p:nvSpPr>
        <p:spPr bwMode="auto">
          <a:xfrm>
            <a:off x="2110986" y="26451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37" name="TextBox 136"/>
          <p:cNvSpPr txBox="1"/>
          <p:nvPr/>
        </p:nvSpPr>
        <p:spPr>
          <a:xfrm>
            <a:off x="2313101" y="184185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TextBox 137"/>
          <p:cNvSpPr txBox="1"/>
          <p:nvPr/>
        </p:nvSpPr>
        <p:spPr>
          <a:xfrm>
            <a:off x="2313101" y="247431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TextBox 138"/>
          <p:cNvSpPr txBox="1"/>
          <p:nvPr/>
        </p:nvSpPr>
        <p:spPr>
          <a:xfrm>
            <a:off x="2313101" y="310677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TextBox 139"/>
          <p:cNvSpPr txBox="1"/>
          <p:nvPr/>
        </p:nvSpPr>
        <p:spPr>
          <a:xfrm>
            <a:off x="4713401" y="312201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7</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TextBox 140"/>
          <p:cNvSpPr txBox="1"/>
          <p:nvPr/>
        </p:nvSpPr>
        <p:spPr>
          <a:xfrm>
            <a:off x="4713401" y="249717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TextBox 141"/>
          <p:cNvSpPr txBox="1"/>
          <p:nvPr/>
        </p:nvSpPr>
        <p:spPr>
          <a:xfrm>
            <a:off x="4705781" y="1857094"/>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5</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2" y="0"/>
            <a:ext cx="7805737" cy="760467"/>
          </a:xfrm>
        </p:spPr>
        <p:txBody>
          <a:bodyPr/>
          <a:lstStyle/>
          <a:p>
            <a:r>
              <a:rPr lang="en-US" dirty="0" smtClean="0"/>
              <a:t>Matching Probability </a:t>
            </a:r>
            <a:r>
              <a:rPr lang="en-US" dirty="0"/>
              <a:t>Estimation</a:t>
            </a:r>
            <a:endParaRPr lang="el-GR" dirty="0"/>
          </a:p>
        </p:txBody>
      </p:sp>
      <p:sp>
        <p:nvSpPr>
          <p:cNvPr id="3" name="Espace réservé du contenu 2"/>
          <p:cNvSpPr>
            <a:spLocks noGrp="1"/>
          </p:cNvSpPr>
          <p:nvPr>
            <p:ph idx="1"/>
          </p:nvPr>
        </p:nvSpPr>
        <p:spPr>
          <a:xfrm>
            <a:off x="-18579" y="1175116"/>
            <a:ext cx="5749920" cy="3323717"/>
          </a:xfrm>
        </p:spPr>
        <p:txBody>
          <a:bodyPr/>
          <a:lstStyle/>
          <a:p>
            <a:r>
              <a:rPr lang="en-GB" sz="2400" dirty="0"/>
              <a:t>The nodes in the ER graph influencing </a:t>
            </a:r>
            <a:r>
              <a:rPr lang="en-GB" sz="2400" dirty="0" smtClean="0"/>
              <a:t> a </a:t>
            </a:r>
            <a:r>
              <a:rPr lang="en-GB" sz="2400" dirty="0"/>
              <a:t>pair of entities are interpreted as common </a:t>
            </a:r>
            <a:r>
              <a:rPr lang="en-GB" sz="2400" dirty="0">
                <a:solidFill>
                  <a:srgbClr val="0000FF"/>
                </a:solidFill>
              </a:rPr>
              <a:t>causes</a:t>
            </a:r>
            <a:r>
              <a:rPr lang="en-GB" sz="2400" dirty="0"/>
              <a:t> to the same </a:t>
            </a:r>
            <a:r>
              <a:rPr lang="en-GB" sz="2400" dirty="0">
                <a:solidFill>
                  <a:srgbClr val="0000FF"/>
                </a:solidFill>
              </a:rPr>
              <a:t>effect</a:t>
            </a:r>
          </a:p>
          <a:p>
            <a:r>
              <a:rPr lang="en-GB" sz="2400" dirty="0" smtClean="0"/>
              <a:t>The </a:t>
            </a:r>
            <a:r>
              <a:rPr lang="en-GB" sz="2400" dirty="0"/>
              <a:t>probability that a node is processed at each round depends on the </a:t>
            </a:r>
            <a:r>
              <a:rPr lang="en-GB" sz="2400" dirty="0">
                <a:solidFill>
                  <a:srgbClr val="0000FF"/>
                </a:solidFill>
              </a:rPr>
              <a:t>number of cause nodes</a:t>
            </a:r>
            <a:r>
              <a:rPr lang="en-GB" sz="2400" dirty="0"/>
              <a:t> </a:t>
            </a:r>
            <a:r>
              <a:rPr lang="en-GB" sz="2400" dirty="0">
                <a:solidFill>
                  <a:srgbClr val="0000FF"/>
                </a:solidFill>
              </a:rPr>
              <a:t>that are matches </a:t>
            </a:r>
            <a:r>
              <a:rPr lang="en-GB" sz="2400" dirty="0" smtClean="0"/>
              <a:t>and/or </a:t>
            </a:r>
            <a:r>
              <a:rPr lang="en-GB" sz="2400" dirty="0"/>
              <a:t>on the </a:t>
            </a:r>
            <a:r>
              <a:rPr lang="en-GB" sz="2400" dirty="0">
                <a:solidFill>
                  <a:srgbClr val="0000FF"/>
                </a:solidFill>
              </a:rPr>
              <a:t>percentage of matching nodes in the block of the effect node</a:t>
            </a:r>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46</a:t>
            </a:fld>
            <a:endParaRPr lang="en-US" dirty="0"/>
          </a:p>
        </p:txBody>
      </p:sp>
      <p:grpSp>
        <p:nvGrpSpPr>
          <p:cNvPr id="5" name="Group 26"/>
          <p:cNvGrpSpPr/>
          <p:nvPr/>
        </p:nvGrpSpPr>
        <p:grpSpPr>
          <a:xfrm>
            <a:off x="5324475" y="1434743"/>
            <a:ext cx="3819525" cy="1818968"/>
            <a:chOff x="657225" y="2414577"/>
            <a:chExt cx="3819525" cy="1818968"/>
          </a:xfrm>
        </p:grpSpPr>
        <p:sp>
          <p:nvSpPr>
            <p:cNvPr id="6" name="TextBox 68"/>
            <p:cNvSpPr txBox="1"/>
            <p:nvPr/>
          </p:nvSpPr>
          <p:spPr>
            <a:xfrm>
              <a:off x="2907263" y="2414577"/>
              <a:ext cx="734462" cy="469039"/>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buNone/>
              </a:pPr>
              <a:r>
                <a:rPr lang="en-US" sz="2400" b="1" i="1" dirty="0" smtClean="0">
                  <a:solidFill>
                    <a:srgbClr val="002060"/>
                  </a:solidFill>
                  <a:latin typeface="Calisto MT" pitchFamily="18" charset="0"/>
                </a:rPr>
                <a:t>…</a:t>
              </a:r>
              <a:endParaRPr lang="en-US" sz="2400" b="1" baseline="-25000" dirty="0">
                <a:solidFill>
                  <a:srgbClr val="002060"/>
                </a:solidFill>
                <a:latin typeface="Calisto MT" pitchFamily="18" charset="0"/>
              </a:endParaRPr>
            </a:p>
          </p:txBody>
        </p:sp>
        <p:sp>
          <p:nvSpPr>
            <p:cNvPr id="7" name="Oval 37"/>
            <p:cNvSpPr/>
            <p:nvPr/>
          </p:nvSpPr>
          <p:spPr bwMode="auto">
            <a:xfrm>
              <a:off x="2212975" y="3681095"/>
              <a:ext cx="1079500" cy="552450"/>
            </a:xfrm>
            <a:prstGeom prst="ellipse">
              <a:avLst/>
            </a:prstGeom>
            <a:gradFill>
              <a:gsLst>
                <a:gs pos="0">
                  <a:schemeClr val="accent5"/>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0" tIns="36576" rIns="0" bIns="0"/>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defTabSz="803275">
                <a:spcBef>
                  <a:spcPts val="600"/>
                </a:spcBef>
                <a:buSzPct val="70000"/>
                <a:buNone/>
                <a:defRPr/>
              </a:pPr>
              <a:r>
                <a:rPr lang="en-US" sz="2000" dirty="0" smtClean="0">
                  <a:solidFill>
                    <a:srgbClr val="002060"/>
                  </a:solidFill>
                </a:rPr>
                <a:t>Effect</a:t>
              </a:r>
              <a:endParaRPr lang="en-US" sz="2000" dirty="0">
                <a:solidFill>
                  <a:srgbClr val="002060"/>
                </a:solidFill>
              </a:endParaRPr>
            </a:p>
          </p:txBody>
        </p:sp>
        <p:cxnSp>
          <p:nvCxnSpPr>
            <p:cNvPr id="8" name="Straight Arrow Connector 38"/>
            <p:cNvCxnSpPr>
              <a:stCxn id="11" idx="4"/>
              <a:endCxn id="7" idx="1"/>
            </p:cNvCxnSpPr>
            <p:nvPr/>
          </p:nvCxnSpPr>
          <p:spPr bwMode="auto">
            <a:xfrm>
              <a:off x="1196975" y="2980055"/>
              <a:ext cx="1174089" cy="781944"/>
            </a:xfrm>
            <a:prstGeom prst="straightConnector1">
              <a:avLst/>
            </a:prstGeom>
            <a:solidFill>
              <a:schemeClr val="accent1"/>
            </a:solidFill>
            <a:ln w="44450" cap="flat" cmpd="sng" algn="ctr">
              <a:solidFill>
                <a:srgbClr val="FF0000"/>
              </a:solidFill>
              <a:prstDash val="solid"/>
              <a:round/>
              <a:headEnd type="none" w="med" len="med"/>
              <a:tailEnd type="triangle" w="lg" len="med"/>
            </a:ln>
            <a:effectLst>
              <a:outerShdw blurRad="50800" dist="25400" dir="6000000" algn="tl" rotWithShape="0">
                <a:schemeClr val="tx1">
                  <a:alpha val="40000"/>
                </a:schemeClr>
              </a:outerShdw>
            </a:effectLst>
          </p:spPr>
        </p:cxnSp>
        <p:cxnSp>
          <p:nvCxnSpPr>
            <p:cNvPr id="9" name="Straight Arrow Connector 39"/>
            <p:cNvCxnSpPr>
              <a:stCxn id="12" idx="4"/>
              <a:endCxn id="7" idx="0"/>
            </p:cNvCxnSpPr>
            <p:nvPr/>
          </p:nvCxnSpPr>
          <p:spPr bwMode="auto">
            <a:xfrm>
              <a:off x="2390775" y="2980055"/>
              <a:ext cx="361950" cy="701040"/>
            </a:xfrm>
            <a:prstGeom prst="straightConnector1">
              <a:avLst/>
            </a:prstGeom>
            <a:solidFill>
              <a:schemeClr val="accent1"/>
            </a:solidFill>
            <a:ln w="44450" cap="flat" cmpd="sng" algn="ctr">
              <a:solidFill>
                <a:srgbClr val="FF0000"/>
              </a:solidFill>
              <a:prstDash val="solid"/>
              <a:round/>
              <a:headEnd type="none" w="med" len="med"/>
              <a:tailEnd type="triangle" w="lg" len="med"/>
            </a:ln>
            <a:effectLst>
              <a:outerShdw blurRad="50800" dist="25400" dir="6000000" algn="tl" rotWithShape="0">
                <a:schemeClr val="tx1">
                  <a:alpha val="40000"/>
                </a:schemeClr>
              </a:outerShdw>
            </a:effectLst>
          </p:spPr>
        </p:cxnSp>
        <p:cxnSp>
          <p:nvCxnSpPr>
            <p:cNvPr id="10" name="Straight Arrow Connector 40"/>
            <p:cNvCxnSpPr>
              <a:stCxn id="13" idx="4"/>
              <a:endCxn id="7" idx="7"/>
            </p:cNvCxnSpPr>
            <p:nvPr/>
          </p:nvCxnSpPr>
          <p:spPr bwMode="auto">
            <a:xfrm flipH="1">
              <a:off x="3134386" y="2980055"/>
              <a:ext cx="802614" cy="781944"/>
            </a:xfrm>
            <a:prstGeom prst="straightConnector1">
              <a:avLst/>
            </a:prstGeom>
            <a:solidFill>
              <a:schemeClr val="accent1"/>
            </a:solidFill>
            <a:ln w="44450" cap="flat" cmpd="sng" algn="ctr">
              <a:solidFill>
                <a:srgbClr val="FF0000"/>
              </a:solidFill>
              <a:prstDash val="solid"/>
              <a:round/>
              <a:headEnd type="none" w="med" len="med"/>
              <a:tailEnd type="triangle" w="lg" len="med"/>
            </a:ln>
            <a:effectLst>
              <a:outerShdw blurRad="50800" dist="25400" dir="6000000" algn="tl" rotWithShape="0">
                <a:schemeClr val="tx1">
                  <a:alpha val="40000"/>
                </a:schemeClr>
              </a:outerShdw>
            </a:effectLst>
          </p:spPr>
        </p:cxnSp>
        <p:sp>
          <p:nvSpPr>
            <p:cNvPr id="11" name="Oval 41"/>
            <p:cNvSpPr/>
            <p:nvPr/>
          </p:nvSpPr>
          <p:spPr bwMode="auto">
            <a:xfrm>
              <a:off x="657225" y="2427605"/>
              <a:ext cx="1079500" cy="552450"/>
            </a:xfrm>
            <a:prstGeom prst="ellipse">
              <a:avLst/>
            </a:prstGeom>
            <a:solidFill>
              <a:srgbClr val="FBFFD9"/>
            </a:solidFill>
            <a:ln w="12700">
              <a:solidFill>
                <a:srgbClr val="002060"/>
              </a:solidFill>
              <a:miter/>
            </a:ln>
            <a:effectLst>
              <a:outerShdw blurRad="50800" dist="25400" dir="3600000" algn="ctr" rotWithShape="0">
                <a:srgbClr val="002060"/>
              </a:outerShdw>
            </a:effectLst>
          </p:spPr>
          <p:txBody>
            <a:bodyPr lIns="0" tIns="0" rIns="0" bIns="0" rtlCol="0"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defTabSz="803275">
                <a:spcBef>
                  <a:spcPts val="600"/>
                </a:spcBef>
                <a:buClrTx/>
                <a:buSzPct val="70000"/>
                <a:buNone/>
              </a:pPr>
              <a:r>
                <a:rPr lang="en-US" sz="2000" dirty="0" smtClean="0">
                  <a:solidFill>
                    <a:srgbClr val="002060"/>
                  </a:solidFill>
                </a:rPr>
                <a:t>Cause</a:t>
              </a:r>
            </a:p>
          </p:txBody>
        </p:sp>
        <p:sp>
          <p:nvSpPr>
            <p:cNvPr id="12" name="Oval 42"/>
            <p:cNvSpPr/>
            <p:nvPr/>
          </p:nvSpPr>
          <p:spPr bwMode="auto">
            <a:xfrm>
              <a:off x="1851025" y="2427605"/>
              <a:ext cx="1079500" cy="552450"/>
            </a:xfrm>
            <a:prstGeom prst="ellipse">
              <a:avLst/>
            </a:prstGeom>
            <a:solidFill>
              <a:srgbClr val="FBFFD9"/>
            </a:solidFill>
            <a:ln w="12700">
              <a:solidFill>
                <a:srgbClr val="002060"/>
              </a:solidFill>
              <a:miter/>
            </a:ln>
            <a:effectLst>
              <a:outerShdw blurRad="50800" dist="25400" dir="3600000" algn="ctr" rotWithShape="0">
                <a:srgbClr val="002060"/>
              </a:outerShdw>
            </a:effectLst>
          </p:spPr>
          <p:txBody>
            <a:bodyPr lIns="0" tIns="0" rIns="0" bIns="0" rtlCol="0"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defTabSz="803275">
                <a:spcBef>
                  <a:spcPts val="600"/>
                </a:spcBef>
                <a:buSzPct val="70000"/>
                <a:buNone/>
              </a:pPr>
              <a:r>
                <a:rPr lang="en-US" sz="2000" dirty="0">
                  <a:solidFill>
                    <a:srgbClr val="002060"/>
                  </a:solidFill>
                </a:rPr>
                <a:t>Cause</a:t>
              </a:r>
            </a:p>
          </p:txBody>
        </p:sp>
        <p:sp>
          <p:nvSpPr>
            <p:cNvPr id="13" name="Oval 43"/>
            <p:cNvSpPr/>
            <p:nvPr/>
          </p:nvSpPr>
          <p:spPr bwMode="auto">
            <a:xfrm>
              <a:off x="3397250" y="2427605"/>
              <a:ext cx="1079500" cy="552450"/>
            </a:xfrm>
            <a:prstGeom prst="ellipse">
              <a:avLst/>
            </a:prstGeom>
            <a:solidFill>
              <a:srgbClr val="FBFFD9"/>
            </a:solidFill>
            <a:ln w="12700">
              <a:solidFill>
                <a:srgbClr val="002060"/>
              </a:solidFill>
              <a:miter/>
            </a:ln>
            <a:effectLst>
              <a:outerShdw blurRad="50800" dist="25400" dir="3600000" algn="ctr" rotWithShape="0">
                <a:srgbClr val="002060"/>
              </a:outerShdw>
            </a:effectLst>
          </p:spPr>
          <p:txBody>
            <a:bodyPr lIns="0" tIns="0" rIns="0" bIns="0" rtlCol="0"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defTabSz="803275">
                <a:spcBef>
                  <a:spcPts val="600"/>
                </a:spcBef>
                <a:buSzPct val="70000"/>
                <a:buNone/>
              </a:pPr>
              <a:r>
                <a:rPr lang="en-US" sz="2000" dirty="0">
                  <a:solidFill>
                    <a:srgbClr val="002060"/>
                  </a:solidFill>
                </a:rPr>
                <a:t>Cause</a:t>
              </a:r>
            </a:p>
          </p:txBody>
        </p:sp>
      </p:grpSp>
      <p:sp>
        <p:nvSpPr>
          <p:cNvPr id="14" name="TextBox 75"/>
          <p:cNvSpPr txBox="1"/>
          <p:nvPr/>
        </p:nvSpPr>
        <p:spPr>
          <a:xfrm>
            <a:off x="5599243" y="878433"/>
            <a:ext cx="3298563" cy="484748"/>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defTabSz="803275">
              <a:buNone/>
            </a:pPr>
            <a:r>
              <a:rPr lang="en-US" sz="2500" b="1" dirty="0" smtClean="0">
                <a:latin typeface="Rockwell Extra Bold" pitchFamily="18" charset="0"/>
              </a:rPr>
              <a:t>Noisy-OR  Model</a:t>
            </a:r>
          </a:p>
        </p:txBody>
      </p:sp>
      <p:sp>
        <p:nvSpPr>
          <p:cNvPr id="15" name="TextBox 50"/>
          <p:cNvSpPr txBox="1"/>
          <p:nvPr/>
        </p:nvSpPr>
        <p:spPr>
          <a:xfrm>
            <a:off x="5731341" y="3347377"/>
            <a:ext cx="3412659" cy="8457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None/>
            </a:pPr>
            <a:r>
              <a:rPr lang="en-US" sz="2400" dirty="0" smtClean="0">
                <a:solidFill>
                  <a:srgbClr val="0000FF"/>
                </a:solidFill>
              </a:rPr>
              <a:t>not required to know all the causes</a:t>
            </a:r>
            <a:endParaRPr lang="en-US" sz="2400" dirty="0">
              <a:solidFill>
                <a:srgbClr val="0000FF"/>
              </a:solidFill>
            </a:endParaRPr>
          </a:p>
        </p:txBody>
      </p:sp>
      <p:sp>
        <p:nvSpPr>
          <p:cNvPr id="16" name="TextBox 10"/>
          <p:cNvSpPr txBox="1"/>
          <p:nvPr/>
        </p:nvSpPr>
        <p:spPr>
          <a:xfrm>
            <a:off x="5599243" y="4196987"/>
            <a:ext cx="3544757" cy="2729273"/>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buNone/>
            </a:pPr>
            <a:r>
              <a:rPr lang="en-US" sz="2400" dirty="0" smtClean="0">
                <a:solidFill>
                  <a:srgbClr val="FF0000"/>
                </a:solidFill>
                <a:latin typeface="+mn-lt"/>
              </a:rPr>
              <a:t>Effect: </a:t>
            </a:r>
            <a:r>
              <a:rPr lang="en-US" sz="2400" dirty="0" smtClean="0">
                <a:solidFill>
                  <a:srgbClr val="002060"/>
                </a:solidFill>
                <a:latin typeface="+mn-lt"/>
              </a:rPr>
              <a:t>Node considered for matching</a:t>
            </a:r>
          </a:p>
          <a:p>
            <a:pPr>
              <a:buNone/>
            </a:pPr>
            <a:r>
              <a:rPr lang="en-US" sz="2400" dirty="0" smtClean="0">
                <a:solidFill>
                  <a:srgbClr val="FF0000"/>
                </a:solidFill>
                <a:latin typeface="+mn-lt"/>
              </a:rPr>
              <a:t>Causes: </a:t>
            </a:r>
            <a:r>
              <a:rPr lang="en-US" sz="2400" dirty="0" smtClean="0">
                <a:solidFill>
                  <a:srgbClr val="002060"/>
                </a:solidFill>
                <a:latin typeface="+mn-lt"/>
              </a:rPr>
              <a:t>(a) Influencing matching nodes</a:t>
            </a:r>
          </a:p>
          <a:p>
            <a:pPr>
              <a:buNone/>
            </a:pPr>
            <a:r>
              <a:rPr lang="en-US" sz="2400" dirty="0" smtClean="0">
                <a:solidFill>
                  <a:srgbClr val="002060"/>
                </a:solidFill>
                <a:latin typeface="+mn-lt"/>
              </a:rPr>
              <a:t>(b) </a:t>
            </a:r>
            <a:r>
              <a:rPr lang="en-US" sz="2400" dirty="0">
                <a:latin typeface="Arial" panose="020B0604020202020204" pitchFamily="34" charset="0"/>
                <a:cs typeface="Arial" panose="020B0604020202020204" pitchFamily="34" charset="0"/>
              </a:rPr>
              <a:t>Fraction of matching pairs in the block of </a:t>
            </a:r>
          </a:p>
          <a:p>
            <a:pPr>
              <a:buNone/>
            </a:pPr>
            <a:endParaRPr lang="en-US" sz="2400" dirty="0">
              <a:solidFill>
                <a:srgbClr val="002060"/>
              </a:solidFill>
              <a:latin typeface="+mn-lt"/>
            </a:endParaRPr>
          </a:p>
        </p:txBody>
      </p:sp>
      <p:pic>
        <p:nvPicPr>
          <p:cNvPr id="17" name="Picture 3"/>
          <p:cNvPicPr>
            <a:picLocks noChangeAspect="1" noChangeArrowheads="1"/>
          </p:cNvPicPr>
          <p:nvPr/>
        </p:nvPicPr>
        <p:blipFill>
          <a:blip r:embed="rId3" cstate="print"/>
          <a:srcRect/>
          <a:stretch>
            <a:fillRect/>
          </a:stretch>
        </p:blipFill>
        <p:spPr bwMode="auto">
          <a:xfrm>
            <a:off x="140783" y="4927330"/>
            <a:ext cx="5458460" cy="1007659"/>
          </a:xfrm>
          <a:prstGeom prst="rect">
            <a:avLst/>
          </a:prstGeom>
          <a:noFill/>
          <a:ln w="9525">
            <a:noFill/>
            <a:miter lim="800000"/>
            <a:headEnd/>
            <a:tailEnd/>
          </a:ln>
        </p:spPr>
      </p:pic>
      <p:sp>
        <p:nvSpPr>
          <p:cNvPr id="18" name="TextBox 20"/>
          <p:cNvSpPr txBox="1"/>
          <p:nvPr/>
        </p:nvSpPr>
        <p:spPr>
          <a:xfrm>
            <a:off x="7479965" y="4519153"/>
            <a:ext cx="235620" cy="502317"/>
          </a:xfrm>
          <a:prstGeom prst="rect">
            <a:avLst/>
          </a:prstGeom>
          <a:noFill/>
        </p:spPr>
        <p:txBody>
          <a:bodyPr wrap="square" lIns="0" tIns="0" rIns="0" bIns="0"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buNone/>
            </a:pPr>
            <a:r>
              <a:rPr lang="en-US" sz="3200" i="1" dirty="0" smtClean="0">
                <a:solidFill>
                  <a:srgbClr val="002060"/>
                </a:solidFill>
                <a:latin typeface="Goudy Old Style" panose="02020502050305020303" pitchFamily="18" charset="0"/>
                <a:ea typeface="Cambria Math" panose="02040503050406030204" pitchFamily="18" charset="0"/>
              </a:rPr>
              <a:t>v</a:t>
            </a:r>
            <a:r>
              <a:rPr lang="en-US" sz="3200" i="1" baseline="-20000" dirty="0" smtClean="0">
                <a:solidFill>
                  <a:srgbClr val="FF0000"/>
                </a:solidFill>
                <a:latin typeface="Goudy Old Style" panose="02020502050305020303" pitchFamily="18" charset="0"/>
                <a:ea typeface="Cambria Math" panose="02040503050406030204" pitchFamily="18" charset="0"/>
              </a:rPr>
              <a:t>i</a:t>
            </a:r>
            <a:endParaRPr lang="en-US" sz="3200" dirty="0"/>
          </a:p>
        </p:txBody>
      </p:sp>
      <p:sp>
        <p:nvSpPr>
          <p:cNvPr id="19" name="TextBox 20"/>
          <p:cNvSpPr txBox="1"/>
          <p:nvPr/>
        </p:nvSpPr>
        <p:spPr>
          <a:xfrm>
            <a:off x="7946690" y="5240607"/>
            <a:ext cx="235620" cy="469552"/>
          </a:xfrm>
          <a:prstGeom prst="rect">
            <a:avLst/>
          </a:prstGeom>
          <a:noFill/>
        </p:spPr>
        <p:txBody>
          <a:bodyPr wrap="square" lIns="0" tIns="0" rIns="0" bIns="0"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buNone/>
            </a:pPr>
            <a:r>
              <a:rPr lang="en-US" sz="3200" i="1" dirty="0" err="1" smtClean="0">
                <a:solidFill>
                  <a:srgbClr val="002060"/>
                </a:solidFill>
                <a:latin typeface="Goudy Old Style" panose="02020502050305020303" pitchFamily="18" charset="0"/>
                <a:ea typeface="Cambria Math" panose="02040503050406030204" pitchFamily="18" charset="0"/>
              </a:rPr>
              <a:t>x</a:t>
            </a:r>
            <a:r>
              <a:rPr lang="en-US" sz="3200" i="1" baseline="-20000" dirty="0" err="1" smtClean="0">
                <a:solidFill>
                  <a:srgbClr val="FF0000"/>
                </a:solidFill>
                <a:latin typeface="Goudy Old Style" panose="02020502050305020303" pitchFamily="18" charset="0"/>
                <a:ea typeface="Cambria Math" panose="02040503050406030204" pitchFamily="18" charset="0"/>
              </a:rPr>
              <a:t>j</a:t>
            </a:r>
            <a:endParaRPr lang="en-US" sz="3200" dirty="0"/>
          </a:p>
        </p:txBody>
      </p:sp>
      <p:sp>
        <p:nvSpPr>
          <p:cNvPr id="24" name="TextBox 20"/>
          <p:cNvSpPr txBox="1"/>
          <p:nvPr/>
        </p:nvSpPr>
        <p:spPr>
          <a:xfrm>
            <a:off x="8443242" y="5969033"/>
            <a:ext cx="235620" cy="502317"/>
          </a:xfrm>
          <a:prstGeom prst="rect">
            <a:avLst/>
          </a:prstGeom>
          <a:noFill/>
        </p:spPr>
        <p:txBody>
          <a:bodyPr wrap="square" lIns="0" tIns="0" rIns="0" bIns="0"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buNone/>
            </a:pPr>
            <a:r>
              <a:rPr lang="en-US" sz="3200" i="1" dirty="0" smtClean="0">
                <a:solidFill>
                  <a:srgbClr val="002060"/>
                </a:solidFill>
                <a:latin typeface="Goudy Old Style" panose="02020502050305020303" pitchFamily="18" charset="0"/>
                <a:ea typeface="Cambria Math" panose="02040503050406030204" pitchFamily="18" charset="0"/>
              </a:rPr>
              <a:t>v</a:t>
            </a:r>
            <a:r>
              <a:rPr lang="en-US" sz="3200" i="1" baseline="-20000" dirty="0" smtClean="0">
                <a:solidFill>
                  <a:srgbClr val="FF0000"/>
                </a:solidFill>
                <a:latin typeface="Goudy Old Style" panose="02020502050305020303" pitchFamily="18" charset="0"/>
                <a:ea typeface="Cambria Math" panose="02040503050406030204" pitchFamily="18" charset="0"/>
              </a:rPr>
              <a:t>i</a:t>
            </a:r>
            <a:endParaRPr lang="en-US" sz="3200" dirty="0"/>
          </a:p>
        </p:txBody>
      </p:sp>
      <p:sp>
        <p:nvSpPr>
          <p:cNvPr id="25" name="TextBox 114"/>
          <p:cNvSpPr txBox="1"/>
          <p:nvPr/>
        </p:nvSpPr>
        <p:spPr>
          <a:xfrm>
            <a:off x="1254399" y="6495264"/>
            <a:ext cx="7814930" cy="332655"/>
          </a:xfrm>
          <a:prstGeom prst="rect">
            <a:avLst/>
          </a:prstGeom>
          <a:noFill/>
        </p:spPr>
        <p:txBody>
          <a:bodyPr wrap="square" rtlCol="0">
            <a:spAutoFit/>
          </a:bodyPr>
          <a:lstStyle/>
          <a:p>
            <a:pPr>
              <a:buNone/>
            </a:pPr>
            <a:r>
              <a:rPr lang="en-US" sz="1600" dirty="0" err="1">
                <a:latin typeface="Lucida Console" panose="020B0609040504020204" pitchFamily="49" charset="0"/>
              </a:rPr>
              <a:t>Altowim</a:t>
            </a:r>
            <a:r>
              <a:rPr lang="en-US" sz="1600" dirty="0">
                <a:latin typeface="Lucida Console" panose="020B0609040504020204" pitchFamily="49" charset="0"/>
              </a:rPr>
              <a:t> et al. Progressive Approach to Relational ER VLDB </a:t>
            </a:r>
            <a:r>
              <a:rPr lang="en-US" sz="1600" dirty="0" smtClean="0">
                <a:latin typeface="Lucida Console" panose="020B0609040504020204" pitchFamily="49" charset="0"/>
              </a:rPr>
              <a:t>2014</a:t>
            </a:r>
            <a:endParaRPr lang="en-US" sz="1600" dirty="0">
              <a:latin typeface="Lucida Console" panose="020B0609040504020204" pitchFamily="49" charset="0"/>
            </a:endParaRPr>
          </a:p>
        </p:txBody>
      </p:sp>
    </p:spTree>
    <p:extLst>
      <p:ext uri="{BB962C8B-B14F-4D97-AF65-F5344CB8AC3E}">
        <p14:creationId xmlns:p14="http://schemas.microsoft.com/office/powerpoint/2010/main" val="2318551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537575" y="6504467"/>
            <a:ext cx="282575" cy="276225"/>
          </a:xfrm>
        </p:spPr>
        <p:txBody>
          <a:bodyPr/>
          <a:lstStyle/>
          <a:p>
            <a:pPr>
              <a:defRPr/>
            </a:pPr>
            <a:fld id="{8CC49870-FC5F-1046-8A0C-D94918725A28}" type="slidenum">
              <a:rPr lang="en-US" smtClean="0"/>
              <a:pPr>
                <a:defRPr/>
              </a:pPr>
              <a:t>47</a:t>
            </a:fld>
            <a:endParaRPr lang="en-US" dirty="0"/>
          </a:p>
        </p:txBody>
      </p:sp>
      <p:grpSp>
        <p:nvGrpSpPr>
          <p:cNvPr id="3" name="Group 50"/>
          <p:cNvGrpSpPr/>
          <p:nvPr/>
        </p:nvGrpSpPr>
        <p:grpSpPr>
          <a:xfrm>
            <a:off x="1036999" y="3636094"/>
            <a:ext cx="6588488" cy="1177771"/>
            <a:chOff x="1536697" y="4521680"/>
            <a:chExt cx="6588488" cy="1177771"/>
          </a:xfrm>
        </p:grpSpPr>
        <p:sp>
          <p:nvSpPr>
            <p:cNvPr id="75" name="Rectangle 74"/>
            <p:cNvSpPr/>
            <p:nvPr/>
          </p:nvSpPr>
          <p:spPr bwMode="auto">
            <a:xfrm>
              <a:off x="1536697" y="4521680"/>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76" name="Rectangle 75"/>
            <p:cNvSpPr/>
            <p:nvPr/>
          </p:nvSpPr>
          <p:spPr bwMode="auto">
            <a:xfrm>
              <a:off x="3943347" y="4532021"/>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77" name="Rounded Rectangle 76"/>
            <p:cNvSpPr/>
            <p:nvPr/>
          </p:nvSpPr>
          <p:spPr bwMode="auto">
            <a:xfrm>
              <a:off x="4117518" y="464142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78" name="TextBox 77"/>
            <p:cNvSpPr txBox="1"/>
            <p:nvPr/>
          </p:nvSpPr>
          <p:spPr>
            <a:xfrm>
              <a:off x="1812883" y="5237786"/>
              <a:ext cx="631230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 A</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r>
                <a:rPr kumimoji="0" lang="en-US" sz="2400" b="1" i="1" u="none" strike="noStrike" kern="0" cap="none" spc="0" normalizeH="0" baseline="0" noProof="0" dirty="0" smtClean="0">
                  <a:ln>
                    <a:noFill/>
                  </a:ln>
                  <a:solidFill>
                    <a:srgbClr val="002060"/>
                  </a:solidFill>
                  <a:effectLst/>
                  <a:uLnTx/>
                  <a:uFillTx/>
                  <a:latin typeface="Calisto MT" pitchFamily="18" charset="0"/>
                </a:rPr>
                <a:t>	                      		                 D</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sp>
          <p:nvSpPr>
            <p:cNvPr id="79" name="TextBox 78"/>
            <p:cNvSpPr txBox="1"/>
            <p:nvPr/>
          </p:nvSpPr>
          <p:spPr>
            <a:xfrm>
              <a:off x="4219360" y="5234973"/>
              <a:ext cx="66361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M</a:t>
              </a:r>
              <a:r>
                <a:rPr kumimoji="0" lang="en-US" sz="2400" b="1" i="0" u="none" strike="noStrike" kern="0" cap="none" spc="0" normalizeH="0" baseline="-25000" noProof="0" dirty="0" smtClean="0">
                  <a:ln>
                    <a:noFill/>
                  </a:ln>
                  <a:solidFill>
                    <a:srgbClr val="FF0000"/>
                  </a:solidFill>
                  <a:effectLst/>
                  <a:uLnTx/>
                  <a:uFillTx/>
                  <a:latin typeface="Calisto MT" pitchFamily="18" charset="0"/>
                </a:rPr>
                <a:t>2</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grpSp>
      <p:sp>
        <p:nvSpPr>
          <p:cNvPr id="80" name="Rectangle 79"/>
          <p:cNvSpPr/>
          <p:nvPr/>
        </p:nvSpPr>
        <p:spPr bwMode="auto">
          <a:xfrm>
            <a:off x="979914" y="1083393"/>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81" name="Rounded Rectangle 80"/>
          <p:cNvSpPr/>
          <p:nvPr/>
        </p:nvSpPr>
        <p:spPr bwMode="auto">
          <a:xfrm>
            <a:off x="1146465" y="118408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82" name="Rectangle 81"/>
          <p:cNvSpPr/>
          <p:nvPr/>
        </p:nvSpPr>
        <p:spPr bwMode="auto">
          <a:xfrm>
            <a:off x="3361164" y="1096093"/>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83" name="Rounded Rectangle 82"/>
          <p:cNvSpPr/>
          <p:nvPr/>
        </p:nvSpPr>
        <p:spPr bwMode="auto">
          <a:xfrm>
            <a:off x="3535335" y="119678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84" name="Rounded Rectangle 83"/>
          <p:cNvSpPr/>
          <p:nvPr/>
        </p:nvSpPr>
        <p:spPr bwMode="auto">
          <a:xfrm>
            <a:off x="3525810" y="1832581"/>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85" name="Rounded Rectangle 84"/>
          <p:cNvSpPr/>
          <p:nvPr/>
        </p:nvSpPr>
        <p:spPr bwMode="auto">
          <a:xfrm>
            <a:off x="3525810" y="2461231"/>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cxnSp>
        <p:nvCxnSpPr>
          <p:cNvPr id="86" name="Straight Arrow Connector 85"/>
          <p:cNvCxnSpPr/>
          <p:nvPr/>
        </p:nvCxnSpPr>
        <p:spPr bwMode="auto">
          <a:xfrm>
            <a:off x="2042427" y="1352953"/>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7" name="Straight Arrow Connector 86"/>
          <p:cNvCxnSpPr/>
          <p:nvPr/>
        </p:nvCxnSpPr>
        <p:spPr bwMode="auto">
          <a:xfrm>
            <a:off x="2027187" y="2133528"/>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8" name="Straight Arrow Connector 87"/>
          <p:cNvCxnSpPr/>
          <p:nvPr/>
        </p:nvCxnSpPr>
        <p:spPr bwMode="auto">
          <a:xfrm>
            <a:off x="2027187" y="2688834"/>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89" name="Straight Arrow Connector 88"/>
          <p:cNvCxnSpPr/>
          <p:nvPr/>
        </p:nvCxnSpPr>
        <p:spPr bwMode="auto">
          <a:xfrm rot="1080000">
            <a:off x="2002089" y="1748081"/>
            <a:ext cx="155448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90" name="Straight Arrow Connector 89"/>
          <p:cNvCxnSpPr/>
          <p:nvPr/>
        </p:nvCxnSpPr>
        <p:spPr bwMode="auto">
          <a:xfrm rot="-1080000">
            <a:off x="1900310" y="1794911"/>
            <a:ext cx="164592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sp>
        <p:nvSpPr>
          <p:cNvPr id="91" name="TextBox 90"/>
          <p:cNvSpPr txBox="1"/>
          <p:nvPr/>
        </p:nvSpPr>
        <p:spPr>
          <a:xfrm>
            <a:off x="1249387" y="3056800"/>
            <a:ext cx="3764957" cy="469039"/>
          </a:xfrm>
          <a:prstGeom prst="rect">
            <a:avLst/>
          </a:prstGeom>
          <a:noFill/>
        </p:spPr>
        <p:txBody>
          <a:bodyPr wrap="square" rtlCol="0">
            <a:spAutoFit/>
          </a:bodyPr>
          <a:lstStyle/>
          <a:p>
            <a:pPr>
              <a:buNone/>
            </a:pPr>
            <a:r>
              <a:rPr lang="en-US" sz="2400" b="1" i="1" dirty="0" smtClean="0">
                <a:solidFill>
                  <a:srgbClr val="002060"/>
                </a:solidFill>
                <a:latin typeface="Calisto MT" pitchFamily="18" charset="0"/>
              </a:rPr>
              <a:t>A</a:t>
            </a:r>
            <a:r>
              <a:rPr lang="en-US" sz="2400" b="1" baseline="-25000" dirty="0" smtClean="0">
                <a:solidFill>
                  <a:srgbClr val="FF0000"/>
                </a:solidFill>
                <a:latin typeface="Calisto MT" pitchFamily="18" charset="0"/>
              </a:rPr>
              <a:t>1</a:t>
            </a:r>
            <a:r>
              <a:rPr lang="en-US" sz="2400" b="1" i="1" dirty="0" smtClean="0">
                <a:solidFill>
                  <a:srgbClr val="002060"/>
                </a:solidFill>
                <a:latin typeface="Calisto MT" pitchFamily="18" charset="0"/>
              </a:rPr>
              <a:t>	                      M</a:t>
            </a:r>
            <a:r>
              <a:rPr lang="en-US" sz="2400" b="1" baseline="-25000" dirty="0" smtClean="0">
                <a:solidFill>
                  <a:srgbClr val="FF0000"/>
                </a:solidFill>
                <a:latin typeface="Calisto MT" pitchFamily="18" charset="0"/>
              </a:rPr>
              <a:t>1</a:t>
            </a:r>
            <a:endParaRPr lang="en-US" sz="2400" b="1" baseline="-25000" dirty="0">
              <a:solidFill>
                <a:srgbClr val="FF0000"/>
              </a:solidFill>
              <a:latin typeface="Calisto MT" pitchFamily="18" charset="0"/>
            </a:endParaRPr>
          </a:p>
        </p:txBody>
      </p:sp>
      <p:grpSp>
        <p:nvGrpSpPr>
          <p:cNvPr id="5" name="Group 39"/>
          <p:cNvGrpSpPr/>
          <p:nvPr/>
        </p:nvGrpSpPr>
        <p:grpSpPr>
          <a:xfrm>
            <a:off x="5767814" y="1094823"/>
            <a:ext cx="1337060" cy="3298871"/>
            <a:chOff x="6331310" y="1980409"/>
            <a:chExt cx="1337060" cy="3298871"/>
          </a:xfrm>
        </p:grpSpPr>
        <p:sp>
          <p:nvSpPr>
            <p:cNvPr id="93" name="Rectangle 92"/>
            <p:cNvSpPr/>
            <p:nvPr/>
          </p:nvSpPr>
          <p:spPr bwMode="auto">
            <a:xfrm>
              <a:off x="6349997" y="4533608"/>
              <a:ext cx="1228725" cy="745672"/>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94" name="Rectangle 93"/>
            <p:cNvSpPr/>
            <p:nvPr/>
          </p:nvSpPr>
          <p:spPr bwMode="auto">
            <a:xfrm>
              <a:off x="6331310" y="1980409"/>
              <a:ext cx="1228725" cy="2000251"/>
            </a:xfrm>
            <a:prstGeom prst="rect">
              <a:avLst/>
            </a:prstGeom>
            <a:gradFill>
              <a:gsLst>
                <a:gs pos="0">
                  <a:srgbClr val="CAE2FF"/>
                </a:gs>
                <a:gs pos="100000">
                  <a:srgbClr val="E5EFFF"/>
                </a:gs>
              </a:gsLst>
              <a:lin ang="1200000" scaled="0"/>
            </a:gradFill>
            <a:ln w="9525">
              <a:solidFill>
                <a:srgbClr val="002060"/>
              </a:solidFill>
              <a:miter/>
            </a:ln>
            <a:effectLst>
              <a:outerShdw blurRad="50800" dist="25400" dir="3000000" algn="ctr" rotWithShape="0">
                <a:srgbClr val="002060"/>
              </a:outerShdw>
            </a:effectLst>
          </p:spPr>
          <p:txBody>
            <a:bodyPr lIns="274320" tIns="274320" rIns="182880" bIns="274320"/>
            <a:lstStyle/>
            <a:p>
              <a:pPr marL="0" marR="0" lvl="0" indent="0"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95" name="Rounded Rectangle 94"/>
            <p:cNvSpPr/>
            <p:nvPr/>
          </p:nvSpPr>
          <p:spPr bwMode="auto">
            <a:xfrm>
              <a:off x="6505481" y="208110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6" name="Rounded Rectangle 95"/>
            <p:cNvSpPr/>
            <p:nvPr/>
          </p:nvSpPr>
          <p:spPr bwMode="auto">
            <a:xfrm>
              <a:off x="6495956" y="271689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7" name="Rounded Rectangle 96"/>
            <p:cNvSpPr/>
            <p:nvPr/>
          </p:nvSpPr>
          <p:spPr bwMode="auto">
            <a:xfrm>
              <a:off x="6495956" y="334554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8" name="Rounded Rectangle 97"/>
            <p:cNvSpPr/>
            <p:nvPr/>
          </p:nvSpPr>
          <p:spPr bwMode="auto">
            <a:xfrm>
              <a:off x="6524168" y="4647773"/>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99" name="TextBox 98"/>
            <p:cNvSpPr txBox="1"/>
            <p:nvPr/>
          </p:nvSpPr>
          <p:spPr>
            <a:xfrm>
              <a:off x="6456344" y="3943542"/>
              <a:ext cx="121202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    D</a:t>
              </a:r>
              <a:r>
                <a:rPr kumimoji="0" lang="en-US" sz="2400" b="1" i="0" u="none" strike="noStrike" kern="0" cap="none" spc="0" normalizeH="0" baseline="-25000" noProof="0" dirty="0" smtClean="0">
                  <a:ln>
                    <a:noFill/>
                  </a:ln>
                  <a:solidFill>
                    <a:srgbClr val="FF0000"/>
                  </a:solidFill>
                  <a:effectLst/>
                  <a:uLnTx/>
                  <a:uFillTx/>
                  <a:latin typeface="Calisto MT" pitchFamily="18" charset="0"/>
                </a:rPr>
                <a:t>1 </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p:txBody>
        </p:sp>
      </p:grpSp>
      <p:grpSp>
        <p:nvGrpSpPr>
          <p:cNvPr id="6" name="Group 59"/>
          <p:cNvGrpSpPr/>
          <p:nvPr/>
        </p:nvGrpSpPr>
        <p:grpSpPr>
          <a:xfrm>
            <a:off x="1999645" y="2207322"/>
            <a:ext cx="1554377" cy="1825626"/>
            <a:chOff x="2563141" y="3092908"/>
            <a:chExt cx="1554377" cy="1825626"/>
          </a:xfrm>
        </p:grpSpPr>
        <p:cxnSp>
          <p:nvCxnSpPr>
            <p:cNvPr id="101" name="Straight Arrow Connector 100"/>
            <p:cNvCxnSpPr/>
            <p:nvPr/>
          </p:nvCxnSpPr>
          <p:spPr bwMode="auto">
            <a:xfrm flipV="1">
              <a:off x="2606309" y="3105463"/>
              <a:ext cx="1460727" cy="1750681"/>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02" name="Straight Arrow Connector 101"/>
            <p:cNvCxnSpPr/>
            <p:nvPr/>
          </p:nvCxnSpPr>
          <p:spPr bwMode="auto">
            <a:xfrm flipV="1">
              <a:off x="2606309" y="3687667"/>
              <a:ext cx="1481328" cy="1224197"/>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03" name="Straight Arrow Connector 102"/>
            <p:cNvCxnSpPr/>
            <p:nvPr/>
          </p:nvCxnSpPr>
          <p:spPr bwMode="auto">
            <a:xfrm>
              <a:off x="2566276" y="3692643"/>
              <a:ext cx="1551242" cy="1225891"/>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04" name="Straight Arrow Connector 103"/>
            <p:cNvCxnSpPr/>
            <p:nvPr/>
          </p:nvCxnSpPr>
          <p:spPr bwMode="auto">
            <a:xfrm>
              <a:off x="2563141" y="3092908"/>
              <a:ext cx="1538684" cy="1641657"/>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grpSp>
      <p:sp>
        <p:nvSpPr>
          <p:cNvPr id="105" name="Rounded Rectangle 104"/>
          <p:cNvSpPr/>
          <p:nvPr/>
        </p:nvSpPr>
        <p:spPr bwMode="auto">
          <a:xfrm>
            <a:off x="1144560" y="2448531"/>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grpSp>
        <p:nvGrpSpPr>
          <p:cNvPr id="7" name="Group 40"/>
          <p:cNvGrpSpPr/>
          <p:nvPr/>
        </p:nvGrpSpPr>
        <p:grpSpPr>
          <a:xfrm>
            <a:off x="4419867" y="1437724"/>
            <a:ext cx="1485900" cy="2560320"/>
            <a:chOff x="5249703" y="2678430"/>
            <a:chExt cx="1485900" cy="2560320"/>
          </a:xfrm>
        </p:grpSpPr>
        <p:cxnSp>
          <p:nvCxnSpPr>
            <p:cNvPr id="107" name="Straight Arrow Connector 106"/>
            <p:cNvCxnSpPr/>
            <p:nvPr/>
          </p:nvCxnSpPr>
          <p:spPr bwMode="auto">
            <a:xfrm>
              <a:off x="5257323" y="267843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08" name="Straight Arrow Connector 107"/>
            <p:cNvCxnSpPr/>
            <p:nvPr/>
          </p:nvCxnSpPr>
          <p:spPr bwMode="auto">
            <a:xfrm>
              <a:off x="5249703" y="331089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09" name="Straight Arrow Connector 108"/>
            <p:cNvCxnSpPr/>
            <p:nvPr/>
          </p:nvCxnSpPr>
          <p:spPr bwMode="auto">
            <a:xfrm>
              <a:off x="5249703" y="39433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cxnSp>
          <p:nvCxnSpPr>
            <p:cNvPr id="110" name="Straight Arrow Connector 109"/>
            <p:cNvCxnSpPr/>
            <p:nvPr/>
          </p:nvCxnSpPr>
          <p:spPr bwMode="auto">
            <a:xfrm>
              <a:off x="5272563" y="5238750"/>
              <a:ext cx="1463040" cy="0"/>
            </a:xfrm>
            <a:prstGeom prst="straightConnector1">
              <a:avLst/>
            </a:prstGeom>
            <a:solidFill>
              <a:srgbClr val="99CCFF"/>
            </a:solidFill>
            <a:ln w="53975" cap="flat" cmpd="sng" algn="ctr">
              <a:solidFill>
                <a:srgbClr val="002060">
                  <a:alpha val="85000"/>
                </a:srgbClr>
              </a:solidFill>
              <a:prstDash val="solid"/>
              <a:round/>
              <a:headEnd type="none" w="med" len="med"/>
              <a:tailEnd type="triangle"/>
            </a:ln>
            <a:effectLst>
              <a:outerShdw dist="12700" dir="3000000" algn="ctr" rotWithShape="0">
                <a:srgbClr val="FFFFFF">
                  <a:lumMod val="85000"/>
                  <a:alpha val="45000"/>
                </a:srgbClr>
              </a:outerShdw>
            </a:effectLst>
          </p:spPr>
        </p:cxnSp>
      </p:grpSp>
      <p:sp>
        <p:nvSpPr>
          <p:cNvPr id="111" name="Rounded Rectangle 110"/>
          <p:cNvSpPr/>
          <p:nvPr/>
        </p:nvSpPr>
        <p:spPr bwMode="auto">
          <a:xfrm>
            <a:off x="1144018" y="1193723"/>
            <a:ext cx="864235" cy="467200"/>
          </a:xfrm>
          <a:prstGeom prst="roundRect">
            <a:avLst/>
          </a:prstGeom>
          <a:noFill/>
          <a:ln w="63500">
            <a:solidFill>
              <a:srgbClr val="000000"/>
            </a:solidFill>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12" name="Rounded Rectangle 111"/>
          <p:cNvSpPr/>
          <p:nvPr/>
        </p:nvSpPr>
        <p:spPr bwMode="auto">
          <a:xfrm>
            <a:off x="3520505" y="1853806"/>
            <a:ext cx="864235" cy="467200"/>
          </a:xfrm>
          <a:prstGeom prst="roundRect">
            <a:avLst/>
          </a:prstGeom>
          <a:noFill/>
          <a:ln w="63500">
            <a:solidFill>
              <a:srgbClr val="000000"/>
            </a:solidFill>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13" name="Rounded Rectangle 112"/>
          <p:cNvSpPr/>
          <p:nvPr/>
        </p:nvSpPr>
        <p:spPr bwMode="auto">
          <a:xfrm>
            <a:off x="3530031" y="2477693"/>
            <a:ext cx="864235" cy="467200"/>
          </a:xfrm>
          <a:prstGeom prst="roundRect">
            <a:avLst/>
          </a:prstGeom>
          <a:noFill/>
          <a:ln w="63500">
            <a:solidFill>
              <a:schemeClr val="bg2"/>
            </a:solidFill>
            <a:prstDash val="sysDash"/>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14" name="Rounded Rectangle 113"/>
          <p:cNvSpPr/>
          <p:nvPr/>
        </p:nvSpPr>
        <p:spPr bwMode="auto">
          <a:xfrm>
            <a:off x="1163247" y="3755837"/>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15" name="Rounded Rectangle 114"/>
          <p:cNvSpPr/>
          <p:nvPr/>
        </p:nvSpPr>
        <p:spPr bwMode="auto">
          <a:xfrm>
            <a:off x="1144560" y="1819881"/>
            <a:ext cx="879566" cy="478971"/>
          </a:xfrm>
          <a:prstGeom prst="roundRect">
            <a:avLst/>
          </a:prstGeom>
          <a:solidFill>
            <a:srgbClr val="FBFFD9"/>
          </a:solidFill>
          <a:ln w="9360">
            <a:solidFill>
              <a:srgbClr val="002060"/>
            </a:solidFill>
            <a:miter/>
          </a:ln>
          <a:effectLst>
            <a:outerShdw blurRad="50800" dist="12700" dir="3600000" algn="ctr" rotWithShape="0">
              <a:srgbClr val="002060"/>
            </a:outerShdw>
          </a:effectLst>
        </p:spPr>
        <p:txBody>
          <a:bodyPr lIns="182880" tIns="54864" rIns="182880" bIns="91440"/>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1" i="0" u="none" strike="noStrike" kern="0" cap="none" spc="0" normalizeH="0" baseline="-25000" noProof="0" dirty="0" smtClean="0">
              <a:ln>
                <a:noFill/>
              </a:ln>
              <a:solidFill>
                <a:srgbClr val="FF0000"/>
              </a:solidFill>
              <a:effectLst/>
              <a:uLnTx/>
              <a:uFillTx/>
            </a:endParaRPr>
          </a:p>
        </p:txBody>
      </p:sp>
      <p:sp>
        <p:nvSpPr>
          <p:cNvPr id="116" name="Rounded Rectangle 115"/>
          <p:cNvSpPr/>
          <p:nvPr/>
        </p:nvSpPr>
        <p:spPr bwMode="auto">
          <a:xfrm>
            <a:off x="1139255" y="1834279"/>
            <a:ext cx="864235" cy="467200"/>
          </a:xfrm>
          <a:prstGeom prst="roundRect">
            <a:avLst/>
          </a:prstGeom>
          <a:noFill/>
          <a:ln w="63500">
            <a:solidFill>
              <a:srgbClr val="000000"/>
            </a:solidFill>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17" name="TextBox 116"/>
          <p:cNvSpPr txBox="1"/>
          <p:nvPr/>
        </p:nvSpPr>
        <p:spPr>
          <a:xfrm>
            <a:off x="1346675" y="101656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TextBox 117"/>
          <p:cNvSpPr txBox="1"/>
          <p:nvPr/>
        </p:nvSpPr>
        <p:spPr>
          <a:xfrm>
            <a:off x="1346675" y="164902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TextBox 118"/>
          <p:cNvSpPr txBox="1"/>
          <p:nvPr/>
        </p:nvSpPr>
        <p:spPr>
          <a:xfrm>
            <a:off x="1346675" y="228148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TextBox 119"/>
          <p:cNvSpPr txBox="1"/>
          <p:nvPr/>
        </p:nvSpPr>
        <p:spPr>
          <a:xfrm>
            <a:off x="3746975" y="229672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7</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TextBox 120"/>
          <p:cNvSpPr txBox="1"/>
          <p:nvPr/>
        </p:nvSpPr>
        <p:spPr>
          <a:xfrm>
            <a:off x="3746975" y="167188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TextBox 121"/>
          <p:cNvSpPr txBox="1"/>
          <p:nvPr/>
        </p:nvSpPr>
        <p:spPr>
          <a:xfrm>
            <a:off x="3739355" y="1031802"/>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5</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8" name="Group 77"/>
          <p:cNvGrpSpPr/>
          <p:nvPr/>
        </p:nvGrpSpPr>
        <p:grpSpPr>
          <a:xfrm>
            <a:off x="1354295" y="1031802"/>
            <a:ext cx="5326236" cy="3483650"/>
            <a:chOff x="1917791" y="2389828"/>
            <a:chExt cx="5326236" cy="3483650"/>
          </a:xfrm>
        </p:grpSpPr>
        <p:sp>
          <p:nvSpPr>
            <p:cNvPr id="124" name="TextBox 123"/>
            <p:cNvSpPr txBox="1"/>
            <p:nvPr/>
          </p:nvSpPr>
          <p:spPr>
            <a:xfrm>
              <a:off x="19177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TextBox 124"/>
            <p:cNvSpPr txBox="1"/>
            <p:nvPr/>
          </p:nvSpPr>
          <p:spPr>
            <a:xfrm>
              <a:off x="43180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8</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TextBox 125"/>
            <p:cNvSpPr txBox="1"/>
            <p:nvPr/>
          </p:nvSpPr>
          <p:spPr>
            <a:xfrm>
              <a:off x="6710771" y="238982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9</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TextBox 126"/>
            <p:cNvSpPr txBox="1"/>
            <p:nvPr/>
          </p:nvSpPr>
          <p:spPr>
            <a:xfrm>
              <a:off x="6726011" y="302228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TextBox 127"/>
            <p:cNvSpPr txBox="1"/>
            <p:nvPr/>
          </p:nvSpPr>
          <p:spPr>
            <a:xfrm>
              <a:off x="6726011" y="364712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TextBox 128"/>
            <p:cNvSpPr txBox="1"/>
            <p:nvPr/>
          </p:nvSpPr>
          <p:spPr>
            <a:xfrm>
              <a:off x="6756491" y="4950148"/>
              <a:ext cx="487536"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31" name="Picture 2"/>
          <p:cNvPicPr>
            <a:picLocks noChangeAspect="1" noChangeArrowheads="1"/>
          </p:cNvPicPr>
          <p:nvPr/>
        </p:nvPicPr>
        <p:blipFill>
          <a:blip r:embed="rId3" cstate="print"/>
          <a:srcRect/>
          <a:stretch>
            <a:fillRect/>
          </a:stretch>
        </p:blipFill>
        <p:spPr bwMode="auto">
          <a:xfrm>
            <a:off x="160859" y="4993856"/>
            <a:ext cx="8873413" cy="449949"/>
          </a:xfrm>
          <a:prstGeom prst="rect">
            <a:avLst/>
          </a:prstGeom>
          <a:noFill/>
          <a:ln w="9525">
            <a:noFill/>
            <a:miter lim="800000"/>
            <a:headEnd/>
            <a:tailEnd/>
          </a:ln>
        </p:spPr>
      </p:pic>
      <p:grpSp>
        <p:nvGrpSpPr>
          <p:cNvPr id="9" name="Group 84"/>
          <p:cNvGrpSpPr/>
          <p:nvPr/>
        </p:nvGrpSpPr>
        <p:grpSpPr>
          <a:xfrm>
            <a:off x="2457454" y="4917065"/>
            <a:ext cx="5262589" cy="619122"/>
            <a:chOff x="2457454" y="5634036"/>
            <a:chExt cx="5262589" cy="619122"/>
          </a:xfrm>
        </p:grpSpPr>
        <p:sp>
          <p:nvSpPr>
            <p:cNvPr id="134" name="Double Brace 133"/>
            <p:cNvSpPr/>
            <p:nvPr/>
          </p:nvSpPr>
          <p:spPr bwMode="auto">
            <a:xfrm rot="16200000">
              <a:off x="4774414" y="5222079"/>
              <a:ext cx="619120" cy="1443034"/>
            </a:xfrm>
            <a:prstGeom prst="bracePair">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03275"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charset="0"/>
              </a:endParaRPr>
            </a:p>
          </p:txBody>
        </p:sp>
        <p:sp>
          <p:nvSpPr>
            <p:cNvPr id="135" name="Double Brace 134"/>
            <p:cNvSpPr/>
            <p:nvPr/>
          </p:nvSpPr>
          <p:spPr bwMode="auto">
            <a:xfrm rot="16200000">
              <a:off x="6688966" y="5222080"/>
              <a:ext cx="619120" cy="1443034"/>
            </a:xfrm>
            <a:prstGeom prst="bracePair">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03275"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charset="0"/>
              </a:endParaRPr>
            </a:p>
          </p:txBody>
        </p:sp>
        <p:sp>
          <p:nvSpPr>
            <p:cNvPr id="133" name="Double Brace 132"/>
            <p:cNvSpPr/>
            <p:nvPr/>
          </p:nvSpPr>
          <p:spPr bwMode="auto">
            <a:xfrm rot="16200000">
              <a:off x="2869411" y="5222081"/>
              <a:ext cx="619120" cy="1443034"/>
            </a:xfrm>
            <a:prstGeom prst="bracePair">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03275"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charset="0"/>
              </a:endParaRPr>
            </a:p>
          </p:txBody>
        </p:sp>
      </p:grpSp>
      <p:sp>
        <p:nvSpPr>
          <p:cNvPr id="140" name="TextBox 139"/>
          <p:cNvSpPr txBox="1"/>
          <p:nvPr/>
        </p:nvSpPr>
        <p:spPr>
          <a:xfrm>
            <a:off x="2948396" y="5312040"/>
            <a:ext cx="487536"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8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TextBox 140"/>
          <p:cNvSpPr txBox="1"/>
          <p:nvPr/>
        </p:nvSpPr>
        <p:spPr>
          <a:xfrm>
            <a:off x="4862921" y="5306325"/>
            <a:ext cx="487536"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8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26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26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TextBox 141"/>
          <p:cNvSpPr txBox="1"/>
          <p:nvPr/>
        </p:nvSpPr>
        <p:spPr>
          <a:xfrm>
            <a:off x="6767921" y="5515875"/>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Calisto MT" pitchFamily="18" charset="0"/>
              </a:rPr>
              <a:t>M</a:t>
            </a:r>
            <a:r>
              <a:rPr kumimoji="0" lang="en-US" sz="2400" b="1" i="0" u="none" strike="noStrike" kern="0" cap="none" spc="0" normalizeH="0" baseline="-25000" noProof="0" dirty="0" smtClean="0">
                <a:ln>
                  <a:noFill/>
                </a:ln>
                <a:solidFill>
                  <a:srgbClr val="FF0000"/>
                </a:solidFill>
                <a:effectLst/>
                <a:uLnTx/>
                <a:uFillTx/>
                <a:latin typeface="Calisto MT" pitchFamily="18" charset="0"/>
              </a:rPr>
              <a:t>1</a:t>
            </a:r>
            <a:endParaRPr kumimoji="0" lang="en-US" sz="2400" b="1" i="0" u="none" strike="noStrike" kern="0" cap="none" spc="0" normalizeH="0" baseline="-25000" noProof="0" dirty="0">
              <a:ln>
                <a:noFill/>
              </a:ln>
              <a:solidFill>
                <a:srgbClr val="FF0000"/>
              </a:solidFill>
              <a:effectLst/>
              <a:uLnTx/>
              <a:uFillTx/>
              <a:latin typeface="Calisto MT"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TextBox 73"/>
          <p:cNvSpPr txBox="1"/>
          <p:nvPr/>
        </p:nvSpPr>
        <p:spPr>
          <a:xfrm>
            <a:off x="5956300" y="5832070"/>
            <a:ext cx="2768600" cy="720197"/>
          </a:xfrm>
          <a:prstGeom prst="rect">
            <a:avLst/>
          </a:prstGeom>
          <a:noFill/>
        </p:spPr>
        <p:txBody>
          <a:bodyPr wrap="square" rtlCol="0">
            <a:spAutoFit/>
          </a:bodyPr>
          <a:lstStyle/>
          <a:p>
            <a:pPr>
              <a:buNone/>
            </a:pPr>
            <a:r>
              <a:rPr lang="en-US" sz="2000" dirty="0" smtClean="0">
                <a:latin typeface="Arial" panose="020B0604020202020204" pitchFamily="34" charset="0"/>
                <a:cs typeface="Arial" panose="020B0604020202020204" pitchFamily="34" charset="0"/>
              </a:rPr>
              <a:t>Fraction of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matching pairs in the block</a:t>
            </a:r>
            <a:endParaRPr lang="en-US" sz="2000" dirty="0">
              <a:latin typeface="Arial" panose="020B0604020202020204" pitchFamily="34" charset="0"/>
              <a:cs typeface="Arial" panose="020B0604020202020204" pitchFamily="34" charset="0"/>
            </a:endParaRPr>
          </a:p>
        </p:txBody>
      </p:sp>
      <p:sp>
        <p:nvSpPr>
          <p:cNvPr id="92" name="TextBox 91"/>
          <p:cNvSpPr txBox="1"/>
          <p:nvPr/>
        </p:nvSpPr>
        <p:spPr>
          <a:xfrm>
            <a:off x="0" y="5836542"/>
            <a:ext cx="2733675" cy="461537"/>
          </a:xfrm>
          <a:prstGeom prst="rect">
            <a:avLst/>
          </a:prstGeom>
          <a:noFill/>
        </p:spPr>
        <p:txBody>
          <a:bodyPr wrap="square" rtlCol="0">
            <a:spAutoFit/>
          </a:bodyPr>
          <a:lstStyle/>
          <a:p>
            <a:pPr defTabSz="803275">
              <a:buNone/>
            </a:pPr>
            <a:endParaRPr lang="en-US" sz="2500" b="1" dirty="0" smtClean="0">
              <a:latin typeface="Rockwell Extra Bold" pitchFamily="18" charset="0"/>
            </a:endParaRPr>
          </a:p>
        </p:txBody>
      </p:sp>
      <p:grpSp>
        <p:nvGrpSpPr>
          <p:cNvPr id="10" name="Group 131"/>
          <p:cNvGrpSpPr/>
          <p:nvPr/>
        </p:nvGrpSpPr>
        <p:grpSpPr>
          <a:xfrm>
            <a:off x="3142282" y="4478280"/>
            <a:ext cx="2283332" cy="512253"/>
            <a:chOff x="3641980" y="4414485"/>
            <a:chExt cx="2283332" cy="512253"/>
          </a:xfrm>
        </p:grpSpPr>
        <p:pic>
          <p:nvPicPr>
            <p:cNvPr id="130" name="Picture 2"/>
            <p:cNvPicPr>
              <a:picLocks noChangeAspect="1" noChangeArrowheads="1"/>
            </p:cNvPicPr>
            <p:nvPr/>
          </p:nvPicPr>
          <p:blipFill>
            <a:blip r:embed="rId4" cstate="print"/>
            <a:srcRect/>
            <a:stretch>
              <a:fillRect/>
            </a:stretch>
          </p:blipFill>
          <p:spPr bwMode="auto">
            <a:xfrm>
              <a:off x="3641980" y="4414485"/>
              <a:ext cx="2283332" cy="361039"/>
            </a:xfrm>
            <a:prstGeom prst="rect">
              <a:avLst/>
            </a:prstGeom>
            <a:noFill/>
            <a:ln w="9525">
              <a:noFill/>
              <a:miter lim="800000"/>
              <a:headEnd/>
              <a:tailEnd/>
            </a:ln>
          </p:spPr>
        </p:pic>
        <p:sp>
          <p:nvSpPr>
            <p:cNvPr id="100" name="Rectangle 99"/>
            <p:cNvSpPr/>
            <p:nvPr/>
          </p:nvSpPr>
          <p:spPr>
            <a:xfrm>
              <a:off x="3952875" y="4448174"/>
              <a:ext cx="209550" cy="469039"/>
            </a:xfrm>
            <a:prstGeom prst="rect">
              <a:avLst/>
            </a:prstGeom>
            <a:solidFill>
              <a:schemeClr val="bg1"/>
            </a:solidFill>
          </p:spPr>
          <p:txBody>
            <a:bodyPr wrap="square">
              <a:spAutoFit/>
            </a:bodyPr>
            <a:lstStyle/>
            <a:p>
              <a:pPr>
                <a:buNone/>
              </a:pPr>
              <a:r>
                <a:rPr lang="en-US" sz="2400" b="1" i="1" dirty="0" smtClean="0">
                  <a:solidFill>
                    <a:srgbClr val="002060"/>
                  </a:solidFill>
                  <a:latin typeface="Calisto MT" pitchFamily="18" charset="0"/>
                </a:rPr>
                <a:t>A</a:t>
              </a:r>
              <a:endParaRPr lang="en-US" sz="2400" dirty="0"/>
            </a:p>
          </p:txBody>
        </p:sp>
        <p:sp>
          <p:nvSpPr>
            <p:cNvPr id="123" name="Rectangle 122"/>
            <p:cNvSpPr/>
            <p:nvPr/>
          </p:nvSpPr>
          <p:spPr>
            <a:xfrm>
              <a:off x="4467224" y="4457699"/>
              <a:ext cx="409576" cy="469039"/>
            </a:xfrm>
            <a:prstGeom prst="rect">
              <a:avLst/>
            </a:prstGeom>
            <a:solidFill>
              <a:schemeClr val="bg1"/>
            </a:solidFill>
          </p:spPr>
          <p:txBody>
            <a:bodyPr wrap="square">
              <a:spAutoFit/>
            </a:bodyPr>
            <a:lstStyle/>
            <a:p>
              <a:pPr>
                <a:buNone/>
              </a:pPr>
              <a:r>
                <a:rPr lang="en-US" sz="2400" b="1" i="1" dirty="0" smtClean="0">
                  <a:solidFill>
                    <a:srgbClr val="002060"/>
                  </a:solidFill>
                  <a:latin typeface="Calisto MT" pitchFamily="18" charset="0"/>
                </a:rPr>
                <a:t>M</a:t>
              </a:r>
              <a:endParaRPr lang="en-US" sz="2400" dirty="0"/>
            </a:p>
          </p:txBody>
        </p:sp>
      </p:grpSp>
      <p:sp>
        <p:nvSpPr>
          <p:cNvPr id="154" name="Rounded Rectangle 153"/>
          <p:cNvSpPr/>
          <p:nvPr/>
        </p:nvSpPr>
        <p:spPr bwMode="auto">
          <a:xfrm>
            <a:off x="7621237" y="944612"/>
            <a:ext cx="435680" cy="235526"/>
          </a:xfrm>
          <a:prstGeom prst="roundRect">
            <a:avLst/>
          </a:prstGeom>
          <a:noFill/>
          <a:ln w="63500">
            <a:solidFill>
              <a:srgbClr val="000000"/>
            </a:solidFill>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55" name="Rounded Rectangle 154"/>
          <p:cNvSpPr/>
          <p:nvPr/>
        </p:nvSpPr>
        <p:spPr bwMode="auto">
          <a:xfrm>
            <a:off x="7627067" y="1300963"/>
            <a:ext cx="443032" cy="219432"/>
          </a:xfrm>
          <a:prstGeom prst="roundRect">
            <a:avLst/>
          </a:prstGeom>
          <a:noFill/>
          <a:ln w="63500">
            <a:solidFill>
              <a:schemeClr val="bg2"/>
            </a:solidFill>
            <a:prstDash val="sysDash"/>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56" name="TextBox 155"/>
          <p:cNvSpPr txBox="1"/>
          <p:nvPr/>
        </p:nvSpPr>
        <p:spPr>
          <a:xfrm>
            <a:off x="8101996" y="935589"/>
            <a:ext cx="1180214" cy="298030"/>
          </a:xfrm>
          <a:prstGeom prst="rect">
            <a:avLst/>
          </a:prstGeom>
          <a:noFill/>
        </p:spPr>
        <p:txBody>
          <a:bodyPr wrap="square" rtlCol="0">
            <a:spAutoFit/>
          </a:bodyPr>
          <a:lstStyle/>
          <a:p>
            <a:pPr>
              <a:buNone/>
            </a:pPr>
            <a:r>
              <a:rPr lang="en-US" sz="1400" dirty="0" smtClean="0"/>
              <a:t>match</a:t>
            </a:r>
            <a:endParaRPr lang="en-US" sz="1400" dirty="0"/>
          </a:p>
        </p:txBody>
      </p:sp>
      <p:sp>
        <p:nvSpPr>
          <p:cNvPr id="157" name="TextBox 156"/>
          <p:cNvSpPr txBox="1"/>
          <p:nvPr/>
        </p:nvSpPr>
        <p:spPr>
          <a:xfrm>
            <a:off x="8137433" y="1194319"/>
            <a:ext cx="1180214" cy="298030"/>
          </a:xfrm>
          <a:prstGeom prst="rect">
            <a:avLst/>
          </a:prstGeom>
          <a:noFill/>
        </p:spPr>
        <p:txBody>
          <a:bodyPr wrap="square" rtlCol="0">
            <a:spAutoFit/>
          </a:bodyPr>
          <a:lstStyle/>
          <a:p>
            <a:pPr>
              <a:buNone/>
            </a:pPr>
            <a:r>
              <a:rPr lang="en-US" sz="1400" dirty="0" smtClean="0"/>
              <a:t>non-match</a:t>
            </a:r>
            <a:endParaRPr lang="en-US" sz="1400" dirty="0"/>
          </a:p>
        </p:txBody>
      </p:sp>
      <p:grpSp>
        <p:nvGrpSpPr>
          <p:cNvPr id="173" name="Group 172"/>
          <p:cNvGrpSpPr/>
          <p:nvPr/>
        </p:nvGrpSpPr>
        <p:grpSpPr>
          <a:xfrm>
            <a:off x="776177" y="3551274"/>
            <a:ext cx="7400261" cy="1743739"/>
            <a:chOff x="776177" y="3551274"/>
            <a:chExt cx="7400261" cy="1743739"/>
          </a:xfrm>
        </p:grpSpPr>
        <p:sp>
          <p:nvSpPr>
            <p:cNvPr id="165" name="Rectangle 164"/>
            <p:cNvSpPr/>
            <p:nvPr/>
          </p:nvSpPr>
          <p:spPr bwMode="auto">
            <a:xfrm>
              <a:off x="776177" y="3551274"/>
              <a:ext cx="7400261" cy="1743739"/>
            </a:xfrm>
            <a:prstGeom prst="rect">
              <a:avLst/>
            </a:prstGeom>
            <a:solidFill>
              <a:schemeClr val="bg1"/>
            </a:solidFill>
            <a:ln w="12700" cap="flat" cmpd="sng" algn="ctr">
              <a:no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grpSp>
          <p:nvGrpSpPr>
            <p:cNvPr id="166" name="Group 165"/>
            <p:cNvGrpSpPr/>
            <p:nvPr/>
          </p:nvGrpSpPr>
          <p:grpSpPr>
            <a:xfrm>
              <a:off x="846175" y="3639293"/>
              <a:ext cx="7240904" cy="1570541"/>
              <a:chOff x="952500" y="4372940"/>
              <a:chExt cx="7240904" cy="1570541"/>
            </a:xfrm>
          </p:grpSpPr>
          <p:pic>
            <p:nvPicPr>
              <p:cNvPr id="16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77774" y="4500083"/>
                <a:ext cx="3388326" cy="45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52500" y="4499943"/>
                <a:ext cx="3718560" cy="48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9" name="Double Brace 168"/>
              <p:cNvSpPr/>
              <p:nvPr/>
            </p:nvSpPr>
            <p:spPr bwMode="auto">
              <a:xfrm rot="16200000">
                <a:off x="3628551" y="4040045"/>
                <a:ext cx="709612" cy="1375406"/>
              </a:xfrm>
              <a:prstGeom prst="bracePair">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03275"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charset="0"/>
                </a:endParaRPr>
              </a:p>
            </p:txBody>
          </p:sp>
          <p:sp>
            <p:nvSpPr>
              <p:cNvPr id="170" name="Double Brace 169"/>
              <p:cNvSpPr/>
              <p:nvPr/>
            </p:nvSpPr>
            <p:spPr bwMode="auto">
              <a:xfrm rot="16200000">
                <a:off x="6310315" y="3206129"/>
                <a:ext cx="709612" cy="3043234"/>
              </a:xfrm>
              <a:prstGeom prst="bracePair">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03275"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charset="0"/>
                </a:endParaRPr>
              </a:p>
            </p:txBody>
          </p:sp>
          <p:sp>
            <p:nvSpPr>
              <p:cNvPr id="171" name="TextBox 170"/>
              <p:cNvSpPr txBox="1"/>
              <p:nvPr/>
            </p:nvSpPr>
            <p:spPr>
              <a:xfrm>
                <a:off x="5131117" y="5182567"/>
                <a:ext cx="3062287" cy="760914"/>
              </a:xfrm>
              <a:prstGeom prst="rect">
                <a:avLst/>
              </a:prstGeom>
              <a:noFill/>
            </p:spPr>
            <p:txBody>
              <a:bodyPr wrap="square" rtlCol="0">
                <a:spAutoFit/>
              </a:bodyPr>
              <a:lstStyle/>
              <a:p>
                <a:pPr algn="ctr">
                  <a:buNone/>
                </a:pPr>
                <a:r>
                  <a:rPr lang="en-US" sz="2200" dirty="0" smtClean="0">
                    <a:latin typeface="Berlin Sans FB" pitchFamily="34" charset="0"/>
                  </a:rPr>
                  <a:t>Indirect </a:t>
                </a:r>
                <a:br>
                  <a:rPr lang="en-US" sz="2200" dirty="0" smtClean="0">
                    <a:latin typeface="Berlin Sans FB" pitchFamily="34" charset="0"/>
                  </a:rPr>
                </a:br>
                <a:r>
                  <a:rPr lang="en-US" sz="2200" dirty="0" smtClean="0">
                    <a:latin typeface="Berlin Sans FB" pitchFamily="34" charset="0"/>
                  </a:rPr>
                  <a:t>Benefit</a:t>
                </a:r>
                <a:endParaRPr lang="en-US" sz="2200" dirty="0">
                  <a:latin typeface="Berlin Sans FB" pitchFamily="34" charset="0"/>
                </a:endParaRPr>
              </a:p>
            </p:txBody>
          </p:sp>
          <p:sp>
            <p:nvSpPr>
              <p:cNvPr id="172" name="TextBox 171"/>
              <p:cNvSpPr txBox="1"/>
              <p:nvPr/>
            </p:nvSpPr>
            <p:spPr>
              <a:xfrm>
                <a:off x="3176585" y="5159707"/>
                <a:ext cx="1619249" cy="769441"/>
              </a:xfrm>
              <a:prstGeom prst="rect">
                <a:avLst/>
              </a:prstGeom>
              <a:noFill/>
            </p:spPr>
            <p:txBody>
              <a:bodyPr wrap="square" rtlCol="0">
                <a:spAutoFit/>
              </a:bodyPr>
              <a:lstStyle/>
              <a:p>
                <a:pPr algn="ctr">
                  <a:buNone/>
                </a:pPr>
                <a:r>
                  <a:rPr lang="en-US" sz="2200" dirty="0" smtClean="0">
                    <a:latin typeface="Berlin Sans FB" pitchFamily="34" charset="0"/>
                  </a:rPr>
                  <a:t>Direct Benefit</a:t>
                </a:r>
                <a:endParaRPr lang="en-US" sz="2200" dirty="0">
                  <a:latin typeface="Berlin Sans FB" pitchFamily="34" charset="0"/>
                </a:endParaRPr>
              </a:p>
            </p:txBody>
          </p:sp>
        </p:grpSp>
      </p:grpSp>
      <p:sp>
        <p:nvSpPr>
          <p:cNvPr id="174" name="Rectangle 173"/>
          <p:cNvSpPr/>
          <p:nvPr/>
        </p:nvSpPr>
        <p:spPr bwMode="auto">
          <a:xfrm>
            <a:off x="54592" y="4848448"/>
            <a:ext cx="9034272" cy="158425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41473" tIns="0" rIns="41473" bIns="0" numCol="1" rtlCol="0" anchor="ctr" anchorCtr="0" compatLnSpc="1">
            <a:prstTxWarp prst="textNoShape">
              <a:avLst/>
            </a:prstTxWarp>
          </a:bodyPr>
          <a:lstStyle/>
          <a:p>
            <a:pPr marL="822325" indent="-812800" algn="ctr" defTabSz="828675">
              <a:lnSpc>
                <a:spcPct val="100000"/>
              </a:lnSpc>
              <a:buNone/>
            </a:pPr>
            <a:r>
              <a:rPr lang="en-US" sz="2800" dirty="0" smtClean="0"/>
              <a:t>The Impact is estimated for k nodes of the same entity type, as the average number of their </a:t>
            </a:r>
            <a:r>
              <a:rPr lang="en-US" sz="2800" dirty="0"/>
              <a:t>direct dependent </a:t>
            </a:r>
            <a:r>
              <a:rPr lang="en-US" sz="2800" dirty="0" smtClean="0"/>
              <a:t>unresolved nodes</a:t>
            </a:r>
            <a:endParaRPr kumimoji="0" lang="en-US" sz="2800" b="0" i="0" u="none" strike="noStrike" cap="none" normalizeH="0" baseline="0" dirty="0" smtClean="0">
              <a:ln>
                <a:noFill/>
              </a:ln>
              <a:solidFill>
                <a:schemeClr val="tx1"/>
              </a:solidFill>
              <a:effectLst/>
              <a:latin typeface="Arial" charset="0"/>
              <a:cs typeface="Arial" charset="0"/>
              <a:sym typeface="Arial" charset="0"/>
            </a:endParaRPr>
          </a:p>
        </p:txBody>
      </p:sp>
      <p:sp>
        <p:nvSpPr>
          <p:cNvPr id="132" name="Title 1"/>
          <p:cNvSpPr>
            <a:spLocks noGrp="1"/>
          </p:cNvSpPr>
          <p:nvPr>
            <p:ph type="title"/>
          </p:nvPr>
        </p:nvSpPr>
        <p:spPr>
          <a:xfrm>
            <a:off x="1" y="8342"/>
            <a:ext cx="9144000" cy="886591"/>
          </a:xfrm>
        </p:spPr>
        <p:txBody>
          <a:bodyPr/>
          <a:lstStyle/>
          <a:p>
            <a:r>
              <a:rPr lang="en-US" dirty="0" smtClean="0"/>
              <a:t>Heuristics for Estimating Node Benefit</a:t>
            </a:r>
            <a:endParaRPr lang="en-US" dirty="0"/>
          </a:p>
        </p:txBody>
      </p:sp>
      <p:sp>
        <p:nvSpPr>
          <p:cNvPr id="136" name="TextBox 114"/>
          <p:cNvSpPr txBox="1"/>
          <p:nvPr/>
        </p:nvSpPr>
        <p:spPr>
          <a:xfrm>
            <a:off x="1254399" y="6495264"/>
            <a:ext cx="7814930" cy="332655"/>
          </a:xfrm>
          <a:prstGeom prst="rect">
            <a:avLst/>
          </a:prstGeom>
          <a:noFill/>
        </p:spPr>
        <p:txBody>
          <a:bodyPr wrap="square" rtlCol="0">
            <a:spAutoFit/>
          </a:bodyPr>
          <a:lstStyle/>
          <a:p>
            <a:pPr>
              <a:buNone/>
            </a:pPr>
            <a:r>
              <a:rPr lang="en-US" sz="1600" dirty="0" err="1">
                <a:latin typeface="Lucida Console" panose="020B0609040504020204" pitchFamily="49" charset="0"/>
              </a:rPr>
              <a:t>Altowim</a:t>
            </a:r>
            <a:r>
              <a:rPr lang="en-US" sz="1600" dirty="0">
                <a:latin typeface="Lucida Console" panose="020B0609040504020204" pitchFamily="49" charset="0"/>
              </a:rPr>
              <a:t> et al. Progressive Approach to Relational ER VLDB </a:t>
            </a:r>
            <a:r>
              <a:rPr lang="en-US" sz="1600" dirty="0" smtClean="0">
                <a:latin typeface="Lucida Console" panose="020B0609040504020204" pitchFamily="49" charset="0"/>
              </a:rPr>
              <a:t>2014</a:t>
            </a:r>
            <a:endParaRPr lang="en-US" sz="1600" dirty="0">
              <a:latin typeface="Lucida Console" panose="020B06090405040202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gtEl>
                                        <p:attrNameLst>
                                          <p:attrName>style.opacity</p:attrName>
                                        </p:attrNameLst>
                                      </p:cBhvr>
                                      <p:to>
                                        <p:strVal val="0.15"/>
                                      </p:to>
                                    </p:set>
                                    <p:animEffect filter="image" prLst="opacity: 0.15">
                                      <p:cBhvr rctx="IE">
                                        <p:cTn id="7" dur="indefinite"/>
                                        <p:tgtEl>
                                          <p:spTgt spid="7"/>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
                                      </p:to>
                                    </p:set>
                                    <p:animEffect filter="image" prLst="opacity: 0.2">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2"/>
                                      </p:to>
                                    </p:set>
                                    <p:animEffect filter="image" prLst="opacity: 0.2">
                                      <p:cBhvr rctx="IE">
                                        <p:cTn id="13" dur="indefinite"/>
                                        <p:tgtEl>
                                          <p:spTgt spid="3"/>
                                        </p:tgtEl>
                                      </p:cBhvr>
                                    </p:animEffect>
                                  </p:childTnLst>
                                </p:cTn>
                              </p:par>
                              <p:par>
                                <p:cTn id="14" presetID="9" presetClass="emph" presetSubtype="0" grpId="0" nodeType="withEffect">
                                  <p:stCondLst>
                                    <p:cond delay="0"/>
                                  </p:stCondLst>
                                  <p:childTnLst>
                                    <p:set>
                                      <p:cBhvr rctx="PPT">
                                        <p:cTn id="15" dur="indefinite"/>
                                        <p:tgtEl>
                                          <p:spTgt spid="114"/>
                                        </p:tgtEl>
                                        <p:attrNameLst>
                                          <p:attrName>style.opacity</p:attrName>
                                        </p:attrNameLst>
                                      </p:cBhvr>
                                      <p:to>
                                        <p:strVal val="0.2"/>
                                      </p:to>
                                    </p:set>
                                    <p:animEffect filter="image" prLst="opacity: 0.2">
                                      <p:cBhvr rctx="IE">
                                        <p:cTn id="16" dur="indefinite"/>
                                        <p:tgtEl>
                                          <p:spTgt spid="114"/>
                                        </p:tgtEl>
                                      </p:cBhvr>
                                    </p:animEffect>
                                  </p:childTnLst>
                                </p:cTn>
                              </p:par>
                              <p:par>
                                <p:cTn id="17" presetID="9" presetClass="emph" presetSubtype="0" nodeType="withEffect">
                                  <p:stCondLst>
                                    <p:cond delay="0"/>
                                  </p:stCondLst>
                                  <p:childTnLst>
                                    <p:set>
                                      <p:cBhvr rctx="PPT">
                                        <p:cTn id="18" dur="indefinite"/>
                                        <p:tgtEl>
                                          <p:spTgt spid="6"/>
                                        </p:tgtEl>
                                        <p:attrNameLst>
                                          <p:attrName>style.opacity</p:attrName>
                                        </p:attrNameLst>
                                      </p:cBhvr>
                                      <p:to>
                                        <p:strVal val="0.15"/>
                                      </p:to>
                                    </p:set>
                                    <p:animEffect filter="image" prLst="opacity: 0.15">
                                      <p:cBhvr rctx="IE">
                                        <p:cTn id="19" dur="indefinite"/>
                                        <p:tgtEl>
                                          <p:spTgt spid="6"/>
                                        </p:tgtEl>
                                      </p:cBhvr>
                                    </p:animEffect>
                                  </p:childTnLst>
                                </p:cTn>
                              </p:par>
                              <p:par>
                                <p:cTn id="20" presetID="9" presetClass="emph" presetSubtype="0" nodeType="withEffect">
                                  <p:stCondLst>
                                    <p:cond delay="0"/>
                                  </p:stCondLst>
                                  <p:childTnLst>
                                    <p:set>
                                      <p:cBhvr rctx="PPT">
                                        <p:cTn id="21" dur="indefinite"/>
                                        <p:tgtEl>
                                          <p:spTgt spid="8"/>
                                        </p:tgtEl>
                                        <p:attrNameLst>
                                          <p:attrName>style.opacity</p:attrName>
                                        </p:attrNameLst>
                                      </p:cBhvr>
                                      <p:to>
                                        <p:strVal val="0.2"/>
                                      </p:to>
                                    </p:set>
                                    <p:animEffect filter="image" prLst="opacity: 0.2">
                                      <p:cBhvr rctx="IE">
                                        <p:cTn id="22" dur="indefinite"/>
                                        <p:tgtEl>
                                          <p:spTgt spid="8"/>
                                        </p:tgtEl>
                                      </p:cBhvr>
                                    </p:animEffect>
                                  </p:childTnLst>
                                </p:cTn>
                              </p:par>
                              <p:par>
                                <p:cTn id="23" presetID="1" presetClass="entr" presetSubtype="0" fill="hold"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nodePh="1">
                                  <p:stCondLst>
                                    <p:cond delay="0"/>
                                  </p:stCondLst>
                                  <p:endCondLst>
                                    <p:cond evt="begin" delay="0">
                                      <p:tn val="53"/>
                                    </p:cond>
                                  </p:end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140" grpId="0"/>
      <p:bldP spid="141" grpId="0"/>
      <p:bldP spid="142" grpId="0"/>
      <p:bldP spid="74" grpId="0"/>
      <p:bldP spid="92" grpId="0"/>
      <p:bldP spid="17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26"/>
            <a:ext cx="8928992" cy="928222"/>
          </a:xfrm>
        </p:spPr>
        <p:txBody>
          <a:bodyPr>
            <a:normAutofit/>
          </a:bodyPr>
          <a:lstStyle/>
          <a:p>
            <a:pPr marL="0" indent="0"/>
            <a:r>
              <a:rPr lang="en-US" sz="3600" dirty="0" smtClean="0"/>
              <a:t>Traversing the ER Graph (in Blocks)</a:t>
            </a:r>
            <a:endParaRPr lang="en-US" sz="4400" dirty="0"/>
          </a:p>
        </p:txBody>
      </p:sp>
      <p:grpSp>
        <p:nvGrpSpPr>
          <p:cNvPr id="4" name="Group 3"/>
          <p:cNvGrpSpPr/>
          <p:nvPr/>
        </p:nvGrpSpPr>
        <p:grpSpPr>
          <a:xfrm>
            <a:off x="6143887" y="1284726"/>
            <a:ext cx="1357322" cy="428628"/>
            <a:chOff x="2143108" y="4929198"/>
            <a:chExt cx="1571636" cy="642942"/>
          </a:xfrm>
        </p:grpSpPr>
        <p:sp>
          <p:nvSpPr>
            <p:cNvPr id="5" name="Rounded Rectangle 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6" name="Rectangle 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7" name="Rectangle 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grpSp>
        <p:nvGrpSpPr>
          <p:cNvPr id="8" name="Group 7"/>
          <p:cNvGrpSpPr/>
          <p:nvPr/>
        </p:nvGrpSpPr>
        <p:grpSpPr>
          <a:xfrm>
            <a:off x="3290286" y="1418177"/>
            <a:ext cx="1357322" cy="428628"/>
            <a:chOff x="2143108" y="4929198"/>
            <a:chExt cx="1571636" cy="642942"/>
          </a:xfrm>
        </p:grpSpPr>
        <p:sp>
          <p:nvSpPr>
            <p:cNvPr id="9" name="Rounded Rectangle 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0" name="Rectangle 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11" name="Rectangle 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cxnSp>
        <p:nvCxnSpPr>
          <p:cNvPr id="12" name="Straight Connector 11"/>
          <p:cNvCxnSpPr>
            <a:stCxn id="9" idx="3"/>
            <a:endCxn id="5" idx="1"/>
          </p:cNvCxnSpPr>
          <p:nvPr/>
        </p:nvCxnSpPr>
        <p:spPr>
          <a:xfrm flipV="1">
            <a:off x="4647608" y="1499040"/>
            <a:ext cx="1496279" cy="13345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143224" y="2002370"/>
            <a:ext cx="1357322" cy="428628"/>
            <a:chOff x="2143108" y="4929198"/>
            <a:chExt cx="1571636" cy="642942"/>
          </a:xfrm>
        </p:grpSpPr>
        <p:sp>
          <p:nvSpPr>
            <p:cNvPr id="14" name="Rounded Rectangle 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5" name="Rectangle 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16" name="Rectangle 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grpSp>
        <p:nvGrpSpPr>
          <p:cNvPr id="17" name="Group 16"/>
          <p:cNvGrpSpPr/>
          <p:nvPr/>
        </p:nvGrpSpPr>
        <p:grpSpPr>
          <a:xfrm>
            <a:off x="406366" y="3292704"/>
            <a:ext cx="1357322" cy="428628"/>
            <a:chOff x="2143108" y="4929198"/>
            <a:chExt cx="1571636" cy="642942"/>
          </a:xfrm>
        </p:grpSpPr>
        <p:sp>
          <p:nvSpPr>
            <p:cNvPr id="18" name="Rounded Rectangle 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9" name="Rectangle 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20" name="Rectangle 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cxnSp>
        <p:nvCxnSpPr>
          <p:cNvPr id="21" name="Straight Connector 20"/>
          <p:cNvCxnSpPr>
            <a:stCxn id="9" idx="3"/>
            <a:endCxn id="14" idx="1"/>
          </p:cNvCxnSpPr>
          <p:nvPr/>
        </p:nvCxnSpPr>
        <p:spPr>
          <a:xfrm>
            <a:off x="4647608" y="1632491"/>
            <a:ext cx="1495616" cy="58419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3"/>
            <a:endCxn id="14" idx="1"/>
          </p:cNvCxnSpPr>
          <p:nvPr/>
        </p:nvCxnSpPr>
        <p:spPr>
          <a:xfrm flipV="1">
            <a:off x="1763688" y="2216684"/>
            <a:ext cx="4379536" cy="1290334"/>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71895" y="1251688"/>
            <a:ext cx="428628" cy="280718"/>
          </a:xfrm>
          <a:prstGeom prst="rect">
            <a:avLst/>
          </a:prstGeom>
          <a:noFill/>
        </p:spPr>
        <p:txBody>
          <a:bodyPr wrap="square" rtlCol="0">
            <a:spAutoFit/>
          </a:bodyPr>
          <a:lstStyle/>
          <a:p>
            <a:pPr>
              <a:buNone/>
            </a:pPr>
            <a:r>
              <a:rPr lang="en-US" sz="1200" dirty="0" smtClean="0">
                <a:solidFill>
                  <a:schemeClr val="bg1"/>
                </a:solidFill>
              </a:rPr>
              <a:t>a</a:t>
            </a:r>
            <a:endParaRPr lang="en-US" sz="1200" dirty="0">
              <a:solidFill>
                <a:schemeClr val="bg1"/>
              </a:solidFill>
            </a:endParaRPr>
          </a:p>
        </p:txBody>
      </p:sp>
      <p:sp>
        <p:nvSpPr>
          <p:cNvPr id="25" name="TextBox 24"/>
          <p:cNvSpPr txBox="1"/>
          <p:nvPr/>
        </p:nvSpPr>
        <p:spPr>
          <a:xfrm>
            <a:off x="3762321" y="1389796"/>
            <a:ext cx="428628" cy="280718"/>
          </a:xfrm>
          <a:prstGeom prst="rect">
            <a:avLst/>
          </a:prstGeom>
          <a:noFill/>
        </p:spPr>
        <p:txBody>
          <a:bodyPr wrap="square" rtlCol="0">
            <a:spAutoFit/>
          </a:bodyPr>
          <a:lstStyle/>
          <a:p>
            <a:pPr>
              <a:buNone/>
            </a:pPr>
            <a:r>
              <a:rPr lang="en-US" sz="1200" dirty="0" smtClean="0">
                <a:solidFill>
                  <a:schemeClr val="bg1"/>
                </a:solidFill>
              </a:rPr>
              <a:t>b</a:t>
            </a:r>
            <a:endParaRPr lang="en-US" sz="1200" dirty="0">
              <a:solidFill>
                <a:schemeClr val="bg1"/>
              </a:solidFill>
            </a:endParaRPr>
          </a:p>
        </p:txBody>
      </p:sp>
      <p:sp>
        <p:nvSpPr>
          <p:cNvPr id="26" name="TextBox 25"/>
          <p:cNvSpPr txBox="1"/>
          <p:nvPr/>
        </p:nvSpPr>
        <p:spPr>
          <a:xfrm>
            <a:off x="6669485" y="1987771"/>
            <a:ext cx="428628" cy="280718"/>
          </a:xfrm>
          <a:prstGeom prst="rect">
            <a:avLst/>
          </a:prstGeom>
          <a:noFill/>
        </p:spPr>
        <p:txBody>
          <a:bodyPr wrap="square" rtlCol="0">
            <a:spAutoFit/>
          </a:bodyPr>
          <a:lstStyle/>
          <a:p>
            <a:pPr>
              <a:buNone/>
            </a:pPr>
            <a:r>
              <a:rPr lang="en-US" sz="1200" dirty="0" smtClean="0">
                <a:solidFill>
                  <a:schemeClr val="bg1"/>
                </a:solidFill>
              </a:rPr>
              <a:t>d</a:t>
            </a:r>
            <a:endParaRPr lang="en-US" sz="1200" dirty="0">
              <a:solidFill>
                <a:schemeClr val="bg1"/>
              </a:solidFill>
            </a:endParaRPr>
          </a:p>
        </p:txBody>
      </p:sp>
      <p:sp>
        <p:nvSpPr>
          <p:cNvPr id="27" name="TextBox 26"/>
          <p:cNvSpPr txBox="1"/>
          <p:nvPr/>
        </p:nvSpPr>
        <p:spPr>
          <a:xfrm>
            <a:off x="924102" y="3286219"/>
            <a:ext cx="428628" cy="280718"/>
          </a:xfrm>
          <a:prstGeom prst="rect">
            <a:avLst/>
          </a:prstGeom>
          <a:noFill/>
        </p:spPr>
        <p:txBody>
          <a:bodyPr wrap="square" rtlCol="0">
            <a:spAutoFit/>
          </a:bodyPr>
          <a:lstStyle/>
          <a:p>
            <a:pPr>
              <a:buNone/>
            </a:pPr>
            <a:r>
              <a:rPr lang="en-US" sz="1200" dirty="0">
                <a:solidFill>
                  <a:schemeClr val="bg1"/>
                </a:solidFill>
              </a:rPr>
              <a:t>c</a:t>
            </a:r>
          </a:p>
        </p:txBody>
      </p:sp>
      <p:pic>
        <p:nvPicPr>
          <p:cNvPr id="48" name="Picture 3"/>
          <p:cNvPicPr>
            <a:picLocks noChangeAspect="1" noChangeArrowheads="1"/>
          </p:cNvPicPr>
          <p:nvPr/>
        </p:nvPicPr>
        <p:blipFill>
          <a:blip r:embed="rId3" cstate="print"/>
          <a:srcRect l="16344" t="50959" r="70196" b="34057"/>
          <a:stretch>
            <a:fillRect/>
          </a:stretch>
        </p:blipFill>
        <p:spPr bwMode="auto">
          <a:xfrm>
            <a:off x="4035682" y="1430075"/>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49" name="Picture 2" descr="https://upload.wikimedia.org/wikipedia/en/8/85/Best-shot-stanley-kubrick-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73584" y="1422989"/>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47200" y="1302584"/>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24170" y="1297684"/>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7" cstate="print"/>
          <a:srcRect/>
          <a:stretch>
            <a:fillRect/>
          </a:stretch>
        </p:blipFill>
        <p:spPr bwMode="auto">
          <a:xfrm>
            <a:off x="6333843" y="2018327"/>
            <a:ext cx="288701" cy="433052"/>
          </a:xfrm>
          <a:prstGeom prst="rect">
            <a:avLst/>
          </a:prstGeom>
          <a:noFill/>
          <a:ln w="9525">
            <a:noFill/>
            <a:miter lim="800000"/>
            <a:headEnd/>
            <a:tailEnd/>
          </a:ln>
          <a:effectLst/>
        </p:spPr>
      </p:pic>
      <p:pic>
        <p:nvPicPr>
          <p:cNvPr id="53" name="Picture 3"/>
          <p:cNvPicPr>
            <a:picLocks noChangeAspect="1" noChangeArrowheads="1"/>
          </p:cNvPicPr>
          <p:nvPr/>
        </p:nvPicPr>
        <p:blipFill>
          <a:blip r:embed="rId8" cstate="print"/>
          <a:srcRect/>
          <a:stretch>
            <a:fillRect/>
          </a:stretch>
        </p:blipFill>
        <p:spPr bwMode="auto">
          <a:xfrm>
            <a:off x="6997303" y="2012765"/>
            <a:ext cx="328861" cy="427353"/>
          </a:xfrm>
          <a:prstGeom prst="rect">
            <a:avLst/>
          </a:prstGeom>
          <a:noFill/>
          <a:ln w="9525">
            <a:noFill/>
            <a:miter lim="800000"/>
            <a:headEnd/>
            <a:tailEnd/>
          </a:ln>
          <a:effectLst/>
        </p:spPr>
      </p:pic>
      <p:pic>
        <p:nvPicPr>
          <p:cNvPr id="3" name="Picture 2"/>
          <p:cNvPicPr>
            <a:picLocks noChangeAspect="1"/>
          </p:cNvPicPr>
          <p:nvPr/>
        </p:nvPicPr>
        <p:blipFill>
          <a:blip r:embed="rId9"/>
          <a:stretch>
            <a:fillRect/>
          </a:stretch>
        </p:blipFill>
        <p:spPr>
          <a:xfrm>
            <a:off x="509589" y="3358807"/>
            <a:ext cx="408853" cy="306640"/>
          </a:xfrm>
          <a:prstGeom prst="rect">
            <a:avLst/>
          </a:prstGeom>
        </p:spPr>
      </p:pic>
      <p:pic>
        <p:nvPicPr>
          <p:cNvPr id="33" name="Picture 32"/>
          <p:cNvPicPr>
            <a:picLocks noChangeAspect="1"/>
          </p:cNvPicPr>
          <p:nvPr/>
        </p:nvPicPr>
        <p:blipFill>
          <a:blip r:embed="rId10"/>
          <a:stretch>
            <a:fillRect/>
          </a:stretch>
        </p:blipFill>
        <p:spPr>
          <a:xfrm>
            <a:off x="1285603" y="3299927"/>
            <a:ext cx="292995" cy="391757"/>
          </a:xfrm>
          <a:prstGeom prst="rect">
            <a:avLst/>
          </a:prstGeom>
        </p:spPr>
      </p:pic>
      <p:grpSp>
        <p:nvGrpSpPr>
          <p:cNvPr id="54" name="Group 53"/>
          <p:cNvGrpSpPr/>
          <p:nvPr/>
        </p:nvGrpSpPr>
        <p:grpSpPr>
          <a:xfrm>
            <a:off x="3292800" y="4060096"/>
            <a:ext cx="1357322" cy="428628"/>
            <a:chOff x="2143108" y="4929198"/>
            <a:chExt cx="1571636" cy="642942"/>
          </a:xfrm>
        </p:grpSpPr>
        <p:sp>
          <p:nvSpPr>
            <p:cNvPr id="55" name="Rounded Rectangle 5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56" name="Rectangle 5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57" name="Rectangle 5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pic>
        <p:nvPicPr>
          <p:cNvPr id="58" name="Picture 57"/>
          <p:cNvPicPr>
            <a:picLocks noChangeAspect="1"/>
          </p:cNvPicPr>
          <p:nvPr/>
        </p:nvPicPr>
        <p:blipFill>
          <a:blip r:embed="rId11"/>
          <a:stretch>
            <a:fillRect/>
          </a:stretch>
        </p:blipFill>
        <p:spPr>
          <a:xfrm>
            <a:off x="3477889" y="4070483"/>
            <a:ext cx="305632" cy="389264"/>
          </a:xfrm>
          <a:prstGeom prst="rect">
            <a:avLst/>
          </a:prstGeom>
        </p:spPr>
      </p:pic>
      <p:pic>
        <p:nvPicPr>
          <p:cNvPr id="59" name="Picture 58"/>
          <p:cNvPicPr>
            <a:picLocks noChangeAspect="1"/>
          </p:cNvPicPr>
          <p:nvPr/>
        </p:nvPicPr>
        <p:blipFill>
          <a:blip r:embed="rId12"/>
          <a:stretch>
            <a:fillRect/>
          </a:stretch>
        </p:blipFill>
        <p:spPr>
          <a:xfrm>
            <a:off x="4036405" y="4082363"/>
            <a:ext cx="582793" cy="387572"/>
          </a:xfrm>
          <a:prstGeom prst="rect">
            <a:avLst/>
          </a:prstGeom>
        </p:spPr>
      </p:pic>
      <p:grpSp>
        <p:nvGrpSpPr>
          <p:cNvPr id="60" name="Group 59"/>
          <p:cNvGrpSpPr/>
          <p:nvPr/>
        </p:nvGrpSpPr>
        <p:grpSpPr>
          <a:xfrm>
            <a:off x="6240938" y="3342936"/>
            <a:ext cx="1357322" cy="428628"/>
            <a:chOff x="2143108" y="4929198"/>
            <a:chExt cx="1571636" cy="642942"/>
          </a:xfrm>
        </p:grpSpPr>
        <p:sp>
          <p:nvSpPr>
            <p:cNvPr id="61" name="Rounded Rectangle 6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62" name="Rectangle 6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63" name="Rectangle 6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pic>
        <p:nvPicPr>
          <p:cNvPr id="64" name="Picture 63"/>
          <p:cNvPicPr>
            <a:picLocks noChangeAspect="1"/>
          </p:cNvPicPr>
          <p:nvPr/>
        </p:nvPicPr>
        <p:blipFill>
          <a:blip r:embed="rId13"/>
          <a:stretch>
            <a:fillRect/>
          </a:stretch>
        </p:blipFill>
        <p:spPr>
          <a:xfrm>
            <a:off x="6437588" y="3345583"/>
            <a:ext cx="296921" cy="445382"/>
          </a:xfrm>
          <a:prstGeom prst="rect">
            <a:avLst/>
          </a:prstGeom>
        </p:spPr>
      </p:pic>
      <p:pic>
        <p:nvPicPr>
          <p:cNvPr id="65" name="Picture 64"/>
          <p:cNvPicPr>
            <a:picLocks noChangeAspect="1"/>
          </p:cNvPicPr>
          <p:nvPr/>
        </p:nvPicPr>
        <p:blipFill>
          <a:blip r:embed="rId14"/>
          <a:stretch>
            <a:fillRect/>
          </a:stretch>
        </p:blipFill>
        <p:spPr>
          <a:xfrm>
            <a:off x="6946717" y="3384894"/>
            <a:ext cx="615681" cy="344782"/>
          </a:xfrm>
          <a:prstGeom prst="rect">
            <a:avLst/>
          </a:prstGeom>
        </p:spPr>
      </p:pic>
      <p:cxnSp>
        <p:nvCxnSpPr>
          <p:cNvPr id="66" name="Straight Connector 65"/>
          <p:cNvCxnSpPr>
            <a:stCxn id="55" idx="3"/>
            <a:endCxn id="61" idx="1"/>
          </p:cNvCxnSpPr>
          <p:nvPr/>
        </p:nvCxnSpPr>
        <p:spPr>
          <a:xfrm flipV="1">
            <a:off x="4650122" y="3557250"/>
            <a:ext cx="1590816" cy="71716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716845" y="3358688"/>
            <a:ext cx="428628" cy="280718"/>
          </a:xfrm>
          <a:prstGeom prst="rect">
            <a:avLst/>
          </a:prstGeom>
          <a:noFill/>
        </p:spPr>
        <p:txBody>
          <a:bodyPr wrap="square" rtlCol="0">
            <a:spAutoFit/>
          </a:bodyPr>
          <a:lstStyle/>
          <a:p>
            <a:pPr>
              <a:buNone/>
            </a:pPr>
            <a:r>
              <a:rPr lang="en-US" sz="1200" dirty="0">
                <a:solidFill>
                  <a:schemeClr val="bg1"/>
                </a:solidFill>
              </a:rPr>
              <a:t>f</a:t>
            </a:r>
          </a:p>
        </p:txBody>
      </p:sp>
      <p:sp>
        <p:nvSpPr>
          <p:cNvPr id="71" name="TextBox 70"/>
          <p:cNvSpPr txBox="1"/>
          <p:nvPr/>
        </p:nvSpPr>
        <p:spPr>
          <a:xfrm>
            <a:off x="3754296" y="4019158"/>
            <a:ext cx="428628" cy="280718"/>
          </a:xfrm>
          <a:prstGeom prst="rect">
            <a:avLst/>
          </a:prstGeom>
          <a:noFill/>
        </p:spPr>
        <p:txBody>
          <a:bodyPr wrap="square" rtlCol="0">
            <a:spAutoFit/>
          </a:bodyPr>
          <a:lstStyle/>
          <a:p>
            <a:pPr>
              <a:buNone/>
            </a:pPr>
            <a:r>
              <a:rPr lang="en-US" sz="1200" dirty="0" smtClean="0">
                <a:solidFill>
                  <a:schemeClr val="bg1"/>
                </a:solidFill>
              </a:rPr>
              <a:t>g</a:t>
            </a:r>
            <a:endParaRPr lang="en-US" sz="1200" dirty="0">
              <a:solidFill>
                <a:schemeClr val="bg1"/>
              </a:solidFill>
            </a:endParaRPr>
          </a:p>
        </p:txBody>
      </p:sp>
      <p:grpSp>
        <p:nvGrpSpPr>
          <p:cNvPr id="72" name="Group 71"/>
          <p:cNvGrpSpPr/>
          <p:nvPr/>
        </p:nvGrpSpPr>
        <p:grpSpPr>
          <a:xfrm>
            <a:off x="467846" y="1637487"/>
            <a:ext cx="1357322" cy="428628"/>
            <a:chOff x="2143108" y="4929198"/>
            <a:chExt cx="1571636" cy="642942"/>
          </a:xfrm>
        </p:grpSpPr>
        <p:sp>
          <p:nvSpPr>
            <p:cNvPr id="73" name="Rounded Rectangle 7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74" name="Rectangle 7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75" name="Rectangle 7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pic>
        <p:nvPicPr>
          <p:cNvPr id="79" name="Picture 3"/>
          <p:cNvPicPr>
            <a:picLocks noChangeAspect="1" noChangeArrowheads="1"/>
          </p:cNvPicPr>
          <p:nvPr/>
        </p:nvPicPr>
        <p:blipFill>
          <a:blip r:embed="rId15" cstate="print"/>
          <a:srcRect/>
          <a:stretch>
            <a:fillRect/>
          </a:stretch>
        </p:blipFill>
        <p:spPr bwMode="auto">
          <a:xfrm>
            <a:off x="1331942" y="1639297"/>
            <a:ext cx="316825" cy="426645"/>
          </a:xfrm>
          <a:prstGeom prst="rect">
            <a:avLst/>
          </a:prstGeom>
          <a:noFill/>
          <a:ln w="9525">
            <a:noFill/>
            <a:miter lim="800000"/>
            <a:headEnd/>
            <a:tailEnd/>
          </a:ln>
        </p:spPr>
      </p:pic>
      <p:pic>
        <p:nvPicPr>
          <p:cNvPr id="80" name="Picture 3"/>
          <p:cNvPicPr>
            <a:picLocks noChangeAspect="1" noChangeArrowheads="1"/>
          </p:cNvPicPr>
          <p:nvPr/>
        </p:nvPicPr>
        <p:blipFill>
          <a:blip r:embed="rId16"/>
          <a:srcRect l="50527" t="11726" r="17895" b="29532"/>
          <a:stretch>
            <a:fillRect/>
          </a:stretch>
        </p:blipFill>
        <p:spPr bwMode="auto">
          <a:xfrm>
            <a:off x="663420" y="1634067"/>
            <a:ext cx="308482" cy="431875"/>
          </a:xfrm>
          <a:prstGeom prst="rect">
            <a:avLst/>
          </a:prstGeom>
          <a:noFill/>
          <a:ln w="9525">
            <a:noFill/>
            <a:miter lim="800000"/>
            <a:headEnd/>
            <a:tailEnd/>
          </a:ln>
          <a:effectLst/>
        </p:spPr>
      </p:pic>
      <p:cxnSp>
        <p:nvCxnSpPr>
          <p:cNvPr id="81" name="Straight Connector 80"/>
          <p:cNvCxnSpPr>
            <a:stCxn id="73" idx="3"/>
            <a:endCxn id="9" idx="1"/>
          </p:cNvCxnSpPr>
          <p:nvPr/>
        </p:nvCxnSpPr>
        <p:spPr>
          <a:xfrm flipV="1">
            <a:off x="1825168" y="1632491"/>
            <a:ext cx="1465118" cy="21931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990299" y="1601194"/>
            <a:ext cx="428628" cy="280718"/>
          </a:xfrm>
          <a:prstGeom prst="rect">
            <a:avLst/>
          </a:prstGeom>
          <a:noFill/>
        </p:spPr>
        <p:txBody>
          <a:bodyPr wrap="square" rtlCol="0">
            <a:spAutoFit/>
          </a:bodyPr>
          <a:lstStyle/>
          <a:p>
            <a:pPr>
              <a:buNone/>
            </a:pPr>
            <a:r>
              <a:rPr lang="en-US" sz="1200" dirty="0" smtClean="0">
                <a:solidFill>
                  <a:schemeClr val="bg1"/>
                </a:solidFill>
              </a:rPr>
              <a:t>e</a:t>
            </a:r>
            <a:endParaRPr lang="en-US" sz="1200" dirty="0">
              <a:solidFill>
                <a:schemeClr val="bg1"/>
              </a:solidFill>
            </a:endParaRPr>
          </a:p>
        </p:txBody>
      </p:sp>
      <p:grpSp>
        <p:nvGrpSpPr>
          <p:cNvPr id="89" name="Group 88"/>
          <p:cNvGrpSpPr/>
          <p:nvPr/>
        </p:nvGrpSpPr>
        <p:grpSpPr>
          <a:xfrm>
            <a:off x="384407" y="3993993"/>
            <a:ext cx="1357322" cy="428628"/>
            <a:chOff x="2143108" y="4929198"/>
            <a:chExt cx="1571636" cy="642942"/>
          </a:xfrm>
        </p:grpSpPr>
        <p:sp>
          <p:nvSpPr>
            <p:cNvPr id="90" name="Rounded Rectangle 8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91" name="Rectangle 9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sp>
          <p:nvSpPr>
            <p:cNvPr id="92" name="Rectangle 9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600" dirty="0"/>
            </a:p>
          </p:txBody>
        </p:sp>
      </p:grpSp>
      <p:sp>
        <p:nvSpPr>
          <p:cNvPr id="93" name="TextBox 92"/>
          <p:cNvSpPr txBox="1"/>
          <p:nvPr/>
        </p:nvSpPr>
        <p:spPr>
          <a:xfrm>
            <a:off x="902143" y="3987508"/>
            <a:ext cx="428628" cy="280718"/>
          </a:xfrm>
          <a:prstGeom prst="rect">
            <a:avLst/>
          </a:prstGeom>
          <a:noFill/>
        </p:spPr>
        <p:txBody>
          <a:bodyPr wrap="square" rtlCol="0">
            <a:spAutoFit/>
          </a:bodyPr>
          <a:lstStyle/>
          <a:p>
            <a:pPr>
              <a:buNone/>
            </a:pPr>
            <a:r>
              <a:rPr lang="en-US" sz="1200" dirty="0" smtClean="0">
                <a:solidFill>
                  <a:schemeClr val="bg1"/>
                </a:solidFill>
              </a:rPr>
              <a:t>h</a:t>
            </a:r>
            <a:endParaRPr lang="en-US" sz="1200" dirty="0">
              <a:solidFill>
                <a:schemeClr val="bg1"/>
              </a:solidFill>
            </a:endParaRPr>
          </a:p>
        </p:txBody>
      </p:sp>
      <p:pic>
        <p:nvPicPr>
          <p:cNvPr id="94" name="Picture 93"/>
          <p:cNvPicPr>
            <a:picLocks noChangeAspect="1"/>
          </p:cNvPicPr>
          <p:nvPr/>
        </p:nvPicPr>
        <p:blipFill>
          <a:blip r:embed="rId9"/>
          <a:stretch>
            <a:fillRect/>
          </a:stretch>
        </p:blipFill>
        <p:spPr>
          <a:xfrm>
            <a:off x="487630" y="4060096"/>
            <a:ext cx="408853" cy="306640"/>
          </a:xfrm>
          <a:prstGeom prst="rect">
            <a:avLst/>
          </a:prstGeom>
        </p:spPr>
      </p:pic>
      <p:cxnSp>
        <p:nvCxnSpPr>
          <p:cNvPr id="96" name="Straight Connector 95"/>
          <p:cNvCxnSpPr>
            <a:stCxn id="90" idx="3"/>
            <a:endCxn id="9" idx="1"/>
          </p:cNvCxnSpPr>
          <p:nvPr/>
        </p:nvCxnSpPr>
        <p:spPr>
          <a:xfrm flipV="1">
            <a:off x="1741729" y="1632491"/>
            <a:ext cx="1548557" cy="2575816"/>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3"/>
            <a:endCxn id="14" idx="1"/>
          </p:cNvCxnSpPr>
          <p:nvPr/>
        </p:nvCxnSpPr>
        <p:spPr>
          <a:xfrm flipV="1">
            <a:off x="1741729" y="2216684"/>
            <a:ext cx="4401495" cy="199162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7"/>
          <a:stretch>
            <a:fillRect/>
          </a:stretch>
        </p:blipFill>
        <p:spPr>
          <a:xfrm>
            <a:off x="1248503" y="4044579"/>
            <a:ext cx="308136" cy="374977"/>
          </a:xfrm>
          <a:prstGeom prst="rect">
            <a:avLst/>
          </a:prstGeom>
        </p:spPr>
      </p:pic>
      <p:sp>
        <p:nvSpPr>
          <p:cNvPr id="29" name="Rounded Rectangle 28"/>
          <p:cNvSpPr/>
          <p:nvPr/>
        </p:nvSpPr>
        <p:spPr>
          <a:xfrm>
            <a:off x="3085941" y="1245762"/>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95" name="Rounded Rectangle 94"/>
          <p:cNvSpPr/>
          <p:nvPr/>
        </p:nvSpPr>
        <p:spPr>
          <a:xfrm>
            <a:off x="6004930" y="1084399"/>
            <a:ext cx="1710300"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00" name="Rounded Rectangle 99"/>
          <p:cNvSpPr/>
          <p:nvPr/>
        </p:nvSpPr>
        <p:spPr>
          <a:xfrm>
            <a:off x="179512" y="3095521"/>
            <a:ext cx="1728192"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04" name="Rounded Rectangle 103"/>
          <p:cNvSpPr/>
          <p:nvPr/>
        </p:nvSpPr>
        <p:spPr>
          <a:xfrm>
            <a:off x="259108" y="1251688"/>
            <a:ext cx="1823576" cy="1072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05" name="Rounded Rectangle 104"/>
          <p:cNvSpPr/>
          <p:nvPr/>
        </p:nvSpPr>
        <p:spPr>
          <a:xfrm>
            <a:off x="6010533" y="3218911"/>
            <a:ext cx="1728872" cy="740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cxnSp>
        <p:nvCxnSpPr>
          <p:cNvPr id="23" name="Straight Connector 22"/>
          <p:cNvCxnSpPr>
            <a:stCxn id="18" idx="3"/>
            <a:endCxn id="9" idx="1"/>
          </p:cNvCxnSpPr>
          <p:nvPr/>
        </p:nvCxnSpPr>
        <p:spPr>
          <a:xfrm flipV="1">
            <a:off x="1763688" y="1632491"/>
            <a:ext cx="1526598" cy="18745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192916" y="1159658"/>
            <a:ext cx="493511" cy="343492"/>
          </a:xfrm>
          <a:prstGeom prst="rect">
            <a:avLst/>
          </a:prstGeom>
          <a:noFill/>
        </p:spPr>
        <p:txBody>
          <a:bodyPr wrap="square" rtlCol="0">
            <a:spAutoFit/>
          </a:bodyPr>
          <a:lstStyle/>
          <a:p>
            <a:pPr>
              <a:buNone/>
            </a:pPr>
            <a:r>
              <a:rPr lang="en-US" sz="1600" dirty="0" smtClean="0"/>
              <a:t>0.3</a:t>
            </a:r>
            <a:endParaRPr lang="en-US" sz="1600" dirty="0"/>
          </a:p>
        </p:txBody>
      </p:sp>
      <p:sp>
        <p:nvSpPr>
          <p:cNvPr id="77" name="TextBox 76"/>
          <p:cNvSpPr txBox="1"/>
          <p:nvPr/>
        </p:nvSpPr>
        <p:spPr>
          <a:xfrm>
            <a:off x="1906478" y="2509179"/>
            <a:ext cx="861816" cy="343492"/>
          </a:xfrm>
          <a:prstGeom prst="rect">
            <a:avLst/>
          </a:prstGeom>
          <a:noFill/>
        </p:spPr>
        <p:txBody>
          <a:bodyPr wrap="square" rtlCol="0">
            <a:spAutoFit/>
          </a:bodyPr>
          <a:lstStyle/>
          <a:p>
            <a:pPr>
              <a:buNone/>
            </a:pPr>
            <a:r>
              <a:rPr lang="en-US" sz="1600" dirty="0" smtClean="0"/>
              <a:t>0.1</a:t>
            </a:r>
            <a:endParaRPr lang="en-US" sz="1600" dirty="0"/>
          </a:p>
        </p:txBody>
      </p:sp>
      <p:sp>
        <p:nvSpPr>
          <p:cNvPr id="78" name="TextBox 77"/>
          <p:cNvSpPr txBox="1"/>
          <p:nvPr/>
        </p:nvSpPr>
        <p:spPr>
          <a:xfrm>
            <a:off x="2224033" y="1404960"/>
            <a:ext cx="861816" cy="343492"/>
          </a:xfrm>
          <a:prstGeom prst="rect">
            <a:avLst/>
          </a:prstGeom>
          <a:noFill/>
        </p:spPr>
        <p:txBody>
          <a:bodyPr wrap="square" rtlCol="0">
            <a:spAutoFit/>
          </a:bodyPr>
          <a:lstStyle/>
          <a:p>
            <a:pPr>
              <a:buNone/>
            </a:pPr>
            <a:r>
              <a:rPr lang="en-US" sz="1600" dirty="0" smtClean="0"/>
              <a:t>0.1</a:t>
            </a:r>
            <a:endParaRPr lang="en-US" sz="1600" dirty="0"/>
          </a:p>
        </p:txBody>
      </p:sp>
      <p:sp>
        <p:nvSpPr>
          <p:cNvPr id="83" name="TextBox 82"/>
          <p:cNvSpPr txBox="1"/>
          <p:nvPr/>
        </p:nvSpPr>
        <p:spPr>
          <a:xfrm>
            <a:off x="2446401" y="3448686"/>
            <a:ext cx="861816" cy="343492"/>
          </a:xfrm>
          <a:prstGeom prst="rect">
            <a:avLst/>
          </a:prstGeom>
          <a:noFill/>
        </p:spPr>
        <p:txBody>
          <a:bodyPr wrap="square" rtlCol="0">
            <a:spAutoFit/>
          </a:bodyPr>
          <a:lstStyle/>
          <a:p>
            <a:pPr>
              <a:buNone/>
            </a:pPr>
            <a:r>
              <a:rPr lang="en-US" sz="1600" dirty="0" smtClean="0"/>
              <a:t>0.2</a:t>
            </a:r>
            <a:endParaRPr lang="en-US" sz="1600" dirty="0"/>
          </a:p>
        </p:txBody>
      </p:sp>
      <p:sp>
        <p:nvSpPr>
          <p:cNvPr id="84" name="TextBox 83"/>
          <p:cNvSpPr txBox="1"/>
          <p:nvPr/>
        </p:nvSpPr>
        <p:spPr>
          <a:xfrm>
            <a:off x="5183098" y="1933175"/>
            <a:ext cx="493511" cy="343492"/>
          </a:xfrm>
          <a:prstGeom prst="rect">
            <a:avLst/>
          </a:prstGeom>
          <a:noFill/>
        </p:spPr>
        <p:txBody>
          <a:bodyPr wrap="square" rtlCol="0">
            <a:spAutoFit/>
          </a:bodyPr>
          <a:lstStyle/>
          <a:p>
            <a:pPr>
              <a:buNone/>
            </a:pPr>
            <a:r>
              <a:rPr lang="en-US" sz="1600" dirty="0" smtClean="0"/>
              <a:t>0.3</a:t>
            </a:r>
            <a:endParaRPr lang="en-US" sz="1600" dirty="0"/>
          </a:p>
        </p:txBody>
      </p:sp>
      <p:sp>
        <p:nvSpPr>
          <p:cNvPr id="85" name="TextBox 84"/>
          <p:cNvSpPr txBox="1"/>
          <p:nvPr/>
        </p:nvSpPr>
        <p:spPr>
          <a:xfrm>
            <a:off x="5150733" y="3372194"/>
            <a:ext cx="493511" cy="343492"/>
          </a:xfrm>
          <a:prstGeom prst="rect">
            <a:avLst/>
          </a:prstGeom>
          <a:noFill/>
        </p:spPr>
        <p:txBody>
          <a:bodyPr wrap="square" rtlCol="0">
            <a:spAutoFit/>
          </a:bodyPr>
          <a:lstStyle/>
          <a:p>
            <a:pPr>
              <a:buNone/>
            </a:pPr>
            <a:r>
              <a:rPr lang="en-US" sz="1600" dirty="0" smtClean="0"/>
              <a:t>0.3</a:t>
            </a:r>
            <a:endParaRPr lang="en-US" sz="1600" dirty="0"/>
          </a:p>
        </p:txBody>
      </p:sp>
      <p:sp>
        <p:nvSpPr>
          <p:cNvPr id="86" name="TextBox 85"/>
          <p:cNvSpPr txBox="1"/>
          <p:nvPr/>
        </p:nvSpPr>
        <p:spPr>
          <a:xfrm>
            <a:off x="2459458" y="3194921"/>
            <a:ext cx="487884" cy="343492"/>
          </a:xfrm>
          <a:prstGeom prst="rect">
            <a:avLst/>
          </a:prstGeom>
          <a:noFill/>
        </p:spPr>
        <p:txBody>
          <a:bodyPr wrap="square" rtlCol="0">
            <a:spAutoFit/>
          </a:bodyPr>
          <a:lstStyle/>
          <a:p>
            <a:pPr>
              <a:buNone/>
            </a:pPr>
            <a:r>
              <a:rPr lang="en-US" sz="1600" dirty="0" smtClean="0"/>
              <a:t>0.2</a:t>
            </a:r>
            <a:endParaRPr lang="en-US" sz="1600" dirty="0"/>
          </a:p>
        </p:txBody>
      </p:sp>
      <p:sp>
        <p:nvSpPr>
          <p:cNvPr id="87" name="TextBox 86"/>
          <p:cNvSpPr txBox="1"/>
          <p:nvPr/>
        </p:nvSpPr>
        <p:spPr>
          <a:xfrm>
            <a:off x="2654941" y="2525150"/>
            <a:ext cx="861816" cy="343492"/>
          </a:xfrm>
          <a:prstGeom prst="rect">
            <a:avLst/>
          </a:prstGeom>
          <a:noFill/>
        </p:spPr>
        <p:txBody>
          <a:bodyPr wrap="square" rtlCol="0">
            <a:spAutoFit/>
          </a:bodyPr>
          <a:lstStyle/>
          <a:p>
            <a:pPr>
              <a:buNone/>
            </a:pPr>
            <a:r>
              <a:rPr lang="en-US" sz="1600" dirty="0" smtClean="0"/>
              <a:t>0.1</a:t>
            </a:r>
            <a:endParaRPr lang="en-US" sz="1600" dirty="0"/>
          </a:p>
        </p:txBody>
      </p:sp>
      <p:sp>
        <p:nvSpPr>
          <p:cNvPr id="28" name="TextBox 27"/>
          <p:cNvSpPr txBox="1"/>
          <p:nvPr/>
        </p:nvSpPr>
        <p:spPr>
          <a:xfrm>
            <a:off x="313458" y="871447"/>
            <a:ext cx="512076" cy="343492"/>
          </a:xfrm>
          <a:prstGeom prst="rect">
            <a:avLst/>
          </a:prstGeom>
          <a:noFill/>
        </p:spPr>
        <p:txBody>
          <a:bodyPr wrap="square" rtlCol="0">
            <a:spAutoFit/>
          </a:bodyPr>
          <a:lstStyle/>
          <a:p>
            <a:pPr>
              <a:buNone/>
            </a:pPr>
            <a:r>
              <a:rPr lang="en-US" sz="1600" dirty="0" smtClean="0"/>
              <a:t>F1</a:t>
            </a:r>
            <a:endParaRPr lang="en-US" sz="1600" dirty="0"/>
          </a:p>
        </p:txBody>
      </p:sp>
      <p:sp>
        <p:nvSpPr>
          <p:cNvPr id="88" name="TextBox 87"/>
          <p:cNvSpPr txBox="1"/>
          <p:nvPr/>
        </p:nvSpPr>
        <p:spPr>
          <a:xfrm>
            <a:off x="231592" y="2710053"/>
            <a:ext cx="512076" cy="343492"/>
          </a:xfrm>
          <a:prstGeom prst="rect">
            <a:avLst/>
          </a:prstGeom>
          <a:noFill/>
        </p:spPr>
        <p:txBody>
          <a:bodyPr wrap="square" rtlCol="0">
            <a:spAutoFit/>
          </a:bodyPr>
          <a:lstStyle/>
          <a:p>
            <a:pPr>
              <a:buNone/>
            </a:pPr>
            <a:r>
              <a:rPr lang="en-US" sz="1600" dirty="0" smtClean="0"/>
              <a:t>A1</a:t>
            </a:r>
            <a:endParaRPr lang="en-US" sz="1600" dirty="0"/>
          </a:p>
        </p:txBody>
      </p:sp>
      <p:sp>
        <p:nvSpPr>
          <p:cNvPr id="98" name="TextBox 97"/>
          <p:cNvSpPr txBox="1"/>
          <p:nvPr/>
        </p:nvSpPr>
        <p:spPr>
          <a:xfrm>
            <a:off x="3198813" y="876430"/>
            <a:ext cx="512076" cy="343492"/>
          </a:xfrm>
          <a:prstGeom prst="rect">
            <a:avLst/>
          </a:prstGeom>
          <a:noFill/>
        </p:spPr>
        <p:txBody>
          <a:bodyPr wrap="square" rtlCol="0">
            <a:spAutoFit/>
          </a:bodyPr>
          <a:lstStyle/>
          <a:p>
            <a:pPr>
              <a:buNone/>
            </a:pPr>
            <a:r>
              <a:rPr lang="en-US" sz="1600" dirty="0" smtClean="0"/>
              <a:t>D1</a:t>
            </a:r>
            <a:endParaRPr lang="en-US" sz="1600" dirty="0"/>
          </a:p>
        </p:txBody>
      </p:sp>
      <p:sp>
        <p:nvSpPr>
          <p:cNvPr id="99" name="TextBox 98"/>
          <p:cNvSpPr txBox="1"/>
          <p:nvPr/>
        </p:nvSpPr>
        <p:spPr>
          <a:xfrm>
            <a:off x="6084168" y="737566"/>
            <a:ext cx="512076" cy="343492"/>
          </a:xfrm>
          <a:prstGeom prst="rect">
            <a:avLst/>
          </a:prstGeom>
          <a:noFill/>
        </p:spPr>
        <p:txBody>
          <a:bodyPr wrap="square" rtlCol="0">
            <a:spAutoFit/>
          </a:bodyPr>
          <a:lstStyle/>
          <a:p>
            <a:pPr>
              <a:buNone/>
            </a:pPr>
            <a:r>
              <a:rPr lang="en-US" sz="1600" dirty="0" smtClean="0"/>
              <a:t>M</a:t>
            </a:r>
            <a:r>
              <a:rPr lang="en-US" sz="1600" dirty="0"/>
              <a:t>1</a:t>
            </a:r>
          </a:p>
        </p:txBody>
      </p:sp>
      <p:sp>
        <p:nvSpPr>
          <p:cNvPr id="101" name="TextBox 100"/>
          <p:cNvSpPr txBox="1"/>
          <p:nvPr/>
        </p:nvSpPr>
        <p:spPr>
          <a:xfrm>
            <a:off x="6076148" y="2868628"/>
            <a:ext cx="512076" cy="343492"/>
          </a:xfrm>
          <a:prstGeom prst="rect">
            <a:avLst/>
          </a:prstGeom>
          <a:noFill/>
        </p:spPr>
        <p:txBody>
          <a:bodyPr wrap="square" rtlCol="0">
            <a:spAutoFit/>
          </a:bodyPr>
          <a:lstStyle/>
          <a:p>
            <a:pPr>
              <a:buNone/>
            </a:pPr>
            <a:r>
              <a:rPr lang="en-US" sz="1600" dirty="0" smtClean="0"/>
              <a:t>M2</a:t>
            </a:r>
            <a:endParaRPr lang="en-US" sz="1600" dirty="0"/>
          </a:p>
        </p:txBody>
      </p:sp>
      <mc:AlternateContent xmlns:mc="http://schemas.openxmlformats.org/markup-compatibility/2006" xmlns:a14="http://schemas.microsoft.com/office/drawing/2010/main">
        <mc:Choice Requires="a14">
          <p:sp>
            <p:nvSpPr>
              <p:cNvPr id="30" name="Rectangle 29"/>
              <p:cNvSpPr/>
              <p:nvPr/>
            </p:nvSpPr>
            <p:spPr>
              <a:xfrm>
                <a:off x="4865419" y="4232710"/>
                <a:ext cx="4539327" cy="1034835"/>
              </a:xfrm>
              <a:prstGeom prst="rect">
                <a:avLst/>
              </a:prstGeom>
            </p:spPr>
            <p:txBody>
              <a:bodyPr wrap="square">
                <a:spAutoFit/>
              </a:bodyPr>
              <a:lstStyle/>
              <a:p>
                <a:pPr>
                  <a:spcBef>
                    <a:spcPts val="0"/>
                  </a:spcBef>
                  <a:buNone/>
                </a:pPr>
                <a:r>
                  <a:rPr lang="en-US" sz="2000" dirty="0" smtClean="0"/>
                  <a:t>Assign to blocks the sum of their nodes’ scores:</a:t>
                </a:r>
                <a:endParaRPr lang="en-US" sz="2000" dirty="0"/>
              </a:p>
              <a:p>
                <a:pPr>
                  <a:spcBef>
                    <a:spcPts val="0"/>
                  </a:spcBef>
                  <a:buNone/>
                </a:pPr>
                <a:r>
                  <a:rPr lang="en-US" sz="2000" dirty="0" smtClean="0"/>
                  <a:t>s(B)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𝑣</m:t>
                        </m:r>
                        <m:r>
                          <a:rPr lang="en-US" sz="2000" b="0" i="1" baseline="-25000" smtClean="0">
                            <a:latin typeface="Cambria Math" panose="02040503050406030204" pitchFamily="18" charset="0"/>
                          </a:rPr>
                          <m:t>𝑖</m:t>
                        </m:r>
                        <m:r>
                          <m:rPr>
                            <m:nor/>
                          </m:rPr>
                          <a:rPr lang="en-GB" sz="2000" dirty="0"/>
                          <m:t>∈</m:t>
                        </m:r>
                        <m:r>
                          <a:rPr lang="en-US" sz="2000" b="0" i="1" dirty="0" smtClean="0">
                            <a:latin typeface="Cambria Math" panose="02040503050406030204" pitchFamily="18" charset="0"/>
                          </a:rPr>
                          <m:t>𝐵</m:t>
                        </m:r>
                      </m:sub>
                      <m:sup/>
                      <m:e>
                        <m:r>
                          <m:rPr>
                            <m:nor/>
                          </m:rPr>
                          <a:rPr lang="en-US" sz="2000" dirty="0"/>
                          <m:t>P</m:t>
                        </m:r>
                        <m:r>
                          <m:rPr>
                            <m:nor/>
                          </m:rPr>
                          <a:rPr lang="en-US" sz="2000" dirty="0"/>
                          <m:t>(</m:t>
                        </m:r>
                        <m:r>
                          <m:rPr>
                            <m:nor/>
                          </m:rPr>
                          <a:rPr lang="en-US" sz="2000" dirty="0"/>
                          <m:t>vi</m:t>
                        </m:r>
                        <m:r>
                          <m:rPr>
                            <m:nor/>
                          </m:rPr>
                          <a:rPr lang="en-US" sz="2000" dirty="0"/>
                          <m:t>) + </m:t>
                        </m:r>
                        <m:r>
                          <m:rPr>
                            <m:nor/>
                          </m:rPr>
                          <a:rPr lang="en-US" sz="2000" dirty="0"/>
                          <m:t>P</m:t>
                        </m:r>
                        <m:r>
                          <m:rPr>
                            <m:nor/>
                          </m:rPr>
                          <a:rPr lang="en-US" sz="2000" dirty="0"/>
                          <m:t>(</m:t>
                        </m:r>
                        <m:r>
                          <m:rPr>
                            <m:nor/>
                          </m:rPr>
                          <a:rPr lang="en-US" sz="2000" dirty="0"/>
                          <m:t>vi</m:t>
                        </m:r>
                        <m:r>
                          <m:rPr>
                            <m:nor/>
                          </m:rPr>
                          <a:rPr lang="en-US" sz="2000" dirty="0"/>
                          <m:t>) ∗ </m:t>
                        </m:r>
                        <m:r>
                          <m:rPr>
                            <m:nor/>
                          </m:rPr>
                          <a:rPr lang="en-US" sz="2000" dirty="0"/>
                          <m:t>Impact</m:t>
                        </m:r>
                        <m:r>
                          <m:rPr>
                            <m:nor/>
                          </m:rPr>
                          <a:rPr lang="en-US" sz="2000" dirty="0"/>
                          <m:t>(</m:t>
                        </m:r>
                        <m:r>
                          <m:rPr>
                            <m:nor/>
                          </m:rPr>
                          <a:rPr lang="en-US" sz="2000" dirty="0"/>
                          <m:t>vi</m:t>
                        </m:r>
                        <m:r>
                          <m:rPr>
                            <m:nor/>
                          </m:rPr>
                          <a:rPr lang="en-US" sz="2000" dirty="0"/>
                          <m:t>)</m:t>
                        </m:r>
                      </m:e>
                    </m:nary>
                  </m:oMath>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4865419" y="4232710"/>
                <a:ext cx="4539327" cy="1034835"/>
              </a:xfrm>
              <a:prstGeom prst="rect">
                <a:avLst/>
              </a:prstGeom>
              <a:blipFill>
                <a:blip r:embed="rId18"/>
                <a:stretch>
                  <a:fillRect l="-1342" t="-4118" b="-69412"/>
                </a:stretch>
              </a:blipFill>
            </p:spPr>
            <p:txBody>
              <a:bodyPr/>
              <a:lstStyle/>
              <a:p>
                <a:r>
                  <a:rPr lang="el-GR">
                    <a:noFill/>
                  </a:rPr>
                  <a:t> </a:t>
                </a:r>
              </a:p>
            </p:txBody>
          </p:sp>
        </mc:Fallback>
      </mc:AlternateContent>
      <p:sp>
        <p:nvSpPr>
          <p:cNvPr id="102" name="TextBox 101"/>
          <p:cNvSpPr txBox="1"/>
          <p:nvPr/>
        </p:nvSpPr>
        <p:spPr>
          <a:xfrm>
            <a:off x="1906478" y="5363461"/>
            <a:ext cx="7422348" cy="1222451"/>
          </a:xfrm>
          <a:prstGeom prst="rect">
            <a:avLst/>
          </a:prstGeom>
          <a:noFill/>
        </p:spPr>
        <p:txBody>
          <a:bodyPr wrap="square" rtlCol="0">
            <a:spAutoFit/>
          </a:bodyPr>
          <a:lstStyle/>
          <a:p>
            <a:pPr>
              <a:buNone/>
            </a:pPr>
            <a:r>
              <a:rPr lang="en-US" sz="2400" dirty="0" smtClean="0"/>
              <a:t>Initially, a block of the entity type with the </a:t>
            </a:r>
            <a:r>
              <a:rPr lang="en-US" sz="2400" dirty="0" smtClean="0">
                <a:solidFill>
                  <a:srgbClr val="0000FF"/>
                </a:solidFill>
              </a:rPr>
              <a:t>highest out-degree</a:t>
            </a:r>
            <a:r>
              <a:rPr lang="en-US" sz="2400" dirty="0" smtClean="0"/>
              <a:t> (impact) is selected (in random), since </a:t>
            </a:r>
            <a:r>
              <a:rPr lang="en-US" sz="2400" dirty="0" smtClean="0">
                <a:latin typeface="Lucida Console" panose="020B0609040504020204" pitchFamily="49" charset="0"/>
              </a:rPr>
              <a:t>P(v</a:t>
            </a:r>
            <a:r>
              <a:rPr lang="en-US" sz="2400" baseline="-25000" dirty="0" smtClean="0">
                <a:latin typeface="Lucida Console" panose="020B0609040504020204" pitchFamily="49" charset="0"/>
              </a:rPr>
              <a:t>i</a:t>
            </a:r>
            <a:r>
              <a:rPr lang="en-US" sz="2400" dirty="0" smtClean="0">
                <a:latin typeface="Lucida Console" panose="020B0609040504020204" pitchFamily="49" charset="0"/>
              </a:rPr>
              <a:t>)</a:t>
            </a:r>
            <a:r>
              <a:rPr lang="en-US" sz="2400" dirty="0" smtClean="0"/>
              <a:t> is the same for all nodes (of the same type)</a:t>
            </a:r>
            <a:endParaRPr lang="en-US" sz="2400" dirty="0">
              <a:solidFill>
                <a:srgbClr val="FF0000"/>
              </a:solidFill>
            </a:endParaRPr>
          </a:p>
        </p:txBody>
      </p:sp>
      <p:pic>
        <p:nvPicPr>
          <p:cNvPr id="106" name="Picture 2" descr="C:\Users\VASILIS\AppData\Local\Microsoft\Windows\INetCache\IE\3N0A2O3A\Kliponious-green-tick[1].png"/>
          <p:cNvPicPr>
            <a:picLocks noChangeAspect="1" noChangeArrowheads="1"/>
          </p:cNvPicPr>
          <p:nvPr/>
        </p:nvPicPr>
        <p:blipFill>
          <a:blip r:embed="rId19" cstate="print"/>
          <a:srcRect/>
          <a:stretch>
            <a:fillRect/>
          </a:stretch>
        </p:blipFill>
        <p:spPr bwMode="auto">
          <a:xfrm>
            <a:off x="4330895" y="608333"/>
            <a:ext cx="823521" cy="942968"/>
          </a:xfrm>
          <a:prstGeom prst="rect">
            <a:avLst/>
          </a:prstGeom>
          <a:noFill/>
        </p:spPr>
      </p:pic>
      <p:sp>
        <p:nvSpPr>
          <p:cNvPr id="107" name="Rounded Rectangle 106"/>
          <p:cNvSpPr/>
          <p:nvPr/>
        </p:nvSpPr>
        <p:spPr>
          <a:xfrm>
            <a:off x="3085849" y="3870182"/>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p>
        </p:txBody>
      </p:sp>
      <p:sp>
        <p:nvSpPr>
          <p:cNvPr id="108" name="TextBox 107"/>
          <p:cNvSpPr txBox="1"/>
          <p:nvPr/>
        </p:nvSpPr>
        <p:spPr>
          <a:xfrm>
            <a:off x="3198721" y="3500850"/>
            <a:ext cx="512076" cy="343492"/>
          </a:xfrm>
          <a:prstGeom prst="rect">
            <a:avLst/>
          </a:prstGeom>
          <a:noFill/>
        </p:spPr>
        <p:txBody>
          <a:bodyPr wrap="square" rtlCol="0">
            <a:spAutoFit/>
          </a:bodyPr>
          <a:lstStyle/>
          <a:p>
            <a:pPr>
              <a:buNone/>
            </a:pPr>
            <a:r>
              <a:rPr lang="en-US" sz="1600" dirty="0" smtClean="0"/>
              <a:t>D2</a:t>
            </a:r>
            <a:endParaRPr lang="en-US" sz="1600" dirty="0"/>
          </a:p>
        </p:txBody>
      </p:sp>
      <p:sp>
        <p:nvSpPr>
          <p:cNvPr id="109" name="TextBox 108"/>
          <p:cNvSpPr txBox="1"/>
          <p:nvPr/>
        </p:nvSpPr>
        <p:spPr>
          <a:xfrm>
            <a:off x="-16519" y="5061273"/>
            <a:ext cx="2529351" cy="1348126"/>
          </a:xfrm>
          <a:prstGeom prst="rect">
            <a:avLst/>
          </a:prstGeom>
          <a:noFill/>
        </p:spPr>
        <p:txBody>
          <a:bodyPr wrap="square" rtlCol="0">
            <a:spAutoFit/>
          </a:bodyPr>
          <a:lstStyle/>
          <a:p>
            <a:pPr>
              <a:buNone/>
            </a:pPr>
            <a:r>
              <a:rPr lang="en-US" sz="1600" dirty="0" smtClean="0"/>
              <a:t>Impact(directors) = 3,</a:t>
            </a:r>
            <a:br>
              <a:rPr lang="en-US" sz="1600" dirty="0" smtClean="0"/>
            </a:br>
            <a:r>
              <a:rPr lang="en-US" sz="1600" dirty="0" smtClean="0"/>
              <a:t>Impact(actors) = 2,</a:t>
            </a:r>
            <a:br>
              <a:rPr lang="en-US" sz="1600" dirty="0" smtClean="0"/>
            </a:br>
            <a:r>
              <a:rPr lang="en-US" sz="1600" dirty="0" smtClean="0"/>
              <a:t>Impact(movies) = 1</a:t>
            </a:r>
            <a:br>
              <a:rPr lang="en-US" sz="1600" dirty="0" smtClean="0"/>
            </a:br>
            <a:r>
              <a:rPr lang="en-US" sz="1600" dirty="0" smtClean="0"/>
              <a:t>Impact(family) = 1</a:t>
            </a:r>
            <a:br>
              <a:rPr lang="en-US" sz="1600" dirty="0" smtClean="0"/>
            </a:br>
            <a:r>
              <a:rPr lang="en-US" sz="1600" dirty="0" smtClean="0"/>
              <a:t>Initial P(v</a:t>
            </a:r>
            <a:r>
              <a:rPr lang="en-US" sz="1600" baseline="-25000" dirty="0" smtClean="0"/>
              <a:t>i</a:t>
            </a:r>
            <a:r>
              <a:rPr lang="en-US" sz="1600" dirty="0" smtClean="0"/>
              <a:t>) = </a:t>
            </a:r>
            <a:r>
              <a:rPr lang="el-GR" sz="1600" dirty="0" smtClean="0"/>
              <a:t>δ </a:t>
            </a:r>
            <a:endParaRPr lang="en-US" sz="1600" dirty="0" smtClean="0"/>
          </a:p>
        </p:txBody>
      </p:sp>
      <p:sp>
        <p:nvSpPr>
          <p:cNvPr id="31" name="TextBox 30"/>
          <p:cNvSpPr txBox="1"/>
          <p:nvPr/>
        </p:nvSpPr>
        <p:spPr>
          <a:xfrm>
            <a:off x="179512" y="2294616"/>
            <a:ext cx="2370766" cy="280718"/>
          </a:xfrm>
          <a:prstGeom prst="rect">
            <a:avLst/>
          </a:prstGeom>
          <a:noFill/>
        </p:spPr>
        <p:txBody>
          <a:bodyPr wrap="square" rtlCol="0">
            <a:spAutoFit/>
          </a:bodyPr>
          <a:lstStyle/>
          <a:p>
            <a:pPr>
              <a:buNone/>
            </a:pPr>
            <a:r>
              <a:rPr lang="en-US" sz="1200" dirty="0" smtClean="0"/>
              <a:t>s(F1)=s(e)=</a:t>
            </a:r>
            <a:r>
              <a:rPr lang="el-GR" sz="1200" dirty="0" smtClean="0"/>
              <a:t> </a:t>
            </a:r>
            <a:r>
              <a:rPr lang="en-US" sz="1200" dirty="0" smtClean="0"/>
              <a:t>0.1</a:t>
            </a:r>
            <a:r>
              <a:rPr lang="el-GR" sz="1200" dirty="0" smtClean="0"/>
              <a:t>+</a:t>
            </a:r>
            <a:r>
              <a:rPr lang="en-US" sz="1200" dirty="0" smtClean="0"/>
              <a:t>0.1</a:t>
            </a:r>
            <a:r>
              <a:rPr lang="el-GR" sz="1200" dirty="0" smtClean="0"/>
              <a:t>*</a:t>
            </a:r>
            <a:r>
              <a:rPr lang="en-US" sz="1200" dirty="0" smtClean="0"/>
              <a:t>1</a:t>
            </a:r>
            <a:r>
              <a:rPr lang="el-GR" sz="1200" dirty="0" smtClean="0"/>
              <a:t>=</a:t>
            </a:r>
            <a:r>
              <a:rPr lang="en-US" sz="1200" dirty="0" smtClean="0"/>
              <a:t>0.2</a:t>
            </a:r>
            <a:endParaRPr lang="en-US" sz="1200" dirty="0"/>
          </a:p>
        </p:txBody>
      </p:sp>
      <p:sp>
        <p:nvSpPr>
          <p:cNvPr id="110" name="TextBox 109"/>
          <p:cNvSpPr txBox="1"/>
          <p:nvPr/>
        </p:nvSpPr>
        <p:spPr>
          <a:xfrm>
            <a:off x="107503" y="4605786"/>
            <a:ext cx="2660791" cy="280718"/>
          </a:xfrm>
          <a:prstGeom prst="rect">
            <a:avLst/>
          </a:prstGeom>
          <a:noFill/>
        </p:spPr>
        <p:txBody>
          <a:bodyPr wrap="square" rtlCol="0">
            <a:spAutoFit/>
          </a:bodyPr>
          <a:lstStyle/>
          <a:p>
            <a:pPr>
              <a:buNone/>
            </a:pPr>
            <a:r>
              <a:rPr lang="en-US" sz="1200" dirty="0" smtClean="0"/>
              <a:t>s(</a:t>
            </a:r>
            <a:r>
              <a:rPr lang="el-GR" sz="1200" dirty="0" smtClean="0"/>
              <a:t>Α</a:t>
            </a:r>
            <a:r>
              <a:rPr lang="en-US" sz="1200" dirty="0" smtClean="0"/>
              <a:t>1)=s(</a:t>
            </a:r>
            <a:r>
              <a:rPr lang="en-US" sz="1200" dirty="0"/>
              <a:t>c</a:t>
            </a:r>
            <a:r>
              <a:rPr lang="en-US" sz="1200" dirty="0" smtClean="0"/>
              <a:t>)+s(h)=(0.1+0.1*2)*2=0.6</a:t>
            </a:r>
            <a:endParaRPr lang="en-US" sz="1200" dirty="0"/>
          </a:p>
        </p:txBody>
      </p:sp>
      <p:sp>
        <p:nvSpPr>
          <p:cNvPr id="114" name="TextBox 113"/>
          <p:cNvSpPr txBox="1"/>
          <p:nvPr/>
        </p:nvSpPr>
        <p:spPr>
          <a:xfrm>
            <a:off x="6012160" y="2568076"/>
            <a:ext cx="2865880" cy="280718"/>
          </a:xfrm>
          <a:prstGeom prst="rect">
            <a:avLst/>
          </a:prstGeom>
          <a:noFill/>
        </p:spPr>
        <p:txBody>
          <a:bodyPr wrap="square" rtlCol="0">
            <a:spAutoFit/>
          </a:bodyPr>
          <a:lstStyle/>
          <a:p>
            <a:pPr>
              <a:buNone/>
            </a:pPr>
            <a:r>
              <a:rPr lang="en-US" sz="1200" dirty="0" smtClean="0"/>
              <a:t>s(M1)=s(a)+s(d)=</a:t>
            </a:r>
            <a:r>
              <a:rPr lang="el-GR" sz="1200" dirty="0" smtClean="0"/>
              <a:t> </a:t>
            </a:r>
            <a:r>
              <a:rPr lang="en-US" sz="1200" dirty="0"/>
              <a:t>(</a:t>
            </a:r>
            <a:r>
              <a:rPr lang="el-GR" sz="1200" dirty="0" smtClean="0"/>
              <a:t>δ+δ*</a:t>
            </a:r>
            <a:r>
              <a:rPr lang="el-GR" sz="1200" dirty="0"/>
              <a:t>1</a:t>
            </a:r>
            <a:r>
              <a:rPr lang="en-US" sz="1200" dirty="0" smtClean="0"/>
              <a:t>)*2=</a:t>
            </a:r>
            <a:r>
              <a:rPr lang="el-GR" sz="1200" dirty="0" smtClean="0"/>
              <a:t>4δ</a:t>
            </a:r>
            <a:endParaRPr lang="en-US" sz="1200" dirty="0"/>
          </a:p>
        </p:txBody>
      </p:sp>
    </p:spTree>
    <p:extLst>
      <p:ext uri="{BB962C8B-B14F-4D97-AF65-F5344CB8AC3E}">
        <p14:creationId xmlns:p14="http://schemas.microsoft.com/office/powerpoint/2010/main" val="370978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par>
                                <p:cTn id="16" presetID="9" presetClass="emph" presetSubtype="0" nodeType="withEffect">
                                  <p:stCondLst>
                                    <p:cond delay="0"/>
                                  </p:stCondLst>
                                  <p:childTnLst>
                                    <p:set>
                                      <p:cBhvr rctx="PPT">
                                        <p:cTn id="17" dur="indefinite"/>
                                        <p:tgtEl>
                                          <p:spTgt spid="12"/>
                                        </p:tgtEl>
                                        <p:attrNameLst>
                                          <p:attrName>style.opacity</p:attrName>
                                        </p:attrNameLst>
                                      </p:cBhvr>
                                      <p:to>
                                        <p:strVal val="0.5"/>
                                      </p:to>
                                    </p:set>
                                    <p:animEffect filter="image" prLst="opacity: 0.5">
                                      <p:cBhvr rctx="IE">
                                        <p:cTn id="18" dur="indefinite"/>
                                        <p:tgtEl>
                                          <p:spTgt spid="12"/>
                                        </p:tgtEl>
                                      </p:cBhvr>
                                    </p:animEffect>
                                  </p:childTnLst>
                                </p:cTn>
                              </p:par>
                              <p:par>
                                <p:cTn id="19" presetID="9" presetClass="emph" presetSubtype="0" nodeType="withEffect">
                                  <p:stCondLst>
                                    <p:cond delay="0"/>
                                  </p:stCondLst>
                                  <p:childTnLst>
                                    <p:set>
                                      <p:cBhvr rctx="PPT">
                                        <p:cTn id="20" dur="indefinite"/>
                                        <p:tgtEl>
                                          <p:spTgt spid="13"/>
                                        </p:tgtEl>
                                        <p:attrNameLst>
                                          <p:attrName>style.opacity</p:attrName>
                                        </p:attrNameLst>
                                      </p:cBhvr>
                                      <p:to>
                                        <p:strVal val="0.5"/>
                                      </p:to>
                                    </p:set>
                                    <p:animEffect filter="image" prLst="opacity: 0.5">
                                      <p:cBhvr rctx="IE">
                                        <p:cTn id="21" dur="indefinite"/>
                                        <p:tgtEl>
                                          <p:spTgt spid="13"/>
                                        </p:tgtEl>
                                      </p:cBhvr>
                                    </p:animEffect>
                                  </p:childTnLst>
                                </p:cTn>
                              </p:par>
                              <p:par>
                                <p:cTn id="22" presetID="9" presetClass="emph" presetSubtype="0" nodeType="withEffect">
                                  <p:stCondLst>
                                    <p:cond delay="0"/>
                                  </p:stCondLst>
                                  <p:childTnLst>
                                    <p:set>
                                      <p:cBhvr rctx="PPT">
                                        <p:cTn id="23" dur="indefinite"/>
                                        <p:tgtEl>
                                          <p:spTgt spid="17"/>
                                        </p:tgtEl>
                                        <p:attrNameLst>
                                          <p:attrName>style.opacity</p:attrName>
                                        </p:attrNameLst>
                                      </p:cBhvr>
                                      <p:to>
                                        <p:strVal val="0.5"/>
                                      </p:to>
                                    </p:set>
                                    <p:animEffect filter="image" prLst="opacity: 0.5">
                                      <p:cBhvr rctx="IE">
                                        <p:cTn id="24" dur="indefinite"/>
                                        <p:tgtEl>
                                          <p:spTgt spid="17"/>
                                        </p:tgtEl>
                                      </p:cBhvr>
                                    </p:animEffect>
                                  </p:childTnLst>
                                </p:cTn>
                              </p:par>
                              <p:par>
                                <p:cTn id="25" presetID="9" presetClass="emph" presetSubtype="0" nodeType="withEffect">
                                  <p:stCondLst>
                                    <p:cond delay="0"/>
                                  </p:stCondLst>
                                  <p:childTnLst>
                                    <p:set>
                                      <p:cBhvr rctx="PPT">
                                        <p:cTn id="26" dur="indefinite"/>
                                        <p:tgtEl>
                                          <p:spTgt spid="21"/>
                                        </p:tgtEl>
                                        <p:attrNameLst>
                                          <p:attrName>style.opacity</p:attrName>
                                        </p:attrNameLst>
                                      </p:cBhvr>
                                      <p:to>
                                        <p:strVal val="0.5"/>
                                      </p:to>
                                    </p:set>
                                    <p:animEffect filter="image" prLst="opacity: 0.5">
                                      <p:cBhvr rctx="IE">
                                        <p:cTn id="27" dur="indefinite"/>
                                        <p:tgtEl>
                                          <p:spTgt spid="21"/>
                                        </p:tgtEl>
                                      </p:cBhvr>
                                    </p:animEffect>
                                  </p:childTnLst>
                                </p:cTn>
                              </p:par>
                              <p:par>
                                <p:cTn id="28" presetID="9" presetClass="emph" presetSubtype="0" nodeType="withEffect">
                                  <p:stCondLst>
                                    <p:cond delay="0"/>
                                  </p:stCondLst>
                                  <p:childTnLst>
                                    <p:set>
                                      <p:cBhvr rctx="PPT">
                                        <p:cTn id="29" dur="indefinite"/>
                                        <p:tgtEl>
                                          <p:spTgt spid="22"/>
                                        </p:tgtEl>
                                        <p:attrNameLst>
                                          <p:attrName>style.opacity</p:attrName>
                                        </p:attrNameLst>
                                      </p:cBhvr>
                                      <p:to>
                                        <p:strVal val="0.5"/>
                                      </p:to>
                                    </p:set>
                                    <p:animEffect filter="image" prLst="opacity: 0.5">
                                      <p:cBhvr rctx="IE">
                                        <p:cTn id="30" dur="indefinite"/>
                                        <p:tgtEl>
                                          <p:spTgt spid="22"/>
                                        </p:tgtEl>
                                      </p:cBhvr>
                                    </p:animEffect>
                                  </p:childTnLst>
                                </p:cTn>
                              </p:par>
                              <p:par>
                                <p:cTn id="31" presetID="9" presetClass="emph" presetSubtype="0" grpId="0" nodeType="withEffect">
                                  <p:stCondLst>
                                    <p:cond delay="0"/>
                                  </p:stCondLst>
                                  <p:childTnLst>
                                    <p:set>
                                      <p:cBhvr rctx="PPT">
                                        <p:cTn id="32" dur="indefinite"/>
                                        <p:tgtEl>
                                          <p:spTgt spid="24"/>
                                        </p:tgtEl>
                                        <p:attrNameLst>
                                          <p:attrName>style.opacity</p:attrName>
                                        </p:attrNameLst>
                                      </p:cBhvr>
                                      <p:to>
                                        <p:strVal val="0.5"/>
                                      </p:to>
                                    </p:set>
                                    <p:animEffect filter="image" prLst="opacity: 0.5">
                                      <p:cBhvr rctx="IE">
                                        <p:cTn id="33" dur="indefinite"/>
                                        <p:tgtEl>
                                          <p:spTgt spid="24"/>
                                        </p:tgtEl>
                                      </p:cBhvr>
                                    </p:animEffect>
                                  </p:childTnLst>
                                </p:cTn>
                              </p:par>
                              <p:par>
                                <p:cTn id="34" presetID="9" presetClass="emph" presetSubtype="0" grpId="0" nodeType="withEffect">
                                  <p:stCondLst>
                                    <p:cond delay="0"/>
                                  </p:stCondLst>
                                  <p:childTnLst>
                                    <p:set>
                                      <p:cBhvr rctx="PPT">
                                        <p:cTn id="35" dur="indefinite"/>
                                        <p:tgtEl>
                                          <p:spTgt spid="26"/>
                                        </p:tgtEl>
                                        <p:attrNameLst>
                                          <p:attrName>style.opacity</p:attrName>
                                        </p:attrNameLst>
                                      </p:cBhvr>
                                      <p:to>
                                        <p:strVal val="0.5"/>
                                      </p:to>
                                    </p:set>
                                    <p:animEffect filter="image" prLst="opacity: 0.5">
                                      <p:cBhvr rctx="IE">
                                        <p:cTn id="36" dur="indefinite"/>
                                        <p:tgtEl>
                                          <p:spTgt spid="26"/>
                                        </p:tgtEl>
                                      </p:cBhvr>
                                    </p:animEffect>
                                  </p:childTnLst>
                                </p:cTn>
                              </p:par>
                              <p:par>
                                <p:cTn id="37" presetID="9" presetClass="emph" presetSubtype="0" grpId="0" nodeType="withEffect">
                                  <p:stCondLst>
                                    <p:cond delay="0"/>
                                  </p:stCondLst>
                                  <p:childTnLst>
                                    <p:set>
                                      <p:cBhvr rctx="PPT">
                                        <p:cTn id="38" dur="indefinite"/>
                                        <p:tgtEl>
                                          <p:spTgt spid="27"/>
                                        </p:tgtEl>
                                        <p:attrNameLst>
                                          <p:attrName>style.opacity</p:attrName>
                                        </p:attrNameLst>
                                      </p:cBhvr>
                                      <p:to>
                                        <p:strVal val="0.5"/>
                                      </p:to>
                                    </p:set>
                                    <p:animEffect filter="image" prLst="opacity: 0.5">
                                      <p:cBhvr rctx="IE">
                                        <p:cTn id="39" dur="indefinite"/>
                                        <p:tgtEl>
                                          <p:spTgt spid="27"/>
                                        </p:tgtEl>
                                      </p:cBhvr>
                                    </p:animEffect>
                                  </p:childTnLst>
                                </p:cTn>
                              </p:par>
                              <p:par>
                                <p:cTn id="40" presetID="9" presetClass="emph" presetSubtype="0" nodeType="withEffect">
                                  <p:stCondLst>
                                    <p:cond delay="0"/>
                                  </p:stCondLst>
                                  <p:childTnLst>
                                    <p:set>
                                      <p:cBhvr rctx="PPT">
                                        <p:cTn id="41" dur="indefinite"/>
                                        <p:tgtEl>
                                          <p:spTgt spid="50"/>
                                        </p:tgtEl>
                                        <p:attrNameLst>
                                          <p:attrName>style.opacity</p:attrName>
                                        </p:attrNameLst>
                                      </p:cBhvr>
                                      <p:to>
                                        <p:strVal val="0.5"/>
                                      </p:to>
                                    </p:set>
                                    <p:animEffect filter="image" prLst="opacity: 0.5">
                                      <p:cBhvr rctx="IE">
                                        <p:cTn id="42" dur="indefinite"/>
                                        <p:tgtEl>
                                          <p:spTgt spid="50"/>
                                        </p:tgtEl>
                                      </p:cBhvr>
                                    </p:animEffect>
                                  </p:childTnLst>
                                </p:cTn>
                              </p:par>
                              <p:par>
                                <p:cTn id="43" presetID="9" presetClass="emph" presetSubtype="0" nodeType="withEffect">
                                  <p:stCondLst>
                                    <p:cond delay="0"/>
                                  </p:stCondLst>
                                  <p:childTnLst>
                                    <p:set>
                                      <p:cBhvr rctx="PPT">
                                        <p:cTn id="44" dur="indefinite"/>
                                        <p:tgtEl>
                                          <p:spTgt spid="51"/>
                                        </p:tgtEl>
                                        <p:attrNameLst>
                                          <p:attrName>style.opacity</p:attrName>
                                        </p:attrNameLst>
                                      </p:cBhvr>
                                      <p:to>
                                        <p:strVal val="0.5"/>
                                      </p:to>
                                    </p:set>
                                    <p:animEffect filter="image" prLst="opacity: 0.5">
                                      <p:cBhvr rctx="IE">
                                        <p:cTn id="45" dur="indefinite"/>
                                        <p:tgtEl>
                                          <p:spTgt spid="51"/>
                                        </p:tgtEl>
                                      </p:cBhvr>
                                    </p:animEffect>
                                  </p:childTnLst>
                                </p:cTn>
                              </p:par>
                              <p:par>
                                <p:cTn id="46" presetID="9" presetClass="emph" presetSubtype="0" nodeType="withEffect">
                                  <p:stCondLst>
                                    <p:cond delay="0"/>
                                  </p:stCondLst>
                                  <p:childTnLst>
                                    <p:set>
                                      <p:cBhvr rctx="PPT">
                                        <p:cTn id="47" dur="indefinite"/>
                                        <p:tgtEl>
                                          <p:spTgt spid="52"/>
                                        </p:tgtEl>
                                        <p:attrNameLst>
                                          <p:attrName>style.opacity</p:attrName>
                                        </p:attrNameLst>
                                      </p:cBhvr>
                                      <p:to>
                                        <p:strVal val="0.5"/>
                                      </p:to>
                                    </p:set>
                                    <p:animEffect filter="image" prLst="opacity: 0.5">
                                      <p:cBhvr rctx="IE">
                                        <p:cTn id="48" dur="indefinite"/>
                                        <p:tgtEl>
                                          <p:spTgt spid="52"/>
                                        </p:tgtEl>
                                      </p:cBhvr>
                                    </p:animEffect>
                                  </p:childTnLst>
                                </p:cTn>
                              </p:par>
                              <p:par>
                                <p:cTn id="49" presetID="9" presetClass="emph" presetSubtype="0" nodeType="withEffect">
                                  <p:stCondLst>
                                    <p:cond delay="0"/>
                                  </p:stCondLst>
                                  <p:childTnLst>
                                    <p:set>
                                      <p:cBhvr rctx="PPT">
                                        <p:cTn id="50" dur="indefinite"/>
                                        <p:tgtEl>
                                          <p:spTgt spid="53"/>
                                        </p:tgtEl>
                                        <p:attrNameLst>
                                          <p:attrName>style.opacity</p:attrName>
                                        </p:attrNameLst>
                                      </p:cBhvr>
                                      <p:to>
                                        <p:strVal val="0.5"/>
                                      </p:to>
                                    </p:set>
                                    <p:animEffect filter="image" prLst="opacity: 0.5">
                                      <p:cBhvr rctx="IE">
                                        <p:cTn id="51" dur="indefinite"/>
                                        <p:tgtEl>
                                          <p:spTgt spid="53"/>
                                        </p:tgtEl>
                                      </p:cBhvr>
                                    </p:animEffect>
                                  </p:childTnLst>
                                </p:cTn>
                              </p:par>
                              <p:par>
                                <p:cTn id="52" presetID="9" presetClass="emph" presetSubtype="0" nodeType="withEffect">
                                  <p:stCondLst>
                                    <p:cond delay="0"/>
                                  </p:stCondLst>
                                  <p:childTnLst>
                                    <p:set>
                                      <p:cBhvr rctx="PPT">
                                        <p:cTn id="53" dur="indefinite"/>
                                        <p:tgtEl>
                                          <p:spTgt spid="3"/>
                                        </p:tgtEl>
                                        <p:attrNameLst>
                                          <p:attrName>style.opacity</p:attrName>
                                        </p:attrNameLst>
                                      </p:cBhvr>
                                      <p:to>
                                        <p:strVal val="0.5"/>
                                      </p:to>
                                    </p:set>
                                    <p:animEffect filter="image" prLst="opacity: 0.5">
                                      <p:cBhvr rctx="IE">
                                        <p:cTn id="54" dur="indefinite"/>
                                        <p:tgtEl>
                                          <p:spTgt spid="3"/>
                                        </p:tgtEl>
                                      </p:cBhvr>
                                    </p:animEffect>
                                  </p:childTnLst>
                                </p:cTn>
                              </p:par>
                              <p:par>
                                <p:cTn id="55" presetID="9" presetClass="emph" presetSubtype="0" nodeType="withEffect">
                                  <p:stCondLst>
                                    <p:cond delay="0"/>
                                  </p:stCondLst>
                                  <p:childTnLst>
                                    <p:set>
                                      <p:cBhvr rctx="PPT">
                                        <p:cTn id="56" dur="indefinite"/>
                                        <p:tgtEl>
                                          <p:spTgt spid="33"/>
                                        </p:tgtEl>
                                        <p:attrNameLst>
                                          <p:attrName>style.opacity</p:attrName>
                                        </p:attrNameLst>
                                      </p:cBhvr>
                                      <p:to>
                                        <p:strVal val="0.5"/>
                                      </p:to>
                                    </p:set>
                                    <p:animEffect filter="image" prLst="opacity: 0.5">
                                      <p:cBhvr rctx="IE">
                                        <p:cTn id="57" dur="indefinite"/>
                                        <p:tgtEl>
                                          <p:spTgt spid="33"/>
                                        </p:tgtEl>
                                      </p:cBhvr>
                                    </p:animEffect>
                                  </p:childTnLst>
                                </p:cTn>
                              </p:par>
                              <p:par>
                                <p:cTn id="58" presetID="9" presetClass="emph" presetSubtype="0" nodeType="withEffect">
                                  <p:stCondLst>
                                    <p:cond delay="0"/>
                                  </p:stCondLst>
                                  <p:childTnLst>
                                    <p:set>
                                      <p:cBhvr rctx="PPT">
                                        <p:cTn id="59" dur="indefinite"/>
                                        <p:tgtEl>
                                          <p:spTgt spid="60"/>
                                        </p:tgtEl>
                                        <p:attrNameLst>
                                          <p:attrName>style.opacity</p:attrName>
                                        </p:attrNameLst>
                                      </p:cBhvr>
                                      <p:to>
                                        <p:strVal val="0.5"/>
                                      </p:to>
                                    </p:set>
                                    <p:animEffect filter="image" prLst="opacity: 0.5">
                                      <p:cBhvr rctx="IE">
                                        <p:cTn id="60" dur="indefinite"/>
                                        <p:tgtEl>
                                          <p:spTgt spid="60"/>
                                        </p:tgtEl>
                                      </p:cBhvr>
                                    </p:animEffect>
                                  </p:childTnLst>
                                </p:cTn>
                              </p:par>
                              <p:par>
                                <p:cTn id="61" presetID="9" presetClass="emph" presetSubtype="0" nodeType="withEffect">
                                  <p:stCondLst>
                                    <p:cond delay="0"/>
                                  </p:stCondLst>
                                  <p:childTnLst>
                                    <p:set>
                                      <p:cBhvr rctx="PPT">
                                        <p:cTn id="62" dur="indefinite"/>
                                        <p:tgtEl>
                                          <p:spTgt spid="64"/>
                                        </p:tgtEl>
                                        <p:attrNameLst>
                                          <p:attrName>style.opacity</p:attrName>
                                        </p:attrNameLst>
                                      </p:cBhvr>
                                      <p:to>
                                        <p:strVal val="0.5"/>
                                      </p:to>
                                    </p:set>
                                    <p:animEffect filter="image" prLst="opacity: 0.5">
                                      <p:cBhvr rctx="IE">
                                        <p:cTn id="63" dur="indefinite"/>
                                        <p:tgtEl>
                                          <p:spTgt spid="64"/>
                                        </p:tgtEl>
                                      </p:cBhvr>
                                    </p:animEffect>
                                  </p:childTnLst>
                                </p:cTn>
                              </p:par>
                              <p:par>
                                <p:cTn id="64" presetID="9" presetClass="emph" presetSubtype="0" nodeType="withEffect">
                                  <p:stCondLst>
                                    <p:cond delay="0"/>
                                  </p:stCondLst>
                                  <p:childTnLst>
                                    <p:set>
                                      <p:cBhvr rctx="PPT">
                                        <p:cTn id="65" dur="indefinite"/>
                                        <p:tgtEl>
                                          <p:spTgt spid="65"/>
                                        </p:tgtEl>
                                        <p:attrNameLst>
                                          <p:attrName>style.opacity</p:attrName>
                                        </p:attrNameLst>
                                      </p:cBhvr>
                                      <p:to>
                                        <p:strVal val="0.5"/>
                                      </p:to>
                                    </p:set>
                                    <p:animEffect filter="image" prLst="opacity: 0.5">
                                      <p:cBhvr rctx="IE">
                                        <p:cTn id="66" dur="indefinite"/>
                                        <p:tgtEl>
                                          <p:spTgt spid="65"/>
                                        </p:tgtEl>
                                      </p:cBhvr>
                                    </p:animEffect>
                                  </p:childTnLst>
                                </p:cTn>
                              </p:par>
                              <p:par>
                                <p:cTn id="67" presetID="9" presetClass="emph" presetSubtype="0" nodeType="withEffect">
                                  <p:stCondLst>
                                    <p:cond delay="0"/>
                                  </p:stCondLst>
                                  <p:childTnLst>
                                    <p:set>
                                      <p:cBhvr rctx="PPT">
                                        <p:cTn id="68" dur="indefinite"/>
                                        <p:tgtEl>
                                          <p:spTgt spid="66"/>
                                        </p:tgtEl>
                                        <p:attrNameLst>
                                          <p:attrName>style.opacity</p:attrName>
                                        </p:attrNameLst>
                                      </p:cBhvr>
                                      <p:to>
                                        <p:strVal val="0.5"/>
                                      </p:to>
                                    </p:set>
                                    <p:animEffect filter="image" prLst="opacity: 0.5">
                                      <p:cBhvr rctx="IE">
                                        <p:cTn id="69" dur="indefinite"/>
                                        <p:tgtEl>
                                          <p:spTgt spid="66"/>
                                        </p:tgtEl>
                                      </p:cBhvr>
                                    </p:animEffect>
                                  </p:childTnLst>
                                </p:cTn>
                              </p:par>
                              <p:par>
                                <p:cTn id="70" presetID="9" presetClass="emph" presetSubtype="0" grpId="0" nodeType="withEffect">
                                  <p:stCondLst>
                                    <p:cond delay="0"/>
                                  </p:stCondLst>
                                  <p:childTnLst>
                                    <p:set>
                                      <p:cBhvr rctx="PPT">
                                        <p:cTn id="71" dur="indefinite"/>
                                        <p:tgtEl>
                                          <p:spTgt spid="70"/>
                                        </p:tgtEl>
                                        <p:attrNameLst>
                                          <p:attrName>style.opacity</p:attrName>
                                        </p:attrNameLst>
                                      </p:cBhvr>
                                      <p:to>
                                        <p:strVal val="0.5"/>
                                      </p:to>
                                    </p:set>
                                    <p:animEffect filter="image" prLst="opacity: 0.5">
                                      <p:cBhvr rctx="IE">
                                        <p:cTn id="72" dur="indefinite"/>
                                        <p:tgtEl>
                                          <p:spTgt spid="70"/>
                                        </p:tgtEl>
                                      </p:cBhvr>
                                    </p:animEffect>
                                  </p:childTnLst>
                                </p:cTn>
                              </p:par>
                              <p:par>
                                <p:cTn id="73" presetID="9" presetClass="emph" presetSubtype="0" nodeType="withEffect">
                                  <p:stCondLst>
                                    <p:cond delay="0"/>
                                  </p:stCondLst>
                                  <p:childTnLst>
                                    <p:set>
                                      <p:cBhvr rctx="PPT">
                                        <p:cTn id="74" dur="indefinite"/>
                                        <p:tgtEl>
                                          <p:spTgt spid="72"/>
                                        </p:tgtEl>
                                        <p:attrNameLst>
                                          <p:attrName>style.opacity</p:attrName>
                                        </p:attrNameLst>
                                      </p:cBhvr>
                                      <p:to>
                                        <p:strVal val="0.5"/>
                                      </p:to>
                                    </p:set>
                                    <p:animEffect filter="image" prLst="opacity: 0.5">
                                      <p:cBhvr rctx="IE">
                                        <p:cTn id="75" dur="indefinite"/>
                                        <p:tgtEl>
                                          <p:spTgt spid="72"/>
                                        </p:tgtEl>
                                      </p:cBhvr>
                                    </p:animEffect>
                                  </p:childTnLst>
                                </p:cTn>
                              </p:par>
                              <p:par>
                                <p:cTn id="76" presetID="9" presetClass="emph" presetSubtype="0" nodeType="withEffect">
                                  <p:stCondLst>
                                    <p:cond delay="0"/>
                                  </p:stCondLst>
                                  <p:childTnLst>
                                    <p:set>
                                      <p:cBhvr rctx="PPT">
                                        <p:cTn id="77" dur="indefinite"/>
                                        <p:tgtEl>
                                          <p:spTgt spid="79"/>
                                        </p:tgtEl>
                                        <p:attrNameLst>
                                          <p:attrName>style.opacity</p:attrName>
                                        </p:attrNameLst>
                                      </p:cBhvr>
                                      <p:to>
                                        <p:strVal val="0.5"/>
                                      </p:to>
                                    </p:set>
                                    <p:animEffect filter="image" prLst="opacity: 0.5">
                                      <p:cBhvr rctx="IE">
                                        <p:cTn id="78" dur="indefinite"/>
                                        <p:tgtEl>
                                          <p:spTgt spid="79"/>
                                        </p:tgtEl>
                                      </p:cBhvr>
                                    </p:animEffect>
                                  </p:childTnLst>
                                </p:cTn>
                              </p:par>
                              <p:par>
                                <p:cTn id="79" presetID="9" presetClass="emph" presetSubtype="0" nodeType="withEffect">
                                  <p:stCondLst>
                                    <p:cond delay="0"/>
                                  </p:stCondLst>
                                  <p:childTnLst>
                                    <p:set>
                                      <p:cBhvr rctx="PPT">
                                        <p:cTn id="80" dur="indefinite"/>
                                        <p:tgtEl>
                                          <p:spTgt spid="80"/>
                                        </p:tgtEl>
                                        <p:attrNameLst>
                                          <p:attrName>style.opacity</p:attrName>
                                        </p:attrNameLst>
                                      </p:cBhvr>
                                      <p:to>
                                        <p:strVal val="0.5"/>
                                      </p:to>
                                    </p:set>
                                    <p:animEffect filter="image" prLst="opacity: 0.5">
                                      <p:cBhvr rctx="IE">
                                        <p:cTn id="81" dur="indefinite"/>
                                        <p:tgtEl>
                                          <p:spTgt spid="80"/>
                                        </p:tgtEl>
                                      </p:cBhvr>
                                    </p:animEffect>
                                  </p:childTnLst>
                                </p:cTn>
                              </p:par>
                              <p:par>
                                <p:cTn id="82" presetID="9" presetClass="emph" presetSubtype="0" nodeType="withEffect">
                                  <p:stCondLst>
                                    <p:cond delay="0"/>
                                  </p:stCondLst>
                                  <p:childTnLst>
                                    <p:set>
                                      <p:cBhvr rctx="PPT">
                                        <p:cTn id="83" dur="indefinite"/>
                                        <p:tgtEl>
                                          <p:spTgt spid="81"/>
                                        </p:tgtEl>
                                        <p:attrNameLst>
                                          <p:attrName>style.opacity</p:attrName>
                                        </p:attrNameLst>
                                      </p:cBhvr>
                                      <p:to>
                                        <p:strVal val="0.5"/>
                                      </p:to>
                                    </p:set>
                                    <p:animEffect filter="image" prLst="opacity: 0.5">
                                      <p:cBhvr rctx="IE">
                                        <p:cTn id="84" dur="indefinite"/>
                                        <p:tgtEl>
                                          <p:spTgt spid="81"/>
                                        </p:tgtEl>
                                      </p:cBhvr>
                                    </p:animEffect>
                                  </p:childTnLst>
                                </p:cTn>
                              </p:par>
                              <p:par>
                                <p:cTn id="85" presetID="9" presetClass="emph" presetSubtype="0" grpId="0" nodeType="withEffect">
                                  <p:stCondLst>
                                    <p:cond delay="0"/>
                                  </p:stCondLst>
                                  <p:childTnLst>
                                    <p:set>
                                      <p:cBhvr rctx="PPT">
                                        <p:cTn id="86" dur="indefinite"/>
                                        <p:tgtEl>
                                          <p:spTgt spid="82"/>
                                        </p:tgtEl>
                                        <p:attrNameLst>
                                          <p:attrName>style.opacity</p:attrName>
                                        </p:attrNameLst>
                                      </p:cBhvr>
                                      <p:to>
                                        <p:strVal val="0.5"/>
                                      </p:to>
                                    </p:set>
                                    <p:animEffect filter="image" prLst="opacity: 0.5">
                                      <p:cBhvr rctx="IE">
                                        <p:cTn id="87" dur="indefinite"/>
                                        <p:tgtEl>
                                          <p:spTgt spid="82"/>
                                        </p:tgtEl>
                                      </p:cBhvr>
                                    </p:animEffect>
                                  </p:childTnLst>
                                </p:cTn>
                              </p:par>
                              <p:par>
                                <p:cTn id="88" presetID="9" presetClass="emph" presetSubtype="0" nodeType="withEffect">
                                  <p:stCondLst>
                                    <p:cond delay="0"/>
                                  </p:stCondLst>
                                  <p:childTnLst>
                                    <p:set>
                                      <p:cBhvr rctx="PPT">
                                        <p:cTn id="89" dur="indefinite"/>
                                        <p:tgtEl>
                                          <p:spTgt spid="89"/>
                                        </p:tgtEl>
                                        <p:attrNameLst>
                                          <p:attrName>style.opacity</p:attrName>
                                        </p:attrNameLst>
                                      </p:cBhvr>
                                      <p:to>
                                        <p:strVal val="0.5"/>
                                      </p:to>
                                    </p:set>
                                    <p:animEffect filter="image" prLst="opacity: 0.5">
                                      <p:cBhvr rctx="IE">
                                        <p:cTn id="90" dur="indefinite"/>
                                        <p:tgtEl>
                                          <p:spTgt spid="89"/>
                                        </p:tgtEl>
                                      </p:cBhvr>
                                    </p:animEffect>
                                  </p:childTnLst>
                                </p:cTn>
                              </p:par>
                              <p:par>
                                <p:cTn id="91" presetID="9" presetClass="emph" presetSubtype="0" grpId="0" nodeType="withEffect">
                                  <p:stCondLst>
                                    <p:cond delay="0"/>
                                  </p:stCondLst>
                                  <p:childTnLst>
                                    <p:set>
                                      <p:cBhvr rctx="PPT">
                                        <p:cTn id="92" dur="indefinite"/>
                                        <p:tgtEl>
                                          <p:spTgt spid="93"/>
                                        </p:tgtEl>
                                        <p:attrNameLst>
                                          <p:attrName>style.opacity</p:attrName>
                                        </p:attrNameLst>
                                      </p:cBhvr>
                                      <p:to>
                                        <p:strVal val="0.5"/>
                                      </p:to>
                                    </p:set>
                                    <p:animEffect filter="image" prLst="opacity: 0.5">
                                      <p:cBhvr rctx="IE">
                                        <p:cTn id="93" dur="indefinite"/>
                                        <p:tgtEl>
                                          <p:spTgt spid="93"/>
                                        </p:tgtEl>
                                      </p:cBhvr>
                                    </p:animEffect>
                                  </p:childTnLst>
                                </p:cTn>
                              </p:par>
                              <p:par>
                                <p:cTn id="94" presetID="9" presetClass="emph" presetSubtype="0" nodeType="withEffect">
                                  <p:stCondLst>
                                    <p:cond delay="0"/>
                                  </p:stCondLst>
                                  <p:childTnLst>
                                    <p:set>
                                      <p:cBhvr rctx="PPT">
                                        <p:cTn id="95" dur="indefinite"/>
                                        <p:tgtEl>
                                          <p:spTgt spid="94"/>
                                        </p:tgtEl>
                                        <p:attrNameLst>
                                          <p:attrName>style.opacity</p:attrName>
                                        </p:attrNameLst>
                                      </p:cBhvr>
                                      <p:to>
                                        <p:strVal val="0.5"/>
                                      </p:to>
                                    </p:set>
                                    <p:animEffect filter="image" prLst="opacity: 0.5">
                                      <p:cBhvr rctx="IE">
                                        <p:cTn id="96" dur="indefinite"/>
                                        <p:tgtEl>
                                          <p:spTgt spid="94"/>
                                        </p:tgtEl>
                                      </p:cBhvr>
                                    </p:animEffect>
                                  </p:childTnLst>
                                </p:cTn>
                              </p:par>
                              <p:par>
                                <p:cTn id="97" presetID="9" presetClass="emph" presetSubtype="0" nodeType="withEffect">
                                  <p:stCondLst>
                                    <p:cond delay="0"/>
                                  </p:stCondLst>
                                  <p:childTnLst>
                                    <p:set>
                                      <p:cBhvr rctx="PPT">
                                        <p:cTn id="98" dur="indefinite"/>
                                        <p:tgtEl>
                                          <p:spTgt spid="96"/>
                                        </p:tgtEl>
                                        <p:attrNameLst>
                                          <p:attrName>style.opacity</p:attrName>
                                        </p:attrNameLst>
                                      </p:cBhvr>
                                      <p:to>
                                        <p:strVal val="0.5"/>
                                      </p:to>
                                    </p:set>
                                    <p:animEffect filter="image" prLst="opacity: 0.5">
                                      <p:cBhvr rctx="IE">
                                        <p:cTn id="99" dur="indefinite"/>
                                        <p:tgtEl>
                                          <p:spTgt spid="96"/>
                                        </p:tgtEl>
                                      </p:cBhvr>
                                    </p:animEffect>
                                  </p:childTnLst>
                                </p:cTn>
                              </p:par>
                              <p:par>
                                <p:cTn id="100" presetID="9" presetClass="emph" presetSubtype="0" nodeType="withEffect">
                                  <p:stCondLst>
                                    <p:cond delay="0"/>
                                  </p:stCondLst>
                                  <p:childTnLst>
                                    <p:set>
                                      <p:cBhvr rctx="PPT">
                                        <p:cTn id="101" dur="indefinite"/>
                                        <p:tgtEl>
                                          <p:spTgt spid="97"/>
                                        </p:tgtEl>
                                        <p:attrNameLst>
                                          <p:attrName>style.opacity</p:attrName>
                                        </p:attrNameLst>
                                      </p:cBhvr>
                                      <p:to>
                                        <p:strVal val="0.5"/>
                                      </p:to>
                                    </p:set>
                                    <p:animEffect filter="image" prLst="opacity: 0.5">
                                      <p:cBhvr rctx="IE">
                                        <p:cTn id="102" dur="indefinite"/>
                                        <p:tgtEl>
                                          <p:spTgt spid="97"/>
                                        </p:tgtEl>
                                      </p:cBhvr>
                                    </p:animEffect>
                                  </p:childTnLst>
                                </p:cTn>
                              </p:par>
                              <p:par>
                                <p:cTn id="103" presetID="9" presetClass="emph" presetSubtype="0" nodeType="withEffect">
                                  <p:stCondLst>
                                    <p:cond delay="0"/>
                                  </p:stCondLst>
                                  <p:childTnLst>
                                    <p:set>
                                      <p:cBhvr rctx="PPT">
                                        <p:cTn id="104" dur="indefinite"/>
                                        <p:tgtEl>
                                          <p:spTgt spid="44"/>
                                        </p:tgtEl>
                                        <p:attrNameLst>
                                          <p:attrName>style.opacity</p:attrName>
                                        </p:attrNameLst>
                                      </p:cBhvr>
                                      <p:to>
                                        <p:strVal val="0.5"/>
                                      </p:to>
                                    </p:set>
                                    <p:animEffect filter="image" prLst="opacity: 0.5">
                                      <p:cBhvr rctx="IE">
                                        <p:cTn id="105" dur="indefinite"/>
                                        <p:tgtEl>
                                          <p:spTgt spid="44"/>
                                        </p:tgtEl>
                                      </p:cBhvr>
                                    </p:animEffect>
                                  </p:childTnLst>
                                </p:cTn>
                              </p:par>
                              <p:par>
                                <p:cTn id="106" presetID="9" presetClass="emph" presetSubtype="0" grpId="0" nodeType="withEffect">
                                  <p:stCondLst>
                                    <p:cond delay="0"/>
                                  </p:stCondLst>
                                  <p:childTnLst>
                                    <p:set>
                                      <p:cBhvr rctx="PPT">
                                        <p:cTn id="107" dur="indefinite"/>
                                        <p:tgtEl>
                                          <p:spTgt spid="95"/>
                                        </p:tgtEl>
                                        <p:attrNameLst>
                                          <p:attrName>style.opacity</p:attrName>
                                        </p:attrNameLst>
                                      </p:cBhvr>
                                      <p:to>
                                        <p:strVal val="0.5"/>
                                      </p:to>
                                    </p:set>
                                    <p:animEffect filter="image" prLst="opacity: 0.5">
                                      <p:cBhvr rctx="IE">
                                        <p:cTn id="108" dur="indefinite"/>
                                        <p:tgtEl>
                                          <p:spTgt spid="95"/>
                                        </p:tgtEl>
                                      </p:cBhvr>
                                    </p:animEffect>
                                  </p:childTnLst>
                                </p:cTn>
                              </p:par>
                              <p:par>
                                <p:cTn id="109" presetID="9" presetClass="emph" presetSubtype="0" grpId="0" nodeType="withEffect">
                                  <p:stCondLst>
                                    <p:cond delay="0"/>
                                  </p:stCondLst>
                                  <p:childTnLst>
                                    <p:set>
                                      <p:cBhvr rctx="PPT">
                                        <p:cTn id="110" dur="indefinite"/>
                                        <p:tgtEl>
                                          <p:spTgt spid="100"/>
                                        </p:tgtEl>
                                        <p:attrNameLst>
                                          <p:attrName>style.opacity</p:attrName>
                                        </p:attrNameLst>
                                      </p:cBhvr>
                                      <p:to>
                                        <p:strVal val="0.5"/>
                                      </p:to>
                                    </p:set>
                                    <p:animEffect filter="image" prLst="opacity: 0.5">
                                      <p:cBhvr rctx="IE">
                                        <p:cTn id="111" dur="indefinite"/>
                                        <p:tgtEl>
                                          <p:spTgt spid="100"/>
                                        </p:tgtEl>
                                      </p:cBhvr>
                                    </p:animEffect>
                                  </p:childTnLst>
                                </p:cTn>
                              </p:par>
                              <p:par>
                                <p:cTn id="112" presetID="9" presetClass="emph" presetSubtype="0" grpId="0" nodeType="withEffect">
                                  <p:stCondLst>
                                    <p:cond delay="0"/>
                                  </p:stCondLst>
                                  <p:childTnLst>
                                    <p:set>
                                      <p:cBhvr rctx="PPT">
                                        <p:cTn id="113" dur="indefinite"/>
                                        <p:tgtEl>
                                          <p:spTgt spid="104"/>
                                        </p:tgtEl>
                                        <p:attrNameLst>
                                          <p:attrName>style.opacity</p:attrName>
                                        </p:attrNameLst>
                                      </p:cBhvr>
                                      <p:to>
                                        <p:strVal val="0.5"/>
                                      </p:to>
                                    </p:set>
                                    <p:animEffect filter="image" prLst="opacity: 0.5">
                                      <p:cBhvr rctx="IE">
                                        <p:cTn id="114" dur="indefinite"/>
                                        <p:tgtEl>
                                          <p:spTgt spid="104"/>
                                        </p:tgtEl>
                                      </p:cBhvr>
                                    </p:animEffect>
                                  </p:childTnLst>
                                </p:cTn>
                              </p:par>
                              <p:par>
                                <p:cTn id="115" presetID="9" presetClass="emph" presetSubtype="0" grpId="0" nodeType="withEffect">
                                  <p:stCondLst>
                                    <p:cond delay="0"/>
                                  </p:stCondLst>
                                  <p:childTnLst>
                                    <p:set>
                                      <p:cBhvr rctx="PPT">
                                        <p:cTn id="116" dur="indefinite"/>
                                        <p:tgtEl>
                                          <p:spTgt spid="105"/>
                                        </p:tgtEl>
                                        <p:attrNameLst>
                                          <p:attrName>style.opacity</p:attrName>
                                        </p:attrNameLst>
                                      </p:cBhvr>
                                      <p:to>
                                        <p:strVal val="0.5"/>
                                      </p:to>
                                    </p:set>
                                    <p:animEffect filter="image" prLst="opacity: 0.5">
                                      <p:cBhvr rctx="IE">
                                        <p:cTn id="117" dur="indefinite"/>
                                        <p:tgtEl>
                                          <p:spTgt spid="105"/>
                                        </p:tgtEl>
                                      </p:cBhvr>
                                    </p:animEffect>
                                  </p:childTnLst>
                                </p:cTn>
                              </p:par>
                              <p:par>
                                <p:cTn id="118" presetID="9" presetClass="emph" presetSubtype="0" nodeType="withEffect">
                                  <p:stCondLst>
                                    <p:cond delay="0"/>
                                  </p:stCondLst>
                                  <p:childTnLst>
                                    <p:set>
                                      <p:cBhvr rctx="PPT">
                                        <p:cTn id="119" dur="indefinite"/>
                                        <p:tgtEl>
                                          <p:spTgt spid="23"/>
                                        </p:tgtEl>
                                        <p:attrNameLst>
                                          <p:attrName>style.opacity</p:attrName>
                                        </p:attrNameLst>
                                      </p:cBhvr>
                                      <p:to>
                                        <p:strVal val="0.5"/>
                                      </p:to>
                                    </p:set>
                                    <p:animEffect filter="image" prLst="opacity: 0.5">
                                      <p:cBhvr rctx="IE">
                                        <p:cTn id="120" dur="indefinite"/>
                                        <p:tgtEl>
                                          <p:spTgt spid="23"/>
                                        </p:tgtEl>
                                      </p:cBhvr>
                                    </p:animEffect>
                                  </p:childTnLst>
                                </p:cTn>
                              </p:par>
                              <p:par>
                                <p:cTn id="121" presetID="9" presetClass="emph" presetSubtype="0" grpId="0" nodeType="withEffect">
                                  <p:stCondLst>
                                    <p:cond delay="0"/>
                                  </p:stCondLst>
                                  <p:childTnLst>
                                    <p:set>
                                      <p:cBhvr rctx="PPT">
                                        <p:cTn id="122" dur="indefinite"/>
                                        <p:tgtEl>
                                          <p:spTgt spid="76"/>
                                        </p:tgtEl>
                                        <p:attrNameLst>
                                          <p:attrName>style.opacity</p:attrName>
                                        </p:attrNameLst>
                                      </p:cBhvr>
                                      <p:to>
                                        <p:strVal val="0.5"/>
                                      </p:to>
                                    </p:set>
                                    <p:animEffect filter="image" prLst="opacity: 0.5">
                                      <p:cBhvr rctx="IE">
                                        <p:cTn id="123" dur="indefinite"/>
                                        <p:tgtEl>
                                          <p:spTgt spid="76"/>
                                        </p:tgtEl>
                                      </p:cBhvr>
                                    </p:animEffect>
                                  </p:childTnLst>
                                </p:cTn>
                              </p:par>
                              <p:par>
                                <p:cTn id="124" presetID="9" presetClass="emph" presetSubtype="0" grpId="0" nodeType="withEffect">
                                  <p:stCondLst>
                                    <p:cond delay="0"/>
                                  </p:stCondLst>
                                  <p:childTnLst>
                                    <p:set>
                                      <p:cBhvr rctx="PPT">
                                        <p:cTn id="125" dur="indefinite"/>
                                        <p:tgtEl>
                                          <p:spTgt spid="77"/>
                                        </p:tgtEl>
                                        <p:attrNameLst>
                                          <p:attrName>style.opacity</p:attrName>
                                        </p:attrNameLst>
                                      </p:cBhvr>
                                      <p:to>
                                        <p:strVal val="0.5"/>
                                      </p:to>
                                    </p:set>
                                    <p:animEffect filter="image" prLst="opacity: 0.5">
                                      <p:cBhvr rctx="IE">
                                        <p:cTn id="126" dur="indefinite"/>
                                        <p:tgtEl>
                                          <p:spTgt spid="77"/>
                                        </p:tgtEl>
                                      </p:cBhvr>
                                    </p:animEffect>
                                  </p:childTnLst>
                                </p:cTn>
                              </p:par>
                              <p:par>
                                <p:cTn id="127" presetID="9" presetClass="emph" presetSubtype="0" grpId="0" nodeType="withEffect">
                                  <p:stCondLst>
                                    <p:cond delay="0"/>
                                  </p:stCondLst>
                                  <p:childTnLst>
                                    <p:set>
                                      <p:cBhvr rctx="PPT">
                                        <p:cTn id="128" dur="indefinite"/>
                                        <p:tgtEl>
                                          <p:spTgt spid="78"/>
                                        </p:tgtEl>
                                        <p:attrNameLst>
                                          <p:attrName>style.opacity</p:attrName>
                                        </p:attrNameLst>
                                      </p:cBhvr>
                                      <p:to>
                                        <p:strVal val="0.5"/>
                                      </p:to>
                                    </p:set>
                                    <p:animEffect filter="image" prLst="opacity: 0.5">
                                      <p:cBhvr rctx="IE">
                                        <p:cTn id="129" dur="indefinite"/>
                                        <p:tgtEl>
                                          <p:spTgt spid="78"/>
                                        </p:tgtEl>
                                      </p:cBhvr>
                                    </p:animEffect>
                                  </p:childTnLst>
                                </p:cTn>
                              </p:par>
                              <p:par>
                                <p:cTn id="130" presetID="9" presetClass="emph" presetSubtype="0" grpId="0" nodeType="withEffect">
                                  <p:stCondLst>
                                    <p:cond delay="0"/>
                                  </p:stCondLst>
                                  <p:childTnLst>
                                    <p:set>
                                      <p:cBhvr rctx="PPT">
                                        <p:cTn id="131" dur="indefinite"/>
                                        <p:tgtEl>
                                          <p:spTgt spid="83"/>
                                        </p:tgtEl>
                                        <p:attrNameLst>
                                          <p:attrName>style.opacity</p:attrName>
                                        </p:attrNameLst>
                                      </p:cBhvr>
                                      <p:to>
                                        <p:strVal val="0.5"/>
                                      </p:to>
                                    </p:set>
                                    <p:animEffect filter="image" prLst="opacity: 0.5">
                                      <p:cBhvr rctx="IE">
                                        <p:cTn id="132" dur="indefinite"/>
                                        <p:tgtEl>
                                          <p:spTgt spid="83"/>
                                        </p:tgtEl>
                                      </p:cBhvr>
                                    </p:animEffect>
                                  </p:childTnLst>
                                </p:cTn>
                              </p:par>
                              <p:par>
                                <p:cTn id="133" presetID="9" presetClass="emph" presetSubtype="0" grpId="0" nodeType="withEffect">
                                  <p:stCondLst>
                                    <p:cond delay="0"/>
                                  </p:stCondLst>
                                  <p:childTnLst>
                                    <p:set>
                                      <p:cBhvr rctx="PPT">
                                        <p:cTn id="134" dur="indefinite"/>
                                        <p:tgtEl>
                                          <p:spTgt spid="84"/>
                                        </p:tgtEl>
                                        <p:attrNameLst>
                                          <p:attrName>style.opacity</p:attrName>
                                        </p:attrNameLst>
                                      </p:cBhvr>
                                      <p:to>
                                        <p:strVal val="0.5"/>
                                      </p:to>
                                    </p:set>
                                    <p:animEffect filter="image" prLst="opacity: 0.5">
                                      <p:cBhvr rctx="IE">
                                        <p:cTn id="135" dur="indefinite"/>
                                        <p:tgtEl>
                                          <p:spTgt spid="84"/>
                                        </p:tgtEl>
                                      </p:cBhvr>
                                    </p:animEffect>
                                  </p:childTnLst>
                                </p:cTn>
                              </p:par>
                              <p:par>
                                <p:cTn id="136" presetID="9" presetClass="emph" presetSubtype="0" grpId="0" nodeType="withEffect">
                                  <p:stCondLst>
                                    <p:cond delay="0"/>
                                  </p:stCondLst>
                                  <p:childTnLst>
                                    <p:set>
                                      <p:cBhvr rctx="PPT">
                                        <p:cTn id="137" dur="indefinite"/>
                                        <p:tgtEl>
                                          <p:spTgt spid="85"/>
                                        </p:tgtEl>
                                        <p:attrNameLst>
                                          <p:attrName>style.opacity</p:attrName>
                                        </p:attrNameLst>
                                      </p:cBhvr>
                                      <p:to>
                                        <p:strVal val="0.5"/>
                                      </p:to>
                                    </p:set>
                                    <p:animEffect filter="image" prLst="opacity: 0.5">
                                      <p:cBhvr rctx="IE">
                                        <p:cTn id="138" dur="indefinite"/>
                                        <p:tgtEl>
                                          <p:spTgt spid="85"/>
                                        </p:tgtEl>
                                      </p:cBhvr>
                                    </p:animEffect>
                                  </p:childTnLst>
                                </p:cTn>
                              </p:par>
                              <p:par>
                                <p:cTn id="139" presetID="9" presetClass="emph" presetSubtype="0" grpId="0" nodeType="withEffect">
                                  <p:stCondLst>
                                    <p:cond delay="0"/>
                                  </p:stCondLst>
                                  <p:childTnLst>
                                    <p:set>
                                      <p:cBhvr rctx="PPT">
                                        <p:cTn id="140" dur="indefinite"/>
                                        <p:tgtEl>
                                          <p:spTgt spid="86"/>
                                        </p:tgtEl>
                                        <p:attrNameLst>
                                          <p:attrName>style.opacity</p:attrName>
                                        </p:attrNameLst>
                                      </p:cBhvr>
                                      <p:to>
                                        <p:strVal val="0.5"/>
                                      </p:to>
                                    </p:set>
                                    <p:animEffect filter="image" prLst="opacity: 0.5">
                                      <p:cBhvr rctx="IE">
                                        <p:cTn id="141" dur="indefinite"/>
                                        <p:tgtEl>
                                          <p:spTgt spid="86"/>
                                        </p:tgtEl>
                                      </p:cBhvr>
                                    </p:animEffect>
                                  </p:childTnLst>
                                </p:cTn>
                              </p:par>
                              <p:par>
                                <p:cTn id="142" presetID="9" presetClass="emph" presetSubtype="0" grpId="0" nodeType="withEffect">
                                  <p:stCondLst>
                                    <p:cond delay="0"/>
                                  </p:stCondLst>
                                  <p:childTnLst>
                                    <p:set>
                                      <p:cBhvr rctx="PPT">
                                        <p:cTn id="143" dur="indefinite"/>
                                        <p:tgtEl>
                                          <p:spTgt spid="87"/>
                                        </p:tgtEl>
                                        <p:attrNameLst>
                                          <p:attrName>style.opacity</p:attrName>
                                        </p:attrNameLst>
                                      </p:cBhvr>
                                      <p:to>
                                        <p:strVal val="0.5"/>
                                      </p:to>
                                    </p:set>
                                    <p:animEffect filter="image" prLst="opacity: 0.5">
                                      <p:cBhvr rctx="IE">
                                        <p:cTn id="144" dur="indefinite"/>
                                        <p:tgtEl>
                                          <p:spTgt spid="87"/>
                                        </p:tgtEl>
                                      </p:cBhvr>
                                    </p:animEffect>
                                  </p:childTnLst>
                                </p:cTn>
                              </p:par>
                              <p:par>
                                <p:cTn id="145" presetID="9" presetClass="emph" presetSubtype="0" grpId="0" nodeType="withEffect">
                                  <p:stCondLst>
                                    <p:cond delay="0"/>
                                  </p:stCondLst>
                                  <p:childTnLst>
                                    <p:set>
                                      <p:cBhvr rctx="PPT">
                                        <p:cTn id="146" dur="indefinite"/>
                                        <p:tgtEl>
                                          <p:spTgt spid="28"/>
                                        </p:tgtEl>
                                        <p:attrNameLst>
                                          <p:attrName>style.opacity</p:attrName>
                                        </p:attrNameLst>
                                      </p:cBhvr>
                                      <p:to>
                                        <p:strVal val="0.5"/>
                                      </p:to>
                                    </p:set>
                                    <p:animEffect filter="image" prLst="opacity: 0.5">
                                      <p:cBhvr rctx="IE">
                                        <p:cTn id="147" dur="indefinite"/>
                                        <p:tgtEl>
                                          <p:spTgt spid="28"/>
                                        </p:tgtEl>
                                      </p:cBhvr>
                                    </p:animEffect>
                                  </p:childTnLst>
                                </p:cTn>
                              </p:par>
                              <p:par>
                                <p:cTn id="148" presetID="9" presetClass="emph" presetSubtype="0" grpId="0" nodeType="withEffect">
                                  <p:stCondLst>
                                    <p:cond delay="0"/>
                                  </p:stCondLst>
                                  <p:childTnLst>
                                    <p:set>
                                      <p:cBhvr rctx="PPT">
                                        <p:cTn id="149" dur="indefinite"/>
                                        <p:tgtEl>
                                          <p:spTgt spid="88"/>
                                        </p:tgtEl>
                                        <p:attrNameLst>
                                          <p:attrName>style.opacity</p:attrName>
                                        </p:attrNameLst>
                                      </p:cBhvr>
                                      <p:to>
                                        <p:strVal val="0.5"/>
                                      </p:to>
                                    </p:set>
                                    <p:animEffect filter="image" prLst="opacity: 0.5">
                                      <p:cBhvr rctx="IE">
                                        <p:cTn id="150" dur="indefinite"/>
                                        <p:tgtEl>
                                          <p:spTgt spid="88"/>
                                        </p:tgtEl>
                                      </p:cBhvr>
                                    </p:animEffect>
                                  </p:childTnLst>
                                </p:cTn>
                              </p:par>
                              <p:par>
                                <p:cTn id="151" presetID="9" presetClass="emph" presetSubtype="0" grpId="0" nodeType="withEffect">
                                  <p:stCondLst>
                                    <p:cond delay="0"/>
                                  </p:stCondLst>
                                  <p:childTnLst>
                                    <p:set>
                                      <p:cBhvr rctx="PPT">
                                        <p:cTn id="152" dur="indefinite"/>
                                        <p:tgtEl>
                                          <p:spTgt spid="99"/>
                                        </p:tgtEl>
                                        <p:attrNameLst>
                                          <p:attrName>style.opacity</p:attrName>
                                        </p:attrNameLst>
                                      </p:cBhvr>
                                      <p:to>
                                        <p:strVal val="0.5"/>
                                      </p:to>
                                    </p:set>
                                    <p:animEffect filter="image" prLst="opacity: 0.5">
                                      <p:cBhvr rctx="IE">
                                        <p:cTn id="153" dur="indefinite"/>
                                        <p:tgtEl>
                                          <p:spTgt spid="99"/>
                                        </p:tgtEl>
                                      </p:cBhvr>
                                    </p:animEffect>
                                  </p:childTnLst>
                                </p:cTn>
                              </p:par>
                              <p:par>
                                <p:cTn id="154" presetID="9" presetClass="emph" presetSubtype="0" grpId="0" nodeType="withEffect">
                                  <p:stCondLst>
                                    <p:cond delay="0"/>
                                  </p:stCondLst>
                                  <p:childTnLst>
                                    <p:set>
                                      <p:cBhvr rctx="PPT">
                                        <p:cTn id="155" dur="indefinite"/>
                                        <p:tgtEl>
                                          <p:spTgt spid="101"/>
                                        </p:tgtEl>
                                        <p:attrNameLst>
                                          <p:attrName>style.opacity</p:attrName>
                                        </p:attrNameLst>
                                      </p:cBhvr>
                                      <p:to>
                                        <p:strVal val="0.5"/>
                                      </p:to>
                                    </p:set>
                                    <p:animEffect filter="image" prLst="opacity: 0.5">
                                      <p:cBhvr rctx="IE">
                                        <p:cTn id="156" dur="indefinite"/>
                                        <p:tgtEl>
                                          <p:spTgt spid="101"/>
                                        </p:tgtEl>
                                      </p:cBhvr>
                                    </p:animEffect>
                                  </p:childTnLst>
                                </p:cTn>
                              </p:par>
                              <p:par>
                                <p:cTn id="157" presetID="9" presetClass="emph" presetSubtype="0" nodeType="withEffect">
                                  <p:stCondLst>
                                    <p:cond delay="0"/>
                                  </p:stCondLst>
                                  <p:childTnLst>
                                    <p:set>
                                      <p:cBhvr rctx="PPT">
                                        <p:cTn id="158" dur="indefinite"/>
                                        <p:tgtEl>
                                          <p:spTgt spid="54"/>
                                        </p:tgtEl>
                                        <p:attrNameLst>
                                          <p:attrName>style.opacity</p:attrName>
                                        </p:attrNameLst>
                                      </p:cBhvr>
                                      <p:to>
                                        <p:strVal val="0.5"/>
                                      </p:to>
                                    </p:set>
                                    <p:animEffect filter="image" prLst="opacity: 0.5">
                                      <p:cBhvr rctx="IE">
                                        <p:cTn id="159" dur="indefinite"/>
                                        <p:tgtEl>
                                          <p:spTgt spid="54"/>
                                        </p:tgtEl>
                                      </p:cBhvr>
                                    </p:animEffect>
                                  </p:childTnLst>
                                </p:cTn>
                              </p:par>
                              <p:par>
                                <p:cTn id="160" presetID="9" presetClass="emph" presetSubtype="0" nodeType="withEffect">
                                  <p:stCondLst>
                                    <p:cond delay="0"/>
                                  </p:stCondLst>
                                  <p:childTnLst>
                                    <p:set>
                                      <p:cBhvr rctx="PPT">
                                        <p:cTn id="161" dur="indefinite"/>
                                        <p:tgtEl>
                                          <p:spTgt spid="58"/>
                                        </p:tgtEl>
                                        <p:attrNameLst>
                                          <p:attrName>style.opacity</p:attrName>
                                        </p:attrNameLst>
                                      </p:cBhvr>
                                      <p:to>
                                        <p:strVal val="0.5"/>
                                      </p:to>
                                    </p:set>
                                    <p:animEffect filter="image" prLst="opacity: 0.5">
                                      <p:cBhvr rctx="IE">
                                        <p:cTn id="162" dur="indefinite"/>
                                        <p:tgtEl>
                                          <p:spTgt spid="58"/>
                                        </p:tgtEl>
                                      </p:cBhvr>
                                    </p:animEffect>
                                  </p:childTnLst>
                                </p:cTn>
                              </p:par>
                              <p:par>
                                <p:cTn id="163" presetID="9" presetClass="emph" presetSubtype="0" nodeType="withEffect">
                                  <p:stCondLst>
                                    <p:cond delay="0"/>
                                  </p:stCondLst>
                                  <p:childTnLst>
                                    <p:set>
                                      <p:cBhvr rctx="PPT">
                                        <p:cTn id="164" dur="indefinite"/>
                                        <p:tgtEl>
                                          <p:spTgt spid="59"/>
                                        </p:tgtEl>
                                        <p:attrNameLst>
                                          <p:attrName>style.opacity</p:attrName>
                                        </p:attrNameLst>
                                      </p:cBhvr>
                                      <p:to>
                                        <p:strVal val="0.5"/>
                                      </p:to>
                                    </p:set>
                                    <p:animEffect filter="image" prLst="opacity: 0.5">
                                      <p:cBhvr rctx="IE">
                                        <p:cTn id="165" dur="indefinite"/>
                                        <p:tgtEl>
                                          <p:spTgt spid="59"/>
                                        </p:tgtEl>
                                      </p:cBhvr>
                                    </p:animEffect>
                                  </p:childTnLst>
                                </p:cTn>
                              </p:par>
                              <p:par>
                                <p:cTn id="166" presetID="9" presetClass="emph" presetSubtype="0" grpId="0" nodeType="withEffect">
                                  <p:stCondLst>
                                    <p:cond delay="0"/>
                                  </p:stCondLst>
                                  <p:childTnLst>
                                    <p:set>
                                      <p:cBhvr rctx="PPT">
                                        <p:cTn id="167" dur="indefinite"/>
                                        <p:tgtEl>
                                          <p:spTgt spid="71"/>
                                        </p:tgtEl>
                                        <p:attrNameLst>
                                          <p:attrName>style.opacity</p:attrName>
                                        </p:attrNameLst>
                                      </p:cBhvr>
                                      <p:to>
                                        <p:strVal val="0.5"/>
                                      </p:to>
                                    </p:set>
                                    <p:animEffect filter="image" prLst="opacity: 0.5">
                                      <p:cBhvr rctx="IE">
                                        <p:cTn id="168" dur="indefinite"/>
                                        <p:tgtEl>
                                          <p:spTgt spid="71"/>
                                        </p:tgtEl>
                                      </p:cBhvr>
                                    </p:animEffect>
                                  </p:childTnLst>
                                </p:cTn>
                              </p:par>
                              <p:par>
                                <p:cTn id="169" presetID="9" presetClass="emph" presetSubtype="0" grpId="0" nodeType="withEffect">
                                  <p:stCondLst>
                                    <p:cond delay="0"/>
                                  </p:stCondLst>
                                  <p:childTnLst>
                                    <p:set>
                                      <p:cBhvr rctx="PPT">
                                        <p:cTn id="170" dur="indefinite"/>
                                        <p:tgtEl>
                                          <p:spTgt spid="107"/>
                                        </p:tgtEl>
                                        <p:attrNameLst>
                                          <p:attrName>style.opacity</p:attrName>
                                        </p:attrNameLst>
                                      </p:cBhvr>
                                      <p:to>
                                        <p:strVal val="0.5"/>
                                      </p:to>
                                    </p:set>
                                    <p:animEffect filter="image" prLst="opacity: 0.5">
                                      <p:cBhvr rctx="IE">
                                        <p:cTn id="171" dur="indefinite"/>
                                        <p:tgtEl>
                                          <p:spTgt spid="107"/>
                                        </p:tgtEl>
                                      </p:cBhvr>
                                    </p:animEffect>
                                  </p:childTnLst>
                                </p:cTn>
                              </p:par>
                              <p:par>
                                <p:cTn id="172" presetID="9" presetClass="emph" presetSubtype="0" grpId="0" nodeType="withEffect">
                                  <p:stCondLst>
                                    <p:cond delay="0"/>
                                  </p:stCondLst>
                                  <p:childTnLst>
                                    <p:set>
                                      <p:cBhvr rctx="PPT">
                                        <p:cTn id="173" dur="indefinite"/>
                                        <p:tgtEl>
                                          <p:spTgt spid="108"/>
                                        </p:tgtEl>
                                        <p:attrNameLst>
                                          <p:attrName>style.opacity</p:attrName>
                                        </p:attrNameLst>
                                      </p:cBhvr>
                                      <p:to>
                                        <p:strVal val="0.5"/>
                                      </p:to>
                                    </p:set>
                                    <p:animEffect filter="image" prLst="opacity: 0.5">
                                      <p:cBhvr rctx="IE">
                                        <p:cTn id="174" dur="indefinite"/>
                                        <p:tgtEl>
                                          <p:spTgt spid="108"/>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0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10"/>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1"/>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70" grpId="0"/>
      <p:bldP spid="71" grpId="0"/>
      <p:bldP spid="82" grpId="0"/>
      <p:bldP spid="93" grpId="0"/>
      <p:bldP spid="95" grpId="0" animBg="1"/>
      <p:bldP spid="100" grpId="0" animBg="1"/>
      <p:bldP spid="104" grpId="0" animBg="1"/>
      <p:bldP spid="105" grpId="0" animBg="1"/>
      <p:bldP spid="76" grpId="0"/>
      <p:bldP spid="77" grpId="0"/>
      <p:bldP spid="78" grpId="0"/>
      <p:bldP spid="83" grpId="0"/>
      <p:bldP spid="84" grpId="0"/>
      <p:bldP spid="85" grpId="0"/>
      <p:bldP spid="86" grpId="0"/>
      <p:bldP spid="87" grpId="0"/>
      <p:bldP spid="28" grpId="0"/>
      <p:bldP spid="88" grpId="0"/>
      <p:bldP spid="99" grpId="0"/>
      <p:bldP spid="101" grpId="0"/>
      <p:bldP spid="102" grpId="0"/>
      <p:bldP spid="107" grpId="0" animBg="1"/>
      <p:bldP spid="108" grpId="0"/>
      <p:bldP spid="109" grpId="0"/>
      <p:bldP spid="31" grpId="0"/>
      <p:bldP spid="110" grpId="0"/>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5016" y="1"/>
            <a:ext cx="8243996" cy="883214"/>
          </a:xfrm>
        </p:spPr>
        <p:txBody>
          <a:bodyPr/>
          <a:lstStyle/>
          <a:p>
            <a:r>
              <a:rPr lang="en-US" dirty="0" smtClean="0"/>
              <a:t>Types of Missed </a:t>
            </a:r>
            <a:r>
              <a:rPr lang="en-US" dirty="0"/>
              <a:t>Matches (FNs)</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a:t>
            </a:fld>
            <a:endParaRPr lang="en-US" dirty="0"/>
          </a:p>
        </p:txBody>
      </p:sp>
      <p:pic>
        <p:nvPicPr>
          <p:cNvPr id="5" name="Picture 3"/>
          <p:cNvPicPr>
            <a:picLocks noChangeAspect="1" noChangeArrowheads="1"/>
          </p:cNvPicPr>
          <p:nvPr/>
        </p:nvPicPr>
        <p:blipFill>
          <a:blip r:embed="rId3" cstate="print"/>
          <a:srcRect l="1960" t="2778" r="88236" b="76389"/>
          <a:stretch>
            <a:fillRect/>
          </a:stretch>
        </p:blipFill>
        <p:spPr bwMode="auto">
          <a:xfrm>
            <a:off x="2739513" y="1985992"/>
            <a:ext cx="475933" cy="713805"/>
          </a:xfrm>
          <a:prstGeom prst="rect">
            <a:avLst/>
          </a:prstGeom>
          <a:noFill/>
          <a:ln w="9525">
            <a:noFill/>
            <a:miter lim="800000"/>
            <a:headEnd/>
            <a:tailEnd/>
          </a:ln>
          <a:effectLst/>
        </p:spPr>
      </p:pic>
      <p:sp>
        <p:nvSpPr>
          <p:cNvPr id="6" name="Content Placeholder 2"/>
          <p:cNvSpPr txBox="1">
            <a:spLocks/>
          </p:cNvSpPr>
          <p:nvPr/>
        </p:nvSpPr>
        <p:spPr bwMode="auto">
          <a:xfrm>
            <a:off x="302668" y="1113339"/>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normAutofit/>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GB" sz="2400" kern="0" dirty="0" smtClean="0">
                <a:solidFill>
                  <a:srgbClr val="0000FF"/>
                </a:solidFill>
              </a:rPr>
              <a:t>Type A:</a:t>
            </a:r>
            <a:r>
              <a:rPr lang="en-US" sz="2400" kern="0" dirty="0" smtClean="0">
                <a:solidFill>
                  <a:srgbClr val="0000FF"/>
                </a:solidFill>
              </a:rPr>
              <a:t> a third, matching description (transitivity)</a:t>
            </a:r>
            <a:endParaRPr lang="en-GB" sz="2400" kern="0" dirty="0" smtClean="0">
              <a:solidFill>
                <a:srgbClr val="0000FF"/>
              </a:solidFill>
            </a:endParaRPr>
          </a:p>
          <a:p>
            <a:endParaRPr lang="en-US" sz="2400" kern="0" dirty="0" smtClean="0">
              <a:solidFill>
                <a:srgbClr val="0000FF"/>
              </a:solidFill>
            </a:endParaRPr>
          </a:p>
          <a:p>
            <a:endParaRPr lang="en-US" sz="2400" kern="0" dirty="0" smtClean="0">
              <a:solidFill>
                <a:srgbClr val="0000FF"/>
              </a:solidFill>
            </a:endParaRPr>
          </a:p>
          <a:p>
            <a:endParaRPr lang="en-GB" sz="2400" kern="0" dirty="0" smtClean="0">
              <a:solidFill>
                <a:srgbClr val="0000FF"/>
              </a:solidFill>
            </a:endParaRPr>
          </a:p>
          <a:p>
            <a:r>
              <a:rPr lang="en-US" sz="2400" kern="0" dirty="0" smtClean="0">
                <a:solidFill>
                  <a:srgbClr val="0000FF"/>
                </a:solidFill>
              </a:rPr>
              <a:t>Type B:</a:t>
            </a:r>
            <a:r>
              <a:rPr lang="en-GB" sz="2400" kern="0" dirty="0" smtClean="0">
                <a:solidFill>
                  <a:srgbClr val="0000FF"/>
                </a:solidFill>
              </a:rPr>
              <a:t> matches of their </a:t>
            </a:r>
            <a:r>
              <a:rPr lang="en-GB" sz="2400" kern="0" dirty="0" err="1" smtClean="0">
                <a:solidFill>
                  <a:srgbClr val="0000FF"/>
                </a:solidFill>
              </a:rPr>
              <a:t>neighbors</a:t>
            </a:r>
            <a:endParaRPr lang="en-US" sz="2400" kern="0" dirty="0" smtClean="0">
              <a:solidFill>
                <a:srgbClr val="0000FF"/>
              </a:solidFill>
            </a:endParaRPr>
          </a:p>
        </p:txBody>
      </p:sp>
      <p:cxnSp>
        <p:nvCxnSpPr>
          <p:cNvPr id="7" name="Curved Connector 8"/>
          <p:cNvCxnSpPr/>
          <p:nvPr/>
        </p:nvCxnSpPr>
        <p:spPr>
          <a:xfrm rot="5400000" flipH="1" flipV="1">
            <a:off x="3059643" y="3211443"/>
            <a:ext cx="12700" cy="1581157"/>
          </a:xfrm>
          <a:prstGeom prst="curvedConnector3">
            <a:avLst>
              <a:gd name="adj1" fmla="val 223014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Curved Connector 11"/>
          <p:cNvCxnSpPr/>
          <p:nvPr/>
        </p:nvCxnSpPr>
        <p:spPr>
          <a:xfrm rot="16200000" flipH="1">
            <a:off x="3059643" y="4542346"/>
            <a:ext cx="12700" cy="1581157"/>
          </a:xfrm>
          <a:prstGeom prst="curvedConnector3">
            <a:avLst>
              <a:gd name="adj1" fmla="val 2230142"/>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17"/>
          <p:cNvSpPr/>
          <p:nvPr/>
        </p:nvSpPr>
        <p:spPr>
          <a:xfrm>
            <a:off x="3423743" y="3803377"/>
            <a:ext cx="1371600" cy="1872208"/>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4" cstate="print"/>
          <a:srcRect/>
          <a:stretch>
            <a:fillRect/>
          </a:stretch>
        </p:blipFill>
        <p:spPr bwMode="auto">
          <a:xfrm>
            <a:off x="1908528" y="4630275"/>
            <a:ext cx="267013" cy="445021"/>
          </a:xfrm>
          <a:prstGeom prst="rect">
            <a:avLst/>
          </a:prstGeom>
          <a:noFill/>
          <a:ln w="9525">
            <a:noFill/>
            <a:miter lim="800000"/>
            <a:headEnd/>
            <a:tailEnd/>
          </a:ln>
        </p:spPr>
      </p:pic>
      <p:sp>
        <p:nvSpPr>
          <p:cNvPr id="11" name="Oval 19"/>
          <p:cNvSpPr/>
          <p:nvPr/>
        </p:nvSpPr>
        <p:spPr>
          <a:xfrm>
            <a:off x="1213943" y="3803377"/>
            <a:ext cx="1656184" cy="1872208"/>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23"/>
          <p:cNvSpPr/>
          <p:nvPr/>
        </p:nvSpPr>
        <p:spPr>
          <a:xfrm>
            <a:off x="525016" y="1854573"/>
            <a:ext cx="2952328" cy="1080120"/>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24"/>
          <p:cNvSpPr/>
          <p:nvPr/>
        </p:nvSpPr>
        <p:spPr>
          <a:xfrm>
            <a:off x="2397224" y="1854573"/>
            <a:ext cx="2952328" cy="1080120"/>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25"/>
          <p:cNvSpPr/>
          <p:nvPr/>
        </p:nvSpPr>
        <p:spPr>
          <a:xfrm>
            <a:off x="381000" y="1710557"/>
            <a:ext cx="5120952" cy="1296144"/>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26"/>
          <p:cNvSpPr txBox="1"/>
          <p:nvPr/>
        </p:nvSpPr>
        <p:spPr>
          <a:xfrm>
            <a:off x="5929943" y="1896439"/>
            <a:ext cx="3299759" cy="845744"/>
          </a:xfrm>
          <a:prstGeom prst="rect">
            <a:avLst/>
          </a:prstGeom>
          <a:noFill/>
        </p:spPr>
        <p:txBody>
          <a:bodyPr wrap="square" rtlCol="0">
            <a:spAutoFit/>
          </a:bodyPr>
          <a:lstStyle/>
          <a:p>
            <a:pPr>
              <a:buNone/>
            </a:pPr>
            <a:r>
              <a:rPr lang="en-US" sz="2400" dirty="0" smtClean="0"/>
              <a:t>applicable to identify matches within a KB</a:t>
            </a:r>
            <a:endParaRPr lang="en-GB" sz="2400" dirty="0"/>
          </a:p>
        </p:txBody>
      </p:sp>
      <p:sp>
        <p:nvSpPr>
          <p:cNvPr id="16" name="TextBox 27"/>
          <p:cNvSpPr txBox="1"/>
          <p:nvPr/>
        </p:nvSpPr>
        <p:spPr>
          <a:xfrm>
            <a:off x="5745052" y="4017416"/>
            <a:ext cx="2987824" cy="1222451"/>
          </a:xfrm>
          <a:prstGeom prst="rect">
            <a:avLst/>
          </a:prstGeom>
          <a:noFill/>
        </p:spPr>
        <p:txBody>
          <a:bodyPr wrap="square" rtlCol="0">
            <a:spAutoFit/>
          </a:bodyPr>
          <a:lstStyle/>
          <a:p>
            <a:pPr>
              <a:buNone/>
            </a:pPr>
            <a:r>
              <a:rPr lang="en-US" sz="2400" dirty="0" smtClean="0"/>
              <a:t>can identify matches both within a KB and across different KBs</a:t>
            </a:r>
            <a:endParaRPr lang="en-GB" sz="2400" dirty="0"/>
          </a:p>
        </p:txBody>
      </p:sp>
      <p:pic>
        <p:nvPicPr>
          <p:cNvPr id="17"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20508" y="1964721"/>
            <a:ext cx="596325" cy="85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85204" y="1954557"/>
            <a:ext cx="588328" cy="860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02559" y="3922661"/>
            <a:ext cx="481571" cy="68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3" descr="See original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82107" y="4703607"/>
            <a:ext cx="508402" cy="7433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9" cstate="print"/>
          <a:srcRect l="16344" t="50959" r="70196" b="34057"/>
          <a:stretch>
            <a:fillRect/>
          </a:stretch>
        </p:blipFill>
        <p:spPr bwMode="auto">
          <a:xfrm>
            <a:off x="1780571" y="5094863"/>
            <a:ext cx="522928" cy="410872"/>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pic>
      <p:pic>
        <p:nvPicPr>
          <p:cNvPr id="22" name="Picture 2" descr="https://upload.wikimedia.org/wikipedia/en/8/85/Best-shot-stanley-kubrick-006.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843347" y="3979396"/>
            <a:ext cx="432066" cy="573024"/>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2571185" y="3688141"/>
            <a:ext cx="1091966" cy="469039"/>
          </a:xfrm>
          <a:prstGeom prst="rect">
            <a:avLst/>
          </a:prstGeom>
          <a:noFill/>
        </p:spPr>
        <p:txBody>
          <a:bodyPr wrap="none" rtlCol="0">
            <a:spAutoFit/>
          </a:bodyPr>
          <a:lstStyle/>
          <a:p>
            <a:pPr>
              <a:buNone/>
            </a:pPr>
            <a:r>
              <a:rPr lang="en-GB" sz="2400" dirty="0" smtClean="0">
                <a:solidFill>
                  <a:srgbClr val="0000FF"/>
                </a:solidFill>
              </a:rPr>
              <a:t>directs</a:t>
            </a:r>
            <a:endParaRPr lang="el-GR" sz="2400" dirty="0">
              <a:solidFill>
                <a:srgbClr val="0000FF"/>
              </a:solidFill>
            </a:endParaRPr>
          </a:p>
        </p:txBody>
      </p:sp>
      <p:sp>
        <p:nvSpPr>
          <p:cNvPr id="24" name="ZoneTexte 23"/>
          <p:cNvSpPr txBox="1"/>
          <p:nvPr/>
        </p:nvSpPr>
        <p:spPr>
          <a:xfrm>
            <a:off x="2385685" y="5625834"/>
            <a:ext cx="1503938" cy="444930"/>
          </a:xfrm>
          <a:prstGeom prst="rect">
            <a:avLst/>
          </a:prstGeom>
          <a:noFill/>
        </p:spPr>
        <p:txBody>
          <a:bodyPr wrap="none" rtlCol="0">
            <a:spAutoFit/>
          </a:bodyPr>
          <a:lstStyle/>
          <a:p>
            <a:pPr>
              <a:buNone/>
            </a:pPr>
            <a:r>
              <a:rPr lang="en-GB" sz="2400" dirty="0" err="1" smtClean="0">
                <a:solidFill>
                  <a:srgbClr val="0000FF"/>
                </a:solidFill>
              </a:rPr>
              <a:t>isdirected</a:t>
            </a:r>
            <a:endParaRPr lang="el-GR" sz="2400" dirty="0">
              <a:solidFill>
                <a:srgbClr val="0000FF"/>
              </a:solidFill>
            </a:endParaRPr>
          </a:p>
        </p:txBody>
      </p:sp>
    </p:spTree>
    <p:extLst>
      <p:ext uri="{BB962C8B-B14F-4D97-AF65-F5344CB8AC3E}">
        <p14:creationId xmlns:p14="http://schemas.microsoft.com/office/powerpoint/2010/main" val="1006900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P spid="11" grpId="0" animBg="1"/>
      <p:bldP spid="12" grpId="0" uiExpand="1" animBg="1"/>
      <p:bldP spid="13" grpId="0" uiExpand="1" animBg="1"/>
      <p:bldP spid="14" grpId="0" uiExpand="1" animBg="1"/>
      <p:bldP spid="15" grpId="0" uiExpand="1"/>
      <p:bldP spid="16"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43887" y="1332673"/>
            <a:ext cx="1357322" cy="428628"/>
            <a:chOff x="2143108" y="4929198"/>
            <a:chExt cx="1571636" cy="642942"/>
          </a:xfrm>
        </p:grpSpPr>
        <p:sp>
          <p:nvSpPr>
            <p:cNvPr id="5" name="Rounded Rectangle 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6" name="Rectangle 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7" name="Rectangle 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grpSp>
        <p:nvGrpSpPr>
          <p:cNvPr id="8" name="Group 7"/>
          <p:cNvGrpSpPr/>
          <p:nvPr/>
        </p:nvGrpSpPr>
        <p:grpSpPr>
          <a:xfrm>
            <a:off x="3290286" y="1466124"/>
            <a:ext cx="1357322" cy="428628"/>
            <a:chOff x="2143108" y="4929198"/>
            <a:chExt cx="1571636" cy="642942"/>
          </a:xfrm>
        </p:grpSpPr>
        <p:sp>
          <p:nvSpPr>
            <p:cNvPr id="9" name="Rounded Rectangle 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 name="Rectangle 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11" name="Rectangle 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cxnSp>
        <p:nvCxnSpPr>
          <p:cNvPr id="12" name="Straight Connector 11"/>
          <p:cNvCxnSpPr>
            <a:stCxn id="9" idx="3"/>
            <a:endCxn id="5" idx="1"/>
          </p:cNvCxnSpPr>
          <p:nvPr/>
        </p:nvCxnSpPr>
        <p:spPr>
          <a:xfrm flipV="1">
            <a:off x="4647608" y="1546987"/>
            <a:ext cx="1496279" cy="13345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143224" y="2050317"/>
            <a:ext cx="1357322" cy="428628"/>
            <a:chOff x="2143108" y="4929198"/>
            <a:chExt cx="1571636" cy="642942"/>
          </a:xfrm>
        </p:grpSpPr>
        <p:sp>
          <p:nvSpPr>
            <p:cNvPr id="14" name="Rounded Rectangle 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5" name="Rectangle 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16" name="Rectangle 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grpSp>
        <p:nvGrpSpPr>
          <p:cNvPr id="17" name="Group 16"/>
          <p:cNvGrpSpPr/>
          <p:nvPr/>
        </p:nvGrpSpPr>
        <p:grpSpPr>
          <a:xfrm>
            <a:off x="406366" y="3340651"/>
            <a:ext cx="1357322" cy="428628"/>
            <a:chOff x="2143108" y="4929198"/>
            <a:chExt cx="1571636" cy="642942"/>
          </a:xfrm>
        </p:grpSpPr>
        <p:sp>
          <p:nvSpPr>
            <p:cNvPr id="18" name="Rounded Rectangle 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9" name="Rectangle 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20" name="Rectangle 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cxnSp>
        <p:nvCxnSpPr>
          <p:cNvPr id="21" name="Straight Connector 20"/>
          <p:cNvCxnSpPr>
            <a:stCxn id="9" idx="3"/>
            <a:endCxn id="14" idx="1"/>
          </p:cNvCxnSpPr>
          <p:nvPr/>
        </p:nvCxnSpPr>
        <p:spPr>
          <a:xfrm>
            <a:off x="4647608" y="1680438"/>
            <a:ext cx="1495616" cy="58419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3"/>
            <a:endCxn id="14" idx="1"/>
          </p:cNvCxnSpPr>
          <p:nvPr/>
        </p:nvCxnSpPr>
        <p:spPr>
          <a:xfrm flipV="1">
            <a:off x="1763688" y="2264631"/>
            <a:ext cx="4379536" cy="1290334"/>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71895" y="1299635"/>
            <a:ext cx="428628" cy="265009"/>
          </a:xfrm>
          <a:prstGeom prst="rect">
            <a:avLst/>
          </a:prstGeom>
          <a:noFill/>
        </p:spPr>
        <p:txBody>
          <a:bodyPr wrap="square" rtlCol="0">
            <a:spAutoFit/>
          </a:bodyPr>
          <a:lstStyle/>
          <a:p>
            <a:pPr>
              <a:buNone/>
            </a:pPr>
            <a:r>
              <a:rPr lang="en-US" sz="1100" dirty="0" smtClean="0">
                <a:solidFill>
                  <a:schemeClr val="bg1"/>
                </a:solidFill>
              </a:rPr>
              <a:t>a</a:t>
            </a:r>
            <a:endParaRPr lang="en-US" sz="1100" dirty="0">
              <a:solidFill>
                <a:schemeClr val="bg1"/>
              </a:solidFill>
            </a:endParaRPr>
          </a:p>
        </p:txBody>
      </p:sp>
      <p:sp>
        <p:nvSpPr>
          <p:cNvPr id="25" name="TextBox 24"/>
          <p:cNvSpPr txBox="1"/>
          <p:nvPr/>
        </p:nvSpPr>
        <p:spPr>
          <a:xfrm>
            <a:off x="3762321" y="1437743"/>
            <a:ext cx="428628" cy="265009"/>
          </a:xfrm>
          <a:prstGeom prst="rect">
            <a:avLst/>
          </a:prstGeom>
          <a:noFill/>
        </p:spPr>
        <p:txBody>
          <a:bodyPr wrap="square" rtlCol="0">
            <a:spAutoFit/>
          </a:bodyPr>
          <a:lstStyle/>
          <a:p>
            <a:pPr>
              <a:buNone/>
            </a:pPr>
            <a:r>
              <a:rPr lang="en-US" sz="1100" dirty="0" smtClean="0">
                <a:solidFill>
                  <a:schemeClr val="bg1"/>
                </a:solidFill>
              </a:rPr>
              <a:t>b</a:t>
            </a:r>
            <a:endParaRPr lang="en-US" sz="1100" dirty="0">
              <a:solidFill>
                <a:schemeClr val="bg1"/>
              </a:solidFill>
            </a:endParaRPr>
          </a:p>
        </p:txBody>
      </p:sp>
      <p:sp>
        <p:nvSpPr>
          <p:cNvPr id="26" name="TextBox 25"/>
          <p:cNvSpPr txBox="1"/>
          <p:nvPr/>
        </p:nvSpPr>
        <p:spPr>
          <a:xfrm>
            <a:off x="6669485" y="2035718"/>
            <a:ext cx="428628" cy="265009"/>
          </a:xfrm>
          <a:prstGeom prst="rect">
            <a:avLst/>
          </a:prstGeom>
          <a:noFill/>
        </p:spPr>
        <p:txBody>
          <a:bodyPr wrap="square" rtlCol="0">
            <a:spAutoFit/>
          </a:bodyPr>
          <a:lstStyle/>
          <a:p>
            <a:pPr>
              <a:buNone/>
            </a:pPr>
            <a:r>
              <a:rPr lang="en-US" sz="1100" dirty="0" smtClean="0">
                <a:solidFill>
                  <a:schemeClr val="bg1"/>
                </a:solidFill>
              </a:rPr>
              <a:t>d</a:t>
            </a:r>
            <a:endParaRPr lang="en-US" sz="1100" dirty="0">
              <a:solidFill>
                <a:schemeClr val="bg1"/>
              </a:solidFill>
            </a:endParaRPr>
          </a:p>
        </p:txBody>
      </p:sp>
      <p:sp>
        <p:nvSpPr>
          <p:cNvPr id="27" name="TextBox 26"/>
          <p:cNvSpPr txBox="1"/>
          <p:nvPr/>
        </p:nvSpPr>
        <p:spPr>
          <a:xfrm>
            <a:off x="924102" y="3334166"/>
            <a:ext cx="428628" cy="265009"/>
          </a:xfrm>
          <a:prstGeom prst="rect">
            <a:avLst/>
          </a:prstGeom>
          <a:noFill/>
        </p:spPr>
        <p:txBody>
          <a:bodyPr wrap="square" rtlCol="0">
            <a:spAutoFit/>
          </a:bodyPr>
          <a:lstStyle/>
          <a:p>
            <a:pPr>
              <a:buNone/>
            </a:pPr>
            <a:r>
              <a:rPr lang="en-US" sz="1100" dirty="0">
                <a:solidFill>
                  <a:schemeClr val="bg1"/>
                </a:solidFill>
              </a:rPr>
              <a:t>c</a:t>
            </a:r>
          </a:p>
        </p:txBody>
      </p:sp>
      <p:pic>
        <p:nvPicPr>
          <p:cNvPr id="48" name="Picture 3"/>
          <p:cNvPicPr>
            <a:picLocks noChangeAspect="1" noChangeArrowheads="1"/>
          </p:cNvPicPr>
          <p:nvPr/>
        </p:nvPicPr>
        <p:blipFill>
          <a:blip r:embed="rId3" cstate="print"/>
          <a:srcRect l="16344" t="50959" r="70196" b="34057"/>
          <a:stretch>
            <a:fillRect/>
          </a:stretch>
        </p:blipFill>
        <p:spPr bwMode="auto">
          <a:xfrm>
            <a:off x="4035682" y="1478022"/>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49" name="Picture 2" descr="https://upload.wikimedia.org/wikipedia/en/8/85/Best-shot-stanley-kubrick-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73584" y="1470936"/>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47200" y="1350531"/>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24170" y="1345631"/>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7" cstate="print"/>
          <a:srcRect/>
          <a:stretch>
            <a:fillRect/>
          </a:stretch>
        </p:blipFill>
        <p:spPr bwMode="auto">
          <a:xfrm>
            <a:off x="6333843" y="2066274"/>
            <a:ext cx="288701" cy="433052"/>
          </a:xfrm>
          <a:prstGeom prst="rect">
            <a:avLst/>
          </a:prstGeom>
          <a:noFill/>
          <a:ln w="9525">
            <a:noFill/>
            <a:miter lim="800000"/>
            <a:headEnd/>
            <a:tailEnd/>
          </a:ln>
          <a:effectLst/>
        </p:spPr>
      </p:pic>
      <p:pic>
        <p:nvPicPr>
          <p:cNvPr id="53" name="Picture 3"/>
          <p:cNvPicPr>
            <a:picLocks noChangeAspect="1" noChangeArrowheads="1"/>
          </p:cNvPicPr>
          <p:nvPr/>
        </p:nvPicPr>
        <p:blipFill>
          <a:blip r:embed="rId8" cstate="print"/>
          <a:srcRect/>
          <a:stretch>
            <a:fillRect/>
          </a:stretch>
        </p:blipFill>
        <p:spPr bwMode="auto">
          <a:xfrm>
            <a:off x="6997303" y="2060712"/>
            <a:ext cx="328861" cy="427353"/>
          </a:xfrm>
          <a:prstGeom prst="rect">
            <a:avLst/>
          </a:prstGeom>
          <a:noFill/>
          <a:ln w="9525">
            <a:noFill/>
            <a:miter lim="800000"/>
            <a:headEnd/>
            <a:tailEnd/>
          </a:ln>
          <a:effectLst/>
        </p:spPr>
      </p:pic>
      <p:pic>
        <p:nvPicPr>
          <p:cNvPr id="3" name="Picture 2"/>
          <p:cNvPicPr>
            <a:picLocks noChangeAspect="1"/>
          </p:cNvPicPr>
          <p:nvPr/>
        </p:nvPicPr>
        <p:blipFill>
          <a:blip r:embed="rId9"/>
          <a:stretch>
            <a:fillRect/>
          </a:stretch>
        </p:blipFill>
        <p:spPr>
          <a:xfrm>
            <a:off x="509589" y="3406754"/>
            <a:ext cx="408853" cy="306640"/>
          </a:xfrm>
          <a:prstGeom prst="rect">
            <a:avLst/>
          </a:prstGeom>
        </p:spPr>
      </p:pic>
      <p:pic>
        <p:nvPicPr>
          <p:cNvPr id="33" name="Picture 32"/>
          <p:cNvPicPr>
            <a:picLocks noChangeAspect="1"/>
          </p:cNvPicPr>
          <p:nvPr/>
        </p:nvPicPr>
        <p:blipFill>
          <a:blip r:embed="rId10"/>
          <a:stretch>
            <a:fillRect/>
          </a:stretch>
        </p:blipFill>
        <p:spPr>
          <a:xfrm>
            <a:off x="1285603" y="3347874"/>
            <a:ext cx="292995" cy="391757"/>
          </a:xfrm>
          <a:prstGeom prst="rect">
            <a:avLst/>
          </a:prstGeom>
        </p:spPr>
      </p:pic>
      <p:grpSp>
        <p:nvGrpSpPr>
          <p:cNvPr id="54" name="Group 53"/>
          <p:cNvGrpSpPr/>
          <p:nvPr/>
        </p:nvGrpSpPr>
        <p:grpSpPr>
          <a:xfrm>
            <a:off x="3292800" y="4108043"/>
            <a:ext cx="1357322" cy="428628"/>
            <a:chOff x="2143108" y="4929198"/>
            <a:chExt cx="1571636" cy="642942"/>
          </a:xfrm>
        </p:grpSpPr>
        <p:sp>
          <p:nvSpPr>
            <p:cNvPr id="55" name="Rounded Rectangle 5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56" name="Rectangle 5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57" name="Rectangle 5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58" name="Picture 57"/>
          <p:cNvPicPr>
            <a:picLocks noChangeAspect="1"/>
          </p:cNvPicPr>
          <p:nvPr/>
        </p:nvPicPr>
        <p:blipFill>
          <a:blip r:embed="rId11"/>
          <a:stretch>
            <a:fillRect/>
          </a:stretch>
        </p:blipFill>
        <p:spPr>
          <a:xfrm>
            <a:off x="3477889" y="4118430"/>
            <a:ext cx="305632" cy="389264"/>
          </a:xfrm>
          <a:prstGeom prst="rect">
            <a:avLst/>
          </a:prstGeom>
        </p:spPr>
      </p:pic>
      <p:pic>
        <p:nvPicPr>
          <p:cNvPr id="59" name="Picture 58"/>
          <p:cNvPicPr>
            <a:picLocks noChangeAspect="1"/>
          </p:cNvPicPr>
          <p:nvPr/>
        </p:nvPicPr>
        <p:blipFill>
          <a:blip r:embed="rId12"/>
          <a:stretch>
            <a:fillRect/>
          </a:stretch>
        </p:blipFill>
        <p:spPr>
          <a:xfrm>
            <a:off x="4036405" y="4130310"/>
            <a:ext cx="582793" cy="387572"/>
          </a:xfrm>
          <a:prstGeom prst="rect">
            <a:avLst/>
          </a:prstGeom>
        </p:spPr>
      </p:pic>
      <p:grpSp>
        <p:nvGrpSpPr>
          <p:cNvPr id="60" name="Group 59"/>
          <p:cNvGrpSpPr/>
          <p:nvPr/>
        </p:nvGrpSpPr>
        <p:grpSpPr>
          <a:xfrm>
            <a:off x="6240938" y="3390883"/>
            <a:ext cx="1357322" cy="428628"/>
            <a:chOff x="2143108" y="4929198"/>
            <a:chExt cx="1571636" cy="642942"/>
          </a:xfrm>
        </p:grpSpPr>
        <p:sp>
          <p:nvSpPr>
            <p:cNvPr id="61" name="Rounded Rectangle 6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62" name="Rectangle 6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63" name="Rectangle 6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64" name="Picture 63"/>
          <p:cNvPicPr>
            <a:picLocks noChangeAspect="1"/>
          </p:cNvPicPr>
          <p:nvPr/>
        </p:nvPicPr>
        <p:blipFill>
          <a:blip r:embed="rId13"/>
          <a:stretch>
            <a:fillRect/>
          </a:stretch>
        </p:blipFill>
        <p:spPr>
          <a:xfrm>
            <a:off x="6437588" y="3393530"/>
            <a:ext cx="296921" cy="445382"/>
          </a:xfrm>
          <a:prstGeom prst="rect">
            <a:avLst/>
          </a:prstGeom>
        </p:spPr>
      </p:pic>
      <p:pic>
        <p:nvPicPr>
          <p:cNvPr id="65" name="Picture 64"/>
          <p:cNvPicPr>
            <a:picLocks noChangeAspect="1"/>
          </p:cNvPicPr>
          <p:nvPr/>
        </p:nvPicPr>
        <p:blipFill>
          <a:blip r:embed="rId14"/>
          <a:stretch>
            <a:fillRect/>
          </a:stretch>
        </p:blipFill>
        <p:spPr>
          <a:xfrm>
            <a:off x="6946717" y="3432841"/>
            <a:ext cx="615681" cy="344782"/>
          </a:xfrm>
          <a:prstGeom prst="rect">
            <a:avLst/>
          </a:prstGeom>
        </p:spPr>
      </p:pic>
      <p:cxnSp>
        <p:nvCxnSpPr>
          <p:cNvPr id="66" name="Straight Connector 65"/>
          <p:cNvCxnSpPr>
            <a:stCxn id="55" idx="3"/>
            <a:endCxn id="61" idx="1"/>
          </p:cNvCxnSpPr>
          <p:nvPr/>
        </p:nvCxnSpPr>
        <p:spPr>
          <a:xfrm flipV="1">
            <a:off x="4650122" y="3605197"/>
            <a:ext cx="1590816" cy="71716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716845" y="3406635"/>
            <a:ext cx="428628" cy="265009"/>
          </a:xfrm>
          <a:prstGeom prst="rect">
            <a:avLst/>
          </a:prstGeom>
          <a:noFill/>
        </p:spPr>
        <p:txBody>
          <a:bodyPr wrap="square" rtlCol="0">
            <a:spAutoFit/>
          </a:bodyPr>
          <a:lstStyle/>
          <a:p>
            <a:pPr>
              <a:buNone/>
            </a:pPr>
            <a:r>
              <a:rPr lang="en-US" sz="1100" dirty="0">
                <a:solidFill>
                  <a:schemeClr val="bg1"/>
                </a:solidFill>
              </a:rPr>
              <a:t>f</a:t>
            </a:r>
          </a:p>
        </p:txBody>
      </p:sp>
      <p:sp>
        <p:nvSpPr>
          <p:cNvPr id="71" name="TextBox 70"/>
          <p:cNvSpPr txBox="1"/>
          <p:nvPr/>
        </p:nvSpPr>
        <p:spPr>
          <a:xfrm>
            <a:off x="3754296" y="4067105"/>
            <a:ext cx="428628" cy="265009"/>
          </a:xfrm>
          <a:prstGeom prst="rect">
            <a:avLst/>
          </a:prstGeom>
          <a:noFill/>
        </p:spPr>
        <p:txBody>
          <a:bodyPr wrap="square" rtlCol="0">
            <a:spAutoFit/>
          </a:bodyPr>
          <a:lstStyle/>
          <a:p>
            <a:pPr>
              <a:buNone/>
            </a:pPr>
            <a:r>
              <a:rPr lang="en-US" sz="1100" dirty="0" smtClean="0">
                <a:solidFill>
                  <a:schemeClr val="bg1"/>
                </a:solidFill>
              </a:rPr>
              <a:t>g</a:t>
            </a:r>
            <a:endParaRPr lang="en-US" sz="1100" dirty="0">
              <a:solidFill>
                <a:schemeClr val="bg1"/>
              </a:solidFill>
            </a:endParaRPr>
          </a:p>
        </p:txBody>
      </p:sp>
      <p:grpSp>
        <p:nvGrpSpPr>
          <p:cNvPr id="72" name="Group 71"/>
          <p:cNvGrpSpPr/>
          <p:nvPr/>
        </p:nvGrpSpPr>
        <p:grpSpPr>
          <a:xfrm>
            <a:off x="467846" y="1685434"/>
            <a:ext cx="1357322" cy="428628"/>
            <a:chOff x="2143108" y="4929198"/>
            <a:chExt cx="1571636" cy="642942"/>
          </a:xfrm>
        </p:grpSpPr>
        <p:sp>
          <p:nvSpPr>
            <p:cNvPr id="73" name="Rounded Rectangle 7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74" name="Rectangle 7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75" name="Rectangle 7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79" name="Picture 3"/>
          <p:cNvPicPr>
            <a:picLocks noChangeAspect="1" noChangeArrowheads="1"/>
          </p:cNvPicPr>
          <p:nvPr/>
        </p:nvPicPr>
        <p:blipFill>
          <a:blip r:embed="rId15" cstate="print"/>
          <a:srcRect/>
          <a:stretch>
            <a:fillRect/>
          </a:stretch>
        </p:blipFill>
        <p:spPr bwMode="auto">
          <a:xfrm>
            <a:off x="1331942" y="1687244"/>
            <a:ext cx="316825" cy="426645"/>
          </a:xfrm>
          <a:prstGeom prst="rect">
            <a:avLst/>
          </a:prstGeom>
          <a:noFill/>
          <a:ln w="9525">
            <a:noFill/>
            <a:miter lim="800000"/>
            <a:headEnd/>
            <a:tailEnd/>
          </a:ln>
        </p:spPr>
      </p:pic>
      <p:pic>
        <p:nvPicPr>
          <p:cNvPr id="80" name="Picture 3"/>
          <p:cNvPicPr>
            <a:picLocks noChangeAspect="1" noChangeArrowheads="1"/>
          </p:cNvPicPr>
          <p:nvPr/>
        </p:nvPicPr>
        <p:blipFill>
          <a:blip r:embed="rId16"/>
          <a:srcRect l="50527" t="11726" r="17895" b="29532"/>
          <a:stretch>
            <a:fillRect/>
          </a:stretch>
        </p:blipFill>
        <p:spPr bwMode="auto">
          <a:xfrm>
            <a:off x="663420" y="1682014"/>
            <a:ext cx="308482" cy="431875"/>
          </a:xfrm>
          <a:prstGeom prst="rect">
            <a:avLst/>
          </a:prstGeom>
          <a:noFill/>
          <a:ln w="9525">
            <a:noFill/>
            <a:miter lim="800000"/>
            <a:headEnd/>
            <a:tailEnd/>
          </a:ln>
          <a:effectLst/>
        </p:spPr>
      </p:pic>
      <p:cxnSp>
        <p:nvCxnSpPr>
          <p:cNvPr id="81" name="Straight Connector 80"/>
          <p:cNvCxnSpPr>
            <a:stCxn id="73" idx="3"/>
            <a:endCxn id="9" idx="1"/>
          </p:cNvCxnSpPr>
          <p:nvPr/>
        </p:nvCxnSpPr>
        <p:spPr>
          <a:xfrm flipV="1">
            <a:off x="1825168" y="1680438"/>
            <a:ext cx="1465118" cy="21931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990299" y="1649141"/>
            <a:ext cx="428628" cy="265009"/>
          </a:xfrm>
          <a:prstGeom prst="rect">
            <a:avLst/>
          </a:prstGeom>
          <a:noFill/>
        </p:spPr>
        <p:txBody>
          <a:bodyPr wrap="square" rtlCol="0">
            <a:spAutoFit/>
          </a:bodyPr>
          <a:lstStyle/>
          <a:p>
            <a:pPr>
              <a:buNone/>
            </a:pPr>
            <a:r>
              <a:rPr lang="en-US" sz="1100" dirty="0" smtClean="0">
                <a:solidFill>
                  <a:schemeClr val="bg1"/>
                </a:solidFill>
              </a:rPr>
              <a:t>e</a:t>
            </a:r>
            <a:endParaRPr lang="en-US" sz="1100" dirty="0">
              <a:solidFill>
                <a:schemeClr val="bg1"/>
              </a:solidFill>
            </a:endParaRPr>
          </a:p>
        </p:txBody>
      </p:sp>
      <p:grpSp>
        <p:nvGrpSpPr>
          <p:cNvPr id="89" name="Group 88"/>
          <p:cNvGrpSpPr/>
          <p:nvPr/>
        </p:nvGrpSpPr>
        <p:grpSpPr>
          <a:xfrm>
            <a:off x="384407" y="4041940"/>
            <a:ext cx="1357322" cy="428628"/>
            <a:chOff x="2143108" y="4929198"/>
            <a:chExt cx="1571636" cy="642942"/>
          </a:xfrm>
        </p:grpSpPr>
        <p:sp>
          <p:nvSpPr>
            <p:cNvPr id="90" name="Rounded Rectangle 8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91" name="Rectangle 9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92" name="Rectangle 9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sp>
        <p:nvSpPr>
          <p:cNvPr id="93" name="TextBox 92"/>
          <p:cNvSpPr txBox="1"/>
          <p:nvPr/>
        </p:nvSpPr>
        <p:spPr>
          <a:xfrm>
            <a:off x="902143" y="4035455"/>
            <a:ext cx="428628" cy="265009"/>
          </a:xfrm>
          <a:prstGeom prst="rect">
            <a:avLst/>
          </a:prstGeom>
          <a:noFill/>
        </p:spPr>
        <p:txBody>
          <a:bodyPr wrap="square" rtlCol="0">
            <a:spAutoFit/>
          </a:bodyPr>
          <a:lstStyle/>
          <a:p>
            <a:pPr>
              <a:buNone/>
            </a:pPr>
            <a:r>
              <a:rPr lang="en-US" sz="1100" dirty="0" smtClean="0">
                <a:solidFill>
                  <a:schemeClr val="bg1"/>
                </a:solidFill>
              </a:rPr>
              <a:t>h</a:t>
            </a:r>
            <a:endParaRPr lang="en-US" sz="1100" dirty="0">
              <a:solidFill>
                <a:schemeClr val="bg1"/>
              </a:solidFill>
            </a:endParaRPr>
          </a:p>
        </p:txBody>
      </p:sp>
      <p:pic>
        <p:nvPicPr>
          <p:cNvPr id="94" name="Picture 93"/>
          <p:cNvPicPr>
            <a:picLocks noChangeAspect="1"/>
          </p:cNvPicPr>
          <p:nvPr/>
        </p:nvPicPr>
        <p:blipFill>
          <a:blip r:embed="rId9"/>
          <a:stretch>
            <a:fillRect/>
          </a:stretch>
        </p:blipFill>
        <p:spPr>
          <a:xfrm>
            <a:off x="487630" y="4108043"/>
            <a:ext cx="408853" cy="306640"/>
          </a:xfrm>
          <a:prstGeom prst="rect">
            <a:avLst/>
          </a:prstGeom>
        </p:spPr>
      </p:pic>
      <p:cxnSp>
        <p:nvCxnSpPr>
          <p:cNvPr id="96" name="Straight Connector 95"/>
          <p:cNvCxnSpPr>
            <a:stCxn id="90" idx="3"/>
            <a:endCxn id="9" idx="1"/>
          </p:cNvCxnSpPr>
          <p:nvPr/>
        </p:nvCxnSpPr>
        <p:spPr>
          <a:xfrm flipV="1">
            <a:off x="1741729" y="1680438"/>
            <a:ext cx="1548557" cy="2575816"/>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3"/>
            <a:endCxn id="14" idx="1"/>
          </p:cNvCxnSpPr>
          <p:nvPr/>
        </p:nvCxnSpPr>
        <p:spPr>
          <a:xfrm flipV="1">
            <a:off x="1741729" y="2264631"/>
            <a:ext cx="4401495" cy="199162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7"/>
          <a:stretch>
            <a:fillRect/>
          </a:stretch>
        </p:blipFill>
        <p:spPr>
          <a:xfrm>
            <a:off x="1248503" y="4092526"/>
            <a:ext cx="308136" cy="374977"/>
          </a:xfrm>
          <a:prstGeom prst="rect">
            <a:avLst/>
          </a:prstGeom>
        </p:spPr>
      </p:pic>
      <p:sp>
        <p:nvSpPr>
          <p:cNvPr id="29" name="Rounded Rectangle 28"/>
          <p:cNvSpPr/>
          <p:nvPr/>
        </p:nvSpPr>
        <p:spPr>
          <a:xfrm>
            <a:off x="3085941" y="1293709"/>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95" name="Rounded Rectangle 94"/>
          <p:cNvSpPr/>
          <p:nvPr/>
        </p:nvSpPr>
        <p:spPr>
          <a:xfrm>
            <a:off x="6004930" y="1132346"/>
            <a:ext cx="1710300"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0" name="Rounded Rectangle 99"/>
          <p:cNvSpPr/>
          <p:nvPr/>
        </p:nvSpPr>
        <p:spPr>
          <a:xfrm>
            <a:off x="179512" y="3143468"/>
            <a:ext cx="1728192"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4" name="Rounded Rectangle 103"/>
          <p:cNvSpPr/>
          <p:nvPr/>
        </p:nvSpPr>
        <p:spPr>
          <a:xfrm>
            <a:off x="259108" y="1299635"/>
            <a:ext cx="1823576" cy="1072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5" name="Rounded Rectangle 104"/>
          <p:cNvSpPr/>
          <p:nvPr/>
        </p:nvSpPr>
        <p:spPr>
          <a:xfrm>
            <a:off x="6010533" y="3266858"/>
            <a:ext cx="1728872" cy="740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cxnSp>
        <p:nvCxnSpPr>
          <p:cNvPr id="23" name="Straight Connector 22"/>
          <p:cNvCxnSpPr>
            <a:stCxn id="18" idx="3"/>
            <a:endCxn id="9" idx="1"/>
          </p:cNvCxnSpPr>
          <p:nvPr/>
        </p:nvCxnSpPr>
        <p:spPr>
          <a:xfrm flipV="1">
            <a:off x="1763688" y="1680438"/>
            <a:ext cx="1526598" cy="18745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192916" y="1207605"/>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77" name="TextBox 76"/>
          <p:cNvSpPr txBox="1"/>
          <p:nvPr/>
        </p:nvSpPr>
        <p:spPr>
          <a:xfrm>
            <a:off x="1906478" y="2557126"/>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78" name="TextBox 77"/>
          <p:cNvSpPr txBox="1"/>
          <p:nvPr/>
        </p:nvSpPr>
        <p:spPr>
          <a:xfrm>
            <a:off x="2224033" y="1452907"/>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83" name="TextBox 82"/>
          <p:cNvSpPr txBox="1"/>
          <p:nvPr/>
        </p:nvSpPr>
        <p:spPr>
          <a:xfrm>
            <a:off x="2446401" y="3496633"/>
            <a:ext cx="861816" cy="312073"/>
          </a:xfrm>
          <a:prstGeom prst="rect">
            <a:avLst/>
          </a:prstGeom>
          <a:noFill/>
        </p:spPr>
        <p:txBody>
          <a:bodyPr wrap="square" rtlCol="0">
            <a:spAutoFit/>
          </a:bodyPr>
          <a:lstStyle/>
          <a:p>
            <a:pPr>
              <a:buNone/>
            </a:pPr>
            <a:r>
              <a:rPr lang="en-US" sz="1400" dirty="0" smtClean="0"/>
              <a:t>0.2</a:t>
            </a:r>
            <a:endParaRPr lang="en-US" sz="1400" dirty="0"/>
          </a:p>
        </p:txBody>
      </p:sp>
      <p:sp>
        <p:nvSpPr>
          <p:cNvPr id="84" name="TextBox 83"/>
          <p:cNvSpPr txBox="1"/>
          <p:nvPr/>
        </p:nvSpPr>
        <p:spPr>
          <a:xfrm>
            <a:off x="5183098" y="1981122"/>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85" name="TextBox 84"/>
          <p:cNvSpPr txBox="1"/>
          <p:nvPr/>
        </p:nvSpPr>
        <p:spPr>
          <a:xfrm>
            <a:off x="5150733" y="3420141"/>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86" name="TextBox 85"/>
          <p:cNvSpPr txBox="1"/>
          <p:nvPr/>
        </p:nvSpPr>
        <p:spPr>
          <a:xfrm>
            <a:off x="2459458" y="3242868"/>
            <a:ext cx="487884" cy="312073"/>
          </a:xfrm>
          <a:prstGeom prst="rect">
            <a:avLst/>
          </a:prstGeom>
          <a:noFill/>
        </p:spPr>
        <p:txBody>
          <a:bodyPr wrap="square" rtlCol="0">
            <a:spAutoFit/>
          </a:bodyPr>
          <a:lstStyle/>
          <a:p>
            <a:pPr>
              <a:buNone/>
            </a:pPr>
            <a:r>
              <a:rPr lang="en-US" sz="1400" dirty="0" smtClean="0"/>
              <a:t>0.2</a:t>
            </a:r>
            <a:endParaRPr lang="en-US" sz="1400" dirty="0"/>
          </a:p>
        </p:txBody>
      </p:sp>
      <p:sp>
        <p:nvSpPr>
          <p:cNvPr id="87" name="TextBox 86"/>
          <p:cNvSpPr txBox="1"/>
          <p:nvPr/>
        </p:nvSpPr>
        <p:spPr>
          <a:xfrm>
            <a:off x="2654941" y="2573097"/>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28" name="TextBox 27"/>
          <p:cNvSpPr txBox="1"/>
          <p:nvPr/>
        </p:nvSpPr>
        <p:spPr>
          <a:xfrm>
            <a:off x="313458" y="919394"/>
            <a:ext cx="512076" cy="312073"/>
          </a:xfrm>
          <a:prstGeom prst="rect">
            <a:avLst/>
          </a:prstGeom>
          <a:noFill/>
        </p:spPr>
        <p:txBody>
          <a:bodyPr wrap="square" rtlCol="0">
            <a:spAutoFit/>
          </a:bodyPr>
          <a:lstStyle/>
          <a:p>
            <a:pPr>
              <a:buNone/>
            </a:pPr>
            <a:r>
              <a:rPr lang="en-US" sz="1400" dirty="0" smtClean="0"/>
              <a:t>F1</a:t>
            </a:r>
            <a:endParaRPr lang="en-US" sz="1400" dirty="0"/>
          </a:p>
        </p:txBody>
      </p:sp>
      <p:sp>
        <p:nvSpPr>
          <p:cNvPr id="88" name="TextBox 87"/>
          <p:cNvSpPr txBox="1"/>
          <p:nvPr/>
        </p:nvSpPr>
        <p:spPr>
          <a:xfrm>
            <a:off x="231592" y="2758000"/>
            <a:ext cx="512076" cy="312073"/>
          </a:xfrm>
          <a:prstGeom prst="rect">
            <a:avLst/>
          </a:prstGeom>
          <a:noFill/>
        </p:spPr>
        <p:txBody>
          <a:bodyPr wrap="square" rtlCol="0">
            <a:spAutoFit/>
          </a:bodyPr>
          <a:lstStyle/>
          <a:p>
            <a:pPr>
              <a:buNone/>
            </a:pPr>
            <a:r>
              <a:rPr lang="en-US" sz="1400" dirty="0" smtClean="0"/>
              <a:t>A1</a:t>
            </a:r>
            <a:endParaRPr lang="en-US" sz="1400" dirty="0"/>
          </a:p>
        </p:txBody>
      </p:sp>
      <p:sp>
        <p:nvSpPr>
          <p:cNvPr id="98" name="TextBox 97"/>
          <p:cNvSpPr txBox="1"/>
          <p:nvPr/>
        </p:nvSpPr>
        <p:spPr>
          <a:xfrm>
            <a:off x="3198813" y="924377"/>
            <a:ext cx="512076" cy="312073"/>
          </a:xfrm>
          <a:prstGeom prst="rect">
            <a:avLst/>
          </a:prstGeom>
          <a:noFill/>
        </p:spPr>
        <p:txBody>
          <a:bodyPr wrap="square" rtlCol="0">
            <a:spAutoFit/>
          </a:bodyPr>
          <a:lstStyle/>
          <a:p>
            <a:pPr>
              <a:buNone/>
            </a:pPr>
            <a:r>
              <a:rPr lang="en-US" sz="1400" dirty="0" smtClean="0"/>
              <a:t>D1</a:t>
            </a:r>
            <a:endParaRPr lang="en-US" sz="1400" dirty="0"/>
          </a:p>
        </p:txBody>
      </p:sp>
      <p:sp>
        <p:nvSpPr>
          <p:cNvPr id="99" name="TextBox 98"/>
          <p:cNvSpPr txBox="1"/>
          <p:nvPr/>
        </p:nvSpPr>
        <p:spPr>
          <a:xfrm>
            <a:off x="6084168" y="785513"/>
            <a:ext cx="512076" cy="312073"/>
          </a:xfrm>
          <a:prstGeom prst="rect">
            <a:avLst/>
          </a:prstGeom>
          <a:noFill/>
        </p:spPr>
        <p:txBody>
          <a:bodyPr wrap="square" rtlCol="0">
            <a:spAutoFit/>
          </a:bodyPr>
          <a:lstStyle/>
          <a:p>
            <a:pPr>
              <a:buNone/>
            </a:pPr>
            <a:r>
              <a:rPr lang="en-US" sz="1400" dirty="0" smtClean="0"/>
              <a:t>M</a:t>
            </a:r>
            <a:r>
              <a:rPr lang="en-US" sz="1400" dirty="0"/>
              <a:t>1</a:t>
            </a:r>
          </a:p>
        </p:txBody>
      </p:sp>
      <p:sp>
        <p:nvSpPr>
          <p:cNvPr id="101" name="TextBox 100"/>
          <p:cNvSpPr txBox="1"/>
          <p:nvPr/>
        </p:nvSpPr>
        <p:spPr>
          <a:xfrm>
            <a:off x="6076148" y="2916575"/>
            <a:ext cx="512076" cy="312073"/>
          </a:xfrm>
          <a:prstGeom prst="rect">
            <a:avLst/>
          </a:prstGeom>
          <a:noFill/>
        </p:spPr>
        <p:txBody>
          <a:bodyPr wrap="square" rtlCol="0">
            <a:spAutoFit/>
          </a:bodyPr>
          <a:lstStyle/>
          <a:p>
            <a:pPr>
              <a:buNone/>
            </a:pPr>
            <a:r>
              <a:rPr lang="en-US" sz="1400" dirty="0" smtClean="0"/>
              <a:t>M2</a:t>
            </a:r>
            <a:endParaRPr lang="en-US" sz="1400" dirty="0"/>
          </a:p>
        </p:txBody>
      </p:sp>
      <p:sp>
        <p:nvSpPr>
          <p:cNvPr id="102" name="TextBox 101"/>
          <p:cNvSpPr txBox="1"/>
          <p:nvPr/>
        </p:nvSpPr>
        <p:spPr>
          <a:xfrm>
            <a:off x="2082684" y="5574357"/>
            <a:ext cx="7061316" cy="845744"/>
          </a:xfrm>
          <a:prstGeom prst="rect">
            <a:avLst/>
          </a:prstGeom>
          <a:noFill/>
        </p:spPr>
        <p:txBody>
          <a:bodyPr wrap="square" rtlCol="0">
            <a:spAutoFit/>
          </a:bodyPr>
          <a:lstStyle/>
          <a:p>
            <a:pPr>
              <a:buNone/>
            </a:pPr>
            <a:r>
              <a:rPr lang="en-US" sz="2400" dirty="0" smtClean="0"/>
              <a:t>Then, update the scores, </a:t>
            </a:r>
            <a:r>
              <a:rPr lang="en-US" sz="2400" dirty="0" smtClean="0">
                <a:solidFill>
                  <a:srgbClr val="0000FF"/>
                </a:solidFill>
              </a:rPr>
              <a:t>load the block with the highest score</a:t>
            </a:r>
            <a:r>
              <a:rPr lang="en-US" sz="2400" dirty="0" smtClean="0"/>
              <a:t> and resolve its nodes</a:t>
            </a:r>
            <a:endParaRPr lang="en-US" sz="2400" dirty="0">
              <a:solidFill>
                <a:srgbClr val="FF0000"/>
              </a:solidFill>
            </a:endParaRPr>
          </a:p>
        </p:txBody>
      </p:sp>
      <p:pic>
        <p:nvPicPr>
          <p:cNvPr id="10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4330895" y="546552"/>
            <a:ext cx="823521" cy="942968"/>
          </a:xfrm>
          <a:prstGeom prst="rect">
            <a:avLst/>
          </a:prstGeom>
          <a:noFill/>
        </p:spPr>
      </p:pic>
      <p:sp>
        <p:nvSpPr>
          <p:cNvPr id="107" name="Rounded Rectangle 106"/>
          <p:cNvSpPr/>
          <p:nvPr/>
        </p:nvSpPr>
        <p:spPr>
          <a:xfrm>
            <a:off x="3085849" y="3918129"/>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8" name="TextBox 107"/>
          <p:cNvSpPr txBox="1"/>
          <p:nvPr/>
        </p:nvSpPr>
        <p:spPr>
          <a:xfrm>
            <a:off x="3198721" y="3548797"/>
            <a:ext cx="512076" cy="312073"/>
          </a:xfrm>
          <a:prstGeom prst="rect">
            <a:avLst/>
          </a:prstGeom>
          <a:noFill/>
        </p:spPr>
        <p:txBody>
          <a:bodyPr wrap="square" rtlCol="0">
            <a:spAutoFit/>
          </a:bodyPr>
          <a:lstStyle/>
          <a:p>
            <a:pPr>
              <a:buNone/>
            </a:pPr>
            <a:r>
              <a:rPr lang="en-US" sz="1400" dirty="0" smtClean="0"/>
              <a:t>D2</a:t>
            </a:r>
            <a:endParaRPr lang="en-US" sz="1400" dirty="0"/>
          </a:p>
        </p:txBody>
      </p:sp>
      <p:sp>
        <p:nvSpPr>
          <p:cNvPr id="110" name="TextBox 109"/>
          <p:cNvSpPr txBox="1"/>
          <p:nvPr/>
        </p:nvSpPr>
        <p:spPr>
          <a:xfrm>
            <a:off x="107503" y="4653733"/>
            <a:ext cx="2728139" cy="280718"/>
          </a:xfrm>
          <a:prstGeom prst="rect">
            <a:avLst/>
          </a:prstGeom>
          <a:noFill/>
        </p:spPr>
        <p:txBody>
          <a:bodyPr wrap="square" rtlCol="0">
            <a:spAutoFit/>
          </a:bodyPr>
          <a:lstStyle/>
          <a:p>
            <a:pPr>
              <a:buNone/>
            </a:pPr>
            <a:r>
              <a:rPr lang="en-US" sz="1200" b="1" dirty="0" smtClean="0"/>
              <a:t>s(</a:t>
            </a:r>
            <a:r>
              <a:rPr lang="el-GR" sz="1200" b="1" dirty="0" smtClean="0"/>
              <a:t>Α</a:t>
            </a:r>
            <a:r>
              <a:rPr lang="en-US" sz="1200" b="1" dirty="0" smtClean="0"/>
              <a:t>1)=s(</a:t>
            </a:r>
            <a:r>
              <a:rPr lang="en-US" sz="1200" b="1" dirty="0"/>
              <a:t>c</a:t>
            </a:r>
            <a:r>
              <a:rPr lang="en-US" sz="1200" b="1" dirty="0" smtClean="0"/>
              <a:t>)+s(h)=(0.1+0.1*2)*2=0.6</a:t>
            </a:r>
            <a:endParaRPr lang="en-US" sz="1200" b="1" dirty="0"/>
          </a:p>
        </p:txBody>
      </p:sp>
      <p:sp>
        <p:nvSpPr>
          <p:cNvPr id="114" name="TextBox 113"/>
          <p:cNvSpPr txBox="1"/>
          <p:nvPr/>
        </p:nvSpPr>
        <p:spPr>
          <a:xfrm>
            <a:off x="6012160" y="2616023"/>
            <a:ext cx="2865880" cy="280718"/>
          </a:xfrm>
          <a:prstGeom prst="rect">
            <a:avLst/>
          </a:prstGeom>
          <a:noFill/>
        </p:spPr>
        <p:txBody>
          <a:bodyPr wrap="square" rtlCol="0">
            <a:spAutoFit/>
          </a:bodyPr>
          <a:lstStyle/>
          <a:p>
            <a:pPr>
              <a:buNone/>
            </a:pPr>
            <a:r>
              <a:rPr lang="en-US" sz="1200" dirty="0" smtClean="0"/>
              <a:t>s(M1)=s(a)+s(d)=</a:t>
            </a:r>
            <a:r>
              <a:rPr lang="el-GR" sz="1200" dirty="0" smtClean="0"/>
              <a:t> </a:t>
            </a:r>
            <a:r>
              <a:rPr lang="en-US" sz="1200" dirty="0"/>
              <a:t>(</a:t>
            </a:r>
            <a:r>
              <a:rPr lang="el-GR" sz="1200" dirty="0" smtClean="0"/>
              <a:t>δ+δ*</a:t>
            </a:r>
            <a:r>
              <a:rPr lang="el-GR" sz="1200" dirty="0"/>
              <a:t>1</a:t>
            </a:r>
            <a:r>
              <a:rPr lang="en-US" sz="1200" dirty="0" smtClean="0"/>
              <a:t>)*2=</a:t>
            </a:r>
            <a:r>
              <a:rPr lang="el-GR" sz="1200" dirty="0" smtClean="0"/>
              <a:t>4δ</a:t>
            </a:r>
            <a:endParaRPr lang="en-US" sz="1200" dirty="0"/>
          </a:p>
        </p:txBody>
      </p:sp>
      <p:pic>
        <p:nvPicPr>
          <p:cNvPr id="115" name="Picture 3" descr="C:\Users\VASILIS\AppData\Local\Microsoft\Windows\INetCache\IE\OGK6CPDM\600px-Red_x.svg[1].png"/>
          <p:cNvPicPr>
            <a:picLocks noChangeAspect="1" noChangeArrowheads="1"/>
          </p:cNvPicPr>
          <p:nvPr/>
        </p:nvPicPr>
        <p:blipFill>
          <a:blip r:embed="rId19" cstate="print"/>
          <a:srcRect/>
          <a:stretch>
            <a:fillRect/>
          </a:stretch>
        </p:blipFill>
        <p:spPr bwMode="auto">
          <a:xfrm>
            <a:off x="1464174" y="3226244"/>
            <a:ext cx="666740" cy="666740"/>
          </a:xfrm>
          <a:prstGeom prst="rect">
            <a:avLst/>
          </a:prstGeom>
          <a:noFill/>
        </p:spPr>
      </p:pic>
      <p:pic>
        <p:nvPicPr>
          <p:cNvPr id="11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1505196" y="3585802"/>
            <a:ext cx="823521" cy="942968"/>
          </a:xfrm>
          <a:prstGeom prst="rect">
            <a:avLst/>
          </a:prstGeom>
          <a:noFill/>
        </p:spPr>
      </p:pic>
      <p:sp>
        <p:nvSpPr>
          <p:cNvPr id="117" name="TextBox 116"/>
          <p:cNvSpPr txBox="1"/>
          <p:nvPr/>
        </p:nvSpPr>
        <p:spPr>
          <a:xfrm>
            <a:off x="179512" y="2342563"/>
            <a:ext cx="2370766" cy="280718"/>
          </a:xfrm>
          <a:prstGeom prst="rect">
            <a:avLst/>
          </a:prstGeom>
          <a:noFill/>
        </p:spPr>
        <p:txBody>
          <a:bodyPr wrap="square" rtlCol="0">
            <a:spAutoFit/>
          </a:bodyPr>
          <a:lstStyle/>
          <a:p>
            <a:pPr>
              <a:buNone/>
            </a:pPr>
            <a:r>
              <a:rPr lang="en-US" sz="1200" dirty="0" smtClean="0"/>
              <a:t>s(F1)=s(e)=</a:t>
            </a:r>
            <a:r>
              <a:rPr lang="el-GR" sz="1200" dirty="0" smtClean="0"/>
              <a:t> </a:t>
            </a:r>
            <a:r>
              <a:rPr lang="en-US" sz="1200" dirty="0" smtClean="0"/>
              <a:t>0.1</a:t>
            </a:r>
            <a:r>
              <a:rPr lang="el-GR" sz="1200" dirty="0" smtClean="0"/>
              <a:t>+</a:t>
            </a:r>
            <a:r>
              <a:rPr lang="en-US" sz="1200" dirty="0" smtClean="0"/>
              <a:t>0.1</a:t>
            </a:r>
            <a:r>
              <a:rPr lang="el-GR" sz="1200" dirty="0" smtClean="0"/>
              <a:t>*</a:t>
            </a:r>
            <a:r>
              <a:rPr lang="en-US" sz="1200" dirty="0" smtClean="0"/>
              <a:t>1</a:t>
            </a:r>
            <a:r>
              <a:rPr lang="el-GR" sz="1200" dirty="0" smtClean="0"/>
              <a:t>=</a:t>
            </a:r>
            <a:r>
              <a:rPr lang="en-US" sz="1200" dirty="0" smtClean="0"/>
              <a:t>0.2</a:t>
            </a:r>
            <a:endParaRPr lang="en-US" sz="1200" dirty="0"/>
          </a:p>
        </p:txBody>
      </p:sp>
      <p:sp>
        <p:nvSpPr>
          <p:cNvPr id="103" name="Title 1"/>
          <p:cNvSpPr txBox="1">
            <a:spLocks/>
          </p:cNvSpPr>
          <p:nvPr/>
        </p:nvSpPr>
        <p:spPr bwMode="auto">
          <a:xfrm>
            <a:off x="107504" y="-18826"/>
            <a:ext cx="8928992" cy="9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marL="0" indent="0">
              <a:buClrTx/>
              <a:buSzTx/>
              <a:buNone/>
            </a:pPr>
            <a:r>
              <a:rPr lang="en-US" sz="3600" kern="0" dirty="0" smtClean="0"/>
              <a:t>Traversing the ER Graph (in Blocks)</a:t>
            </a:r>
            <a:endParaRPr lang="en-US" sz="4400" kern="0" dirty="0"/>
          </a:p>
        </p:txBody>
      </p:sp>
      <p:sp>
        <p:nvSpPr>
          <p:cNvPr id="113" name="TextBox 112"/>
          <p:cNvSpPr txBox="1"/>
          <p:nvPr/>
        </p:nvSpPr>
        <p:spPr>
          <a:xfrm>
            <a:off x="-16519" y="5061273"/>
            <a:ext cx="2529351" cy="1348126"/>
          </a:xfrm>
          <a:prstGeom prst="rect">
            <a:avLst/>
          </a:prstGeom>
          <a:noFill/>
        </p:spPr>
        <p:txBody>
          <a:bodyPr wrap="square" rtlCol="0">
            <a:spAutoFit/>
          </a:bodyPr>
          <a:lstStyle/>
          <a:p>
            <a:pPr>
              <a:buNone/>
            </a:pPr>
            <a:r>
              <a:rPr lang="en-US" sz="1600" dirty="0" smtClean="0"/>
              <a:t>Impact(directors) = 3,</a:t>
            </a:r>
            <a:br>
              <a:rPr lang="en-US" sz="1600" dirty="0" smtClean="0"/>
            </a:br>
            <a:r>
              <a:rPr lang="en-US" sz="1600" dirty="0" smtClean="0"/>
              <a:t>Impact(actors) = 2,</a:t>
            </a:r>
            <a:br>
              <a:rPr lang="en-US" sz="1600" dirty="0" smtClean="0"/>
            </a:br>
            <a:r>
              <a:rPr lang="en-US" sz="1600" dirty="0" smtClean="0"/>
              <a:t>Impact(movies) = 1</a:t>
            </a:r>
            <a:br>
              <a:rPr lang="en-US" sz="1600" dirty="0" smtClean="0"/>
            </a:br>
            <a:r>
              <a:rPr lang="en-US" sz="1600" dirty="0" smtClean="0"/>
              <a:t>Impact(family) = 1</a:t>
            </a:r>
            <a:br>
              <a:rPr lang="en-US" sz="1600" dirty="0" smtClean="0"/>
            </a:br>
            <a:r>
              <a:rPr lang="en-US" sz="1600" dirty="0" smtClean="0"/>
              <a:t>Initial P(v</a:t>
            </a:r>
            <a:r>
              <a:rPr lang="en-US" sz="1600" baseline="-25000" dirty="0" smtClean="0"/>
              <a:t>i</a:t>
            </a:r>
            <a:r>
              <a:rPr lang="en-US" sz="1600" dirty="0" smtClean="0"/>
              <a:t>) = </a:t>
            </a:r>
            <a:r>
              <a:rPr lang="el-GR" sz="1600" dirty="0" smtClean="0"/>
              <a:t>δ </a:t>
            </a:r>
            <a:endParaRPr lang="en-US" sz="1600" dirty="0" smtClean="0"/>
          </a:p>
        </p:txBody>
      </p:sp>
      <mc:AlternateContent xmlns:mc="http://schemas.openxmlformats.org/markup-compatibility/2006" xmlns:a14="http://schemas.microsoft.com/office/drawing/2010/main">
        <mc:Choice Requires="a14">
          <p:sp>
            <p:nvSpPr>
              <p:cNvPr id="109" name="Rectangle 108"/>
              <p:cNvSpPr/>
              <p:nvPr/>
            </p:nvSpPr>
            <p:spPr>
              <a:xfrm>
                <a:off x="4865419" y="4342438"/>
                <a:ext cx="4539327" cy="1034835"/>
              </a:xfrm>
              <a:prstGeom prst="rect">
                <a:avLst/>
              </a:prstGeom>
            </p:spPr>
            <p:txBody>
              <a:bodyPr wrap="square">
                <a:spAutoFit/>
              </a:bodyPr>
              <a:lstStyle/>
              <a:p>
                <a:pPr>
                  <a:spcBef>
                    <a:spcPts val="0"/>
                  </a:spcBef>
                  <a:buNone/>
                </a:pPr>
                <a:r>
                  <a:rPr lang="en-US" sz="2000" dirty="0" smtClean="0"/>
                  <a:t>Assign to blocks the sum of their nodes’ scores:</a:t>
                </a:r>
                <a:endParaRPr lang="en-US" sz="2000" dirty="0"/>
              </a:p>
              <a:p>
                <a:pPr>
                  <a:spcBef>
                    <a:spcPts val="0"/>
                  </a:spcBef>
                  <a:buNone/>
                </a:pPr>
                <a:r>
                  <a:rPr lang="en-US" sz="2000" dirty="0" smtClean="0"/>
                  <a:t>s(B)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𝑣</m:t>
                        </m:r>
                        <m:r>
                          <a:rPr lang="en-US" sz="2000" b="0" i="1" baseline="-25000" smtClean="0">
                            <a:latin typeface="Cambria Math" panose="02040503050406030204" pitchFamily="18" charset="0"/>
                          </a:rPr>
                          <m:t>𝑖</m:t>
                        </m:r>
                        <m:r>
                          <m:rPr>
                            <m:nor/>
                          </m:rPr>
                          <a:rPr lang="en-GB" sz="2000" dirty="0"/>
                          <m:t>∈</m:t>
                        </m:r>
                        <m:r>
                          <a:rPr lang="en-US" sz="2000" b="0" i="1" dirty="0" smtClean="0">
                            <a:latin typeface="Cambria Math" panose="02040503050406030204" pitchFamily="18" charset="0"/>
                          </a:rPr>
                          <m:t>𝐵</m:t>
                        </m:r>
                      </m:sub>
                      <m:sup/>
                      <m:e>
                        <m:r>
                          <m:rPr>
                            <m:nor/>
                          </m:rPr>
                          <a:rPr lang="en-US" sz="2000" dirty="0"/>
                          <m:t>P</m:t>
                        </m:r>
                        <m:r>
                          <m:rPr>
                            <m:nor/>
                          </m:rPr>
                          <a:rPr lang="en-US" sz="2000" dirty="0"/>
                          <m:t>(</m:t>
                        </m:r>
                        <m:r>
                          <m:rPr>
                            <m:nor/>
                          </m:rPr>
                          <a:rPr lang="en-US" sz="2000" dirty="0"/>
                          <m:t>vi</m:t>
                        </m:r>
                        <m:r>
                          <m:rPr>
                            <m:nor/>
                          </m:rPr>
                          <a:rPr lang="en-US" sz="2000" dirty="0"/>
                          <m:t>) + </m:t>
                        </m:r>
                        <m:r>
                          <m:rPr>
                            <m:nor/>
                          </m:rPr>
                          <a:rPr lang="en-US" sz="2000" dirty="0"/>
                          <m:t>P</m:t>
                        </m:r>
                        <m:r>
                          <m:rPr>
                            <m:nor/>
                          </m:rPr>
                          <a:rPr lang="en-US" sz="2000" dirty="0"/>
                          <m:t>(</m:t>
                        </m:r>
                        <m:r>
                          <m:rPr>
                            <m:nor/>
                          </m:rPr>
                          <a:rPr lang="en-US" sz="2000" dirty="0"/>
                          <m:t>vi</m:t>
                        </m:r>
                        <m:r>
                          <m:rPr>
                            <m:nor/>
                          </m:rPr>
                          <a:rPr lang="en-US" sz="2000" dirty="0"/>
                          <m:t>) ∗ </m:t>
                        </m:r>
                        <m:r>
                          <m:rPr>
                            <m:nor/>
                          </m:rPr>
                          <a:rPr lang="en-US" sz="2000" dirty="0"/>
                          <m:t>Impact</m:t>
                        </m:r>
                        <m:r>
                          <m:rPr>
                            <m:nor/>
                          </m:rPr>
                          <a:rPr lang="en-US" sz="2000" dirty="0"/>
                          <m:t>(</m:t>
                        </m:r>
                        <m:r>
                          <m:rPr>
                            <m:nor/>
                          </m:rPr>
                          <a:rPr lang="en-US" sz="2000" dirty="0"/>
                          <m:t>vi</m:t>
                        </m:r>
                        <m:r>
                          <m:rPr>
                            <m:nor/>
                          </m:rPr>
                          <a:rPr lang="en-US" sz="2000" dirty="0"/>
                          <m:t>)</m:t>
                        </m:r>
                      </m:e>
                    </m:nary>
                  </m:oMath>
                </a14:m>
                <a:endParaRPr lang="en-US" sz="2000" dirty="0"/>
              </a:p>
            </p:txBody>
          </p:sp>
        </mc:Choice>
        <mc:Fallback xmlns="">
          <p:sp>
            <p:nvSpPr>
              <p:cNvPr id="109" name="Rectangle 108"/>
              <p:cNvSpPr>
                <a:spLocks noRot="1" noChangeAspect="1" noMove="1" noResize="1" noEditPoints="1" noAdjustHandles="1" noChangeArrowheads="1" noChangeShapeType="1" noTextEdit="1"/>
              </p:cNvSpPr>
              <p:nvPr/>
            </p:nvSpPr>
            <p:spPr>
              <a:xfrm>
                <a:off x="4865419" y="4342438"/>
                <a:ext cx="4539327" cy="1034835"/>
              </a:xfrm>
              <a:prstGeom prst="rect">
                <a:avLst/>
              </a:prstGeom>
              <a:blipFill>
                <a:blip r:embed="rId20"/>
                <a:stretch>
                  <a:fillRect l="-1342" t="-4118" b="-69412"/>
                </a:stretch>
              </a:blipFill>
            </p:spPr>
            <p:txBody>
              <a:bodyPr/>
              <a:lstStyle/>
              <a:p>
                <a:r>
                  <a:rPr lang="el-GR">
                    <a:noFill/>
                  </a:rPr>
                  <a:t> </a:t>
                </a:r>
              </a:p>
            </p:txBody>
          </p:sp>
        </mc:Fallback>
      </mc:AlternateContent>
    </p:spTree>
    <p:extLst>
      <p:ext uri="{BB962C8B-B14F-4D97-AF65-F5344CB8AC3E}">
        <p14:creationId xmlns:p14="http://schemas.microsoft.com/office/powerpoint/2010/main" val="244854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12"/>
                                        </p:tgtEl>
                                        <p:attrNameLst>
                                          <p:attrName>style.opacity</p:attrName>
                                        </p:attrNameLst>
                                      </p:cBhvr>
                                      <p:to>
                                        <p:strVal val="0.5"/>
                                      </p:to>
                                    </p:set>
                                    <p:animEffect filter="image" prLst="opacity: 0.5">
                                      <p:cBhvr rctx="IE">
                                        <p:cTn id="10" dur="indefinite"/>
                                        <p:tgtEl>
                                          <p:spTgt spid="1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rctx="PPT">
                                        <p:cTn id="15" dur="indefinite"/>
                                        <p:tgtEl>
                                          <p:spTgt spid="21"/>
                                        </p:tgtEl>
                                        <p:attrNameLst>
                                          <p:attrName>style.opacity</p:attrName>
                                        </p:attrNameLst>
                                      </p:cBhvr>
                                      <p:to>
                                        <p:strVal val="0.5"/>
                                      </p:to>
                                    </p:set>
                                    <p:animEffect filter="image" prLst="opacity: 0.5">
                                      <p:cBhvr rctx="IE">
                                        <p:cTn id="16" dur="indefinite"/>
                                        <p:tgtEl>
                                          <p:spTgt spid="21"/>
                                        </p:tgtEl>
                                      </p:cBhvr>
                                    </p:animEffect>
                                  </p:childTnLst>
                                </p:cTn>
                              </p:par>
                              <p:par>
                                <p:cTn id="17" presetID="9" presetClass="emph" presetSubtype="0" nodeType="withEffect">
                                  <p:stCondLst>
                                    <p:cond delay="0"/>
                                  </p:stCondLst>
                                  <p:childTnLst>
                                    <p:set>
                                      <p:cBhvr rctx="PPT">
                                        <p:cTn id="18" dur="indefinite"/>
                                        <p:tgtEl>
                                          <p:spTgt spid="22"/>
                                        </p:tgtEl>
                                        <p:attrNameLst>
                                          <p:attrName>style.opacity</p:attrName>
                                        </p:attrNameLst>
                                      </p:cBhvr>
                                      <p:to>
                                        <p:strVal val="0.5"/>
                                      </p:to>
                                    </p:set>
                                    <p:animEffect filter="image" prLst="opacity: 0.5">
                                      <p:cBhvr rctx="IE">
                                        <p:cTn id="19" dur="indefinite"/>
                                        <p:tgtEl>
                                          <p:spTgt spid="22"/>
                                        </p:tgtEl>
                                      </p:cBhvr>
                                    </p:animEffect>
                                  </p:childTnLst>
                                </p:cTn>
                              </p:par>
                              <p:par>
                                <p:cTn id="20" presetID="9" presetClass="emph" presetSubtype="0" grpId="0" nodeType="withEffect">
                                  <p:stCondLst>
                                    <p:cond delay="0"/>
                                  </p:stCondLst>
                                  <p:childTnLst>
                                    <p:set>
                                      <p:cBhvr rctx="PPT">
                                        <p:cTn id="21" dur="indefinite"/>
                                        <p:tgtEl>
                                          <p:spTgt spid="24"/>
                                        </p:tgtEl>
                                        <p:attrNameLst>
                                          <p:attrName>style.opacity</p:attrName>
                                        </p:attrNameLst>
                                      </p:cBhvr>
                                      <p:to>
                                        <p:strVal val="0.5"/>
                                      </p:to>
                                    </p:set>
                                    <p:animEffect filter="image" prLst="opacity: 0.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26"/>
                                        </p:tgtEl>
                                        <p:attrNameLst>
                                          <p:attrName>style.opacity</p:attrName>
                                        </p:attrNameLst>
                                      </p:cBhvr>
                                      <p:to>
                                        <p:strVal val="0.5"/>
                                      </p:to>
                                    </p:set>
                                    <p:animEffect filter="image" prLst="opacity: 0.5">
                                      <p:cBhvr rctx="IE">
                                        <p:cTn id="25" dur="indefinite"/>
                                        <p:tgtEl>
                                          <p:spTgt spid="26"/>
                                        </p:tgtEl>
                                      </p:cBhvr>
                                    </p:animEffect>
                                  </p:childTnLst>
                                </p:cTn>
                              </p:par>
                              <p:par>
                                <p:cTn id="26" presetID="9" presetClass="emph" presetSubtype="0" nodeType="withEffect">
                                  <p:stCondLst>
                                    <p:cond delay="0"/>
                                  </p:stCondLst>
                                  <p:childTnLst>
                                    <p:set>
                                      <p:cBhvr rctx="PPT">
                                        <p:cTn id="27" dur="indefinite"/>
                                        <p:tgtEl>
                                          <p:spTgt spid="50"/>
                                        </p:tgtEl>
                                        <p:attrNameLst>
                                          <p:attrName>style.opacity</p:attrName>
                                        </p:attrNameLst>
                                      </p:cBhvr>
                                      <p:to>
                                        <p:strVal val="0.5"/>
                                      </p:to>
                                    </p:set>
                                    <p:animEffect filter="image" prLst="opacity: 0.5">
                                      <p:cBhvr rctx="IE">
                                        <p:cTn id="28" dur="indefinite"/>
                                        <p:tgtEl>
                                          <p:spTgt spid="50"/>
                                        </p:tgtEl>
                                      </p:cBhvr>
                                    </p:animEffect>
                                  </p:childTnLst>
                                </p:cTn>
                              </p:par>
                              <p:par>
                                <p:cTn id="29" presetID="9" presetClass="emph" presetSubtype="0" nodeType="withEffect">
                                  <p:stCondLst>
                                    <p:cond delay="0"/>
                                  </p:stCondLst>
                                  <p:childTnLst>
                                    <p:set>
                                      <p:cBhvr rctx="PPT">
                                        <p:cTn id="30" dur="indefinite"/>
                                        <p:tgtEl>
                                          <p:spTgt spid="51"/>
                                        </p:tgtEl>
                                        <p:attrNameLst>
                                          <p:attrName>style.opacity</p:attrName>
                                        </p:attrNameLst>
                                      </p:cBhvr>
                                      <p:to>
                                        <p:strVal val="0.5"/>
                                      </p:to>
                                    </p:set>
                                    <p:animEffect filter="image" prLst="opacity: 0.5">
                                      <p:cBhvr rctx="IE">
                                        <p:cTn id="31" dur="indefinite"/>
                                        <p:tgtEl>
                                          <p:spTgt spid="51"/>
                                        </p:tgtEl>
                                      </p:cBhvr>
                                    </p:animEffect>
                                  </p:childTnLst>
                                </p:cTn>
                              </p:par>
                              <p:par>
                                <p:cTn id="32" presetID="9" presetClass="emph" presetSubtype="0" nodeType="withEffect">
                                  <p:stCondLst>
                                    <p:cond delay="0"/>
                                  </p:stCondLst>
                                  <p:childTnLst>
                                    <p:set>
                                      <p:cBhvr rctx="PPT">
                                        <p:cTn id="33" dur="indefinite"/>
                                        <p:tgtEl>
                                          <p:spTgt spid="52"/>
                                        </p:tgtEl>
                                        <p:attrNameLst>
                                          <p:attrName>style.opacity</p:attrName>
                                        </p:attrNameLst>
                                      </p:cBhvr>
                                      <p:to>
                                        <p:strVal val="0.5"/>
                                      </p:to>
                                    </p:set>
                                    <p:animEffect filter="image" prLst="opacity: 0.5">
                                      <p:cBhvr rctx="IE">
                                        <p:cTn id="34" dur="indefinite"/>
                                        <p:tgtEl>
                                          <p:spTgt spid="52"/>
                                        </p:tgtEl>
                                      </p:cBhvr>
                                    </p:animEffect>
                                  </p:childTnLst>
                                </p:cTn>
                              </p:par>
                              <p:par>
                                <p:cTn id="35" presetID="9" presetClass="emph" presetSubtype="0" nodeType="withEffect">
                                  <p:stCondLst>
                                    <p:cond delay="0"/>
                                  </p:stCondLst>
                                  <p:childTnLst>
                                    <p:set>
                                      <p:cBhvr rctx="PPT">
                                        <p:cTn id="36" dur="indefinite"/>
                                        <p:tgtEl>
                                          <p:spTgt spid="53"/>
                                        </p:tgtEl>
                                        <p:attrNameLst>
                                          <p:attrName>style.opacity</p:attrName>
                                        </p:attrNameLst>
                                      </p:cBhvr>
                                      <p:to>
                                        <p:strVal val="0.5"/>
                                      </p:to>
                                    </p:set>
                                    <p:animEffect filter="image" prLst="opacity: 0.5">
                                      <p:cBhvr rctx="IE">
                                        <p:cTn id="37" dur="indefinite"/>
                                        <p:tgtEl>
                                          <p:spTgt spid="53"/>
                                        </p:tgtEl>
                                      </p:cBhvr>
                                    </p:animEffect>
                                  </p:childTnLst>
                                </p:cTn>
                              </p:par>
                              <p:par>
                                <p:cTn id="38" presetID="9" presetClass="emph" presetSubtype="0" nodeType="withEffect">
                                  <p:stCondLst>
                                    <p:cond delay="0"/>
                                  </p:stCondLst>
                                  <p:childTnLst>
                                    <p:set>
                                      <p:cBhvr rctx="PPT">
                                        <p:cTn id="39" dur="indefinite"/>
                                        <p:tgtEl>
                                          <p:spTgt spid="60"/>
                                        </p:tgtEl>
                                        <p:attrNameLst>
                                          <p:attrName>style.opacity</p:attrName>
                                        </p:attrNameLst>
                                      </p:cBhvr>
                                      <p:to>
                                        <p:strVal val="0.5"/>
                                      </p:to>
                                    </p:set>
                                    <p:animEffect filter="image" prLst="opacity: 0.5">
                                      <p:cBhvr rctx="IE">
                                        <p:cTn id="40" dur="indefinite"/>
                                        <p:tgtEl>
                                          <p:spTgt spid="60"/>
                                        </p:tgtEl>
                                      </p:cBhvr>
                                    </p:animEffect>
                                  </p:childTnLst>
                                </p:cTn>
                              </p:par>
                              <p:par>
                                <p:cTn id="41" presetID="9" presetClass="emph" presetSubtype="0" nodeType="withEffect">
                                  <p:stCondLst>
                                    <p:cond delay="0"/>
                                  </p:stCondLst>
                                  <p:childTnLst>
                                    <p:set>
                                      <p:cBhvr rctx="PPT">
                                        <p:cTn id="42" dur="indefinite"/>
                                        <p:tgtEl>
                                          <p:spTgt spid="64"/>
                                        </p:tgtEl>
                                        <p:attrNameLst>
                                          <p:attrName>style.opacity</p:attrName>
                                        </p:attrNameLst>
                                      </p:cBhvr>
                                      <p:to>
                                        <p:strVal val="0.5"/>
                                      </p:to>
                                    </p:set>
                                    <p:animEffect filter="image" prLst="opacity: 0.5">
                                      <p:cBhvr rctx="IE">
                                        <p:cTn id="43" dur="indefinite"/>
                                        <p:tgtEl>
                                          <p:spTgt spid="64"/>
                                        </p:tgtEl>
                                      </p:cBhvr>
                                    </p:animEffect>
                                  </p:childTnLst>
                                </p:cTn>
                              </p:par>
                              <p:par>
                                <p:cTn id="44" presetID="9" presetClass="emph" presetSubtype="0" nodeType="withEffect">
                                  <p:stCondLst>
                                    <p:cond delay="0"/>
                                  </p:stCondLst>
                                  <p:childTnLst>
                                    <p:set>
                                      <p:cBhvr rctx="PPT">
                                        <p:cTn id="45" dur="indefinite"/>
                                        <p:tgtEl>
                                          <p:spTgt spid="65"/>
                                        </p:tgtEl>
                                        <p:attrNameLst>
                                          <p:attrName>style.opacity</p:attrName>
                                        </p:attrNameLst>
                                      </p:cBhvr>
                                      <p:to>
                                        <p:strVal val="0.5"/>
                                      </p:to>
                                    </p:set>
                                    <p:animEffect filter="image" prLst="opacity: 0.5">
                                      <p:cBhvr rctx="IE">
                                        <p:cTn id="46" dur="indefinite"/>
                                        <p:tgtEl>
                                          <p:spTgt spid="65"/>
                                        </p:tgtEl>
                                      </p:cBhvr>
                                    </p:animEffect>
                                  </p:childTnLst>
                                </p:cTn>
                              </p:par>
                              <p:par>
                                <p:cTn id="47" presetID="9" presetClass="emph" presetSubtype="0" nodeType="withEffect">
                                  <p:stCondLst>
                                    <p:cond delay="0"/>
                                  </p:stCondLst>
                                  <p:childTnLst>
                                    <p:set>
                                      <p:cBhvr rctx="PPT">
                                        <p:cTn id="48" dur="indefinite"/>
                                        <p:tgtEl>
                                          <p:spTgt spid="66"/>
                                        </p:tgtEl>
                                        <p:attrNameLst>
                                          <p:attrName>style.opacity</p:attrName>
                                        </p:attrNameLst>
                                      </p:cBhvr>
                                      <p:to>
                                        <p:strVal val="0.5"/>
                                      </p:to>
                                    </p:set>
                                    <p:animEffect filter="image" prLst="opacity: 0.5">
                                      <p:cBhvr rctx="IE">
                                        <p:cTn id="49" dur="indefinite"/>
                                        <p:tgtEl>
                                          <p:spTgt spid="66"/>
                                        </p:tgtEl>
                                      </p:cBhvr>
                                    </p:animEffect>
                                  </p:childTnLst>
                                </p:cTn>
                              </p:par>
                              <p:par>
                                <p:cTn id="50" presetID="9" presetClass="emph" presetSubtype="0" grpId="0" nodeType="withEffect">
                                  <p:stCondLst>
                                    <p:cond delay="0"/>
                                  </p:stCondLst>
                                  <p:childTnLst>
                                    <p:set>
                                      <p:cBhvr rctx="PPT">
                                        <p:cTn id="51" dur="indefinite"/>
                                        <p:tgtEl>
                                          <p:spTgt spid="70"/>
                                        </p:tgtEl>
                                        <p:attrNameLst>
                                          <p:attrName>style.opacity</p:attrName>
                                        </p:attrNameLst>
                                      </p:cBhvr>
                                      <p:to>
                                        <p:strVal val="0.5"/>
                                      </p:to>
                                    </p:set>
                                    <p:animEffect filter="image" prLst="opacity: 0.5">
                                      <p:cBhvr rctx="IE">
                                        <p:cTn id="52" dur="indefinite"/>
                                        <p:tgtEl>
                                          <p:spTgt spid="70"/>
                                        </p:tgtEl>
                                      </p:cBhvr>
                                    </p:animEffect>
                                  </p:childTnLst>
                                </p:cTn>
                              </p:par>
                              <p:par>
                                <p:cTn id="53" presetID="9" presetClass="emph" presetSubtype="0" nodeType="withEffect">
                                  <p:stCondLst>
                                    <p:cond delay="0"/>
                                  </p:stCondLst>
                                  <p:childTnLst>
                                    <p:set>
                                      <p:cBhvr rctx="PPT">
                                        <p:cTn id="54" dur="indefinite"/>
                                        <p:tgtEl>
                                          <p:spTgt spid="72"/>
                                        </p:tgtEl>
                                        <p:attrNameLst>
                                          <p:attrName>style.opacity</p:attrName>
                                        </p:attrNameLst>
                                      </p:cBhvr>
                                      <p:to>
                                        <p:strVal val="0.5"/>
                                      </p:to>
                                    </p:set>
                                    <p:animEffect filter="image" prLst="opacity: 0.5">
                                      <p:cBhvr rctx="IE">
                                        <p:cTn id="55" dur="indefinite"/>
                                        <p:tgtEl>
                                          <p:spTgt spid="72"/>
                                        </p:tgtEl>
                                      </p:cBhvr>
                                    </p:animEffect>
                                  </p:childTnLst>
                                </p:cTn>
                              </p:par>
                              <p:par>
                                <p:cTn id="56" presetID="9" presetClass="emph" presetSubtype="0" nodeType="withEffect">
                                  <p:stCondLst>
                                    <p:cond delay="0"/>
                                  </p:stCondLst>
                                  <p:childTnLst>
                                    <p:set>
                                      <p:cBhvr rctx="PPT">
                                        <p:cTn id="57" dur="indefinite"/>
                                        <p:tgtEl>
                                          <p:spTgt spid="79"/>
                                        </p:tgtEl>
                                        <p:attrNameLst>
                                          <p:attrName>style.opacity</p:attrName>
                                        </p:attrNameLst>
                                      </p:cBhvr>
                                      <p:to>
                                        <p:strVal val="0.5"/>
                                      </p:to>
                                    </p:set>
                                    <p:animEffect filter="image" prLst="opacity: 0.5">
                                      <p:cBhvr rctx="IE">
                                        <p:cTn id="58" dur="indefinite"/>
                                        <p:tgtEl>
                                          <p:spTgt spid="79"/>
                                        </p:tgtEl>
                                      </p:cBhvr>
                                    </p:animEffect>
                                  </p:childTnLst>
                                </p:cTn>
                              </p:par>
                              <p:par>
                                <p:cTn id="59" presetID="9" presetClass="emph" presetSubtype="0" nodeType="withEffect">
                                  <p:stCondLst>
                                    <p:cond delay="0"/>
                                  </p:stCondLst>
                                  <p:childTnLst>
                                    <p:set>
                                      <p:cBhvr rctx="PPT">
                                        <p:cTn id="60" dur="indefinite"/>
                                        <p:tgtEl>
                                          <p:spTgt spid="80"/>
                                        </p:tgtEl>
                                        <p:attrNameLst>
                                          <p:attrName>style.opacity</p:attrName>
                                        </p:attrNameLst>
                                      </p:cBhvr>
                                      <p:to>
                                        <p:strVal val="0.5"/>
                                      </p:to>
                                    </p:set>
                                    <p:animEffect filter="image" prLst="opacity: 0.5">
                                      <p:cBhvr rctx="IE">
                                        <p:cTn id="61" dur="indefinite"/>
                                        <p:tgtEl>
                                          <p:spTgt spid="80"/>
                                        </p:tgtEl>
                                      </p:cBhvr>
                                    </p:animEffect>
                                  </p:childTnLst>
                                </p:cTn>
                              </p:par>
                              <p:par>
                                <p:cTn id="62" presetID="9" presetClass="emph" presetSubtype="0" nodeType="withEffect">
                                  <p:stCondLst>
                                    <p:cond delay="0"/>
                                  </p:stCondLst>
                                  <p:childTnLst>
                                    <p:set>
                                      <p:cBhvr rctx="PPT">
                                        <p:cTn id="63" dur="indefinite"/>
                                        <p:tgtEl>
                                          <p:spTgt spid="81"/>
                                        </p:tgtEl>
                                        <p:attrNameLst>
                                          <p:attrName>style.opacity</p:attrName>
                                        </p:attrNameLst>
                                      </p:cBhvr>
                                      <p:to>
                                        <p:strVal val="0.5"/>
                                      </p:to>
                                    </p:set>
                                    <p:animEffect filter="image" prLst="opacity: 0.5">
                                      <p:cBhvr rctx="IE">
                                        <p:cTn id="64" dur="indefinite"/>
                                        <p:tgtEl>
                                          <p:spTgt spid="81"/>
                                        </p:tgtEl>
                                      </p:cBhvr>
                                    </p:animEffect>
                                  </p:childTnLst>
                                </p:cTn>
                              </p:par>
                              <p:par>
                                <p:cTn id="65" presetID="9" presetClass="emph" presetSubtype="0" grpId="0" nodeType="withEffect">
                                  <p:stCondLst>
                                    <p:cond delay="0"/>
                                  </p:stCondLst>
                                  <p:childTnLst>
                                    <p:set>
                                      <p:cBhvr rctx="PPT">
                                        <p:cTn id="66" dur="indefinite"/>
                                        <p:tgtEl>
                                          <p:spTgt spid="82"/>
                                        </p:tgtEl>
                                        <p:attrNameLst>
                                          <p:attrName>style.opacity</p:attrName>
                                        </p:attrNameLst>
                                      </p:cBhvr>
                                      <p:to>
                                        <p:strVal val="0.5"/>
                                      </p:to>
                                    </p:set>
                                    <p:animEffect filter="image" prLst="opacity: 0.5">
                                      <p:cBhvr rctx="IE">
                                        <p:cTn id="67" dur="indefinite"/>
                                        <p:tgtEl>
                                          <p:spTgt spid="82"/>
                                        </p:tgtEl>
                                      </p:cBhvr>
                                    </p:animEffect>
                                  </p:childTnLst>
                                </p:cTn>
                              </p:par>
                              <p:par>
                                <p:cTn id="68" presetID="9" presetClass="emph" presetSubtype="0" nodeType="withEffect">
                                  <p:stCondLst>
                                    <p:cond delay="0"/>
                                  </p:stCondLst>
                                  <p:childTnLst>
                                    <p:set>
                                      <p:cBhvr rctx="PPT">
                                        <p:cTn id="69" dur="indefinite"/>
                                        <p:tgtEl>
                                          <p:spTgt spid="97"/>
                                        </p:tgtEl>
                                        <p:attrNameLst>
                                          <p:attrName>style.opacity</p:attrName>
                                        </p:attrNameLst>
                                      </p:cBhvr>
                                      <p:to>
                                        <p:strVal val="0.5"/>
                                      </p:to>
                                    </p:set>
                                    <p:animEffect filter="image" prLst="opacity: 0.5">
                                      <p:cBhvr rctx="IE">
                                        <p:cTn id="70" dur="indefinite"/>
                                        <p:tgtEl>
                                          <p:spTgt spid="97"/>
                                        </p:tgtEl>
                                      </p:cBhvr>
                                    </p:animEffect>
                                  </p:childTnLst>
                                </p:cTn>
                              </p:par>
                              <p:par>
                                <p:cTn id="71" presetID="9" presetClass="emph" presetSubtype="0" grpId="0" nodeType="withEffect">
                                  <p:stCondLst>
                                    <p:cond delay="0"/>
                                  </p:stCondLst>
                                  <p:childTnLst>
                                    <p:set>
                                      <p:cBhvr rctx="PPT">
                                        <p:cTn id="72" dur="indefinite"/>
                                        <p:tgtEl>
                                          <p:spTgt spid="95"/>
                                        </p:tgtEl>
                                        <p:attrNameLst>
                                          <p:attrName>style.opacity</p:attrName>
                                        </p:attrNameLst>
                                      </p:cBhvr>
                                      <p:to>
                                        <p:strVal val="0.5"/>
                                      </p:to>
                                    </p:set>
                                    <p:animEffect filter="image" prLst="opacity: 0.5">
                                      <p:cBhvr rctx="IE">
                                        <p:cTn id="73" dur="indefinite"/>
                                        <p:tgtEl>
                                          <p:spTgt spid="95"/>
                                        </p:tgtEl>
                                      </p:cBhvr>
                                    </p:animEffect>
                                  </p:childTnLst>
                                </p:cTn>
                              </p:par>
                              <p:par>
                                <p:cTn id="74" presetID="9" presetClass="emph" presetSubtype="0" grpId="0" nodeType="withEffect">
                                  <p:stCondLst>
                                    <p:cond delay="0"/>
                                  </p:stCondLst>
                                  <p:childTnLst>
                                    <p:set>
                                      <p:cBhvr rctx="PPT">
                                        <p:cTn id="75" dur="indefinite"/>
                                        <p:tgtEl>
                                          <p:spTgt spid="104"/>
                                        </p:tgtEl>
                                        <p:attrNameLst>
                                          <p:attrName>style.opacity</p:attrName>
                                        </p:attrNameLst>
                                      </p:cBhvr>
                                      <p:to>
                                        <p:strVal val="0.5"/>
                                      </p:to>
                                    </p:set>
                                    <p:animEffect filter="image" prLst="opacity: 0.5">
                                      <p:cBhvr rctx="IE">
                                        <p:cTn id="76" dur="indefinite"/>
                                        <p:tgtEl>
                                          <p:spTgt spid="104"/>
                                        </p:tgtEl>
                                      </p:cBhvr>
                                    </p:animEffect>
                                  </p:childTnLst>
                                </p:cTn>
                              </p:par>
                              <p:par>
                                <p:cTn id="77" presetID="9" presetClass="emph" presetSubtype="0" grpId="0" nodeType="withEffect">
                                  <p:stCondLst>
                                    <p:cond delay="0"/>
                                  </p:stCondLst>
                                  <p:childTnLst>
                                    <p:set>
                                      <p:cBhvr rctx="PPT">
                                        <p:cTn id="78" dur="indefinite"/>
                                        <p:tgtEl>
                                          <p:spTgt spid="105"/>
                                        </p:tgtEl>
                                        <p:attrNameLst>
                                          <p:attrName>style.opacity</p:attrName>
                                        </p:attrNameLst>
                                      </p:cBhvr>
                                      <p:to>
                                        <p:strVal val="0.5"/>
                                      </p:to>
                                    </p:set>
                                    <p:animEffect filter="image" prLst="opacity: 0.5">
                                      <p:cBhvr rctx="IE">
                                        <p:cTn id="79" dur="indefinite"/>
                                        <p:tgtEl>
                                          <p:spTgt spid="105"/>
                                        </p:tgtEl>
                                      </p:cBhvr>
                                    </p:animEffect>
                                  </p:childTnLst>
                                </p:cTn>
                              </p:par>
                              <p:par>
                                <p:cTn id="80" presetID="9" presetClass="emph" presetSubtype="0" grpId="0" nodeType="withEffect">
                                  <p:stCondLst>
                                    <p:cond delay="0"/>
                                  </p:stCondLst>
                                  <p:childTnLst>
                                    <p:set>
                                      <p:cBhvr rctx="PPT">
                                        <p:cTn id="81" dur="indefinite"/>
                                        <p:tgtEl>
                                          <p:spTgt spid="76"/>
                                        </p:tgtEl>
                                        <p:attrNameLst>
                                          <p:attrName>style.opacity</p:attrName>
                                        </p:attrNameLst>
                                      </p:cBhvr>
                                      <p:to>
                                        <p:strVal val="0.5"/>
                                      </p:to>
                                    </p:set>
                                    <p:animEffect filter="image" prLst="opacity: 0.5">
                                      <p:cBhvr rctx="IE">
                                        <p:cTn id="82" dur="indefinite"/>
                                        <p:tgtEl>
                                          <p:spTgt spid="76"/>
                                        </p:tgtEl>
                                      </p:cBhvr>
                                    </p:animEffect>
                                  </p:childTnLst>
                                </p:cTn>
                              </p:par>
                              <p:par>
                                <p:cTn id="83" presetID="9" presetClass="emph" presetSubtype="0" grpId="0" nodeType="withEffect">
                                  <p:stCondLst>
                                    <p:cond delay="0"/>
                                  </p:stCondLst>
                                  <p:childTnLst>
                                    <p:set>
                                      <p:cBhvr rctx="PPT">
                                        <p:cTn id="84" dur="indefinite"/>
                                        <p:tgtEl>
                                          <p:spTgt spid="78"/>
                                        </p:tgtEl>
                                        <p:attrNameLst>
                                          <p:attrName>style.opacity</p:attrName>
                                        </p:attrNameLst>
                                      </p:cBhvr>
                                      <p:to>
                                        <p:strVal val="0.5"/>
                                      </p:to>
                                    </p:set>
                                    <p:animEffect filter="image" prLst="opacity: 0.5">
                                      <p:cBhvr rctx="IE">
                                        <p:cTn id="85" dur="indefinite"/>
                                        <p:tgtEl>
                                          <p:spTgt spid="78"/>
                                        </p:tgtEl>
                                      </p:cBhvr>
                                    </p:animEffect>
                                  </p:childTnLst>
                                </p:cTn>
                              </p:par>
                              <p:par>
                                <p:cTn id="86" presetID="9" presetClass="emph" presetSubtype="0" grpId="0" nodeType="withEffect">
                                  <p:stCondLst>
                                    <p:cond delay="0"/>
                                  </p:stCondLst>
                                  <p:childTnLst>
                                    <p:set>
                                      <p:cBhvr rctx="PPT">
                                        <p:cTn id="87" dur="indefinite"/>
                                        <p:tgtEl>
                                          <p:spTgt spid="83"/>
                                        </p:tgtEl>
                                        <p:attrNameLst>
                                          <p:attrName>style.opacity</p:attrName>
                                        </p:attrNameLst>
                                      </p:cBhvr>
                                      <p:to>
                                        <p:strVal val="0.5"/>
                                      </p:to>
                                    </p:set>
                                    <p:animEffect filter="image" prLst="opacity: 0.5">
                                      <p:cBhvr rctx="IE">
                                        <p:cTn id="88" dur="indefinite"/>
                                        <p:tgtEl>
                                          <p:spTgt spid="83"/>
                                        </p:tgtEl>
                                      </p:cBhvr>
                                    </p:animEffect>
                                  </p:childTnLst>
                                </p:cTn>
                              </p:par>
                              <p:par>
                                <p:cTn id="89" presetID="9" presetClass="emph" presetSubtype="0" grpId="0" nodeType="withEffect">
                                  <p:stCondLst>
                                    <p:cond delay="0"/>
                                  </p:stCondLst>
                                  <p:childTnLst>
                                    <p:set>
                                      <p:cBhvr rctx="PPT">
                                        <p:cTn id="90" dur="indefinite"/>
                                        <p:tgtEl>
                                          <p:spTgt spid="84"/>
                                        </p:tgtEl>
                                        <p:attrNameLst>
                                          <p:attrName>style.opacity</p:attrName>
                                        </p:attrNameLst>
                                      </p:cBhvr>
                                      <p:to>
                                        <p:strVal val="0.5"/>
                                      </p:to>
                                    </p:set>
                                    <p:animEffect filter="image" prLst="opacity: 0.5">
                                      <p:cBhvr rctx="IE">
                                        <p:cTn id="91" dur="indefinite"/>
                                        <p:tgtEl>
                                          <p:spTgt spid="84"/>
                                        </p:tgtEl>
                                      </p:cBhvr>
                                    </p:animEffect>
                                  </p:childTnLst>
                                </p:cTn>
                              </p:par>
                              <p:par>
                                <p:cTn id="92" presetID="9" presetClass="emph" presetSubtype="0" grpId="0" nodeType="withEffect">
                                  <p:stCondLst>
                                    <p:cond delay="0"/>
                                  </p:stCondLst>
                                  <p:childTnLst>
                                    <p:set>
                                      <p:cBhvr rctx="PPT">
                                        <p:cTn id="93" dur="indefinite"/>
                                        <p:tgtEl>
                                          <p:spTgt spid="85"/>
                                        </p:tgtEl>
                                        <p:attrNameLst>
                                          <p:attrName>style.opacity</p:attrName>
                                        </p:attrNameLst>
                                      </p:cBhvr>
                                      <p:to>
                                        <p:strVal val="0.5"/>
                                      </p:to>
                                    </p:set>
                                    <p:animEffect filter="image" prLst="opacity: 0.5">
                                      <p:cBhvr rctx="IE">
                                        <p:cTn id="94" dur="indefinite"/>
                                        <p:tgtEl>
                                          <p:spTgt spid="85"/>
                                        </p:tgtEl>
                                      </p:cBhvr>
                                    </p:animEffect>
                                  </p:childTnLst>
                                </p:cTn>
                              </p:par>
                              <p:par>
                                <p:cTn id="95" presetID="9" presetClass="emph" presetSubtype="0" grpId="0" nodeType="withEffect">
                                  <p:stCondLst>
                                    <p:cond delay="0"/>
                                  </p:stCondLst>
                                  <p:childTnLst>
                                    <p:set>
                                      <p:cBhvr rctx="PPT">
                                        <p:cTn id="96" dur="indefinite"/>
                                        <p:tgtEl>
                                          <p:spTgt spid="86"/>
                                        </p:tgtEl>
                                        <p:attrNameLst>
                                          <p:attrName>style.opacity</p:attrName>
                                        </p:attrNameLst>
                                      </p:cBhvr>
                                      <p:to>
                                        <p:strVal val="0.5"/>
                                      </p:to>
                                    </p:set>
                                    <p:animEffect filter="image" prLst="opacity: 0.5">
                                      <p:cBhvr rctx="IE">
                                        <p:cTn id="97" dur="indefinite"/>
                                        <p:tgtEl>
                                          <p:spTgt spid="86"/>
                                        </p:tgtEl>
                                      </p:cBhvr>
                                    </p:animEffect>
                                  </p:childTnLst>
                                </p:cTn>
                              </p:par>
                              <p:par>
                                <p:cTn id="98" presetID="9" presetClass="emph" presetSubtype="0" grpId="0" nodeType="withEffect">
                                  <p:stCondLst>
                                    <p:cond delay="0"/>
                                  </p:stCondLst>
                                  <p:childTnLst>
                                    <p:set>
                                      <p:cBhvr rctx="PPT">
                                        <p:cTn id="99" dur="indefinite"/>
                                        <p:tgtEl>
                                          <p:spTgt spid="28"/>
                                        </p:tgtEl>
                                        <p:attrNameLst>
                                          <p:attrName>style.opacity</p:attrName>
                                        </p:attrNameLst>
                                      </p:cBhvr>
                                      <p:to>
                                        <p:strVal val="0.5"/>
                                      </p:to>
                                    </p:set>
                                    <p:animEffect filter="image" prLst="opacity: 0.5">
                                      <p:cBhvr rctx="IE">
                                        <p:cTn id="100" dur="indefinite"/>
                                        <p:tgtEl>
                                          <p:spTgt spid="28"/>
                                        </p:tgtEl>
                                      </p:cBhvr>
                                    </p:animEffect>
                                  </p:childTnLst>
                                </p:cTn>
                              </p:par>
                              <p:par>
                                <p:cTn id="101" presetID="9" presetClass="emph" presetSubtype="0" grpId="0" nodeType="withEffect">
                                  <p:stCondLst>
                                    <p:cond delay="0"/>
                                  </p:stCondLst>
                                  <p:childTnLst>
                                    <p:set>
                                      <p:cBhvr rctx="PPT">
                                        <p:cTn id="102" dur="indefinite"/>
                                        <p:tgtEl>
                                          <p:spTgt spid="99"/>
                                        </p:tgtEl>
                                        <p:attrNameLst>
                                          <p:attrName>style.opacity</p:attrName>
                                        </p:attrNameLst>
                                      </p:cBhvr>
                                      <p:to>
                                        <p:strVal val="0.5"/>
                                      </p:to>
                                    </p:set>
                                    <p:animEffect filter="image" prLst="opacity: 0.5">
                                      <p:cBhvr rctx="IE">
                                        <p:cTn id="103" dur="indefinite"/>
                                        <p:tgtEl>
                                          <p:spTgt spid="99"/>
                                        </p:tgtEl>
                                      </p:cBhvr>
                                    </p:animEffect>
                                  </p:childTnLst>
                                </p:cTn>
                              </p:par>
                              <p:par>
                                <p:cTn id="104" presetID="9" presetClass="emph" presetSubtype="0" grpId="0" nodeType="withEffect">
                                  <p:stCondLst>
                                    <p:cond delay="0"/>
                                  </p:stCondLst>
                                  <p:childTnLst>
                                    <p:set>
                                      <p:cBhvr rctx="PPT">
                                        <p:cTn id="105" dur="indefinite"/>
                                        <p:tgtEl>
                                          <p:spTgt spid="101"/>
                                        </p:tgtEl>
                                        <p:attrNameLst>
                                          <p:attrName>style.opacity</p:attrName>
                                        </p:attrNameLst>
                                      </p:cBhvr>
                                      <p:to>
                                        <p:strVal val="0.5"/>
                                      </p:to>
                                    </p:set>
                                    <p:animEffect filter="image" prLst="opacity: 0.5">
                                      <p:cBhvr rctx="IE">
                                        <p:cTn id="106" dur="indefinite"/>
                                        <p:tgtEl>
                                          <p:spTgt spid="101"/>
                                        </p:tgtEl>
                                      </p:cBhvr>
                                    </p:animEffect>
                                  </p:childTnLst>
                                </p:cTn>
                              </p:par>
                              <p:par>
                                <p:cTn id="107" presetID="9" presetClass="emph" presetSubtype="0" nodeType="withEffect">
                                  <p:stCondLst>
                                    <p:cond delay="0"/>
                                  </p:stCondLst>
                                  <p:childTnLst>
                                    <p:set>
                                      <p:cBhvr rctx="PPT">
                                        <p:cTn id="108" dur="indefinite"/>
                                        <p:tgtEl>
                                          <p:spTgt spid="54"/>
                                        </p:tgtEl>
                                        <p:attrNameLst>
                                          <p:attrName>style.opacity</p:attrName>
                                        </p:attrNameLst>
                                      </p:cBhvr>
                                      <p:to>
                                        <p:strVal val="0.5"/>
                                      </p:to>
                                    </p:set>
                                    <p:animEffect filter="image" prLst="opacity: 0.5">
                                      <p:cBhvr rctx="IE">
                                        <p:cTn id="109" dur="indefinite"/>
                                        <p:tgtEl>
                                          <p:spTgt spid="54"/>
                                        </p:tgtEl>
                                      </p:cBhvr>
                                    </p:animEffect>
                                  </p:childTnLst>
                                </p:cTn>
                              </p:par>
                              <p:par>
                                <p:cTn id="110" presetID="9" presetClass="emph" presetSubtype="0" nodeType="withEffect">
                                  <p:stCondLst>
                                    <p:cond delay="0"/>
                                  </p:stCondLst>
                                  <p:childTnLst>
                                    <p:set>
                                      <p:cBhvr rctx="PPT">
                                        <p:cTn id="111" dur="indefinite"/>
                                        <p:tgtEl>
                                          <p:spTgt spid="58"/>
                                        </p:tgtEl>
                                        <p:attrNameLst>
                                          <p:attrName>style.opacity</p:attrName>
                                        </p:attrNameLst>
                                      </p:cBhvr>
                                      <p:to>
                                        <p:strVal val="0.5"/>
                                      </p:to>
                                    </p:set>
                                    <p:animEffect filter="image" prLst="opacity: 0.5">
                                      <p:cBhvr rctx="IE">
                                        <p:cTn id="112" dur="indefinite"/>
                                        <p:tgtEl>
                                          <p:spTgt spid="58"/>
                                        </p:tgtEl>
                                      </p:cBhvr>
                                    </p:animEffect>
                                  </p:childTnLst>
                                </p:cTn>
                              </p:par>
                              <p:par>
                                <p:cTn id="113" presetID="9" presetClass="emph" presetSubtype="0" nodeType="withEffect">
                                  <p:stCondLst>
                                    <p:cond delay="0"/>
                                  </p:stCondLst>
                                  <p:childTnLst>
                                    <p:set>
                                      <p:cBhvr rctx="PPT">
                                        <p:cTn id="114" dur="indefinite"/>
                                        <p:tgtEl>
                                          <p:spTgt spid="59"/>
                                        </p:tgtEl>
                                        <p:attrNameLst>
                                          <p:attrName>style.opacity</p:attrName>
                                        </p:attrNameLst>
                                      </p:cBhvr>
                                      <p:to>
                                        <p:strVal val="0.5"/>
                                      </p:to>
                                    </p:set>
                                    <p:animEffect filter="image" prLst="opacity: 0.5">
                                      <p:cBhvr rctx="IE">
                                        <p:cTn id="115" dur="indefinite"/>
                                        <p:tgtEl>
                                          <p:spTgt spid="59"/>
                                        </p:tgtEl>
                                      </p:cBhvr>
                                    </p:animEffect>
                                  </p:childTnLst>
                                </p:cTn>
                              </p:par>
                              <p:par>
                                <p:cTn id="116" presetID="9" presetClass="emph" presetSubtype="0" grpId="0" nodeType="withEffect">
                                  <p:stCondLst>
                                    <p:cond delay="0"/>
                                  </p:stCondLst>
                                  <p:childTnLst>
                                    <p:set>
                                      <p:cBhvr rctx="PPT">
                                        <p:cTn id="117" dur="indefinite"/>
                                        <p:tgtEl>
                                          <p:spTgt spid="71"/>
                                        </p:tgtEl>
                                        <p:attrNameLst>
                                          <p:attrName>style.opacity</p:attrName>
                                        </p:attrNameLst>
                                      </p:cBhvr>
                                      <p:to>
                                        <p:strVal val="0.5"/>
                                      </p:to>
                                    </p:set>
                                    <p:animEffect filter="image" prLst="opacity: 0.5">
                                      <p:cBhvr rctx="IE">
                                        <p:cTn id="118" dur="indefinite"/>
                                        <p:tgtEl>
                                          <p:spTgt spid="71"/>
                                        </p:tgtEl>
                                      </p:cBhvr>
                                    </p:animEffect>
                                  </p:childTnLst>
                                </p:cTn>
                              </p:par>
                              <p:par>
                                <p:cTn id="119" presetID="9" presetClass="emph" presetSubtype="0" grpId="0" nodeType="withEffect">
                                  <p:stCondLst>
                                    <p:cond delay="0"/>
                                  </p:stCondLst>
                                  <p:childTnLst>
                                    <p:set>
                                      <p:cBhvr rctx="PPT">
                                        <p:cTn id="120" dur="indefinite"/>
                                        <p:tgtEl>
                                          <p:spTgt spid="107"/>
                                        </p:tgtEl>
                                        <p:attrNameLst>
                                          <p:attrName>style.opacity</p:attrName>
                                        </p:attrNameLst>
                                      </p:cBhvr>
                                      <p:to>
                                        <p:strVal val="0.5"/>
                                      </p:to>
                                    </p:set>
                                    <p:animEffect filter="image" prLst="opacity: 0.5">
                                      <p:cBhvr rctx="IE">
                                        <p:cTn id="121" dur="indefinite"/>
                                        <p:tgtEl>
                                          <p:spTgt spid="107"/>
                                        </p:tgtEl>
                                      </p:cBhvr>
                                    </p:animEffect>
                                  </p:childTnLst>
                                </p:cTn>
                              </p:par>
                              <p:par>
                                <p:cTn id="122" presetID="9" presetClass="emph" presetSubtype="0" grpId="0" nodeType="withEffect">
                                  <p:stCondLst>
                                    <p:cond delay="0"/>
                                  </p:stCondLst>
                                  <p:childTnLst>
                                    <p:set>
                                      <p:cBhvr rctx="PPT">
                                        <p:cTn id="123" dur="indefinite"/>
                                        <p:tgtEl>
                                          <p:spTgt spid="108"/>
                                        </p:tgtEl>
                                        <p:attrNameLst>
                                          <p:attrName>style.opacity</p:attrName>
                                        </p:attrNameLst>
                                      </p:cBhvr>
                                      <p:to>
                                        <p:strVal val="0.5"/>
                                      </p:to>
                                    </p:set>
                                    <p:animEffect filter="image" prLst="opacity: 0.5">
                                      <p:cBhvr rctx="IE">
                                        <p:cTn id="124" dur="indefinite"/>
                                        <p:tgtEl>
                                          <p:spTgt spid="108"/>
                                        </p:tgtEl>
                                      </p:cBhvr>
                                    </p:animEffect>
                                  </p:childTnLst>
                                </p:cTn>
                              </p:par>
                              <p:par>
                                <p:cTn id="125" presetID="9" presetClass="emph" presetSubtype="0" nodeType="withEffect">
                                  <p:stCondLst>
                                    <p:cond delay="0"/>
                                  </p:stCondLst>
                                  <p:endCondLst>
                                    <p:cond evt="onNext" delay="0">
                                      <p:tgtEl>
                                        <p:sldTgt/>
                                      </p:tgtEl>
                                    </p:cond>
                                  </p:endCondLst>
                                  <p:childTnLst>
                                    <p:set>
                                      <p:cBhvr rctx="PPT">
                                        <p:cTn id="126" dur="indefinite"/>
                                        <p:tgtEl>
                                          <p:spTgt spid="96"/>
                                        </p:tgtEl>
                                        <p:attrNameLst>
                                          <p:attrName>style.opacity</p:attrName>
                                        </p:attrNameLst>
                                      </p:cBhvr>
                                      <p:to>
                                        <p:strVal val="0.5"/>
                                      </p:to>
                                    </p:set>
                                    <p:animEffect filter="image" prLst="opacity: 0.5">
                                      <p:cBhvr rctx="IE">
                                        <p:cTn id="127" dur="indefinite"/>
                                        <p:tgtEl>
                                          <p:spTgt spid="96"/>
                                        </p:tgtEl>
                                      </p:cBhvr>
                                    </p:animEffect>
                                  </p:childTnLst>
                                </p:cTn>
                              </p:par>
                              <p:par>
                                <p:cTn id="128" presetID="9" presetClass="emph" presetSubtype="0" nodeType="withEffect">
                                  <p:stCondLst>
                                    <p:cond delay="0"/>
                                  </p:stCondLst>
                                  <p:endCondLst>
                                    <p:cond evt="onNext" delay="0">
                                      <p:tgtEl>
                                        <p:sldTgt/>
                                      </p:tgtEl>
                                    </p:cond>
                                  </p:endCondLst>
                                  <p:childTnLst>
                                    <p:set>
                                      <p:cBhvr rctx="PPT">
                                        <p:cTn id="129" dur="indefinite"/>
                                        <p:tgtEl>
                                          <p:spTgt spid="23"/>
                                        </p:tgtEl>
                                        <p:attrNameLst>
                                          <p:attrName>style.opacity</p:attrName>
                                        </p:attrNameLst>
                                      </p:cBhvr>
                                      <p:to>
                                        <p:strVal val="0.5"/>
                                      </p:to>
                                    </p:set>
                                    <p:animEffect filter="image" prLst="opacity: 0.5">
                                      <p:cBhvr rctx="IE">
                                        <p:cTn id="130" dur="indefinite"/>
                                        <p:tgtEl>
                                          <p:spTgt spid="23"/>
                                        </p:tgtEl>
                                      </p:cBhvr>
                                    </p:animEffect>
                                  </p:childTnLst>
                                </p:cTn>
                              </p:par>
                              <p:par>
                                <p:cTn id="131" presetID="9" presetClass="emph" presetSubtype="0" grpId="0" nodeType="withEffect">
                                  <p:stCondLst>
                                    <p:cond delay="0"/>
                                  </p:stCondLst>
                                  <p:endCondLst>
                                    <p:cond evt="onNext" delay="0">
                                      <p:tgtEl>
                                        <p:sldTgt/>
                                      </p:tgtEl>
                                    </p:cond>
                                  </p:endCondLst>
                                  <p:childTnLst>
                                    <p:set>
                                      <p:cBhvr rctx="PPT">
                                        <p:cTn id="132" dur="indefinite"/>
                                        <p:tgtEl>
                                          <p:spTgt spid="87"/>
                                        </p:tgtEl>
                                        <p:attrNameLst>
                                          <p:attrName>style.opacity</p:attrName>
                                        </p:attrNameLst>
                                      </p:cBhvr>
                                      <p:to>
                                        <p:strVal val="0.5"/>
                                      </p:to>
                                    </p:set>
                                    <p:animEffect filter="image" prLst="opacity: 0.5">
                                      <p:cBhvr rctx="IE">
                                        <p:cTn id="133" dur="indefinite"/>
                                        <p:tgtEl>
                                          <p:spTgt spid="87"/>
                                        </p:tgtEl>
                                      </p:cBhvr>
                                    </p:animEffect>
                                  </p:childTnLst>
                                </p:cTn>
                              </p:par>
                              <p:par>
                                <p:cTn id="134" presetID="9" presetClass="emph" presetSubtype="0" grpId="0" nodeType="withEffect">
                                  <p:stCondLst>
                                    <p:cond delay="0"/>
                                  </p:stCondLst>
                                  <p:endCondLst>
                                    <p:cond evt="onNext" delay="0">
                                      <p:tgtEl>
                                        <p:sldTgt/>
                                      </p:tgtEl>
                                    </p:cond>
                                  </p:endCondLst>
                                  <p:childTnLst>
                                    <p:set>
                                      <p:cBhvr rctx="PPT">
                                        <p:cTn id="135" dur="indefinite"/>
                                        <p:tgtEl>
                                          <p:spTgt spid="77"/>
                                        </p:tgtEl>
                                        <p:attrNameLst>
                                          <p:attrName>style.opacity</p:attrName>
                                        </p:attrNameLst>
                                      </p:cBhvr>
                                      <p:to>
                                        <p:strVal val="0.5"/>
                                      </p:to>
                                    </p:set>
                                    <p:animEffect filter="image" prLst="opacity: 0.5">
                                      <p:cBhvr rctx="IE">
                                        <p:cTn id="136" dur="indefinite"/>
                                        <p:tgtEl>
                                          <p:spTgt spid="77"/>
                                        </p:tgtEl>
                                      </p:cBhvr>
                                    </p:animEffect>
                                  </p:childTnLst>
                                </p:cTn>
                              </p:par>
                              <p:par>
                                <p:cTn id="137" presetID="9" presetClass="emph" presetSubtype="0" nodeType="withEffect">
                                  <p:stCondLst>
                                    <p:cond delay="0"/>
                                  </p:stCondLst>
                                  <p:endCondLst>
                                    <p:cond evt="onNext" delay="0">
                                      <p:tgtEl>
                                        <p:sldTgt/>
                                      </p:tgtEl>
                                    </p:cond>
                                  </p:endCondLst>
                                  <p:childTnLst>
                                    <p:set>
                                      <p:cBhvr rctx="PPT">
                                        <p:cTn id="138" dur="indefinite"/>
                                        <p:tgtEl>
                                          <p:spTgt spid="17"/>
                                        </p:tgtEl>
                                        <p:attrNameLst>
                                          <p:attrName>style.opacity</p:attrName>
                                        </p:attrNameLst>
                                      </p:cBhvr>
                                      <p:to>
                                        <p:strVal val="0.5"/>
                                      </p:to>
                                    </p:set>
                                    <p:animEffect filter="image" prLst="opacity: 0.5">
                                      <p:cBhvr rctx="IE">
                                        <p:cTn id="139" dur="indefinite"/>
                                        <p:tgtEl>
                                          <p:spTgt spid="17"/>
                                        </p:tgtEl>
                                      </p:cBhvr>
                                    </p:animEffect>
                                  </p:childTnLst>
                                </p:cTn>
                              </p:par>
                              <p:par>
                                <p:cTn id="140" presetID="9" presetClass="emph" presetSubtype="0" nodeType="withEffect">
                                  <p:stCondLst>
                                    <p:cond delay="0"/>
                                  </p:stCondLst>
                                  <p:endCondLst>
                                    <p:cond evt="onNext" delay="0">
                                      <p:tgtEl>
                                        <p:sldTgt/>
                                      </p:tgtEl>
                                    </p:cond>
                                  </p:endCondLst>
                                  <p:childTnLst>
                                    <p:set>
                                      <p:cBhvr rctx="PPT">
                                        <p:cTn id="141" dur="indefinite"/>
                                        <p:tgtEl>
                                          <p:spTgt spid="3"/>
                                        </p:tgtEl>
                                        <p:attrNameLst>
                                          <p:attrName>style.opacity</p:attrName>
                                        </p:attrNameLst>
                                      </p:cBhvr>
                                      <p:to>
                                        <p:strVal val="0.5"/>
                                      </p:to>
                                    </p:set>
                                    <p:animEffect filter="image" prLst="opacity: 0.5">
                                      <p:cBhvr rctx="IE">
                                        <p:cTn id="142" dur="indefinite"/>
                                        <p:tgtEl>
                                          <p:spTgt spid="3"/>
                                        </p:tgtEl>
                                      </p:cBhvr>
                                    </p:animEffect>
                                  </p:childTnLst>
                                </p:cTn>
                              </p:par>
                              <p:par>
                                <p:cTn id="143" presetID="9" presetClass="emph" presetSubtype="0" grpId="0" nodeType="withEffect">
                                  <p:stCondLst>
                                    <p:cond delay="0"/>
                                  </p:stCondLst>
                                  <p:endCondLst>
                                    <p:cond evt="onNext" delay="0">
                                      <p:tgtEl>
                                        <p:sldTgt/>
                                      </p:tgtEl>
                                    </p:cond>
                                  </p:endCondLst>
                                  <p:childTnLst>
                                    <p:set>
                                      <p:cBhvr rctx="PPT">
                                        <p:cTn id="144" dur="indefinite"/>
                                        <p:tgtEl>
                                          <p:spTgt spid="27"/>
                                        </p:tgtEl>
                                        <p:attrNameLst>
                                          <p:attrName>style.opacity</p:attrName>
                                        </p:attrNameLst>
                                      </p:cBhvr>
                                      <p:to>
                                        <p:strVal val="0.5"/>
                                      </p:to>
                                    </p:set>
                                    <p:animEffect filter="image" prLst="opacity: 0.5">
                                      <p:cBhvr rctx="IE">
                                        <p:cTn id="145" dur="indefinite"/>
                                        <p:tgtEl>
                                          <p:spTgt spid="27"/>
                                        </p:tgtEl>
                                      </p:cBhvr>
                                    </p:animEffect>
                                  </p:childTnLst>
                                </p:cTn>
                              </p:par>
                              <p:par>
                                <p:cTn id="146" presetID="9" presetClass="emph" presetSubtype="0" grpId="0" nodeType="withEffect">
                                  <p:stCondLst>
                                    <p:cond delay="0"/>
                                  </p:stCondLst>
                                  <p:endCondLst>
                                    <p:cond evt="onNext" delay="0">
                                      <p:tgtEl>
                                        <p:sldTgt/>
                                      </p:tgtEl>
                                    </p:cond>
                                  </p:endCondLst>
                                  <p:childTnLst>
                                    <p:set>
                                      <p:cBhvr rctx="PPT">
                                        <p:cTn id="147" dur="indefinite"/>
                                        <p:tgtEl>
                                          <p:spTgt spid="100"/>
                                        </p:tgtEl>
                                        <p:attrNameLst>
                                          <p:attrName>style.opacity</p:attrName>
                                        </p:attrNameLst>
                                      </p:cBhvr>
                                      <p:to>
                                        <p:strVal val="0.5"/>
                                      </p:to>
                                    </p:set>
                                    <p:animEffect filter="image" prLst="opacity: 0.5">
                                      <p:cBhvr rctx="IE">
                                        <p:cTn id="148" dur="indefinite"/>
                                        <p:tgtEl>
                                          <p:spTgt spid="100"/>
                                        </p:tgtEl>
                                      </p:cBhvr>
                                    </p:animEffect>
                                  </p:childTnLst>
                                </p:cTn>
                              </p:par>
                              <p:par>
                                <p:cTn id="149" presetID="9" presetClass="emph" presetSubtype="0" nodeType="withEffect">
                                  <p:stCondLst>
                                    <p:cond delay="0"/>
                                  </p:stCondLst>
                                  <p:endCondLst>
                                    <p:cond evt="onNext" delay="0">
                                      <p:tgtEl>
                                        <p:sldTgt/>
                                      </p:tgtEl>
                                    </p:cond>
                                  </p:endCondLst>
                                  <p:childTnLst>
                                    <p:set>
                                      <p:cBhvr rctx="PPT">
                                        <p:cTn id="150" dur="indefinite"/>
                                        <p:tgtEl>
                                          <p:spTgt spid="33"/>
                                        </p:tgtEl>
                                        <p:attrNameLst>
                                          <p:attrName>style.opacity</p:attrName>
                                        </p:attrNameLst>
                                      </p:cBhvr>
                                      <p:to>
                                        <p:strVal val="0.5"/>
                                      </p:to>
                                    </p:set>
                                    <p:animEffect filter="image" prLst="opacity: 0.5">
                                      <p:cBhvr rctx="IE">
                                        <p:cTn id="151" dur="indefinite"/>
                                        <p:tgtEl>
                                          <p:spTgt spid="33"/>
                                        </p:tgtEl>
                                      </p:cBhvr>
                                    </p:animEffect>
                                  </p:childTnLst>
                                </p:cTn>
                              </p:par>
                              <p:par>
                                <p:cTn id="152" presetID="9" presetClass="emph" presetSubtype="0" nodeType="withEffect">
                                  <p:stCondLst>
                                    <p:cond delay="0"/>
                                  </p:stCondLst>
                                  <p:endCondLst>
                                    <p:cond evt="onNext" delay="0">
                                      <p:tgtEl>
                                        <p:sldTgt/>
                                      </p:tgtEl>
                                    </p:cond>
                                  </p:endCondLst>
                                  <p:childTnLst>
                                    <p:set>
                                      <p:cBhvr rctx="PPT">
                                        <p:cTn id="153" dur="indefinite"/>
                                        <p:tgtEl>
                                          <p:spTgt spid="89"/>
                                        </p:tgtEl>
                                        <p:attrNameLst>
                                          <p:attrName>style.opacity</p:attrName>
                                        </p:attrNameLst>
                                      </p:cBhvr>
                                      <p:to>
                                        <p:strVal val="0.5"/>
                                      </p:to>
                                    </p:set>
                                    <p:animEffect filter="image" prLst="opacity: 0.5">
                                      <p:cBhvr rctx="IE">
                                        <p:cTn id="154" dur="indefinite"/>
                                        <p:tgtEl>
                                          <p:spTgt spid="89"/>
                                        </p:tgtEl>
                                      </p:cBhvr>
                                    </p:animEffect>
                                  </p:childTnLst>
                                </p:cTn>
                              </p:par>
                              <p:par>
                                <p:cTn id="155" presetID="9" presetClass="emph" presetSubtype="0" grpId="0" nodeType="withEffect">
                                  <p:stCondLst>
                                    <p:cond delay="0"/>
                                  </p:stCondLst>
                                  <p:endCondLst>
                                    <p:cond evt="onNext" delay="0">
                                      <p:tgtEl>
                                        <p:sldTgt/>
                                      </p:tgtEl>
                                    </p:cond>
                                  </p:endCondLst>
                                  <p:childTnLst>
                                    <p:set>
                                      <p:cBhvr rctx="PPT">
                                        <p:cTn id="156" dur="indefinite"/>
                                        <p:tgtEl>
                                          <p:spTgt spid="93"/>
                                        </p:tgtEl>
                                        <p:attrNameLst>
                                          <p:attrName>style.opacity</p:attrName>
                                        </p:attrNameLst>
                                      </p:cBhvr>
                                      <p:to>
                                        <p:strVal val="0.5"/>
                                      </p:to>
                                    </p:set>
                                    <p:animEffect filter="image" prLst="opacity: 0.5">
                                      <p:cBhvr rctx="IE">
                                        <p:cTn id="157" dur="indefinite"/>
                                        <p:tgtEl>
                                          <p:spTgt spid="93"/>
                                        </p:tgtEl>
                                      </p:cBhvr>
                                    </p:animEffect>
                                  </p:childTnLst>
                                </p:cTn>
                              </p:par>
                              <p:par>
                                <p:cTn id="158" presetID="9" presetClass="emph" presetSubtype="0" nodeType="withEffect">
                                  <p:stCondLst>
                                    <p:cond delay="0"/>
                                  </p:stCondLst>
                                  <p:endCondLst>
                                    <p:cond evt="onNext" delay="0">
                                      <p:tgtEl>
                                        <p:sldTgt/>
                                      </p:tgtEl>
                                    </p:cond>
                                  </p:endCondLst>
                                  <p:childTnLst>
                                    <p:set>
                                      <p:cBhvr rctx="PPT">
                                        <p:cTn id="159" dur="indefinite"/>
                                        <p:tgtEl>
                                          <p:spTgt spid="44"/>
                                        </p:tgtEl>
                                        <p:attrNameLst>
                                          <p:attrName>style.opacity</p:attrName>
                                        </p:attrNameLst>
                                      </p:cBhvr>
                                      <p:to>
                                        <p:strVal val="0.5"/>
                                      </p:to>
                                    </p:set>
                                    <p:animEffect filter="image" prLst="opacity: 0.5">
                                      <p:cBhvr rctx="IE">
                                        <p:cTn id="160" dur="indefinite"/>
                                        <p:tgtEl>
                                          <p:spTgt spid="44"/>
                                        </p:tgtEl>
                                      </p:cBhvr>
                                    </p:animEffect>
                                  </p:childTnLst>
                                </p:cTn>
                              </p:par>
                              <p:par>
                                <p:cTn id="161" presetID="9" presetClass="emph" presetSubtype="0" grpId="0" nodeType="withEffect">
                                  <p:stCondLst>
                                    <p:cond delay="0"/>
                                  </p:stCondLst>
                                  <p:endCondLst>
                                    <p:cond evt="onNext" delay="0">
                                      <p:tgtEl>
                                        <p:sldTgt/>
                                      </p:tgtEl>
                                    </p:cond>
                                  </p:endCondLst>
                                  <p:childTnLst>
                                    <p:set>
                                      <p:cBhvr rctx="PPT">
                                        <p:cTn id="162" dur="indefinite"/>
                                        <p:tgtEl>
                                          <p:spTgt spid="88"/>
                                        </p:tgtEl>
                                        <p:attrNameLst>
                                          <p:attrName>style.opacity</p:attrName>
                                        </p:attrNameLst>
                                      </p:cBhvr>
                                      <p:to>
                                        <p:strVal val="0.5"/>
                                      </p:to>
                                    </p:set>
                                    <p:animEffect filter="image" prLst="opacity: 0.5">
                                      <p:cBhvr rctx="IE">
                                        <p:cTn id="163" dur="indefinite"/>
                                        <p:tgtEl>
                                          <p:spTgt spid="88"/>
                                        </p:tgtEl>
                                      </p:cBhvr>
                                    </p:animEffect>
                                  </p:childTnLst>
                                </p:cTn>
                              </p:par>
                              <p:par>
                                <p:cTn id="164" presetID="9" presetClass="emph" presetSubtype="0" nodeType="withEffect">
                                  <p:stCondLst>
                                    <p:cond delay="0"/>
                                  </p:stCondLst>
                                  <p:endCondLst>
                                    <p:cond evt="onNext" delay="0">
                                      <p:tgtEl>
                                        <p:sldTgt/>
                                      </p:tgtEl>
                                    </p:cond>
                                  </p:endCondLst>
                                  <p:childTnLst>
                                    <p:set>
                                      <p:cBhvr rctx="PPT">
                                        <p:cTn id="165" dur="indefinite"/>
                                        <p:tgtEl>
                                          <p:spTgt spid="94"/>
                                        </p:tgtEl>
                                        <p:attrNameLst>
                                          <p:attrName>style.opacity</p:attrName>
                                        </p:attrNameLst>
                                      </p:cBhvr>
                                      <p:to>
                                        <p:strVal val="0.5"/>
                                      </p:to>
                                    </p:set>
                                    <p:animEffect filter="image" prLst="opacity: 0.5">
                                      <p:cBhvr rctx="IE">
                                        <p:cTn id="166" dur="indefinite"/>
                                        <p:tgtEl>
                                          <p:spTgt spid="94"/>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1000"/>
                                  </p:stCondLst>
                                  <p:childTnLst>
                                    <p:set>
                                      <p:cBhvr>
                                        <p:cTn id="170" dur="1" fill="hold">
                                          <p:stCondLst>
                                            <p:cond delay="0"/>
                                          </p:stCondLst>
                                        </p:cTn>
                                        <p:tgtEl>
                                          <p:spTgt spid="115"/>
                                        </p:tgtEl>
                                        <p:attrNameLst>
                                          <p:attrName>style.visibility</p:attrName>
                                        </p:attrNameLst>
                                      </p:cBhvr>
                                      <p:to>
                                        <p:strVal val="visible"/>
                                      </p:to>
                                    </p:set>
                                  </p:childTnLst>
                                </p:cTn>
                              </p:par>
                            </p:childTnLst>
                          </p:cTn>
                        </p:par>
                        <p:par>
                          <p:cTn id="171" fill="hold">
                            <p:stCondLst>
                              <p:cond delay="1000"/>
                            </p:stCondLst>
                            <p:childTnLst>
                              <p:par>
                                <p:cTn id="172" presetID="1" presetClass="entr" presetSubtype="0" fill="hold" nodeType="afterEffect">
                                  <p:stCondLst>
                                    <p:cond delay="500"/>
                                  </p:stCondLst>
                                  <p:childTnLst>
                                    <p:set>
                                      <p:cBhvr>
                                        <p:cTn id="173" dur="1" fill="hold">
                                          <p:stCondLst>
                                            <p:cond delay="0"/>
                                          </p:stCondLst>
                                        </p:cTn>
                                        <p:tgtEl>
                                          <p:spTgt spid="116"/>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70" grpId="0"/>
      <p:bldP spid="71" grpId="0"/>
      <p:bldP spid="82" grpId="0"/>
      <p:bldP spid="93" grpId="0"/>
      <p:bldP spid="95" grpId="0" animBg="1"/>
      <p:bldP spid="100" grpId="0" animBg="1"/>
      <p:bldP spid="104" grpId="0" animBg="1"/>
      <p:bldP spid="105" grpId="0" animBg="1"/>
      <p:bldP spid="76" grpId="0"/>
      <p:bldP spid="77" grpId="0"/>
      <p:bldP spid="78" grpId="0"/>
      <p:bldP spid="83" grpId="0"/>
      <p:bldP spid="84" grpId="0"/>
      <p:bldP spid="85" grpId="0"/>
      <p:bldP spid="86" grpId="0"/>
      <p:bldP spid="87" grpId="0"/>
      <p:bldP spid="28" grpId="0"/>
      <p:bldP spid="88" grpId="0"/>
      <p:bldP spid="99" grpId="0"/>
      <p:bldP spid="101" grpId="0"/>
      <p:bldP spid="107" grpId="0" animBg="1"/>
      <p:bldP spid="108" grpId="0"/>
      <p:bldP spid="1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43887" y="1456240"/>
            <a:ext cx="1357322" cy="428628"/>
            <a:chOff x="2143108" y="4929198"/>
            <a:chExt cx="1571636" cy="642942"/>
          </a:xfrm>
        </p:grpSpPr>
        <p:sp>
          <p:nvSpPr>
            <p:cNvPr id="5" name="Rounded Rectangle 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6" name="Rectangle 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7" name="Rectangle 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grpSp>
        <p:nvGrpSpPr>
          <p:cNvPr id="8" name="Group 7"/>
          <p:cNvGrpSpPr/>
          <p:nvPr/>
        </p:nvGrpSpPr>
        <p:grpSpPr>
          <a:xfrm>
            <a:off x="3290286" y="1589691"/>
            <a:ext cx="1357322" cy="428628"/>
            <a:chOff x="2143108" y="4929198"/>
            <a:chExt cx="1571636" cy="642942"/>
          </a:xfrm>
        </p:grpSpPr>
        <p:sp>
          <p:nvSpPr>
            <p:cNvPr id="9" name="Rounded Rectangle 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0" name="Rectangle 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11" name="Rectangle 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cxnSp>
        <p:nvCxnSpPr>
          <p:cNvPr id="12" name="Straight Connector 11"/>
          <p:cNvCxnSpPr>
            <a:stCxn id="9" idx="3"/>
            <a:endCxn id="5" idx="1"/>
          </p:cNvCxnSpPr>
          <p:nvPr/>
        </p:nvCxnSpPr>
        <p:spPr>
          <a:xfrm flipV="1">
            <a:off x="4647608" y="1670554"/>
            <a:ext cx="1496279" cy="13345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143224" y="2173884"/>
            <a:ext cx="1357322" cy="428628"/>
            <a:chOff x="2143108" y="4929198"/>
            <a:chExt cx="1571636" cy="642942"/>
          </a:xfrm>
        </p:grpSpPr>
        <p:sp>
          <p:nvSpPr>
            <p:cNvPr id="14" name="Rounded Rectangle 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5" name="Rectangle 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16" name="Rectangle 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grpSp>
        <p:nvGrpSpPr>
          <p:cNvPr id="17" name="Group 16"/>
          <p:cNvGrpSpPr/>
          <p:nvPr/>
        </p:nvGrpSpPr>
        <p:grpSpPr>
          <a:xfrm>
            <a:off x="406366" y="3464218"/>
            <a:ext cx="1357322" cy="428628"/>
            <a:chOff x="2143108" y="4929198"/>
            <a:chExt cx="1571636" cy="642942"/>
          </a:xfrm>
        </p:grpSpPr>
        <p:sp>
          <p:nvSpPr>
            <p:cNvPr id="18" name="Rounded Rectangle 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9" name="Rectangle 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20" name="Rectangle 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cxnSp>
        <p:nvCxnSpPr>
          <p:cNvPr id="21" name="Straight Connector 20"/>
          <p:cNvCxnSpPr>
            <a:stCxn id="9" idx="3"/>
            <a:endCxn id="14" idx="1"/>
          </p:cNvCxnSpPr>
          <p:nvPr/>
        </p:nvCxnSpPr>
        <p:spPr>
          <a:xfrm>
            <a:off x="4647608" y="1804005"/>
            <a:ext cx="1495616" cy="58419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3"/>
            <a:endCxn id="14" idx="1"/>
          </p:cNvCxnSpPr>
          <p:nvPr/>
        </p:nvCxnSpPr>
        <p:spPr>
          <a:xfrm flipV="1">
            <a:off x="1763688" y="2388198"/>
            <a:ext cx="4379536" cy="1290334"/>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71895" y="1423202"/>
            <a:ext cx="428628" cy="265009"/>
          </a:xfrm>
          <a:prstGeom prst="rect">
            <a:avLst/>
          </a:prstGeom>
          <a:noFill/>
        </p:spPr>
        <p:txBody>
          <a:bodyPr wrap="square" rtlCol="0">
            <a:spAutoFit/>
          </a:bodyPr>
          <a:lstStyle/>
          <a:p>
            <a:pPr>
              <a:buNone/>
            </a:pPr>
            <a:r>
              <a:rPr lang="en-US" sz="1050" dirty="0" smtClean="0">
                <a:solidFill>
                  <a:schemeClr val="bg1"/>
                </a:solidFill>
              </a:rPr>
              <a:t>a</a:t>
            </a:r>
            <a:endParaRPr lang="en-US" sz="1050" dirty="0">
              <a:solidFill>
                <a:schemeClr val="bg1"/>
              </a:solidFill>
            </a:endParaRPr>
          </a:p>
        </p:txBody>
      </p:sp>
      <p:sp>
        <p:nvSpPr>
          <p:cNvPr id="25" name="TextBox 24"/>
          <p:cNvSpPr txBox="1"/>
          <p:nvPr/>
        </p:nvSpPr>
        <p:spPr>
          <a:xfrm>
            <a:off x="3762321" y="1561310"/>
            <a:ext cx="428628" cy="265009"/>
          </a:xfrm>
          <a:prstGeom prst="rect">
            <a:avLst/>
          </a:prstGeom>
          <a:noFill/>
        </p:spPr>
        <p:txBody>
          <a:bodyPr wrap="square" rtlCol="0">
            <a:spAutoFit/>
          </a:bodyPr>
          <a:lstStyle/>
          <a:p>
            <a:pPr>
              <a:buNone/>
            </a:pPr>
            <a:r>
              <a:rPr lang="en-US" sz="1050" dirty="0" smtClean="0">
                <a:solidFill>
                  <a:schemeClr val="bg1"/>
                </a:solidFill>
              </a:rPr>
              <a:t>b</a:t>
            </a:r>
            <a:endParaRPr lang="en-US" sz="1050" dirty="0">
              <a:solidFill>
                <a:schemeClr val="bg1"/>
              </a:solidFill>
            </a:endParaRPr>
          </a:p>
        </p:txBody>
      </p:sp>
      <p:sp>
        <p:nvSpPr>
          <p:cNvPr id="26" name="TextBox 25"/>
          <p:cNvSpPr txBox="1"/>
          <p:nvPr/>
        </p:nvSpPr>
        <p:spPr>
          <a:xfrm>
            <a:off x="6669485" y="2159285"/>
            <a:ext cx="428628" cy="265009"/>
          </a:xfrm>
          <a:prstGeom prst="rect">
            <a:avLst/>
          </a:prstGeom>
          <a:noFill/>
        </p:spPr>
        <p:txBody>
          <a:bodyPr wrap="square" rtlCol="0">
            <a:spAutoFit/>
          </a:bodyPr>
          <a:lstStyle/>
          <a:p>
            <a:pPr>
              <a:buNone/>
            </a:pPr>
            <a:r>
              <a:rPr lang="en-US" sz="1050" dirty="0" smtClean="0">
                <a:solidFill>
                  <a:schemeClr val="bg1"/>
                </a:solidFill>
              </a:rPr>
              <a:t>d</a:t>
            </a:r>
            <a:endParaRPr lang="en-US" sz="1050" dirty="0">
              <a:solidFill>
                <a:schemeClr val="bg1"/>
              </a:solidFill>
            </a:endParaRPr>
          </a:p>
        </p:txBody>
      </p:sp>
      <p:sp>
        <p:nvSpPr>
          <p:cNvPr id="27" name="TextBox 26"/>
          <p:cNvSpPr txBox="1"/>
          <p:nvPr/>
        </p:nvSpPr>
        <p:spPr>
          <a:xfrm>
            <a:off x="924102" y="3457733"/>
            <a:ext cx="428628" cy="265009"/>
          </a:xfrm>
          <a:prstGeom prst="rect">
            <a:avLst/>
          </a:prstGeom>
          <a:noFill/>
        </p:spPr>
        <p:txBody>
          <a:bodyPr wrap="square" rtlCol="0">
            <a:spAutoFit/>
          </a:bodyPr>
          <a:lstStyle/>
          <a:p>
            <a:pPr>
              <a:buNone/>
            </a:pPr>
            <a:r>
              <a:rPr lang="en-US" sz="1050" dirty="0">
                <a:solidFill>
                  <a:schemeClr val="bg1"/>
                </a:solidFill>
              </a:rPr>
              <a:t>c</a:t>
            </a:r>
          </a:p>
        </p:txBody>
      </p:sp>
      <p:pic>
        <p:nvPicPr>
          <p:cNvPr id="48" name="Picture 3"/>
          <p:cNvPicPr>
            <a:picLocks noChangeAspect="1" noChangeArrowheads="1"/>
          </p:cNvPicPr>
          <p:nvPr/>
        </p:nvPicPr>
        <p:blipFill>
          <a:blip r:embed="rId3" cstate="print"/>
          <a:srcRect l="16344" t="50959" r="70196" b="34057"/>
          <a:stretch>
            <a:fillRect/>
          </a:stretch>
        </p:blipFill>
        <p:spPr bwMode="auto">
          <a:xfrm>
            <a:off x="4035682" y="1601589"/>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49" name="Picture 2" descr="https://upload.wikimedia.org/wikipedia/en/8/85/Best-shot-stanley-kubrick-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73584" y="1594503"/>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47200" y="1474098"/>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24170" y="1469198"/>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7" cstate="print"/>
          <a:srcRect/>
          <a:stretch>
            <a:fillRect/>
          </a:stretch>
        </p:blipFill>
        <p:spPr bwMode="auto">
          <a:xfrm>
            <a:off x="6333843" y="2189841"/>
            <a:ext cx="288701" cy="433052"/>
          </a:xfrm>
          <a:prstGeom prst="rect">
            <a:avLst/>
          </a:prstGeom>
          <a:noFill/>
          <a:ln w="9525">
            <a:noFill/>
            <a:miter lim="800000"/>
            <a:headEnd/>
            <a:tailEnd/>
          </a:ln>
          <a:effectLst/>
        </p:spPr>
      </p:pic>
      <p:pic>
        <p:nvPicPr>
          <p:cNvPr id="53" name="Picture 3"/>
          <p:cNvPicPr>
            <a:picLocks noChangeAspect="1" noChangeArrowheads="1"/>
          </p:cNvPicPr>
          <p:nvPr/>
        </p:nvPicPr>
        <p:blipFill>
          <a:blip r:embed="rId8" cstate="print"/>
          <a:srcRect/>
          <a:stretch>
            <a:fillRect/>
          </a:stretch>
        </p:blipFill>
        <p:spPr bwMode="auto">
          <a:xfrm>
            <a:off x="6997303" y="2184279"/>
            <a:ext cx="328861" cy="427353"/>
          </a:xfrm>
          <a:prstGeom prst="rect">
            <a:avLst/>
          </a:prstGeom>
          <a:noFill/>
          <a:ln w="9525">
            <a:noFill/>
            <a:miter lim="800000"/>
            <a:headEnd/>
            <a:tailEnd/>
          </a:ln>
          <a:effectLst/>
        </p:spPr>
      </p:pic>
      <p:pic>
        <p:nvPicPr>
          <p:cNvPr id="3" name="Picture 2"/>
          <p:cNvPicPr>
            <a:picLocks noChangeAspect="1"/>
          </p:cNvPicPr>
          <p:nvPr/>
        </p:nvPicPr>
        <p:blipFill>
          <a:blip r:embed="rId9"/>
          <a:stretch>
            <a:fillRect/>
          </a:stretch>
        </p:blipFill>
        <p:spPr>
          <a:xfrm>
            <a:off x="509589" y="3530321"/>
            <a:ext cx="408853" cy="306640"/>
          </a:xfrm>
          <a:prstGeom prst="rect">
            <a:avLst/>
          </a:prstGeom>
        </p:spPr>
      </p:pic>
      <p:pic>
        <p:nvPicPr>
          <p:cNvPr id="33" name="Picture 32"/>
          <p:cNvPicPr>
            <a:picLocks noChangeAspect="1"/>
          </p:cNvPicPr>
          <p:nvPr/>
        </p:nvPicPr>
        <p:blipFill>
          <a:blip r:embed="rId10"/>
          <a:stretch>
            <a:fillRect/>
          </a:stretch>
        </p:blipFill>
        <p:spPr>
          <a:xfrm>
            <a:off x="1285603" y="3471441"/>
            <a:ext cx="292995" cy="391757"/>
          </a:xfrm>
          <a:prstGeom prst="rect">
            <a:avLst/>
          </a:prstGeom>
        </p:spPr>
      </p:pic>
      <p:grpSp>
        <p:nvGrpSpPr>
          <p:cNvPr id="54" name="Group 53"/>
          <p:cNvGrpSpPr/>
          <p:nvPr/>
        </p:nvGrpSpPr>
        <p:grpSpPr>
          <a:xfrm>
            <a:off x="3292800" y="4231610"/>
            <a:ext cx="1357322" cy="428628"/>
            <a:chOff x="2143108" y="4929198"/>
            <a:chExt cx="1571636" cy="642942"/>
          </a:xfrm>
        </p:grpSpPr>
        <p:sp>
          <p:nvSpPr>
            <p:cNvPr id="55" name="Rounded Rectangle 5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56" name="Rectangle 5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57" name="Rectangle 5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pic>
        <p:nvPicPr>
          <p:cNvPr id="58" name="Picture 57"/>
          <p:cNvPicPr>
            <a:picLocks noChangeAspect="1"/>
          </p:cNvPicPr>
          <p:nvPr/>
        </p:nvPicPr>
        <p:blipFill>
          <a:blip r:embed="rId11"/>
          <a:stretch>
            <a:fillRect/>
          </a:stretch>
        </p:blipFill>
        <p:spPr>
          <a:xfrm>
            <a:off x="3477889" y="4241997"/>
            <a:ext cx="305632" cy="389264"/>
          </a:xfrm>
          <a:prstGeom prst="rect">
            <a:avLst/>
          </a:prstGeom>
        </p:spPr>
      </p:pic>
      <p:pic>
        <p:nvPicPr>
          <p:cNvPr id="59" name="Picture 58"/>
          <p:cNvPicPr>
            <a:picLocks noChangeAspect="1"/>
          </p:cNvPicPr>
          <p:nvPr/>
        </p:nvPicPr>
        <p:blipFill>
          <a:blip r:embed="rId12"/>
          <a:stretch>
            <a:fillRect/>
          </a:stretch>
        </p:blipFill>
        <p:spPr>
          <a:xfrm>
            <a:off x="4036405" y="4253877"/>
            <a:ext cx="582793" cy="387572"/>
          </a:xfrm>
          <a:prstGeom prst="rect">
            <a:avLst/>
          </a:prstGeom>
        </p:spPr>
      </p:pic>
      <p:grpSp>
        <p:nvGrpSpPr>
          <p:cNvPr id="60" name="Group 59"/>
          <p:cNvGrpSpPr/>
          <p:nvPr/>
        </p:nvGrpSpPr>
        <p:grpSpPr>
          <a:xfrm>
            <a:off x="6240938" y="3514450"/>
            <a:ext cx="1357322" cy="428628"/>
            <a:chOff x="2143108" y="4929198"/>
            <a:chExt cx="1571636" cy="642942"/>
          </a:xfrm>
        </p:grpSpPr>
        <p:sp>
          <p:nvSpPr>
            <p:cNvPr id="61" name="Rounded Rectangle 6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62" name="Rectangle 6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63" name="Rectangle 6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pic>
        <p:nvPicPr>
          <p:cNvPr id="64" name="Picture 63"/>
          <p:cNvPicPr>
            <a:picLocks noChangeAspect="1"/>
          </p:cNvPicPr>
          <p:nvPr/>
        </p:nvPicPr>
        <p:blipFill>
          <a:blip r:embed="rId13"/>
          <a:stretch>
            <a:fillRect/>
          </a:stretch>
        </p:blipFill>
        <p:spPr>
          <a:xfrm>
            <a:off x="6437588" y="3517097"/>
            <a:ext cx="296921" cy="445382"/>
          </a:xfrm>
          <a:prstGeom prst="rect">
            <a:avLst/>
          </a:prstGeom>
        </p:spPr>
      </p:pic>
      <p:pic>
        <p:nvPicPr>
          <p:cNvPr id="65" name="Picture 64"/>
          <p:cNvPicPr>
            <a:picLocks noChangeAspect="1"/>
          </p:cNvPicPr>
          <p:nvPr/>
        </p:nvPicPr>
        <p:blipFill>
          <a:blip r:embed="rId14"/>
          <a:stretch>
            <a:fillRect/>
          </a:stretch>
        </p:blipFill>
        <p:spPr>
          <a:xfrm>
            <a:off x="6946717" y="3556408"/>
            <a:ext cx="615681" cy="344782"/>
          </a:xfrm>
          <a:prstGeom prst="rect">
            <a:avLst/>
          </a:prstGeom>
        </p:spPr>
      </p:pic>
      <p:cxnSp>
        <p:nvCxnSpPr>
          <p:cNvPr id="66" name="Straight Connector 65"/>
          <p:cNvCxnSpPr>
            <a:stCxn id="55" idx="3"/>
            <a:endCxn id="61" idx="1"/>
          </p:cNvCxnSpPr>
          <p:nvPr/>
        </p:nvCxnSpPr>
        <p:spPr>
          <a:xfrm flipV="1">
            <a:off x="4650122" y="3728764"/>
            <a:ext cx="1590816" cy="71716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716845" y="3530202"/>
            <a:ext cx="428628" cy="265009"/>
          </a:xfrm>
          <a:prstGeom prst="rect">
            <a:avLst/>
          </a:prstGeom>
          <a:noFill/>
        </p:spPr>
        <p:txBody>
          <a:bodyPr wrap="square" rtlCol="0">
            <a:spAutoFit/>
          </a:bodyPr>
          <a:lstStyle/>
          <a:p>
            <a:pPr>
              <a:buNone/>
            </a:pPr>
            <a:r>
              <a:rPr lang="en-US" sz="1050" dirty="0">
                <a:solidFill>
                  <a:schemeClr val="bg1"/>
                </a:solidFill>
              </a:rPr>
              <a:t>f</a:t>
            </a:r>
          </a:p>
        </p:txBody>
      </p:sp>
      <p:sp>
        <p:nvSpPr>
          <p:cNvPr id="71" name="TextBox 70"/>
          <p:cNvSpPr txBox="1"/>
          <p:nvPr/>
        </p:nvSpPr>
        <p:spPr>
          <a:xfrm>
            <a:off x="3754296" y="4190672"/>
            <a:ext cx="428628" cy="265009"/>
          </a:xfrm>
          <a:prstGeom prst="rect">
            <a:avLst/>
          </a:prstGeom>
          <a:noFill/>
        </p:spPr>
        <p:txBody>
          <a:bodyPr wrap="square" rtlCol="0">
            <a:spAutoFit/>
          </a:bodyPr>
          <a:lstStyle/>
          <a:p>
            <a:pPr>
              <a:buNone/>
            </a:pPr>
            <a:r>
              <a:rPr lang="en-US" sz="1050" dirty="0" smtClean="0">
                <a:solidFill>
                  <a:schemeClr val="bg1"/>
                </a:solidFill>
              </a:rPr>
              <a:t>g</a:t>
            </a:r>
            <a:endParaRPr lang="en-US" sz="1050" dirty="0">
              <a:solidFill>
                <a:schemeClr val="bg1"/>
              </a:solidFill>
            </a:endParaRPr>
          </a:p>
        </p:txBody>
      </p:sp>
      <p:grpSp>
        <p:nvGrpSpPr>
          <p:cNvPr id="72" name="Group 71"/>
          <p:cNvGrpSpPr/>
          <p:nvPr/>
        </p:nvGrpSpPr>
        <p:grpSpPr>
          <a:xfrm>
            <a:off x="467846" y="1809001"/>
            <a:ext cx="1357322" cy="428628"/>
            <a:chOff x="2143108" y="4929198"/>
            <a:chExt cx="1571636" cy="642942"/>
          </a:xfrm>
        </p:grpSpPr>
        <p:sp>
          <p:nvSpPr>
            <p:cNvPr id="73" name="Rounded Rectangle 7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74" name="Rectangle 7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75" name="Rectangle 7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pic>
        <p:nvPicPr>
          <p:cNvPr id="79" name="Picture 3"/>
          <p:cNvPicPr>
            <a:picLocks noChangeAspect="1" noChangeArrowheads="1"/>
          </p:cNvPicPr>
          <p:nvPr/>
        </p:nvPicPr>
        <p:blipFill>
          <a:blip r:embed="rId15" cstate="print"/>
          <a:srcRect/>
          <a:stretch>
            <a:fillRect/>
          </a:stretch>
        </p:blipFill>
        <p:spPr bwMode="auto">
          <a:xfrm>
            <a:off x="1331942" y="1810811"/>
            <a:ext cx="316825" cy="426645"/>
          </a:xfrm>
          <a:prstGeom prst="rect">
            <a:avLst/>
          </a:prstGeom>
          <a:noFill/>
          <a:ln w="9525">
            <a:noFill/>
            <a:miter lim="800000"/>
            <a:headEnd/>
            <a:tailEnd/>
          </a:ln>
        </p:spPr>
      </p:pic>
      <p:pic>
        <p:nvPicPr>
          <p:cNvPr id="80" name="Picture 3"/>
          <p:cNvPicPr>
            <a:picLocks noChangeAspect="1" noChangeArrowheads="1"/>
          </p:cNvPicPr>
          <p:nvPr/>
        </p:nvPicPr>
        <p:blipFill>
          <a:blip r:embed="rId16"/>
          <a:srcRect l="50527" t="11726" r="17895" b="29532"/>
          <a:stretch>
            <a:fillRect/>
          </a:stretch>
        </p:blipFill>
        <p:spPr bwMode="auto">
          <a:xfrm>
            <a:off x="663420" y="1805581"/>
            <a:ext cx="308482" cy="431875"/>
          </a:xfrm>
          <a:prstGeom prst="rect">
            <a:avLst/>
          </a:prstGeom>
          <a:noFill/>
          <a:ln w="9525">
            <a:noFill/>
            <a:miter lim="800000"/>
            <a:headEnd/>
            <a:tailEnd/>
          </a:ln>
          <a:effectLst/>
        </p:spPr>
      </p:pic>
      <p:cxnSp>
        <p:nvCxnSpPr>
          <p:cNvPr id="81" name="Straight Connector 80"/>
          <p:cNvCxnSpPr>
            <a:stCxn id="73" idx="3"/>
            <a:endCxn id="9" idx="1"/>
          </p:cNvCxnSpPr>
          <p:nvPr/>
        </p:nvCxnSpPr>
        <p:spPr>
          <a:xfrm flipV="1">
            <a:off x="1825168" y="1804005"/>
            <a:ext cx="1465118" cy="21931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990299" y="1772708"/>
            <a:ext cx="428628" cy="265009"/>
          </a:xfrm>
          <a:prstGeom prst="rect">
            <a:avLst/>
          </a:prstGeom>
          <a:noFill/>
        </p:spPr>
        <p:txBody>
          <a:bodyPr wrap="square" rtlCol="0">
            <a:spAutoFit/>
          </a:bodyPr>
          <a:lstStyle/>
          <a:p>
            <a:pPr>
              <a:buNone/>
            </a:pPr>
            <a:r>
              <a:rPr lang="en-US" sz="1050" dirty="0" smtClean="0">
                <a:solidFill>
                  <a:schemeClr val="bg1"/>
                </a:solidFill>
              </a:rPr>
              <a:t>e</a:t>
            </a:r>
            <a:endParaRPr lang="en-US" sz="1050" dirty="0">
              <a:solidFill>
                <a:schemeClr val="bg1"/>
              </a:solidFill>
            </a:endParaRPr>
          </a:p>
        </p:txBody>
      </p:sp>
      <p:grpSp>
        <p:nvGrpSpPr>
          <p:cNvPr id="89" name="Group 88"/>
          <p:cNvGrpSpPr/>
          <p:nvPr/>
        </p:nvGrpSpPr>
        <p:grpSpPr>
          <a:xfrm>
            <a:off x="384407" y="4165507"/>
            <a:ext cx="1357322" cy="428628"/>
            <a:chOff x="2143108" y="4929198"/>
            <a:chExt cx="1571636" cy="642942"/>
          </a:xfrm>
        </p:grpSpPr>
        <p:sp>
          <p:nvSpPr>
            <p:cNvPr id="90" name="Rounded Rectangle 8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91" name="Rectangle 9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sp>
          <p:nvSpPr>
            <p:cNvPr id="92" name="Rectangle 9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200" dirty="0"/>
            </a:p>
          </p:txBody>
        </p:sp>
      </p:grpSp>
      <p:sp>
        <p:nvSpPr>
          <p:cNvPr id="93" name="TextBox 92"/>
          <p:cNvSpPr txBox="1"/>
          <p:nvPr/>
        </p:nvSpPr>
        <p:spPr>
          <a:xfrm>
            <a:off x="902143" y="4159022"/>
            <a:ext cx="428628" cy="265009"/>
          </a:xfrm>
          <a:prstGeom prst="rect">
            <a:avLst/>
          </a:prstGeom>
          <a:noFill/>
        </p:spPr>
        <p:txBody>
          <a:bodyPr wrap="square" rtlCol="0">
            <a:spAutoFit/>
          </a:bodyPr>
          <a:lstStyle/>
          <a:p>
            <a:pPr>
              <a:buNone/>
            </a:pPr>
            <a:r>
              <a:rPr lang="en-US" sz="1050" dirty="0" smtClean="0">
                <a:solidFill>
                  <a:schemeClr val="bg1"/>
                </a:solidFill>
              </a:rPr>
              <a:t>h</a:t>
            </a:r>
            <a:endParaRPr lang="en-US" sz="1050" dirty="0">
              <a:solidFill>
                <a:schemeClr val="bg1"/>
              </a:solidFill>
            </a:endParaRPr>
          </a:p>
        </p:txBody>
      </p:sp>
      <p:pic>
        <p:nvPicPr>
          <p:cNvPr id="94" name="Picture 93"/>
          <p:cNvPicPr>
            <a:picLocks noChangeAspect="1"/>
          </p:cNvPicPr>
          <p:nvPr/>
        </p:nvPicPr>
        <p:blipFill>
          <a:blip r:embed="rId9"/>
          <a:stretch>
            <a:fillRect/>
          </a:stretch>
        </p:blipFill>
        <p:spPr>
          <a:xfrm>
            <a:off x="487630" y="4231610"/>
            <a:ext cx="408853" cy="306640"/>
          </a:xfrm>
          <a:prstGeom prst="rect">
            <a:avLst/>
          </a:prstGeom>
        </p:spPr>
      </p:pic>
      <p:cxnSp>
        <p:nvCxnSpPr>
          <p:cNvPr id="96" name="Straight Connector 95"/>
          <p:cNvCxnSpPr>
            <a:stCxn id="90" idx="3"/>
            <a:endCxn id="9" idx="1"/>
          </p:cNvCxnSpPr>
          <p:nvPr/>
        </p:nvCxnSpPr>
        <p:spPr>
          <a:xfrm flipV="1">
            <a:off x="1741729" y="1804005"/>
            <a:ext cx="1548557" cy="2575816"/>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3"/>
            <a:endCxn id="14" idx="1"/>
          </p:cNvCxnSpPr>
          <p:nvPr/>
        </p:nvCxnSpPr>
        <p:spPr>
          <a:xfrm flipV="1">
            <a:off x="1741729" y="2388198"/>
            <a:ext cx="4401495" cy="199162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7"/>
          <a:stretch>
            <a:fillRect/>
          </a:stretch>
        </p:blipFill>
        <p:spPr>
          <a:xfrm>
            <a:off x="1248503" y="4216093"/>
            <a:ext cx="308136" cy="374977"/>
          </a:xfrm>
          <a:prstGeom prst="rect">
            <a:avLst/>
          </a:prstGeom>
        </p:spPr>
      </p:pic>
      <p:sp>
        <p:nvSpPr>
          <p:cNvPr id="29" name="Rounded Rectangle 28"/>
          <p:cNvSpPr/>
          <p:nvPr/>
        </p:nvSpPr>
        <p:spPr>
          <a:xfrm>
            <a:off x="3085941" y="1417276"/>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95" name="Rounded Rectangle 94"/>
          <p:cNvSpPr/>
          <p:nvPr/>
        </p:nvSpPr>
        <p:spPr>
          <a:xfrm>
            <a:off x="6004930" y="1255913"/>
            <a:ext cx="1710300"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00" name="Rounded Rectangle 99"/>
          <p:cNvSpPr/>
          <p:nvPr/>
        </p:nvSpPr>
        <p:spPr>
          <a:xfrm>
            <a:off x="179512" y="3267035"/>
            <a:ext cx="1728192"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04" name="Rounded Rectangle 103"/>
          <p:cNvSpPr/>
          <p:nvPr/>
        </p:nvSpPr>
        <p:spPr>
          <a:xfrm>
            <a:off x="259108" y="1423202"/>
            <a:ext cx="1823576" cy="1072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05" name="Rounded Rectangle 104"/>
          <p:cNvSpPr/>
          <p:nvPr/>
        </p:nvSpPr>
        <p:spPr>
          <a:xfrm>
            <a:off x="6010533" y="3390425"/>
            <a:ext cx="1728872" cy="740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cxnSp>
        <p:nvCxnSpPr>
          <p:cNvPr id="23" name="Straight Connector 22"/>
          <p:cNvCxnSpPr>
            <a:stCxn id="18" idx="3"/>
            <a:endCxn id="9" idx="1"/>
          </p:cNvCxnSpPr>
          <p:nvPr/>
        </p:nvCxnSpPr>
        <p:spPr>
          <a:xfrm flipV="1">
            <a:off x="1763688" y="1804005"/>
            <a:ext cx="1526598" cy="18745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192916" y="1331172"/>
            <a:ext cx="493511" cy="280718"/>
          </a:xfrm>
          <a:prstGeom prst="rect">
            <a:avLst/>
          </a:prstGeom>
          <a:noFill/>
        </p:spPr>
        <p:txBody>
          <a:bodyPr wrap="square" rtlCol="0">
            <a:spAutoFit/>
          </a:bodyPr>
          <a:lstStyle/>
          <a:p>
            <a:pPr>
              <a:buNone/>
            </a:pPr>
            <a:r>
              <a:rPr lang="en-US" sz="1200" dirty="0" smtClean="0"/>
              <a:t>0.3</a:t>
            </a:r>
            <a:endParaRPr lang="en-US" sz="1200" dirty="0"/>
          </a:p>
        </p:txBody>
      </p:sp>
      <p:sp>
        <p:nvSpPr>
          <p:cNvPr id="77" name="TextBox 76"/>
          <p:cNvSpPr txBox="1"/>
          <p:nvPr/>
        </p:nvSpPr>
        <p:spPr>
          <a:xfrm>
            <a:off x="1906478" y="2680693"/>
            <a:ext cx="861816" cy="280718"/>
          </a:xfrm>
          <a:prstGeom prst="rect">
            <a:avLst/>
          </a:prstGeom>
          <a:noFill/>
        </p:spPr>
        <p:txBody>
          <a:bodyPr wrap="square" rtlCol="0">
            <a:spAutoFit/>
          </a:bodyPr>
          <a:lstStyle/>
          <a:p>
            <a:pPr>
              <a:buNone/>
            </a:pPr>
            <a:r>
              <a:rPr lang="en-US" sz="1200" dirty="0" smtClean="0"/>
              <a:t>0.1</a:t>
            </a:r>
            <a:endParaRPr lang="en-US" sz="1200" dirty="0"/>
          </a:p>
        </p:txBody>
      </p:sp>
      <p:sp>
        <p:nvSpPr>
          <p:cNvPr id="78" name="TextBox 77"/>
          <p:cNvSpPr txBox="1"/>
          <p:nvPr/>
        </p:nvSpPr>
        <p:spPr>
          <a:xfrm>
            <a:off x="2224033" y="1576474"/>
            <a:ext cx="861816" cy="280718"/>
          </a:xfrm>
          <a:prstGeom prst="rect">
            <a:avLst/>
          </a:prstGeom>
          <a:noFill/>
        </p:spPr>
        <p:txBody>
          <a:bodyPr wrap="square" rtlCol="0">
            <a:spAutoFit/>
          </a:bodyPr>
          <a:lstStyle/>
          <a:p>
            <a:pPr>
              <a:buNone/>
            </a:pPr>
            <a:r>
              <a:rPr lang="en-US" sz="1200" dirty="0" smtClean="0"/>
              <a:t>0.1</a:t>
            </a:r>
            <a:endParaRPr lang="en-US" sz="1200" dirty="0"/>
          </a:p>
        </p:txBody>
      </p:sp>
      <p:sp>
        <p:nvSpPr>
          <p:cNvPr id="83" name="TextBox 82"/>
          <p:cNvSpPr txBox="1"/>
          <p:nvPr/>
        </p:nvSpPr>
        <p:spPr>
          <a:xfrm>
            <a:off x="2446401" y="3620200"/>
            <a:ext cx="861816" cy="280718"/>
          </a:xfrm>
          <a:prstGeom prst="rect">
            <a:avLst/>
          </a:prstGeom>
          <a:noFill/>
        </p:spPr>
        <p:txBody>
          <a:bodyPr wrap="square" rtlCol="0">
            <a:spAutoFit/>
          </a:bodyPr>
          <a:lstStyle/>
          <a:p>
            <a:pPr>
              <a:buNone/>
            </a:pPr>
            <a:r>
              <a:rPr lang="en-US" sz="1200" dirty="0" smtClean="0"/>
              <a:t>0.2</a:t>
            </a:r>
            <a:endParaRPr lang="en-US" sz="1200" dirty="0"/>
          </a:p>
        </p:txBody>
      </p:sp>
      <p:sp>
        <p:nvSpPr>
          <p:cNvPr id="84" name="TextBox 83"/>
          <p:cNvSpPr txBox="1"/>
          <p:nvPr/>
        </p:nvSpPr>
        <p:spPr>
          <a:xfrm>
            <a:off x="5183098" y="2104689"/>
            <a:ext cx="493511" cy="280718"/>
          </a:xfrm>
          <a:prstGeom prst="rect">
            <a:avLst/>
          </a:prstGeom>
          <a:noFill/>
        </p:spPr>
        <p:txBody>
          <a:bodyPr wrap="square" rtlCol="0">
            <a:spAutoFit/>
          </a:bodyPr>
          <a:lstStyle/>
          <a:p>
            <a:pPr>
              <a:buNone/>
            </a:pPr>
            <a:r>
              <a:rPr lang="en-US" sz="1200" dirty="0" smtClean="0"/>
              <a:t>0.3</a:t>
            </a:r>
            <a:endParaRPr lang="en-US" sz="1200" dirty="0"/>
          </a:p>
        </p:txBody>
      </p:sp>
      <p:sp>
        <p:nvSpPr>
          <p:cNvPr id="85" name="TextBox 84"/>
          <p:cNvSpPr txBox="1"/>
          <p:nvPr/>
        </p:nvSpPr>
        <p:spPr>
          <a:xfrm>
            <a:off x="5150733" y="3543708"/>
            <a:ext cx="493511" cy="280718"/>
          </a:xfrm>
          <a:prstGeom prst="rect">
            <a:avLst/>
          </a:prstGeom>
          <a:noFill/>
        </p:spPr>
        <p:txBody>
          <a:bodyPr wrap="square" rtlCol="0">
            <a:spAutoFit/>
          </a:bodyPr>
          <a:lstStyle/>
          <a:p>
            <a:pPr>
              <a:buNone/>
            </a:pPr>
            <a:r>
              <a:rPr lang="en-US" sz="1200" dirty="0" smtClean="0"/>
              <a:t>0.3</a:t>
            </a:r>
            <a:endParaRPr lang="en-US" sz="1200" dirty="0"/>
          </a:p>
        </p:txBody>
      </p:sp>
      <p:sp>
        <p:nvSpPr>
          <p:cNvPr id="86" name="TextBox 85"/>
          <p:cNvSpPr txBox="1"/>
          <p:nvPr/>
        </p:nvSpPr>
        <p:spPr>
          <a:xfrm>
            <a:off x="2459458" y="3366435"/>
            <a:ext cx="487884" cy="280718"/>
          </a:xfrm>
          <a:prstGeom prst="rect">
            <a:avLst/>
          </a:prstGeom>
          <a:noFill/>
        </p:spPr>
        <p:txBody>
          <a:bodyPr wrap="square" rtlCol="0">
            <a:spAutoFit/>
          </a:bodyPr>
          <a:lstStyle/>
          <a:p>
            <a:pPr>
              <a:buNone/>
            </a:pPr>
            <a:r>
              <a:rPr lang="en-US" sz="1200" dirty="0" smtClean="0"/>
              <a:t>0.2</a:t>
            </a:r>
            <a:endParaRPr lang="en-US" sz="1200" dirty="0"/>
          </a:p>
        </p:txBody>
      </p:sp>
      <p:sp>
        <p:nvSpPr>
          <p:cNvPr id="87" name="TextBox 86"/>
          <p:cNvSpPr txBox="1"/>
          <p:nvPr/>
        </p:nvSpPr>
        <p:spPr>
          <a:xfrm>
            <a:off x="2654941" y="2696664"/>
            <a:ext cx="861816" cy="280718"/>
          </a:xfrm>
          <a:prstGeom prst="rect">
            <a:avLst/>
          </a:prstGeom>
          <a:noFill/>
        </p:spPr>
        <p:txBody>
          <a:bodyPr wrap="square" rtlCol="0">
            <a:spAutoFit/>
          </a:bodyPr>
          <a:lstStyle/>
          <a:p>
            <a:pPr>
              <a:buNone/>
            </a:pPr>
            <a:r>
              <a:rPr lang="en-US" sz="1200" dirty="0" smtClean="0"/>
              <a:t>0.1</a:t>
            </a:r>
            <a:endParaRPr lang="en-US" sz="1200" dirty="0"/>
          </a:p>
        </p:txBody>
      </p:sp>
      <p:sp>
        <p:nvSpPr>
          <p:cNvPr id="28" name="TextBox 27"/>
          <p:cNvSpPr txBox="1"/>
          <p:nvPr/>
        </p:nvSpPr>
        <p:spPr>
          <a:xfrm>
            <a:off x="313458" y="1042961"/>
            <a:ext cx="512076" cy="280718"/>
          </a:xfrm>
          <a:prstGeom prst="rect">
            <a:avLst/>
          </a:prstGeom>
          <a:noFill/>
        </p:spPr>
        <p:txBody>
          <a:bodyPr wrap="square" rtlCol="0">
            <a:spAutoFit/>
          </a:bodyPr>
          <a:lstStyle/>
          <a:p>
            <a:pPr>
              <a:buNone/>
            </a:pPr>
            <a:r>
              <a:rPr lang="en-US" sz="1200" dirty="0" smtClean="0"/>
              <a:t>F1</a:t>
            </a:r>
            <a:endParaRPr lang="en-US" sz="1200" dirty="0"/>
          </a:p>
        </p:txBody>
      </p:sp>
      <p:sp>
        <p:nvSpPr>
          <p:cNvPr id="88" name="TextBox 87"/>
          <p:cNvSpPr txBox="1"/>
          <p:nvPr/>
        </p:nvSpPr>
        <p:spPr>
          <a:xfrm>
            <a:off x="231592" y="2881567"/>
            <a:ext cx="512076" cy="280718"/>
          </a:xfrm>
          <a:prstGeom prst="rect">
            <a:avLst/>
          </a:prstGeom>
          <a:noFill/>
        </p:spPr>
        <p:txBody>
          <a:bodyPr wrap="square" rtlCol="0">
            <a:spAutoFit/>
          </a:bodyPr>
          <a:lstStyle/>
          <a:p>
            <a:pPr>
              <a:buNone/>
            </a:pPr>
            <a:r>
              <a:rPr lang="en-US" sz="1200" dirty="0" smtClean="0"/>
              <a:t>A1</a:t>
            </a:r>
            <a:endParaRPr lang="en-US" sz="1200" dirty="0"/>
          </a:p>
        </p:txBody>
      </p:sp>
      <p:sp>
        <p:nvSpPr>
          <p:cNvPr id="98" name="TextBox 97"/>
          <p:cNvSpPr txBox="1"/>
          <p:nvPr/>
        </p:nvSpPr>
        <p:spPr>
          <a:xfrm>
            <a:off x="3198813" y="1047944"/>
            <a:ext cx="512076" cy="280718"/>
          </a:xfrm>
          <a:prstGeom prst="rect">
            <a:avLst/>
          </a:prstGeom>
          <a:noFill/>
        </p:spPr>
        <p:txBody>
          <a:bodyPr wrap="square" rtlCol="0">
            <a:spAutoFit/>
          </a:bodyPr>
          <a:lstStyle/>
          <a:p>
            <a:pPr>
              <a:buNone/>
            </a:pPr>
            <a:r>
              <a:rPr lang="en-US" sz="1200" dirty="0" smtClean="0"/>
              <a:t>D1</a:t>
            </a:r>
            <a:endParaRPr lang="en-US" sz="1200" dirty="0"/>
          </a:p>
        </p:txBody>
      </p:sp>
      <p:sp>
        <p:nvSpPr>
          <p:cNvPr id="99" name="TextBox 98"/>
          <p:cNvSpPr txBox="1"/>
          <p:nvPr/>
        </p:nvSpPr>
        <p:spPr>
          <a:xfrm>
            <a:off x="6084168" y="909080"/>
            <a:ext cx="512076" cy="280718"/>
          </a:xfrm>
          <a:prstGeom prst="rect">
            <a:avLst/>
          </a:prstGeom>
          <a:noFill/>
        </p:spPr>
        <p:txBody>
          <a:bodyPr wrap="square" rtlCol="0">
            <a:spAutoFit/>
          </a:bodyPr>
          <a:lstStyle/>
          <a:p>
            <a:pPr>
              <a:buNone/>
            </a:pPr>
            <a:r>
              <a:rPr lang="en-US" sz="1200" dirty="0" smtClean="0"/>
              <a:t>M</a:t>
            </a:r>
            <a:r>
              <a:rPr lang="en-US" sz="1200" dirty="0"/>
              <a:t>1</a:t>
            </a:r>
          </a:p>
        </p:txBody>
      </p:sp>
      <p:sp>
        <p:nvSpPr>
          <p:cNvPr id="101" name="TextBox 100"/>
          <p:cNvSpPr txBox="1"/>
          <p:nvPr/>
        </p:nvSpPr>
        <p:spPr>
          <a:xfrm>
            <a:off x="6076148" y="3040142"/>
            <a:ext cx="512076" cy="280718"/>
          </a:xfrm>
          <a:prstGeom prst="rect">
            <a:avLst/>
          </a:prstGeom>
          <a:noFill/>
        </p:spPr>
        <p:txBody>
          <a:bodyPr wrap="square" rtlCol="0">
            <a:spAutoFit/>
          </a:bodyPr>
          <a:lstStyle/>
          <a:p>
            <a:pPr>
              <a:buNone/>
            </a:pPr>
            <a:r>
              <a:rPr lang="en-US" sz="1200" dirty="0" smtClean="0"/>
              <a:t>M2</a:t>
            </a:r>
            <a:endParaRPr lang="en-US" sz="1200" dirty="0"/>
          </a:p>
        </p:txBody>
      </p:sp>
      <p:sp>
        <p:nvSpPr>
          <p:cNvPr id="102" name="TextBox 101"/>
          <p:cNvSpPr txBox="1"/>
          <p:nvPr/>
        </p:nvSpPr>
        <p:spPr>
          <a:xfrm>
            <a:off x="1974714" y="5611254"/>
            <a:ext cx="7169285" cy="845744"/>
          </a:xfrm>
          <a:prstGeom prst="rect">
            <a:avLst/>
          </a:prstGeom>
          <a:noFill/>
        </p:spPr>
        <p:txBody>
          <a:bodyPr wrap="square" rtlCol="0">
            <a:spAutoFit/>
          </a:bodyPr>
          <a:lstStyle/>
          <a:p>
            <a:pPr>
              <a:buNone/>
            </a:pPr>
            <a:r>
              <a:rPr lang="en-US" sz="2400" dirty="0" smtClean="0"/>
              <a:t>Then, update the scores, </a:t>
            </a:r>
            <a:r>
              <a:rPr lang="en-US" sz="2400" dirty="0" smtClean="0">
                <a:solidFill>
                  <a:srgbClr val="0000FF"/>
                </a:solidFill>
              </a:rPr>
              <a:t>load the block with the highest score</a:t>
            </a:r>
            <a:r>
              <a:rPr lang="en-US" sz="2400" dirty="0" smtClean="0"/>
              <a:t> and resolve its nodes</a:t>
            </a:r>
            <a:endParaRPr lang="en-US" sz="2400" dirty="0">
              <a:solidFill>
                <a:srgbClr val="FF0000"/>
              </a:solidFill>
            </a:endParaRPr>
          </a:p>
        </p:txBody>
      </p:sp>
      <p:pic>
        <p:nvPicPr>
          <p:cNvPr id="10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4330895" y="670119"/>
            <a:ext cx="823521" cy="942968"/>
          </a:xfrm>
          <a:prstGeom prst="rect">
            <a:avLst/>
          </a:prstGeom>
          <a:noFill/>
        </p:spPr>
      </p:pic>
      <p:sp>
        <p:nvSpPr>
          <p:cNvPr id="107" name="Rounded Rectangle 106"/>
          <p:cNvSpPr/>
          <p:nvPr/>
        </p:nvSpPr>
        <p:spPr>
          <a:xfrm>
            <a:off x="3085849" y="4041696"/>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200"/>
          </a:p>
        </p:txBody>
      </p:sp>
      <p:sp>
        <p:nvSpPr>
          <p:cNvPr id="108" name="TextBox 107"/>
          <p:cNvSpPr txBox="1"/>
          <p:nvPr/>
        </p:nvSpPr>
        <p:spPr>
          <a:xfrm>
            <a:off x="3198721" y="3672364"/>
            <a:ext cx="512076" cy="280718"/>
          </a:xfrm>
          <a:prstGeom prst="rect">
            <a:avLst/>
          </a:prstGeom>
          <a:noFill/>
        </p:spPr>
        <p:txBody>
          <a:bodyPr wrap="square" rtlCol="0">
            <a:spAutoFit/>
          </a:bodyPr>
          <a:lstStyle/>
          <a:p>
            <a:pPr>
              <a:buNone/>
            </a:pPr>
            <a:r>
              <a:rPr lang="en-US" sz="1200" dirty="0" smtClean="0"/>
              <a:t>D2</a:t>
            </a:r>
            <a:endParaRPr lang="en-US" sz="1200" dirty="0"/>
          </a:p>
        </p:txBody>
      </p:sp>
      <p:sp>
        <p:nvSpPr>
          <p:cNvPr id="114" name="TextBox 113"/>
          <p:cNvSpPr txBox="1"/>
          <p:nvPr/>
        </p:nvSpPr>
        <p:spPr>
          <a:xfrm>
            <a:off x="6012160" y="2739590"/>
            <a:ext cx="2865880" cy="469103"/>
          </a:xfrm>
          <a:prstGeom prst="rect">
            <a:avLst/>
          </a:prstGeom>
          <a:noFill/>
        </p:spPr>
        <p:txBody>
          <a:bodyPr wrap="square" rtlCol="0">
            <a:spAutoFit/>
          </a:bodyPr>
          <a:lstStyle/>
          <a:p>
            <a:pPr>
              <a:buNone/>
            </a:pPr>
            <a:r>
              <a:rPr lang="en-US" sz="1200" b="1" dirty="0" smtClean="0"/>
              <a:t>s(M1)=s(a)+s(d)=</a:t>
            </a:r>
            <a:r>
              <a:rPr lang="el-GR" sz="1200" b="1" dirty="0" smtClean="0"/>
              <a:t> </a:t>
            </a:r>
            <a:r>
              <a:rPr lang="en-US" sz="1200" b="1" dirty="0"/>
              <a:t>(</a:t>
            </a:r>
            <a:r>
              <a:rPr lang="el-GR" sz="1200" b="1" dirty="0" smtClean="0"/>
              <a:t>δ+δ*</a:t>
            </a:r>
            <a:r>
              <a:rPr lang="el-GR" sz="1200" b="1" dirty="0"/>
              <a:t>1</a:t>
            </a:r>
            <a:r>
              <a:rPr lang="en-US" sz="1200" b="1" dirty="0" smtClean="0"/>
              <a:t>)+ 	(0.2+0.2*1)=2</a:t>
            </a:r>
            <a:r>
              <a:rPr lang="el-GR" sz="1200" b="1" dirty="0" smtClean="0"/>
              <a:t>δ</a:t>
            </a:r>
            <a:r>
              <a:rPr lang="en-US" sz="1200" b="1" dirty="0" smtClean="0"/>
              <a:t>+0.4</a:t>
            </a:r>
            <a:endParaRPr lang="en-US" sz="1200" b="1" dirty="0"/>
          </a:p>
        </p:txBody>
      </p:sp>
      <p:pic>
        <p:nvPicPr>
          <p:cNvPr id="115" name="Picture 3" descr="C:\Users\VASILIS\AppData\Local\Microsoft\Windows\INetCache\IE\OGK6CPDM\600px-Red_x.svg[1].png"/>
          <p:cNvPicPr>
            <a:picLocks noChangeAspect="1" noChangeArrowheads="1"/>
          </p:cNvPicPr>
          <p:nvPr/>
        </p:nvPicPr>
        <p:blipFill>
          <a:blip r:embed="rId19" cstate="print"/>
          <a:srcRect/>
          <a:stretch>
            <a:fillRect/>
          </a:stretch>
        </p:blipFill>
        <p:spPr bwMode="auto">
          <a:xfrm>
            <a:off x="1464174" y="3349811"/>
            <a:ext cx="666740" cy="666740"/>
          </a:xfrm>
          <a:prstGeom prst="rect">
            <a:avLst/>
          </a:prstGeom>
          <a:noFill/>
        </p:spPr>
      </p:pic>
      <p:pic>
        <p:nvPicPr>
          <p:cNvPr id="11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1505196" y="3709369"/>
            <a:ext cx="823521" cy="942968"/>
          </a:xfrm>
          <a:prstGeom prst="rect">
            <a:avLst/>
          </a:prstGeom>
          <a:noFill/>
        </p:spPr>
      </p:pic>
      <p:pic>
        <p:nvPicPr>
          <p:cNvPr id="103"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7535646" y="925630"/>
            <a:ext cx="823521" cy="942968"/>
          </a:xfrm>
          <a:prstGeom prst="rect">
            <a:avLst/>
          </a:prstGeom>
          <a:noFill/>
        </p:spPr>
      </p:pic>
      <p:pic>
        <p:nvPicPr>
          <p:cNvPr id="113"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7506782" y="1670895"/>
            <a:ext cx="823521" cy="942968"/>
          </a:xfrm>
          <a:prstGeom prst="rect">
            <a:avLst/>
          </a:prstGeom>
          <a:noFill/>
        </p:spPr>
      </p:pic>
      <p:sp>
        <p:nvSpPr>
          <p:cNvPr id="117" name="TextBox 116"/>
          <p:cNvSpPr txBox="1"/>
          <p:nvPr/>
        </p:nvSpPr>
        <p:spPr>
          <a:xfrm>
            <a:off x="179512" y="2466130"/>
            <a:ext cx="2370766" cy="280718"/>
          </a:xfrm>
          <a:prstGeom prst="rect">
            <a:avLst/>
          </a:prstGeom>
          <a:noFill/>
        </p:spPr>
        <p:txBody>
          <a:bodyPr wrap="square" rtlCol="0">
            <a:spAutoFit/>
          </a:bodyPr>
          <a:lstStyle/>
          <a:p>
            <a:pPr>
              <a:buNone/>
            </a:pPr>
            <a:r>
              <a:rPr lang="en-US" sz="1200" dirty="0" smtClean="0"/>
              <a:t>s(F1)=s(e)=</a:t>
            </a:r>
            <a:r>
              <a:rPr lang="el-GR" sz="1200" dirty="0" smtClean="0"/>
              <a:t> </a:t>
            </a:r>
            <a:r>
              <a:rPr lang="en-US" sz="1200" dirty="0" smtClean="0"/>
              <a:t>0.1</a:t>
            </a:r>
            <a:r>
              <a:rPr lang="el-GR" sz="1200" dirty="0" smtClean="0"/>
              <a:t>+</a:t>
            </a:r>
            <a:r>
              <a:rPr lang="en-US" sz="1200" dirty="0" smtClean="0"/>
              <a:t>0.1</a:t>
            </a:r>
            <a:r>
              <a:rPr lang="el-GR" sz="1200" dirty="0" smtClean="0"/>
              <a:t>*</a:t>
            </a:r>
            <a:r>
              <a:rPr lang="en-US" sz="1200" dirty="0" smtClean="0"/>
              <a:t>1</a:t>
            </a:r>
            <a:r>
              <a:rPr lang="el-GR" sz="1200" dirty="0" smtClean="0"/>
              <a:t>=</a:t>
            </a:r>
            <a:r>
              <a:rPr lang="en-US" sz="1200" dirty="0" smtClean="0"/>
              <a:t>0.2</a:t>
            </a:r>
            <a:endParaRPr lang="en-US" sz="1200" dirty="0"/>
          </a:p>
        </p:txBody>
      </p:sp>
      <p:sp>
        <p:nvSpPr>
          <p:cNvPr id="110" name="Title 1"/>
          <p:cNvSpPr txBox="1">
            <a:spLocks/>
          </p:cNvSpPr>
          <p:nvPr/>
        </p:nvSpPr>
        <p:spPr bwMode="auto">
          <a:xfrm>
            <a:off x="107504" y="-18826"/>
            <a:ext cx="8928992" cy="9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marL="0" indent="0">
              <a:buClrTx/>
              <a:buSzTx/>
              <a:buNone/>
            </a:pPr>
            <a:r>
              <a:rPr lang="en-US" sz="3600" kern="0" dirty="0" smtClean="0"/>
              <a:t>Traversing the ER Graph (in Blocks)</a:t>
            </a:r>
            <a:endParaRPr lang="en-US" sz="4400" kern="0" dirty="0"/>
          </a:p>
        </p:txBody>
      </p:sp>
      <p:sp>
        <p:nvSpPr>
          <p:cNvPr id="118" name="TextBox 117"/>
          <p:cNvSpPr txBox="1"/>
          <p:nvPr/>
        </p:nvSpPr>
        <p:spPr>
          <a:xfrm>
            <a:off x="-16519" y="5061273"/>
            <a:ext cx="2529351" cy="1348126"/>
          </a:xfrm>
          <a:prstGeom prst="rect">
            <a:avLst/>
          </a:prstGeom>
          <a:noFill/>
        </p:spPr>
        <p:txBody>
          <a:bodyPr wrap="square" rtlCol="0">
            <a:spAutoFit/>
          </a:bodyPr>
          <a:lstStyle/>
          <a:p>
            <a:pPr>
              <a:buNone/>
            </a:pPr>
            <a:r>
              <a:rPr lang="en-US" sz="1600" dirty="0" smtClean="0"/>
              <a:t>Impact(directors) = 3,</a:t>
            </a:r>
            <a:br>
              <a:rPr lang="en-US" sz="1600" dirty="0" smtClean="0"/>
            </a:br>
            <a:r>
              <a:rPr lang="en-US" sz="1600" dirty="0" smtClean="0"/>
              <a:t>Impact(actors) = 2,</a:t>
            </a:r>
            <a:br>
              <a:rPr lang="en-US" sz="1600" dirty="0" smtClean="0"/>
            </a:br>
            <a:r>
              <a:rPr lang="en-US" sz="1600" dirty="0" smtClean="0"/>
              <a:t>Impact(movies) = 1</a:t>
            </a:r>
            <a:br>
              <a:rPr lang="en-US" sz="1600" dirty="0" smtClean="0"/>
            </a:br>
            <a:r>
              <a:rPr lang="en-US" sz="1600" dirty="0" smtClean="0"/>
              <a:t>Impact(family) = 1</a:t>
            </a:r>
            <a:br>
              <a:rPr lang="en-US" sz="1600" dirty="0" smtClean="0"/>
            </a:br>
            <a:r>
              <a:rPr lang="en-US" sz="1600" dirty="0" smtClean="0"/>
              <a:t>Initial P(v</a:t>
            </a:r>
            <a:r>
              <a:rPr lang="en-US" sz="1600" baseline="-25000" dirty="0" smtClean="0"/>
              <a:t>i</a:t>
            </a:r>
            <a:r>
              <a:rPr lang="en-US" sz="1600" dirty="0" smtClean="0"/>
              <a:t>) = </a:t>
            </a:r>
            <a:r>
              <a:rPr lang="el-GR" sz="1600" dirty="0" smtClean="0"/>
              <a:t>δ </a:t>
            </a:r>
            <a:endParaRPr lang="en-US" sz="1600" dirty="0" smtClean="0"/>
          </a:p>
        </p:txBody>
      </p:sp>
      <mc:AlternateContent xmlns:mc="http://schemas.openxmlformats.org/markup-compatibility/2006" xmlns:a14="http://schemas.microsoft.com/office/drawing/2010/main">
        <mc:Choice Requires="a14">
          <p:sp>
            <p:nvSpPr>
              <p:cNvPr id="109" name="Rectangle 108"/>
              <p:cNvSpPr/>
              <p:nvPr/>
            </p:nvSpPr>
            <p:spPr>
              <a:xfrm>
                <a:off x="4865419" y="4342438"/>
                <a:ext cx="4539327" cy="1034835"/>
              </a:xfrm>
              <a:prstGeom prst="rect">
                <a:avLst/>
              </a:prstGeom>
            </p:spPr>
            <p:txBody>
              <a:bodyPr wrap="square">
                <a:spAutoFit/>
              </a:bodyPr>
              <a:lstStyle/>
              <a:p>
                <a:pPr>
                  <a:spcBef>
                    <a:spcPts val="0"/>
                  </a:spcBef>
                  <a:buNone/>
                </a:pPr>
                <a:r>
                  <a:rPr lang="en-US" sz="2000" dirty="0" smtClean="0"/>
                  <a:t>Assign to blocks the sum of their nodes’ scores:</a:t>
                </a:r>
                <a:endParaRPr lang="en-US" sz="2000" dirty="0"/>
              </a:p>
              <a:p>
                <a:pPr>
                  <a:spcBef>
                    <a:spcPts val="0"/>
                  </a:spcBef>
                  <a:buNone/>
                </a:pPr>
                <a:r>
                  <a:rPr lang="en-US" sz="2000" dirty="0" smtClean="0"/>
                  <a:t>s(B)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𝑣</m:t>
                        </m:r>
                        <m:r>
                          <a:rPr lang="en-US" sz="2000" b="0" i="1" baseline="-25000" smtClean="0">
                            <a:latin typeface="Cambria Math" panose="02040503050406030204" pitchFamily="18" charset="0"/>
                          </a:rPr>
                          <m:t>𝑖</m:t>
                        </m:r>
                        <m:r>
                          <m:rPr>
                            <m:nor/>
                          </m:rPr>
                          <a:rPr lang="en-GB" sz="2000" dirty="0"/>
                          <m:t>∈</m:t>
                        </m:r>
                        <m:r>
                          <a:rPr lang="en-US" sz="2000" b="0" i="1" dirty="0" smtClean="0">
                            <a:latin typeface="Cambria Math" panose="02040503050406030204" pitchFamily="18" charset="0"/>
                          </a:rPr>
                          <m:t>𝐵</m:t>
                        </m:r>
                      </m:sub>
                      <m:sup/>
                      <m:e>
                        <m:r>
                          <m:rPr>
                            <m:nor/>
                          </m:rPr>
                          <a:rPr lang="en-US" sz="2000" dirty="0"/>
                          <m:t>P</m:t>
                        </m:r>
                        <m:r>
                          <m:rPr>
                            <m:nor/>
                          </m:rPr>
                          <a:rPr lang="en-US" sz="2000" dirty="0"/>
                          <m:t>(</m:t>
                        </m:r>
                        <m:r>
                          <m:rPr>
                            <m:nor/>
                          </m:rPr>
                          <a:rPr lang="en-US" sz="2000" dirty="0"/>
                          <m:t>vi</m:t>
                        </m:r>
                        <m:r>
                          <m:rPr>
                            <m:nor/>
                          </m:rPr>
                          <a:rPr lang="en-US" sz="2000" dirty="0"/>
                          <m:t>) + </m:t>
                        </m:r>
                        <m:r>
                          <m:rPr>
                            <m:nor/>
                          </m:rPr>
                          <a:rPr lang="en-US" sz="2000" dirty="0"/>
                          <m:t>P</m:t>
                        </m:r>
                        <m:r>
                          <m:rPr>
                            <m:nor/>
                          </m:rPr>
                          <a:rPr lang="en-US" sz="2000" dirty="0"/>
                          <m:t>(</m:t>
                        </m:r>
                        <m:r>
                          <m:rPr>
                            <m:nor/>
                          </m:rPr>
                          <a:rPr lang="en-US" sz="2000" dirty="0"/>
                          <m:t>vi</m:t>
                        </m:r>
                        <m:r>
                          <m:rPr>
                            <m:nor/>
                          </m:rPr>
                          <a:rPr lang="en-US" sz="2000" dirty="0"/>
                          <m:t>) ∗ </m:t>
                        </m:r>
                        <m:r>
                          <m:rPr>
                            <m:nor/>
                          </m:rPr>
                          <a:rPr lang="en-US" sz="2000" dirty="0"/>
                          <m:t>Impact</m:t>
                        </m:r>
                        <m:r>
                          <m:rPr>
                            <m:nor/>
                          </m:rPr>
                          <a:rPr lang="en-US" sz="2000" dirty="0"/>
                          <m:t>(</m:t>
                        </m:r>
                        <m:r>
                          <m:rPr>
                            <m:nor/>
                          </m:rPr>
                          <a:rPr lang="en-US" sz="2000" dirty="0"/>
                          <m:t>vi</m:t>
                        </m:r>
                        <m:r>
                          <m:rPr>
                            <m:nor/>
                          </m:rPr>
                          <a:rPr lang="en-US" sz="2000" dirty="0"/>
                          <m:t>)</m:t>
                        </m:r>
                      </m:e>
                    </m:nary>
                  </m:oMath>
                </a14:m>
                <a:endParaRPr lang="en-US" sz="2000" dirty="0"/>
              </a:p>
            </p:txBody>
          </p:sp>
        </mc:Choice>
        <mc:Fallback xmlns="">
          <p:sp>
            <p:nvSpPr>
              <p:cNvPr id="109" name="Rectangle 108"/>
              <p:cNvSpPr>
                <a:spLocks noRot="1" noChangeAspect="1" noMove="1" noResize="1" noEditPoints="1" noAdjustHandles="1" noChangeArrowheads="1" noChangeShapeType="1" noTextEdit="1"/>
              </p:cNvSpPr>
              <p:nvPr/>
            </p:nvSpPr>
            <p:spPr>
              <a:xfrm>
                <a:off x="4865419" y="4342438"/>
                <a:ext cx="4539327" cy="1034835"/>
              </a:xfrm>
              <a:prstGeom prst="rect">
                <a:avLst/>
              </a:prstGeom>
              <a:blipFill>
                <a:blip r:embed="rId20"/>
                <a:stretch>
                  <a:fillRect l="-1342" t="-4118" b="-69412"/>
                </a:stretch>
              </a:blipFill>
            </p:spPr>
            <p:txBody>
              <a:bodyPr/>
              <a:lstStyle/>
              <a:p>
                <a:r>
                  <a:rPr lang="el-GR">
                    <a:noFill/>
                  </a:rPr>
                  <a:t> </a:t>
                </a:r>
              </a:p>
            </p:txBody>
          </p:sp>
        </mc:Fallback>
      </mc:AlternateContent>
    </p:spTree>
    <p:extLst>
      <p:ext uri="{BB962C8B-B14F-4D97-AF65-F5344CB8AC3E}">
        <p14:creationId xmlns:p14="http://schemas.microsoft.com/office/powerpoint/2010/main" val="1092869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0"/>
                                        </p:tgtEl>
                                        <p:attrNameLst>
                                          <p:attrName>style.opacity</p:attrName>
                                        </p:attrNameLst>
                                      </p:cBhvr>
                                      <p:to>
                                        <p:strVal val="0.5"/>
                                      </p:to>
                                    </p:set>
                                    <p:animEffect filter="image" prLst="opacity: 0.5">
                                      <p:cBhvr rctx="IE">
                                        <p:cTn id="7" dur="indefinite"/>
                                        <p:tgtEl>
                                          <p:spTgt spid="60"/>
                                        </p:tgtEl>
                                      </p:cBhvr>
                                    </p:animEffect>
                                  </p:childTnLst>
                                </p:cTn>
                              </p:par>
                              <p:par>
                                <p:cTn id="8" presetID="9" presetClass="emph" presetSubtype="0" nodeType="withEffect">
                                  <p:stCondLst>
                                    <p:cond delay="0"/>
                                  </p:stCondLst>
                                  <p:childTnLst>
                                    <p:set>
                                      <p:cBhvr rctx="PPT">
                                        <p:cTn id="9" dur="indefinite"/>
                                        <p:tgtEl>
                                          <p:spTgt spid="64"/>
                                        </p:tgtEl>
                                        <p:attrNameLst>
                                          <p:attrName>style.opacity</p:attrName>
                                        </p:attrNameLst>
                                      </p:cBhvr>
                                      <p:to>
                                        <p:strVal val="0.5"/>
                                      </p:to>
                                    </p:set>
                                    <p:animEffect filter="image" prLst="opacity: 0.5">
                                      <p:cBhvr rctx="IE">
                                        <p:cTn id="10" dur="indefinite"/>
                                        <p:tgtEl>
                                          <p:spTgt spid="64"/>
                                        </p:tgtEl>
                                      </p:cBhvr>
                                    </p:animEffect>
                                  </p:childTnLst>
                                </p:cTn>
                              </p:par>
                              <p:par>
                                <p:cTn id="11" presetID="9" presetClass="emph" presetSubtype="0" nodeType="withEffect">
                                  <p:stCondLst>
                                    <p:cond delay="0"/>
                                  </p:stCondLst>
                                  <p:childTnLst>
                                    <p:set>
                                      <p:cBhvr rctx="PPT">
                                        <p:cTn id="12" dur="indefinite"/>
                                        <p:tgtEl>
                                          <p:spTgt spid="65"/>
                                        </p:tgtEl>
                                        <p:attrNameLst>
                                          <p:attrName>style.opacity</p:attrName>
                                        </p:attrNameLst>
                                      </p:cBhvr>
                                      <p:to>
                                        <p:strVal val="0.5"/>
                                      </p:to>
                                    </p:set>
                                    <p:animEffect filter="image" prLst="opacity: 0.5">
                                      <p:cBhvr rctx="IE">
                                        <p:cTn id="13" dur="indefinite"/>
                                        <p:tgtEl>
                                          <p:spTgt spid="65"/>
                                        </p:tgtEl>
                                      </p:cBhvr>
                                    </p:animEffect>
                                  </p:childTnLst>
                                </p:cTn>
                              </p:par>
                              <p:par>
                                <p:cTn id="14" presetID="9" presetClass="emph" presetSubtype="0" nodeType="withEffect">
                                  <p:stCondLst>
                                    <p:cond delay="0"/>
                                  </p:stCondLst>
                                  <p:childTnLst>
                                    <p:set>
                                      <p:cBhvr rctx="PPT">
                                        <p:cTn id="15" dur="indefinite"/>
                                        <p:tgtEl>
                                          <p:spTgt spid="66"/>
                                        </p:tgtEl>
                                        <p:attrNameLst>
                                          <p:attrName>style.opacity</p:attrName>
                                        </p:attrNameLst>
                                      </p:cBhvr>
                                      <p:to>
                                        <p:strVal val="0.5"/>
                                      </p:to>
                                    </p:set>
                                    <p:animEffect filter="image" prLst="opacity: 0.5">
                                      <p:cBhvr rctx="IE">
                                        <p:cTn id="16" dur="indefinite"/>
                                        <p:tgtEl>
                                          <p:spTgt spid="66"/>
                                        </p:tgtEl>
                                      </p:cBhvr>
                                    </p:animEffect>
                                  </p:childTnLst>
                                </p:cTn>
                              </p:par>
                              <p:par>
                                <p:cTn id="17" presetID="9" presetClass="emph" presetSubtype="0" grpId="0" nodeType="withEffect">
                                  <p:stCondLst>
                                    <p:cond delay="0"/>
                                  </p:stCondLst>
                                  <p:childTnLst>
                                    <p:set>
                                      <p:cBhvr rctx="PPT">
                                        <p:cTn id="18" dur="indefinite"/>
                                        <p:tgtEl>
                                          <p:spTgt spid="70"/>
                                        </p:tgtEl>
                                        <p:attrNameLst>
                                          <p:attrName>style.opacity</p:attrName>
                                        </p:attrNameLst>
                                      </p:cBhvr>
                                      <p:to>
                                        <p:strVal val="0.5"/>
                                      </p:to>
                                    </p:set>
                                    <p:animEffect filter="image" prLst="opacity: 0.5">
                                      <p:cBhvr rctx="IE">
                                        <p:cTn id="19" dur="indefinite"/>
                                        <p:tgtEl>
                                          <p:spTgt spid="70"/>
                                        </p:tgtEl>
                                      </p:cBhvr>
                                    </p:animEffect>
                                  </p:childTnLst>
                                </p:cTn>
                              </p:par>
                              <p:par>
                                <p:cTn id="20" presetID="9" presetClass="emph" presetSubtype="0" nodeType="withEffect">
                                  <p:stCondLst>
                                    <p:cond delay="0"/>
                                  </p:stCondLst>
                                  <p:childTnLst>
                                    <p:set>
                                      <p:cBhvr rctx="PPT">
                                        <p:cTn id="21" dur="indefinite"/>
                                        <p:tgtEl>
                                          <p:spTgt spid="72"/>
                                        </p:tgtEl>
                                        <p:attrNameLst>
                                          <p:attrName>style.opacity</p:attrName>
                                        </p:attrNameLst>
                                      </p:cBhvr>
                                      <p:to>
                                        <p:strVal val="0.5"/>
                                      </p:to>
                                    </p:set>
                                    <p:animEffect filter="image" prLst="opacity: 0.5">
                                      <p:cBhvr rctx="IE">
                                        <p:cTn id="22" dur="indefinite"/>
                                        <p:tgtEl>
                                          <p:spTgt spid="72"/>
                                        </p:tgtEl>
                                      </p:cBhvr>
                                    </p:animEffect>
                                  </p:childTnLst>
                                </p:cTn>
                              </p:par>
                              <p:par>
                                <p:cTn id="23" presetID="9" presetClass="emph" presetSubtype="0" nodeType="withEffect">
                                  <p:stCondLst>
                                    <p:cond delay="0"/>
                                  </p:stCondLst>
                                  <p:childTnLst>
                                    <p:set>
                                      <p:cBhvr rctx="PPT">
                                        <p:cTn id="24" dur="indefinite"/>
                                        <p:tgtEl>
                                          <p:spTgt spid="79"/>
                                        </p:tgtEl>
                                        <p:attrNameLst>
                                          <p:attrName>style.opacity</p:attrName>
                                        </p:attrNameLst>
                                      </p:cBhvr>
                                      <p:to>
                                        <p:strVal val="0.5"/>
                                      </p:to>
                                    </p:set>
                                    <p:animEffect filter="image" prLst="opacity: 0.5">
                                      <p:cBhvr rctx="IE">
                                        <p:cTn id="25" dur="indefinite"/>
                                        <p:tgtEl>
                                          <p:spTgt spid="79"/>
                                        </p:tgtEl>
                                      </p:cBhvr>
                                    </p:animEffect>
                                  </p:childTnLst>
                                </p:cTn>
                              </p:par>
                              <p:par>
                                <p:cTn id="26" presetID="9" presetClass="emph" presetSubtype="0" nodeType="withEffect">
                                  <p:stCondLst>
                                    <p:cond delay="0"/>
                                  </p:stCondLst>
                                  <p:childTnLst>
                                    <p:set>
                                      <p:cBhvr rctx="PPT">
                                        <p:cTn id="27" dur="indefinite"/>
                                        <p:tgtEl>
                                          <p:spTgt spid="80"/>
                                        </p:tgtEl>
                                        <p:attrNameLst>
                                          <p:attrName>style.opacity</p:attrName>
                                        </p:attrNameLst>
                                      </p:cBhvr>
                                      <p:to>
                                        <p:strVal val="0.5"/>
                                      </p:to>
                                    </p:set>
                                    <p:animEffect filter="image" prLst="opacity: 0.5">
                                      <p:cBhvr rctx="IE">
                                        <p:cTn id="28" dur="indefinite"/>
                                        <p:tgtEl>
                                          <p:spTgt spid="80"/>
                                        </p:tgtEl>
                                      </p:cBhvr>
                                    </p:animEffect>
                                  </p:childTnLst>
                                </p:cTn>
                              </p:par>
                              <p:par>
                                <p:cTn id="29" presetID="9" presetClass="emph" presetSubtype="0" nodeType="withEffect">
                                  <p:stCondLst>
                                    <p:cond delay="0"/>
                                  </p:stCondLst>
                                  <p:childTnLst>
                                    <p:set>
                                      <p:cBhvr rctx="PPT">
                                        <p:cTn id="30" dur="indefinite"/>
                                        <p:tgtEl>
                                          <p:spTgt spid="81"/>
                                        </p:tgtEl>
                                        <p:attrNameLst>
                                          <p:attrName>style.opacity</p:attrName>
                                        </p:attrNameLst>
                                      </p:cBhvr>
                                      <p:to>
                                        <p:strVal val="0.5"/>
                                      </p:to>
                                    </p:set>
                                    <p:animEffect filter="image" prLst="opacity: 0.5">
                                      <p:cBhvr rctx="IE">
                                        <p:cTn id="31" dur="indefinite"/>
                                        <p:tgtEl>
                                          <p:spTgt spid="81"/>
                                        </p:tgtEl>
                                      </p:cBhvr>
                                    </p:animEffect>
                                  </p:childTnLst>
                                </p:cTn>
                              </p:par>
                              <p:par>
                                <p:cTn id="32" presetID="9" presetClass="emph" presetSubtype="0" grpId="0" nodeType="withEffect">
                                  <p:stCondLst>
                                    <p:cond delay="0"/>
                                  </p:stCondLst>
                                  <p:childTnLst>
                                    <p:set>
                                      <p:cBhvr rctx="PPT">
                                        <p:cTn id="33" dur="indefinite"/>
                                        <p:tgtEl>
                                          <p:spTgt spid="82"/>
                                        </p:tgtEl>
                                        <p:attrNameLst>
                                          <p:attrName>style.opacity</p:attrName>
                                        </p:attrNameLst>
                                      </p:cBhvr>
                                      <p:to>
                                        <p:strVal val="0.5"/>
                                      </p:to>
                                    </p:set>
                                    <p:animEffect filter="image" prLst="opacity: 0.5">
                                      <p:cBhvr rctx="IE">
                                        <p:cTn id="34" dur="indefinite"/>
                                        <p:tgtEl>
                                          <p:spTgt spid="82"/>
                                        </p:tgtEl>
                                      </p:cBhvr>
                                    </p:animEffect>
                                  </p:childTnLst>
                                </p:cTn>
                              </p:par>
                              <p:par>
                                <p:cTn id="35" presetID="9" presetClass="emph" presetSubtype="0" grpId="0" nodeType="withEffect">
                                  <p:stCondLst>
                                    <p:cond delay="0"/>
                                  </p:stCondLst>
                                  <p:childTnLst>
                                    <p:set>
                                      <p:cBhvr rctx="PPT">
                                        <p:cTn id="36" dur="indefinite"/>
                                        <p:tgtEl>
                                          <p:spTgt spid="104"/>
                                        </p:tgtEl>
                                        <p:attrNameLst>
                                          <p:attrName>style.opacity</p:attrName>
                                        </p:attrNameLst>
                                      </p:cBhvr>
                                      <p:to>
                                        <p:strVal val="0.5"/>
                                      </p:to>
                                    </p:set>
                                    <p:animEffect filter="image" prLst="opacity: 0.5">
                                      <p:cBhvr rctx="IE">
                                        <p:cTn id="37" dur="indefinite"/>
                                        <p:tgtEl>
                                          <p:spTgt spid="104"/>
                                        </p:tgtEl>
                                      </p:cBhvr>
                                    </p:animEffect>
                                  </p:childTnLst>
                                </p:cTn>
                              </p:par>
                              <p:par>
                                <p:cTn id="38" presetID="9" presetClass="emph" presetSubtype="0" grpId="0" nodeType="withEffect">
                                  <p:stCondLst>
                                    <p:cond delay="0"/>
                                  </p:stCondLst>
                                  <p:childTnLst>
                                    <p:set>
                                      <p:cBhvr rctx="PPT">
                                        <p:cTn id="39" dur="indefinite"/>
                                        <p:tgtEl>
                                          <p:spTgt spid="105"/>
                                        </p:tgtEl>
                                        <p:attrNameLst>
                                          <p:attrName>style.opacity</p:attrName>
                                        </p:attrNameLst>
                                      </p:cBhvr>
                                      <p:to>
                                        <p:strVal val="0.5"/>
                                      </p:to>
                                    </p:set>
                                    <p:animEffect filter="image" prLst="opacity: 0.5">
                                      <p:cBhvr rctx="IE">
                                        <p:cTn id="40" dur="indefinite"/>
                                        <p:tgtEl>
                                          <p:spTgt spid="105"/>
                                        </p:tgtEl>
                                      </p:cBhvr>
                                    </p:animEffect>
                                  </p:childTnLst>
                                </p:cTn>
                              </p:par>
                              <p:par>
                                <p:cTn id="41" presetID="9" presetClass="emph" presetSubtype="0" grpId="0" nodeType="withEffect">
                                  <p:stCondLst>
                                    <p:cond delay="0"/>
                                  </p:stCondLst>
                                  <p:childTnLst>
                                    <p:set>
                                      <p:cBhvr rctx="PPT">
                                        <p:cTn id="42" dur="indefinite"/>
                                        <p:tgtEl>
                                          <p:spTgt spid="78"/>
                                        </p:tgtEl>
                                        <p:attrNameLst>
                                          <p:attrName>style.opacity</p:attrName>
                                        </p:attrNameLst>
                                      </p:cBhvr>
                                      <p:to>
                                        <p:strVal val="0.5"/>
                                      </p:to>
                                    </p:set>
                                    <p:animEffect filter="image" prLst="opacity: 0.5">
                                      <p:cBhvr rctx="IE">
                                        <p:cTn id="43" dur="indefinite"/>
                                        <p:tgtEl>
                                          <p:spTgt spid="78"/>
                                        </p:tgtEl>
                                      </p:cBhvr>
                                    </p:animEffect>
                                  </p:childTnLst>
                                </p:cTn>
                              </p:par>
                              <p:par>
                                <p:cTn id="44" presetID="9" presetClass="emph" presetSubtype="0" grpId="0" nodeType="withEffect">
                                  <p:stCondLst>
                                    <p:cond delay="0"/>
                                  </p:stCondLst>
                                  <p:childTnLst>
                                    <p:set>
                                      <p:cBhvr rctx="PPT">
                                        <p:cTn id="45" dur="indefinite"/>
                                        <p:tgtEl>
                                          <p:spTgt spid="85"/>
                                        </p:tgtEl>
                                        <p:attrNameLst>
                                          <p:attrName>style.opacity</p:attrName>
                                        </p:attrNameLst>
                                      </p:cBhvr>
                                      <p:to>
                                        <p:strVal val="0.5"/>
                                      </p:to>
                                    </p:set>
                                    <p:animEffect filter="image" prLst="opacity: 0.5">
                                      <p:cBhvr rctx="IE">
                                        <p:cTn id="46" dur="indefinite"/>
                                        <p:tgtEl>
                                          <p:spTgt spid="85"/>
                                        </p:tgtEl>
                                      </p:cBhvr>
                                    </p:animEffect>
                                  </p:childTnLst>
                                </p:cTn>
                              </p:par>
                              <p:par>
                                <p:cTn id="47" presetID="9" presetClass="emph" presetSubtype="0" grpId="0" nodeType="withEffect">
                                  <p:stCondLst>
                                    <p:cond delay="0"/>
                                  </p:stCondLst>
                                  <p:childTnLst>
                                    <p:set>
                                      <p:cBhvr rctx="PPT">
                                        <p:cTn id="48" dur="indefinite"/>
                                        <p:tgtEl>
                                          <p:spTgt spid="28"/>
                                        </p:tgtEl>
                                        <p:attrNameLst>
                                          <p:attrName>style.opacity</p:attrName>
                                        </p:attrNameLst>
                                      </p:cBhvr>
                                      <p:to>
                                        <p:strVal val="0.5"/>
                                      </p:to>
                                    </p:set>
                                    <p:animEffect filter="image" prLst="opacity: 0.5">
                                      <p:cBhvr rctx="IE">
                                        <p:cTn id="49" dur="indefinite"/>
                                        <p:tgtEl>
                                          <p:spTgt spid="28"/>
                                        </p:tgtEl>
                                      </p:cBhvr>
                                    </p:animEffect>
                                  </p:childTnLst>
                                </p:cTn>
                              </p:par>
                              <p:par>
                                <p:cTn id="50" presetID="9" presetClass="emph" presetSubtype="0" grpId="0" nodeType="withEffect">
                                  <p:stCondLst>
                                    <p:cond delay="0"/>
                                  </p:stCondLst>
                                  <p:childTnLst>
                                    <p:set>
                                      <p:cBhvr rctx="PPT">
                                        <p:cTn id="51" dur="indefinite"/>
                                        <p:tgtEl>
                                          <p:spTgt spid="101"/>
                                        </p:tgtEl>
                                        <p:attrNameLst>
                                          <p:attrName>style.opacity</p:attrName>
                                        </p:attrNameLst>
                                      </p:cBhvr>
                                      <p:to>
                                        <p:strVal val="0.5"/>
                                      </p:to>
                                    </p:set>
                                    <p:animEffect filter="image" prLst="opacity: 0.5">
                                      <p:cBhvr rctx="IE">
                                        <p:cTn id="52" dur="indefinite"/>
                                        <p:tgtEl>
                                          <p:spTgt spid="101"/>
                                        </p:tgtEl>
                                      </p:cBhvr>
                                    </p:animEffect>
                                  </p:childTnLst>
                                </p:cTn>
                              </p:par>
                              <p:par>
                                <p:cTn id="53" presetID="9" presetClass="emph" presetSubtype="0" nodeType="withEffect">
                                  <p:stCondLst>
                                    <p:cond delay="0"/>
                                  </p:stCondLst>
                                  <p:childTnLst>
                                    <p:set>
                                      <p:cBhvr rctx="PPT">
                                        <p:cTn id="54" dur="indefinite"/>
                                        <p:tgtEl>
                                          <p:spTgt spid="54"/>
                                        </p:tgtEl>
                                        <p:attrNameLst>
                                          <p:attrName>style.opacity</p:attrName>
                                        </p:attrNameLst>
                                      </p:cBhvr>
                                      <p:to>
                                        <p:strVal val="0.5"/>
                                      </p:to>
                                    </p:set>
                                    <p:animEffect filter="image" prLst="opacity: 0.5">
                                      <p:cBhvr rctx="IE">
                                        <p:cTn id="55" dur="indefinite"/>
                                        <p:tgtEl>
                                          <p:spTgt spid="54"/>
                                        </p:tgtEl>
                                      </p:cBhvr>
                                    </p:animEffect>
                                  </p:childTnLst>
                                </p:cTn>
                              </p:par>
                              <p:par>
                                <p:cTn id="56" presetID="9" presetClass="emph" presetSubtype="0" nodeType="withEffect">
                                  <p:stCondLst>
                                    <p:cond delay="0"/>
                                  </p:stCondLst>
                                  <p:childTnLst>
                                    <p:set>
                                      <p:cBhvr rctx="PPT">
                                        <p:cTn id="57" dur="indefinite"/>
                                        <p:tgtEl>
                                          <p:spTgt spid="58"/>
                                        </p:tgtEl>
                                        <p:attrNameLst>
                                          <p:attrName>style.opacity</p:attrName>
                                        </p:attrNameLst>
                                      </p:cBhvr>
                                      <p:to>
                                        <p:strVal val="0.5"/>
                                      </p:to>
                                    </p:set>
                                    <p:animEffect filter="image" prLst="opacity: 0.5">
                                      <p:cBhvr rctx="IE">
                                        <p:cTn id="58" dur="indefinite"/>
                                        <p:tgtEl>
                                          <p:spTgt spid="58"/>
                                        </p:tgtEl>
                                      </p:cBhvr>
                                    </p:animEffect>
                                  </p:childTnLst>
                                </p:cTn>
                              </p:par>
                              <p:par>
                                <p:cTn id="59" presetID="9" presetClass="emph" presetSubtype="0" nodeType="withEffect">
                                  <p:stCondLst>
                                    <p:cond delay="0"/>
                                  </p:stCondLst>
                                  <p:childTnLst>
                                    <p:set>
                                      <p:cBhvr rctx="PPT">
                                        <p:cTn id="60" dur="indefinite"/>
                                        <p:tgtEl>
                                          <p:spTgt spid="59"/>
                                        </p:tgtEl>
                                        <p:attrNameLst>
                                          <p:attrName>style.opacity</p:attrName>
                                        </p:attrNameLst>
                                      </p:cBhvr>
                                      <p:to>
                                        <p:strVal val="0.5"/>
                                      </p:to>
                                    </p:set>
                                    <p:animEffect filter="image" prLst="opacity: 0.5">
                                      <p:cBhvr rctx="IE">
                                        <p:cTn id="61" dur="indefinite"/>
                                        <p:tgtEl>
                                          <p:spTgt spid="59"/>
                                        </p:tgtEl>
                                      </p:cBhvr>
                                    </p:animEffect>
                                  </p:childTnLst>
                                </p:cTn>
                              </p:par>
                              <p:par>
                                <p:cTn id="62" presetID="9" presetClass="emph" presetSubtype="0" grpId="0" nodeType="withEffect">
                                  <p:stCondLst>
                                    <p:cond delay="0"/>
                                  </p:stCondLst>
                                  <p:childTnLst>
                                    <p:set>
                                      <p:cBhvr rctx="PPT">
                                        <p:cTn id="63" dur="indefinite"/>
                                        <p:tgtEl>
                                          <p:spTgt spid="71"/>
                                        </p:tgtEl>
                                        <p:attrNameLst>
                                          <p:attrName>style.opacity</p:attrName>
                                        </p:attrNameLst>
                                      </p:cBhvr>
                                      <p:to>
                                        <p:strVal val="0.5"/>
                                      </p:to>
                                    </p:set>
                                    <p:animEffect filter="image" prLst="opacity: 0.5">
                                      <p:cBhvr rctx="IE">
                                        <p:cTn id="64" dur="indefinite"/>
                                        <p:tgtEl>
                                          <p:spTgt spid="71"/>
                                        </p:tgtEl>
                                      </p:cBhvr>
                                    </p:animEffect>
                                  </p:childTnLst>
                                </p:cTn>
                              </p:par>
                              <p:par>
                                <p:cTn id="65" presetID="9" presetClass="emph" presetSubtype="0" grpId="0" nodeType="withEffect">
                                  <p:stCondLst>
                                    <p:cond delay="0"/>
                                  </p:stCondLst>
                                  <p:childTnLst>
                                    <p:set>
                                      <p:cBhvr rctx="PPT">
                                        <p:cTn id="66" dur="indefinite"/>
                                        <p:tgtEl>
                                          <p:spTgt spid="107"/>
                                        </p:tgtEl>
                                        <p:attrNameLst>
                                          <p:attrName>style.opacity</p:attrName>
                                        </p:attrNameLst>
                                      </p:cBhvr>
                                      <p:to>
                                        <p:strVal val="0.5"/>
                                      </p:to>
                                    </p:set>
                                    <p:animEffect filter="image" prLst="opacity: 0.5">
                                      <p:cBhvr rctx="IE">
                                        <p:cTn id="67" dur="indefinite"/>
                                        <p:tgtEl>
                                          <p:spTgt spid="107"/>
                                        </p:tgtEl>
                                      </p:cBhvr>
                                    </p:animEffect>
                                  </p:childTnLst>
                                </p:cTn>
                              </p:par>
                              <p:par>
                                <p:cTn id="68" presetID="9" presetClass="emph" presetSubtype="0" grpId="0" nodeType="withEffect">
                                  <p:stCondLst>
                                    <p:cond delay="0"/>
                                  </p:stCondLst>
                                  <p:childTnLst>
                                    <p:set>
                                      <p:cBhvr rctx="PPT">
                                        <p:cTn id="69" dur="indefinite"/>
                                        <p:tgtEl>
                                          <p:spTgt spid="108"/>
                                        </p:tgtEl>
                                        <p:attrNameLst>
                                          <p:attrName>style.opacity</p:attrName>
                                        </p:attrNameLst>
                                      </p:cBhvr>
                                      <p:to>
                                        <p:strVal val="0.5"/>
                                      </p:to>
                                    </p:set>
                                    <p:animEffect filter="image" prLst="opacity: 0.5">
                                      <p:cBhvr rctx="IE">
                                        <p:cTn id="70" dur="indefinite"/>
                                        <p:tgtEl>
                                          <p:spTgt spid="108"/>
                                        </p:tgtEl>
                                      </p:cBhvr>
                                    </p:animEffect>
                                  </p:childTnLst>
                                </p:cTn>
                              </p:par>
                              <p:par>
                                <p:cTn id="71" presetID="9" presetClass="emph" presetSubtype="0" nodeType="withEffect">
                                  <p:stCondLst>
                                    <p:cond delay="0"/>
                                  </p:stCondLst>
                                  <p:endCondLst>
                                    <p:cond evt="onNext" delay="0">
                                      <p:tgtEl>
                                        <p:sldTgt/>
                                      </p:tgtEl>
                                    </p:cond>
                                  </p:endCondLst>
                                  <p:childTnLst>
                                    <p:set>
                                      <p:cBhvr rctx="PPT">
                                        <p:cTn id="72" dur="indefinite"/>
                                        <p:tgtEl>
                                          <p:spTgt spid="97"/>
                                        </p:tgtEl>
                                        <p:attrNameLst>
                                          <p:attrName>style.opacity</p:attrName>
                                        </p:attrNameLst>
                                      </p:cBhvr>
                                      <p:to>
                                        <p:strVal val="0.5"/>
                                      </p:to>
                                    </p:set>
                                    <p:animEffect filter="image" prLst="opacity: 0.5">
                                      <p:cBhvr rctx="IE">
                                        <p:cTn id="73" dur="indefinite"/>
                                        <p:tgtEl>
                                          <p:spTgt spid="97"/>
                                        </p:tgtEl>
                                      </p:cBhvr>
                                    </p:animEffect>
                                  </p:childTnLst>
                                </p:cTn>
                              </p:par>
                              <p:par>
                                <p:cTn id="74" presetID="9" presetClass="emph" presetSubtype="0" nodeType="withEffect">
                                  <p:stCondLst>
                                    <p:cond delay="0"/>
                                  </p:stCondLst>
                                  <p:endCondLst>
                                    <p:cond evt="onNext" delay="0">
                                      <p:tgtEl>
                                        <p:sldTgt/>
                                      </p:tgtEl>
                                    </p:cond>
                                  </p:endCondLst>
                                  <p:childTnLst>
                                    <p:set>
                                      <p:cBhvr rctx="PPT">
                                        <p:cTn id="75" dur="indefinite"/>
                                        <p:tgtEl>
                                          <p:spTgt spid="22"/>
                                        </p:tgtEl>
                                        <p:attrNameLst>
                                          <p:attrName>style.opacity</p:attrName>
                                        </p:attrNameLst>
                                      </p:cBhvr>
                                      <p:to>
                                        <p:strVal val="0.5"/>
                                      </p:to>
                                    </p:set>
                                    <p:animEffect filter="image" prLst="opacity: 0.5">
                                      <p:cBhvr rctx="IE">
                                        <p:cTn id="76" dur="indefinite"/>
                                        <p:tgtEl>
                                          <p:spTgt spid="22"/>
                                        </p:tgtEl>
                                      </p:cBhvr>
                                    </p:animEffect>
                                  </p:childTnLst>
                                </p:cTn>
                              </p:par>
                              <p:par>
                                <p:cTn id="77" presetID="9" presetClass="emph" presetSubtype="0" grpId="0" nodeType="withEffect">
                                  <p:stCondLst>
                                    <p:cond delay="0"/>
                                  </p:stCondLst>
                                  <p:endCondLst>
                                    <p:cond evt="onNext" delay="0">
                                      <p:tgtEl>
                                        <p:sldTgt/>
                                      </p:tgtEl>
                                    </p:cond>
                                  </p:endCondLst>
                                  <p:childTnLst>
                                    <p:set>
                                      <p:cBhvr rctx="PPT">
                                        <p:cTn id="78" dur="indefinite"/>
                                        <p:tgtEl>
                                          <p:spTgt spid="86"/>
                                        </p:tgtEl>
                                        <p:attrNameLst>
                                          <p:attrName>style.opacity</p:attrName>
                                        </p:attrNameLst>
                                      </p:cBhvr>
                                      <p:to>
                                        <p:strVal val="0.5"/>
                                      </p:to>
                                    </p:set>
                                    <p:animEffect filter="image" prLst="opacity: 0.5">
                                      <p:cBhvr rctx="IE">
                                        <p:cTn id="79" dur="indefinite"/>
                                        <p:tgtEl>
                                          <p:spTgt spid="86"/>
                                        </p:tgtEl>
                                      </p:cBhvr>
                                    </p:animEffect>
                                  </p:childTnLst>
                                </p:cTn>
                              </p:par>
                              <p:par>
                                <p:cTn id="80" presetID="9" presetClass="emph" presetSubtype="0" grpId="0" nodeType="withEffect">
                                  <p:stCondLst>
                                    <p:cond delay="0"/>
                                  </p:stCondLst>
                                  <p:endCondLst>
                                    <p:cond evt="onNext" delay="0">
                                      <p:tgtEl>
                                        <p:sldTgt/>
                                      </p:tgtEl>
                                    </p:cond>
                                  </p:endCondLst>
                                  <p:childTnLst>
                                    <p:set>
                                      <p:cBhvr rctx="PPT">
                                        <p:cTn id="81" dur="indefinite"/>
                                        <p:tgtEl>
                                          <p:spTgt spid="83"/>
                                        </p:tgtEl>
                                        <p:attrNameLst>
                                          <p:attrName>style.opacity</p:attrName>
                                        </p:attrNameLst>
                                      </p:cBhvr>
                                      <p:to>
                                        <p:strVal val="0.5"/>
                                      </p:to>
                                    </p:set>
                                    <p:animEffect filter="image" prLst="opacity: 0.5">
                                      <p:cBhvr rctx="IE">
                                        <p:cTn id="82" dur="indefinite"/>
                                        <p:tgtEl>
                                          <p:spTgt spid="83"/>
                                        </p:tgtEl>
                                      </p:cBhvr>
                                    </p:animEffect>
                                  </p:childTnLst>
                                </p:cTn>
                              </p:par>
                              <p:par>
                                <p:cTn id="83" presetID="9" presetClass="emph" presetSubtype="0" grpId="0" nodeType="withEffect">
                                  <p:stCondLst>
                                    <p:cond delay="0"/>
                                  </p:stCondLst>
                                  <p:endCondLst>
                                    <p:cond evt="onNext" delay="0">
                                      <p:tgtEl>
                                        <p:sldTgt/>
                                      </p:tgtEl>
                                    </p:cond>
                                  </p:endCondLst>
                                  <p:childTnLst>
                                    <p:set>
                                      <p:cBhvr rctx="PPT">
                                        <p:cTn id="84" dur="indefinite"/>
                                        <p:tgtEl>
                                          <p:spTgt spid="24"/>
                                        </p:tgtEl>
                                        <p:attrNameLst>
                                          <p:attrName>style.opacity</p:attrName>
                                        </p:attrNameLst>
                                      </p:cBhvr>
                                      <p:to>
                                        <p:strVal val="0.5"/>
                                      </p:to>
                                    </p:set>
                                    <p:animEffect filter="image" prLst="opacity: 0.5">
                                      <p:cBhvr rctx="IE">
                                        <p:cTn id="85" dur="indefinite"/>
                                        <p:tgtEl>
                                          <p:spTgt spid="24"/>
                                        </p:tgtEl>
                                      </p:cBhvr>
                                    </p:animEffect>
                                  </p:childTnLst>
                                </p:cTn>
                              </p:par>
                              <p:par>
                                <p:cTn id="86" presetID="9" presetClass="emph" presetSubtype="0" grpId="0" nodeType="withEffect">
                                  <p:stCondLst>
                                    <p:cond delay="0"/>
                                  </p:stCondLst>
                                  <p:endCondLst>
                                    <p:cond evt="onNext" delay="0">
                                      <p:tgtEl>
                                        <p:sldTgt/>
                                      </p:tgtEl>
                                    </p:cond>
                                  </p:endCondLst>
                                  <p:childTnLst>
                                    <p:set>
                                      <p:cBhvr rctx="PPT">
                                        <p:cTn id="87" dur="indefinite"/>
                                        <p:tgtEl>
                                          <p:spTgt spid="26"/>
                                        </p:tgtEl>
                                        <p:attrNameLst>
                                          <p:attrName>style.opacity</p:attrName>
                                        </p:attrNameLst>
                                      </p:cBhvr>
                                      <p:to>
                                        <p:strVal val="0.5"/>
                                      </p:to>
                                    </p:set>
                                    <p:animEffect filter="image" prLst="opacity: 0.5">
                                      <p:cBhvr rctx="IE">
                                        <p:cTn id="88" dur="indefinite"/>
                                        <p:tgtEl>
                                          <p:spTgt spid="26"/>
                                        </p:tgtEl>
                                      </p:cBhvr>
                                    </p:animEffect>
                                  </p:childTnLst>
                                </p:cTn>
                              </p:par>
                              <p:par>
                                <p:cTn id="89" presetID="9" presetClass="emph" presetSubtype="0" nodeType="withEffect">
                                  <p:stCondLst>
                                    <p:cond delay="0"/>
                                  </p:stCondLst>
                                  <p:endCondLst>
                                    <p:cond evt="onNext" delay="0">
                                      <p:tgtEl>
                                        <p:sldTgt/>
                                      </p:tgtEl>
                                    </p:cond>
                                  </p:endCondLst>
                                  <p:childTnLst>
                                    <p:set>
                                      <p:cBhvr rctx="PPT">
                                        <p:cTn id="90" dur="indefinite"/>
                                        <p:tgtEl>
                                          <p:spTgt spid="50"/>
                                        </p:tgtEl>
                                        <p:attrNameLst>
                                          <p:attrName>style.opacity</p:attrName>
                                        </p:attrNameLst>
                                      </p:cBhvr>
                                      <p:to>
                                        <p:strVal val="0.5"/>
                                      </p:to>
                                    </p:set>
                                    <p:animEffect filter="image" prLst="opacity: 0.5">
                                      <p:cBhvr rctx="IE">
                                        <p:cTn id="91" dur="indefinite"/>
                                        <p:tgtEl>
                                          <p:spTgt spid="50"/>
                                        </p:tgtEl>
                                      </p:cBhvr>
                                    </p:animEffect>
                                  </p:childTnLst>
                                </p:cTn>
                              </p:par>
                              <p:par>
                                <p:cTn id="92" presetID="9" presetClass="emph" presetSubtype="0" nodeType="withEffect">
                                  <p:stCondLst>
                                    <p:cond delay="0"/>
                                  </p:stCondLst>
                                  <p:endCondLst>
                                    <p:cond evt="onNext" delay="0">
                                      <p:tgtEl>
                                        <p:sldTgt/>
                                      </p:tgtEl>
                                    </p:cond>
                                  </p:endCondLst>
                                  <p:childTnLst>
                                    <p:set>
                                      <p:cBhvr rctx="PPT">
                                        <p:cTn id="93" dur="indefinite"/>
                                        <p:tgtEl>
                                          <p:spTgt spid="51"/>
                                        </p:tgtEl>
                                        <p:attrNameLst>
                                          <p:attrName>style.opacity</p:attrName>
                                        </p:attrNameLst>
                                      </p:cBhvr>
                                      <p:to>
                                        <p:strVal val="0.5"/>
                                      </p:to>
                                    </p:set>
                                    <p:animEffect filter="image" prLst="opacity: 0.5">
                                      <p:cBhvr rctx="IE">
                                        <p:cTn id="94" dur="indefinite"/>
                                        <p:tgtEl>
                                          <p:spTgt spid="51"/>
                                        </p:tgtEl>
                                      </p:cBhvr>
                                    </p:animEffect>
                                  </p:childTnLst>
                                </p:cTn>
                              </p:par>
                              <p:par>
                                <p:cTn id="95" presetID="9" presetClass="emph" presetSubtype="0" nodeType="withEffect">
                                  <p:stCondLst>
                                    <p:cond delay="0"/>
                                  </p:stCondLst>
                                  <p:endCondLst>
                                    <p:cond evt="onNext" delay="0">
                                      <p:tgtEl>
                                        <p:sldTgt/>
                                      </p:tgtEl>
                                    </p:cond>
                                  </p:endCondLst>
                                  <p:childTnLst>
                                    <p:set>
                                      <p:cBhvr rctx="PPT">
                                        <p:cTn id="96" dur="indefinite"/>
                                        <p:tgtEl>
                                          <p:spTgt spid="52"/>
                                        </p:tgtEl>
                                        <p:attrNameLst>
                                          <p:attrName>style.opacity</p:attrName>
                                        </p:attrNameLst>
                                      </p:cBhvr>
                                      <p:to>
                                        <p:strVal val="0.5"/>
                                      </p:to>
                                    </p:set>
                                    <p:animEffect filter="image" prLst="opacity: 0.5">
                                      <p:cBhvr rctx="IE">
                                        <p:cTn id="97" dur="indefinite"/>
                                        <p:tgtEl>
                                          <p:spTgt spid="52"/>
                                        </p:tgtEl>
                                      </p:cBhvr>
                                    </p:animEffect>
                                  </p:childTnLst>
                                </p:cTn>
                              </p:par>
                              <p:par>
                                <p:cTn id="98" presetID="9" presetClass="emph" presetSubtype="0" nodeType="withEffect">
                                  <p:stCondLst>
                                    <p:cond delay="0"/>
                                  </p:stCondLst>
                                  <p:endCondLst>
                                    <p:cond evt="onNext" delay="0">
                                      <p:tgtEl>
                                        <p:sldTgt/>
                                      </p:tgtEl>
                                    </p:cond>
                                  </p:endCondLst>
                                  <p:childTnLst>
                                    <p:set>
                                      <p:cBhvr rctx="PPT">
                                        <p:cTn id="99" dur="indefinite"/>
                                        <p:tgtEl>
                                          <p:spTgt spid="53"/>
                                        </p:tgtEl>
                                        <p:attrNameLst>
                                          <p:attrName>style.opacity</p:attrName>
                                        </p:attrNameLst>
                                      </p:cBhvr>
                                      <p:to>
                                        <p:strVal val="0.5"/>
                                      </p:to>
                                    </p:set>
                                    <p:animEffect filter="image" prLst="opacity: 0.5">
                                      <p:cBhvr rctx="IE">
                                        <p:cTn id="100" dur="indefinite"/>
                                        <p:tgtEl>
                                          <p:spTgt spid="53"/>
                                        </p:tgtEl>
                                      </p:cBhvr>
                                    </p:animEffect>
                                  </p:childTnLst>
                                </p:cTn>
                              </p:par>
                              <p:par>
                                <p:cTn id="101" presetID="9" presetClass="emph" presetSubtype="0" nodeType="withEffect">
                                  <p:stCondLst>
                                    <p:cond delay="0"/>
                                  </p:stCondLst>
                                  <p:endCondLst>
                                    <p:cond evt="onNext" delay="0">
                                      <p:tgtEl>
                                        <p:sldTgt/>
                                      </p:tgtEl>
                                    </p:cond>
                                  </p:endCondLst>
                                  <p:childTnLst>
                                    <p:set>
                                      <p:cBhvr rctx="PPT">
                                        <p:cTn id="102" dur="indefinite"/>
                                        <p:tgtEl>
                                          <p:spTgt spid="13"/>
                                        </p:tgtEl>
                                        <p:attrNameLst>
                                          <p:attrName>style.opacity</p:attrName>
                                        </p:attrNameLst>
                                      </p:cBhvr>
                                      <p:to>
                                        <p:strVal val="0.5"/>
                                      </p:to>
                                    </p:set>
                                    <p:animEffect filter="image" prLst="opacity: 0.5">
                                      <p:cBhvr rctx="IE">
                                        <p:cTn id="103" dur="indefinite"/>
                                        <p:tgtEl>
                                          <p:spTgt spid="13"/>
                                        </p:tgtEl>
                                      </p:cBhvr>
                                    </p:animEffect>
                                  </p:childTnLst>
                                </p:cTn>
                              </p:par>
                              <p:par>
                                <p:cTn id="104" presetID="9" presetClass="emph" presetSubtype="0" grpId="0" nodeType="withEffect">
                                  <p:stCondLst>
                                    <p:cond delay="0"/>
                                  </p:stCondLst>
                                  <p:endCondLst>
                                    <p:cond evt="onNext" delay="0">
                                      <p:tgtEl>
                                        <p:sldTgt/>
                                      </p:tgtEl>
                                    </p:cond>
                                  </p:endCondLst>
                                  <p:childTnLst>
                                    <p:set>
                                      <p:cBhvr rctx="PPT">
                                        <p:cTn id="105" dur="indefinite"/>
                                        <p:tgtEl>
                                          <p:spTgt spid="99"/>
                                        </p:tgtEl>
                                        <p:attrNameLst>
                                          <p:attrName>style.opacity</p:attrName>
                                        </p:attrNameLst>
                                      </p:cBhvr>
                                      <p:to>
                                        <p:strVal val="0.5"/>
                                      </p:to>
                                    </p:set>
                                    <p:animEffect filter="image" prLst="opacity: 0.5">
                                      <p:cBhvr rctx="IE">
                                        <p:cTn id="106" dur="indefinite"/>
                                        <p:tgtEl>
                                          <p:spTgt spid="99"/>
                                        </p:tgtEl>
                                      </p:cBhvr>
                                    </p:animEffect>
                                  </p:childTnLst>
                                </p:cTn>
                              </p:par>
                              <p:par>
                                <p:cTn id="107" presetID="9" presetClass="emph" presetSubtype="0" nodeType="withEffect">
                                  <p:stCondLst>
                                    <p:cond delay="0"/>
                                  </p:stCondLst>
                                  <p:endCondLst>
                                    <p:cond evt="onNext" delay="0">
                                      <p:tgtEl>
                                        <p:sldTgt/>
                                      </p:tgtEl>
                                    </p:cond>
                                  </p:endCondLst>
                                  <p:childTnLst>
                                    <p:set>
                                      <p:cBhvr rctx="PPT">
                                        <p:cTn id="108" dur="indefinite"/>
                                        <p:tgtEl>
                                          <p:spTgt spid="4"/>
                                        </p:tgtEl>
                                        <p:attrNameLst>
                                          <p:attrName>style.opacity</p:attrName>
                                        </p:attrNameLst>
                                      </p:cBhvr>
                                      <p:to>
                                        <p:strVal val="0.5"/>
                                      </p:to>
                                    </p:set>
                                    <p:animEffect filter="image" prLst="opacity: 0.5">
                                      <p:cBhvr rctx="IE">
                                        <p:cTn id="109" dur="indefinite"/>
                                        <p:tgtEl>
                                          <p:spTgt spid="4"/>
                                        </p:tgtEl>
                                      </p:cBhvr>
                                    </p:animEffect>
                                  </p:childTnLst>
                                </p:cTn>
                              </p:par>
                              <p:par>
                                <p:cTn id="110" presetID="9" presetClass="emph" presetSubtype="0" grpId="0" nodeType="withEffect">
                                  <p:stCondLst>
                                    <p:cond delay="0"/>
                                  </p:stCondLst>
                                  <p:endCondLst>
                                    <p:cond evt="onNext" delay="0">
                                      <p:tgtEl>
                                        <p:sldTgt/>
                                      </p:tgtEl>
                                    </p:cond>
                                  </p:endCondLst>
                                  <p:childTnLst>
                                    <p:set>
                                      <p:cBhvr rctx="PPT">
                                        <p:cTn id="111" dur="indefinite"/>
                                        <p:tgtEl>
                                          <p:spTgt spid="95"/>
                                        </p:tgtEl>
                                        <p:attrNameLst>
                                          <p:attrName>style.opacity</p:attrName>
                                        </p:attrNameLst>
                                      </p:cBhvr>
                                      <p:to>
                                        <p:strVal val="0.5"/>
                                      </p:to>
                                    </p:set>
                                    <p:animEffect filter="image" prLst="opacity: 0.5">
                                      <p:cBhvr rctx="IE">
                                        <p:cTn id="112" dur="indefinite"/>
                                        <p:tgtEl>
                                          <p:spTgt spid="95"/>
                                        </p:tgtEl>
                                      </p:cBhvr>
                                    </p:animEffect>
                                  </p:childTnLst>
                                </p:cTn>
                              </p:par>
                              <p:par>
                                <p:cTn id="113" presetID="9" presetClass="emph" presetSubtype="0" nodeType="withEffect">
                                  <p:stCondLst>
                                    <p:cond delay="0"/>
                                  </p:stCondLst>
                                  <p:endCondLst>
                                    <p:cond evt="onNext" delay="0">
                                      <p:tgtEl>
                                        <p:sldTgt/>
                                      </p:tgtEl>
                                    </p:cond>
                                  </p:endCondLst>
                                  <p:childTnLst>
                                    <p:set>
                                      <p:cBhvr rctx="PPT">
                                        <p:cTn id="114" dur="indefinite"/>
                                        <p:tgtEl>
                                          <p:spTgt spid="12"/>
                                        </p:tgtEl>
                                        <p:attrNameLst>
                                          <p:attrName>style.opacity</p:attrName>
                                        </p:attrNameLst>
                                      </p:cBhvr>
                                      <p:to>
                                        <p:strVal val="0.5"/>
                                      </p:to>
                                    </p:set>
                                    <p:animEffect filter="image" prLst="opacity: 0.5">
                                      <p:cBhvr rctx="IE">
                                        <p:cTn id="115" dur="indefinite"/>
                                        <p:tgtEl>
                                          <p:spTgt spid="12"/>
                                        </p:tgtEl>
                                      </p:cBhvr>
                                    </p:animEffect>
                                  </p:childTnLst>
                                </p:cTn>
                              </p:par>
                              <p:par>
                                <p:cTn id="116" presetID="9" presetClass="emph" presetSubtype="0" nodeType="withEffect">
                                  <p:stCondLst>
                                    <p:cond delay="0"/>
                                  </p:stCondLst>
                                  <p:endCondLst>
                                    <p:cond evt="onNext" delay="0">
                                      <p:tgtEl>
                                        <p:sldTgt/>
                                      </p:tgtEl>
                                    </p:cond>
                                  </p:endCondLst>
                                  <p:childTnLst>
                                    <p:set>
                                      <p:cBhvr rctx="PPT">
                                        <p:cTn id="117" dur="indefinite"/>
                                        <p:tgtEl>
                                          <p:spTgt spid="21"/>
                                        </p:tgtEl>
                                        <p:attrNameLst>
                                          <p:attrName>style.opacity</p:attrName>
                                        </p:attrNameLst>
                                      </p:cBhvr>
                                      <p:to>
                                        <p:strVal val="0.5"/>
                                      </p:to>
                                    </p:set>
                                    <p:animEffect filter="image" prLst="opacity: 0.5">
                                      <p:cBhvr rctx="IE">
                                        <p:cTn id="118" dur="indefinite"/>
                                        <p:tgtEl>
                                          <p:spTgt spid="21"/>
                                        </p:tgtEl>
                                      </p:cBhvr>
                                    </p:animEffect>
                                  </p:childTnLst>
                                </p:cTn>
                              </p:par>
                              <p:par>
                                <p:cTn id="119" presetID="9" presetClass="emph" presetSubtype="0" grpId="0" nodeType="withEffect">
                                  <p:stCondLst>
                                    <p:cond delay="0"/>
                                  </p:stCondLst>
                                  <p:endCondLst>
                                    <p:cond evt="onNext" delay="0">
                                      <p:tgtEl>
                                        <p:sldTgt/>
                                      </p:tgtEl>
                                    </p:cond>
                                  </p:endCondLst>
                                  <p:childTnLst>
                                    <p:set>
                                      <p:cBhvr rctx="PPT">
                                        <p:cTn id="120" dur="indefinite"/>
                                        <p:tgtEl>
                                          <p:spTgt spid="76"/>
                                        </p:tgtEl>
                                        <p:attrNameLst>
                                          <p:attrName>style.opacity</p:attrName>
                                        </p:attrNameLst>
                                      </p:cBhvr>
                                      <p:to>
                                        <p:strVal val="0.5"/>
                                      </p:to>
                                    </p:set>
                                    <p:animEffect filter="image" prLst="opacity: 0.5">
                                      <p:cBhvr rctx="IE">
                                        <p:cTn id="121" dur="indefinite"/>
                                        <p:tgtEl>
                                          <p:spTgt spid="76"/>
                                        </p:tgtEl>
                                      </p:cBhvr>
                                    </p:animEffect>
                                  </p:childTnLst>
                                </p:cTn>
                              </p:par>
                              <p:par>
                                <p:cTn id="122" presetID="9" presetClass="emph" presetSubtype="0" grpId="0" nodeType="withEffect">
                                  <p:stCondLst>
                                    <p:cond delay="0"/>
                                  </p:stCondLst>
                                  <p:endCondLst>
                                    <p:cond evt="onNext" delay="0">
                                      <p:tgtEl>
                                        <p:sldTgt/>
                                      </p:tgtEl>
                                    </p:cond>
                                  </p:endCondLst>
                                  <p:childTnLst>
                                    <p:set>
                                      <p:cBhvr rctx="PPT">
                                        <p:cTn id="123" dur="indefinite"/>
                                        <p:tgtEl>
                                          <p:spTgt spid="84"/>
                                        </p:tgtEl>
                                        <p:attrNameLst>
                                          <p:attrName>style.opacity</p:attrName>
                                        </p:attrNameLst>
                                      </p:cBhvr>
                                      <p:to>
                                        <p:strVal val="0.5"/>
                                      </p:to>
                                    </p:set>
                                    <p:animEffect filter="image" prLst="opacity: 0.5">
                                      <p:cBhvr rctx="IE">
                                        <p:cTn id="124" dur="indefinite"/>
                                        <p:tgtEl>
                                          <p:spTgt spid="84"/>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1000"/>
                                  </p:stCondLst>
                                  <p:childTnLst>
                                    <p:set>
                                      <p:cBhvr>
                                        <p:cTn id="128" dur="1" fill="hold">
                                          <p:stCondLst>
                                            <p:cond delay="0"/>
                                          </p:stCondLst>
                                        </p:cTn>
                                        <p:tgtEl>
                                          <p:spTgt spid="103"/>
                                        </p:tgtEl>
                                        <p:attrNameLst>
                                          <p:attrName>style.visibility</p:attrName>
                                        </p:attrNameLst>
                                      </p:cBhvr>
                                      <p:to>
                                        <p:strVal val="visible"/>
                                      </p:to>
                                    </p:set>
                                  </p:childTnLst>
                                </p:cTn>
                              </p:par>
                            </p:childTnLst>
                          </p:cTn>
                        </p:par>
                        <p:par>
                          <p:cTn id="129" fill="hold">
                            <p:stCondLst>
                              <p:cond delay="1000"/>
                            </p:stCondLst>
                            <p:childTnLst>
                              <p:par>
                                <p:cTn id="130" presetID="1" presetClass="entr" presetSubtype="0" fill="hold" nodeType="afterEffect">
                                  <p:stCondLst>
                                    <p:cond delay="500"/>
                                  </p:stCondLst>
                                  <p:childTnLst>
                                    <p:set>
                                      <p:cBhvr>
                                        <p:cTn id="131" dur="1" fill="hold">
                                          <p:stCondLst>
                                            <p:cond delay="0"/>
                                          </p:stCondLst>
                                        </p:cTn>
                                        <p:tgtEl>
                                          <p:spTgt spid="11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70" grpId="0"/>
      <p:bldP spid="71" grpId="0"/>
      <p:bldP spid="82" grpId="0"/>
      <p:bldP spid="95" grpId="0" animBg="1"/>
      <p:bldP spid="104" grpId="0" animBg="1"/>
      <p:bldP spid="105" grpId="0" animBg="1"/>
      <p:bldP spid="76" grpId="0"/>
      <p:bldP spid="78" grpId="0"/>
      <p:bldP spid="83" grpId="0"/>
      <p:bldP spid="84" grpId="0"/>
      <p:bldP spid="85" grpId="0"/>
      <p:bldP spid="86" grpId="0"/>
      <p:bldP spid="28" grpId="0"/>
      <p:bldP spid="99" grpId="0"/>
      <p:bldP spid="101" grpId="0"/>
      <p:bldP spid="107" grpId="0" animBg="1"/>
      <p:bldP spid="108" grpId="0"/>
      <p:bldP spid="1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43887" y="1357383"/>
            <a:ext cx="1357322" cy="428628"/>
            <a:chOff x="2143108" y="4929198"/>
            <a:chExt cx="1571636" cy="642942"/>
          </a:xfrm>
        </p:grpSpPr>
        <p:sp>
          <p:nvSpPr>
            <p:cNvPr id="5" name="Rounded Rectangle 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6" name="Rectangle 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7" name="Rectangle 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grpSp>
        <p:nvGrpSpPr>
          <p:cNvPr id="8" name="Group 7"/>
          <p:cNvGrpSpPr/>
          <p:nvPr/>
        </p:nvGrpSpPr>
        <p:grpSpPr>
          <a:xfrm>
            <a:off x="3290286" y="1490834"/>
            <a:ext cx="1357322" cy="428628"/>
            <a:chOff x="2143108" y="4929198"/>
            <a:chExt cx="1571636" cy="642942"/>
          </a:xfrm>
        </p:grpSpPr>
        <p:sp>
          <p:nvSpPr>
            <p:cNvPr id="9" name="Rounded Rectangle 8"/>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 name="Rectangle 9"/>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11" name="Rectangle 10"/>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cxnSp>
        <p:nvCxnSpPr>
          <p:cNvPr id="12" name="Straight Connector 11"/>
          <p:cNvCxnSpPr>
            <a:stCxn id="9" idx="3"/>
            <a:endCxn id="5" idx="1"/>
          </p:cNvCxnSpPr>
          <p:nvPr/>
        </p:nvCxnSpPr>
        <p:spPr>
          <a:xfrm flipV="1">
            <a:off x="4647608" y="1571697"/>
            <a:ext cx="1496279" cy="133451"/>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143224" y="2075027"/>
            <a:ext cx="1357322" cy="428628"/>
            <a:chOff x="2143108" y="4929198"/>
            <a:chExt cx="1571636" cy="642942"/>
          </a:xfrm>
        </p:grpSpPr>
        <p:sp>
          <p:nvSpPr>
            <p:cNvPr id="14" name="Rounded Rectangle 13"/>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5" name="Rectangle 14"/>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16" name="Rectangle 15"/>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grpSp>
        <p:nvGrpSpPr>
          <p:cNvPr id="17" name="Group 16"/>
          <p:cNvGrpSpPr/>
          <p:nvPr/>
        </p:nvGrpSpPr>
        <p:grpSpPr>
          <a:xfrm>
            <a:off x="406366" y="3365361"/>
            <a:ext cx="1357322" cy="428628"/>
            <a:chOff x="2143108" y="4929198"/>
            <a:chExt cx="1571636" cy="642942"/>
          </a:xfrm>
        </p:grpSpPr>
        <p:sp>
          <p:nvSpPr>
            <p:cNvPr id="18" name="Rounded Rectangle 17"/>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9" name="Rectangle 18"/>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20" name="Rectangle 19"/>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cxnSp>
        <p:nvCxnSpPr>
          <p:cNvPr id="21" name="Straight Connector 20"/>
          <p:cNvCxnSpPr>
            <a:stCxn id="9" idx="3"/>
            <a:endCxn id="14" idx="1"/>
          </p:cNvCxnSpPr>
          <p:nvPr/>
        </p:nvCxnSpPr>
        <p:spPr>
          <a:xfrm>
            <a:off x="4647608" y="1705148"/>
            <a:ext cx="1495616" cy="584193"/>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3"/>
            <a:endCxn id="14" idx="1"/>
          </p:cNvCxnSpPr>
          <p:nvPr/>
        </p:nvCxnSpPr>
        <p:spPr>
          <a:xfrm flipV="1">
            <a:off x="1763688" y="2289341"/>
            <a:ext cx="4379536" cy="1290334"/>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71895" y="1324345"/>
            <a:ext cx="428628" cy="265009"/>
          </a:xfrm>
          <a:prstGeom prst="rect">
            <a:avLst/>
          </a:prstGeom>
          <a:noFill/>
        </p:spPr>
        <p:txBody>
          <a:bodyPr wrap="square" rtlCol="0">
            <a:spAutoFit/>
          </a:bodyPr>
          <a:lstStyle/>
          <a:p>
            <a:pPr>
              <a:buNone/>
            </a:pPr>
            <a:r>
              <a:rPr lang="en-US" sz="1100" dirty="0" smtClean="0">
                <a:solidFill>
                  <a:schemeClr val="bg1"/>
                </a:solidFill>
              </a:rPr>
              <a:t>a</a:t>
            </a:r>
            <a:endParaRPr lang="en-US" sz="1100" dirty="0">
              <a:solidFill>
                <a:schemeClr val="bg1"/>
              </a:solidFill>
            </a:endParaRPr>
          </a:p>
        </p:txBody>
      </p:sp>
      <p:sp>
        <p:nvSpPr>
          <p:cNvPr id="25" name="TextBox 24"/>
          <p:cNvSpPr txBox="1"/>
          <p:nvPr/>
        </p:nvSpPr>
        <p:spPr>
          <a:xfrm>
            <a:off x="3762321" y="1462453"/>
            <a:ext cx="428628" cy="265009"/>
          </a:xfrm>
          <a:prstGeom prst="rect">
            <a:avLst/>
          </a:prstGeom>
          <a:noFill/>
        </p:spPr>
        <p:txBody>
          <a:bodyPr wrap="square" rtlCol="0">
            <a:spAutoFit/>
          </a:bodyPr>
          <a:lstStyle/>
          <a:p>
            <a:pPr>
              <a:buNone/>
            </a:pPr>
            <a:r>
              <a:rPr lang="en-US" sz="1100" dirty="0" smtClean="0">
                <a:solidFill>
                  <a:schemeClr val="bg1"/>
                </a:solidFill>
              </a:rPr>
              <a:t>b</a:t>
            </a:r>
            <a:endParaRPr lang="en-US" sz="1100" dirty="0">
              <a:solidFill>
                <a:schemeClr val="bg1"/>
              </a:solidFill>
            </a:endParaRPr>
          </a:p>
        </p:txBody>
      </p:sp>
      <p:sp>
        <p:nvSpPr>
          <p:cNvPr id="26" name="TextBox 25"/>
          <p:cNvSpPr txBox="1"/>
          <p:nvPr/>
        </p:nvSpPr>
        <p:spPr>
          <a:xfrm>
            <a:off x="6669485" y="2060428"/>
            <a:ext cx="428628" cy="265009"/>
          </a:xfrm>
          <a:prstGeom prst="rect">
            <a:avLst/>
          </a:prstGeom>
          <a:noFill/>
        </p:spPr>
        <p:txBody>
          <a:bodyPr wrap="square" rtlCol="0">
            <a:spAutoFit/>
          </a:bodyPr>
          <a:lstStyle/>
          <a:p>
            <a:pPr>
              <a:buNone/>
            </a:pPr>
            <a:r>
              <a:rPr lang="en-US" sz="1100" dirty="0" smtClean="0">
                <a:solidFill>
                  <a:schemeClr val="bg1"/>
                </a:solidFill>
              </a:rPr>
              <a:t>d</a:t>
            </a:r>
            <a:endParaRPr lang="en-US" sz="1100" dirty="0">
              <a:solidFill>
                <a:schemeClr val="bg1"/>
              </a:solidFill>
            </a:endParaRPr>
          </a:p>
        </p:txBody>
      </p:sp>
      <p:sp>
        <p:nvSpPr>
          <p:cNvPr id="27" name="TextBox 26"/>
          <p:cNvSpPr txBox="1"/>
          <p:nvPr/>
        </p:nvSpPr>
        <p:spPr>
          <a:xfrm>
            <a:off x="924102" y="3358876"/>
            <a:ext cx="428628" cy="265009"/>
          </a:xfrm>
          <a:prstGeom prst="rect">
            <a:avLst/>
          </a:prstGeom>
          <a:noFill/>
        </p:spPr>
        <p:txBody>
          <a:bodyPr wrap="square" rtlCol="0">
            <a:spAutoFit/>
          </a:bodyPr>
          <a:lstStyle/>
          <a:p>
            <a:pPr>
              <a:buNone/>
            </a:pPr>
            <a:r>
              <a:rPr lang="en-US" sz="1100" dirty="0">
                <a:solidFill>
                  <a:schemeClr val="bg1"/>
                </a:solidFill>
              </a:rPr>
              <a:t>c</a:t>
            </a:r>
          </a:p>
        </p:txBody>
      </p:sp>
      <p:pic>
        <p:nvPicPr>
          <p:cNvPr id="48" name="Picture 3"/>
          <p:cNvPicPr>
            <a:picLocks noChangeAspect="1" noChangeArrowheads="1"/>
          </p:cNvPicPr>
          <p:nvPr/>
        </p:nvPicPr>
        <p:blipFill>
          <a:blip r:embed="rId3" cstate="print"/>
          <a:srcRect l="16344" t="50959" r="70196" b="34057"/>
          <a:stretch>
            <a:fillRect/>
          </a:stretch>
        </p:blipFill>
        <p:spPr bwMode="auto">
          <a:xfrm>
            <a:off x="4035682" y="1502732"/>
            <a:ext cx="500066" cy="392909"/>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49" name="Picture 2" descr="https://upload.wikimedia.org/wikipedia/en/8/85/Best-shot-stanley-kubrick-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73584" y="1495646"/>
            <a:ext cx="320403" cy="424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47200" y="1375241"/>
            <a:ext cx="276739" cy="3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descr="See original 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24170" y="1370341"/>
            <a:ext cx="275416" cy="4027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7" cstate="print"/>
          <a:srcRect/>
          <a:stretch>
            <a:fillRect/>
          </a:stretch>
        </p:blipFill>
        <p:spPr bwMode="auto">
          <a:xfrm>
            <a:off x="6333843" y="2090984"/>
            <a:ext cx="288701" cy="433052"/>
          </a:xfrm>
          <a:prstGeom prst="rect">
            <a:avLst/>
          </a:prstGeom>
          <a:noFill/>
          <a:ln w="9525">
            <a:noFill/>
            <a:miter lim="800000"/>
            <a:headEnd/>
            <a:tailEnd/>
          </a:ln>
          <a:effectLst/>
        </p:spPr>
      </p:pic>
      <p:pic>
        <p:nvPicPr>
          <p:cNvPr id="53" name="Picture 3"/>
          <p:cNvPicPr>
            <a:picLocks noChangeAspect="1" noChangeArrowheads="1"/>
          </p:cNvPicPr>
          <p:nvPr/>
        </p:nvPicPr>
        <p:blipFill>
          <a:blip r:embed="rId8" cstate="print"/>
          <a:srcRect/>
          <a:stretch>
            <a:fillRect/>
          </a:stretch>
        </p:blipFill>
        <p:spPr bwMode="auto">
          <a:xfrm>
            <a:off x="6997303" y="2085422"/>
            <a:ext cx="328861" cy="427353"/>
          </a:xfrm>
          <a:prstGeom prst="rect">
            <a:avLst/>
          </a:prstGeom>
          <a:noFill/>
          <a:ln w="9525">
            <a:noFill/>
            <a:miter lim="800000"/>
            <a:headEnd/>
            <a:tailEnd/>
          </a:ln>
          <a:effectLst/>
        </p:spPr>
      </p:pic>
      <p:pic>
        <p:nvPicPr>
          <p:cNvPr id="3" name="Picture 2"/>
          <p:cNvPicPr>
            <a:picLocks noChangeAspect="1"/>
          </p:cNvPicPr>
          <p:nvPr/>
        </p:nvPicPr>
        <p:blipFill>
          <a:blip r:embed="rId9"/>
          <a:stretch>
            <a:fillRect/>
          </a:stretch>
        </p:blipFill>
        <p:spPr>
          <a:xfrm>
            <a:off x="509589" y="3431464"/>
            <a:ext cx="408853" cy="306640"/>
          </a:xfrm>
          <a:prstGeom prst="rect">
            <a:avLst/>
          </a:prstGeom>
        </p:spPr>
      </p:pic>
      <p:pic>
        <p:nvPicPr>
          <p:cNvPr id="33" name="Picture 32"/>
          <p:cNvPicPr>
            <a:picLocks noChangeAspect="1"/>
          </p:cNvPicPr>
          <p:nvPr/>
        </p:nvPicPr>
        <p:blipFill>
          <a:blip r:embed="rId10"/>
          <a:stretch>
            <a:fillRect/>
          </a:stretch>
        </p:blipFill>
        <p:spPr>
          <a:xfrm>
            <a:off x="1285603" y="3372584"/>
            <a:ext cx="292995" cy="391757"/>
          </a:xfrm>
          <a:prstGeom prst="rect">
            <a:avLst/>
          </a:prstGeom>
        </p:spPr>
      </p:pic>
      <p:grpSp>
        <p:nvGrpSpPr>
          <p:cNvPr id="54" name="Group 53"/>
          <p:cNvGrpSpPr/>
          <p:nvPr/>
        </p:nvGrpSpPr>
        <p:grpSpPr>
          <a:xfrm>
            <a:off x="3292800" y="4132753"/>
            <a:ext cx="1357322" cy="428628"/>
            <a:chOff x="2143108" y="4929198"/>
            <a:chExt cx="1571636" cy="642942"/>
          </a:xfrm>
        </p:grpSpPr>
        <p:sp>
          <p:nvSpPr>
            <p:cNvPr id="55" name="Rounded Rectangle 54"/>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56" name="Rectangle 55"/>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57" name="Rectangle 56"/>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58" name="Picture 57"/>
          <p:cNvPicPr>
            <a:picLocks noChangeAspect="1"/>
          </p:cNvPicPr>
          <p:nvPr/>
        </p:nvPicPr>
        <p:blipFill>
          <a:blip r:embed="rId11"/>
          <a:stretch>
            <a:fillRect/>
          </a:stretch>
        </p:blipFill>
        <p:spPr>
          <a:xfrm>
            <a:off x="3477889" y="4143140"/>
            <a:ext cx="305632" cy="389264"/>
          </a:xfrm>
          <a:prstGeom prst="rect">
            <a:avLst/>
          </a:prstGeom>
        </p:spPr>
      </p:pic>
      <p:pic>
        <p:nvPicPr>
          <p:cNvPr id="59" name="Picture 58"/>
          <p:cNvPicPr>
            <a:picLocks noChangeAspect="1"/>
          </p:cNvPicPr>
          <p:nvPr/>
        </p:nvPicPr>
        <p:blipFill>
          <a:blip r:embed="rId12"/>
          <a:stretch>
            <a:fillRect/>
          </a:stretch>
        </p:blipFill>
        <p:spPr>
          <a:xfrm>
            <a:off x="4036405" y="4155020"/>
            <a:ext cx="582793" cy="387572"/>
          </a:xfrm>
          <a:prstGeom prst="rect">
            <a:avLst/>
          </a:prstGeom>
        </p:spPr>
      </p:pic>
      <p:grpSp>
        <p:nvGrpSpPr>
          <p:cNvPr id="60" name="Group 59"/>
          <p:cNvGrpSpPr/>
          <p:nvPr/>
        </p:nvGrpSpPr>
        <p:grpSpPr>
          <a:xfrm>
            <a:off x="6240938" y="3415593"/>
            <a:ext cx="1357322" cy="428628"/>
            <a:chOff x="2143108" y="4929198"/>
            <a:chExt cx="1571636" cy="642942"/>
          </a:xfrm>
        </p:grpSpPr>
        <p:sp>
          <p:nvSpPr>
            <p:cNvPr id="61" name="Rounded Rectangle 60"/>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62" name="Rectangle 61"/>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63" name="Rectangle 62"/>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64" name="Picture 63"/>
          <p:cNvPicPr>
            <a:picLocks noChangeAspect="1"/>
          </p:cNvPicPr>
          <p:nvPr/>
        </p:nvPicPr>
        <p:blipFill>
          <a:blip r:embed="rId13"/>
          <a:stretch>
            <a:fillRect/>
          </a:stretch>
        </p:blipFill>
        <p:spPr>
          <a:xfrm>
            <a:off x="6437588" y="3418240"/>
            <a:ext cx="296921" cy="445382"/>
          </a:xfrm>
          <a:prstGeom prst="rect">
            <a:avLst/>
          </a:prstGeom>
        </p:spPr>
      </p:pic>
      <p:pic>
        <p:nvPicPr>
          <p:cNvPr id="65" name="Picture 64"/>
          <p:cNvPicPr>
            <a:picLocks noChangeAspect="1"/>
          </p:cNvPicPr>
          <p:nvPr/>
        </p:nvPicPr>
        <p:blipFill>
          <a:blip r:embed="rId14"/>
          <a:stretch>
            <a:fillRect/>
          </a:stretch>
        </p:blipFill>
        <p:spPr>
          <a:xfrm>
            <a:off x="6946717" y="3457551"/>
            <a:ext cx="615681" cy="344782"/>
          </a:xfrm>
          <a:prstGeom prst="rect">
            <a:avLst/>
          </a:prstGeom>
        </p:spPr>
      </p:pic>
      <p:cxnSp>
        <p:nvCxnSpPr>
          <p:cNvPr id="66" name="Straight Connector 65"/>
          <p:cNvCxnSpPr>
            <a:stCxn id="55" idx="3"/>
            <a:endCxn id="61" idx="1"/>
          </p:cNvCxnSpPr>
          <p:nvPr/>
        </p:nvCxnSpPr>
        <p:spPr>
          <a:xfrm flipV="1">
            <a:off x="4650122" y="3629907"/>
            <a:ext cx="1590816" cy="71716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716845" y="3431345"/>
            <a:ext cx="428628" cy="265009"/>
          </a:xfrm>
          <a:prstGeom prst="rect">
            <a:avLst/>
          </a:prstGeom>
          <a:noFill/>
        </p:spPr>
        <p:txBody>
          <a:bodyPr wrap="square" rtlCol="0">
            <a:spAutoFit/>
          </a:bodyPr>
          <a:lstStyle/>
          <a:p>
            <a:pPr>
              <a:buNone/>
            </a:pPr>
            <a:r>
              <a:rPr lang="en-US" sz="1100" dirty="0">
                <a:solidFill>
                  <a:schemeClr val="bg1"/>
                </a:solidFill>
              </a:rPr>
              <a:t>f</a:t>
            </a:r>
          </a:p>
        </p:txBody>
      </p:sp>
      <p:sp>
        <p:nvSpPr>
          <p:cNvPr id="71" name="TextBox 70"/>
          <p:cNvSpPr txBox="1"/>
          <p:nvPr/>
        </p:nvSpPr>
        <p:spPr>
          <a:xfrm>
            <a:off x="3754296" y="4091815"/>
            <a:ext cx="428628" cy="265009"/>
          </a:xfrm>
          <a:prstGeom prst="rect">
            <a:avLst/>
          </a:prstGeom>
          <a:noFill/>
        </p:spPr>
        <p:txBody>
          <a:bodyPr wrap="square" rtlCol="0">
            <a:spAutoFit/>
          </a:bodyPr>
          <a:lstStyle/>
          <a:p>
            <a:pPr>
              <a:buNone/>
            </a:pPr>
            <a:r>
              <a:rPr lang="en-US" sz="1100" dirty="0" smtClean="0">
                <a:solidFill>
                  <a:schemeClr val="bg1"/>
                </a:solidFill>
              </a:rPr>
              <a:t>g</a:t>
            </a:r>
            <a:endParaRPr lang="en-US" sz="1100" dirty="0">
              <a:solidFill>
                <a:schemeClr val="bg1"/>
              </a:solidFill>
            </a:endParaRPr>
          </a:p>
        </p:txBody>
      </p:sp>
      <p:grpSp>
        <p:nvGrpSpPr>
          <p:cNvPr id="72" name="Group 71"/>
          <p:cNvGrpSpPr/>
          <p:nvPr/>
        </p:nvGrpSpPr>
        <p:grpSpPr>
          <a:xfrm>
            <a:off x="467846" y="1710144"/>
            <a:ext cx="1357322" cy="428628"/>
            <a:chOff x="2143108" y="4929198"/>
            <a:chExt cx="1571636" cy="642942"/>
          </a:xfrm>
        </p:grpSpPr>
        <p:sp>
          <p:nvSpPr>
            <p:cNvPr id="73" name="Rounded Rectangle 72"/>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74" name="Rectangle 73"/>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75" name="Rectangle 74"/>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pic>
        <p:nvPicPr>
          <p:cNvPr id="79" name="Picture 3"/>
          <p:cNvPicPr>
            <a:picLocks noChangeAspect="1" noChangeArrowheads="1"/>
          </p:cNvPicPr>
          <p:nvPr/>
        </p:nvPicPr>
        <p:blipFill>
          <a:blip r:embed="rId15" cstate="print"/>
          <a:srcRect/>
          <a:stretch>
            <a:fillRect/>
          </a:stretch>
        </p:blipFill>
        <p:spPr bwMode="auto">
          <a:xfrm>
            <a:off x="1331942" y="1711954"/>
            <a:ext cx="316825" cy="426645"/>
          </a:xfrm>
          <a:prstGeom prst="rect">
            <a:avLst/>
          </a:prstGeom>
          <a:noFill/>
          <a:ln w="9525">
            <a:noFill/>
            <a:miter lim="800000"/>
            <a:headEnd/>
            <a:tailEnd/>
          </a:ln>
        </p:spPr>
      </p:pic>
      <p:pic>
        <p:nvPicPr>
          <p:cNvPr id="80" name="Picture 3"/>
          <p:cNvPicPr>
            <a:picLocks noChangeAspect="1" noChangeArrowheads="1"/>
          </p:cNvPicPr>
          <p:nvPr/>
        </p:nvPicPr>
        <p:blipFill>
          <a:blip r:embed="rId16"/>
          <a:srcRect l="50527" t="11726" r="17895" b="29532"/>
          <a:stretch>
            <a:fillRect/>
          </a:stretch>
        </p:blipFill>
        <p:spPr bwMode="auto">
          <a:xfrm>
            <a:off x="663420" y="1706724"/>
            <a:ext cx="308482" cy="431875"/>
          </a:xfrm>
          <a:prstGeom prst="rect">
            <a:avLst/>
          </a:prstGeom>
          <a:noFill/>
          <a:ln w="9525">
            <a:noFill/>
            <a:miter lim="800000"/>
            <a:headEnd/>
            <a:tailEnd/>
          </a:ln>
          <a:effectLst/>
        </p:spPr>
      </p:pic>
      <p:cxnSp>
        <p:nvCxnSpPr>
          <p:cNvPr id="81" name="Straight Connector 80"/>
          <p:cNvCxnSpPr>
            <a:stCxn id="73" idx="3"/>
            <a:endCxn id="9" idx="1"/>
          </p:cNvCxnSpPr>
          <p:nvPr/>
        </p:nvCxnSpPr>
        <p:spPr>
          <a:xfrm flipV="1">
            <a:off x="1825168" y="1705148"/>
            <a:ext cx="1465118" cy="21931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990299" y="1673851"/>
            <a:ext cx="428628" cy="265009"/>
          </a:xfrm>
          <a:prstGeom prst="rect">
            <a:avLst/>
          </a:prstGeom>
          <a:noFill/>
        </p:spPr>
        <p:txBody>
          <a:bodyPr wrap="square" rtlCol="0">
            <a:spAutoFit/>
          </a:bodyPr>
          <a:lstStyle/>
          <a:p>
            <a:pPr>
              <a:buNone/>
            </a:pPr>
            <a:r>
              <a:rPr lang="en-US" sz="1100" dirty="0" smtClean="0">
                <a:solidFill>
                  <a:schemeClr val="bg1"/>
                </a:solidFill>
              </a:rPr>
              <a:t>e</a:t>
            </a:r>
            <a:endParaRPr lang="en-US" sz="1100" dirty="0">
              <a:solidFill>
                <a:schemeClr val="bg1"/>
              </a:solidFill>
            </a:endParaRPr>
          </a:p>
        </p:txBody>
      </p:sp>
      <p:grpSp>
        <p:nvGrpSpPr>
          <p:cNvPr id="89" name="Group 88"/>
          <p:cNvGrpSpPr/>
          <p:nvPr/>
        </p:nvGrpSpPr>
        <p:grpSpPr>
          <a:xfrm>
            <a:off x="384407" y="4066650"/>
            <a:ext cx="1357322" cy="428628"/>
            <a:chOff x="2143108" y="4929198"/>
            <a:chExt cx="1571636" cy="642942"/>
          </a:xfrm>
        </p:grpSpPr>
        <p:sp>
          <p:nvSpPr>
            <p:cNvPr id="90" name="Rounded Rectangle 89"/>
            <p:cNvSpPr/>
            <p:nvPr/>
          </p:nvSpPr>
          <p:spPr>
            <a:xfrm>
              <a:off x="2143108" y="4929198"/>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91" name="Rectangle 90"/>
            <p:cNvSpPr/>
            <p:nvPr/>
          </p:nvSpPr>
          <p:spPr>
            <a:xfrm>
              <a:off x="3143240"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sp>
          <p:nvSpPr>
            <p:cNvPr id="92" name="Rectangle 91"/>
            <p:cNvSpPr/>
            <p:nvPr/>
          </p:nvSpPr>
          <p:spPr>
            <a:xfrm>
              <a:off x="2357422" y="5072074"/>
              <a:ext cx="357190" cy="35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1400" dirty="0"/>
            </a:p>
          </p:txBody>
        </p:sp>
      </p:grpSp>
      <p:sp>
        <p:nvSpPr>
          <p:cNvPr id="93" name="TextBox 92"/>
          <p:cNvSpPr txBox="1"/>
          <p:nvPr/>
        </p:nvSpPr>
        <p:spPr>
          <a:xfrm>
            <a:off x="902143" y="4060165"/>
            <a:ext cx="428628" cy="265009"/>
          </a:xfrm>
          <a:prstGeom prst="rect">
            <a:avLst/>
          </a:prstGeom>
          <a:noFill/>
        </p:spPr>
        <p:txBody>
          <a:bodyPr wrap="square" rtlCol="0">
            <a:spAutoFit/>
          </a:bodyPr>
          <a:lstStyle/>
          <a:p>
            <a:pPr>
              <a:buNone/>
            </a:pPr>
            <a:r>
              <a:rPr lang="en-US" sz="1100" dirty="0" smtClean="0">
                <a:solidFill>
                  <a:schemeClr val="bg1"/>
                </a:solidFill>
              </a:rPr>
              <a:t>h</a:t>
            </a:r>
            <a:endParaRPr lang="en-US" sz="1100" dirty="0">
              <a:solidFill>
                <a:schemeClr val="bg1"/>
              </a:solidFill>
            </a:endParaRPr>
          </a:p>
        </p:txBody>
      </p:sp>
      <p:pic>
        <p:nvPicPr>
          <p:cNvPr id="94" name="Picture 93"/>
          <p:cNvPicPr>
            <a:picLocks noChangeAspect="1"/>
          </p:cNvPicPr>
          <p:nvPr/>
        </p:nvPicPr>
        <p:blipFill>
          <a:blip r:embed="rId9"/>
          <a:stretch>
            <a:fillRect/>
          </a:stretch>
        </p:blipFill>
        <p:spPr>
          <a:xfrm>
            <a:off x="487630" y="4132753"/>
            <a:ext cx="408853" cy="306640"/>
          </a:xfrm>
          <a:prstGeom prst="rect">
            <a:avLst/>
          </a:prstGeom>
        </p:spPr>
      </p:pic>
      <p:cxnSp>
        <p:nvCxnSpPr>
          <p:cNvPr id="96" name="Straight Connector 95"/>
          <p:cNvCxnSpPr>
            <a:stCxn id="90" idx="3"/>
            <a:endCxn id="9" idx="1"/>
          </p:cNvCxnSpPr>
          <p:nvPr/>
        </p:nvCxnSpPr>
        <p:spPr>
          <a:xfrm flipV="1">
            <a:off x="1741729" y="1705148"/>
            <a:ext cx="1548557" cy="2575816"/>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3"/>
            <a:endCxn id="14" idx="1"/>
          </p:cNvCxnSpPr>
          <p:nvPr/>
        </p:nvCxnSpPr>
        <p:spPr>
          <a:xfrm flipV="1">
            <a:off x="1741729" y="2289341"/>
            <a:ext cx="4401495" cy="199162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7"/>
          <a:stretch>
            <a:fillRect/>
          </a:stretch>
        </p:blipFill>
        <p:spPr>
          <a:xfrm>
            <a:off x="1248503" y="4117236"/>
            <a:ext cx="308136" cy="374977"/>
          </a:xfrm>
          <a:prstGeom prst="rect">
            <a:avLst/>
          </a:prstGeom>
        </p:spPr>
      </p:pic>
      <p:sp>
        <p:nvSpPr>
          <p:cNvPr id="29" name="Rounded Rectangle 28"/>
          <p:cNvSpPr/>
          <p:nvPr/>
        </p:nvSpPr>
        <p:spPr>
          <a:xfrm>
            <a:off x="3085941" y="1318419"/>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95" name="Rounded Rectangle 94"/>
          <p:cNvSpPr/>
          <p:nvPr/>
        </p:nvSpPr>
        <p:spPr>
          <a:xfrm>
            <a:off x="6004930" y="1157056"/>
            <a:ext cx="1710300"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0" name="Rounded Rectangle 99"/>
          <p:cNvSpPr/>
          <p:nvPr/>
        </p:nvSpPr>
        <p:spPr>
          <a:xfrm>
            <a:off x="179512" y="3168178"/>
            <a:ext cx="1728192" cy="152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4" name="Rounded Rectangle 103"/>
          <p:cNvSpPr/>
          <p:nvPr/>
        </p:nvSpPr>
        <p:spPr>
          <a:xfrm>
            <a:off x="259108" y="1324345"/>
            <a:ext cx="1823576" cy="1072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5" name="Rounded Rectangle 104"/>
          <p:cNvSpPr/>
          <p:nvPr/>
        </p:nvSpPr>
        <p:spPr>
          <a:xfrm>
            <a:off x="6010533" y="3291568"/>
            <a:ext cx="1728872" cy="740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cxnSp>
        <p:nvCxnSpPr>
          <p:cNvPr id="23" name="Straight Connector 22"/>
          <p:cNvCxnSpPr>
            <a:stCxn id="18" idx="3"/>
            <a:endCxn id="9" idx="1"/>
          </p:cNvCxnSpPr>
          <p:nvPr/>
        </p:nvCxnSpPr>
        <p:spPr>
          <a:xfrm flipV="1">
            <a:off x="1763688" y="1705148"/>
            <a:ext cx="1526598" cy="1874527"/>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192916" y="1232315"/>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77" name="TextBox 76"/>
          <p:cNvSpPr txBox="1"/>
          <p:nvPr/>
        </p:nvSpPr>
        <p:spPr>
          <a:xfrm>
            <a:off x="1906478" y="2581836"/>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78" name="TextBox 77"/>
          <p:cNvSpPr txBox="1"/>
          <p:nvPr/>
        </p:nvSpPr>
        <p:spPr>
          <a:xfrm>
            <a:off x="2224033" y="1477617"/>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83" name="TextBox 82"/>
          <p:cNvSpPr txBox="1"/>
          <p:nvPr/>
        </p:nvSpPr>
        <p:spPr>
          <a:xfrm>
            <a:off x="2446401" y="3521343"/>
            <a:ext cx="861816" cy="312073"/>
          </a:xfrm>
          <a:prstGeom prst="rect">
            <a:avLst/>
          </a:prstGeom>
          <a:noFill/>
        </p:spPr>
        <p:txBody>
          <a:bodyPr wrap="square" rtlCol="0">
            <a:spAutoFit/>
          </a:bodyPr>
          <a:lstStyle/>
          <a:p>
            <a:pPr>
              <a:buNone/>
            </a:pPr>
            <a:r>
              <a:rPr lang="en-US" sz="1400" dirty="0" smtClean="0"/>
              <a:t>0.2</a:t>
            </a:r>
            <a:endParaRPr lang="en-US" sz="1400" dirty="0"/>
          </a:p>
        </p:txBody>
      </p:sp>
      <p:sp>
        <p:nvSpPr>
          <p:cNvPr id="84" name="TextBox 83"/>
          <p:cNvSpPr txBox="1"/>
          <p:nvPr/>
        </p:nvSpPr>
        <p:spPr>
          <a:xfrm>
            <a:off x="5183098" y="2005832"/>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85" name="TextBox 84"/>
          <p:cNvSpPr txBox="1"/>
          <p:nvPr/>
        </p:nvSpPr>
        <p:spPr>
          <a:xfrm>
            <a:off x="5150733" y="3444851"/>
            <a:ext cx="493511" cy="312073"/>
          </a:xfrm>
          <a:prstGeom prst="rect">
            <a:avLst/>
          </a:prstGeom>
          <a:noFill/>
        </p:spPr>
        <p:txBody>
          <a:bodyPr wrap="square" rtlCol="0">
            <a:spAutoFit/>
          </a:bodyPr>
          <a:lstStyle/>
          <a:p>
            <a:pPr>
              <a:buNone/>
            </a:pPr>
            <a:r>
              <a:rPr lang="en-US" sz="1400" dirty="0" smtClean="0"/>
              <a:t>0.3</a:t>
            </a:r>
            <a:endParaRPr lang="en-US" sz="1400" dirty="0"/>
          </a:p>
        </p:txBody>
      </p:sp>
      <p:sp>
        <p:nvSpPr>
          <p:cNvPr id="86" name="TextBox 85"/>
          <p:cNvSpPr txBox="1"/>
          <p:nvPr/>
        </p:nvSpPr>
        <p:spPr>
          <a:xfrm>
            <a:off x="2459458" y="3267578"/>
            <a:ext cx="487884" cy="312073"/>
          </a:xfrm>
          <a:prstGeom prst="rect">
            <a:avLst/>
          </a:prstGeom>
          <a:noFill/>
        </p:spPr>
        <p:txBody>
          <a:bodyPr wrap="square" rtlCol="0">
            <a:spAutoFit/>
          </a:bodyPr>
          <a:lstStyle/>
          <a:p>
            <a:pPr>
              <a:buNone/>
            </a:pPr>
            <a:r>
              <a:rPr lang="en-US" sz="1400" dirty="0" smtClean="0"/>
              <a:t>0.2</a:t>
            </a:r>
            <a:endParaRPr lang="en-US" sz="1400" dirty="0"/>
          </a:p>
        </p:txBody>
      </p:sp>
      <p:sp>
        <p:nvSpPr>
          <p:cNvPr id="87" name="TextBox 86"/>
          <p:cNvSpPr txBox="1"/>
          <p:nvPr/>
        </p:nvSpPr>
        <p:spPr>
          <a:xfrm>
            <a:off x="2654941" y="2597807"/>
            <a:ext cx="861816" cy="312073"/>
          </a:xfrm>
          <a:prstGeom prst="rect">
            <a:avLst/>
          </a:prstGeom>
          <a:noFill/>
        </p:spPr>
        <p:txBody>
          <a:bodyPr wrap="square" rtlCol="0">
            <a:spAutoFit/>
          </a:bodyPr>
          <a:lstStyle/>
          <a:p>
            <a:pPr>
              <a:buNone/>
            </a:pPr>
            <a:r>
              <a:rPr lang="en-US" sz="1400" dirty="0" smtClean="0"/>
              <a:t>0.1</a:t>
            </a:r>
            <a:endParaRPr lang="en-US" sz="1400" dirty="0"/>
          </a:p>
        </p:txBody>
      </p:sp>
      <p:sp>
        <p:nvSpPr>
          <p:cNvPr id="28" name="TextBox 27"/>
          <p:cNvSpPr txBox="1"/>
          <p:nvPr/>
        </p:nvSpPr>
        <p:spPr>
          <a:xfrm>
            <a:off x="313458" y="944104"/>
            <a:ext cx="512076" cy="312073"/>
          </a:xfrm>
          <a:prstGeom prst="rect">
            <a:avLst/>
          </a:prstGeom>
          <a:noFill/>
        </p:spPr>
        <p:txBody>
          <a:bodyPr wrap="square" rtlCol="0">
            <a:spAutoFit/>
          </a:bodyPr>
          <a:lstStyle/>
          <a:p>
            <a:pPr>
              <a:buNone/>
            </a:pPr>
            <a:r>
              <a:rPr lang="en-US" sz="1400" dirty="0" smtClean="0"/>
              <a:t>F1</a:t>
            </a:r>
            <a:endParaRPr lang="en-US" sz="1400" dirty="0"/>
          </a:p>
        </p:txBody>
      </p:sp>
      <p:sp>
        <p:nvSpPr>
          <p:cNvPr id="88" name="TextBox 87"/>
          <p:cNvSpPr txBox="1"/>
          <p:nvPr/>
        </p:nvSpPr>
        <p:spPr>
          <a:xfrm>
            <a:off x="231592" y="2782710"/>
            <a:ext cx="512076" cy="312073"/>
          </a:xfrm>
          <a:prstGeom prst="rect">
            <a:avLst/>
          </a:prstGeom>
          <a:noFill/>
        </p:spPr>
        <p:txBody>
          <a:bodyPr wrap="square" rtlCol="0">
            <a:spAutoFit/>
          </a:bodyPr>
          <a:lstStyle/>
          <a:p>
            <a:pPr>
              <a:buNone/>
            </a:pPr>
            <a:r>
              <a:rPr lang="en-US" sz="1400" dirty="0" smtClean="0"/>
              <a:t>A1</a:t>
            </a:r>
            <a:endParaRPr lang="en-US" sz="1400" dirty="0"/>
          </a:p>
        </p:txBody>
      </p:sp>
      <p:sp>
        <p:nvSpPr>
          <p:cNvPr id="98" name="TextBox 97"/>
          <p:cNvSpPr txBox="1"/>
          <p:nvPr/>
        </p:nvSpPr>
        <p:spPr>
          <a:xfrm>
            <a:off x="3198813" y="949087"/>
            <a:ext cx="512076" cy="312073"/>
          </a:xfrm>
          <a:prstGeom prst="rect">
            <a:avLst/>
          </a:prstGeom>
          <a:noFill/>
        </p:spPr>
        <p:txBody>
          <a:bodyPr wrap="square" rtlCol="0">
            <a:spAutoFit/>
          </a:bodyPr>
          <a:lstStyle/>
          <a:p>
            <a:pPr>
              <a:buNone/>
            </a:pPr>
            <a:r>
              <a:rPr lang="en-US" sz="1400" dirty="0" smtClean="0"/>
              <a:t>D1</a:t>
            </a:r>
            <a:endParaRPr lang="en-US" sz="1400" dirty="0"/>
          </a:p>
        </p:txBody>
      </p:sp>
      <p:sp>
        <p:nvSpPr>
          <p:cNvPr id="99" name="TextBox 98"/>
          <p:cNvSpPr txBox="1"/>
          <p:nvPr/>
        </p:nvSpPr>
        <p:spPr>
          <a:xfrm>
            <a:off x="6084168" y="810223"/>
            <a:ext cx="512076" cy="312073"/>
          </a:xfrm>
          <a:prstGeom prst="rect">
            <a:avLst/>
          </a:prstGeom>
          <a:noFill/>
        </p:spPr>
        <p:txBody>
          <a:bodyPr wrap="square" rtlCol="0">
            <a:spAutoFit/>
          </a:bodyPr>
          <a:lstStyle/>
          <a:p>
            <a:pPr>
              <a:buNone/>
            </a:pPr>
            <a:r>
              <a:rPr lang="en-US" sz="1400" dirty="0" smtClean="0"/>
              <a:t>M</a:t>
            </a:r>
            <a:r>
              <a:rPr lang="en-US" sz="1400" dirty="0"/>
              <a:t>1</a:t>
            </a:r>
          </a:p>
        </p:txBody>
      </p:sp>
      <p:sp>
        <p:nvSpPr>
          <p:cNvPr id="101" name="TextBox 100"/>
          <p:cNvSpPr txBox="1"/>
          <p:nvPr/>
        </p:nvSpPr>
        <p:spPr>
          <a:xfrm>
            <a:off x="6076148" y="2941285"/>
            <a:ext cx="512076" cy="312073"/>
          </a:xfrm>
          <a:prstGeom prst="rect">
            <a:avLst/>
          </a:prstGeom>
          <a:noFill/>
        </p:spPr>
        <p:txBody>
          <a:bodyPr wrap="square" rtlCol="0">
            <a:spAutoFit/>
          </a:bodyPr>
          <a:lstStyle/>
          <a:p>
            <a:pPr>
              <a:buNone/>
            </a:pPr>
            <a:r>
              <a:rPr lang="en-US" sz="1400" dirty="0" smtClean="0"/>
              <a:t>M2</a:t>
            </a:r>
            <a:endParaRPr lang="en-US" sz="1400" dirty="0"/>
          </a:p>
        </p:txBody>
      </p:sp>
      <p:sp>
        <p:nvSpPr>
          <p:cNvPr id="102" name="TextBox 101"/>
          <p:cNvSpPr txBox="1"/>
          <p:nvPr/>
        </p:nvSpPr>
        <p:spPr>
          <a:xfrm>
            <a:off x="1964846" y="5674296"/>
            <a:ext cx="7130374" cy="845744"/>
          </a:xfrm>
          <a:prstGeom prst="rect">
            <a:avLst/>
          </a:prstGeom>
          <a:noFill/>
        </p:spPr>
        <p:txBody>
          <a:bodyPr wrap="square" rtlCol="0">
            <a:spAutoFit/>
          </a:bodyPr>
          <a:lstStyle/>
          <a:p>
            <a:pPr>
              <a:buNone/>
            </a:pPr>
            <a:r>
              <a:rPr lang="en-US" sz="2400" dirty="0" smtClean="0"/>
              <a:t>Then, update the scores, </a:t>
            </a:r>
            <a:r>
              <a:rPr lang="en-US" sz="2400" dirty="0" smtClean="0">
                <a:solidFill>
                  <a:srgbClr val="0000FF"/>
                </a:solidFill>
              </a:rPr>
              <a:t>load the block with the highest score</a:t>
            </a:r>
            <a:r>
              <a:rPr lang="en-US" sz="2400" dirty="0" smtClean="0"/>
              <a:t> and resolve its nodes</a:t>
            </a:r>
            <a:endParaRPr lang="en-US" sz="2400" dirty="0">
              <a:solidFill>
                <a:srgbClr val="FF0000"/>
              </a:solidFill>
            </a:endParaRPr>
          </a:p>
        </p:txBody>
      </p:sp>
      <p:pic>
        <p:nvPicPr>
          <p:cNvPr id="10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4330895" y="571262"/>
            <a:ext cx="823521" cy="942968"/>
          </a:xfrm>
          <a:prstGeom prst="rect">
            <a:avLst/>
          </a:prstGeom>
          <a:noFill/>
        </p:spPr>
      </p:pic>
      <p:sp>
        <p:nvSpPr>
          <p:cNvPr id="107" name="Rounded Rectangle 106"/>
          <p:cNvSpPr/>
          <p:nvPr/>
        </p:nvSpPr>
        <p:spPr>
          <a:xfrm>
            <a:off x="3085849" y="3942839"/>
            <a:ext cx="1756179" cy="841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400"/>
          </a:p>
        </p:txBody>
      </p:sp>
      <p:sp>
        <p:nvSpPr>
          <p:cNvPr id="108" name="TextBox 107"/>
          <p:cNvSpPr txBox="1"/>
          <p:nvPr/>
        </p:nvSpPr>
        <p:spPr>
          <a:xfrm>
            <a:off x="3198721" y="3573507"/>
            <a:ext cx="512076" cy="312073"/>
          </a:xfrm>
          <a:prstGeom prst="rect">
            <a:avLst/>
          </a:prstGeom>
          <a:noFill/>
        </p:spPr>
        <p:txBody>
          <a:bodyPr wrap="square" rtlCol="0">
            <a:spAutoFit/>
          </a:bodyPr>
          <a:lstStyle/>
          <a:p>
            <a:pPr>
              <a:buNone/>
            </a:pPr>
            <a:r>
              <a:rPr lang="en-US" sz="1400" dirty="0" smtClean="0"/>
              <a:t>D2</a:t>
            </a:r>
            <a:endParaRPr lang="en-US" sz="1400" dirty="0"/>
          </a:p>
        </p:txBody>
      </p:sp>
      <p:sp>
        <p:nvSpPr>
          <p:cNvPr id="111" name="TextBox 110"/>
          <p:cNvSpPr txBox="1"/>
          <p:nvPr/>
        </p:nvSpPr>
        <p:spPr>
          <a:xfrm>
            <a:off x="3010855" y="4784158"/>
            <a:ext cx="2139877" cy="233590"/>
          </a:xfrm>
          <a:prstGeom prst="rect">
            <a:avLst/>
          </a:prstGeom>
          <a:noFill/>
        </p:spPr>
        <p:txBody>
          <a:bodyPr wrap="square" rtlCol="0">
            <a:spAutoFit/>
          </a:bodyPr>
          <a:lstStyle/>
          <a:p>
            <a:pPr>
              <a:buNone/>
            </a:pPr>
            <a:r>
              <a:rPr lang="en-US" sz="900" b="1" dirty="0" smtClean="0"/>
              <a:t>s(D2)=s(g)=</a:t>
            </a:r>
            <a:r>
              <a:rPr lang="el-GR" sz="900" b="1" dirty="0" smtClean="0"/>
              <a:t> δ+δ*</a:t>
            </a:r>
            <a:r>
              <a:rPr lang="en-US" sz="900" b="1" dirty="0" smtClean="0"/>
              <a:t>3</a:t>
            </a:r>
            <a:r>
              <a:rPr lang="el-GR" sz="900" b="1" dirty="0" smtClean="0"/>
              <a:t>=4δ</a:t>
            </a:r>
            <a:endParaRPr lang="en-US" sz="900" b="1" dirty="0"/>
          </a:p>
        </p:txBody>
      </p:sp>
      <p:sp>
        <p:nvSpPr>
          <p:cNvPr id="112" name="TextBox 111"/>
          <p:cNvSpPr txBox="1"/>
          <p:nvPr/>
        </p:nvSpPr>
        <p:spPr>
          <a:xfrm>
            <a:off x="5996476" y="4003292"/>
            <a:ext cx="2031908" cy="233590"/>
          </a:xfrm>
          <a:prstGeom prst="rect">
            <a:avLst/>
          </a:prstGeom>
          <a:noFill/>
        </p:spPr>
        <p:txBody>
          <a:bodyPr wrap="square" rtlCol="0">
            <a:spAutoFit/>
          </a:bodyPr>
          <a:lstStyle/>
          <a:p>
            <a:pPr>
              <a:buNone/>
            </a:pPr>
            <a:r>
              <a:rPr lang="en-US" sz="900" dirty="0" smtClean="0"/>
              <a:t>s(M2)=s(f)=</a:t>
            </a:r>
            <a:r>
              <a:rPr lang="el-GR" sz="900" dirty="0" smtClean="0"/>
              <a:t> δ+δ*</a:t>
            </a:r>
            <a:r>
              <a:rPr lang="en-US" sz="900" dirty="0" smtClean="0"/>
              <a:t>1</a:t>
            </a:r>
            <a:r>
              <a:rPr lang="el-GR" sz="900" dirty="0" smtClean="0"/>
              <a:t>=2δ</a:t>
            </a:r>
            <a:endParaRPr lang="en-US" sz="900" dirty="0"/>
          </a:p>
        </p:txBody>
      </p:sp>
      <p:pic>
        <p:nvPicPr>
          <p:cNvPr id="115" name="Picture 3" descr="C:\Users\VASILIS\AppData\Local\Microsoft\Windows\INetCache\IE\OGK6CPDM\600px-Red_x.svg[1].png"/>
          <p:cNvPicPr>
            <a:picLocks noChangeAspect="1" noChangeArrowheads="1"/>
          </p:cNvPicPr>
          <p:nvPr/>
        </p:nvPicPr>
        <p:blipFill>
          <a:blip r:embed="rId19" cstate="print"/>
          <a:srcRect/>
          <a:stretch>
            <a:fillRect/>
          </a:stretch>
        </p:blipFill>
        <p:spPr bwMode="auto">
          <a:xfrm>
            <a:off x="1464174" y="3250954"/>
            <a:ext cx="666740" cy="666740"/>
          </a:xfrm>
          <a:prstGeom prst="rect">
            <a:avLst/>
          </a:prstGeom>
          <a:noFill/>
        </p:spPr>
      </p:pic>
      <p:pic>
        <p:nvPicPr>
          <p:cNvPr id="116"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1505196" y="3610512"/>
            <a:ext cx="823521" cy="942968"/>
          </a:xfrm>
          <a:prstGeom prst="rect">
            <a:avLst/>
          </a:prstGeom>
          <a:noFill/>
        </p:spPr>
      </p:pic>
      <p:pic>
        <p:nvPicPr>
          <p:cNvPr id="103"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7535646" y="826773"/>
            <a:ext cx="823521" cy="942968"/>
          </a:xfrm>
          <a:prstGeom prst="rect">
            <a:avLst/>
          </a:prstGeom>
          <a:noFill/>
        </p:spPr>
      </p:pic>
      <p:pic>
        <p:nvPicPr>
          <p:cNvPr id="113"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7506782" y="1572038"/>
            <a:ext cx="823521" cy="942968"/>
          </a:xfrm>
          <a:prstGeom prst="rect">
            <a:avLst/>
          </a:prstGeom>
          <a:noFill/>
        </p:spPr>
      </p:pic>
      <p:sp>
        <p:nvSpPr>
          <p:cNvPr id="117" name="TextBox 116"/>
          <p:cNvSpPr txBox="1"/>
          <p:nvPr/>
        </p:nvSpPr>
        <p:spPr>
          <a:xfrm>
            <a:off x="179512" y="2367273"/>
            <a:ext cx="2370766" cy="233590"/>
          </a:xfrm>
          <a:prstGeom prst="rect">
            <a:avLst/>
          </a:prstGeom>
          <a:noFill/>
        </p:spPr>
        <p:txBody>
          <a:bodyPr wrap="square" rtlCol="0">
            <a:spAutoFit/>
          </a:bodyPr>
          <a:lstStyle/>
          <a:p>
            <a:pPr>
              <a:buNone/>
            </a:pPr>
            <a:r>
              <a:rPr lang="en-US" sz="900" b="1" dirty="0" smtClean="0"/>
              <a:t>s(F1)=s(e)=</a:t>
            </a:r>
            <a:r>
              <a:rPr lang="el-GR" sz="900" b="1" dirty="0" smtClean="0"/>
              <a:t> </a:t>
            </a:r>
            <a:r>
              <a:rPr lang="en-US" sz="900" b="1" dirty="0" smtClean="0"/>
              <a:t>0.1</a:t>
            </a:r>
            <a:r>
              <a:rPr lang="el-GR" sz="900" b="1" dirty="0" smtClean="0"/>
              <a:t>+</a:t>
            </a:r>
            <a:r>
              <a:rPr lang="en-US" sz="900" b="1" dirty="0" smtClean="0"/>
              <a:t>0.1</a:t>
            </a:r>
            <a:r>
              <a:rPr lang="el-GR" sz="900" b="1" dirty="0" smtClean="0"/>
              <a:t>*</a:t>
            </a:r>
            <a:r>
              <a:rPr lang="en-US" sz="900" b="1" dirty="0" smtClean="0"/>
              <a:t>1</a:t>
            </a:r>
            <a:r>
              <a:rPr lang="el-GR" sz="900" b="1" dirty="0" smtClean="0"/>
              <a:t>=</a:t>
            </a:r>
            <a:r>
              <a:rPr lang="en-US" sz="900" b="1" dirty="0" smtClean="0"/>
              <a:t>0.2</a:t>
            </a:r>
            <a:endParaRPr lang="en-US" sz="900" b="1" dirty="0"/>
          </a:p>
        </p:txBody>
      </p:sp>
      <p:pic>
        <p:nvPicPr>
          <p:cNvPr id="118"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1811739" y="1170540"/>
            <a:ext cx="823521" cy="942968"/>
          </a:xfrm>
          <a:prstGeom prst="rect">
            <a:avLst/>
          </a:prstGeom>
          <a:noFill/>
        </p:spPr>
      </p:pic>
      <p:pic>
        <p:nvPicPr>
          <p:cNvPr id="119"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4571548" y="3775087"/>
            <a:ext cx="823521" cy="942968"/>
          </a:xfrm>
          <a:prstGeom prst="rect">
            <a:avLst/>
          </a:prstGeom>
          <a:noFill/>
        </p:spPr>
      </p:pic>
      <p:pic>
        <p:nvPicPr>
          <p:cNvPr id="120" name="Picture 2" descr="C:\Users\VASILIS\AppData\Local\Microsoft\Windows\INetCache\IE\3N0A2O3A\Kliponious-green-tick[1].png"/>
          <p:cNvPicPr>
            <a:picLocks noChangeAspect="1" noChangeArrowheads="1"/>
          </p:cNvPicPr>
          <p:nvPr/>
        </p:nvPicPr>
        <p:blipFill>
          <a:blip r:embed="rId18" cstate="print"/>
          <a:srcRect/>
          <a:stretch>
            <a:fillRect/>
          </a:stretch>
        </p:blipFill>
        <p:spPr bwMode="auto">
          <a:xfrm>
            <a:off x="7625845" y="2941285"/>
            <a:ext cx="823521" cy="942968"/>
          </a:xfrm>
          <a:prstGeom prst="rect">
            <a:avLst/>
          </a:prstGeom>
          <a:noFill/>
        </p:spPr>
      </p:pic>
      <p:sp>
        <p:nvSpPr>
          <p:cNvPr id="121" name="Title 1"/>
          <p:cNvSpPr txBox="1">
            <a:spLocks/>
          </p:cNvSpPr>
          <p:nvPr/>
        </p:nvSpPr>
        <p:spPr bwMode="auto">
          <a:xfrm>
            <a:off x="107504" y="-18826"/>
            <a:ext cx="8928992" cy="9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4418" tIns="0" rIns="149301" bIns="0" numCol="1" anchor="ctr" anchorCtr="0" compatLnSpc="1">
            <a:prstTxWarp prst="textNoShape">
              <a:avLst/>
            </a:prstTxWarp>
            <a:normAutofit/>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marL="0" indent="0">
              <a:buClrTx/>
              <a:buSzTx/>
              <a:buNone/>
            </a:pPr>
            <a:r>
              <a:rPr lang="en-US" sz="3600" kern="0" dirty="0" smtClean="0"/>
              <a:t>Traversing the ER Graph (in Blocks)</a:t>
            </a:r>
            <a:endParaRPr lang="en-US" sz="4400" kern="0" dirty="0"/>
          </a:p>
        </p:txBody>
      </p:sp>
      <p:sp>
        <p:nvSpPr>
          <p:cNvPr id="122" name="TextBox 121"/>
          <p:cNvSpPr txBox="1"/>
          <p:nvPr/>
        </p:nvSpPr>
        <p:spPr>
          <a:xfrm>
            <a:off x="-16519" y="5061273"/>
            <a:ext cx="2529351" cy="1348126"/>
          </a:xfrm>
          <a:prstGeom prst="rect">
            <a:avLst/>
          </a:prstGeom>
          <a:noFill/>
        </p:spPr>
        <p:txBody>
          <a:bodyPr wrap="square" rtlCol="0">
            <a:spAutoFit/>
          </a:bodyPr>
          <a:lstStyle/>
          <a:p>
            <a:pPr>
              <a:buNone/>
            </a:pPr>
            <a:r>
              <a:rPr lang="en-US" sz="1600" dirty="0" smtClean="0"/>
              <a:t>Impact(directors) = 3,</a:t>
            </a:r>
            <a:br>
              <a:rPr lang="en-US" sz="1600" dirty="0" smtClean="0"/>
            </a:br>
            <a:r>
              <a:rPr lang="en-US" sz="1600" dirty="0" smtClean="0"/>
              <a:t>Impact(actors) = 2,</a:t>
            </a:r>
            <a:br>
              <a:rPr lang="en-US" sz="1600" dirty="0" smtClean="0"/>
            </a:br>
            <a:r>
              <a:rPr lang="en-US" sz="1600" dirty="0" smtClean="0"/>
              <a:t>Impact(movies) = 1</a:t>
            </a:r>
            <a:br>
              <a:rPr lang="en-US" sz="1600" dirty="0" smtClean="0"/>
            </a:br>
            <a:r>
              <a:rPr lang="en-US" sz="1600" dirty="0" smtClean="0"/>
              <a:t>Impact(family) = 1</a:t>
            </a:r>
            <a:br>
              <a:rPr lang="en-US" sz="1600" dirty="0" smtClean="0"/>
            </a:br>
            <a:r>
              <a:rPr lang="en-US" sz="1600" dirty="0" smtClean="0"/>
              <a:t>Initial P(v</a:t>
            </a:r>
            <a:r>
              <a:rPr lang="en-US" sz="1600" baseline="-25000" dirty="0" smtClean="0"/>
              <a:t>i</a:t>
            </a:r>
            <a:r>
              <a:rPr lang="en-US" sz="1600" dirty="0" smtClean="0"/>
              <a:t>) = </a:t>
            </a:r>
            <a:r>
              <a:rPr lang="el-GR" sz="1600" dirty="0" smtClean="0"/>
              <a:t>δ </a:t>
            </a:r>
            <a:endParaRPr lang="en-US" sz="1600" dirty="0" smtClean="0"/>
          </a:p>
        </p:txBody>
      </p:sp>
      <mc:AlternateContent xmlns:mc="http://schemas.openxmlformats.org/markup-compatibility/2006" xmlns:a14="http://schemas.microsoft.com/office/drawing/2010/main">
        <mc:Choice Requires="a14">
          <p:sp>
            <p:nvSpPr>
              <p:cNvPr id="109" name="Rectangle 108"/>
              <p:cNvSpPr/>
              <p:nvPr/>
            </p:nvSpPr>
            <p:spPr>
              <a:xfrm>
                <a:off x="4865419" y="4342438"/>
                <a:ext cx="4539327" cy="1034835"/>
              </a:xfrm>
              <a:prstGeom prst="rect">
                <a:avLst/>
              </a:prstGeom>
            </p:spPr>
            <p:txBody>
              <a:bodyPr wrap="square">
                <a:spAutoFit/>
              </a:bodyPr>
              <a:lstStyle/>
              <a:p>
                <a:pPr>
                  <a:spcBef>
                    <a:spcPts val="0"/>
                  </a:spcBef>
                  <a:buNone/>
                </a:pPr>
                <a:r>
                  <a:rPr lang="en-US" sz="2000" dirty="0" smtClean="0"/>
                  <a:t>Assign to blocks the sum of their nodes’ scores:</a:t>
                </a:r>
                <a:endParaRPr lang="en-US" sz="2000" dirty="0"/>
              </a:p>
              <a:p>
                <a:pPr>
                  <a:spcBef>
                    <a:spcPts val="0"/>
                  </a:spcBef>
                  <a:buNone/>
                </a:pPr>
                <a:r>
                  <a:rPr lang="en-US" sz="2000" dirty="0" smtClean="0"/>
                  <a:t>s(B)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𝑣</m:t>
                        </m:r>
                        <m:r>
                          <a:rPr lang="en-US" sz="2000" b="0" i="1" baseline="-25000" smtClean="0">
                            <a:latin typeface="Cambria Math" panose="02040503050406030204" pitchFamily="18" charset="0"/>
                          </a:rPr>
                          <m:t>𝑖</m:t>
                        </m:r>
                        <m:r>
                          <m:rPr>
                            <m:nor/>
                          </m:rPr>
                          <a:rPr lang="en-GB" sz="2000" dirty="0"/>
                          <m:t>∈</m:t>
                        </m:r>
                        <m:r>
                          <a:rPr lang="en-US" sz="2000" b="0" i="1" dirty="0" smtClean="0">
                            <a:latin typeface="Cambria Math" panose="02040503050406030204" pitchFamily="18" charset="0"/>
                          </a:rPr>
                          <m:t>𝐵</m:t>
                        </m:r>
                      </m:sub>
                      <m:sup/>
                      <m:e>
                        <m:r>
                          <m:rPr>
                            <m:nor/>
                          </m:rPr>
                          <a:rPr lang="en-US" sz="2000" dirty="0"/>
                          <m:t>P</m:t>
                        </m:r>
                        <m:r>
                          <m:rPr>
                            <m:nor/>
                          </m:rPr>
                          <a:rPr lang="en-US" sz="2000" dirty="0"/>
                          <m:t>(</m:t>
                        </m:r>
                        <m:r>
                          <m:rPr>
                            <m:nor/>
                          </m:rPr>
                          <a:rPr lang="en-US" sz="2000" dirty="0"/>
                          <m:t>vi</m:t>
                        </m:r>
                        <m:r>
                          <m:rPr>
                            <m:nor/>
                          </m:rPr>
                          <a:rPr lang="en-US" sz="2000" dirty="0"/>
                          <m:t>) + </m:t>
                        </m:r>
                        <m:r>
                          <m:rPr>
                            <m:nor/>
                          </m:rPr>
                          <a:rPr lang="en-US" sz="2000" dirty="0"/>
                          <m:t>P</m:t>
                        </m:r>
                        <m:r>
                          <m:rPr>
                            <m:nor/>
                          </m:rPr>
                          <a:rPr lang="en-US" sz="2000" dirty="0"/>
                          <m:t>(</m:t>
                        </m:r>
                        <m:r>
                          <m:rPr>
                            <m:nor/>
                          </m:rPr>
                          <a:rPr lang="en-US" sz="2000" dirty="0"/>
                          <m:t>vi</m:t>
                        </m:r>
                        <m:r>
                          <m:rPr>
                            <m:nor/>
                          </m:rPr>
                          <a:rPr lang="en-US" sz="2000" dirty="0"/>
                          <m:t>) ∗ </m:t>
                        </m:r>
                        <m:r>
                          <m:rPr>
                            <m:nor/>
                          </m:rPr>
                          <a:rPr lang="en-US" sz="2000" dirty="0"/>
                          <m:t>Impact</m:t>
                        </m:r>
                        <m:r>
                          <m:rPr>
                            <m:nor/>
                          </m:rPr>
                          <a:rPr lang="en-US" sz="2000" dirty="0"/>
                          <m:t>(</m:t>
                        </m:r>
                        <m:r>
                          <m:rPr>
                            <m:nor/>
                          </m:rPr>
                          <a:rPr lang="en-US" sz="2000" dirty="0"/>
                          <m:t>vi</m:t>
                        </m:r>
                        <m:r>
                          <m:rPr>
                            <m:nor/>
                          </m:rPr>
                          <a:rPr lang="en-US" sz="2000" dirty="0"/>
                          <m:t>)</m:t>
                        </m:r>
                      </m:e>
                    </m:nary>
                  </m:oMath>
                </a14:m>
                <a:endParaRPr lang="en-US" sz="2000" dirty="0"/>
              </a:p>
            </p:txBody>
          </p:sp>
        </mc:Choice>
        <mc:Fallback xmlns="">
          <p:sp>
            <p:nvSpPr>
              <p:cNvPr id="109" name="Rectangle 108"/>
              <p:cNvSpPr>
                <a:spLocks noRot="1" noChangeAspect="1" noMove="1" noResize="1" noEditPoints="1" noAdjustHandles="1" noChangeArrowheads="1" noChangeShapeType="1" noTextEdit="1"/>
              </p:cNvSpPr>
              <p:nvPr/>
            </p:nvSpPr>
            <p:spPr>
              <a:xfrm>
                <a:off x="4865419" y="4342438"/>
                <a:ext cx="4539327" cy="1034835"/>
              </a:xfrm>
              <a:prstGeom prst="rect">
                <a:avLst/>
              </a:prstGeom>
              <a:blipFill>
                <a:blip r:embed="rId20"/>
                <a:stretch>
                  <a:fillRect l="-1342" t="-4118" b="-69412"/>
                </a:stretch>
              </a:blipFill>
            </p:spPr>
            <p:txBody>
              <a:bodyPr/>
              <a:lstStyle/>
              <a:p>
                <a:r>
                  <a:rPr lang="el-GR">
                    <a:noFill/>
                  </a:rPr>
                  <a:t> </a:t>
                </a:r>
              </a:p>
            </p:txBody>
          </p:sp>
        </mc:Fallback>
      </mc:AlternateContent>
      <p:sp>
        <p:nvSpPr>
          <p:cNvPr id="2" name="Arc 1"/>
          <p:cNvSpPr/>
          <p:nvPr/>
        </p:nvSpPr>
        <p:spPr bwMode="auto">
          <a:xfrm rot="20381020">
            <a:off x="2037344" y="3157974"/>
            <a:ext cx="5846335" cy="2230890"/>
          </a:xfrm>
          <a:prstGeom prst="arc">
            <a:avLst>
              <a:gd name="adj1" fmla="val 11300799"/>
              <a:gd name="adj2" fmla="val 0"/>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Tree>
    <p:extLst>
      <p:ext uri="{BB962C8B-B14F-4D97-AF65-F5344CB8AC3E}">
        <p14:creationId xmlns:p14="http://schemas.microsoft.com/office/powerpoint/2010/main" val="1913701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0"/>
                                        </p:tgtEl>
                                        <p:attrNameLst>
                                          <p:attrName>style.opacity</p:attrName>
                                        </p:attrNameLst>
                                      </p:cBhvr>
                                      <p:to>
                                        <p:strVal val="0.5"/>
                                      </p:to>
                                    </p:set>
                                    <p:animEffect filter="image" prLst="opacity: 0.5">
                                      <p:cBhvr rctx="IE">
                                        <p:cTn id="7" dur="indefinite"/>
                                        <p:tgtEl>
                                          <p:spTgt spid="60"/>
                                        </p:tgtEl>
                                      </p:cBhvr>
                                    </p:animEffect>
                                  </p:childTnLst>
                                </p:cTn>
                              </p:par>
                              <p:par>
                                <p:cTn id="8" presetID="9" presetClass="emph" presetSubtype="0" nodeType="withEffect">
                                  <p:stCondLst>
                                    <p:cond delay="0"/>
                                  </p:stCondLst>
                                  <p:childTnLst>
                                    <p:set>
                                      <p:cBhvr rctx="PPT">
                                        <p:cTn id="9" dur="indefinite"/>
                                        <p:tgtEl>
                                          <p:spTgt spid="64"/>
                                        </p:tgtEl>
                                        <p:attrNameLst>
                                          <p:attrName>style.opacity</p:attrName>
                                        </p:attrNameLst>
                                      </p:cBhvr>
                                      <p:to>
                                        <p:strVal val="0.5"/>
                                      </p:to>
                                    </p:set>
                                    <p:animEffect filter="image" prLst="opacity: 0.5">
                                      <p:cBhvr rctx="IE">
                                        <p:cTn id="10" dur="indefinite"/>
                                        <p:tgtEl>
                                          <p:spTgt spid="64"/>
                                        </p:tgtEl>
                                      </p:cBhvr>
                                    </p:animEffect>
                                  </p:childTnLst>
                                </p:cTn>
                              </p:par>
                              <p:par>
                                <p:cTn id="11" presetID="9" presetClass="emph" presetSubtype="0" nodeType="withEffect">
                                  <p:stCondLst>
                                    <p:cond delay="0"/>
                                  </p:stCondLst>
                                  <p:childTnLst>
                                    <p:set>
                                      <p:cBhvr rctx="PPT">
                                        <p:cTn id="12" dur="indefinite"/>
                                        <p:tgtEl>
                                          <p:spTgt spid="65"/>
                                        </p:tgtEl>
                                        <p:attrNameLst>
                                          <p:attrName>style.opacity</p:attrName>
                                        </p:attrNameLst>
                                      </p:cBhvr>
                                      <p:to>
                                        <p:strVal val="0.5"/>
                                      </p:to>
                                    </p:set>
                                    <p:animEffect filter="image" prLst="opacity: 0.5">
                                      <p:cBhvr rctx="IE">
                                        <p:cTn id="13" dur="indefinite"/>
                                        <p:tgtEl>
                                          <p:spTgt spid="65"/>
                                        </p:tgtEl>
                                      </p:cBhvr>
                                    </p:animEffect>
                                  </p:childTnLst>
                                </p:cTn>
                              </p:par>
                              <p:par>
                                <p:cTn id="14" presetID="9" presetClass="emph" presetSubtype="0" nodeType="withEffect">
                                  <p:stCondLst>
                                    <p:cond delay="0"/>
                                  </p:stCondLst>
                                  <p:childTnLst>
                                    <p:set>
                                      <p:cBhvr rctx="PPT">
                                        <p:cTn id="15" dur="indefinite"/>
                                        <p:tgtEl>
                                          <p:spTgt spid="66"/>
                                        </p:tgtEl>
                                        <p:attrNameLst>
                                          <p:attrName>style.opacity</p:attrName>
                                        </p:attrNameLst>
                                      </p:cBhvr>
                                      <p:to>
                                        <p:strVal val="0.5"/>
                                      </p:to>
                                    </p:set>
                                    <p:animEffect filter="image" prLst="opacity: 0.5">
                                      <p:cBhvr rctx="IE">
                                        <p:cTn id="16" dur="indefinite"/>
                                        <p:tgtEl>
                                          <p:spTgt spid="66"/>
                                        </p:tgtEl>
                                      </p:cBhvr>
                                    </p:animEffect>
                                  </p:childTnLst>
                                </p:cTn>
                              </p:par>
                              <p:par>
                                <p:cTn id="17" presetID="9" presetClass="emph" presetSubtype="0" grpId="0" nodeType="withEffect">
                                  <p:stCondLst>
                                    <p:cond delay="0"/>
                                  </p:stCondLst>
                                  <p:childTnLst>
                                    <p:set>
                                      <p:cBhvr rctx="PPT">
                                        <p:cTn id="18" dur="indefinite"/>
                                        <p:tgtEl>
                                          <p:spTgt spid="70"/>
                                        </p:tgtEl>
                                        <p:attrNameLst>
                                          <p:attrName>style.opacity</p:attrName>
                                        </p:attrNameLst>
                                      </p:cBhvr>
                                      <p:to>
                                        <p:strVal val="0.5"/>
                                      </p:to>
                                    </p:set>
                                    <p:animEffect filter="image" prLst="opacity: 0.5">
                                      <p:cBhvr rctx="IE">
                                        <p:cTn id="19" dur="indefinite"/>
                                        <p:tgtEl>
                                          <p:spTgt spid="70"/>
                                        </p:tgtEl>
                                      </p:cBhvr>
                                    </p:animEffect>
                                  </p:childTnLst>
                                </p:cTn>
                              </p:par>
                              <p:par>
                                <p:cTn id="20" presetID="9" presetClass="emph" presetSubtype="0" grpId="0" nodeType="withEffect">
                                  <p:stCondLst>
                                    <p:cond delay="0"/>
                                  </p:stCondLst>
                                  <p:childTnLst>
                                    <p:set>
                                      <p:cBhvr rctx="PPT">
                                        <p:cTn id="21" dur="indefinite"/>
                                        <p:tgtEl>
                                          <p:spTgt spid="105"/>
                                        </p:tgtEl>
                                        <p:attrNameLst>
                                          <p:attrName>style.opacity</p:attrName>
                                        </p:attrNameLst>
                                      </p:cBhvr>
                                      <p:to>
                                        <p:strVal val="0.5"/>
                                      </p:to>
                                    </p:set>
                                    <p:animEffect filter="image" prLst="opacity: 0.5">
                                      <p:cBhvr rctx="IE">
                                        <p:cTn id="22" dur="indefinite"/>
                                        <p:tgtEl>
                                          <p:spTgt spid="105"/>
                                        </p:tgtEl>
                                      </p:cBhvr>
                                    </p:animEffect>
                                  </p:childTnLst>
                                </p:cTn>
                              </p:par>
                              <p:par>
                                <p:cTn id="23" presetID="9" presetClass="emph" presetSubtype="0" grpId="0" nodeType="withEffect">
                                  <p:stCondLst>
                                    <p:cond delay="0"/>
                                  </p:stCondLst>
                                  <p:childTnLst>
                                    <p:set>
                                      <p:cBhvr rctx="PPT">
                                        <p:cTn id="24" dur="indefinite"/>
                                        <p:tgtEl>
                                          <p:spTgt spid="85"/>
                                        </p:tgtEl>
                                        <p:attrNameLst>
                                          <p:attrName>style.opacity</p:attrName>
                                        </p:attrNameLst>
                                      </p:cBhvr>
                                      <p:to>
                                        <p:strVal val="0.5"/>
                                      </p:to>
                                    </p:set>
                                    <p:animEffect filter="image" prLst="opacity: 0.5">
                                      <p:cBhvr rctx="IE">
                                        <p:cTn id="25" dur="indefinite"/>
                                        <p:tgtEl>
                                          <p:spTgt spid="85"/>
                                        </p:tgtEl>
                                      </p:cBhvr>
                                    </p:animEffect>
                                  </p:childTnLst>
                                </p:cTn>
                              </p:par>
                              <p:par>
                                <p:cTn id="26" presetID="9" presetClass="emph" presetSubtype="0" grpId="0" nodeType="withEffect">
                                  <p:stCondLst>
                                    <p:cond delay="0"/>
                                  </p:stCondLst>
                                  <p:childTnLst>
                                    <p:set>
                                      <p:cBhvr rctx="PPT">
                                        <p:cTn id="27" dur="indefinite"/>
                                        <p:tgtEl>
                                          <p:spTgt spid="101"/>
                                        </p:tgtEl>
                                        <p:attrNameLst>
                                          <p:attrName>style.opacity</p:attrName>
                                        </p:attrNameLst>
                                      </p:cBhvr>
                                      <p:to>
                                        <p:strVal val="0.5"/>
                                      </p:to>
                                    </p:set>
                                    <p:animEffect filter="image" prLst="opacity: 0.5">
                                      <p:cBhvr rctx="IE">
                                        <p:cTn id="28" dur="indefinite"/>
                                        <p:tgtEl>
                                          <p:spTgt spid="101"/>
                                        </p:tgtEl>
                                      </p:cBhvr>
                                    </p:animEffect>
                                  </p:childTnLst>
                                </p:cTn>
                              </p:par>
                              <p:par>
                                <p:cTn id="29" presetID="9" presetClass="emph" presetSubtype="0" nodeType="withEffect">
                                  <p:stCondLst>
                                    <p:cond delay="0"/>
                                  </p:stCondLst>
                                  <p:endCondLst>
                                    <p:cond evt="onNext" delay="0">
                                      <p:tgtEl>
                                        <p:sldTgt/>
                                      </p:tgtEl>
                                    </p:cond>
                                  </p:endCondLst>
                                  <p:childTnLst>
                                    <p:set>
                                      <p:cBhvr rctx="PPT">
                                        <p:cTn id="30" dur="indefinite"/>
                                        <p:tgtEl>
                                          <p:spTgt spid="54"/>
                                        </p:tgtEl>
                                        <p:attrNameLst>
                                          <p:attrName>style.opacity</p:attrName>
                                        </p:attrNameLst>
                                      </p:cBhvr>
                                      <p:to>
                                        <p:strVal val="0.5"/>
                                      </p:to>
                                    </p:set>
                                    <p:animEffect filter="image" prLst="opacity: 0.5">
                                      <p:cBhvr rctx="IE">
                                        <p:cTn id="31" dur="indefinite"/>
                                        <p:tgtEl>
                                          <p:spTgt spid="54"/>
                                        </p:tgtEl>
                                      </p:cBhvr>
                                    </p:animEffect>
                                  </p:childTnLst>
                                </p:cTn>
                              </p:par>
                              <p:par>
                                <p:cTn id="32" presetID="9" presetClass="emph" presetSubtype="0" nodeType="withEffect">
                                  <p:stCondLst>
                                    <p:cond delay="0"/>
                                  </p:stCondLst>
                                  <p:endCondLst>
                                    <p:cond evt="onNext" delay="0">
                                      <p:tgtEl>
                                        <p:sldTgt/>
                                      </p:tgtEl>
                                    </p:cond>
                                  </p:endCondLst>
                                  <p:childTnLst>
                                    <p:set>
                                      <p:cBhvr rctx="PPT">
                                        <p:cTn id="33" dur="indefinite"/>
                                        <p:tgtEl>
                                          <p:spTgt spid="58"/>
                                        </p:tgtEl>
                                        <p:attrNameLst>
                                          <p:attrName>style.opacity</p:attrName>
                                        </p:attrNameLst>
                                      </p:cBhvr>
                                      <p:to>
                                        <p:strVal val="0.5"/>
                                      </p:to>
                                    </p:set>
                                    <p:animEffect filter="image" prLst="opacity: 0.5">
                                      <p:cBhvr rctx="IE">
                                        <p:cTn id="34" dur="indefinite"/>
                                        <p:tgtEl>
                                          <p:spTgt spid="58"/>
                                        </p:tgtEl>
                                      </p:cBhvr>
                                    </p:animEffect>
                                  </p:childTnLst>
                                </p:cTn>
                              </p:par>
                              <p:par>
                                <p:cTn id="35" presetID="9" presetClass="emph" presetSubtype="0" nodeType="withEffect">
                                  <p:stCondLst>
                                    <p:cond delay="0"/>
                                  </p:stCondLst>
                                  <p:endCondLst>
                                    <p:cond evt="onNext" delay="0">
                                      <p:tgtEl>
                                        <p:sldTgt/>
                                      </p:tgtEl>
                                    </p:cond>
                                  </p:endCondLst>
                                  <p:childTnLst>
                                    <p:set>
                                      <p:cBhvr rctx="PPT">
                                        <p:cTn id="36" dur="indefinite"/>
                                        <p:tgtEl>
                                          <p:spTgt spid="59"/>
                                        </p:tgtEl>
                                        <p:attrNameLst>
                                          <p:attrName>style.opacity</p:attrName>
                                        </p:attrNameLst>
                                      </p:cBhvr>
                                      <p:to>
                                        <p:strVal val="0.5"/>
                                      </p:to>
                                    </p:set>
                                    <p:animEffect filter="image" prLst="opacity: 0.5">
                                      <p:cBhvr rctx="IE">
                                        <p:cTn id="37" dur="indefinite"/>
                                        <p:tgtEl>
                                          <p:spTgt spid="59"/>
                                        </p:tgtEl>
                                      </p:cBhvr>
                                    </p:animEffect>
                                  </p:childTnLst>
                                </p:cTn>
                              </p:par>
                              <p:par>
                                <p:cTn id="38" presetID="9" presetClass="emph" presetSubtype="0" grpId="0" nodeType="withEffect">
                                  <p:stCondLst>
                                    <p:cond delay="0"/>
                                  </p:stCondLst>
                                  <p:endCondLst>
                                    <p:cond evt="onNext" delay="0">
                                      <p:tgtEl>
                                        <p:sldTgt/>
                                      </p:tgtEl>
                                    </p:cond>
                                  </p:endCondLst>
                                  <p:childTnLst>
                                    <p:set>
                                      <p:cBhvr rctx="PPT">
                                        <p:cTn id="39" dur="indefinite"/>
                                        <p:tgtEl>
                                          <p:spTgt spid="71"/>
                                        </p:tgtEl>
                                        <p:attrNameLst>
                                          <p:attrName>style.opacity</p:attrName>
                                        </p:attrNameLst>
                                      </p:cBhvr>
                                      <p:to>
                                        <p:strVal val="0.5"/>
                                      </p:to>
                                    </p:set>
                                    <p:animEffect filter="image" prLst="opacity: 0.5">
                                      <p:cBhvr rctx="IE">
                                        <p:cTn id="40" dur="indefinite"/>
                                        <p:tgtEl>
                                          <p:spTgt spid="71"/>
                                        </p:tgtEl>
                                      </p:cBhvr>
                                    </p:animEffect>
                                  </p:childTnLst>
                                </p:cTn>
                              </p:par>
                              <p:par>
                                <p:cTn id="41" presetID="9" presetClass="emph" presetSubtype="0" grpId="0" nodeType="withEffect">
                                  <p:stCondLst>
                                    <p:cond delay="0"/>
                                  </p:stCondLst>
                                  <p:endCondLst>
                                    <p:cond evt="onNext" delay="0">
                                      <p:tgtEl>
                                        <p:sldTgt/>
                                      </p:tgtEl>
                                    </p:cond>
                                  </p:endCondLst>
                                  <p:childTnLst>
                                    <p:set>
                                      <p:cBhvr rctx="PPT">
                                        <p:cTn id="42" dur="indefinite"/>
                                        <p:tgtEl>
                                          <p:spTgt spid="107"/>
                                        </p:tgtEl>
                                        <p:attrNameLst>
                                          <p:attrName>style.opacity</p:attrName>
                                        </p:attrNameLst>
                                      </p:cBhvr>
                                      <p:to>
                                        <p:strVal val="0.5"/>
                                      </p:to>
                                    </p:set>
                                    <p:animEffect filter="image" prLst="opacity: 0.5">
                                      <p:cBhvr rctx="IE">
                                        <p:cTn id="43" dur="indefinite"/>
                                        <p:tgtEl>
                                          <p:spTgt spid="107"/>
                                        </p:tgtEl>
                                      </p:cBhvr>
                                    </p:animEffect>
                                  </p:childTnLst>
                                </p:cTn>
                              </p:par>
                              <p:par>
                                <p:cTn id="44" presetID="9" presetClass="emph" presetSubtype="0" grpId="0" nodeType="withEffect">
                                  <p:stCondLst>
                                    <p:cond delay="0"/>
                                  </p:stCondLst>
                                  <p:endCondLst>
                                    <p:cond evt="onNext" delay="0">
                                      <p:tgtEl>
                                        <p:sldTgt/>
                                      </p:tgtEl>
                                    </p:cond>
                                  </p:endCondLst>
                                  <p:childTnLst>
                                    <p:set>
                                      <p:cBhvr rctx="PPT">
                                        <p:cTn id="45" dur="indefinite"/>
                                        <p:tgtEl>
                                          <p:spTgt spid="108"/>
                                        </p:tgtEl>
                                        <p:attrNameLst>
                                          <p:attrName>style.opacity</p:attrName>
                                        </p:attrNameLst>
                                      </p:cBhvr>
                                      <p:to>
                                        <p:strVal val="0.5"/>
                                      </p:to>
                                    </p:set>
                                    <p:animEffect filter="image" prLst="opacity: 0.5">
                                      <p:cBhvr rctx="IE">
                                        <p:cTn id="46" dur="indefinite"/>
                                        <p:tgtEl>
                                          <p:spTgt spid="10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5" presetClass="emph" presetSubtype="0" nodeType="withEffect">
                                  <p:stCondLst>
                                    <p:cond delay="0"/>
                                  </p:stCondLst>
                                  <p:iterate type="lt">
                                    <p:tmAbs val="25"/>
                                  </p:iterate>
                                  <p:childTnLst>
                                    <p:set>
                                      <p:cBhvr override="childStyle">
                                        <p:cTn id="56" dur="indefinite"/>
                                        <p:tgtEl>
                                          <p:spTgt spid="111">
                                            <p:txEl>
                                              <p:pRg st="0" end="0"/>
                                            </p:txEl>
                                          </p:spTgt>
                                        </p:tgtEl>
                                        <p:attrNameLst>
                                          <p:attrName>style.fontWeight</p:attrName>
                                        </p:attrNameLst>
                                      </p:cBhvr>
                                      <p:to>
                                        <p:strVal val="bold"/>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0"/>
                                        </p:tgtEl>
                                        <p:attrNameLst>
                                          <p:attrName>style.visibility</p:attrName>
                                        </p:attrNameLst>
                                      </p:cBhvr>
                                      <p:to>
                                        <p:strVal val="visible"/>
                                      </p:to>
                                    </p:set>
                                  </p:childTnLst>
                                </p:cTn>
                              </p:par>
                              <p:par>
                                <p:cTn id="65" presetID="1" presetClass="exit" presetSubtype="0" fill="hold" grpId="0" nodeType="withEffect">
                                  <p:stCondLst>
                                    <p:cond delay="0"/>
                                  </p:stCondLst>
                                  <p:iterate type="lt">
                                    <p:tmAbs val="0"/>
                                  </p:iterate>
                                  <p:childTnLst>
                                    <p:set>
                                      <p:cBhvr>
                                        <p:cTn id="66" dur="1" fill="hold">
                                          <p:stCondLst>
                                            <p:cond delay="0"/>
                                          </p:stCondLst>
                                        </p:cTn>
                                        <p:tgtEl>
                                          <p:spTgt spid="111">
                                            <p:txEl>
                                              <p:pRg st="0" end="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05" grpId="0" animBg="1"/>
      <p:bldP spid="85" grpId="0"/>
      <p:bldP spid="101" grpId="0"/>
      <p:bldP spid="107" grpId="0" animBg="1"/>
      <p:bldP spid="108" grpId="0"/>
      <p:bldP spid="111" grpId="0" build="allAtOnce"/>
      <p:bldP spid="117" grpId="0"/>
      <p:bldP spid="12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52</a:t>
            </a:fld>
            <a:endParaRPr lang="en-US" dirty="0"/>
          </a:p>
        </p:txBody>
      </p:sp>
      <p:sp>
        <p:nvSpPr>
          <p:cNvPr id="56" name="TextBox 55"/>
          <p:cNvSpPr txBox="1"/>
          <p:nvPr/>
        </p:nvSpPr>
        <p:spPr>
          <a:xfrm>
            <a:off x="1298300" y="1320342"/>
            <a:ext cx="4175157" cy="783035"/>
          </a:xfrm>
          <a:prstGeom prst="rect">
            <a:avLst/>
          </a:prstGeom>
          <a:noFill/>
        </p:spPr>
        <p:txBody>
          <a:bodyPr wrap="square" rtlCol="0">
            <a:spAutoFit/>
          </a:bodyPr>
          <a:lstStyle/>
          <a:p>
            <a:pPr algn="ctr" defTabSz="803275">
              <a:buNone/>
            </a:pPr>
            <a:r>
              <a:rPr lang="en-US" sz="2200" dirty="0" smtClean="0">
                <a:solidFill>
                  <a:srgbClr val="002060"/>
                </a:solidFill>
                <a:latin typeface="Berlin Sans FB" pitchFamily="34" charset="0"/>
              </a:rPr>
              <a:t>Instantiated </a:t>
            </a:r>
            <a:br>
              <a:rPr lang="en-US" sz="2200" dirty="0" smtClean="0">
                <a:solidFill>
                  <a:srgbClr val="002060"/>
                </a:solidFill>
                <a:latin typeface="Berlin Sans FB" pitchFamily="34" charset="0"/>
              </a:rPr>
            </a:br>
            <a:r>
              <a:rPr lang="en-US" sz="2200" dirty="0" smtClean="0">
                <a:solidFill>
                  <a:srgbClr val="002060"/>
                </a:solidFill>
                <a:latin typeface="Berlin Sans FB" pitchFamily="34" charset="0"/>
              </a:rPr>
              <a:t>Unresolved Nodes</a:t>
            </a:r>
          </a:p>
        </p:txBody>
      </p:sp>
      <p:sp>
        <p:nvSpPr>
          <p:cNvPr id="57" name="Right Arrow 56"/>
          <p:cNvSpPr/>
          <p:nvPr/>
        </p:nvSpPr>
        <p:spPr bwMode="auto">
          <a:xfrm>
            <a:off x="5095724" y="2518034"/>
            <a:ext cx="647024" cy="376927"/>
          </a:xfrm>
          <a:prstGeom prst="rightArrow">
            <a:avLst/>
          </a:prstGeom>
          <a:solidFill>
            <a:srgbClr val="FF0000"/>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marL="0" marR="0" lvl="0" indent="0" defTabSz="912813"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TextBox 57"/>
          <p:cNvSpPr txBox="1"/>
          <p:nvPr/>
        </p:nvSpPr>
        <p:spPr>
          <a:xfrm>
            <a:off x="242452" y="1964654"/>
            <a:ext cx="1485448" cy="461665"/>
          </a:xfrm>
          <a:prstGeom prst="rect">
            <a:avLst/>
          </a:prstGeom>
          <a:noFill/>
        </p:spPr>
        <p:txBody>
          <a:bodyPr wrap="square" rtlCol="0">
            <a:spAutoFit/>
          </a:bodyPr>
          <a:lstStyle/>
          <a:p>
            <a:pPr algn="ctr" defTabSz="803275">
              <a:buNone/>
            </a:pPr>
            <a:r>
              <a:rPr lang="en-US" sz="2400" dirty="0" smtClean="0">
                <a:latin typeface="Rockwell Extra Bold" pitchFamily="18" charset="0"/>
              </a:rPr>
              <a:t>Step#1</a:t>
            </a:r>
            <a:endParaRPr lang="en-US" sz="2400" dirty="0" smtClean="0">
              <a:latin typeface="Times New Roman" pitchFamily="18" charset="0"/>
            </a:endParaRPr>
          </a:p>
        </p:txBody>
      </p:sp>
      <p:sp>
        <p:nvSpPr>
          <p:cNvPr id="59" name="TextBox 58"/>
          <p:cNvSpPr txBox="1"/>
          <p:nvPr/>
        </p:nvSpPr>
        <p:spPr>
          <a:xfrm>
            <a:off x="240941" y="4468978"/>
            <a:ext cx="1485448" cy="461665"/>
          </a:xfrm>
          <a:prstGeom prst="rect">
            <a:avLst/>
          </a:prstGeom>
          <a:noFill/>
        </p:spPr>
        <p:txBody>
          <a:bodyPr wrap="square" rtlCol="0">
            <a:spAutoFit/>
          </a:bodyPr>
          <a:lstStyle/>
          <a:p>
            <a:pPr algn="ctr" defTabSz="803275">
              <a:buNone/>
            </a:pPr>
            <a:r>
              <a:rPr lang="en-US" sz="2400" dirty="0" smtClean="0">
                <a:latin typeface="Rockwell Extra Bold" pitchFamily="18" charset="0"/>
              </a:rPr>
              <a:t>Step#2</a:t>
            </a:r>
            <a:endParaRPr lang="en-US" sz="2400" dirty="0" smtClean="0">
              <a:latin typeface="Times New Roman" pitchFamily="18" charset="0"/>
            </a:endParaRPr>
          </a:p>
        </p:txBody>
      </p:sp>
      <p:sp>
        <p:nvSpPr>
          <p:cNvPr id="60" name="TextBox 59"/>
          <p:cNvSpPr txBox="1"/>
          <p:nvPr/>
        </p:nvSpPr>
        <p:spPr>
          <a:xfrm>
            <a:off x="1817750" y="3640963"/>
            <a:ext cx="3370906" cy="783035"/>
          </a:xfrm>
          <a:prstGeom prst="rect">
            <a:avLst/>
          </a:prstGeom>
          <a:noFill/>
        </p:spPr>
        <p:txBody>
          <a:bodyPr wrap="square" rtlCol="0">
            <a:spAutoFit/>
          </a:bodyPr>
          <a:lstStyle/>
          <a:p>
            <a:pPr algn="ctr" defTabSz="803275">
              <a:buNone/>
            </a:pPr>
            <a:r>
              <a:rPr lang="en-US" sz="2200" dirty="0" smtClean="0">
                <a:solidFill>
                  <a:srgbClr val="002060"/>
                </a:solidFill>
                <a:latin typeface="Berlin Sans FB" pitchFamily="34" charset="0"/>
              </a:rPr>
              <a:t>Sort </a:t>
            </a:r>
            <a:br>
              <a:rPr lang="en-US" sz="2200" dirty="0" smtClean="0">
                <a:solidFill>
                  <a:srgbClr val="002060"/>
                </a:solidFill>
                <a:latin typeface="Berlin Sans FB" pitchFamily="34" charset="0"/>
              </a:rPr>
            </a:br>
            <a:r>
              <a:rPr lang="en-US" sz="2200" dirty="0" err="1" smtClean="0">
                <a:solidFill>
                  <a:srgbClr val="002060"/>
                </a:solidFill>
                <a:latin typeface="Berlin Sans FB" pitchFamily="34" charset="0"/>
              </a:rPr>
              <a:t>Uninstantiated</a:t>
            </a:r>
            <a:r>
              <a:rPr lang="en-US" sz="2200" dirty="0" smtClean="0">
                <a:solidFill>
                  <a:srgbClr val="002060"/>
                </a:solidFill>
                <a:latin typeface="Berlin Sans FB" pitchFamily="34" charset="0"/>
              </a:rPr>
              <a:t> Blocks</a:t>
            </a:r>
          </a:p>
        </p:txBody>
      </p:sp>
      <p:grpSp>
        <p:nvGrpSpPr>
          <p:cNvPr id="3" name="Group 85"/>
          <p:cNvGrpSpPr/>
          <p:nvPr/>
        </p:nvGrpSpPr>
        <p:grpSpPr>
          <a:xfrm>
            <a:off x="2210244" y="2124042"/>
            <a:ext cx="2202388" cy="1272929"/>
            <a:chOff x="6204631" y="4877524"/>
            <a:chExt cx="2202388" cy="1272929"/>
          </a:xfrm>
        </p:grpSpPr>
        <p:sp>
          <p:nvSpPr>
            <p:cNvPr id="62" name="Rounded Rectangle 61"/>
            <p:cNvSpPr/>
            <p:nvPr/>
          </p:nvSpPr>
          <p:spPr bwMode="auto">
            <a:xfrm>
              <a:off x="6423706" y="48784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3" name="Rounded Rectangle 62"/>
            <p:cNvSpPr/>
            <p:nvPr/>
          </p:nvSpPr>
          <p:spPr bwMode="auto">
            <a:xfrm>
              <a:off x="7018066" y="48775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4" name="Rounded Rectangle 63"/>
            <p:cNvSpPr/>
            <p:nvPr/>
          </p:nvSpPr>
          <p:spPr bwMode="auto">
            <a:xfrm>
              <a:off x="7602906" y="488245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5" name="Rounded Rectangle 64"/>
            <p:cNvSpPr/>
            <p:nvPr/>
          </p:nvSpPr>
          <p:spPr bwMode="auto">
            <a:xfrm>
              <a:off x="6204631" y="53356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6" name="Rounded Rectangle 65"/>
            <p:cNvSpPr/>
            <p:nvPr/>
          </p:nvSpPr>
          <p:spPr bwMode="auto">
            <a:xfrm>
              <a:off x="6798991" y="53347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7" name="Rounded Rectangle 66"/>
            <p:cNvSpPr/>
            <p:nvPr/>
          </p:nvSpPr>
          <p:spPr bwMode="auto">
            <a:xfrm>
              <a:off x="7383831" y="533965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8" name="Rounded Rectangle 67"/>
            <p:cNvSpPr/>
            <p:nvPr/>
          </p:nvSpPr>
          <p:spPr bwMode="auto">
            <a:xfrm>
              <a:off x="6433230" y="5797635"/>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69" name="Rounded Rectangle 68"/>
            <p:cNvSpPr/>
            <p:nvPr/>
          </p:nvSpPr>
          <p:spPr bwMode="auto">
            <a:xfrm>
              <a:off x="7027590" y="5796681"/>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70" name="Rounded Rectangle 69"/>
            <p:cNvSpPr/>
            <p:nvPr/>
          </p:nvSpPr>
          <p:spPr bwMode="auto">
            <a:xfrm>
              <a:off x="7612430" y="5801611"/>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71" name="Rounded Rectangle 70"/>
            <p:cNvSpPr/>
            <p:nvPr/>
          </p:nvSpPr>
          <p:spPr bwMode="auto">
            <a:xfrm>
              <a:off x="7945763" y="5337289"/>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grpSp>
      <p:grpSp>
        <p:nvGrpSpPr>
          <p:cNvPr id="5" name="Group 86"/>
          <p:cNvGrpSpPr/>
          <p:nvPr/>
        </p:nvGrpSpPr>
        <p:grpSpPr>
          <a:xfrm>
            <a:off x="6302184" y="2177382"/>
            <a:ext cx="1640456" cy="811753"/>
            <a:chOff x="6204631" y="5334724"/>
            <a:chExt cx="1640456" cy="811753"/>
          </a:xfrm>
        </p:grpSpPr>
        <p:sp>
          <p:nvSpPr>
            <p:cNvPr id="73" name="Rounded Rectangle 72"/>
            <p:cNvSpPr/>
            <p:nvPr/>
          </p:nvSpPr>
          <p:spPr bwMode="auto">
            <a:xfrm>
              <a:off x="6204631" y="5335678"/>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74" name="Rounded Rectangle 73"/>
            <p:cNvSpPr/>
            <p:nvPr/>
          </p:nvSpPr>
          <p:spPr bwMode="auto">
            <a:xfrm>
              <a:off x="6798991" y="5334724"/>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75" name="Rounded Rectangle 74"/>
            <p:cNvSpPr/>
            <p:nvPr/>
          </p:nvSpPr>
          <p:spPr bwMode="auto">
            <a:xfrm>
              <a:off x="7383831" y="5339654"/>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76" name="Rounded Rectangle 75"/>
            <p:cNvSpPr/>
            <p:nvPr/>
          </p:nvSpPr>
          <p:spPr bwMode="auto">
            <a:xfrm>
              <a:off x="6433230" y="5797635"/>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77" name="Rounded Rectangle 76"/>
            <p:cNvSpPr/>
            <p:nvPr/>
          </p:nvSpPr>
          <p:spPr bwMode="auto">
            <a:xfrm>
              <a:off x="7027590" y="5796681"/>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grpSp>
      <p:grpSp>
        <p:nvGrpSpPr>
          <p:cNvPr id="6" name="Group 117"/>
          <p:cNvGrpSpPr/>
          <p:nvPr/>
        </p:nvGrpSpPr>
        <p:grpSpPr>
          <a:xfrm>
            <a:off x="2348859" y="4538363"/>
            <a:ext cx="2274006" cy="1215250"/>
            <a:chOff x="2426566" y="4817250"/>
            <a:chExt cx="2274006" cy="1215250"/>
          </a:xfrm>
        </p:grpSpPr>
        <p:sp>
          <p:nvSpPr>
            <p:cNvPr id="79" name="Snip Single Corner Rectangle 78"/>
            <p:cNvSpPr/>
            <p:nvPr/>
          </p:nvSpPr>
          <p:spPr bwMode="auto">
            <a:xfrm>
              <a:off x="2426566" y="4817250"/>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1</a:t>
              </a:r>
            </a:p>
          </p:txBody>
        </p:sp>
        <p:sp>
          <p:nvSpPr>
            <p:cNvPr id="80" name="Snip Single Corner Rectangle 79"/>
            <p:cNvSpPr/>
            <p:nvPr/>
          </p:nvSpPr>
          <p:spPr bwMode="auto">
            <a:xfrm>
              <a:off x="3031389" y="4818839"/>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2</a:t>
              </a:r>
            </a:p>
          </p:txBody>
        </p:sp>
        <p:sp>
          <p:nvSpPr>
            <p:cNvPr id="81" name="Snip Single Corner Rectangle 80"/>
            <p:cNvSpPr/>
            <p:nvPr/>
          </p:nvSpPr>
          <p:spPr bwMode="auto">
            <a:xfrm>
              <a:off x="3633066" y="4820425"/>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4</a:t>
              </a:r>
            </a:p>
          </p:txBody>
        </p:sp>
        <p:sp>
          <p:nvSpPr>
            <p:cNvPr id="82" name="Snip Single Corner Rectangle 81"/>
            <p:cNvSpPr/>
            <p:nvPr/>
          </p:nvSpPr>
          <p:spPr bwMode="auto">
            <a:xfrm>
              <a:off x="4237889" y="4822014"/>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5</a:t>
              </a:r>
            </a:p>
          </p:txBody>
        </p:sp>
        <p:sp>
          <p:nvSpPr>
            <p:cNvPr id="83" name="Snip Single Corner Rectangle 82"/>
            <p:cNvSpPr/>
            <p:nvPr/>
          </p:nvSpPr>
          <p:spPr bwMode="auto">
            <a:xfrm>
              <a:off x="2699616" y="5499875"/>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6</a:t>
              </a:r>
            </a:p>
          </p:txBody>
        </p:sp>
        <p:sp>
          <p:nvSpPr>
            <p:cNvPr id="84" name="Snip Single Corner Rectangle 83"/>
            <p:cNvSpPr/>
            <p:nvPr/>
          </p:nvSpPr>
          <p:spPr bwMode="auto">
            <a:xfrm>
              <a:off x="3304439" y="5501464"/>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8</a:t>
              </a:r>
            </a:p>
          </p:txBody>
        </p:sp>
        <p:sp>
          <p:nvSpPr>
            <p:cNvPr id="85" name="Snip Single Corner Rectangle 84"/>
            <p:cNvSpPr/>
            <p:nvPr/>
          </p:nvSpPr>
          <p:spPr bwMode="auto">
            <a:xfrm>
              <a:off x="3906116" y="5503050"/>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9</a:t>
              </a:r>
            </a:p>
          </p:txBody>
        </p:sp>
      </p:grpSp>
      <p:sp>
        <p:nvSpPr>
          <p:cNvPr id="86" name="Line Callout 2 85"/>
          <p:cNvSpPr/>
          <p:nvPr/>
        </p:nvSpPr>
        <p:spPr bwMode="auto">
          <a:xfrm rot="10800000">
            <a:off x="6214452" y="2078499"/>
            <a:ext cx="1865014" cy="1032096"/>
          </a:xfrm>
          <a:prstGeom prst="borderCallout2">
            <a:avLst>
              <a:gd name="adj1" fmla="val -1503"/>
              <a:gd name="adj2" fmla="val 67182"/>
              <a:gd name="adj3" fmla="val -29496"/>
              <a:gd name="adj4" fmla="val 61974"/>
              <a:gd name="adj5" fmla="val -29451"/>
              <a:gd name="adj6" fmla="val 47241"/>
            </a:avLst>
          </a:prstGeom>
          <a:noFill/>
          <a:ln w="34925" cap="sq">
            <a:solidFill>
              <a:srgbClr val="000000"/>
            </a:solidFill>
            <a:round/>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pic>
        <p:nvPicPr>
          <p:cNvPr id="87" name="Picture 3"/>
          <p:cNvPicPr>
            <a:picLocks noChangeAspect="1" noChangeArrowheads="1"/>
          </p:cNvPicPr>
          <p:nvPr/>
        </p:nvPicPr>
        <p:blipFill>
          <a:blip r:embed="rId3" cstate="print"/>
          <a:srcRect/>
          <a:stretch>
            <a:fillRect/>
          </a:stretch>
        </p:blipFill>
        <p:spPr bwMode="auto">
          <a:xfrm>
            <a:off x="7289661" y="3162611"/>
            <a:ext cx="586522" cy="476777"/>
          </a:xfrm>
          <a:prstGeom prst="rect">
            <a:avLst/>
          </a:prstGeom>
          <a:noFill/>
          <a:ln w="9525">
            <a:noFill/>
            <a:miter lim="800000"/>
            <a:headEnd/>
            <a:tailEnd/>
          </a:ln>
        </p:spPr>
      </p:pic>
      <p:pic>
        <p:nvPicPr>
          <p:cNvPr id="8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34193" y="4229808"/>
            <a:ext cx="3385957" cy="155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a:blip r:embed="rId5" cstate="print"/>
          <a:srcRect/>
          <a:stretch>
            <a:fillRect/>
          </a:stretch>
        </p:blipFill>
        <p:spPr bwMode="auto">
          <a:xfrm>
            <a:off x="6267888" y="1705632"/>
            <a:ext cx="1764506" cy="282430"/>
          </a:xfrm>
          <a:prstGeom prst="rect">
            <a:avLst/>
          </a:prstGeom>
          <a:noFill/>
          <a:ln w="9525">
            <a:noFill/>
            <a:miter lim="800000"/>
            <a:headEnd/>
            <a:tailEnd/>
          </a:ln>
        </p:spPr>
      </p:pic>
      <p:grpSp>
        <p:nvGrpSpPr>
          <p:cNvPr id="7" name="Group 89"/>
          <p:cNvGrpSpPr/>
          <p:nvPr/>
        </p:nvGrpSpPr>
        <p:grpSpPr>
          <a:xfrm>
            <a:off x="2198739" y="2044901"/>
            <a:ext cx="2230611" cy="1555178"/>
            <a:chOff x="2110196" y="2466663"/>
            <a:chExt cx="2230611" cy="1555178"/>
          </a:xfrm>
        </p:grpSpPr>
        <p:sp>
          <p:nvSpPr>
            <p:cNvPr id="91" name="TextBox 90"/>
            <p:cNvSpPr txBox="1"/>
            <p:nvPr/>
          </p:nvSpPr>
          <p:spPr>
            <a:xfrm>
              <a:off x="233244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TextBox 91"/>
            <p:cNvSpPr txBox="1"/>
            <p:nvPr/>
          </p:nvSpPr>
          <p:spPr>
            <a:xfrm>
              <a:off x="292934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TextBox 92"/>
            <p:cNvSpPr txBox="1"/>
            <p:nvPr/>
          </p:nvSpPr>
          <p:spPr>
            <a:xfrm>
              <a:off x="3507196" y="2468251"/>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TextBox 93"/>
            <p:cNvSpPr txBox="1"/>
            <p:nvPr/>
          </p:nvSpPr>
          <p:spPr>
            <a:xfrm>
              <a:off x="2110196" y="291751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TextBox 94"/>
            <p:cNvSpPr txBox="1"/>
            <p:nvPr/>
          </p:nvSpPr>
          <p:spPr>
            <a:xfrm>
              <a:off x="2710271" y="292148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7</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TextBox 95"/>
            <p:cNvSpPr txBox="1"/>
            <p:nvPr/>
          </p:nvSpPr>
          <p:spPr>
            <a:xfrm>
              <a:off x="3291296" y="292068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TextBox 96"/>
            <p:cNvSpPr txBox="1"/>
            <p:nvPr/>
          </p:nvSpPr>
          <p:spPr>
            <a:xfrm>
              <a:off x="3853271" y="2920690"/>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13</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TextBox 97"/>
            <p:cNvSpPr txBox="1"/>
            <p:nvPr/>
          </p:nvSpPr>
          <p:spPr>
            <a:xfrm>
              <a:off x="2338796" y="337312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15</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TextBox 98"/>
            <p:cNvSpPr txBox="1"/>
            <p:nvPr/>
          </p:nvSpPr>
          <p:spPr>
            <a:xfrm>
              <a:off x="2929347" y="3375510"/>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TextBox 99"/>
            <p:cNvSpPr txBox="1"/>
            <p:nvPr/>
          </p:nvSpPr>
          <p:spPr>
            <a:xfrm>
              <a:off x="3515134" y="3370744"/>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21</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8" name="Group 100"/>
          <p:cNvGrpSpPr/>
          <p:nvPr/>
        </p:nvGrpSpPr>
        <p:grpSpPr>
          <a:xfrm>
            <a:off x="6294489" y="2102051"/>
            <a:ext cx="1662286" cy="1101150"/>
            <a:chOff x="2332446" y="2466663"/>
            <a:chExt cx="1662286" cy="1101150"/>
          </a:xfrm>
        </p:grpSpPr>
        <p:sp>
          <p:nvSpPr>
            <p:cNvPr id="102" name="TextBox 101"/>
            <p:cNvSpPr txBox="1"/>
            <p:nvPr/>
          </p:nvSpPr>
          <p:spPr>
            <a:xfrm>
              <a:off x="233244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TextBox 102"/>
            <p:cNvSpPr txBox="1"/>
            <p:nvPr/>
          </p:nvSpPr>
          <p:spPr>
            <a:xfrm>
              <a:off x="292299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TextBox 103"/>
            <p:cNvSpPr txBox="1"/>
            <p:nvPr/>
          </p:nvSpPr>
          <p:spPr>
            <a:xfrm>
              <a:off x="350719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TextBox 104"/>
            <p:cNvSpPr txBox="1"/>
            <p:nvPr/>
          </p:nvSpPr>
          <p:spPr>
            <a:xfrm>
              <a:off x="2576921" y="292148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TextBox 105"/>
            <p:cNvSpPr txBox="1"/>
            <p:nvPr/>
          </p:nvSpPr>
          <p:spPr>
            <a:xfrm>
              <a:off x="3157946" y="292068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8" name="Title 1"/>
          <p:cNvSpPr>
            <a:spLocks noGrp="1"/>
          </p:cNvSpPr>
          <p:nvPr>
            <p:ph type="title"/>
          </p:nvPr>
        </p:nvSpPr>
        <p:spPr>
          <a:xfrm>
            <a:off x="-1" y="-1"/>
            <a:ext cx="9144001" cy="713835"/>
          </a:xfrm>
        </p:spPr>
        <p:txBody>
          <a:bodyPr/>
          <a:lstStyle/>
          <a:p>
            <a:r>
              <a:rPr lang="en-US" dirty="0" smtClean="0"/>
              <a:t>ER Planning</a:t>
            </a:r>
            <a:endParaRPr lang="en-US" dirty="0"/>
          </a:p>
        </p:txBody>
      </p:sp>
      <p:sp>
        <p:nvSpPr>
          <p:cNvPr id="90" name="TextBox 114"/>
          <p:cNvSpPr txBox="1"/>
          <p:nvPr/>
        </p:nvSpPr>
        <p:spPr>
          <a:xfrm>
            <a:off x="1254399" y="6495264"/>
            <a:ext cx="7814930" cy="332655"/>
          </a:xfrm>
          <a:prstGeom prst="rect">
            <a:avLst/>
          </a:prstGeom>
          <a:noFill/>
        </p:spPr>
        <p:txBody>
          <a:bodyPr wrap="square" rtlCol="0">
            <a:spAutoFit/>
          </a:bodyPr>
          <a:lstStyle/>
          <a:p>
            <a:pPr>
              <a:buNone/>
            </a:pPr>
            <a:r>
              <a:rPr lang="en-US" sz="1600" dirty="0" err="1">
                <a:latin typeface="Lucida Console" panose="020B0609040504020204" pitchFamily="49" charset="0"/>
              </a:rPr>
              <a:t>Altowim</a:t>
            </a:r>
            <a:r>
              <a:rPr lang="en-US" sz="1600" dirty="0">
                <a:latin typeface="Lucida Console" panose="020B0609040504020204" pitchFamily="49" charset="0"/>
              </a:rPr>
              <a:t> et al. Progressive Approach to Relational ER VLDB </a:t>
            </a:r>
            <a:r>
              <a:rPr lang="en-US" sz="1600" dirty="0" smtClean="0">
                <a:latin typeface="Lucida Console" panose="020B0609040504020204" pitchFamily="49" charset="0"/>
              </a:rPr>
              <a:t>2014</a:t>
            </a:r>
            <a:endParaRPr lang="en-US" sz="1600" dirty="0">
              <a:latin typeface="Lucida Console" panose="020B06090405040202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p:bldP spid="60" grpId="0"/>
      <p:bldP spid="8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118" y="-96393"/>
            <a:ext cx="9648497" cy="810228"/>
          </a:xfrm>
        </p:spPr>
        <p:txBody>
          <a:bodyPr/>
          <a:lstStyle/>
          <a:p>
            <a:r>
              <a:rPr lang="en-US" dirty="0"/>
              <a:t>ER Planning</a:t>
            </a:r>
          </a:p>
        </p:txBody>
      </p:sp>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53</a:t>
            </a:fld>
            <a:endParaRPr lang="en-US" dirty="0"/>
          </a:p>
        </p:txBody>
      </p:sp>
      <p:sp>
        <p:nvSpPr>
          <p:cNvPr id="76" name="Right Arrow 75"/>
          <p:cNvSpPr/>
          <p:nvPr/>
        </p:nvSpPr>
        <p:spPr bwMode="auto">
          <a:xfrm>
            <a:off x="4381500" y="3110584"/>
            <a:ext cx="876300" cy="376927"/>
          </a:xfrm>
          <a:prstGeom prst="rightArrow">
            <a:avLst/>
          </a:prstGeom>
          <a:solidFill>
            <a:srgbClr val="FF0000"/>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marL="0" marR="0" lvl="0" indent="0" defTabSz="912813"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TextBox 76"/>
          <p:cNvSpPr txBox="1"/>
          <p:nvPr/>
        </p:nvSpPr>
        <p:spPr>
          <a:xfrm>
            <a:off x="108643" y="2429083"/>
            <a:ext cx="1485448" cy="461665"/>
          </a:xfrm>
          <a:prstGeom prst="rect">
            <a:avLst/>
          </a:prstGeom>
          <a:noFill/>
        </p:spPr>
        <p:txBody>
          <a:bodyPr wrap="square" rtlCol="0">
            <a:spAutoFit/>
          </a:bodyPr>
          <a:lstStyle/>
          <a:p>
            <a:pPr algn="ctr" defTabSz="803275">
              <a:buNone/>
            </a:pPr>
            <a:r>
              <a:rPr lang="en-US" sz="2400" dirty="0" smtClean="0">
                <a:latin typeface="Rockwell Extra Bold" pitchFamily="18" charset="0"/>
              </a:rPr>
              <a:t>Step#3</a:t>
            </a:r>
            <a:endParaRPr lang="en-US" sz="2400" dirty="0" smtClean="0">
              <a:latin typeface="Times New Roman" pitchFamily="18" charset="0"/>
            </a:endParaRPr>
          </a:p>
        </p:txBody>
      </p:sp>
      <p:grpSp>
        <p:nvGrpSpPr>
          <p:cNvPr id="3" name="Group 77"/>
          <p:cNvGrpSpPr/>
          <p:nvPr/>
        </p:nvGrpSpPr>
        <p:grpSpPr>
          <a:xfrm>
            <a:off x="1868559" y="3849970"/>
            <a:ext cx="1640456" cy="811753"/>
            <a:chOff x="6204631" y="5334724"/>
            <a:chExt cx="1640456" cy="811753"/>
          </a:xfrm>
        </p:grpSpPr>
        <p:sp>
          <p:nvSpPr>
            <p:cNvPr id="79" name="Rounded Rectangle 78"/>
            <p:cNvSpPr/>
            <p:nvPr/>
          </p:nvSpPr>
          <p:spPr bwMode="auto">
            <a:xfrm>
              <a:off x="6204631" y="5335678"/>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80" name="Rounded Rectangle 79"/>
            <p:cNvSpPr/>
            <p:nvPr/>
          </p:nvSpPr>
          <p:spPr bwMode="auto">
            <a:xfrm>
              <a:off x="6798991" y="5334724"/>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81" name="Rounded Rectangle 80"/>
            <p:cNvSpPr/>
            <p:nvPr/>
          </p:nvSpPr>
          <p:spPr bwMode="auto">
            <a:xfrm>
              <a:off x="7383831" y="5339654"/>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82" name="Rounded Rectangle 81"/>
            <p:cNvSpPr/>
            <p:nvPr/>
          </p:nvSpPr>
          <p:spPr bwMode="auto">
            <a:xfrm>
              <a:off x="6433230" y="5797635"/>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83" name="Rounded Rectangle 82"/>
            <p:cNvSpPr/>
            <p:nvPr/>
          </p:nvSpPr>
          <p:spPr bwMode="auto">
            <a:xfrm>
              <a:off x="7027590" y="5796681"/>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grpSp>
      <p:grpSp>
        <p:nvGrpSpPr>
          <p:cNvPr id="5" name="Group 83"/>
          <p:cNvGrpSpPr/>
          <p:nvPr/>
        </p:nvGrpSpPr>
        <p:grpSpPr>
          <a:xfrm>
            <a:off x="1870577" y="2863345"/>
            <a:ext cx="1640456" cy="806996"/>
            <a:chOff x="6423706" y="4877524"/>
            <a:chExt cx="1640456" cy="806996"/>
          </a:xfrm>
        </p:grpSpPr>
        <p:sp>
          <p:nvSpPr>
            <p:cNvPr id="85" name="Rounded Rectangle 84"/>
            <p:cNvSpPr/>
            <p:nvPr/>
          </p:nvSpPr>
          <p:spPr bwMode="auto">
            <a:xfrm>
              <a:off x="6423706" y="48784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86" name="Rounded Rectangle 85"/>
            <p:cNvSpPr/>
            <p:nvPr/>
          </p:nvSpPr>
          <p:spPr bwMode="auto">
            <a:xfrm>
              <a:off x="7018066" y="48775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87" name="Rounded Rectangle 86"/>
            <p:cNvSpPr/>
            <p:nvPr/>
          </p:nvSpPr>
          <p:spPr bwMode="auto">
            <a:xfrm>
              <a:off x="7602906" y="488245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88" name="Rounded Rectangle 87"/>
            <p:cNvSpPr/>
            <p:nvPr/>
          </p:nvSpPr>
          <p:spPr bwMode="auto">
            <a:xfrm>
              <a:off x="6729705" y="53356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89" name="Rounded Rectangle 88"/>
            <p:cNvSpPr/>
            <p:nvPr/>
          </p:nvSpPr>
          <p:spPr bwMode="auto">
            <a:xfrm>
              <a:off x="7324065" y="53347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grpSp>
      <p:sp>
        <p:nvSpPr>
          <p:cNvPr id="90" name="Content Placeholder 2"/>
          <p:cNvSpPr>
            <a:spLocks noGrp="1"/>
          </p:cNvSpPr>
          <p:nvPr>
            <p:ph idx="1"/>
          </p:nvPr>
        </p:nvSpPr>
        <p:spPr>
          <a:xfrm>
            <a:off x="4054671" y="3803576"/>
            <a:ext cx="4675140" cy="3149851"/>
          </a:xfrm>
        </p:spPr>
        <p:txBody>
          <a:bodyPr/>
          <a:lstStyle/>
          <a:p>
            <a:pPr marL="365760" lvl="1" indent="0">
              <a:lnSpc>
                <a:spcPct val="100000"/>
              </a:lnSpc>
              <a:spcBef>
                <a:spcPts val="0"/>
              </a:spcBef>
              <a:buNone/>
            </a:pPr>
            <a:r>
              <a:rPr lang="en-US" sz="2800" dirty="0" smtClean="0">
                <a:solidFill>
                  <a:srgbClr val="002060"/>
                </a:solidFill>
                <a:latin typeface="Tw Cen MT" pitchFamily="34" charset="0"/>
              </a:rPr>
              <a:t>If  </a:t>
            </a:r>
            <a:r>
              <a:rPr lang="en-US" sz="1000" dirty="0" smtClean="0">
                <a:solidFill>
                  <a:srgbClr val="002060"/>
                </a:solidFill>
                <a:latin typeface="Tw Cen MT" pitchFamily="34" charset="0"/>
              </a:rPr>
              <a:t> </a:t>
            </a:r>
            <a:r>
              <a:rPr lang="en-US" sz="2800" dirty="0" smtClean="0">
                <a:solidFill>
                  <a:srgbClr val="002060"/>
                </a:solidFill>
                <a:latin typeface="Tw Cen MT" pitchFamily="34" charset="0"/>
              </a:rPr>
              <a:t>                   &gt;	</a:t>
            </a:r>
          </a:p>
          <a:p>
            <a:pPr marL="365760" lvl="1" indent="0">
              <a:lnSpc>
                <a:spcPct val="100000"/>
              </a:lnSpc>
              <a:spcBef>
                <a:spcPts val="0"/>
              </a:spcBef>
              <a:buNone/>
            </a:pPr>
            <a:endParaRPr lang="en-US" sz="2800" dirty="0" smtClean="0">
              <a:solidFill>
                <a:srgbClr val="002060"/>
              </a:solidFill>
              <a:latin typeface="Tw Cen MT" pitchFamily="34" charset="0"/>
            </a:endParaRPr>
          </a:p>
          <a:p>
            <a:pPr marL="365760" lvl="1" indent="0">
              <a:lnSpc>
                <a:spcPct val="100000"/>
              </a:lnSpc>
              <a:spcBef>
                <a:spcPts val="0"/>
              </a:spcBef>
              <a:buNone/>
            </a:pPr>
            <a:endParaRPr lang="en-US" sz="2800" dirty="0" smtClean="0">
              <a:solidFill>
                <a:srgbClr val="002060"/>
              </a:solidFill>
              <a:latin typeface="Tw Cen MT" pitchFamily="34" charset="0"/>
            </a:endParaRPr>
          </a:p>
          <a:p>
            <a:pPr marL="365760" lvl="1" indent="0">
              <a:lnSpc>
                <a:spcPct val="100000"/>
              </a:lnSpc>
              <a:spcBef>
                <a:spcPts val="0"/>
              </a:spcBef>
              <a:buNone/>
            </a:pPr>
            <a:endParaRPr lang="en-US" sz="2800" dirty="0" smtClean="0">
              <a:solidFill>
                <a:srgbClr val="002060"/>
              </a:solidFill>
              <a:latin typeface="Tw Cen MT" pitchFamily="34" charset="0"/>
            </a:endParaRPr>
          </a:p>
          <a:p>
            <a:pPr marL="365760" lvl="1" indent="0">
              <a:lnSpc>
                <a:spcPct val="100000"/>
              </a:lnSpc>
              <a:spcBef>
                <a:spcPts val="0"/>
              </a:spcBef>
              <a:buNone/>
            </a:pPr>
            <a:r>
              <a:rPr lang="en-US" sz="2800" dirty="0" smtClean="0">
                <a:solidFill>
                  <a:srgbClr val="002060"/>
                </a:solidFill>
                <a:latin typeface="Tw Cen MT" pitchFamily="34" charset="0"/>
              </a:rPr>
              <a:t>else</a:t>
            </a:r>
          </a:p>
          <a:p>
            <a:pPr marL="365760" lvl="1" indent="0">
              <a:lnSpc>
                <a:spcPct val="100000"/>
              </a:lnSpc>
              <a:spcBef>
                <a:spcPts val="0"/>
              </a:spcBef>
              <a:buNone/>
            </a:pPr>
            <a:r>
              <a:rPr lang="en-US" sz="2800" dirty="0" smtClean="0">
                <a:solidFill>
                  <a:srgbClr val="002060"/>
                </a:solidFill>
                <a:latin typeface="Tw Cen MT" pitchFamily="34" charset="0"/>
              </a:rPr>
              <a:t>  return         and </a:t>
            </a:r>
          </a:p>
        </p:txBody>
      </p:sp>
      <p:grpSp>
        <p:nvGrpSpPr>
          <p:cNvPr id="6" name="Group 90"/>
          <p:cNvGrpSpPr/>
          <p:nvPr/>
        </p:nvGrpSpPr>
        <p:grpSpPr>
          <a:xfrm>
            <a:off x="1869153" y="2884744"/>
            <a:ext cx="1640456" cy="806996"/>
            <a:chOff x="6423706" y="4877524"/>
            <a:chExt cx="1640456" cy="806996"/>
          </a:xfrm>
        </p:grpSpPr>
        <p:sp>
          <p:nvSpPr>
            <p:cNvPr id="92" name="Rounded Rectangle 91"/>
            <p:cNvSpPr/>
            <p:nvPr/>
          </p:nvSpPr>
          <p:spPr bwMode="auto">
            <a:xfrm>
              <a:off x="6423706" y="48784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93" name="Rounded Rectangle 92"/>
            <p:cNvSpPr/>
            <p:nvPr/>
          </p:nvSpPr>
          <p:spPr bwMode="auto">
            <a:xfrm>
              <a:off x="7018066" y="48775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94" name="Rounded Rectangle 93"/>
            <p:cNvSpPr/>
            <p:nvPr/>
          </p:nvSpPr>
          <p:spPr bwMode="auto">
            <a:xfrm>
              <a:off x="7602906" y="488245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95" name="Rounded Rectangle 94"/>
            <p:cNvSpPr/>
            <p:nvPr/>
          </p:nvSpPr>
          <p:spPr bwMode="auto">
            <a:xfrm>
              <a:off x="6729705" y="5335678"/>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sp>
          <p:nvSpPr>
            <p:cNvPr id="96" name="Rounded Rectangle 95"/>
            <p:cNvSpPr/>
            <p:nvPr/>
          </p:nvSpPr>
          <p:spPr bwMode="auto">
            <a:xfrm>
              <a:off x="7324065" y="5334724"/>
              <a:ext cx="461256" cy="348842"/>
            </a:xfrm>
            <a:prstGeom prst="roundRect">
              <a:avLst/>
            </a:prstGeom>
            <a:solidFill>
              <a:srgbClr val="FBFFD9"/>
            </a:solidFill>
            <a:ln w="9360">
              <a:solidFill>
                <a:srgbClr val="002060"/>
              </a:solidFill>
              <a:miter/>
            </a:ln>
            <a:effectLst>
              <a:outerShdw blurRad="50800" dist="25400" dir="3600000" algn="ctr" rotWithShape="0">
                <a:srgbClr val="002060"/>
              </a:outerShdw>
            </a:effectLst>
          </p:spPr>
          <p:txBody>
            <a:bodyPr lIns="0" tIns="0" rIns="0" bIns="0"/>
            <a:lstStyle/>
            <a:p>
              <a:pPr algn="ctr" defTabSz="803275">
                <a:spcBef>
                  <a:spcPts val="0"/>
                </a:spcBef>
                <a:buSzPct val="70000"/>
                <a:defRPr/>
              </a:pPr>
              <a:endParaRPr lang="en-US" sz="1800" b="1" baseline="-25000" dirty="0" smtClean="0">
                <a:solidFill>
                  <a:srgbClr val="C00000"/>
                </a:solidFill>
                <a:latin typeface="+mn-lt"/>
                <a:cs typeface="Courier New" pitchFamily="49" charset="0"/>
              </a:endParaRPr>
            </a:p>
          </p:txBody>
        </p:sp>
      </p:grpSp>
      <p:grpSp>
        <p:nvGrpSpPr>
          <p:cNvPr id="7" name="Group 96"/>
          <p:cNvGrpSpPr/>
          <p:nvPr/>
        </p:nvGrpSpPr>
        <p:grpSpPr>
          <a:xfrm>
            <a:off x="1693251" y="1899435"/>
            <a:ext cx="2608967" cy="534214"/>
            <a:chOff x="1693251" y="1983515"/>
            <a:chExt cx="2608967" cy="534214"/>
          </a:xfrm>
        </p:grpSpPr>
        <p:sp>
          <p:nvSpPr>
            <p:cNvPr id="98" name="Snip Single Corner Rectangle 97"/>
            <p:cNvSpPr/>
            <p:nvPr/>
          </p:nvSpPr>
          <p:spPr bwMode="auto">
            <a:xfrm>
              <a:off x="1693251" y="1983515"/>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1</a:t>
              </a:r>
            </a:p>
          </p:txBody>
        </p:sp>
        <p:sp>
          <p:nvSpPr>
            <p:cNvPr id="99" name="Snip Single Corner Rectangle 98"/>
            <p:cNvSpPr/>
            <p:nvPr/>
          </p:nvSpPr>
          <p:spPr bwMode="auto">
            <a:xfrm>
              <a:off x="2633035" y="1985104"/>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8</a:t>
              </a:r>
            </a:p>
          </p:txBody>
        </p:sp>
        <p:sp>
          <p:nvSpPr>
            <p:cNvPr id="100" name="Snip Single Corner Rectangle 99"/>
            <p:cNvSpPr/>
            <p:nvPr/>
          </p:nvSpPr>
          <p:spPr bwMode="auto">
            <a:xfrm>
              <a:off x="3234712" y="1986690"/>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6</a:t>
              </a:r>
            </a:p>
          </p:txBody>
        </p:sp>
        <p:sp>
          <p:nvSpPr>
            <p:cNvPr id="101" name="Snip Single Corner Rectangle 100"/>
            <p:cNvSpPr/>
            <p:nvPr/>
          </p:nvSpPr>
          <p:spPr bwMode="auto">
            <a:xfrm>
              <a:off x="3839535" y="1988279"/>
              <a:ext cx="462683" cy="529450"/>
            </a:xfrm>
            <a:prstGeom prst="snip1Rect">
              <a:avLst>
                <a:gd name="adj" fmla="val 26935"/>
              </a:avLst>
            </a:prstGeom>
            <a:solidFill>
              <a:srgbClr val="002060">
                <a:alpha val="80000"/>
              </a:srgbClr>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49212" anchor="ctr"/>
            <a:lstStyle/>
            <a:p>
              <a:pPr marL="0" marR="0" lvl="0" indent="0" algn="r" defTabSz="912813"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R</a:t>
              </a:r>
              <a:r>
                <a:rPr kumimoji="0" lang="en-US" sz="2200" b="0" i="0" u="none" strike="noStrike" kern="0" cap="none" spc="0" normalizeH="0" baseline="-25000" noProof="0" dirty="0" smtClean="0">
                  <a:ln>
                    <a:noFill/>
                  </a:ln>
                  <a:solidFill>
                    <a:srgbClr val="FFFFFF"/>
                  </a:solidFill>
                  <a:effectLst/>
                  <a:uLnTx/>
                  <a:uFillTx/>
                </a:rPr>
                <a:t>2</a:t>
              </a:r>
            </a:p>
          </p:txBody>
        </p:sp>
        <p:sp>
          <p:nvSpPr>
            <p:cNvPr id="102" name="Rectangle 101"/>
            <p:cNvSpPr/>
            <p:nvPr/>
          </p:nvSpPr>
          <p:spPr>
            <a:xfrm>
              <a:off x="2051509" y="2024287"/>
              <a:ext cx="690182"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Arial"/>
                </a:rPr>
                <a:t>…</a:t>
              </a:r>
              <a:endParaRPr kumimoji="0" lang="en-US" sz="2400" b="1" i="0" u="none" strike="noStrike" kern="0" cap="none" spc="0" normalizeH="0" baseline="-25000" noProof="0" dirty="0" smtClean="0">
                <a:ln>
                  <a:noFill/>
                </a:ln>
                <a:solidFill>
                  <a:srgbClr val="002060"/>
                </a:solidFill>
                <a:effectLst/>
                <a:uLnTx/>
                <a:uFillTx/>
                <a:latin typeface="Arial"/>
              </a:endParaRPr>
            </a:p>
          </p:txBody>
        </p:sp>
      </p:grpSp>
      <p:sp>
        <p:nvSpPr>
          <p:cNvPr id="103" name="Line Callout 2 102"/>
          <p:cNvSpPr/>
          <p:nvPr/>
        </p:nvSpPr>
        <p:spPr bwMode="auto">
          <a:xfrm rot="10800000">
            <a:off x="5744195" y="2648176"/>
            <a:ext cx="1566249" cy="1032096"/>
          </a:xfrm>
          <a:prstGeom prst="borderCallout2">
            <a:avLst>
              <a:gd name="adj1" fmla="val 87093"/>
              <a:gd name="adj2" fmla="val -1026"/>
              <a:gd name="adj3" fmla="val 87125"/>
              <a:gd name="adj4" fmla="val -25309"/>
              <a:gd name="adj5" fmla="val 65286"/>
              <a:gd name="adj6" fmla="val -25591"/>
            </a:avLst>
          </a:prstGeom>
          <a:noFill/>
          <a:ln w="34925" cap="sq">
            <a:solidFill>
              <a:srgbClr val="000000"/>
            </a:solidFill>
            <a:round/>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sp>
        <p:nvSpPr>
          <p:cNvPr id="104" name="Rounded Rectangle 103"/>
          <p:cNvSpPr/>
          <p:nvPr/>
        </p:nvSpPr>
        <p:spPr bwMode="auto">
          <a:xfrm>
            <a:off x="1721612" y="2730494"/>
            <a:ext cx="1936750" cy="2031568"/>
          </a:xfrm>
          <a:prstGeom prst="roundRect">
            <a:avLst/>
          </a:prstGeom>
          <a:noFill/>
          <a:ln w="34925">
            <a:solidFill>
              <a:srgbClr val="000000"/>
            </a:solidFill>
            <a:miter/>
          </a:ln>
          <a:effectLst/>
        </p:spPr>
        <p:txBody>
          <a:bodyPr lIns="274320" tIns="274320" rIns="182880" bIns="274320" rtlCol="0" anchor="ctr"/>
          <a:lstStyle/>
          <a:p>
            <a:pPr marL="0" marR="0" lvl="0" indent="0" algn="ctr" defTabSz="803275" eaLnBrk="1" fontAlgn="auto" latinLnBrk="0" hangingPunct="1">
              <a:lnSpc>
                <a:spcPct val="100000"/>
              </a:lnSpc>
              <a:spcBef>
                <a:spcPts val="600"/>
              </a:spcBef>
              <a:spcAft>
                <a:spcPts val="0"/>
              </a:spcAft>
              <a:buClrTx/>
              <a:buSzPct val="70000"/>
              <a:buFontTx/>
              <a:buNone/>
              <a:tabLst/>
              <a:defRPr/>
            </a:pPr>
            <a:endParaRPr kumimoji="0" lang="en-US" sz="2200" b="0" i="0" u="none" strike="noStrike" kern="0" cap="none" spc="0" normalizeH="0" baseline="0" noProof="0" dirty="0" smtClean="0">
              <a:ln>
                <a:noFill/>
              </a:ln>
              <a:solidFill>
                <a:srgbClr val="002060"/>
              </a:solidFill>
              <a:effectLst/>
              <a:uLnTx/>
              <a:uFillTx/>
            </a:endParaRPr>
          </a:p>
        </p:txBody>
      </p:sp>
      <p:pic>
        <p:nvPicPr>
          <p:cNvPr id="105" name="Picture 7"/>
          <p:cNvPicPr>
            <a:picLocks noChangeAspect="1" noChangeArrowheads="1"/>
          </p:cNvPicPr>
          <p:nvPr/>
        </p:nvPicPr>
        <p:blipFill>
          <a:blip r:embed="rId3" cstate="print"/>
          <a:srcRect/>
          <a:stretch>
            <a:fillRect/>
          </a:stretch>
        </p:blipFill>
        <p:spPr bwMode="auto">
          <a:xfrm>
            <a:off x="5792821" y="5948420"/>
            <a:ext cx="523075" cy="390525"/>
          </a:xfrm>
          <a:prstGeom prst="rect">
            <a:avLst/>
          </a:prstGeom>
          <a:noFill/>
          <a:ln w="9525">
            <a:noFill/>
            <a:miter lim="800000"/>
            <a:headEnd/>
            <a:tailEnd/>
          </a:ln>
        </p:spPr>
      </p:pic>
      <p:pic>
        <p:nvPicPr>
          <p:cNvPr id="106" name="Picture 8"/>
          <p:cNvPicPr>
            <a:picLocks noChangeAspect="1" noChangeArrowheads="1"/>
          </p:cNvPicPr>
          <p:nvPr/>
        </p:nvPicPr>
        <p:blipFill>
          <a:blip r:embed="rId4" cstate="print"/>
          <a:srcRect/>
          <a:stretch>
            <a:fillRect/>
          </a:stretch>
        </p:blipFill>
        <p:spPr bwMode="auto">
          <a:xfrm>
            <a:off x="7151246" y="5969057"/>
            <a:ext cx="476724" cy="354806"/>
          </a:xfrm>
          <a:prstGeom prst="rect">
            <a:avLst/>
          </a:prstGeom>
          <a:noFill/>
          <a:ln w="9525">
            <a:noFill/>
            <a:miter lim="800000"/>
            <a:headEnd/>
            <a:tailEnd/>
          </a:ln>
        </p:spPr>
      </p:pic>
      <p:pic>
        <p:nvPicPr>
          <p:cNvPr id="107" name="Picture 3"/>
          <p:cNvPicPr>
            <a:picLocks noChangeAspect="1" noChangeArrowheads="1"/>
          </p:cNvPicPr>
          <p:nvPr/>
        </p:nvPicPr>
        <p:blipFill>
          <a:blip r:embed="rId5" cstate="print"/>
          <a:srcRect/>
          <a:stretch>
            <a:fillRect/>
          </a:stretch>
        </p:blipFill>
        <p:spPr bwMode="auto">
          <a:xfrm>
            <a:off x="903068" y="4020993"/>
            <a:ext cx="627780" cy="510315"/>
          </a:xfrm>
          <a:prstGeom prst="rect">
            <a:avLst/>
          </a:prstGeom>
          <a:noFill/>
          <a:ln w="9525">
            <a:noFill/>
            <a:miter lim="800000"/>
            <a:headEnd/>
            <a:tailEnd/>
          </a:ln>
        </p:spPr>
      </p:pic>
      <p:pic>
        <p:nvPicPr>
          <p:cNvPr id="108" name="Picture 5"/>
          <p:cNvPicPr>
            <a:picLocks noChangeAspect="1" noChangeArrowheads="1"/>
          </p:cNvPicPr>
          <p:nvPr/>
        </p:nvPicPr>
        <p:blipFill>
          <a:blip r:embed="rId6" cstate="print"/>
          <a:srcRect/>
          <a:stretch>
            <a:fillRect/>
          </a:stretch>
        </p:blipFill>
        <p:spPr bwMode="auto">
          <a:xfrm>
            <a:off x="7550126" y="3108664"/>
            <a:ext cx="461010" cy="407300"/>
          </a:xfrm>
          <a:prstGeom prst="rect">
            <a:avLst/>
          </a:prstGeom>
          <a:noFill/>
          <a:ln w="9525">
            <a:noFill/>
            <a:miter lim="800000"/>
            <a:headEnd/>
            <a:tailEnd/>
          </a:ln>
        </p:spPr>
      </p:pic>
      <p:sp>
        <p:nvSpPr>
          <p:cNvPr id="109" name="Bent-Up Arrow 108"/>
          <p:cNvSpPr/>
          <p:nvPr/>
        </p:nvSpPr>
        <p:spPr bwMode="auto">
          <a:xfrm rot="5400000" flipV="1">
            <a:off x="3380856" y="2726313"/>
            <a:ext cx="1000125" cy="465689"/>
          </a:xfrm>
          <a:prstGeom prst="bentUpArrow">
            <a:avLst>
              <a:gd name="adj1" fmla="val 25947"/>
              <a:gd name="adj2" fmla="val 28421"/>
              <a:gd name="adj3" fmla="val 26404"/>
            </a:avLst>
          </a:prstGeom>
          <a:solidFill>
            <a:srgbClr val="FFFFFF">
              <a:lumMod val="95000"/>
            </a:srgbClr>
          </a:solidFill>
          <a:ln w="9525" cap="flat" cmpd="sng" algn="ctr">
            <a:solidFill>
              <a:srgbClr val="002060"/>
            </a:solidFill>
            <a:prstDash val="solid"/>
            <a:round/>
            <a:headEnd type="none" w="med" len="med"/>
            <a:tailEnd type="none" w="med" len="med"/>
          </a:ln>
          <a:effectLst>
            <a:outerShdw blurRad="12700" dist="25400" dir="3000000" algn="ctr" rotWithShape="0">
              <a:srgbClr val="CAE2FF"/>
            </a:outerShdw>
          </a:effectLst>
        </p:spPr>
        <p:txBody>
          <a:bodyPr vert="horz" wrap="square" lIns="91440" tIns="45720" rIns="91440" bIns="45720" numCol="1" rtlCol="0" anchor="t" anchorCtr="0" compatLnSpc="1">
            <a:prstTxWarp prst="textNoShape">
              <a:avLst/>
            </a:prstTxWarp>
          </a:bodyPr>
          <a:lstStyle/>
          <a:p>
            <a:pPr marL="0" marR="0" lvl="0" indent="0" algn="ctr" defTabSz="803275" eaLnBrk="0" fontAlgn="auto" latinLnBrk="0" hangingPunct="0">
              <a:lnSpc>
                <a:spcPct val="100000"/>
              </a:lnSpc>
              <a:spcBef>
                <a:spcPts val="0"/>
              </a:spcBef>
              <a:spcAft>
                <a:spcPts val="0"/>
              </a:spcAft>
              <a:buClrTx/>
              <a:buSzTx/>
              <a:buFontTx/>
              <a:buNone/>
              <a:tabLst/>
              <a:defRPr/>
            </a:pPr>
            <a:endParaRPr kumimoji="0" lang="en-US" sz="1800" b="1" i="0" u="sng" strike="noStrike" kern="0" cap="none" spc="0" normalizeH="0" baseline="0" noProof="0" smtClean="0">
              <a:ln>
                <a:noFill/>
              </a:ln>
              <a:solidFill>
                <a:sysClr val="windowText" lastClr="000000"/>
              </a:solidFill>
              <a:effectLst/>
              <a:uLnTx/>
              <a:uFillTx/>
            </a:endParaRPr>
          </a:p>
        </p:txBody>
      </p:sp>
      <p:sp>
        <p:nvSpPr>
          <p:cNvPr id="110" name="Right Arrow 109"/>
          <p:cNvSpPr/>
          <p:nvPr/>
        </p:nvSpPr>
        <p:spPr bwMode="auto">
          <a:xfrm rot="5400000">
            <a:off x="3202451" y="2602230"/>
            <a:ext cx="574516" cy="273819"/>
          </a:xfrm>
          <a:prstGeom prst="rightArrow">
            <a:avLst/>
          </a:prstGeom>
          <a:solidFill>
            <a:srgbClr val="FFFFFF">
              <a:lumMod val="95000"/>
            </a:srgbClr>
          </a:solidFill>
          <a:ln w="9525" cap="flat" cmpd="sng" algn="ctr">
            <a:solidFill>
              <a:srgbClr val="002060"/>
            </a:solidFill>
            <a:prstDash val="solid"/>
            <a:round/>
            <a:headEnd type="none" w="med" len="med"/>
            <a:tailEnd type="none" w="med" len="med"/>
          </a:ln>
          <a:effectLst>
            <a:outerShdw blurRad="12700" dist="25400" dir="3000000" algn="ctr" rotWithShape="0">
              <a:srgbClr val="CAE2FF"/>
            </a:outerShdw>
          </a:effectLst>
        </p:spPr>
        <p:txBody>
          <a:bodyPr vert="horz" wrap="square" lIns="91440" tIns="45720" rIns="91440" bIns="45720" numCol="1" rtlCol="0" anchor="t" anchorCtr="0" compatLnSpc="1">
            <a:prstTxWarp prst="textNoShape">
              <a:avLst/>
            </a:prstTxWarp>
          </a:bodyPr>
          <a:lstStyle/>
          <a:p>
            <a:pPr marL="0" marR="0" lvl="0" indent="0" algn="ctr" defTabSz="803275" eaLnBrk="0" fontAlgn="auto" latinLnBrk="0" hangingPunct="0">
              <a:lnSpc>
                <a:spcPct val="100000"/>
              </a:lnSpc>
              <a:spcBef>
                <a:spcPts val="0"/>
              </a:spcBef>
              <a:spcAft>
                <a:spcPts val="0"/>
              </a:spcAft>
              <a:buClrTx/>
              <a:buSzTx/>
              <a:buFontTx/>
              <a:buNone/>
              <a:tabLst/>
              <a:defRPr/>
            </a:pPr>
            <a:endParaRPr kumimoji="0" lang="en-US" sz="1800" b="1" i="0" u="sng" strike="noStrike" kern="0" cap="none" spc="0" normalizeH="0" baseline="0" noProof="0">
              <a:ln>
                <a:noFill/>
              </a:ln>
              <a:solidFill>
                <a:sysClr val="windowText" lastClr="000000"/>
              </a:solidFill>
              <a:effectLst/>
              <a:uLnTx/>
              <a:uFillTx/>
            </a:endParaRPr>
          </a:p>
        </p:txBody>
      </p:sp>
      <p:pic>
        <p:nvPicPr>
          <p:cNvPr id="111" name="Picture 2"/>
          <p:cNvPicPr>
            <a:picLocks noChangeAspect="1" noChangeArrowheads="1"/>
          </p:cNvPicPr>
          <p:nvPr/>
        </p:nvPicPr>
        <p:blipFill>
          <a:blip r:embed="rId7" cstate="print"/>
          <a:srcRect/>
          <a:stretch>
            <a:fillRect/>
          </a:stretch>
        </p:blipFill>
        <p:spPr bwMode="auto">
          <a:xfrm>
            <a:off x="5501796" y="2200724"/>
            <a:ext cx="2539685" cy="366162"/>
          </a:xfrm>
          <a:prstGeom prst="rect">
            <a:avLst/>
          </a:prstGeom>
          <a:noFill/>
          <a:ln w="9525">
            <a:noFill/>
            <a:miter lim="800000"/>
            <a:headEnd/>
            <a:tailEnd/>
          </a:ln>
        </p:spPr>
      </p:pic>
      <p:pic>
        <p:nvPicPr>
          <p:cNvPr id="112" name="Picture 2"/>
          <p:cNvPicPr>
            <a:picLocks noChangeAspect="1" noChangeArrowheads="1"/>
          </p:cNvPicPr>
          <p:nvPr/>
        </p:nvPicPr>
        <p:blipFill>
          <a:blip r:embed="rId8" cstate="print"/>
          <a:srcRect/>
          <a:stretch>
            <a:fillRect/>
          </a:stretch>
        </p:blipFill>
        <p:spPr bwMode="auto">
          <a:xfrm>
            <a:off x="5093810" y="4374684"/>
            <a:ext cx="2397760" cy="361681"/>
          </a:xfrm>
          <a:prstGeom prst="rect">
            <a:avLst/>
          </a:prstGeom>
          <a:noFill/>
          <a:ln w="9525">
            <a:noFill/>
            <a:miter lim="800000"/>
            <a:headEnd/>
            <a:tailEnd/>
          </a:ln>
        </p:spPr>
      </p:pic>
      <p:pic>
        <p:nvPicPr>
          <p:cNvPr id="113" name="Picture 3"/>
          <p:cNvPicPr>
            <a:picLocks noChangeAspect="1" noChangeArrowheads="1"/>
          </p:cNvPicPr>
          <p:nvPr/>
        </p:nvPicPr>
        <p:blipFill>
          <a:blip r:embed="rId9" cstate="print"/>
          <a:srcRect/>
          <a:stretch>
            <a:fillRect/>
          </a:stretch>
        </p:blipFill>
        <p:spPr bwMode="auto">
          <a:xfrm>
            <a:off x="5087310" y="5234157"/>
            <a:ext cx="2489833" cy="322705"/>
          </a:xfrm>
          <a:prstGeom prst="rect">
            <a:avLst/>
          </a:prstGeom>
          <a:noFill/>
          <a:ln w="9525">
            <a:noFill/>
            <a:miter lim="800000"/>
            <a:headEnd/>
            <a:tailEnd/>
          </a:ln>
        </p:spPr>
      </p:pic>
      <p:pic>
        <p:nvPicPr>
          <p:cNvPr id="114" name="Picture 4"/>
          <p:cNvPicPr>
            <a:picLocks noChangeAspect="1" noChangeArrowheads="1"/>
          </p:cNvPicPr>
          <p:nvPr/>
        </p:nvPicPr>
        <p:blipFill>
          <a:blip r:embed="rId10" cstate="print"/>
          <a:srcRect/>
          <a:stretch>
            <a:fillRect/>
          </a:stretch>
        </p:blipFill>
        <p:spPr bwMode="auto">
          <a:xfrm>
            <a:off x="5092701" y="4821267"/>
            <a:ext cx="1189502" cy="320674"/>
          </a:xfrm>
          <a:prstGeom prst="rect">
            <a:avLst/>
          </a:prstGeom>
          <a:noFill/>
          <a:ln w="9525">
            <a:noFill/>
            <a:miter lim="800000"/>
            <a:headEnd/>
            <a:tailEnd/>
          </a:ln>
        </p:spPr>
      </p:pic>
      <p:grpSp>
        <p:nvGrpSpPr>
          <p:cNvPr id="8" name="Group 114"/>
          <p:cNvGrpSpPr/>
          <p:nvPr/>
        </p:nvGrpSpPr>
        <p:grpSpPr>
          <a:xfrm>
            <a:off x="4733131" y="3845230"/>
            <a:ext cx="4347369" cy="376145"/>
            <a:chOff x="4695031" y="4129335"/>
            <a:chExt cx="4347369" cy="376145"/>
          </a:xfrm>
        </p:grpSpPr>
        <p:pic>
          <p:nvPicPr>
            <p:cNvPr id="116" name="Picture 5"/>
            <p:cNvPicPr>
              <a:picLocks noChangeAspect="1" noChangeArrowheads="1"/>
            </p:cNvPicPr>
            <p:nvPr/>
          </p:nvPicPr>
          <p:blipFill>
            <a:blip r:embed="rId11" cstate="print"/>
            <a:srcRect/>
            <a:stretch>
              <a:fillRect/>
            </a:stretch>
          </p:blipFill>
          <p:spPr bwMode="auto">
            <a:xfrm>
              <a:off x="6951028" y="4129335"/>
              <a:ext cx="2091372" cy="376145"/>
            </a:xfrm>
            <a:prstGeom prst="rect">
              <a:avLst/>
            </a:prstGeom>
            <a:noFill/>
            <a:ln w="9525">
              <a:noFill/>
              <a:miter lim="800000"/>
              <a:headEnd/>
              <a:tailEnd/>
            </a:ln>
          </p:spPr>
        </p:pic>
        <p:pic>
          <p:nvPicPr>
            <p:cNvPr id="117" name="Picture 6"/>
            <p:cNvPicPr>
              <a:picLocks noChangeAspect="1" noChangeArrowheads="1"/>
            </p:cNvPicPr>
            <p:nvPr/>
          </p:nvPicPr>
          <p:blipFill>
            <a:blip r:embed="rId12" cstate="print"/>
            <a:srcRect/>
            <a:stretch>
              <a:fillRect/>
            </a:stretch>
          </p:blipFill>
          <p:spPr bwMode="auto">
            <a:xfrm>
              <a:off x="4695031" y="4153534"/>
              <a:ext cx="1921669" cy="335914"/>
            </a:xfrm>
            <a:prstGeom prst="rect">
              <a:avLst/>
            </a:prstGeom>
            <a:noFill/>
            <a:ln w="9525">
              <a:noFill/>
              <a:miter lim="800000"/>
              <a:headEnd/>
              <a:tailEnd/>
            </a:ln>
          </p:spPr>
        </p:pic>
      </p:grpSp>
      <p:grpSp>
        <p:nvGrpSpPr>
          <p:cNvPr id="9" name="Group 117"/>
          <p:cNvGrpSpPr/>
          <p:nvPr/>
        </p:nvGrpSpPr>
        <p:grpSpPr>
          <a:xfrm>
            <a:off x="1868896" y="3773233"/>
            <a:ext cx="1662286" cy="1101150"/>
            <a:chOff x="2332446" y="2466663"/>
            <a:chExt cx="1662286" cy="1101150"/>
          </a:xfrm>
        </p:grpSpPr>
        <p:sp>
          <p:nvSpPr>
            <p:cNvPr id="119" name="TextBox 118"/>
            <p:cNvSpPr txBox="1"/>
            <p:nvPr/>
          </p:nvSpPr>
          <p:spPr>
            <a:xfrm>
              <a:off x="233244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TextBox 119"/>
            <p:cNvSpPr txBox="1"/>
            <p:nvPr/>
          </p:nvSpPr>
          <p:spPr>
            <a:xfrm>
              <a:off x="292299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TextBox 120"/>
            <p:cNvSpPr txBox="1"/>
            <p:nvPr/>
          </p:nvSpPr>
          <p:spPr>
            <a:xfrm>
              <a:off x="3507196" y="246666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TextBox 121"/>
            <p:cNvSpPr txBox="1"/>
            <p:nvPr/>
          </p:nvSpPr>
          <p:spPr>
            <a:xfrm>
              <a:off x="2576921" y="292148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TextBox 122"/>
            <p:cNvSpPr txBox="1"/>
            <p:nvPr/>
          </p:nvSpPr>
          <p:spPr>
            <a:xfrm>
              <a:off x="3157946" y="292068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0" name="Group 123"/>
          <p:cNvGrpSpPr/>
          <p:nvPr/>
        </p:nvGrpSpPr>
        <p:grpSpPr>
          <a:xfrm>
            <a:off x="5843996" y="2687383"/>
            <a:ext cx="1313036" cy="1101150"/>
            <a:chOff x="5843996" y="2765113"/>
            <a:chExt cx="1313036" cy="1101150"/>
          </a:xfrm>
        </p:grpSpPr>
        <p:grpSp>
          <p:nvGrpSpPr>
            <p:cNvPr id="11" name="Group 94"/>
            <p:cNvGrpSpPr/>
            <p:nvPr/>
          </p:nvGrpSpPr>
          <p:grpSpPr>
            <a:xfrm>
              <a:off x="5853282" y="2840576"/>
              <a:ext cx="1284215" cy="811753"/>
              <a:chOff x="6204631" y="5334724"/>
              <a:chExt cx="1284215" cy="811753"/>
            </a:xfrm>
          </p:grpSpPr>
          <p:sp>
            <p:nvSpPr>
              <p:cNvPr id="131" name="Rounded Rectangle 130"/>
              <p:cNvSpPr/>
              <p:nvPr/>
            </p:nvSpPr>
            <p:spPr bwMode="auto">
              <a:xfrm>
                <a:off x="6204631" y="5335678"/>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132" name="Rounded Rectangle 131"/>
              <p:cNvSpPr/>
              <p:nvPr/>
            </p:nvSpPr>
            <p:spPr bwMode="auto">
              <a:xfrm>
                <a:off x="6798991" y="5334724"/>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133" name="Rounded Rectangle 132"/>
              <p:cNvSpPr/>
              <p:nvPr/>
            </p:nvSpPr>
            <p:spPr bwMode="auto">
              <a:xfrm>
                <a:off x="6433230" y="5797635"/>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sp>
            <p:nvSpPr>
              <p:cNvPr id="134" name="Rounded Rectangle 133"/>
              <p:cNvSpPr/>
              <p:nvPr/>
            </p:nvSpPr>
            <p:spPr bwMode="auto">
              <a:xfrm>
                <a:off x="7027590" y="5796681"/>
                <a:ext cx="461256" cy="348842"/>
              </a:xfrm>
              <a:prstGeom prst="roundRect">
                <a:avLst/>
              </a:prstGeom>
              <a:gradFill>
                <a:gsLst>
                  <a:gs pos="0">
                    <a:srgbClr val="CAE2FF"/>
                  </a:gs>
                  <a:gs pos="100000">
                    <a:srgbClr val="E5EFFF"/>
                  </a:gs>
                </a:gsLst>
                <a:lin ang="1200000" scaled="0"/>
              </a:gradFill>
              <a:ln w="9360">
                <a:solidFill>
                  <a:srgbClr val="4A7EBB"/>
                </a:solidFill>
                <a:miter/>
              </a:ln>
              <a:effectLst>
                <a:outerShdw blurRad="50800" dist="25400" dir="3600000" algn="ctr" rotWithShape="0">
                  <a:srgbClr val="002060"/>
                </a:outerShdw>
              </a:effectLst>
            </p:spPr>
            <p:txBody>
              <a:bodyPr lIns="0" tIns="0" rIns="0" bIns="0"/>
              <a:lstStyle/>
              <a:p>
                <a:pPr marL="0" marR="0" lvl="0" indent="0" algn="ctr" defTabSz="803275" eaLnBrk="1" fontAlgn="auto" latinLnBrk="0" hangingPunct="1">
                  <a:lnSpc>
                    <a:spcPct val="100000"/>
                  </a:lnSpc>
                  <a:spcBef>
                    <a:spcPts val="0"/>
                  </a:spcBef>
                  <a:spcAft>
                    <a:spcPts val="0"/>
                  </a:spcAft>
                  <a:buClrTx/>
                  <a:buSzPct val="70000"/>
                  <a:buFontTx/>
                  <a:buNone/>
                  <a:tabLst/>
                  <a:defRPr/>
                </a:pPr>
                <a:endParaRPr kumimoji="0" lang="en-US" sz="1800" b="1" i="0" u="none" strike="noStrike" kern="0" cap="none" spc="0" normalizeH="0" baseline="-25000" noProof="0" dirty="0" smtClean="0">
                  <a:ln>
                    <a:noFill/>
                  </a:ln>
                  <a:solidFill>
                    <a:srgbClr val="C00000"/>
                  </a:solidFill>
                  <a:effectLst/>
                  <a:uLnTx/>
                  <a:uFillTx/>
                  <a:latin typeface="Arial"/>
                  <a:cs typeface="Courier New" pitchFamily="49" charset="0"/>
                </a:endParaRPr>
              </a:p>
            </p:txBody>
          </p:sp>
        </p:grpSp>
        <p:grpSp>
          <p:nvGrpSpPr>
            <p:cNvPr id="12" name="Group 125"/>
            <p:cNvGrpSpPr/>
            <p:nvPr/>
          </p:nvGrpSpPr>
          <p:grpSpPr>
            <a:xfrm>
              <a:off x="5843996" y="2765113"/>
              <a:ext cx="1313036" cy="1101150"/>
              <a:chOff x="2262596" y="3971613"/>
              <a:chExt cx="1313036" cy="1101150"/>
            </a:xfrm>
          </p:grpSpPr>
          <p:sp>
            <p:nvSpPr>
              <p:cNvPr id="127" name="TextBox 126"/>
              <p:cNvSpPr txBox="1"/>
              <p:nvPr/>
            </p:nvSpPr>
            <p:spPr>
              <a:xfrm>
                <a:off x="2262596" y="397161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TextBox 127"/>
              <p:cNvSpPr txBox="1"/>
              <p:nvPr/>
            </p:nvSpPr>
            <p:spPr>
              <a:xfrm>
                <a:off x="2853146" y="3971613"/>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TextBox 128"/>
              <p:cNvSpPr txBox="1"/>
              <p:nvPr/>
            </p:nvSpPr>
            <p:spPr>
              <a:xfrm>
                <a:off x="2507071" y="442643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10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TextBox 129"/>
              <p:cNvSpPr txBox="1"/>
              <p:nvPr/>
            </p:nvSpPr>
            <p:spPr>
              <a:xfrm>
                <a:off x="3088096" y="442563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3" name="Group 134"/>
          <p:cNvGrpSpPr/>
          <p:nvPr/>
        </p:nvGrpSpPr>
        <p:grpSpPr>
          <a:xfrm>
            <a:off x="1856323" y="2777045"/>
            <a:ext cx="1668636" cy="1104325"/>
            <a:chOff x="2313396" y="2463488"/>
            <a:chExt cx="1668636" cy="1104325"/>
          </a:xfrm>
        </p:grpSpPr>
        <p:sp>
          <p:nvSpPr>
            <p:cNvPr id="136" name="TextBox 135"/>
            <p:cNvSpPr txBox="1"/>
            <p:nvPr/>
          </p:nvSpPr>
          <p:spPr>
            <a:xfrm>
              <a:off x="23133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TextBox 136"/>
            <p:cNvSpPr txBox="1"/>
            <p:nvPr/>
          </p:nvSpPr>
          <p:spPr>
            <a:xfrm>
              <a:off x="29102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TextBox 137"/>
            <p:cNvSpPr txBox="1"/>
            <p:nvPr/>
          </p:nvSpPr>
          <p:spPr>
            <a:xfrm>
              <a:off x="34944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34</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TextBox 138"/>
            <p:cNvSpPr txBox="1"/>
            <p:nvPr/>
          </p:nvSpPr>
          <p:spPr>
            <a:xfrm>
              <a:off x="2626134" y="292148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36</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TextBox 139"/>
            <p:cNvSpPr txBox="1"/>
            <p:nvPr/>
          </p:nvSpPr>
          <p:spPr>
            <a:xfrm>
              <a:off x="3218271" y="292068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38</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4" name="Group 140"/>
          <p:cNvGrpSpPr/>
          <p:nvPr/>
        </p:nvGrpSpPr>
        <p:grpSpPr>
          <a:xfrm>
            <a:off x="1851360" y="2797621"/>
            <a:ext cx="1668636" cy="1104325"/>
            <a:chOff x="2313396" y="2463488"/>
            <a:chExt cx="1668636" cy="1104325"/>
          </a:xfrm>
        </p:grpSpPr>
        <p:sp>
          <p:nvSpPr>
            <p:cNvPr id="142" name="TextBox 141"/>
            <p:cNvSpPr txBox="1"/>
            <p:nvPr/>
          </p:nvSpPr>
          <p:spPr>
            <a:xfrm>
              <a:off x="23133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40</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TextBox 142"/>
            <p:cNvSpPr txBox="1"/>
            <p:nvPr/>
          </p:nvSpPr>
          <p:spPr>
            <a:xfrm>
              <a:off x="29102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42</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TextBox 143"/>
            <p:cNvSpPr txBox="1"/>
            <p:nvPr/>
          </p:nvSpPr>
          <p:spPr>
            <a:xfrm>
              <a:off x="3494496" y="2463488"/>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45</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TextBox 144"/>
            <p:cNvSpPr txBox="1"/>
            <p:nvPr/>
          </p:nvSpPr>
          <p:spPr>
            <a:xfrm>
              <a:off x="2626134" y="2921482"/>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47</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TextBox 145"/>
            <p:cNvSpPr txBox="1"/>
            <p:nvPr/>
          </p:nvSpPr>
          <p:spPr>
            <a:xfrm>
              <a:off x="3218271" y="2920689"/>
              <a:ext cx="4875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smtClean="0">
                  <a:ln>
                    <a:noFill/>
                  </a:ln>
                  <a:solidFill>
                    <a:srgbClr val="002060"/>
                  </a:solidFill>
                  <a:effectLst/>
                  <a:uLnTx/>
                  <a:uFillTx/>
                  <a:latin typeface="Goudy Old Style" panose="02020502050305020303" pitchFamily="18" charset="0"/>
                  <a:ea typeface="Cambria Math" panose="02040503050406030204" pitchFamily="18" charset="0"/>
                </a:rPr>
                <a:t>v</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48</a:t>
              </a:r>
              <a:endParaRPr kumimoji="0" lang="en-US" sz="1800" b="1" i="0" u="none" strike="noStrike" kern="0" cap="none" spc="0" normalizeH="0" baseline="-2500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4" name="TextBox 114"/>
          <p:cNvSpPr txBox="1"/>
          <p:nvPr/>
        </p:nvSpPr>
        <p:spPr>
          <a:xfrm>
            <a:off x="1254399" y="6495264"/>
            <a:ext cx="7814930" cy="332655"/>
          </a:xfrm>
          <a:prstGeom prst="rect">
            <a:avLst/>
          </a:prstGeom>
          <a:noFill/>
        </p:spPr>
        <p:txBody>
          <a:bodyPr wrap="square" rtlCol="0">
            <a:spAutoFit/>
          </a:bodyPr>
          <a:lstStyle/>
          <a:p>
            <a:pPr>
              <a:buNone/>
            </a:pPr>
            <a:r>
              <a:rPr lang="en-US" sz="1600" dirty="0" err="1">
                <a:latin typeface="Lucida Console" panose="020B0609040504020204" pitchFamily="49" charset="0"/>
              </a:rPr>
              <a:t>Altowim</a:t>
            </a:r>
            <a:r>
              <a:rPr lang="en-US" sz="1600" dirty="0">
                <a:latin typeface="Lucida Console" panose="020B0609040504020204" pitchFamily="49" charset="0"/>
              </a:rPr>
              <a:t> et al. Progressive Approach to Relational ER VLDB </a:t>
            </a:r>
            <a:r>
              <a:rPr lang="en-US" sz="1600" dirty="0" smtClean="0">
                <a:latin typeface="Lucida Console" panose="020B0609040504020204" pitchFamily="49" charset="0"/>
              </a:rPr>
              <a:t>2014</a:t>
            </a:r>
            <a:endParaRPr lang="en-US" sz="1600" dirty="0">
              <a:latin typeface="Lucida Console" panose="020B06090405040202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0">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6" presetClass="path" presetSubtype="0" accel="50000" decel="50000" fill="hold" nodeType="clickEffect">
                                  <p:stCondLst>
                                    <p:cond delay="0"/>
                                  </p:stCondLst>
                                  <p:childTnLst>
                                    <p:animMotion origin="layout" path="M -3.88889E-6 -7.40741E-7 L -0.41423 0.15741 " pathEditMode="relative" rAng="0" ptsTypes="AA">
                                      <p:cBhvr>
                                        <p:cTn id="70" dur="1000" fill="hold"/>
                                        <p:tgtEl>
                                          <p:spTgt spid="10"/>
                                        </p:tgtEl>
                                        <p:attrNameLst>
                                          <p:attrName>ppt_x</p:attrName>
                                          <p:attrName>ppt_y</p:attrName>
                                        </p:attrNameLst>
                                      </p:cBhvr>
                                      <p:rCtr x="-20712" y="7870"/>
                                    </p:animMotion>
                                  </p:childTnLst>
                                </p:cTn>
                              </p:par>
                              <p:par>
                                <p:cTn id="71" presetID="1" presetClass="exit" presetSubtype="0" fill="hold" grpId="1" nodeType="withEffect">
                                  <p:stCondLst>
                                    <p:cond delay="0"/>
                                  </p:stCondLst>
                                  <p:childTnLst>
                                    <p:set>
                                      <p:cBhvr>
                                        <p:cTn id="72" dur="1" fill="hold">
                                          <p:stCondLst>
                                            <p:cond delay="0"/>
                                          </p:stCondLst>
                                        </p:cTn>
                                        <p:tgtEl>
                                          <p:spTgt spid="10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0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0">
                                            <p:txEl>
                                              <p:pRg st="5" end="5"/>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p:bldP spid="103" grpId="0" animBg="1"/>
      <p:bldP spid="103" grpId="1" animBg="1"/>
      <p:bldP spid="104" grpId="0" animBg="1"/>
      <p:bldP spid="109" grpId="0" animBg="1"/>
      <p:bldP spid="109" grpId="1" animBg="1"/>
      <p:bldP spid="1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79025"/>
          </a:xfrm>
        </p:spPr>
        <p:txBody>
          <a:bodyPr/>
          <a:lstStyle/>
          <a:p>
            <a:r>
              <a:rPr lang="en-US" dirty="0" smtClean="0"/>
              <a:t>Comparison of ER Graph Traversals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1828518"/>
              </p:ext>
            </p:extLst>
          </p:nvPr>
        </p:nvGraphicFramePr>
        <p:xfrm>
          <a:off x="-22091" y="1001746"/>
          <a:ext cx="9175816" cy="5108388"/>
        </p:xfrm>
        <a:graphic>
          <a:graphicData uri="http://schemas.openxmlformats.org/drawingml/2006/table">
            <a:tbl>
              <a:tblPr firstRow="1" firstCol="1">
                <a:tableStyleId>{5C22544A-7EE6-4342-B048-85BDC9FD1C3A}</a:tableStyleId>
              </a:tblPr>
              <a:tblGrid>
                <a:gridCol w="2311352">
                  <a:extLst>
                    <a:ext uri="{9D8B030D-6E8A-4147-A177-3AD203B41FA5}">
                      <a16:colId xmlns:a16="http://schemas.microsoft.com/office/drawing/2014/main" val="20000"/>
                    </a:ext>
                  </a:extLst>
                </a:gridCol>
                <a:gridCol w="2111358">
                  <a:extLst>
                    <a:ext uri="{9D8B030D-6E8A-4147-A177-3AD203B41FA5}">
                      <a16:colId xmlns:a16="http://schemas.microsoft.com/office/drawing/2014/main" val="20001"/>
                    </a:ext>
                  </a:extLst>
                </a:gridCol>
                <a:gridCol w="2369832">
                  <a:extLst>
                    <a:ext uri="{9D8B030D-6E8A-4147-A177-3AD203B41FA5}">
                      <a16:colId xmlns:a16="http://schemas.microsoft.com/office/drawing/2014/main" val="20003"/>
                    </a:ext>
                  </a:extLst>
                </a:gridCol>
                <a:gridCol w="2383274">
                  <a:extLst>
                    <a:ext uri="{9D8B030D-6E8A-4147-A177-3AD203B41FA5}">
                      <a16:colId xmlns:a16="http://schemas.microsoft.com/office/drawing/2014/main" val="1588209077"/>
                    </a:ext>
                  </a:extLst>
                </a:gridCol>
              </a:tblGrid>
              <a:tr h="280798">
                <a:tc>
                  <a:txBody>
                    <a:bodyPr/>
                    <a:lstStyle/>
                    <a:p>
                      <a:r>
                        <a:rPr lang="en-US" dirty="0" smtClean="0"/>
                        <a:t>Property</a:t>
                      </a:r>
                      <a:endParaRPr lang="en-US" dirty="0"/>
                    </a:p>
                  </a:txBody>
                  <a:tcPr/>
                </a:tc>
                <a:tc>
                  <a:txBody>
                    <a:bodyPr/>
                    <a:lstStyle/>
                    <a:p>
                      <a:pPr algn="ctr"/>
                      <a:r>
                        <a:rPr lang="en-US" dirty="0" smtClean="0"/>
                        <a:t>[Dong et al. 2005]</a:t>
                      </a:r>
                      <a:endParaRPr lang="en-US" dirty="0"/>
                    </a:p>
                  </a:txBody>
                  <a:tcPr/>
                </a:tc>
                <a:tc>
                  <a:txBody>
                    <a:bodyPr/>
                    <a:lstStyle/>
                    <a:p>
                      <a:pPr algn="ctr"/>
                      <a:r>
                        <a:rPr lang="en-US" dirty="0" smtClean="0"/>
                        <a:t>[</a:t>
                      </a:r>
                      <a:r>
                        <a:rPr lang="en-US" dirty="0" err="1" smtClean="0"/>
                        <a:t>B</a:t>
                      </a:r>
                      <a:r>
                        <a:rPr lang="en-US" sz="1800" dirty="0" err="1" smtClean="0"/>
                        <a:t>öhm</a:t>
                      </a:r>
                      <a:r>
                        <a:rPr lang="en-US" sz="1800" dirty="0" smtClean="0"/>
                        <a:t> et al. 2012]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Altowim</a:t>
                      </a:r>
                      <a:r>
                        <a:rPr lang="en-US" dirty="0" smtClean="0"/>
                        <a:t> et al. 2014]</a:t>
                      </a:r>
                    </a:p>
                  </a:txBody>
                  <a:tcPr/>
                </a:tc>
                <a:extLst>
                  <a:ext uri="{0D108BD9-81ED-4DB2-BD59-A6C34878D82A}">
                    <a16:rowId xmlns:a16="http://schemas.microsoft.com/office/drawing/2014/main" val="10000"/>
                  </a:ext>
                </a:extLst>
              </a:tr>
              <a:tr h="631795">
                <a:tc>
                  <a:txBody>
                    <a:bodyPr/>
                    <a:lstStyle/>
                    <a:p>
                      <a:pPr algn="l"/>
                      <a:r>
                        <a:rPr lang="en-US" sz="1800" dirty="0" smtClean="0"/>
                        <a:t>Seed node selection</a:t>
                      </a:r>
                      <a:endParaRPr lang="en-US" sz="1800" dirty="0"/>
                    </a:p>
                  </a:txBody>
                  <a:tcPr anchor="ctr"/>
                </a:tc>
                <a:tc>
                  <a:txBody>
                    <a:bodyPr/>
                    <a:lstStyle/>
                    <a:p>
                      <a:pPr algn="ctr"/>
                      <a:r>
                        <a:rPr lang="en-US" sz="1800" dirty="0" smtClean="0"/>
                        <a:t>any node with</a:t>
                      </a:r>
                      <a:r>
                        <a:rPr lang="en-US" sz="1800" baseline="0" dirty="0" smtClean="0"/>
                        <a:t> no in-edges</a:t>
                      </a:r>
                      <a:endParaRPr lang="en-US" sz="1800" dirty="0"/>
                    </a:p>
                  </a:txBody>
                  <a:tcPr anchor="ctr"/>
                </a:tc>
                <a:tc>
                  <a:txBody>
                    <a:bodyPr/>
                    <a:lstStyle/>
                    <a:p>
                      <a:pPr algn="ctr"/>
                      <a:r>
                        <a:rPr lang="en-US" sz="1800" dirty="0" smtClean="0"/>
                        <a:t>the</a:t>
                      </a:r>
                      <a:r>
                        <a:rPr lang="en-US" sz="1800" baseline="0" dirty="0" smtClean="0"/>
                        <a:t> node with the highest </a:t>
                      </a:r>
                      <a:r>
                        <a:rPr lang="en-US" sz="1800" baseline="0" dirty="0" err="1" smtClean="0"/>
                        <a:t>content_sim</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any</a:t>
                      </a:r>
                      <a:r>
                        <a:rPr lang="en-US" sz="1800" baseline="0" dirty="0" smtClean="0"/>
                        <a:t> node of the entity type with the highest out-degree</a:t>
                      </a:r>
                      <a:endParaRPr lang="en-US" sz="1800" dirty="0" smtClean="0"/>
                    </a:p>
                  </a:txBody>
                  <a:tcPr anchor="ctr"/>
                </a:tc>
                <a:extLst>
                  <a:ext uri="{0D108BD9-81ED-4DB2-BD59-A6C34878D82A}">
                    <a16:rowId xmlns:a16="http://schemas.microsoft.com/office/drawing/2014/main" val="10001"/>
                  </a:ext>
                </a:extLst>
              </a:tr>
              <a:tr h="818993">
                <a:tc>
                  <a:txBody>
                    <a:bodyPr/>
                    <a:lstStyle/>
                    <a:p>
                      <a:pPr algn="l"/>
                      <a:r>
                        <a:rPr lang="en-US" sz="1800" dirty="0" smtClean="0"/>
                        <a:t>Matching condition</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similarity </a:t>
                      </a:r>
                      <a:r>
                        <a:rPr lang="en-US" sz="1800" baseline="0" dirty="0" smtClean="0"/>
                        <a:t>is above a threshold value</a:t>
                      </a:r>
                      <a:endParaRPr lang="en-US" sz="1800" dirty="0" smtClean="0"/>
                    </a:p>
                  </a:txBody>
                  <a:tcPr anchor="ctr"/>
                </a:tc>
                <a:tc>
                  <a:txBody>
                    <a:bodyPr/>
                    <a:lstStyle/>
                    <a:p>
                      <a:pPr algn="ctr"/>
                      <a:r>
                        <a:rPr lang="en-GB" sz="1800" dirty="0" smtClean="0"/>
                        <a:t>the highest score (head of PQ)</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 (black-box)</a:t>
                      </a:r>
                      <a:r>
                        <a:rPr lang="en-US" sz="1800" baseline="0" dirty="0" smtClean="0"/>
                        <a:t> </a:t>
                      </a:r>
                      <a:r>
                        <a:rPr lang="en-US" sz="1800" dirty="0" smtClean="0"/>
                        <a:t>resolve function returns true</a:t>
                      </a:r>
                    </a:p>
                  </a:txBody>
                  <a:tcPr anchor="ctr"/>
                </a:tc>
                <a:extLst>
                  <a:ext uri="{0D108BD9-81ED-4DB2-BD59-A6C34878D82A}">
                    <a16:rowId xmlns:a16="http://schemas.microsoft.com/office/drawing/2014/main" val="10002"/>
                  </a:ext>
                </a:extLst>
              </a:tr>
              <a:tr h="631795">
                <a:tc>
                  <a:txBody>
                    <a:bodyPr/>
                    <a:lstStyle/>
                    <a:p>
                      <a:pPr algn="l"/>
                      <a:r>
                        <a:rPr lang="en-US" sz="1800" dirty="0" smtClean="0"/>
                        <a:t>Similarity/Evidence Update (PQ)</a:t>
                      </a:r>
                      <a:endParaRPr lang="en-US" sz="1800" dirty="0"/>
                    </a:p>
                  </a:txBody>
                  <a:tcPr anchor="ctr"/>
                </a:tc>
                <a:tc>
                  <a:txBody>
                    <a:bodyPr/>
                    <a:lstStyle/>
                    <a:p>
                      <a:pPr algn="ctr"/>
                      <a:r>
                        <a:rPr lang="en-GB" sz="1800" dirty="0" smtClean="0"/>
                        <a:t>weighted sum of in-</a:t>
                      </a:r>
                      <a:r>
                        <a:rPr lang="en-GB" sz="1800" dirty="0" err="1" smtClean="0"/>
                        <a:t>neighbors</a:t>
                      </a:r>
                      <a:r>
                        <a:rPr lang="en-GB" sz="1800" dirty="0" smtClean="0"/>
                        <a:t> similarities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weighted sum of matching in-/out-</a:t>
                      </a:r>
                      <a:r>
                        <a:rPr lang="en-GB" sz="1800" dirty="0" err="1" smtClean="0"/>
                        <a:t>neighbors</a:t>
                      </a:r>
                      <a:r>
                        <a:rPr lang="en-GB" sz="1800" dirty="0" smtClean="0"/>
                        <a:t> similarities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leaky noisy-or of matching in-neighbors</a:t>
                      </a:r>
                    </a:p>
                  </a:txBody>
                  <a:tcPr anchor="ctr"/>
                </a:tc>
                <a:extLst>
                  <a:ext uri="{0D108BD9-81ED-4DB2-BD59-A6C34878D82A}">
                    <a16:rowId xmlns:a16="http://schemas.microsoft.com/office/drawing/2014/main" val="10003"/>
                  </a:ext>
                </a:extLst>
              </a:tr>
              <a:tr h="631795">
                <a:tc>
                  <a:txBody>
                    <a:bodyPr/>
                    <a:lstStyle/>
                    <a:p>
                      <a:pPr algn="l"/>
                      <a:r>
                        <a:rPr lang="en-US" sz="1800" dirty="0" smtClean="0"/>
                        <a:t>Backtracking</a:t>
                      </a: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nchor="ctr"/>
                </a:tc>
                <a:extLst>
                  <a:ext uri="{0D108BD9-81ED-4DB2-BD59-A6C34878D82A}">
                    <a16:rowId xmlns:a16="http://schemas.microsoft.com/office/drawing/2014/main" val="10004"/>
                  </a:ext>
                </a:extLst>
              </a:tr>
              <a:tr h="401862">
                <a:tc>
                  <a:txBody>
                    <a:bodyPr/>
                    <a:lstStyle/>
                    <a:p>
                      <a:pPr algn="l"/>
                      <a:r>
                        <a:rPr lang="en-US" sz="1800" dirty="0" smtClean="0"/>
                        <a:t>Traversal policy</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topological sort</a:t>
                      </a:r>
                      <a:endParaRPr lang="en-US" sz="1800" dirty="0" smtClean="0"/>
                    </a:p>
                  </a:txBody>
                  <a:tcPr/>
                </a:tc>
                <a:tc>
                  <a:txBody>
                    <a:bodyPr/>
                    <a:lstStyle/>
                    <a:p>
                      <a:pPr algn="ctr"/>
                      <a:r>
                        <a:rPr lang="en-GB" sz="1800" dirty="0" smtClean="0"/>
                        <a:t>advance in the PQ the </a:t>
                      </a:r>
                      <a:r>
                        <a:rPr lang="en-GB" sz="1800" dirty="0" err="1" smtClean="0"/>
                        <a:t>neighbors</a:t>
                      </a:r>
                      <a:r>
                        <a:rPr lang="en-GB" sz="1800" dirty="0" smtClean="0"/>
                        <a:t> (with most</a:t>
                      </a:r>
                      <a:r>
                        <a:rPr lang="el-GR" sz="1800" dirty="0" smtClean="0"/>
                        <a:t> </a:t>
                      </a:r>
                      <a:r>
                        <a:rPr lang="en-GB" sz="1800" dirty="0" smtClean="0"/>
                        <a:t>similar relationships) of the recent match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sort PQ based</a:t>
                      </a:r>
                      <a:r>
                        <a:rPr lang="en-US" sz="1800" baseline="0" dirty="0" smtClean="0"/>
                        <a:t> on #in-matches and #out-neighbors</a:t>
                      </a:r>
                      <a:endParaRPr lang="en-US" sz="1800" dirty="0" smtClean="0"/>
                    </a:p>
                  </a:txBody>
                  <a:tcPr/>
                </a:tc>
                <a:extLst>
                  <a:ext uri="{0D108BD9-81ED-4DB2-BD59-A6C34878D82A}">
                    <a16:rowId xmlns:a16="http://schemas.microsoft.com/office/drawing/2014/main" val="10005"/>
                  </a:ext>
                </a:extLst>
              </a:tr>
            </a:tbl>
          </a:graphicData>
        </a:graphic>
      </p:graphicFrame>
      <p:pic>
        <p:nvPicPr>
          <p:cNvPr id="6" name="Picture 3" descr="C:\Users\VASILIS\AppData\Local\Microsoft\Windows\INetCache\IE\OGK6CPDM\600px-Red_x.svg[1].png"/>
          <p:cNvPicPr>
            <a:picLocks noChangeAspect="1" noChangeArrowheads="1"/>
          </p:cNvPicPr>
          <p:nvPr/>
        </p:nvPicPr>
        <p:blipFill>
          <a:blip r:embed="rId3" cstate="print"/>
          <a:srcRect/>
          <a:stretch>
            <a:fillRect/>
          </a:stretch>
        </p:blipFill>
        <p:spPr bwMode="auto">
          <a:xfrm>
            <a:off x="7428957" y="4160455"/>
            <a:ext cx="181414" cy="181414"/>
          </a:xfrm>
          <a:prstGeom prst="rect">
            <a:avLst/>
          </a:prstGeom>
          <a:noFill/>
        </p:spPr>
      </p:pic>
      <p:pic>
        <p:nvPicPr>
          <p:cNvPr id="7" name="Picture 2" descr="C:\Users\VASILIS\AppData\Local\Microsoft\Windows\INetCache\IE\3N0A2O3A\Kliponious-green-tick[1].png"/>
          <p:cNvPicPr>
            <a:picLocks noChangeAspect="1" noChangeArrowheads="1"/>
          </p:cNvPicPr>
          <p:nvPr/>
        </p:nvPicPr>
        <p:blipFill>
          <a:blip r:embed="rId4" cstate="print"/>
          <a:srcRect/>
          <a:stretch>
            <a:fillRect/>
          </a:stretch>
        </p:blipFill>
        <p:spPr bwMode="auto">
          <a:xfrm>
            <a:off x="2964461" y="4094512"/>
            <a:ext cx="216024" cy="247357"/>
          </a:xfrm>
          <a:prstGeom prst="rect">
            <a:avLst/>
          </a:prstGeom>
          <a:noFill/>
        </p:spPr>
      </p:pic>
      <p:pic>
        <p:nvPicPr>
          <p:cNvPr id="9" name="Picture 3" descr="C:\Users\VASILIS\AppData\Local\Microsoft\Windows\INetCache\IE\OGK6CPDM\600px-Red_x.svg[1].png"/>
          <p:cNvPicPr>
            <a:picLocks noChangeAspect="1" noChangeArrowheads="1"/>
          </p:cNvPicPr>
          <p:nvPr/>
        </p:nvPicPr>
        <p:blipFill>
          <a:blip r:embed="rId3" cstate="print"/>
          <a:srcRect/>
          <a:stretch>
            <a:fillRect/>
          </a:stretch>
        </p:blipFill>
        <p:spPr bwMode="auto">
          <a:xfrm>
            <a:off x="5225196" y="4160455"/>
            <a:ext cx="181414" cy="181414"/>
          </a:xfrm>
          <a:prstGeom prst="rect">
            <a:avLst/>
          </a:prstGeom>
          <a:noFill/>
        </p:spPr>
      </p:pic>
    </p:spTree>
    <p:extLst>
      <p:ext uri="{BB962C8B-B14F-4D97-AF65-F5344CB8AC3E}">
        <p14:creationId xmlns:p14="http://schemas.microsoft.com/office/powerpoint/2010/main" val="389596937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38" y="118597"/>
            <a:ext cx="7409793" cy="880945"/>
          </a:xfrm>
        </p:spPr>
        <p:txBody>
          <a:bodyPr/>
          <a:lstStyle/>
          <a:p>
            <a:r>
              <a:rPr lang="en-US" dirty="0" smtClean="0"/>
              <a:t>Web-scale Progressive ER: Ongoing Work</a:t>
            </a:r>
            <a:endParaRPr lang="en-US" dirty="0"/>
          </a:p>
        </p:txBody>
      </p:sp>
      <p:sp>
        <p:nvSpPr>
          <p:cNvPr id="3" name="Content Placeholder 2"/>
          <p:cNvSpPr>
            <a:spLocks noGrp="1"/>
          </p:cNvSpPr>
          <p:nvPr>
            <p:ph idx="1"/>
          </p:nvPr>
        </p:nvSpPr>
        <p:spPr>
          <a:xfrm>
            <a:off x="0" y="1337480"/>
            <a:ext cx="9144000" cy="4926841"/>
          </a:xfrm>
        </p:spPr>
        <p:txBody>
          <a:bodyPr/>
          <a:lstStyle/>
          <a:p>
            <a:pPr>
              <a:spcBef>
                <a:spcPts val="1200"/>
              </a:spcBef>
            </a:pPr>
            <a:r>
              <a:rPr lang="en-US" sz="2400" dirty="0" smtClean="0"/>
              <a:t>Relational progressive ER algorithms assume that </a:t>
            </a:r>
            <a:r>
              <a:rPr lang="en-US" sz="2400" dirty="0"/>
              <a:t>the </a:t>
            </a:r>
            <a:r>
              <a:rPr lang="en-US" sz="2400" dirty="0">
                <a:solidFill>
                  <a:srgbClr val="0000FF"/>
                </a:solidFill>
              </a:rPr>
              <a:t>more </a:t>
            </a:r>
            <a:r>
              <a:rPr lang="en-US" sz="2400" dirty="0" smtClean="0">
                <a:solidFill>
                  <a:srgbClr val="0000FF"/>
                </a:solidFill>
              </a:rPr>
              <a:t>entity pairs </a:t>
            </a:r>
            <a:r>
              <a:rPr lang="en-US" sz="2400" dirty="0">
                <a:solidFill>
                  <a:srgbClr val="0000FF"/>
                </a:solidFill>
              </a:rPr>
              <a:t>are correctly </a:t>
            </a:r>
            <a:r>
              <a:rPr lang="en-US" sz="2400" dirty="0" smtClean="0">
                <a:solidFill>
                  <a:srgbClr val="0000FF"/>
                </a:solidFill>
              </a:rPr>
              <a:t>identified</a:t>
            </a:r>
            <a:r>
              <a:rPr lang="en-US" sz="2400" dirty="0" smtClean="0"/>
              <a:t>, </a:t>
            </a:r>
            <a:r>
              <a:rPr lang="en-US" sz="2400" dirty="0"/>
              <a:t>the </a:t>
            </a:r>
            <a:r>
              <a:rPr lang="en-US" sz="2400" dirty="0">
                <a:solidFill>
                  <a:srgbClr val="0000FF"/>
                </a:solidFill>
              </a:rPr>
              <a:t>higher the quality of the result is expected to </a:t>
            </a:r>
            <a:r>
              <a:rPr lang="en-US" sz="2400" dirty="0" smtClean="0">
                <a:solidFill>
                  <a:srgbClr val="0000FF"/>
                </a:solidFill>
              </a:rPr>
              <a:t>be</a:t>
            </a:r>
            <a:endParaRPr lang="en-US" sz="2400" dirty="0">
              <a:solidFill>
                <a:srgbClr val="0000FF"/>
              </a:solidFill>
            </a:endParaRPr>
          </a:p>
          <a:p>
            <a:pPr>
              <a:spcBef>
                <a:spcPts val="1200"/>
              </a:spcBef>
            </a:pPr>
            <a:r>
              <a:rPr lang="en-US" sz="2400" dirty="0" smtClean="0"/>
              <a:t>We are interested in  </a:t>
            </a:r>
            <a:r>
              <a:rPr lang="en-US" sz="2400" dirty="0" smtClean="0">
                <a:solidFill>
                  <a:srgbClr val="0000FF"/>
                </a:solidFill>
              </a:rPr>
              <a:t>characterizing the quality of resolved pairs</a:t>
            </a:r>
          </a:p>
          <a:p>
            <a:pPr lvl="1">
              <a:spcBef>
                <a:spcPts val="600"/>
              </a:spcBef>
            </a:pPr>
            <a:r>
              <a:rPr lang="en-US" dirty="0" smtClean="0"/>
              <a:t># of real-world entities resolved </a:t>
            </a:r>
            <a:r>
              <a:rPr lang="en-US" b="1" i="1" dirty="0" smtClean="0"/>
              <a:t>(</a:t>
            </a:r>
            <a:r>
              <a:rPr lang="en-US" b="1" i="1" dirty="0" smtClean="0">
                <a:solidFill>
                  <a:srgbClr val="0000FF"/>
                </a:solidFill>
              </a:rPr>
              <a:t>shallow strategy</a:t>
            </a:r>
            <a:r>
              <a:rPr lang="en-US" b="1" i="1" dirty="0" smtClean="0"/>
              <a:t>)</a:t>
            </a:r>
          </a:p>
          <a:p>
            <a:pPr lvl="2">
              <a:spcBef>
                <a:spcPts val="600"/>
              </a:spcBef>
            </a:pPr>
            <a:r>
              <a:rPr lang="en-US" sz="2400" dirty="0" smtClean="0"/>
              <a:t>entity-centric search (</a:t>
            </a:r>
            <a:r>
              <a:rPr lang="en-US" sz="2400" i="1" dirty="0" smtClean="0"/>
              <a:t>entity coverage</a:t>
            </a:r>
            <a:r>
              <a:rPr lang="en-US" sz="2400" dirty="0" smtClean="0"/>
              <a:t>) </a:t>
            </a:r>
          </a:p>
          <a:p>
            <a:pPr lvl="1">
              <a:spcBef>
                <a:spcPts val="600"/>
              </a:spcBef>
            </a:pPr>
            <a:r>
              <a:rPr lang="en-US" dirty="0"/>
              <a:t># of real-world </a:t>
            </a:r>
            <a:r>
              <a:rPr lang="en-US" dirty="0" smtClean="0"/>
              <a:t>entity graphs </a:t>
            </a:r>
            <a:r>
              <a:rPr lang="en-US" dirty="0"/>
              <a:t>resolved </a:t>
            </a:r>
            <a:r>
              <a:rPr lang="en-US" b="1" i="1" dirty="0" smtClean="0"/>
              <a:t>(</a:t>
            </a:r>
            <a:r>
              <a:rPr lang="en-US" b="1" i="1" dirty="0" smtClean="0">
                <a:solidFill>
                  <a:srgbClr val="0000FF"/>
                </a:solidFill>
              </a:rPr>
              <a:t>deep strategy</a:t>
            </a:r>
            <a:r>
              <a:rPr lang="en-US" b="1" i="1" dirty="0" smtClean="0"/>
              <a:t>)</a:t>
            </a:r>
          </a:p>
          <a:p>
            <a:pPr lvl="2">
              <a:spcBef>
                <a:spcPts val="600"/>
              </a:spcBef>
            </a:pPr>
            <a:r>
              <a:rPr lang="en-US" sz="2400" dirty="0" smtClean="0"/>
              <a:t>entity-centric recommendation (</a:t>
            </a:r>
            <a:r>
              <a:rPr lang="en-US" sz="2400" i="1" dirty="0" smtClean="0"/>
              <a:t>relationship completeness</a:t>
            </a:r>
            <a:r>
              <a:rPr lang="en-US" sz="2400" dirty="0" smtClean="0"/>
              <a:t>) </a:t>
            </a:r>
          </a:p>
          <a:p>
            <a:pPr lvl="1">
              <a:spcBef>
                <a:spcPts val="600"/>
              </a:spcBef>
            </a:pPr>
            <a:r>
              <a:rPr lang="en-US" dirty="0"/>
              <a:t># </a:t>
            </a:r>
            <a:r>
              <a:rPr lang="en-US" dirty="0" smtClean="0"/>
              <a:t>descriptions resolved for the same real-world </a:t>
            </a:r>
            <a:r>
              <a:rPr lang="en-US" dirty="0"/>
              <a:t>entity </a:t>
            </a:r>
            <a:r>
              <a:rPr lang="en-US" dirty="0" smtClean="0"/>
              <a:t/>
            </a:r>
            <a:br>
              <a:rPr lang="en-US" dirty="0" smtClean="0"/>
            </a:br>
            <a:r>
              <a:rPr lang="en-US" b="1" i="1" dirty="0" smtClean="0"/>
              <a:t>(</a:t>
            </a:r>
            <a:r>
              <a:rPr lang="en-US" b="1" i="1" dirty="0" smtClean="0">
                <a:solidFill>
                  <a:srgbClr val="0000FF"/>
                </a:solidFill>
              </a:rPr>
              <a:t>tail strategy</a:t>
            </a:r>
            <a:r>
              <a:rPr lang="en-US" b="1" i="1" dirty="0" smtClean="0"/>
              <a:t>)</a:t>
            </a:r>
          </a:p>
          <a:p>
            <a:pPr lvl="2">
              <a:spcBef>
                <a:spcPts val="600"/>
              </a:spcBef>
            </a:pPr>
            <a:r>
              <a:rPr lang="en-US" sz="2400" dirty="0"/>
              <a:t>w</a:t>
            </a:r>
            <a:r>
              <a:rPr lang="en-US" sz="2400" dirty="0" smtClean="0"/>
              <a:t>eb-scale knowledge curation (</a:t>
            </a:r>
            <a:r>
              <a:rPr lang="en-US" sz="2400" i="1" dirty="0" smtClean="0"/>
              <a:t>attribute </a:t>
            </a:r>
            <a:r>
              <a:rPr lang="en-US" sz="2400" i="1" dirty="0"/>
              <a:t>completeness</a:t>
            </a:r>
            <a:r>
              <a:rPr lang="en-US" sz="2400" dirty="0" smtClean="0"/>
              <a:t>) </a:t>
            </a:r>
          </a:p>
          <a:p>
            <a:pPr lvl="1">
              <a:spcBef>
                <a:spcPts val="1200"/>
              </a:spcBef>
            </a:pPr>
            <a:endParaRPr lang="en-US" dirty="0" smtClean="0"/>
          </a:p>
        </p:txBody>
      </p:sp>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41316" y="2419350"/>
            <a:ext cx="8490857" cy="2317750"/>
          </a:xfrm>
        </p:spPr>
        <p:txBody>
          <a:bodyPr/>
          <a:lstStyle/>
          <a:p>
            <a:r>
              <a:rPr lang="en-GB" dirty="0"/>
              <a:t>Matching and Resolving Entities (II): </a:t>
            </a:r>
            <a:r>
              <a:rPr lang="en-GB" dirty="0" smtClean="0"/>
              <a:t>Challenges and Open Issues</a:t>
            </a:r>
            <a:endParaRPr lang="en-GB" dirty="0"/>
          </a:p>
        </p:txBody>
      </p:sp>
    </p:spTree>
    <p:extLst>
      <p:ext uri="{BB962C8B-B14F-4D97-AF65-F5344CB8AC3E}">
        <p14:creationId xmlns:p14="http://schemas.microsoft.com/office/powerpoint/2010/main" val="114511851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11038"/>
            <a:ext cx="9221821" cy="4729399"/>
          </a:xfrm>
        </p:spPr>
        <p:txBody>
          <a:bodyPr/>
          <a:lstStyle/>
          <a:p>
            <a:r>
              <a:rPr lang="en-GB" sz="2400" dirty="0" smtClean="0">
                <a:solidFill>
                  <a:srgbClr val="0000FF"/>
                </a:solidFill>
              </a:rPr>
              <a:t>Tight coupling of Blocking with Iterative Matching/Merging</a:t>
            </a:r>
          </a:p>
          <a:p>
            <a:pPr lvl="1"/>
            <a:r>
              <a:rPr lang="en-GB" dirty="0" smtClean="0"/>
              <a:t>Better control of block characteristics w.r.t. the entity similarity subsequently used (see [</a:t>
            </a:r>
            <a:r>
              <a:rPr lang="en-GB" dirty="0"/>
              <a:t>J. </a:t>
            </a:r>
            <a:r>
              <a:rPr lang="en-GB" dirty="0" smtClean="0"/>
              <a:t>Fisher et al. 2015]</a:t>
            </a:r>
          </a:p>
          <a:p>
            <a:pPr>
              <a:spcBef>
                <a:spcPts val="0"/>
              </a:spcBef>
            </a:pPr>
            <a:r>
              <a:rPr lang="en-GB" dirty="0" smtClean="0"/>
              <a:t> </a:t>
            </a:r>
            <a:r>
              <a:rPr lang="en-GB" sz="2400" dirty="0">
                <a:solidFill>
                  <a:srgbClr val="0000FF"/>
                </a:solidFill>
              </a:rPr>
              <a:t>Progressive ER with Quality </a:t>
            </a:r>
            <a:r>
              <a:rPr lang="en-GB" sz="2400" dirty="0" smtClean="0">
                <a:solidFill>
                  <a:srgbClr val="0000FF"/>
                </a:solidFill>
              </a:rPr>
              <a:t>Guarantees</a:t>
            </a:r>
            <a:endParaRPr lang="en-GB" sz="2400" dirty="0"/>
          </a:p>
          <a:p>
            <a:pPr lvl="1"/>
            <a:r>
              <a:rPr lang="en-GB" dirty="0"/>
              <a:t>guarantees (e.g., coverage) regarding the quality of </a:t>
            </a:r>
            <a:r>
              <a:rPr lang="en-GB" dirty="0" smtClean="0"/>
              <a:t>matches</a:t>
            </a:r>
            <a:r>
              <a:rPr lang="en-GB" dirty="0"/>
              <a:t>/ merges w.r.t. </a:t>
            </a:r>
            <a:r>
              <a:rPr lang="en-GB" dirty="0" smtClean="0"/>
              <a:t>subsequent entity-centric </a:t>
            </a:r>
            <a:r>
              <a:rPr lang="en-GB" dirty="0"/>
              <a:t>services and data analysis </a:t>
            </a:r>
            <a:r>
              <a:rPr lang="en-GB" dirty="0" smtClean="0"/>
              <a:t>tasks</a:t>
            </a:r>
            <a:endParaRPr lang="en-GB" sz="2400" dirty="0" smtClean="0">
              <a:solidFill>
                <a:srgbClr val="0000FF"/>
              </a:solidFill>
            </a:endParaRPr>
          </a:p>
          <a:p>
            <a:pPr>
              <a:spcBef>
                <a:spcPts val="0"/>
              </a:spcBef>
            </a:pPr>
            <a:r>
              <a:rPr lang="en-GB" sz="2400" dirty="0" smtClean="0">
                <a:solidFill>
                  <a:srgbClr val="0000FF"/>
                </a:solidFill>
              </a:rPr>
              <a:t>ER </a:t>
            </a:r>
            <a:r>
              <a:rPr lang="en-GB" sz="2400" dirty="0">
                <a:solidFill>
                  <a:srgbClr val="0000FF"/>
                </a:solidFill>
              </a:rPr>
              <a:t>for Big </a:t>
            </a:r>
            <a:r>
              <a:rPr lang="en-GB" sz="2400" dirty="0" smtClean="0">
                <a:solidFill>
                  <a:srgbClr val="0000FF"/>
                </a:solidFill>
              </a:rPr>
              <a:t>Data</a:t>
            </a:r>
            <a:r>
              <a:rPr lang="en-GB" sz="2400" dirty="0" smtClean="0"/>
              <a:t> </a:t>
            </a:r>
            <a:endParaRPr lang="en-GB" sz="2400" dirty="0"/>
          </a:p>
          <a:p>
            <a:pPr lvl="1"/>
            <a:r>
              <a:rPr lang="en-GB" dirty="0" smtClean="0"/>
              <a:t>Algorithms </a:t>
            </a:r>
            <a:r>
              <a:rPr lang="en-GB" dirty="0"/>
              <a:t>for high Velocity (see [D. </a:t>
            </a:r>
            <a:r>
              <a:rPr lang="en-GB" dirty="0" err="1"/>
              <a:t>Firmani</a:t>
            </a:r>
            <a:r>
              <a:rPr lang="en-GB" dirty="0"/>
              <a:t> et al. 2016]), Variety, </a:t>
            </a:r>
            <a:r>
              <a:rPr lang="en-GB" dirty="0" smtClean="0"/>
              <a:t>and Volume entity descriptions (see </a:t>
            </a:r>
            <a:r>
              <a:rPr lang="en-GB" dirty="0"/>
              <a:t>[Q. Wang et al. 2015] [L. Kolb et al. 2012]) </a:t>
            </a:r>
          </a:p>
          <a:p>
            <a:pPr>
              <a:spcBef>
                <a:spcPts val="0"/>
              </a:spcBef>
            </a:pPr>
            <a:r>
              <a:rPr lang="en-GB" sz="2400" dirty="0">
                <a:solidFill>
                  <a:srgbClr val="0000FF"/>
                </a:solidFill>
              </a:rPr>
              <a:t>Large-Scale ER </a:t>
            </a:r>
            <a:r>
              <a:rPr lang="en-GB" sz="2400" dirty="0" smtClean="0">
                <a:solidFill>
                  <a:srgbClr val="0000FF"/>
                </a:solidFill>
              </a:rPr>
              <a:t>Testbeds</a:t>
            </a:r>
            <a:endParaRPr lang="en-GB" sz="2400" dirty="0"/>
          </a:p>
          <a:p>
            <a:pPr lvl="1"/>
            <a:r>
              <a:rPr lang="en-GB" dirty="0"/>
              <a:t>Real-world ground truth datasets </a:t>
            </a:r>
            <a:r>
              <a:rPr lang="en-GB" dirty="0" smtClean="0"/>
              <a:t>for </a:t>
            </a:r>
            <a:r>
              <a:rPr lang="en-GB" dirty="0"/>
              <a:t>different </a:t>
            </a:r>
            <a:r>
              <a:rPr lang="en-GB" dirty="0" smtClean="0"/>
              <a:t>match types </a:t>
            </a:r>
            <a:r>
              <a:rPr lang="en-GB" dirty="0"/>
              <a:t>and open source ER </a:t>
            </a:r>
            <a:r>
              <a:rPr lang="en-GB" dirty="0" smtClean="0"/>
              <a:t>platforms </a:t>
            </a:r>
            <a:r>
              <a:rPr lang="en-GB" dirty="0"/>
              <a:t>(see [</a:t>
            </a:r>
            <a:r>
              <a:rPr lang="en-GB" dirty="0" err="1" smtClean="0"/>
              <a:t>Efthymiou</a:t>
            </a:r>
            <a:r>
              <a:rPr lang="en-GB" dirty="0" smtClean="0"/>
              <a:t> </a:t>
            </a:r>
            <a:r>
              <a:rPr lang="en-GB" dirty="0"/>
              <a:t>et al. 2015, 2016</a:t>
            </a:r>
            <a:r>
              <a:rPr lang="en-GB" dirty="0" smtClean="0"/>
              <a:t>])</a:t>
            </a:r>
            <a:endParaRPr lang="en-GB"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57</a:t>
            </a:fld>
            <a:endParaRPr lang="en-US" dirty="0"/>
          </a:p>
        </p:txBody>
      </p:sp>
      <p:sp>
        <p:nvSpPr>
          <p:cNvPr id="5" name="Titre 1"/>
          <p:cNvSpPr>
            <a:spLocks noGrp="1"/>
          </p:cNvSpPr>
          <p:nvPr>
            <p:ph type="title"/>
          </p:nvPr>
        </p:nvSpPr>
        <p:spPr>
          <a:xfrm>
            <a:off x="671513" y="0"/>
            <a:ext cx="7805737" cy="728936"/>
          </a:xfrm>
        </p:spPr>
        <p:txBody>
          <a:bodyPr/>
          <a:lstStyle/>
          <a:p>
            <a:r>
              <a:rPr lang="en-GB" dirty="0" smtClean="0"/>
              <a:t>Challenges and Open Issues</a:t>
            </a:r>
            <a:endParaRPr lang="el-GR" dirty="0"/>
          </a:p>
        </p:txBody>
      </p:sp>
    </p:spTree>
    <p:extLst>
      <p:ext uri="{BB962C8B-B14F-4D97-AF65-F5344CB8AC3E}">
        <p14:creationId xmlns:p14="http://schemas.microsoft.com/office/powerpoint/2010/main" val="30017935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728936"/>
          </a:xfrm>
        </p:spPr>
        <p:txBody>
          <a:bodyPr/>
          <a:lstStyle/>
          <a:p>
            <a:r>
              <a:rPr lang="en-GB" dirty="0" smtClean="0"/>
              <a:t>Challenges and Open Issues</a:t>
            </a:r>
            <a:endParaRPr lang="el-GR" dirty="0"/>
          </a:p>
        </p:txBody>
      </p:sp>
      <p:sp>
        <p:nvSpPr>
          <p:cNvPr id="3" name="Espace réservé du contenu 2"/>
          <p:cNvSpPr>
            <a:spLocks noGrp="1"/>
          </p:cNvSpPr>
          <p:nvPr>
            <p:ph idx="1"/>
          </p:nvPr>
        </p:nvSpPr>
        <p:spPr>
          <a:xfrm>
            <a:off x="0" y="1186138"/>
            <a:ext cx="9241279" cy="4621276"/>
          </a:xfrm>
        </p:spPr>
        <p:txBody>
          <a:bodyPr/>
          <a:lstStyle/>
          <a:p>
            <a:pPr>
              <a:spcBef>
                <a:spcPts val="0"/>
              </a:spcBef>
            </a:pPr>
            <a:r>
              <a:rPr lang="en-GB" sz="2400" dirty="0" smtClean="0">
                <a:solidFill>
                  <a:srgbClr val="0000FF"/>
                </a:solidFill>
              </a:rPr>
              <a:t>Crowdsourced ER: </a:t>
            </a:r>
          </a:p>
          <a:p>
            <a:pPr lvl="1"/>
            <a:r>
              <a:rPr lang="en-GB" dirty="0" smtClean="0"/>
              <a:t>reduce the crowdsourcing cost for obtaining ground truth (</a:t>
            </a:r>
            <a:r>
              <a:rPr lang="en-GB" dirty="0"/>
              <a:t>see </a:t>
            </a:r>
            <a:r>
              <a:rPr lang="en-GB" dirty="0" smtClean="0"/>
              <a:t>[Chai et al. 2016</a:t>
            </a:r>
            <a:r>
              <a:rPr lang="en-GB" dirty="0"/>
              <a:t>] [</a:t>
            </a:r>
            <a:r>
              <a:rPr lang="en-GB" dirty="0" err="1" smtClean="0"/>
              <a:t>Gokhale</a:t>
            </a:r>
            <a:r>
              <a:rPr lang="en-GB" dirty="0" smtClean="0"/>
              <a:t> et al. 2014] [Wang et al. 2012])</a:t>
            </a:r>
          </a:p>
          <a:p>
            <a:pPr>
              <a:spcBef>
                <a:spcPts val="0"/>
              </a:spcBef>
            </a:pPr>
            <a:r>
              <a:rPr lang="en-GB" sz="2400" dirty="0">
                <a:solidFill>
                  <a:srgbClr val="0000FF"/>
                </a:solidFill>
              </a:rPr>
              <a:t>Temporal ER: </a:t>
            </a:r>
          </a:p>
          <a:p>
            <a:pPr lvl="1"/>
            <a:r>
              <a:rPr lang="en-GB" dirty="0"/>
              <a:t>resolve evolving entity descriptions and analyse the history of descriptions (see [Dong &amp; Tan 2015]) </a:t>
            </a:r>
            <a:endParaRPr lang="en-GB" dirty="0">
              <a:solidFill>
                <a:srgbClr val="0000FF"/>
              </a:solidFill>
            </a:endParaRPr>
          </a:p>
          <a:p>
            <a:pPr>
              <a:spcBef>
                <a:spcPts val="0"/>
              </a:spcBef>
            </a:pPr>
            <a:r>
              <a:rPr lang="en-GB" sz="2400" dirty="0" smtClean="0">
                <a:solidFill>
                  <a:srgbClr val="0000FF"/>
                </a:solidFill>
              </a:rPr>
              <a:t>Uncertain ER: </a:t>
            </a:r>
            <a:endParaRPr lang="en-GB" sz="2400" dirty="0">
              <a:solidFill>
                <a:srgbClr val="0000FF"/>
              </a:solidFill>
            </a:endParaRPr>
          </a:p>
          <a:p>
            <a:pPr lvl="1"/>
            <a:r>
              <a:rPr lang="en-GB" dirty="0"/>
              <a:t>c</a:t>
            </a:r>
            <a:r>
              <a:rPr lang="en-GB" dirty="0" smtClean="0"/>
              <a:t>onsider confidence scores when resolving certain &amp; uncertain entity descriptions (see [Gal 2014] [Demartini et al. 2013]) </a:t>
            </a:r>
            <a:endParaRPr lang="en-GB" dirty="0">
              <a:solidFill>
                <a:srgbClr val="0000FF"/>
              </a:solidFill>
            </a:endParaRPr>
          </a:p>
          <a:p>
            <a:pPr>
              <a:spcBef>
                <a:spcPts val="0"/>
              </a:spcBef>
            </a:pPr>
            <a:r>
              <a:rPr lang="en-GB" sz="2400" dirty="0" smtClean="0">
                <a:solidFill>
                  <a:srgbClr val="0000FF"/>
                </a:solidFill>
              </a:rPr>
              <a:t>Privacy-aware ER</a:t>
            </a:r>
            <a:r>
              <a:rPr lang="en-GB" sz="2400" dirty="0" smtClean="0"/>
              <a:t>: </a:t>
            </a:r>
          </a:p>
          <a:p>
            <a:pPr lvl="1"/>
            <a:r>
              <a:rPr lang="en-GB" dirty="0" smtClean="0"/>
              <a:t>Trade-off between entity obfuscation </a:t>
            </a:r>
            <a:r>
              <a:rPr lang="en-GB" dirty="0"/>
              <a:t>techniques </a:t>
            </a:r>
            <a:r>
              <a:rPr lang="en-GB" dirty="0" smtClean="0"/>
              <a:t>and ER results quality (see  [Whang &amp; Garcia-Molina 2013])</a:t>
            </a:r>
          </a:p>
          <a:p>
            <a:pPr>
              <a:spcBef>
                <a:spcPts val="0"/>
              </a:spcBef>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58</a:t>
            </a:fld>
            <a:endParaRPr lang="en-US" dirty="0"/>
          </a:p>
        </p:txBody>
      </p:sp>
    </p:spTree>
    <p:extLst>
      <p:ext uri="{BB962C8B-B14F-4D97-AF65-F5344CB8AC3E}">
        <p14:creationId xmlns:p14="http://schemas.microsoft.com/office/powerpoint/2010/main" val="16023086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5</a:t>
            </a:fld>
            <a:endParaRPr lang="en-US" dirty="0"/>
          </a:p>
        </p:txBody>
      </p:sp>
      <p:sp>
        <p:nvSpPr>
          <p:cNvPr id="5" name="Title 1"/>
          <p:cNvSpPr>
            <a:spLocks noGrp="1"/>
          </p:cNvSpPr>
          <p:nvPr>
            <p:ph type="title"/>
          </p:nvPr>
        </p:nvSpPr>
        <p:spPr>
          <a:xfrm>
            <a:off x="1" y="0"/>
            <a:ext cx="9144000" cy="873457"/>
          </a:xfrm>
        </p:spPr>
        <p:txBody>
          <a:bodyPr>
            <a:normAutofit/>
          </a:bodyPr>
          <a:lstStyle/>
          <a:p>
            <a:r>
              <a:rPr lang="en-US" dirty="0" smtClean="0"/>
              <a:t>Iterative ER</a:t>
            </a:r>
            <a:endParaRPr lang="en-US" dirty="0"/>
          </a:p>
        </p:txBody>
      </p:sp>
      <p:sp>
        <p:nvSpPr>
          <p:cNvPr id="7" name="Rectangle 6"/>
          <p:cNvSpPr/>
          <p:nvPr/>
        </p:nvSpPr>
        <p:spPr>
          <a:xfrm>
            <a:off x="5106418" y="2190014"/>
            <a:ext cx="299085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Matching</a:t>
            </a:r>
          </a:p>
          <a:p>
            <a:pPr algn="ctr">
              <a:buNone/>
            </a:pPr>
            <a:endParaRPr lang="en-US" sz="3600" dirty="0"/>
          </a:p>
          <a:p>
            <a:pPr algn="ctr">
              <a:buNone/>
            </a:pPr>
            <a:endParaRPr lang="en-US" sz="3600" dirty="0" smtClean="0"/>
          </a:p>
          <a:p>
            <a:pPr algn="ctr">
              <a:buNone/>
            </a:pPr>
            <a:endParaRPr lang="en-GB" sz="3600" dirty="0"/>
          </a:p>
        </p:txBody>
      </p:sp>
      <p:pic>
        <p:nvPicPr>
          <p:cNvPr id="8" name="Picture 2" descr="See original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6417" y="3097517"/>
            <a:ext cx="2990850" cy="153352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3980340" y="3270134"/>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ight Arrow 10"/>
          <p:cNvSpPr/>
          <p:nvPr/>
        </p:nvSpPr>
        <p:spPr>
          <a:xfrm>
            <a:off x="8131658" y="3375854"/>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ectangle 12"/>
          <p:cNvSpPr/>
          <p:nvPr/>
        </p:nvSpPr>
        <p:spPr>
          <a:xfrm>
            <a:off x="1131607" y="2190014"/>
            <a:ext cx="2798952"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Blocking</a:t>
            </a:r>
          </a:p>
          <a:p>
            <a:pPr algn="ctr">
              <a:buNone/>
            </a:pPr>
            <a:endParaRPr lang="en-US" sz="3600" dirty="0"/>
          </a:p>
          <a:p>
            <a:pPr algn="ctr">
              <a:buNone/>
            </a:pPr>
            <a:endParaRPr lang="en-US" sz="3600" dirty="0" smtClean="0"/>
          </a:p>
          <a:p>
            <a:pPr algn="ctr">
              <a:buNone/>
            </a:pPr>
            <a:endParaRPr lang="en-GB" sz="3600" dirty="0"/>
          </a:p>
        </p:txBody>
      </p:sp>
      <p:sp>
        <p:nvSpPr>
          <p:cNvPr id="14" name="TextBox 13"/>
          <p:cNvSpPr txBox="1"/>
          <p:nvPr/>
        </p:nvSpPr>
        <p:spPr>
          <a:xfrm>
            <a:off x="30755" y="5080031"/>
            <a:ext cx="9113245" cy="845744"/>
          </a:xfrm>
          <a:prstGeom prst="rect">
            <a:avLst/>
          </a:prstGeom>
          <a:noFill/>
        </p:spPr>
        <p:txBody>
          <a:bodyPr wrap="square" rtlCol="0">
            <a:spAutoFit/>
          </a:bodyPr>
          <a:lstStyle/>
          <a:p>
            <a:pPr>
              <a:spcBef>
                <a:spcPts val="0"/>
              </a:spcBef>
              <a:buNone/>
            </a:pPr>
            <a:r>
              <a:rPr lang="en-US" sz="2400" dirty="0" smtClean="0"/>
              <a:t>Iterative ER: </a:t>
            </a:r>
            <a:r>
              <a:rPr lang="en-GB" sz="2400" dirty="0" smtClean="0"/>
              <a:t>identify </a:t>
            </a:r>
            <a:r>
              <a:rPr lang="en-GB" sz="2400" dirty="0">
                <a:solidFill>
                  <a:srgbClr val="0000FF"/>
                </a:solidFill>
              </a:rPr>
              <a:t>new </a:t>
            </a:r>
            <a:r>
              <a:rPr lang="en-GB" sz="2400" dirty="0" smtClean="0">
                <a:solidFill>
                  <a:srgbClr val="0000FF"/>
                </a:solidFill>
              </a:rPr>
              <a:t>matches </a:t>
            </a:r>
            <a:r>
              <a:rPr lang="en-GB" sz="2400" dirty="0" smtClean="0">
                <a:solidFill>
                  <a:schemeClr val="tx2"/>
                </a:solidFill>
              </a:rPr>
              <a:t>based </a:t>
            </a:r>
            <a:r>
              <a:rPr lang="en-GB" sz="2400" dirty="0">
                <a:solidFill>
                  <a:schemeClr val="tx2"/>
                </a:solidFill>
              </a:rPr>
              <a:t>on </a:t>
            </a:r>
            <a:r>
              <a:rPr lang="en-GB" sz="2400" dirty="0" smtClean="0">
                <a:solidFill>
                  <a:srgbClr val="0000FF"/>
                </a:solidFill>
              </a:rPr>
              <a:t>partial results </a:t>
            </a:r>
            <a:r>
              <a:rPr lang="en-GB" sz="2400" dirty="0" smtClean="0"/>
              <a:t>either of matches </a:t>
            </a:r>
            <a:r>
              <a:rPr lang="en-US" sz="2400" dirty="0" smtClean="0"/>
              <a:t>or of merges</a:t>
            </a:r>
            <a:endParaRPr lang="en-US" sz="2400" dirty="0"/>
          </a:p>
        </p:txBody>
      </p:sp>
      <p:sp>
        <p:nvSpPr>
          <p:cNvPr id="15" name="Right Arrow 14"/>
          <p:cNvSpPr/>
          <p:nvPr/>
        </p:nvSpPr>
        <p:spPr>
          <a:xfrm>
            <a:off x="30754" y="3375854"/>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3099" y="2689649"/>
            <a:ext cx="1972617" cy="223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urved Down Arrow 16"/>
          <p:cNvSpPr/>
          <p:nvPr/>
        </p:nvSpPr>
        <p:spPr>
          <a:xfrm flipH="1">
            <a:off x="5638688" y="1574909"/>
            <a:ext cx="2399283" cy="615105"/>
          </a:xfrm>
          <a:prstGeom prst="curvedDownArrow">
            <a:avLst/>
          </a:prstGeom>
          <a:solidFill>
            <a:srgbClr val="FFC000"/>
          </a:solidFill>
          <a:ln w="9525"/>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8" name="Curved Down Arrow 17"/>
          <p:cNvSpPr/>
          <p:nvPr/>
        </p:nvSpPr>
        <p:spPr>
          <a:xfrm flipH="1">
            <a:off x="2162585" y="1574909"/>
            <a:ext cx="3476103" cy="615105"/>
          </a:xfrm>
          <a:prstGeom prst="curvedDownArrow">
            <a:avLst/>
          </a:prstGeom>
          <a:solidFill>
            <a:srgbClr val="FFC000"/>
          </a:solidFill>
          <a:ln w="9525"/>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9" name="TextBox 18"/>
          <p:cNvSpPr txBox="1"/>
          <p:nvPr/>
        </p:nvSpPr>
        <p:spPr>
          <a:xfrm>
            <a:off x="1072787" y="830805"/>
            <a:ext cx="6965183" cy="444930"/>
          </a:xfrm>
          <a:prstGeom prst="rect">
            <a:avLst/>
          </a:prstGeom>
          <a:solidFill>
            <a:schemeClr val="accent1">
              <a:lumMod val="75000"/>
            </a:schemeClr>
          </a:solidFill>
          <a:ln>
            <a:solidFill>
              <a:schemeClr val="tx1"/>
            </a:solidFill>
          </a:ln>
        </p:spPr>
        <p:txBody>
          <a:bodyPr wrap="square" lIns="72000" rIns="36000" rtlCol="0">
            <a:spAutoFit/>
          </a:bodyPr>
          <a:lstStyle/>
          <a:p>
            <a:pPr algn="ctr">
              <a:buNone/>
            </a:pPr>
            <a:r>
              <a:rPr lang="en-US" sz="2400" dirty="0" smtClean="0">
                <a:solidFill>
                  <a:schemeClr val="bg1"/>
                </a:solidFill>
              </a:rPr>
              <a:t>Increase the number of matching entities</a:t>
            </a:r>
            <a:endParaRPr lang="en-US" sz="2400" dirty="0">
              <a:solidFill>
                <a:schemeClr val="bg1"/>
              </a:solidFill>
            </a:endParaRPr>
          </a:p>
        </p:txBody>
      </p:sp>
      <p:sp>
        <p:nvSpPr>
          <p:cNvPr id="2" name="Espace réservé du contenu 1"/>
          <p:cNvSpPr>
            <a:spLocks noGrp="1"/>
          </p:cNvSpPr>
          <p:nvPr>
            <p:ph idx="1"/>
          </p:nvPr>
        </p:nvSpPr>
        <p:spPr>
          <a:xfrm>
            <a:off x="1203548" y="6396588"/>
            <a:ext cx="7805737" cy="465884"/>
          </a:xfrm>
        </p:spPr>
        <p:txBody>
          <a:bodyPr/>
          <a:lstStyle/>
          <a:p>
            <a:endParaRPr lang="el-GR"/>
          </a:p>
        </p:txBody>
      </p:sp>
      <p:sp>
        <p:nvSpPr>
          <p:cNvPr id="20" name="Content Placeholder 2"/>
          <p:cNvSpPr txBox="1">
            <a:spLocks/>
          </p:cNvSpPr>
          <p:nvPr/>
        </p:nvSpPr>
        <p:spPr bwMode="auto">
          <a:xfrm>
            <a:off x="2839119" y="5952021"/>
            <a:ext cx="5563901" cy="4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US" kern="0" dirty="0" smtClean="0"/>
              <a:t>Good for high </a:t>
            </a:r>
            <a:r>
              <a:rPr lang="en-US" kern="0" dirty="0" smtClean="0">
                <a:solidFill>
                  <a:srgbClr val="0000FF"/>
                </a:solidFill>
              </a:rPr>
              <a:t>Variety</a:t>
            </a:r>
            <a:endParaRPr lang="en-US" kern="0" dirty="0">
              <a:solidFill>
                <a:srgbClr val="0000FF"/>
              </a:solidFill>
            </a:endParaRPr>
          </a:p>
        </p:txBody>
      </p:sp>
    </p:spTree>
    <p:extLst>
      <p:ext uri="{BB962C8B-B14F-4D97-AF65-F5344CB8AC3E}">
        <p14:creationId xmlns:p14="http://schemas.microsoft.com/office/powerpoint/2010/main" val="1978425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19" grpId="0" animBg="1"/>
      <p:bldP spid="2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41" b="1190"/>
          <a:stretch/>
        </p:blipFill>
        <p:spPr bwMode="auto">
          <a:xfrm>
            <a:off x="2057400" y="381000"/>
            <a:ext cx="4534328" cy="5638799"/>
          </a:xfrm>
          <a:prstGeom prst="rect">
            <a:avLst/>
          </a:prstGeom>
          <a:noFill/>
          <a:ln>
            <a:noFill/>
          </a:ln>
          <a:effectLst>
            <a:outerShdw blurRad="76200" dir="12300000" sy="23000" kx="1200000" algn="br" rotWithShape="0">
              <a:prstClr val="black">
                <a:alpha val="11000"/>
              </a:prst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4294967295"/>
          </p:nvPr>
        </p:nvSpPr>
        <p:spPr>
          <a:xfrm>
            <a:off x="76200" y="6548439"/>
            <a:ext cx="8915400" cy="309561"/>
          </a:xfrm>
        </p:spPr>
        <p:txBody>
          <a:bodyPr>
            <a:normAutofit fontScale="92500"/>
          </a:bodyPr>
          <a:lstStyle/>
          <a:p>
            <a:pPr marL="0" indent="0">
              <a:spcBef>
                <a:spcPts val="0"/>
              </a:spcBef>
              <a:buNone/>
            </a:pPr>
            <a:r>
              <a:rPr lang="en-US" sz="1400" dirty="0">
                <a:latin typeface="Lucida Console" panose="020B0609040504020204" pitchFamily="49" charset="0"/>
              </a:rPr>
              <a:t>http://www.morganclaypoolpublishers.com/catalog_Orig/product_info.php?products_id=823</a:t>
            </a:r>
          </a:p>
        </p:txBody>
      </p:sp>
    </p:spTree>
    <p:extLst>
      <p:ext uri="{BB962C8B-B14F-4D97-AF65-F5344CB8AC3E}">
        <p14:creationId xmlns:p14="http://schemas.microsoft.com/office/powerpoint/2010/main" val="78568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0"/>
            <a:ext cx="7805737" cy="1254125"/>
          </a:xfrm>
        </p:spPr>
        <p:txBody>
          <a:bodyPr/>
          <a:lstStyle/>
          <a:p>
            <a:r>
              <a:rPr lang="en-US" dirty="0" smtClean="0"/>
              <a:t>The Minoan ER Framework</a:t>
            </a:r>
            <a:endParaRPr lang="en-US" dirty="0"/>
          </a:p>
        </p:txBody>
      </p:sp>
      <p:pic>
        <p:nvPicPr>
          <p:cNvPr id="3" name="Picture 2"/>
          <p:cNvPicPr>
            <a:picLocks noChangeAspect="1"/>
          </p:cNvPicPr>
          <p:nvPr/>
        </p:nvPicPr>
        <p:blipFill>
          <a:blip r:embed="rId3"/>
          <a:stretch>
            <a:fillRect/>
          </a:stretch>
        </p:blipFill>
        <p:spPr>
          <a:xfrm>
            <a:off x="87430" y="2122054"/>
            <a:ext cx="9000881" cy="2421036"/>
          </a:xfrm>
          <a:prstGeom prst="rect">
            <a:avLst/>
          </a:prstGeom>
        </p:spPr>
      </p:pic>
      <p:sp>
        <p:nvSpPr>
          <p:cNvPr id="4" name="Slide Number Placeholder 3"/>
          <p:cNvSpPr>
            <a:spLocks noGrp="1"/>
          </p:cNvSpPr>
          <p:nvPr>
            <p:ph type="sldNum" sz="quarter" idx="4294967295"/>
          </p:nvPr>
        </p:nvSpPr>
        <p:spPr/>
        <p:txBody>
          <a:bodyPr>
            <a:normAutofit lnSpcReduction="10000"/>
          </a:bodyPr>
          <a:lstStyle/>
          <a:p>
            <a:fld id="{1AD93096-5B34-4342-9326-69289CEAE4C2}" type="slidenum">
              <a:rPr lang="en-US" smtClean="0"/>
              <a:pPr/>
              <a:t>60</a:t>
            </a:fld>
            <a:endParaRPr lang="en-US" dirty="0">
              <a:solidFill>
                <a:srgbClr val="FFFFFF"/>
              </a:solidFill>
            </a:endParaRPr>
          </a:p>
        </p:txBody>
      </p:sp>
      <p:sp>
        <p:nvSpPr>
          <p:cNvPr id="6" name="Rectangle 5"/>
          <p:cNvSpPr/>
          <p:nvPr/>
        </p:nvSpPr>
        <p:spPr>
          <a:xfrm>
            <a:off x="1366345" y="6335943"/>
            <a:ext cx="7231117" cy="594650"/>
          </a:xfrm>
          <a:prstGeom prst="rect">
            <a:avLst/>
          </a:prstGeom>
        </p:spPr>
        <p:txBody>
          <a:bodyPr wrap="square">
            <a:spAutoFit/>
          </a:bodyPr>
          <a:lstStyle/>
          <a:p>
            <a:pPr>
              <a:buNone/>
            </a:pPr>
            <a:r>
              <a:rPr lang="en-US" dirty="0"/>
              <a:t>http://csd.uoc.gr/~</a:t>
            </a:r>
            <a:r>
              <a:rPr lang="en-US" dirty="0" smtClean="0"/>
              <a:t>vefthym/minoanER</a:t>
            </a:r>
            <a:endParaRPr lang="el-GR" dirty="0"/>
          </a:p>
        </p:txBody>
      </p:sp>
    </p:spTree>
    <p:extLst>
      <p:ext uri="{BB962C8B-B14F-4D97-AF65-F5344CB8AC3E}">
        <p14:creationId xmlns:p14="http://schemas.microsoft.com/office/powerpoint/2010/main" val="265452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8"/>
            <a:ext cx="8229600" cy="866959"/>
          </a:xfrm>
        </p:spPr>
        <p:txBody>
          <a:bodyPr/>
          <a:lstStyle/>
          <a:p>
            <a:r>
              <a:rPr lang="en-US" dirty="0" smtClean="0"/>
              <a:t>Questions</a:t>
            </a:r>
            <a:r>
              <a:rPr lang="el-GR" dirty="0" smtClean="0"/>
              <a:t> ?</a:t>
            </a:r>
            <a:endParaRPr lang="en-US" dirty="0"/>
          </a:p>
        </p:txBody>
      </p:sp>
      <p:sp>
        <p:nvSpPr>
          <p:cNvPr id="9" name="Content Placeholder 8"/>
          <p:cNvSpPr>
            <a:spLocks noGrp="1"/>
          </p:cNvSpPr>
          <p:nvPr>
            <p:ph idx="1"/>
          </p:nvPr>
        </p:nvSpPr>
        <p:spPr>
          <a:xfrm>
            <a:off x="1455284" y="6430945"/>
            <a:ext cx="7805737" cy="295938"/>
          </a:xfrm>
        </p:spPr>
        <p:txBody>
          <a:bodyPr/>
          <a:lstStyle/>
          <a:p>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51" y="923119"/>
            <a:ext cx="7269956" cy="5458164"/>
          </a:xfrm>
          <a:prstGeom prst="rect">
            <a:avLst/>
          </a:prstGeom>
        </p:spPr>
      </p:pic>
    </p:spTree>
    <p:extLst>
      <p:ext uri="{BB962C8B-B14F-4D97-AF65-F5344CB8AC3E}">
        <p14:creationId xmlns:p14="http://schemas.microsoft.com/office/powerpoint/2010/main" val="274977726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838" y="0"/>
            <a:ext cx="7805737" cy="1254125"/>
          </a:xfrm>
        </p:spPr>
        <p:txBody>
          <a:bodyPr/>
          <a:lstStyle/>
          <a:p>
            <a:r>
              <a:rPr lang="en-US" dirty="0"/>
              <a:t>Acknowledgements</a:t>
            </a:r>
            <a:endParaRPr lang="el-GR" dirty="0"/>
          </a:p>
        </p:txBody>
      </p:sp>
      <p:sp>
        <p:nvSpPr>
          <p:cNvPr id="3" name="Espace réservé du contenu 2"/>
          <p:cNvSpPr>
            <a:spLocks noGrp="1"/>
          </p:cNvSpPr>
          <p:nvPr>
            <p:ph idx="1"/>
          </p:nvPr>
        </p:nvSpPr>
        <p:spPr/>
        <p:txBody>
          <a:bodyPr/>
          <a:lstStyle/>
          <a:p>
            <a:r>
              <a:rPr lang="en-GB" dirty="0"/>
              <a:t>EU </a:t>
            </a:r>
            <a:r>
              <a:rPr lang="en-GB" dirty="0" smtClean="0"/>
              <a:t>FP7-PEOPLE-2013-IRSES</a:t>
            </a:r>
          </a:p>
          <a:p>
            <a:endParaRPr lang="en-GB" dirty="0"/>
          </a:p>
          <a:p>
            <a:r>
              <a:rPr lang="en-GB" dirty="0"/>
              <a:t>Big Geospatial Data Quality and User Privacy </a:t>
            </a:r>
            <a:r>
              <a:rPr lang="en-GB" dirty="0" err="1"/>
              <a:t>Défi</a:t>
            </a:r>
            <a:r>
              <a:rPr lang="en-GB" dirty="0"/>
              <a:t> Mastodons </a:t>
            </a:r>
            <a:r>
              <a:rPr lang="en-GB" dirty="0" smtClean="0"/>
              <a:t>CNRS 2016 </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62</a:t>
            </a:fld>
            <a:endParaRPr lang="en-US" dirty="0"/>
          </a:p>
        </p:txBody>
      </p:sp>
      <p:pic>
        <p:nvPicPr>
          <p:cNvPr id="5" name="Picture 8"/>
          <p:cNvPicPr>
            <a:picLocks noChangeAspect="1"/>
          </p:cNvPicPr>
          <p:nvPr/>
        </p:nvPicPr>
        <p:blipFill>
          <a:blip r:embed="rId3"/>
          <a:stretch>
            <a:fillRect/>
          </a:stretch>
        </p:blipFill>
        <p:spPr>
          <a:xfrm>
            <a:off x="5935652" y="1684830"/>
            <a:ext cx="2743210" cy="685800"/>
          </a:xfrm>
          <a:prstGeom prst="rect">
            <a:avLst/>
          </a:prstGeom>
        </p:spPr>
      </p:pic>
    </p:spTree>
    <p:extLst>
      <p:ext uri="{BB962C8B-B14F-4D97-AF65-F5344CB8AC3E}">
        <p14:creationId xmlns:p14="http://schemas.microsoft.com/office/powerpoint/2010/main" val="28647299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581791"/>
          </a:xfrm>
        </p:spPr>
        <p:txBody>
          <a:bodyPr/>
          <a:lstStyle/>
          <a:p>
            <a:r>
              <a:rPr lang="en-US" dirty="0"/>
              <a:t>License</a:t>
            </a:r>
            <a:endParaRPr lang="el-GR" dirty="0"/>
          </a:p>
        </p:txBody>
      </p:sp>
      <p:sp>
        <p:nvSpPr>
          <p:cNvPr id="3" name="Espace réservé du contenu 2"/>
          <p:cNvSpPr>
            <a:spLocks noGrp="1"/>
          </p:cNvSpPr>
          <p:nvPr>
            <p:ph idx="1"/>
          </p:nvPr>
        </p:nvSpPr>
        <p:spPr>
          <a:xfrm>
            <a:off x="126124" y="956441"/>
            <a:ext cx="9017876" cy="5057010"/>
          </a:xfrm>
        </p:spPr>
        <p:txBody>
          <a:bodyPr/>
          <a:lstStyle/>
          <a:p>
            <a:r>
              <a:rPr lang="en-GB" sz="2400" dirty="0"/>
              <a:t>These slides are made available under a Creative Commons </a:t>
            </a:r>
            <a:r>
              <a:rPr lang="en-GB" sz="2400" dirty="0" smtClean="0"/>
              <a:t>Attribution-</a:t>
            </a:r>
            <a:r>
              <a:rPr lang="en-GB" sz="2400" dirty="0" err="1" smtClean="0"/>
              <a:t>ShareAlike</a:t>
            </a:r>
            <a:r>
              <a:rPr lang="en-GB" sz="2400" dirty="0" smtClean="0"/>
              <a:t> </a:t>
            </a:r>
            <a:r>
              <a:rPr lang="en-GB" sz="2400" dirty="0"/>
              <a:t>license (CC BY-SA 3.0</a:t>
            </a:r>
            <a:r>
              <a:rPr lang="en-GB" sz="2400" dirty="0" smtClean="0"/>
              <a:t>): http</a:t>
            </a:r>
            <a:r>
              <a:rPr lang="en-GB" sz="2400" dirty="0"/>
              <a:t>://creativecommons.org/licenses/by-sa/3.0</a:t>
            </a:r>
            <a:r>
              <a:rPr lang="en-GB" sz="2400" dirty="0" smtClean="0"/>
              <a:t>/</a:t>
            </a:r>
            <a:endParaRPr lang="en-GB" sz="2400" dirty="0"/>
          </a:p>
          <a:p>
            <a:endParaRPr lang="en-GB" sz="2400" dirty="0" smtClean="0"/>
          </a:p>
          <a:p>
            <a:pPr marL="0" indent="0">
              <a:buNone/>
            </a:pPr>
            <a:endParaRPr lang="en-GB" sz="2400" dirty="0"/>
          </a:p>
          <a:p>
            <a:r>
              <a:rPr lang="en-GB" sz="2400" dirty="0" smtClean="0"/>
              <a:t>You </a:t>
            </a:r>
            <a:r>
              <a:rPr lang="en-GB" sz="2400" dirty="0"/>
              <a:t>can share and remix this work, provided that you keep the </a:t>
            </a:r>
            <a:r>
              <a:rPr lang="en-GB" sz="2400" dirty="0" smtClean="0"/>
              <a:t>attribution to </a:t>
            </a:r>
            <a:r>
              <a:rPr lang="en-GB" sz="2400" dirty="0"/>
              <a:t>the original authors intact, and that, if you alter, transform, or </a:t>
            </a:r>
            <a:r>
              <a:rPr lang="en-GB" sz="2400" dirty="0" smtClean="0"/>
              <a:t>build upon </a:t>
            </a:r>
            <a:r>
              <a:rPr lang="en-GB" sz="2400" dirty="0"/>
              <a:t>this work, you may distribute the resulting work only under the same or similar license to this </a:t>
            </a:r>
            <a:r>
              <a:rPr lang="en-GB" sz="2400" dirty="0" smtClean="0"/>
              <a:t>one</a:t>
            </a:r>
            <a:endParaRPr lang="en-GB" sz="2400" dirty="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63</a:t>
            </a:fld>
            <a:endParaRPr lang="en-US" dirty="0"/>
          </a:p>
        </p:txBody>
      </p:sp>
      <p:pic>
        <p:nvPicPr>
          <p:cNvPr id="5" name="Picture 5"/>
          <p:cNvPicPr>
            <a:picLocks noChangeAspect="1" noChangeArrowheads="1"/>
          </p:cNvPicPr>
          <p:nvPr/>
        </p:nvPicPr>
        <p:blipFill>
          <a:blip r:embed="rId3"/>
          <a:srcRect/>
          <a:stretch>
            <a:fillRect/>
          </a:stretch>
        </p:blipFill>
        <p:spPr bwMode="auto">
          <a:xfrm>
            <a:off x="355272" y="2299913"/>
            <a:ext cx="2117526" cy="736531"/>
          </a:xfrm>
          <a:prstGeom prst="rect">
            <a:avLst/>
          </a:prstGeom>
          <a:noFill/>
          <a:ln w="9525">
            <a:noFill/>
            <a:miter lim="800000"/>
            <a:headEnd/>
            <a:tailEnd/>
          </a:ln>
        </p:spPr>
      </p:pic>
    </p:spTree>
    <p:extLst>
      <p:ext uri="{BB962C8B-B14F-4D97-AF65-F5344CB8AC3E}">
        <p14:creationId xmlns:p14="http://schemas.microsoft.com/office/powerpoint/2010/main" val="41965735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838" y="0"/>
            <a:ext cx="7805737" cy="660330"/>
          </a:xfrm>
        </p:spPr>
        <p:txBody>
          <a:bodyPr/>
          <a:lstStyle/>
          <a:p>
            <a:r>
              <a:rPr lang="en-GB" dirty="0" smtClean="0"/>
              <a:t>Iterative ER Approaches</a:t>
            </a:r>
            <a:endParaRPr lang="el-GR" dirty="0"/>
          </a:p>
        </p:txBody>
      </p:sp>
      <p:sp>
        <p:nvSpPr>
          <p:cNvPr id="3" name="Espace réservé du contenu 2"/>
          <p:cNvSpPr>
            <a:spLocks noGrp="1"/>
          </p:cNvSpPr>
          <p:nvPr>
            <p:ph idx="1"/>
          </p:nvPr>
        </p:nvSpPr>
        <p:spPr>
          <a:xfrm>
            <a:off x="0" y="949964"/>
            <a:ext cx="9206706" cy="2381816"/>
          </a:xfrm>
        </p:spPr>
        <p:txBody>
          <a:bodyPr/>
          <a:lstStyle/>
          <a:p>
            <a:r>
              <a:rPr lang="en-US" sz="2400" dirty="0" smtClean="0">
                <a:solidFill>
                  <a:srgbClr val="0000FF"/>
                </a:solidFill>
              </a:rPr>
              <a:t>Merging-based</a:t>
            </a:r>
            <a:r>
              <a:rPr lang="en-US" sz="2400" dirty="0" smtClean="0"/>
              <a:t>: new matches can be found by exploiting merged </a:t>
            </a:r>
            <a:r>
              <a:rPr lang="en-GB" sz="2400" dirty="0"/>
              <a:t>(</a:t>
            </a:r>
            <a:r>
              <a:rPr lang="en-US" sz="2400" dirty="0"/>
              <a:t>more complete</a:t>
            </a:r>
            <a:r>
              <a:rPr lang="en-GB" sz="2400" dirty="0"/>
              <a:t>) </a:t>
            </a:r>
            <a:r>
              <a:rPr lang="en-US" sz="2400" dirty="0" smtClean="0"/>
              <a:t>descriptions of previously identified matches</a:t>
            </a:r>
          </a:p>
          <a:p>
            <a:pPr lvl="1"/>
            <a:r>
              <a:rPr lang="en-GB" dirty="0">
                <a:solidFill>
                  <a:srgbClr val="0000FF"/>
                </a:solidFill>
              </a:rPr>
              <a:t>Idea</a:t>
            </a:r>
            <a:r>
              <a:rPr lang="en-GB" dirty="0"/>
              <a:t>: </a:t>
            </a:r>
            <a:r>
              <a:rPr lang="en-GB" dirty="0" smtClean="0"/>
              <a:t>ER resembles a </a:t>
            </a:r>
            <a:r>
              <a:rPr lang="en-GB" dirty="0">
                <a:solidFill>
                  <a:srgbClr val="0000FF"/>
                </a:solidFill>
              </a:rPr>
              <a:t>database self-join operation </a:t>
            </a:r>
            <a:r>
              <a:rPr lang="en-GB" dirty="0"/>
              <a:t>(of the initial set of descriptions with itself</a:t>
            </a:r>
            <a:r>
              <a:rPr lang="en-GB" dirty="0" smtClean="0"/>
              <a:t>)</a:t>
            </a:r>
            <a:endParaRPr lang="en-GB" dirty="0"/>
          </a:p>
          <a:p>
            <a:pPr lvl="2"/>
            <a:r>
              <a:rPr lang="en-GB" sz="2400" dirty="0"/>
              <a:t>But: No knowledge about which descriptions may match, so all pairs of descriptions need to be </a:t>
            </a:r>
            <a:r>
              <a:rPr lang="en-GB" sz="2400" dirty="0" smtClean="0"/>
              <a:t>compared</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6</a:t>
            </a:fld>
            <a:endParaRPr lang="en-US" dirty="0"/>
          </a:p>
        </p:txBody>
      </p:sp>
      <p:sp>
        <p:nvSpPr>
          <p:cNvPr id="5" name="Espace réservé du contenu 2"/>
          <p:cNvSpPr txBox="1">
            <a:spLocks/>
          </p:cNvSpPr>
          <p:nvPr/>
        </p:nvSpPr>
        <p:spPr bwMode="auto">
          <a:xfrm>
            <a:off x="0" y="3541986"/>
            <a:ext cx="9206706" cy="238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US" sz="2400" kern="0" dirty="0" smtClean="0">
                <a:solidFill>
                  <a:srgbClr val="0000FF"/>
                </a:solidFill>
              </a:rPr>
              <a:t>Matching-based</a:t>
            </a:r>
            <a:r>
              <a:rPr lang="en-US" sz="2400" kern="0" dirty="0" smtClean="0"/>
              <a:t>: If descriptions related to entity </a:t>
            </a:r>
            <a:r>
              <a:rPr lang="en-US" sz="2400" kern="0" dirty="0" err="1" smtClean="0">
                <a:latin typeface="Lucida Console" panose="020B0609040504020204" pitchFamily="49" charset="0"/>
              </a:rPr>
              <a:t>e</a:t>
            </a:r>
            <a:r>
              <a:rPr lang="en-US" sz="2400" kern="0" baseline="-25000" dirty="0" err="1" smtClean="0">
                <a:latin typeface="Lucida Console" panose="020B0609040504020204" pitchFamily="49" charset="0"/>
              </a:rPr>
              <a:t>i</a:t>
            </a:r>
            <a:r>
              <a:rPr lang="en-US" sz="2400" kern="0" dirty="0" smtClean="0"/>
              <a:t> are matching to descriptions related to </a:t>
            </a:r>
            <a:r>
              <a:rPr lang="en-US" sz="2400" kern="0" dirty="0" err="1" smtClean="0">
                <a:latin typeface="Lucida Console" panose="020B0609040504020204" pitchFamily="49" charset="0"/>
              </a:rPr>
              <a:t>e</a:t>
            </a:r>
            <a:r>
              <a:rPr lang="en-US" sz="2400" kern="0" baseline="-25000" dirty="0" err="1" smtClean="0">
                <a:latin typeface="Lucida Console" panose="020B0609040504020204" pitchFamily="49" charset="0"/>
              </a:rPr>
              <a:t>j</a:t>
            </a:r>
            <a:r>
              <a:rPr lang="en-US" sz="2400" kern="0" dirty="0" smtClean="0"/>
              <a:t>, then </a:t>
            </a:r>
            <a:r>
              <a:rPr lang="en-US" sz="2400" kern="0" dirty="0" err="1" smtClean="0">
                <a:latin typeface="Lucida Console" panose="020B0609040504020204" pitchFamily="49" charset="0"/>
              </a:rPr>
              <a:t>e</a:t>
            </a:r>
            <a:r>
              <a:rPr lang="en-US" sz="2400" kern="0" baseline="-25000" dirty="0" err="1" smtClean="0">
                <a:latin typeface="Lucida Console" panose="020B0609040504020204" pitchFamily="49" charset="0"/>
              </a:rPr>
              <a:t>i</a:t>
            </a:r>
            <a:r>
              <a:rPr lang="en-US" sz="2400" kern="0" dirty="0" smtClean="0"/>
              <a:t> and </a:t>
            </a:r>
            <a:r>
              <a:rPr lang="en-US" sz="2400" kern="0" dirty="0" err="1" smtClean="0">
                <a:latin typeface="Lucida Console" panose="020B0609040504020204" pitchFamily="49" charset="0"/>
              </a:rPr>
              <a:t>e</a:t>
            </a:r>
            <a:r>
              <a:rPr lang="en-US" sz="2400" kern="0" baseline="-25000" dirty="0" err="1" smtClean="0">
                <a:latin typeface="Lucida Console" panose="020B0609040504020204" pitchFamily="49" charset="0"/>
              </a:rPr>
              <a:t>j</a:t>
            </a:r>
            <a:r>
              <a:rPr lang="en-US" sz="2400" kern="0" dirty="0" smtClean="0"/>
              <a:t> are likely to match</a:t>
            </a:r>
          </a:p>
          <a:p>
            <a:pPr lvl="1"/>
            <a:r>
              <a:rPr lang="en-GB" kern="0" dirty="0" smtClean="0">
                <a:solidFill>
                  <a:srgbClr val="0000FF"/>
                </a:solidFill>
              </a:rPr>
              <a:t>Idea</a:t>
            </a:r>
            <a:r>
              <a:rPr lang="en-US" kern="0" dirty="0" smtClean="0"/>
              <a:t>: </a:t>
            </a:r>
            <a:r>
              <a:rPr lang="en-GB" kern="0" dirty="0" smtClean="0"/>
              <a:t>ER resembles to a </a:t>
            </a:r>
            <a:r>
              <a:rPr lang="en-GB" kern="0" dirty="0" smtClean="0">
                <a:solidFill>
                  <a:srgbClr val="0000FF"/>
                </a:solidFill>
              </a:rPr>
              <a:t>graph traversal problem </a:t>
            </a:r>
            <a:r>
              <a:rPr lang="en-GB" kern="0" dirty="0" smtClean="0"/>
              <a:t>in which </a:t>
            </a:r>
            <a:r>
              <a:rPr lang="en-GB" kern="0" dirty="0" smtClean="0">
                <a:solidFill>
                  <a:srgbClr val="0000FF"/>
                </a:solidFill>
              </a:rPr>
              <a:t>similarity is propagated </a:t>
            </a:r>
            <a:r>
              <a:rPr lang="en-GB" kern="0" dirty="0" smtClean="0"/>
              <a:t>until a fixed point is reached</a:t>
            </a:r>
          </a:p>
          <a:p>
            <a:pPr lvl="2"/>
            <a:r>
              <a:rPr lang="en-GB" sz="2400" kern="0" dirty="0" smtClean="0"/>
              <a:t>Use </a:t>
            </a:r>
            <a:r>
              <a:rPr lang="en-GB" sz="2400" kern="0" dirty="0" smtClean="0">
                <a:solidFill>
                  <a:srgbClr val="0000FF"/>
                </a:solidFill>
              </a:rPr>
              <a:t>positive</a:t>
            </a:r>
            <a:r>
              <a:rPr lang="en-GB" sz="2400" kern="0" dirty="0" smtClean="0"/>
              <a:t> or </a:t>
            </a:r>
            <a:r>
              <a:rPr lang="en-GB" sz="2400" kern="0" dirty="0" smtClean="0">
                <a:solidFill>
                  <a:srgbClr val="0000FF"/>
                </a:solidFill>
              </a:rPr>
              <a:t>negative</a:t>
            </a:r>
            <a:r>
              <a:rPr lang="en-GB" sz="2400" kern="0" dirty="0" smtClean="0"/>
              <a:t> </a:t>
            </a:r>
            <a:r>
              <a:rPr lang="en-GB" sz="2400" kern="0" dirty="0" smtClean="0">
                <a:solidFill>
                  <a:srgbClr val="0000FF"/>
                </a:solidFill>
              </a:rPr>
              <a:t>evidence</a:t>
            </a:r>
            <a:r>
              <a:rPr lang="en-GB" sz="2400" kern="0" dirty="0" smtClean="0"/>
              <a:t> for prioritize similarity re-computation</a:t>
            </a:r>
            <a:endParaRPr lang="en-US" sz="2400" kern="0" dirty="0" smtClean="0"/>
          </a:p>
        </p:txBody>
      </p:sp>
    </p:spTree>
    <p:extLst>
      <p:ext uri="{BB962C8B-B14F-4D97-AF65-F5344CB8AC3E}">
        <p14:creationId xmlns:p14="http://schemas.microsoft.com/office/powerpoint/2010/main" val="4196635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341316" y="2419350"/>
            <a:ext cx="8490857" cy="2317750"/>
          </a:xfrm>
        </p:spPr>
        <p:txBody>
          <a:bodyPr/>
          <a:lstStyle/>
          <a:p>
            <a:r>
              <a:rPr lang="en-GB" dirty="0"/>
              <a:t>Matching and Resolving Entities (II): </a:t>
            </a:r>
            <a:r>
              <a:rPr lang="en-GB" dirty="0" smtClean="0"/>
              <a:t>Merging-based Iterative </a:t>
            </a:r>
            <a:r>
              <a:rPr lang="en-GB" dirty="0"/>
              <a:t>Resolution</a:t>
            </a:r>
          </a:p>
        </p:txBody>
      </p:sp>
    </p:spTree>
    <p:extLst>
      <p:ext uri="{BB962C8B-B14F-4D97-AF65-F5344CB8AC3E}">
        <p14:creationId xmlns:p14="http://schemas.microsoft.com/office/powerpoint/2010/main" val="812738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 y="0"/>
            <a:ext cx="9077325" cy="671209"/>
          </a:xfrm>
        </p:spPr>
        <p:txBody>
          <a:bodyPr/>
          <a:lstStyle/>
          <a:p>
            <a:r>
              <a:rPr lang="en-US" dirty="0" smtClean="0"/>
              <a:t>Merging-based ER– </a:t>
            </a:r>
            <a:r>
              <a:rPr lang="en-US" dirty="0"/>
              <a:t>Formal Definition</a:t>
            </a:r>
            <a:endParaRPr lang="el-GR" dirty="0"/>
          </a:p>
        </p:txBody>
      </p:sp>
      <p:sp>
        <p:nvSpPr>
          <p:cNvPr id="3" name="Espace réservé du contenu 2"/>
          <p:cNvSpPr>
            <a:spLocks noGrp="1"/>
          </p:cNvSpPr>
          <p:nvPr>
            <p:ph idx="1"/>
          </p:nvPr>
        </p:nvSpPr>
        <p:spPr>
          <a:xfrm>
            <a:off x="35718" y="776717"/>
            <a:ext cx="9108282" cy="2984569"/>
          </a:xfrm>
        </p:spPr>
        <p:txBody>
          <a:bodyPr/>
          <a:lstStyle/>
          <a:p>
            <a:pPr marL="276225" indent="-342900"/>
            <a:r>
              <a:rPr lang="en-GB" sz="2400" dirty="0" smtClean="0"/>
              <a:t>Let E </a:t>
            </a:r>
            <a:r>
              <a:rPr lang="en-GB" sz="2400" dirty="0"/>
              <a:t>= {e</a:t>
            </a:r>
            <a:r>
              <a:rPr lang="en-GB" sz="2400" baseline="-25000" dirty="0"/>
              <a:t>1</a:t>
            </a:r>
            <a:r>
              <a:rPr lang="en-GB" sz="2400" dirty="0"/>
              <a:t>, ..., </a:t>
            </a:r>
            <a:r>
              <a:rPr lang="en-GB" sz="2400" dirty="0" err="1"/>
              <a:t>e</a:t>
            </a:r>
            <a:r>
              <a:rPr lang="en-GB" sz="2400" baseline="-25000" dirty="0" err="1"/>
              <a:t>m</a:t>
            </a:r>
            <a:r>
              <a:rPr lang="en-GB" sz="2400" dirty="0"/>
              <a:t>} </a:t>
            </a:r>
            <a:r>
              <a:rPr lang="en-GB" sz="2400" dirty="0" smtClean="0"/>
              <a:t>a </a:t>
            </a:r>
            <a:r>
              <a:rPr lang="en-GB" sz="2400" dirty="0">
                <a:solidFill>
                  <a:srgbClr val="0000FF"/>
                </a:solidFill>
              </a:rPr>
              <a:t>set</a:t>
            </a:r>
            <a:r>
              <a:rPr lang="en-GB" sz="2400" dirty="0"/>
              <a:t> of </a:t>
            </a:r>
            <a:r>
              <a:rPr lang="en-GB" sz="2400" dirty="0">
                <a:solidFill>
                  <a:srgbClr val="0000FF"/>
                </a:solidFill>
              </a:rPr>
              <a:t>entity descriptions </a:t>
            </a:r>
            <a:r>
              <a:rPr lang="en-GB" sz="2400" dirty="0" smtClean="0"/>
              <a:t>and</a:t>
            </a:r>
            <a:endParaRPr lang="en-GB" sz="2400" dirty="0"/>
          </a:p>
          <a:p>
            <a:pPr lvl="1"/>
            <a:r>
              <a:rPr lang="en-GB" dirty="0" smtClean="0"/>
              <a:t>M </a:t>
            </a:r>
            <a:r>
              <a:rPr lang="en-GB" dirty="0"/>
              <a:t>: E ×E → {true, false} is a </a:t>
            </a:r>
            <a:r>
              <a:rPr lang="en-GB" dirty="0">
                <a:solidFill>
                  <a:srgbClr val="0000FF"/>
                </a:solidFill>
              </a:rPr>
              <a:t>match function</a:t>
            </a:r>
          </a:p>
          <a:p>
            <a:pPr lvl="1"/>
            <a:r>
              <a:rPr lang="en-US" dirty="0" smtClean="0">
                <a:sym typeface="Symbol" panose="05050102010706020507" pitchFamily="18" charset="2"/>
              </a:rPr>
              <a:t> </a:t>
            </a:r>
            <a:r>
              <a:rPr lang="en-GB" dirty="0"/>
              <a:t>: E ×E → </a:t>
            </a:r>
            <a:r>
              <a:rPr lang="en-GB" dirty="0" smtClean="0"/>
              <a:t>E </a:t>
            </a:r>
            <a:r>
              <a:rPr lang="en-GB" dirty="0"/>
              <a:t>is a </a:t>
            </a:r>
            <a:r>
              <a:rPr lang="en-GB" dirty="0" smtClean="0"/>
              <a:t>partial </a:t>
            </a:r>
            <a:r>
              <a:rPr lang="en-GB" dirty="0" smtClean="0">
                <a:solidFill>
                  <a:srgbClr val="0000FF"/>
                </a:solidFill>
              </a:rPr>
              <a:t>merge function</a:t>
            </a:r>
            <a:endParaRPr lang="en-US" dirty="0"/>
          </a:p>
          <a:p>
            <a:r>
              <a:rPr lang="en-US" sz="2400" dirty="0" smtClean="0"/>
              <a:t>The </a:t>
            </a:r>
            <a:r>
              <a:rPr lang="en-US" sz="2400" dirty="0" smtClean="0">
                <a:solidFill>
                  <a:srgbClr val="0000FF"/>
                </a:solidFill>
              </a:rPr>
              <a:t>merging-based</a:t>
            </a:r>
            <a:r>
              <a:rPr lang="en-US" sz="2400" dirty="0" smtClean="0"/>
              <a:t> (</a:t>
            </a:r>
            <a:r>
              <a:rPr lang="en-US" sz="2400" dirty="0" smtClean="0">
                <a:solidFill>
                  <a:srgbClr val="0000FF"/>
                </a:solidFill>
              </a:rPr>
              <a:t>generic</a:t>
            </a:r>
            <a:r>
              <a:rPr lang="en-US" sz="2400" dirty="0" smtClean="0"/>
              <a:t>)</a:t>
            </a:r>
            <a:r>
              <a:rPr lang="en-US" sz="2400" dirty="0" smtClean="0">
                <a:solidFill>
                  <a:srgbClr val="0000FF"/>
                </a:solidFill>
              </a:rPr>
              <a:t> resolution of entities </a:t>
            </a:r>
            <a:r>
              <a:rPr lang="en-US" sz="2400" dirty="0" smtClean="0"/>
              <a:t>in E is a set of descriptions E’, </a:t>
            </a:r>
            <a:r>
              <a:rPr lang="en-US" sz="2400" dirty="0"/>
              <a:t>such that:</a:t>
            </a:r>
          </a:p>
          <a:p>
            <a:pPr lvl="2">
              <a:buFont typeface="+mj-lt"/>
              <a:buAutoNum type="arabicPeriod"/>
            </a:pPr>
            <a:r>
              <a:rPr lang="en-US" sz="2400" dirty="0"/>
              <a:t>∀</a:t>
            </a:r>
            <a:r>
              <a:rPr lang="en-US" sz="2400" dirty="0" err="1"/>
              <a:t>e</a:t>
            </a:r>
            <a:r>
              <a:rPr lang="en-US" sz="2400" baseline="-25000" dirty="0" err="1"/>
              <a:t>i</a:t>
            </a:r>
            <a:r>
              <a:rPr lang="en-US" sz="2400" dirty="0"/>
              <a:t>, e</a:t>
            </a:r>
            <a:r>
              <a:rPr lang="en-US" sz="2400" baseline="-25000" dirty="0"/>
              <a:t>j</a:t>
            </a:r>
            <a:r>
              <a:rPr lang="en-US" sz="2400" dirty="0"/>
              <a:t> ∈ E : M(</a:t>
            </a:r>
            <a:r>
              <a:rPr lang="en-US" sz="2400" dirty="0" err="1"/>
              <a:t>e</a:t>
            </a:r>
            <a:r>
              <a:rPr lang="en-US" sz="2400" baseline="-25000" dirty="0" err="1"/>
              <a:t>i</a:t>
            </a:r>
            <a:r>
              <a:rPr lang="en-US" sz="2400" dirty="0"/>
              <a:t>, e</a:t>
            </a:r>
            <a:r>
              <a:rPr lang="en-US" sz="2400" baseline="-25000" dirty="0"/>
              <a:t>j</a:t>
            </a:r>
            <a:r>
              <a:rPr lang="en-US" sz="2400" dirty="0"/>
              <a:t>) = true</a:t>
            </a:r>
            <a:r>
              <a:rPr lang="en-US" sz="2400" dirty="0" smtClean="0"/>
              <a:t>, ∃</a:t>
            </a:r>
            <a:r>
              <a:rPr lang="en-US" sz="2400" dirty="0" err="1" smtClean="0"/>
              <a:t>e</a:t>
            </a:r>
            <a:r>
              <a:rPr lang="en-US" sz="2400" baseline="-25000" dirty="0" err="1" smtClean="0"/>
              <a:t>k</a:t>
            </a:r>
            <a:r>
              <a:rPr lang="en-US" sz="2400" dirty="0" smtClean="0"/>
              <a:t> </a:t>
            </a:r>
            <a:r>
              <a:rPr lang="en-US" sz="2400" dirty="0"/>
              <a:t>∈ </a:t>
            </a:r>
            <a:r>
              <a:rPr lang="en-US" sz="2400" dirty="0" smtClean="0"/>
              <a:t>E’: </a:t>
            </a:r>
            <a:r>
              <a:rPr lang="en-US" sz="2400" dirty="0">
                <a:sym typeface="Symbol" panose="05050102010706020507" pitchFamily="18" charset="2"/>
              </a:rPr>
              <a:t> </a:t>
            </a:r>
            <a:r>
              <a:rPr lang="en-US" sz="2400" dirty="0" smtClean="0">
                <a:sym typeface="Symbol" panose="05050102010706020507" pitchFamily="18" charset="2"/>
              </a:rPr>
              <a:t>(</a:t>
            </a:r>
            <a:r>
              <a:rPr lang="en-US" sz="2400" dirty="0" err="1" smtClean="0"/>
              <a:t>e</a:t>
            </a:r>
            <a:r>
              <a:rPr lang="en-US" sz="2400" baseline="-25000" dirty="0" err="1" smtClean="0"/>
              <a:t>i</a:t>
            </a:r>
            <a:r>
              <a:rPr lang="en-US" sz="2400" dirty="0"/>
              <a:t>, </a:t>
            </a:r>
            <a:r>
              <a:rPr lang="en-US" sz="2400" dirty="0" smtClean="0"/>
              <a:t>e</a:t>
            </a:r>
            <a:r>
              <a:rPr lang="en-US" sz="2400" baseline="-25000" dirty="0" smtClean="0"/>
              <a:t>j</a:t>
            </a:r>
            <a:r>
              <a:rPr lang="en-US" sz="2400" dirty="0" smtClean="0"/>
              <a:t>) </a:t>
            </a:r>
            <a:r>
              <a:rPr lang="en-US" sz="2400" dirty="0" smtClean="0">
                <a:solidFill>
                  <a:srgbClr val="0000FF"/>
                </a:solidFill>
              </a:rPr>
              <a:t>≤ </a:t>
            </a:r>
            <a:r>
              <a:rPr lang="en-US" sz="2400" dirty="0" err="1" smtClean="0"/>
              <a:t>e</a:t>
            </a:r>
            <a:r>
              <a:rPr lang="en-US" sz="2400" baseline="-25000" dirty="0" err="1" smtClean="0"/>
              <a:t>k</a:t>
            </a:r>
            <a:r>
              <a:rPr lang="en-US" sz="2400" dirty="0" smtClean="0"/>
              <a:t> </a:t>
            </a:r>
            <a:endParaRPr lang="en-US" sz="2400" dirty="0"/>
          </a:p>
          <a:p>
            <a:pPr lvl="2">
              <a:buFont typeface="+mj-lt"/>
              <a:buAutoNum type="arabicPeriod"/>
            </a:pPr>
            <a:r>
              <a:rPr lang="en-US" sz="2400" dirty="0" smtClean="0"/>
              <a:t>∀</a:t>
            </a:r>
            <a:r>
              <a:rPr lang="en-US" sz="2400" dirty="0" err="1" smtClean="0"/>
              <a:t>e</a:t>
            </a:r>
            <a:r>
              <a:rPr lang="en-US" sz="2400" baseline="-25000" dirty="0" err="1" smtClean="0"/>
              <a:t>k</a:t>
            </a:r>
            <a:r>
              <a:rPr lang="en-US" sz="2400" dirty="0" smtClean="0"/>
              <a:t> </a:t>
            </a:r>
            <a:r>
              <a:rPr lang="en-US" sz="2400" dirty="0"/>
              <a:t>∈ </a:t>
            </a:r>
            <a:r>
              <a:rPr lang="en-US" sz="2400" dirty="0" smtClean="0"/>
              <a:t>E’, </a:t>
            </a:r>
            <a:r>
              <a:rPr lang="en-US" sz="2400" dirty="0"/>
              <a:t>∀</a:t>
            </a:r>
            <a:r>
              <a:rPr lang="en-US" sz="2400" dirty="0" smtClean="0"/>
              <a:t>e</a:t>
            </a:r>
            <a:r>
              <a:rPr lang="en-US" sz="2400" baseline="-25000" dirty="0" smtClean="0"/>
              <a:t>l</a:t>
            </a:r>
            <a:r>
              <a:rPr lang="en-US" sz="2400" dirty="0" smtClean="0"/>
              <a:t> </a:t>
            </a:r>
            <a:r>
              <a:rPr lang="en-US" sz="2400" dirty="0"/>
              <a:t>∈ </a:t>
            </a:r>
            <a:r>
              <a:rPr lang="en-US" sz="2400" dirty="0" smtClean="0"/>
              <a:t>E</a:t>
            </a:r>
            <a:r>
              <a:rPr lang="en-US" sz="2400" dirty="0"/>
              <a:t>, e</a:t>
            </a:r>
            <a:r>
              <a:rPr lang="en-US" sz="2400" baseline="-25000" dirty="0"/>
              <a:t>l </a:t>
            </a:r>
            <a:r>
              <a:rPr lang="en-US" sz="2400" baseline="-25000" dirty="0" smtClean="0"/>
              <a:t> </a:t>
            </a:r>
            <a:r>
              <a:rPr lang="en-US" sz="2400" dirty="0" smtClean="0">
                <a:solidFill>
                  <a:srgbClr val="0000FF"/>
                </a:solidFill>
              </a:rPr>
              <a:t>≤</a:t>
            </a:r>
            <a:r>
              <a:rPr lang="en-US" sz="2400" dirty="0" smtClean="0"/>
              <a:t> </a:t>
            </a:r>
            <a:r>
              <a:rPr lang="en-US" sz="2400" dirty="0" err="1" smtClean="0"/>
              <a:t>e</a:t>
            </a:r>
            <a:r>
              <a:rPr lang="en-US" sz="2400" baseline="-25000" dirty="0" err="1" smtClean="0"/>
              <a:t>k</a:t>
            </a:r>
            <a:endParaRPr lang="en-US" sz="2400" baseline="-25000" dirty="0" smtClean="0"/>
          </a:p>
          <a:p>
            <a:pPr lvl="2">
              <a:buFont typeface="+mj-lt"/>
              <a:buAutoNum type="arabicPeriod"/>
            </a:pPr>
            <a:r>
              <a:rPr lang="en-GB" sz="2400" dirty="0" smtClean="0"/>
              <a:t>no </a:t>
            </a:r>
            <a:r>
              <a:rPr lang="en-GB" sz="2400" dirty="0"/>
              <a:t>strict subset of </a:t>
            </a:r>
            <a:r>
              <a:rPr lang="en-GB" sz="2400" dirty="0" smtClean="0"/>
              <a:t>E‘ </a:t>
            </a:r>
            <a:r>
              <a:rPr lang="en-GB" sz="2400" dirty="0"/>
              <a:t>satisfies conditions 1 and 2</a:t>
            </a:r>
            <a:endParaRPr lang="en-US" sz="2400" dirty="0" smtClean="0"/>
          </a:p>
          <a:p>
            <a:pPr marL="352425" lvl="1" indent="0">
              <a:buNone/>
            </a:pPr>
            <a:r>
              <a:rPr lang="en-GB" dirty="0"/>
              <a:t>where </a:t>
            </a:r>
            <a:r>
              <a:rPr lang="en-US" dirty="0"/>
              <a:t>e</a:t>
            </a:r>
            <a:r>
              <a:rPr lang="en-US" baseline="-25000" dirty="0"/>
              <a:t>l  </a:t>
            </a:r>
            <a:r>
              <a:rPr lang="en-US" dirty="0">
                <a:solidFill>
                  <a:srgbClr val="0000FF"/>
                </a:solidFill>
              </a:rPr>
              <a:t>≤</a:t>
            </a:r>
            <a:r>
              <a:rPr lang="en-US" dirty="0"/>
              <a:t> </a:t>
            </a:r>
            <a:r>
              <a:rPr lang="en-US" dirty="0" err="1"/>
              <a:t>e</a:t>
            </a:r>
            <a:r>
              <a:rPr lang="en-US" baseline="-25000" dirty="0" err="1"/>
              <a:t>k</a:t>
            </a:r>
            <a:r>
              <a:rPr lang="en-US" baseline="-25000" dirty="0"/>
              <a:t> </a:t>
            </a:r>
            <a:r>
              <a:rPr lang="en-GB" dirty="0" smtClean="0"/>
              <a:t>means </a:t>
            </a:r>
            <a:r>
              <a:rPr lang="en-GB" dirty="0"/>
              <a:t>that </a:t>
            </a:r>
            <a:r>
              <a:rPr lang="en-US" dirty="0" err="1"/>
              <a:t>e</a:t>
            </a:r>
            <a:r>
              <a:rPr lang="en-US" baseline="-25000" dirty="0" err="1"/>
              <a:t>k</a:t>
            </a:r>
            <a:r>
              <a:rPr lang="en-GB" dirty="0" smtClean="0"/>
              <a:t> </a:t>
            </a:r>
            <a:r>
              <a:rPr lang="en-GB" dirty="0" smtClean="0">
                <a:solidFill>
                  <a:srgbClr val="0000FF"/>
                </a:solidFill>
              </a:rPr>
              <a:t>is at least as informative </a:t>
            </a:r>
            <a:r>
              <a:rPr lang="en-GB" dirty="0"/>
              <a:t>than </a:t>
            </a:r>
            <a:r>
              <a:rPr lang="en-US" dirty="0"/>
              <a:t>e</a:t>
            </a:r>
            <a:r>
              <a:rPr lang="en-US" baseline="-25000" dirty="0"/>
              <a:t>l</a:t>
            </a:r>
            <a:r>
              <a:rPr lang="en-GB" dirty="0" smtClean="0"/>
              <a:t>, </a:t>
            </a:r>
            <a:r>
              <a:rPr lang="en-GB" dirty="0"/>
              <a:t>regarding the </a:t>
            </a:r>
            <a:r>
              <a:rPr lang="en-GB" dirty="0" smtClean="0"/>
              <a:t>same real-world entity</a:t>
            </a:r>
          </a:p>
          <a:p>
            <a:r>
              <a:rPr lang="en-GB" sz="2400" dirty="0" smtClean="0">
                <a:solidFill>
                  <a:srgbClr val="0000FF"/>
                </a:solidFill>
              </a:rPr>
              <a:t>Note</a:t>
            </a:r>
            <a:r>
              <a:rPr lang="en-GB" sz="2400" dirty="0" smtClean="0"/>
              <a:t>:  </a:t>
            </a:r>
            <a:r>
              <a:rPr lang="en-US" sz="2400" dirty="0"/>
              <a:t>E</a:t>
            </a:r>
            <a:r>
              <a:rPr lang="en-US" sz="2400" dirty="0" smtClean="0"/>
              <a:t>’ </a:t>
            </a:r>
            <a:r>
              <a:rPr lang="en-US" sz="2400" dirty="0" smtClean="0">
                <a:sym typeface="Symbol" panose="05050102010706020507" pitchFamily="18" charset="2"/>
              </a:rPr>
              <a:t> </a:t>
            </a:r>
            <a:r>
              <a:rPr lang="en-GB" sz="2400" dirty="0" smtClean="0"/>
              <a:t>E (the </a:t>
            </a:r>
            <a:r>
              <a:rPr lang="en-GB" sz="2400" dirty="0" smtClean="0">
                <a:solidFill>
                  <a:srgbClr val="0000FF"/>
                </a:solidFill>
              </a:rPr>
              <a:t>merge closure)</a:t>
            </a:r>
          </a:p>
          <a:p>
            <a:pPr lvl="1"/>
            <a:r>
              <a:rPr lang="en-GB" dirty="0" smtClean="0"/>
              <a:t>Condition 1: </a:t>
            </a:r>
            <a:r>
              <a:rPr lang="en-US" dirty="0"/>
              <a:t>E’ </a:t>
            </a:r>
            <a:r>
              <a:rPr lang="en-GB" dirty="0" smtClean="0"/>
              <a:t>cannot produce more than E</a:t>
            </a:r>
          </a:p>
          <a:p>
            <a:pPr lvl="1"/>
            <a:r>
              <a:rPr lang="en-GB" dirty="0" smtClean="0"/>
              <a:t>Condition </a:t>
            </a:r>
            <a:r>
              <a:rPr lang="en-GB" dirty="0"/>
              <a:t>2: </a:t>
            </a:r>
            <a:r>
              <a:rPr lang="en-GB" dirty="0" smtClean="0"/>
              <a:t>E’ produce </a:t>
            </a:r>
            <a:r>
              <a:rPr lang="en-GB" dirty="0"/>
              <a:t>at least all information of </a:t>
            </a:r>
            <a:r>
              <a:rPr lang="en-GB" dirty="0" smtClean="0"/>
              <a:t>E</a:t>
            </a:r>
            <a:endParaRPr lang="en-GB" dirty="0"/>
          </a:p>
          <a:p>
            <a:pPr lvl="1"/>
            <a:r>
              <a:rPr lang="en-GB" dirty="0" smtClean="0"/>
              <a:t>Condition </a:t>
            </a:r>
            <a:r>
              <a:rPr lang="en-GB" dirty="0"/>
              <a:t>3: Minimal solution</a:t>
            </a:r>
            <a:endParaRPr lang="el-GR" dirty="0"/>
          </a:p>
        </p:txBody>
      </p:sp>
      <p:sp>
        <p:nvSpPr>
          <p:cNvPr id="4" name="Espace réservé du numéro de diapositive 3"/>
          <p:cNvSpPr>
            <a:spLocks noGrp="1"/>
          </p:cNvSpPr>
          <p:nvPr>
            <p:ph type="sldNum" sz="quarter" idx="10"/>
          </p:nvPr>
        </p:nvSpPr>
        <p:spPr>
          <a:xfrm>
            <a:off x="8537575" y="7010400"/>
            <a:ext cx="282575" cy="276225"/>
          </a:xfrm>
        </p:spPr>
        <p:txBody>
          <a:bodyPr/>
          <a:lstStyle/>
          <a:p>
            <a:pPr>
              <a:defRPr/>
            </a:pPr>
            <a:fld id="{8CC49870-FC5F-1046-8A0C-D94918725A28}" type="slidenum">
              <a:rPr lang="en-US" smtClean="0"/>
              <a:pPr>
                <a:defRPr/>
              </a:pPr>
              <a:t>8</a:t>
            </a:fld>
            <a:endParaRPr lang="en-US" dirty="0"/>
          </a:p>
        </p:txBody>
      </p:sp>
      <p:sp>
        <p:nvSpPr>
          <p:cNvPr id="9" name="ZoneTexte 8"/>
          <p:cNvSpPr txBox="1"/>
          <p:nvPr/>
        </p:nvSpPr>
        <p:spPr>
          <a:xfrm>
            <a:off x="1627989" y="4551721"/>
            <a:ext cx="455574" cy="469039"/>
          </a:xfrm>
          <a:prstGeom prst="rect">
            <a:avLst/>
          </a:prstGeom>
          <a:noFill/>
        </p:spPr>
        <p:txBody>
          <a:bodyPr wrap="none" rtlCol="0">
            <a:spAutoFit/>
          </a:bodyPr>
          <a:lstStyle/>
          <a:p>
            <a:pPr>
              <a:buNone/>
            </a:pPr>
            <a:r>
              <a:rPr lang="en-GB" sz="2400" dirty="0" smtClean="0"/>
              <a:t> </a:t>
            </a:r>
            <a:r>
              <a:rPr lang="en-GB" sz="2400" dirty="0" smtClean="0">
                <a:sym typeface="Symbol" panose="05050102010706020507" pitchFamily="18" charset="2"/>
              </a:rPr>
              <a:t></a:t>
            </a:r>
            <a:endParaRPr lang="el-GR" sz="2400" dirty="0"/>
          </a:p>
        </p:txBody>
      </p:sp>
      <p:sp>
        <p:nvSpPr>
          <p:cNvPr id="10" name="ZoneTexte 9"/>
          <p:cNvSpPr txBox="1"/>
          <p:nvPr/>
        </p:nvSpPr>
        <p:spPr>
          <a:xfrm>
            <a:off x="6219227" y="4916804"/>
            <a:ext cx="455574" cy="469039"/>
          </a:xfrm>
          <a:prstGeom prst="rect">
            <a:avLst/>
          </a:prstGeom>
          <a:noFill/>
        </p:spPr>
        <p:txBody>
          <a:bodyPr wrap="none" rtlCol="0">
            <a:spAutoFit/>
          </a:bodyPr>
          <a:lstStyle/>
          <a:p>
            <a:pPr>
              <a:buNone/>
            </a:pPr>
            <a:r>
              <a:rPr lang="en-GB" sz="2400" dirty="0" smtClean="0"/>
              <a:t> </a:t>
            </a:r>
            <a:r>
              <a:rPr lang="en-GB" sz="2400" dirty="0" smtClean="0">
                <a:sym typeface="Symbol" panose="05050102010706020507" pitchFamily="18" charset="2"/>
              </a:rPr>
              <a:t></a:t>
            </a:r>
            <a:endParaRPr lang="el-GR" sz="2400" dirty="0"/>
          </a:p>
        </p:txBody>
      </p:sp>
      <p:sp>
        <p:nvSpPr>
          <p:cNvPr id="11" name="ZoneTexte 10"/>
          <p:cNvSpPr txBox="1"/>
          <p:nvPr/>
        </p:nvSpPr>
        <p:spPr>
          <a:xfrm>
            <a:off x="7123900" y="5304341"/>
            <a:ext cx="455574" cy="469039"/>
          </a:xfrm>
          <a:prstGeom prst="rect">
            <a:avLst/>
          </a:prstGeom>
          <a:noFill/>
        </p:spPr>
        <p:txBody>
          <a:bodyPr wrap="none" rtlCol="0">
            <a:spAutoFit/>
          </a:bodyPr>
          <a:lstStyle/>
          <a:p>
            <a:pPr>
              <a:buNone/>
            </a:pPr>
            <a:r>
              <a:rPr lang="en-GB" sz="2400" dirty="0" smtClean="0"/>
              <a:t> </a:t>
            </a:r>
            <a:r>
              <a:rPr lang="en-GB" sz="2400" dirty="0" smtClean="0">
                <a:sym typeface="Symbol" panose="05050102010706020507" pitchFamily="18" charset="2"/>
              </a:rPr>
              <a:t></a:t>
            </a:r>
            <a:endParaRPr lang="el-GR" sz="2400" dirty="0"/>
          </a:p>
        </p:txBody>
      </p:sp>
    </p:spTree>
    <p:extLst>
      <p:ext uri="{BB962C8B-B14F-4D97-AF65-F5344CB8AC3E}">
        <p14:creationId xmlns:p14="http://schemas.microsoft.com/office/powerpoint/2010/main" val="10158278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8"/>
</p:tagLst>
</file>

<file path=ppt/theme/theme1.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Nouvelle pré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Title &amp; Sub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61418</TotalTime>
  <Pages>0</Pages>
  <Words>8378</Words>
  <Characters>0</Characters>
  <Application>Microsoft Office PowerPoint</Application>
  <PresentationFormat>Affichage à l'écran (4:3)</PresentationFormat>
  <Lines>0</Lines>
  <Paragraphs>1313</Paragraphs>
  <Slides>64</Slides>
  <Notes>64</Notes>
  <HiddenSlides>2</HiddenSlides>
  <MMClips>0</MMClips>
  <ScaleCrop>false</ScaleCrop>
  <HeadingPairs>
    <vt:vector size="6" baseType="variant">
      <vt:variant>
        <vt:lpstr>Polices utilisées</vt:lpstr>
      </vt:variant>
      <vt:variant>
        <vt:i4>19</vt:i4>
      </vt:variant>
      <vt:variant>
        <vt:lpstr>Thème</vt:lpstr>
      </vt:variant>
      <vt:variant>
        <vt:i4>2</vt:i4>
      </vt:variant>
      <vt:variant>
        <vt:lpstr>Titres des diapositives</vt:lpstr>
      </vt:variant>
      <vt:variant>
        <vt:i4>64</vt:i4>
      </vt:variant>
    </vt:vector>
  </HeadingPairs>
  <TitlesOfParts>
    <vt:vector size="85" baseType="lpstr">
      <vt:lpstr>ＭＳ Ｐゴシック</vt:lpstr>
      <vt:lpstr>SimSun</vt:lpstr>
      <vt:lpstr>Arial</vt:lpstr>
      <vt:lpstr>Berlin Sans FB</vt:lpstr>
      <vt:lpstr>Brush Script MT</vt:lpstr>
      <vt:lpstr>Calibri</vt:lpstr>
      <vt:lpstr>Calisto MT</vt:lpstr>
      <vt:lpstr>Cambria Math</vt:lpstr>
      <vt:lpstr>Courier New</vt:lpstr>
      <vt:lpstr>Goudy Old Style</vt:lpstr>
      <vt:lpstr>Lucida Console</vt:lpstr>
      <vt:lpstr>Lucida Grande</vt:lpstr>
      <vt:lpstr>Rockwell Extra Bold</vt:lpstr>
      <vt:lpstr>Symbol</vt:lpstr>
      <vt:lpstr>Times</vt:lpstr>
      <vt:lpstr>Times New Roman</vt:lpstr>
      <vt:lpstr>Tw Cen MT</vt:lpstr>
      <vt:lpstr>Verdana</vt:lpstr>
      <vt:lpstr>Wingdings</vt:lpstr>
      <vt:lpstr>Nouvelle présentation</vt:lpstr>
      <vt:lpstr>Title &amp; Subtitle</vt:lpstr>
      <vt:lpstr>Entity Resolution in the Web of Data</vt:lpstr>
      <vt:lpstr>Matching and Resolving Entities (II): Iterative Resolution Techniques</vt:lpstr>
      <vt:lpstr>Central vs. Peripheral KBs</vt:lpstr>
      <vt:lpstr>In Search of Similarity Evidence in KBs [Efthymiou et al. 2016, 2015] </vt:lpstr>
      <vt:lpstr>Types of Missed Matches (FNs)</vt:lpstr>
      <vt:lpstr>Iterative ER</vt:lpstr>
      <vt:lpstr>Iterative ER Approaches</vt:lpstr>
      <vt:lpstr>Matching and Resolving Entities (II): Merging-based Iterative Resolution</vt:lpstr>
      <vt:lpstr>Merging-based ER– Formal Definition</vt:lpstr>
      <vt:lpstr>Match and Merge Functions: ICAR Properties [Benjelloun et al., 2009]</vt:lpstr>
      <vt:lpstr>Merge Domination &amp; Monotonicity</vt:lpstr>
      <vt:lpstr>What is Best Sequence of Match, Merge Calls that Give us Right Answer?</vt:lpstr>
      <vt:lpstr>R-Swoosh [Benjelloun et al., 2009]</vt:lpstr>
      <vt:lpstr>R-Swoosh Example</vt:lpstr>
      <vt:lpstr>ER with ICAR properties</vt:lpstr>
      <vt:lpstr>Matching and Resolving Entities (II): Matching-based Iterative Resolution</vt:lpstr>
      <vt:lpstr>Positive and Negative Match Evidence</vt:lpstr>
      <vt:lpstr>Additional Constraints [Shen et al, 2005]</vt:lpstr>
      <vt:lpstr>Matching-based Iterative ER</vt:lpstr>
      <vt:lpstr>Similarity Propagation Approaches</vt:lpstr>
      <vt:lpstr>Maintaining the Order of Comparisons</vt:lpstr>
      <vt:lpstr>Dependency Graph [Dong et al., 2005]</vt:lpstr>
      <vt:lpstr>Dependency Graph: Example</vt:lpstr>
      <vt:lpstr>Consider Richer Matching Evidence [Dong et al., 2005]</vt:lpstr>
      <vt:lpstr>Similarity Propagation [Dong et al., 2005]</vt:lpstr>
      <vt:lpstr>Traversing the ER Graph</vt:lpstr>
      <vt:lpstr>Traversing the ER Graph</vt:lpstr>
      <vt:lpstr>Traversing the ER Graph</vt:lpstr>
      <vt:lpstr>Traversing the ER Graph</vt:lpstr>
      <vt:lpstr>Traversing the ER Graph</vt:lpstr>
      <vt:lpstr>Traversing the ER Graph</vt:lpstr>
      <vt:lpstr>Traversing the ER Graph</vt:lpstr>
      <vt:lpstr>Traversing the ER Graph</vt:lpstr>
      <vt:lpstr>Traversing the ER Graph</vt:lpstr>
      <vt:lpstr>Traversing the ER Graph</vt:lpstr>
      <vt:lpstr>Linda [Böhm et al. 2012]</vt:lpstr>
      <vt:lpstr>Présentation PowerPoint</vt:lpstr>
      <vt:lpstr>Présentation PowerPoint</vt:lpstr>
      <vt:lpstr>Présentation PowerPoint</vt:lpstr>
      <vt:lpstr>Présentation PowerPoint</vt:lpstr>
      <vt:lpstr>Présentation PowerPoint</vt:lpstr>
      <vt:lpstr>Linda Distributed Version</vt:lpstr>
      <vt:lpstr>Matching and Resolving Entities (II): Progressive Resolution Techniques</vt:lpstr>
      <vt:lpstr>Progressive ER</vt:lpstr>
      <vt:lpstr>Progressive Approach to Relational Entity Resolution [Altowim et al. 2014]</vt:lpstr>
      <vt:lpstr>Relational Progressive ER: Example</vt:lpstr>
      <vt:lpstr>Matching Probability Estimation</vt:lpstr>
      <vt:lpstr>Heuristics for Estimating Node Benefit</vt:lpstr>
      <vt:lpstr>Traversing the ER Graph (in Blocks)</vt:lpstr>
      <vt:lpstr>Présentation PowerPoint</vt:lpstr>
      <vt:lpstr>Présentation PowerPoint</vt:lpstr>
      <vt:lpstr>Présentation PowerPoint</vt:lpstr>
      <vt:lpstr>ER Planning</vt:lpstr>
      <vt:lpstr>ER Planning</vt:lpstr>
      <vt:lpstr>Comparison of ER Graph Traversals</vt:lpstr>
      <vt:lpstr>Web-scale Progressive ER: Ongoing Work</vt:lpstr>
      <vt:lpstr>Matching and Resolving Entities (II): Challenges and Open Issues</vt:lpstr>
      <vt:lpstr>Challenges and Open Issues</vt:lpstr>
      <vt:lpstr>Challenges and Open Issues</vt:lpstr>
      <vt:lpstr>Présentation PowerPoint</vt:lpstr>
      <vt:lpstr>The Minoan ER Framework</vt:lpstr>
      <vt:lpstr>Questions ?</vt:lpstr>
      <vt:lpstr>Acknowledgements</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Multipath tracing with Paris traceroute</dc:title>
  <dc:creator>teixeira</dc:creator>
  <cp:lastModifiedBy>Vassilis Christophides</cp:lastModifiedBy>
  <cp:revision>1612</cp:revision>
  <cp:lastPrinted>2016-07-12T14:13:47Z</cp:lastPrinted>
  <dcterms:modified xsi:type="dcterms:W3CDTF">2016-07-28T11:37:33Z</dcterms:modified>
</cp:coreProperties>
</file>