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 firstSlideNum="0" showSpecialPlsOnTitleSld="0" strictFirstAndLastChars="0" saveSubsetFonts="1">
  <p:sldMasterIdLst>
    <p:sldMasterId id="2147483649" r:id="rId1"/>
    <p:sldMasterId id="2147483648" r:id="rId2"/>
  </p:sldMasterIdLst>
  <p:notesMasterIdLst>
    <p:notesMasterId r:id="rId62"/>
  </p:notesMasterIdLst>
  <p:handoutMasterIdLst>
    <p:handoutMasterId r:id="rId63"/>
  </p:handoutMasterIdLst>
  <p:sldIdLst>
    <p:sldId id="787" r:id="rId3"/>
    <p:sldId id="856" r:id="rId4"/>
    <p:sldId id="849" r:id="rId5"/>
    <p:sldId id="850" r:id="rId6"/>
    <p:sldId id="862" r:id="rId7"/>
    <p:sldId id="916" r:id="rId8"/>
    <p:sldId id="863" r:id="rId9"/>
    <p:sldId id="921" r:id="rId10"/>
    <p:sldId id="870" r:id="rId11"/>
    <p:sldId id="857" r:id="rId12"/>
    <p:sldId id="858" r:id="rId13"/>
    <p:sldId id="864" r:id="rId14"/>
    <p:sldId id="920" r:id="rId15"/>
    <p:sldId id="917" r:id="rId16"/>
    <p:sldId id="871" r:id="rId17"/>
    <p:sldId id="869" r:id="rId18"/>
    <p:sldId id="851" r:id="rId19"/>
    <p:sldId id="874" r:id="rId20"/>
    <p:sldId id="872" r:id="rId21"/>
    <p:sldId id="824" r:id="rId22"/>
    <p:sldId id="918" r:id="rId23"/>
    <p:sldId id="875" r:id="rId24"/>
    <p:sldId id="876" r:id="rId25"/>
    <p:sldId id="877" r:id="rId26"/>
    <p:sldId id="878" r:id="rId27"/>
    <p:sldId id="879" r:id="rId28"/>
    <p:sldId id="880" r:id="rId29"/>
    <p:sldId id="881" r:id="rId30"/>
    <p:sldId id="882" r:id="rId31"/>
    <p:sldId id="883" r:id="rId32"/>
    <p:sldId id="884" r:id="rId33"/>
    <p:sldId id="885" r:id="rId34"/>
    <p:sldId id="886" r:id="rId35"/>
    <p:sldId id="887" r:id="rId36"/>
    <p:sldId id="889" r:id="rId37"/>
    <p:sldId id="890" r:id="rId38"/>
    <p:sldId id="915" r:id="rId39"/>
    <p:sldId id="891" r:id="rId40"/>
    <p:sldId id="825" r:id="rId41"/>
    <p:sldId id="892" r:id="rId42"/>
    <p:sldId id="893" r:id="rId43"/>
    <p:sldId id="894" r:id="rId44"/>
    <p:sldId id="895" r:id="rId45"/>
    <p:sldId id="896" r:id="rId46"/>
    <p:sldId id="897" r:id="rId47"/>
    <p:sldId id="898" r:id="rId48"/>
    <p:sldId id="899" r:id="rId49"/>
    <p:sldId id="900" r:id="rId50"/>
    <p:sldId id="901" r:id="rId51"/>
    <p:sldId id="903" r:id="rId52"/>
    <p:sldId id="902" r:id="rId53"/>
    <p:sldId id="905" r:id="rId54"/>
    <p:sldId id="913" r:id="rId55"/>
    <p:sldId id="906" r:id="rId56"/>
    <p:sldId id="910" r:id="rId57"/>
    <p:sldId id="911" r:id="rId58"/>
    <p:sldId id="912" r:id="rId59"/>
    <p:sldId id="853" r:id="rId60"/>
    <p:sldId id="922" r:id="rId61"/>
  </p:sldIdLst>
  <p:sldSz cx="9144000" cy="6858000" type="screen4x3"/>
  <p:notesSz cx="6797675" cy="9874250"/>
  <p:defaultTextStyle>
    <a:defPPr>
      <a:defRPr lang="en-US"/>
    </a:defPPr>
    <a:lvl1pPr algn="l" rtl="0" fontAlgn="base">
      <a:lnSpc>
        <a:spcPct val="102000"/>
      </a:lnSpc>
      <a:spcBef>
        <a:spcPts val="1275"/>
      </a:spcBef>
      <a:spcAft>
        <a:spcPct val="0"/>
      </a:spcAft>
      <a:buClr>
        <a:srgbClr val="000000"/>
      </a:buClr>
      <a:buSzPct val="75000"/>
      <a:buFont typeface="Times" charset="0"/>
      <a:buChar char="•"/>
      <a:defRPr sz="3200" kern="1200">
        <a:solidFill>
          <a:schemeClr val="tx1"/>
        </a:solidFill>
        <a:latin typeface="Arial" charset="0"/>
        <a:ea typeface="ＭＳ Ｐゴシック" charset="0"/>
        <a:cs typeface="ＭＳ Ｐゴシック" charset="0"/>
        <a:sym typeface="Arial" charset="0"/>
      </a:defRPr>
    </a:lvl1pPr>
    <a:lvl2pPr marL="457200" algn="l" rtl="0" fontAlgn="base">
      <a:lnSpc>
        <a:spcPct val="102000"/>
      </a:lnSpc>
      <a:spcBef>
        <a:spcPts val="1275"/>
      </a:spcBef>
      <a:spcAft>
        <a:spcPct val="0"/>
      </a:spcAft>
      <a:buClr>
        <a:srgbClr val="000000"/>
      </a:buClr>
      <a:buSzPct val="75000"/>
      <a:buFont typeface="Times" charset="0"/>
      <a:buChar char="•"/>
      <a:defRPr sz="3200" kern="1200">
        <a:solidFill>
          <a:schemeClr val="tx1"/>
        </a:solidFill>
        <a:latin typeface="Arial" charset="0"/>
        <a:ea typeface="ＭＳ Ｐゴシック" charset="0"/>
        <a:cs typeface="ＭＳ Ｐゴシック" charset="0"/>
        <a:sym typeface="Arial" charset="0"/>
      </a:defRPr>
    </a:lvl2pPr>
    <a:lvl3pPr marL="914400" algn="l" rtl="0" fontAlgn="base">
      <a:lnSpc>
        <a:spcPct val="102000"/>
      </a:lnSpc>
      <a:spcBef>
        <a:spcPts val="1275"/>
      </a:spcBef>
      <a:spcAft>
        <a:spcPct val="0"/>
      </a:spcAft>
      <a:buClr>
        <a:srgbClr val="000000"/>
      </a:buClr>
      <a:buSzPct val="75000"/>
      <a:buFont typeface="Times" charset="0"/>
      <a:buChar char="•"/>
      <a:defRPr sz="3200" kern="1200">
        <a:solidFill>
          <a:schemeClr val="tx1"/>
        </a:solidFill>
        <a:latin typeface="Arial" charset="0"/>
        <a:ea typeface="ＭＳ Ｐゴシック" charset="0"/>
        <a:cs typeface="ＭＳ Ｐゴシック" charset="0"/>
        <a:sym typeface="Arial" charset="0"/>
      </a:defRPr>
    </a:lvl3pPr>
    <a:lvl4pPr marL="1371600" algn="l" rtl="0" fontAlgn="base">
      <a:lnSpc>
        <a:spcPct val="102000"/>
      </a:lnSpc>
      <a:spcBef>
        <a:spcPts val="1275"/>
      </a:spcBef>
      <a:spcAft>
        <a:spcPct val="0"/>
      </a:spcAft>
      <a:buClr>
        <a:srgbClr val="000000"/>
      </a:buClr>
      <a:buSzPct val="75000"/>
      <a:buFont typeface="Times" charset="0"/>
      <a:buChar char="•"/>
      <a:defRPr sz="3200" kern="1200">
        <a:solidFill>
          <a:schemeClr val="tx1"/>
        </a:solidFill>
        <a:latin typeface="Arial" charset="0"/>
        <a:ea typeface="ＭＳ Ｐゴシック" charset="0"/>
        <a:cs typeface="ＭＳ Ｐゴシック" charset="0"/>
        <a:sym typeface="Arial" charset="0"/>
      </a:defRPr>
    </a:lvl4pPr>
    <a:lvl5pPr marL="1828800" algn="l" rtl="0" fontAlgn="base">
      <a:lnSpc>
        <a:spcPct val="102000"/>
      </a:lnSpc>
      <a:spcBef>
        <a:spcPts val="1275"/>
      </a:spcBef>
      <a:spcAft>
        <a:spcPct val="0"/>
      </a:spcAft>
      <a:buClr>
        <a:srgbClr val="000000"/>
      </a:buClr>
      <a:buSzPct val="75000"/>
      <a:buFont typeface="Times" charset="0"/>
      <a:buChar char="•"/>
      <a:defRPr sz="3200" kern="1200">
        <a:solidFill>
          <a:schemeClr val="tx1"/>
        </a:solidFill>
        <a:latin typeface="Arial" charset="0"/>
        <a:ea typeface="ＭＳ Ｐゴシック" charset="0"/>
        <a:cs typeface="ＭＳ Ｐゴシック" charset="0"/>
        <a:sym typeface="Arial" charset="0"/>
      </a:defRPr>
    </a:lvl5pPr>
    <a:lvl6pPr marL="2286000" algn="l" defTabSz="457200" rtl="0" eaLnBrk="1" latinLnBrk="0" hangingPunct="1">
      <a:defRPr sz="3200" kern="1200">
        <a:solidFill>
          <a:schemeClr val="tx1"/>
        </a:solidFill>
        <a:latin typeface="Arial" charset="0"/>
        <a:ea typeface="ＭＳ Ｐゴシック" charset="0"/>
        <a:cs typeface="ＭＳ Ｐゴシック" charset="0"/>
        <a:sym typeface="Arial" charset="0"/>
      </a:defRPr>
    </a:lvl6pPr>
    <a:lvl7pPr marL="2743200" algn="l" defTabSz="457200" rtl="0" eaLnBrk="1" latinLnBrk="0" hangingPunct="1">
      <a:defRPr sz="3200" kern="1200">
        <a:solidFill>
          <a:schemeClr val="tx1"/>
        </a:solidFill>
        <a:latin typeface="Arial" charset="0"/>
        <a:ea typeface="ＭＳ Ｐゴシック" charset="0"/>
        <a:cs typeface="ＭＳ Ｐゴシック" charset="0"/>
        <a:sym typeface="Arial" charset="0"/>
      </a:defRPr>
    </a:lvl7pPr>
    <a:lvl8pPr marL="3200400" algn="l" defTabSz="457200" rtl="0" eaLnBrk="1" latinLnBrk="0" hangingPunct="1">
      <a:defRPr sz="3200" kern="1200">
        <a:solidFill>
          <a:schemeClr val="tx1"/>
        </a:solidFill>
        <a:latin typeface="Arial" charset="0"/>
        <a:ea typeface="ＭＳ Ｐゴシック" charset="0"/>
        <a:cs typeface="ＭＳ Ｐゴシック" charset="0"/>
        <a:sym typeface="Arial" charset="0"/>
      </a:defRPr>
    </a:lvl8pPr>
    <a:lvl9pPr marL="3657600" algn="l" defTabSz="457200" rtl="0" eaLnBrk="1" latinLnBrk="0" hangingPunct="1">
      <a:defRPr sz="3200" kern="1200">
        <a:solidFill>
          <a:schemeClr val="tx1"/>
        </a:solidFill>
        <a:latin typeface="Arial" charset="0"/>
        <a:ea typeface="ＭＳ Ｐゴシック" charset="0"/>
        <a:cs typeface="ＭＳ Ｐゴシック" charset="0"/>
        <a:sym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10"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0000"/>
    <a:srgbClr val="0000FF"/>
    <a:srgbClr val="008000"/>
    <a:srgbClr val="C9E7A7"/>
    <a:srgbClr val="BAC7D9"/>
    <a:srgbClr val="94B6D2"/>
    <a:srgbClr val="E46C0A"/>
    <a:srgbClr val="000000"/>
    <a:srgbClr val="F7F7F7"/>
    <a:srgbClr val="F0F0F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DCAF9ED-07DC-4A11-8D7F-57B35C25682E}" styleName="Style moyen 1 - Accentuation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1" autoAdjust="0"/>
    <p:restoredTop sz="80661" autoAdjust="0"/>
  </p:normalViewPr>
  <p:slideViewPr>
    <p:cSldViewPr snapToGrid="0">
      <p:cViewPr varScale="1">
        <p:scale>
          <a:sx n="71" d="100"/>
          <a:sy n="71" d="100"/>
        </p:scale>
        <p:origin x="1786" y="5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53" d="100"/>
          <a:sy n="53" d="100"/>
        </p:scale>
        <p:origin x="-2256" y="-72"/>
      </p:cViewPr>
      <p:guideLst>
        <p:guide orient="horz" pos="3110"/>
        <p:guide pos="2141"/>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handoutMaster" Target="handoutMasters/handout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3.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2274" name="Rectangle 2"/>
          <p:cNvSpPr>
            <a:spLocks noGrp="1" noChangeArrowheads="1"/>
          </p:cNvSpPr>
          <p:nvPr>
            <p:ph type="hdr" sz="quarter"/>
          </p:nvPr>
        </p:nvSpPr>
        <p:spPr bwMode="auto">
          <a:xfrm>
            <a:off x="1" y="0"/>
            <a:ext cx="2945659" cy="493713"/>
          </a:xfrm>
          <a:prstGeom prst="rect">
            <a:avLst/>
          </a:prstGeom>
          <a:noFill/>
          <a:ln w="12700">
            <a:noFill/>
            <a:miter lim="800000"/>
            <a:headEnd/>
            <a:tailEnd/>
          </a:ln>
          <a:effectLst/>
        </p:spPr>
        <p:txBody>
          <a:bodyPr vert="horz" wrap="square" lIns="41473" tIns="0" rIns="41473" bIns="0" numCol="1" anchor="t" anchorCtr="0" compatLnSpc="1">
            <a:prstTxWarp prst="textNoShape">
              <a:avLst/>
            </a:prstTxWarp>
          </a:bodyPr>
          <a:lstStyle>
            <a:lvl1pPr>
              <a:buFont typeface="Times" pitchFamily="80" charset="0"/>
              <a:buChar char="•"/>
              <a:defRPr sz="1200">
                <a:ea typeface="+mn-ea"/>
                <a:cs typeface="Arial" charset="0"/>
              </a:defRPr>
            </a:lvl1pPr>
          </a:lstStyle>
          <a:p>
            <a:pPr>
              <a:defRPr/>
            </a:pPr>
            <a:endParaRPr lang="en-US"/>
          </a:p>
        </p:txBody>
      </p:sp>
      <p:sp>
        <p:nvSpPr>
          <p:cNvPr id="182275" name="Rectangle 3"/>
          <p:cNvSpPr>
            <a:spLocks noGrp="1" noChangeArrowheads="1"/>
          </p:cNvSpPr>
          <p:nvPr>
            <p:ph type="dt" sz="quarter" idx="1"/>
          </p:nvPr>
        </p:nvSpPr>
        <p:spPr bwMode="auto">
          <a:xfrm>
            <a:off x="3852017" y="0"/>
            <a:ext cx="2945659" cy="493713"/>
          </a:xfrm>
          <a:prstGeom prst="rect">
            <a:avLst/>
          </a:prstGeom>
          <a:noFill/>
          <a:ln w="12700">
            <a:noFill/>
            <a:miter lim="800000"/>
            <a:headEnd/>
            <a:tailEnd/>
          </a:ln>
          <a:effectLst/>
        </p:spPr>
        <p:txBody>
          <a:bodyPr vert="horz" wrap="square" lIns="41473" tIns="0" rIns="41473" bIns="0" numCol="1" anchor="t" anchorCtr="0" compatLnSpc="1">
            <a:prstTxWarp prst="textNoShape">
              <a:avLst/>
            </a:prstTxWarp>
          </a:bodyPr>
          <a:lstStyle>
            <a:lvl1pPr algn="r">
              <a:buFont typeface="Times" pitchFamily="80" charset="0"/>
              <a:buChar char="•"/>
              <a:defRPr sz="1200">
                <a:ea typeface="+mn-ea"/>
                <a:cs typeface="Arial" charset="0"/>
              </a:defRPr>
            </a:lvl1pPr>
          </a:lstStyle>
          <a:p>
            <a:pPr>
              <a:defRPr/>
            </a:pPr>
            <a:endParaRPr lang="en-US"/>
          </a:p>
        </p:txBody>
      </p:sp>
      <p:sp>
        <p:nvSpPr>
          <p:cNvPr id="182276" name="Rectangle 4"/>
          <p:cNvSpPr>
            <a:spLocks noGrp="1" noChangeArrowheads="1"/>
          </p:cNvSpPr>
          <p:nvPr>
            <p:ph type="ftr" sz="quarter" idx="2"/>
          </p:nvPr>
        </p:nvSpPr>
        <p:spPr bwMode="auto">
          <a:xfrm>
            <a:off x="1" y="9380537"/>
            <a:ext cx="2945659" cy="493713"/>
          </a:xfrm>
          <a:prstGeom prst="rect">
            <a:avLst/>
          </a:prstGeom>
          <a:noFill/>
          <a:ln w="12700">
            <a:noFill/>
            <a:miter lim="800000"/>
            <a:headEnd/>
            <a:tailEnd/>
          </a:ln>
          <a:effectLst/>
        </p:spPr>
        <p:txBody>
          <a:bodyPr vert="horz" wrap="square" lIns="41473" tIns="0" rIns="41473" bIns="0" numCol="1" anchor="b" anchorCtr="0" compatLnSpc="1">
            <a:prstTxWarp prst="textNoShape">
              <a:avLst/>
            </a:prstTxWarp>
          </a:bodyPr>
          <a:lstStyle>
            <a:lvl1pPr>
              <a:buFont typeface="Times" pitchFamily="80" charset="0"/>
              <a:buChar char="•"/>
              <a:defRPr sz="1200">
                <a:ea typeface="+mn-ea"/>
                <a:cs typeface="Arial" charset="0"/>
              </a:defRPr>
            </a:lvl1pPr>
          </a:lstStyle>
          <a:p>
            <a:pPr>
              <a:defRPr/>
            </a:pPr>
            <a:endParaRPr lang="en-US"/>
          </a:p>
        </p:txBody>
      </p:sp>
      <p:sp>
        <p:nvSpPr>
          <p:cNvPr id="182277" name="Rectangle 5"/>
          <p:cNvSpPr>
            <a:spLocks noGrp="1" noChangeArrowheads="1"/>
          </p:cNvSpPr>
          <p:nvPr>
            <p:ph type="sldNum" sz="quarter" idx="3"/>
          </p:nvPr>
        </p:nvSpPr>
        <p:spPr bwMode="auto">
          <a:xfrm>
            <a:off x="3852017" y="9380537"/>
            <a:ext cx="2945659" cy="493713"/>
          </a:xfrm>
          <a:prstGeom prst="rect">
            <a:avLst/>
          </a:prstGeom>
          <a:noFill/>
          <a:ln w="12700">
            <a:noFill/>
            <a:miter lim="800000"/>
            <a:headEnd/>
            <a:tailEnd/>
          </a:ln>
          <a:effectLst/>
        </p:spPr>
        <p:txBody>
          <a:bodyPr vert="horz" wrap="square" lIns="41473" tIns="0" rIns="41473" bIns="0" numCol="1" anchor="b" anchorCtr="0" compatLnSpc="1">
            <a:prstTxWarp prst="textNoShape">
              <a:avLst/>
            </a:prstTxWarp>
          </a:bodyPr>
          <a:lstStyle>
            <a:lvl1pPr algn="r">
              <a:defRPr sz="1200" smtClean="0">
                <a:cs typeface="Arial" charset="0"/>
              </a:defRPr>
            </a:lvl1pPr>
          </a:lstStyle>
          <a:p>
            <a:pPr>
              <a:defRPr/>
            </a:pPr>
            <a:fld id="{5BB38E17-2F7A-874D-88F5-D16EFB936965}" type="slidenum">
              <a:rPr lang="en-US"/>
              <a:pPr>
                <a:defRPr/>
              </a:pPr>
              <a:t>‹N°›</a:t>
            </a:fld>
            <a:endParaRPr lang="en-US"/>
          </a:p>
        </p:txBody>
      </p:sp>
    </p:spTree>
    <p:extLst>
      <p:ext uri="{BB962C8B-B14F-4D97-AF65-F5344CB8AC3E}">
        <p14:creationId xmlns:p14="http://schemas.microsoft.com/office/powerpoint/2010/main" val="39964699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p:cNvSpPr>
          <p:nvPr>
            <p:ph type="hdr" sz="quarter"/>
          </p:nvPr>
        </p:nvSpPr>
        <p:spPr bwMode="auto">
          <a:xfrm>
            <a:off x="1" y="0"/>
            <a:ext cx="2945659" cy="493713"/>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nSpc>
                <a:spcPct val="100000"/>
              </a:lnSpc>
              <a:spcBef>
                <a:spcPct val="0"/>
              </a:spcBef>
              <a:buClrTx/>
              <a:buSzTx/>
              <a:buFontTx/>
              <a:buNone/>
              <a:defRPr sz="1200">
                <a:solidFill>
                  <a:srgbClr val="000000"/>
                </a:solidFill>
                <a:latin typeface="Times New Roman" pitchFamily="80" charset="0"/>
                <a:ea typeface="+mn-ea"/>
                <a:cs typeface="Times New Roman" pitchFamily="80" charset="0"/>
                <a:sym typeface="Times New Roman" pitchFamily="80" charset="0"/>
              </a:defRPr>
            </a:lvl1pPr>
          </a:lstStyle>
          <a:p>
            <a:pPr>
              <a:defRPr/>
            </a:pPr>
            <a:endParaRPr lang="fr-FR"/>
          </a:p>
        </p:txBody>
      </p:sp>
      <p:sp>
        <p:nvSpPr>
          <p:cNvPr id="7171" name="Rectangle 3"/>
          <p:cNvSpPr>
            <a:spLocks noGrp="1"/>
          </p:cNvSpPr>
          <p:nvPr>
            <p:ph type="dt" idx="1"/>
          </p:nvPr>
        </p:nvSpPr>
        <p:spPr bwMode="auto">
          <a:xfrm>
            <a:off x="3852017" y="0"/>
            <a:ext cx="2945659" cy="493713"/>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ClrTx/>
              <a:buSzTx/>
              <a:buFontTx/>
              <a:buNone/>
              <a:defRPr sz="1200">
                <a:solidFill>
                  <a:srgbClr val="000000"/>
                </a:solidFill>
                <a:latin typeface="Times New Roman" pitchFamily="80" charset="0"/>
                <a:ea typeface="+mn-ea"/>
                <a:cs typeface="Times New Roman" pitchFamily="80" charset="0"/>
                <a:sym typeface="Times New Roman" pitchFamily="80" charset="0"/>
              </a:defRPr>
            </a:lvl1pPr>
          </a:lstStyle>
          <a:p>
            <a:pPr>
              <a:defRPr/>
            </a:pPr>
            <a:endParaRPr lang="fr-FR"/>
          </a:p>
        </p:txBody>
      </p:sp>
      <p:sp>
        <p:nvSpPr>
          <p:cNvPr id="15364" name="Rectangle 4"/>
          <p:cNvSpPr>
            <a:spLocks noGrp="1" noRot="1" noChangeAspect="1" noChangeArrowheads="1" noTextEdit="1"/>
          </p:cNvSpPr>
          <p:nvPr>
            <p:ph type="sldImg" idx="2"/>
          </p:nvPr>
        </p:nvSpPr>
        <p:spPr bwMode="auto">
          <a:xfrm>
            <a:off x="930275" y="741363"/>
            <a:ext cx="4937125" cy="37020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7173" name="Rectangle 5"/>
          <p:cNvSpPr>
            <a:spLocks noGrp="1"/>
          </p:cNvSpPr>
          <p:nvPr>
            <p:ph type="body" sz="quarter" idx="3"/>
          </p:nvPr>
        </p:nvSpPr>
        <p:spPr bwMode="auto">
          <a:xfrm>
            <a:off x="906357" y="4690269"/>
            <a:ext cx="4984962" cy="4443412"/>
          </a:xfrm>
          <a:prstGeom prst="rect">
            <a:avLst/>
          </a:prstGeom>
          <a:noFill/>
          <a:ln w="12700">
            <a:noFill/>
            <a:miter lim="800000"/>
            <a:headEnd/>
            <a:tailEnd/>
          </a:ln>
          <a:effectLst/>
        </p:spPr>
        <p:txBody>
          <a:bodyPr vert="horz" wrap="square" lIns="91440" tIns="45720" rIns="91440" bIns="45720" numCol="1" anchor="t" anchorCtr="0" compatLnSpc="1">
            <a:prstTxWarp prst="textNoShape">
              <a:avLst/>
            </a:prstTxWarp>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7174" name="Rectangle 6"/>
          <p:cNvSpPr>
            <a:spLocks noGrp="1"/>
          </p:cNvSpPr>
          <p:nvPr>
            <p:ph type="ftr" sz="quarter" idx="4"/>
          </p:nvPr>
        </p:nvSpPr>
        <p:spPr bwMode="auto">
          <a:xfrm>
            <a:off x="1" y="9380537"/>
            <a:ext cx="2945659" cy="493713"/>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nSpc>
                <a:spcPct val="100000"/>
              </a:lnSpc>
              <a:spcBef>
                <a:spcPct val="0"/>
              </a:spcBef>
              <a:buClrTx/>
              <a:buSzTx/>
              <a:buFontTx/>
              <a:buNone/>
              <a:defRPr sz="1200">
                <a:solidFill>
                  <a:srgbClr val="000000"/>
                </a:solidFill>
                <a:latin typeface="Times New Roman" pitchFamily="80" charset="0"/>
                <a:ea typeface="+mn-ea"/>
                <a:cs typeface="Times New Roman" pitchFamily="80" charset="0"/>
                <a:sym typeface="Times New Roman" pitchFamily="80" charset="0"/>
              </a:defRPr>
            </a:lvl1pPr>
          </a:lstStyle>
          <a:p>
            <a:pPr>
              <a:defRPr/>
            </a:pPr>
            <a:endParaRPr lang="fr-FR"/>
          </a:p>
        </p:txBody>
      </p:sp>
      <p:sp>
        <p:nvSpPr>
          <p:cNvPr id="7175" name="Rectangle 7"/>
          <p:cNvSpPr>
            <a:spLocks noGrp="1"/>
          </p:cNvSpPr>
          <p:nvPr>
            <p:ph type="sldNum" sz="quarter" idx="5"/>
          </p:nvPr>
        </p:nvSpPr>
        <p:spPr bwMode="auto">
          <a:xfrm>
            <a:off x="3852017" y="9380537"/>
            <a:ext cx="2945659" cy="493713"/>
          </a:xfrm>
          <a:prstGeom prst="rect">
            <a:avLst/>
          </a:prstGeom>
          <a:noFill/>
          <a:ln w="12700">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ClrTx/>
              <a:buSzTx/>
              <a:buFontTx/>
              <a:buNone/>
              <a:defRPr sz="1200" smtClean="0">
                <a:solidFill>
                  <a:srgbClr val="000000"/>
                </a:solidFill>
                <a:latin typeface="Times New Roman" charset="0"/>
                <a:cs typeface="Times New Roman" charset="0"/>
                <a:sym typeface="Times New Roman" charset="0"/>
              </a:defRPr>
            </a:lvl1pPr>
          </a:lstStyle>
          <a:p>
            <a:pPr>
              <a:defRPr/>
            </a:pPr>
            <a:fld id="{3586927B-C2F3-4548-AC2E-0D311B679999}" type="slidenum">
              <a:rPr lang="fr-FR"/>
              <a:pPr>
                <a:defRPr/>
              </a:pPr>
              <a:t>‹N°›</a:t>
            </a:fld>
            <a:endParaRPr lang="fr-FR"/>
          </a:p>
        </p:txBody>
      </p:sp>
    </p:spTree>
    <p:extLst>
      <p:ext uri="{BB962C8B-B14F-4D97-AF65-F5344CB8AC3E}">
        <p14:creationId xmlns:p14="http://schemas.microsoft.com/office/powerpoint/2010/main" val="2233610037"/>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Times New Roman" pitchFamily="80" charset="0"/>
        <a:ea typeface="ＭＳ Ｐゴシック" charset="0"/>
        <a:cs typeface="ＭＳ Ｐゴシック" charset="0"/>
      </a:defRPr>
    </a:lvl1pPr>
    <a:lvl2pPr marL="457200" algn="l" rtl="0" eaLnBrk="0" fontAlgn="base" hangingPunct="0">
      <a:spcBef>
        <a:spcPct val="0"/>
      </a:spcBef>
      <a:spcAft>
        <a:spcPct val="0"/>
      </a:spcAft>
      <a:defRPr sz="1200" kern="1200">
        <a:solidFill>
          <a:schemeClr val="tx1"/>
        </a:solidFill>
        <a:latin typeface="Times New Roman" pitchFamily="80" charset="0"/>
        <a:ea typeface="ＭＳ Ｐゴシック" charset="0"/>
        <a:cs typeface="+mn-cs"/>
      </a:defRPr>
    </a:lvl2pPr>
    <a:lvl3pPr marL="914400" algn="l" rtl="0" eaLnBrk="0" fontAlgn="base" hangingPunct="0">
      <a:spcBef>
        <a:spcPct val="0"/>
      </a:spcBef>
      <a:spcAft>
        <a:spcPct val="0"/>
      </a:spcAft>
      <a:defRPr sz="1200" kern="1200">
        <a:solidFill>
          <a:schemeClr val="tx1"/>
        </a:solidFill>
        <a:latin typeface="Times New Roman" pitchFamily="80" charset="0"/>
        <a:ea typeface="ＭＳ Ｐゴシック" charset="0"/>
        <a:cs typeface="+mn-cs"/>
      </a:defRPr>
    </a:lvl3pPr>
    <a:lvl4pPr marL="1371600" algn="l" rtl="0" eaLnBrk="0" fontAlgn="base" hangingPunct="0">
      <a:spcBef>
        <a:spcPct val="0"/>
      </a:spcBef>
      <a:spcAft>
        <a:spcPct val="0"/>
      </a:spcAft>
      <a:defRPr sz="1200" kern="1200">
        <a:solidFill>
          <a:schemeClr val="tx1"/>
        </a:solidFill>
        <a:latin typeface="Times New Roman" pitchFamily="80" charset="0"/>
        <a:ea typeface="ＭＳ Ｐゴシック" charset="0"/>
        <a:cs typeface="+mn-cs"/>
      </a:defRPr>
    </a:lvl4pPr>
    <a:lvl5pPr marL="1828800" algn="l" rtl="0" eaLnBrk="0" fontAlgn="base" hangingPunct="0">
      <a:spcBef>
        <a:spcPct val="0"/>
      </a:spcBef>
      <a:spcAft>
        <a:spcPct val="0"/>
      </a:spcAft>
      <a:defRPr sz="1200" kern="1200">
        <a:solidFill>
          <a:schemeClr val="tx1"/>
        </a:solidFill>
        <a:latin typeface="Times New Roman" pitchFamily="80"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p:cNvSpPr>
            <a:spLocks noGrp="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lstStyle>
            <a:lvl1pPr eaLnBrk="0" hangingPunct="0">
              <a:defRPr sz="3200">
                <a:solidFill>
                  <a:schemeClr val="tx1"/>
                </a:solidFill>
                <a:latin typeface="Arial" charset="0"/>
                <a:ea typeface="ＭＳ Ｐゴシック" charset="0"/>
                <a:cs typeface="ＭＳ Ｐゴシック" charset="0"/>
                <a:sym typeface="Arial" charset="0"/>
              </a:defRPr>
            </a:lvl1pPr>
            <a:lvl2pPr marL="742950" indent="-285750" eaLnBrk="0" hangingPunct="0">
              <a:defRPr sz="3200">
                <a:solidFill>
                  <a:schemeClr val="tx1"/>
                </a:solidFill>
                <a:latin typeface="Arial" charset="0"/>
                <a:ea typeface="ＭＳ Ｐゴシック" charset="0"/>
                <a:sym typeface="Arial" charset="0"/>
              </a:defRPr>
            </a:lvl2pPr>
            <a:lvl3pPr marL="1143000" indent="-228600" eaLnBrk="0" hangingPunct="0">
              <a:defRPr sz="3200">
                <a:solidFill>
                  <a:schemeClr val="tx1"/>
                </a:solidFill>
                <a:latin typeface="Arial" charset="0"/>
                <a:ea typeface="ＭＳ Ｐゴシック" charset="0"/>
                <a:sym typeface="Arial" charset="0"/>
              </a:defRPr>
            </a:lvl3pPr>
            <a:lvl4pPr marL="1600200" indent="-228600" eaLnBrk="0" hangingPunct="0">
              <a:defRPr sz="3200">
                <a:solidFill>
                  <a:schemeClr val="tx1"/>
                </a:solidFill>
                <a:latin typeface="Arial" charset="0"/>
                <a:ea typeface="ＭＳ Ｐゴシック" charset="0"/>
                <a:sym typeface="Arial" charset="0"/>
              </a:defRPr>
            </a:lvl4pPr>
            <a:lvl5pPr marL="2057400" indent="-228600" eaLnBrk="0" hangingPunct="0">
              <a:defRPr sz="3200">
                <a:solidFill>
                  <a:schemeClr val="tx1"/>
                </a:solidFill>
                <a:latin typeface="Arial" charset="0"/>
                <a:ea typeface="ＭＳ Ｐゴシック" charset="0"/>
                <a:sym typeface="Arial" charset="0"/>
              </a:defRPr>
            </a:lvl5pPr>
            <a:lvl6pPr marL="2514600" indent="-228600" eaLnBrk="0" fontAlgn="base" hangingPunct="0">
              <a:lnSpc>
                <a:spcPct val="102000"/>
              </a:lnSpc>
              <a:spcBef>
                <a:spcPts val="1275"/>
              </a:spcBef>
              <a:spcAft>
                <a:spcPct val="0"/>
              </a:spcAft>
              <a:buClr>
                <a:srgbClr val="000000"/>
              </a:buClr>
              <a:buSzPct val="75000"/>
              <a:buFont typeface="Times" charset="0"/>
              <a:buChar char="•"/>
              <a:defRPr sz="3200">
                <a:solidFill>
                  <a:schemeClr val="tx1"/>
                </a:solidFill>
                <a:latin typeface="Arial" charset="0"/>
                <a:ea typeface="ＭＳ Ｐゴシック" charset="0"/>
                <a:sym typeface="Arial" charset="0"/>
              </a:defRPr>
            </a:lvl6pPr>
            <a:lvl7pPr marL="2971800" indent="-228600" eaLnBrk="0" fontAlgn="base" hangingPunct="0">
              <a:lnSpc>
                <a:spcPct val="102000"/>
              </a:lnSpc>
              <a:spcBef>
                <a:spcPts val="1275"/>
              </a:spcBef>
              <a:spcAft>
                <a:spcPct val="0"/>
              </a:spcAft>
              <a:buClr>
                <a:srgbClr val="000000"/>
              </a:buClr>
              <a:buSzPct val="75000"/>
              <a:buFont typeface="Times" charset="0"/>
              <a:buChar char="•"/>
              <a:defRPr sz="3200">
                <a:solidFill>
                  <a:schemeClr val="tx1"/>
                </a:solidFill>
                <a:latin typeface="Arial" charset="0"/>
                <a:ea typeface="ＭＳ Ｐゴシック" charset="0"/>
                <a:sym typeface="Arial" charset="0"/>
              </a:defRPr>
            </a:lvl7pPr>
            <a:lvl8pPr marL="3429000" indent="-228600" eaLnBrk="0" fontAlgn="base" hangingPunct="0">
              <a:lnSpc>
                <a:spcPct val="102000"/>
              </a:lnSpc>
              <a:spcBef>
                <a:spcPts val="1275"/>
              </a:spcBef>
              <a:spcAft>
                <a:spcPct val="0"/>
              </a:spcAft>
              <a:buClr>
                <a:srgbClr val="000000"/>
              </a:buClr>
              <a:buSzPct val="75000"/>
              <a:buFont typeface="Times" charset="0"/>
              <a:buChar char="•"/>
              <a:defRPr sz="3200">
                <a:solidFill>
                  <a:schemeClr val="tx1"/>
                </a:solidFill>
                <a:latin typeface="Arial" charset="0"/>
                <a:ea typeface="ＭＳ Ｐゴシック" charset="0"/>
                <a:sym typeface="Arial" charset="0"/>
              </a:defRPr>
            </a:lvl8pPr>
            <a:lvl9pPr marL="3886200" indent="-228600" eaLnBrk="0" fontAlgn="base" hangingPunct="0">
              <a:lnSpc>
                <a:spcPct val="102000"/>
              </a:lnSpc>
              <a:spcBef>
                <a:spcPts val="1275"/>
              </a:spcBef>
              <a:spcAft>
                <a:spcPct val="0"/>
              </a:spcAft>
              <a:buClr>
                <a:srgbClr val="000000"/>
              </a:buClr>
              <a:buSzPct val="75000"/>
              <a:buFont typeface="Times" charset="0"/>
              <a:buChar char="•"/>
              <a:defRPr sz="3200">
                <a:solidFill>
                  <a:schemeClr val="tx1"/>
                </a:solidFill>
                <a:latin typeface="Arial" charset="0"/>
                <a:ea typeface="ＭＳ Ｐゴシック" charset="0"/>
                <a:sym typeface="Arial" charset="0"/>
              </a:defRPr>
            </a:lvl9pPr>
          </a:lstStyle>
          <a:p>
            <a:pPr eaLnBrk="1" hangingPunct="1"/>
            <a:fld id="{6915AB5F-C9FE-2648-A4BA-C31C77A00E3C}" type="slidenum">
              <a:rPr lang="fr-FR" sz="1200">
                <a:solidFill>
                  <a:srgbClr val="000000"/>
                </a:solidFill>
                <a:latin typeface="Times New Roman" charset="0"/>
                <a:cs typeface="Times New Roman" charset="0"/>
                <a:sym typeface="Times New Roman" charset="0"/>
              </a:rPr>
              <a:pPr eaLnBrk="1" hangingPunct="1"/>
              <a:t>0</a:t>
            </a:fld>
            <a:endParaRPr lang="fr-FR" sz="1200">
              <a:solidFill>
                <a:srgbClr val="000000"/>
              </a:solidFill>
              <a:latin typeface="Times New Roman" charset="0"/>
              <a:cs typeface="Times New Roman" charset="0"/>
              <a:sym typeface="Times New Roman" charset="0"/>
            </a:endParaRPr>
          </a:p>
        </p:txBody>
      </p:sp>
      <p:sp>
        <p:nvSpPr>
          <p:cNvPr id="17410" name="Rectangle 2"/>
          <p:cNvSpPr>
            <a:spLocks noGrp="1" noRot="1" noChangeAspect="1" noChangeArrowheads="1" noTextEdit="1"/>
          </p:cNvSpPr>
          <p:nvPr>
            <p:ph type="sldImg"/>
          </p:nvPr>
        </p:nvSpPr>
        <p:spPr>
          <a:ln/>
        </p:spPr>
      </p:sp>
      <p:sp>
        <p:nvSpPr>
          <p:cNvPr id="17411" name="Rectangle 3"/>
          <p:cNvSpPr>
            <a:spLocks noGrp="1"/>
          </p:cNvSpPr>
          <p:nvPr>
            <p:ph type="body" idx="1"/>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fr-FR">
              <a:latin typeface="Times New Roman"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u="none" strike="noStrike" kern="1200" baseline="0" dirty="0" smtClean="0">
                <a:solidFill>
                  <a:schemeClr val="tx1"/>
                </a:solidFill>
                <a:latin typeface="Times New Roman" pitchFamily="80" charset="0"/>
                <a:ea typeface="ＭＳ Ｐゴシック" charset="0"/>
                <a:cs typeface="ＭＳ Ｐゴシック" charset="0"/>
              </a:rPr>
              <a:t>The underlying intuition for this definition is that the higher the similarity of two descriptions, the more likely it is that they match, i.e., the similarity of two descriptions is used as a hint </a:t>
            </a:r>
            <a:r>
              <a:rPr lang="en-US" sz="1200" b="0" i="0" u="none" strike="noStrike" kern="1200" baseline="0" dirty="0" smtClean="0">
                <a:solidFill>
                  <a:schemeClr val="tx1"/>
                </a:solidFill>
                <a:latin typeface="Times New Roman" pitchFamily="80" charset="0"/>
                <a:ea typeface="ＭＳ Ｐゴシック" charset="0"/>
                <a:cs typeface="ＭＳ Ｐゴシック" charset="0"/>
              </a:rPr>
              <a:t>for their matching. T</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here is no general way of determining which attributes should count as salient in determining matching </a:t>
            </a:r>
            <a:r>
              <a:rPr lang="en-US" sz="1200" b="0" i="0" u="none" strike="noStrike" kern="1200" baseline="0" dirty="0" smtClean="0">
                <a:solidFill>
                  <a:schemeClr val="tx1"/>
                </a:solidFill>
                <a:latin typeface="Times New Roman" pitchFamily="80" charset="0"/>
                <a:ea typeface="ＭＳ Ｐゴシック" charset="0"/>
                <a:cs typeface="ＭＳ Ｐゴシック" charset="0"/>
              </a:rPr>
              <a:t>entity descriptions </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[de </a:t>
            </a:r>
            <a:r>
              <a:rPr lang="en-GB" sz="1200" b="0" i="0" u="none" strike="noStrike" kern="1200" baseline="0" dirty="0" err="1" smtClean="0">
                <a:solidFill>
                  <a:schemeClr val="tx1"/>
                </a:solidFill>
                <a:latin typeface="Times New Roman" pitchFamily="80" charset="0"/>
                <a:ea typeface="ＭＳ Ｐゴシック" charset="0"/>
                <a:cs typeface="ＭＳ Ｐゴシック" charset="0"/>
              </a:rPr>
              <a:t>Melo</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2013]</a:t>
            </a:r>
          </a:p>
          <a:p>
            <a:endParaRPr lang="en-GB" sz="1200" b="0" i="0" u="none" strike="noStrike" kern="1200" baseline="0" dirty="0" smtClean="0">
              <a:solidFill>
                <a:schemeClr val="tx1"/>
              </a:solidFill>
              <a:latin typeface="Times New Roman" pitchFamily="80" charset="0"/>
              <a:ea typeface="ＭＳ Ｐゴシック" charset="0"/>
            </a:endParaRPr>
          </a:p>
          <a:p>
            <a:r>
              <a:rPr lang="en-GB" dirty="0" smtClean="0"/>
              <a:t>G. de </a:t>
            </a:r>
            <a:r>
              <a:rPr lang="en-GB" dirty="0" err="1" smtClean="0"/>
              <a:t>Melo</a:t>
            </a:r>
            <a:r>
              <a:rPr lang="en-GB" dirty="0" smtClean="0"/>
              <a:t>. Not quite the same: Identity constraints for the web of linked data. In AAAI, 2013</a:t>
            </a:r>
            <a:endParaRPr lang="en-US" dirty="0"/>
          </a:p>
        </p:txBody>
      </p:sp>
      <p:sp>
        <p:nvSpPr>
          <p:cNvPr id="4" name="Slide Number Placeholder 3"/>
          <p:cNvSpPr>
            <a:spLocks noGrp="1"/>
          </p:cNvSpPr>
          <p:nvPr>
            <p:ph type="sldNum" sz="quarter" idx="10"/>
          </p:nvPr>
        </p:nvSpPr>
        <p:spPr/>
        <p:txBody>
          <a:bodyPr/>
          <a:lstStyle/>
          <a:p>
            <a:fld id="{B6FBD3B7-759F-554E-8FEA-A5020F68AF3C}" type="slidenum">
              <a:rPr lang="en-US" smtClean="0"/>
              <a:pPr/>
              <a:t>9</a:t>
            </a:fld>
            <a:endParaRPr lang="en-US"/>
          </a:p>
        </p:txBody>
      </p:sp>
    </p:spTree>
    <p:extLst>
      <p:ext uri="{BB962C8B-B14F-4D97-AF65-F5344CB8AC3E}">
        <p14:creationId xmlns:p14="http://schemas.microsoft.com/office/powerpoint/2010/main" val="2156644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b="0" i="0" u="none" strike="noStrike" kern="1200" baseline="0" dirty="0" smtClean="0">
                <a:solidFill>
                  <a:schemeClr val="tx1"/>
                </a:solidFill>
                <a:latin typeface="Times New Roman" pitchFamily="80" charset="0"/>
                <a:ea typeface="ＭＳ Ｐゴシック" charset="0"/>
                <a:cs typeface="ＭＳ Ｐゴシック" charset="0"/>
              </a:rPr>
              <a:t>As studied in [Hogan et al., 2010], a pair of descriptions is more likely to be matching if they share several common attribute-value pairs, while certain attributes are more appropriate to determine matches and certain values of these attributes are more discriminant </a:t>
            </a:r>
            <a:r>
              <a:rPr lang="en-US" sz="1200" b="0" i="0" u="none" strike="noStrike" kern="1200" baseline="0" dirty="0" smtClean="0">
                <a:solidFill>
                  <a:schemeClr val="tx1"/>
                </a:solidFill>
                <a:latin typeface="Times New Roman" pitchFamily="80" charset="0"/>
                <a:ea typeface="ＭＳ Ｐゴシック" charset="0"/>
                <a:cs typeface="ＭＳ Ｐゴシック" charset="0"/>
              </a:rPr>
              <a:t>than others.</a:t>
            </a:r>
          </a:p>
          <a:p>
            <a:endParaRPr lang="en-US" sz="1200" b="0" i="0" u="none" strike="noStrike" kern="1200" baseline="0" dirty="0" smtClean="0">
              <a:solidFill>
                <a:schemeClr val="tx1"/>
              </a:solidFill>
              <a:latin typeface="Times New Roman" pitchFamily="80" charset="0"/>
              <a:ea typeface="ＭＳ Ｐゴシック" charset="0"/>
            </a:endParaRPr>
          </a:p>
          <a:p>
            <a:r>
              <a:rPr lang="en-GB" sz="1200" b="0" i="0" u="none" strike="noStrike" kern="1200" baseline="0" dirty="0" smtClean="0">
                <a:solidFill>
                  <a:schemeClr val="tx1"/>
                </a:solidFill>
                <a:latin typeface="Times New Roman" pitchFamily="80" charset="0"/>
                <a:ea typeface="ＭＳ Ｐゴシック" charset="0"/>
                <a:cs typeface="ＭＳ Ｐゴシック" charset="0"/>
              </a:rPr>
              <a:t>A. Hogan, A. </a:t>
            </a:r>
            <a:r>
              <a:rPr lang="en-GB" sz="1200" b="0" i="0" u="none" strike="noStrike" kern="1200" baseline="0" dirty="0" err="1" smtClean="0">
                <a:solidFill>
                  <a:schemeClr val="tx1"/>
                </a:solidFill>
                <a:latin typeface="Times New Roman" pitchFamily="80" charset="0"/>
                <a:ea typeface="ＭＳ Ｐゴシック" charset="0"/>
                <a:cs typeface="ＭＳ Ｐゴシック" charset="0"/>
              </a:rPr>
              <a:t>Polleres</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J. </a:t>
            </a:r>
            <a:r>
              <a:rPr lang="en-GB" sz="1200" b="0" i="0" u="none" strike="noStrike" kern="1200" baseline="0" dirty="0" err="1" smtClean="0">
                <a:solidFill>
                  <a:schemeClr val="tx1"/>
                </a:solidFill>
                <a:latin typeface="Times New Roman" pitchFamily="80" charset="0"/>
                <a:ea typeface="ＭＳ Ｐゴシック" charset="0"/>
                <a:cs typeface="ＭＳ Ｐゴシック" charset="0"/>
              </a:rPr>
              <a:t>Umbrich</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and A. Zimmermann. Some entities are more equal than others: statistical methods to consolidate linked data. In 4th International Workshop on New Forms of Reasoning for the Semantic Web: Scalable and Dynamic (NeFoRS2010), 2010.</a:t>
            </a:r>
            <a:endParaRPr lang="en-US" i="0" dirty="0"/>
          </a:p>
        </p:txBody>
      </p:sp>
      <p:sp>
        <p:nvSpPr>
          <p:cNvPr id="4" name="Slide Number Placeholder 3"/>
          <p:cNvSpPr>
            <a:spLocks noGrp="1"/>
          </p:cNvSpPr>
          <p:nvPr>
            <p:ph type="sldNum" sz="quarter" idx="10"/>
          </p:nvPr>
        </p:nvSpPr>
        <p:spPr/>
        <p:txBody>
          <a:bodyPr/>
          <a:lstStyle/>
          <a:p>
            <a:fld id="{B6FBD3B7-759F-554E-8FEA-A5020F68AF3C}" type="slidenum">
              <a:rPr lang="en-US" smtClean="0"/>
              <a:pPr/>
              <a:t>10</a:t>
            </a:fld>
            <a:endParaRPr lang="en-US"/>
          </a:p>
        </p:txBody>
      </p:sp>
    </p:spTree>
    <p:extLst>
      <p:ext uri="{BB962C8B-B14F-4D97-AF65-F5344CB8AC3E}">
        <p14:creationId xmlns:p14="http://schemas.microsoft.com/office/powerpoint/2010/main" val="1646543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noProof="0" dirty="0" smtClean="0"/>
              <a:t>S. </a:t>
            </a:r>
            <a:r>
              <a:rPr lang="en-US" noProof="0" dirty="0" err="1" smtClean="0"/>
              <a:t>Araújo</a:t>
            </a:r>
            <a:r>
              <a:rPr lang="en-US" noProof="0" dirty="0" smtClean="0"/>
              <a:t>, D. Tran, A. </a:t>
            </a:r>
            <a:r>
              <a:rPr lang="en-US" noProof="0" dirty="0" err="1" smtClean="0"/>
              <a:t>DeVries</a:t>
            </a:r>
            <a:r>
              <a:rPr lang="en-US" noProof="0" dirty="0" smtClean="0"/>
              <a:t>, J. </a:t>
            </a:r>
            <a:r>
              <a:rPr lang="en-US" noProof="0" dirty="0" err="1" smtClean="0"/>
              <a:t>Hidders</a:t>
            </a:r>
            <a:r>
              <a:rPr lang="en-US" noProof="0" dirty="0" smtClean="0"/>
              <a:t>, and D. </a:t>
            </a:r>
            <a:r>
              <a:rPr lang="en-US" noProof="0" dirty="0" err="1" smtClean="0"/>
              <a:t>Schwabe</a:t>
            </a:r>
            <a:r>
              <a:rPr lang="en-US" noProof="0" dirty="0" smtClean="0"/>
              <a:t>. SERIMI: class-based disambiguation</a:t>
            </a:r>
            <a:r>
              <a:rPr lang="en-US" baseline="0" noProof="0" dirty="0" smtClean="0"/>
              <a:t> </a:t>
            </a:r>
            <a:r>
              <a:rPr lang="en-US" noProof="0" dirty="0" smtClean="0"/>
              <a:t>for effective instance matching over heterogeneous web data. In </a:t>
            </a:r>
            <a:r>
              <a:rPr lang="en-US" noProof="0" dirty="0" err="1" smtClean="0"/>
              <a:t>WebDB</a:t>
            </a:r>
            <a:r>
              <a:rPr lang="en-US" noProof="0" dirty="0" smtClean="0"/>
              <a:t>, pages 25–30,</a:t>
            </a:r>
            <a:r>
              <a:rPr lang="en-US" baseline="0" noProof="0" dirty="0" smtClean="0"/>
              <a:t> </a:t>
            </a:r>
            <a:r>
              <a:rPr lang="en-US" noProof="0" dirty="0" smtClean="0"/>
              <a:t>2012.</a:t>
            </a:r>
          </a:p>
          <a:p>
            <a:r>
              <a:rPr lang="en-US" sz="1200" b="0" i="0" u="none" strike="noStrike" kern="1200" baseline="0" noProof="0" dirty="0" smtClean="0">
                <a:solidFill>
                  <a:schemeClr val="tx1"/>
                </a:solidFill>
                <a:latin typeface="Times New Roman" pitchFamily="80" charset="0"/>
                <a:ea typeface="ＭＳ Ｐゴシック" charset="0"/>
                <a:cs typeface="ＭＳ Ｐゴシック" charset="0"/>
              </a:rPr>
              <a:t>C. </a:t>
            </a:r>
            <a:r>
              <a:rPr lang="en-US" sz="1200" b="0" i="0" u="none" strike="noStrike" kern="1200" baseline="0" noProof="0" dirty="0" err="1" smtClean="0">
                <a:solidFill>
                  <a:schemeClr val="tx1"/>
                </a:solidFill>
                <a:latin typeface="Times New Roman" pitchFamily="80" charset="0"/>
                <a:ea typeface="ＭＳ Ｐゴシック" charset="0"/>
                <a:cs typeface="ＭＳ Ｐゴシック" charset="0"/>
              </a:rPr>
              <a:t>Böhm</a:t>
            </a:r>
            <a:r>
              <a:rPr lang="en-US" sz="1200" b="0" i="0" u="none" strike="noStrike" kern="1200" baseline="0" noProof="0" dirty="0" smtClean="0">
                <a:solidFill>
                  <a:schemeClr val="tx1"/>
                </a:solidFill>
                <a:latin typeface="Times New Roman" pitchFamily="80" charset="0"/>
                <a:ea typeface="ＭＳ Ｐゴシック" charset="0"/>
                <a:cs typeface="ＭＳ Ｐゴシック" charset="0"/>
              </a:rPr>
              <a:t>, G. de </a:t>
            </a:r>
            <a:r>
              <a:rPr lang="en-US" sz="1200" b="0" i="0" u="none" strike="noStrike" kern="1200" baseline="0" noProof="0" dirty="0" err="1" smtClean="0">
                <a:solidFill>
                  <a:schemeClr val="tx1"/>
                </a:solidFill>
                <a:latin typeface="Times New Roman" pitchFamily="80" charset="0"/>
                <a:ea typeface="ＭＳ Ｐゴシック" charset="0"/>
                <a:cs typeface="ＭＳ Ｐゴシック" charset="0"/>
              </a:rPr>
              <a:t>Melo</a:t>
            </a:r>
            <a:r>
              <a:rPr lang="en-US" sz="1200" b="0" i="0" u="none" strike="noStrike" kern="1200" baseline="0" noProof="0" dirty="0" smtClean="0">
                <a:solidFill>
                  <a:schemeClr val="tx1"/>
                </a:solidFill>
                <a:latin typeface="Times New Roman" pitchFamily="80" charset="0"/>
                <a:ea typeface="ＭＳ Ｐゴシック" charset="0"/>
                <a:cs typeface="ＭＳ Ｐゴシック" charset="0"/>
              </a:rPr>
              <a:t>, F. </a:t>
            </a:r>
            <a:r>
              <a:rPr lang="en-US" sz="1200" b="0" i="0" u="none" strike="noStrike" kern="1200" baseline="0" noProof="0" dirty="0" err="1" smtClean="0">
                <a:solidFill>
                  <a:schemeClr val="tx1"/>
                </a:solidFill>
                <a:latin typeface="Times New Roman" pitchFamily="80" charset="0"/>
                <a:ea typeface="ＭＳ Ｐゴシック" charset="0"/>
                <a:cs typeface="ＭＳ Ｐゴシック" charset="0"/>
              </a:rPr>
              <a:t>Naumann</a:t>
            </a:r>
            <a:r>
              <a:rPr lang="en-US" sz="1200" b="0" i="0" u="none" strike="noStrike" kern="1200" baseline="0" noProof="0" dirty="0" smtClean="0">
                <a:solidFill>
                  <a:schemeClr val="tx1"/>
                </a:solidFill>
                <a:latin typeface="Times New Roman" pitchFamily="80" charset="0"/>
                <a:ea typeface="ＭＳ Ｐゴシック" charset="0"/>
                <a:cs typeface="ＭＳ Ｐゴシック" charset="0"/>
              </a:rPr>
              <a:t>, and G. </a:t>
            </a:r>
            <a:r>
              <a:rPr lang="en-US" sz="1200" b="0" i="0" u="none" strike="noStrike" kern="1200" baseline="0" noProof="0" dirty="0" err="1" smtClean="0">
                <a:solidFill>
                  <a:schemeClr val="tx1"/>
                </a:solidFill>
                <a:latin typeface="Times New Roman" pitchFamily="80" charset="0"/>
                <a:ea typeface="ＭＳ Ｐゴシック" charset="0"/>
                <a:cs typeface="ＭＳ Ｐゴシック" charset="0"/>
              </a:rPr>
              <a:t>Weikum</a:t>
            </a:r>
            <a:r>
              <a:rPr lang="en-US" sz="1200" b="0" i="0" u="none" strike="noStrike" kern="1200" baseline="0" noProof="0" dirty="0" smtClean="0">
                <a:solidFill>
                  <a:schemeClr val="tx1"/>
                </a:solidFill>
                <a:latin typeface="Times New Roman" pitchFamily="80" charset="0"/>
                <a:ea typeface="ＭＳ Ｐゴシック" charset="0"/>
                <a:cs typeface="ＭＳ Ｐゴシック" charset="0"/>
              </a:rPr>
              <a:t>. LINDA: distributed web-of-data-scale entity matching. In </a:t>
            </a:r>
            <a:r>
              <a:rPr lang="en-US" sz="1200" b="0" i="1" u="none" strike="noStrike" kern="1200" baseline="0" noProof="0" dirty="0" smtClean="0">
                <a:solidFill>
                  <a:schemeClr val="tx1"/>
                </a:solidFill>
                <a:latin typeface="Times New Roman" pitchFamily="80" charset="0"/>
                <a:ea typeface="ＭＳ Ｐゴシック" charset="0"/>
                <a:cs typeface="ＭＳ Ｐゴシック" charset="0"/>
              </a:rPr>
              <a:t>CIKM</a:t>
            </a:r>
            <a:r>
              <a:rPr lang="en-US" sz="1200" b="0" i="0" u="none" strike="noStrike" kern="1200" baseline="0" noProof="0" dirty="0" smtClean="0">
                <a:solidFill>
                  <a:schemeClr val="tx1"/>
                </a:solidFill>
                <a:latin typeface="Times New Roman" pitchFamily="80" charset="0"/>
                <a:ea typeface="ＭＳ Ｐゴシック" charset="0"/>
                <a:cs typeface="ＭＳ Ｐゴシック" charset="0"/>
              </a:rPr>
              <a:t>, pages 2104–2108, 2012.</a:t>
            </a:r>
          </a:p>
          <a:p>
            <a:endParaRPr lang="en-US" sz="1200" b="0" i="0" u="none" strike="noStrike" kern="1200" baseline="0" noProof="0" dirty="0" smtClean="0">
              <a:solidFill>
                <a:schemeClr val="tx1"/>
              </a:solidFill>
              <a:latin typeface="Times New Roman" pitchFamily="80" charset="0"/>
              <a:ea typeface="ＭＳ Ｐゴシック" charset="0"/>
            </a:endParaRPr>
          </a:p>
          <a:p>
            <a:r>
              <a:rPr lang="en-US" sz="1200" b="0" i="0" u="none" strike="noStrike" kern="1200" baseline="0" noProof="0" dirty="0" smtClean="0">
                <a:solidFill>
                  <a:schemeClr val="tx1"/>
                </a:solidFill>
                <a:latin typeface="Times New Roman" pitchFamily="80" charset="0"/>
                <a:ea typeface="ＭＳ Ｐゴシック" charset="0"/>
              </a:rPr>
              <a:t>Distance metric properties: </a:t>
            </a:r>
          </a:p>
          <a:p>
            <a:r>
              <a:rPr lang="en-US" noProof="0" dirty="0" smtClean="0">
                <a:effectLst/>
              </a:rPr>
              <a:t>d ( x , y ) ≥ 0 non-negativity </a:t>
            </a:r>
            <a:r>
              <a:rPr lang="en-US" noProof="0" dirty="0" smtClean="0"/>
              <a:t>or separation axiom </a:t>
            </a:r>
          </a:p>
          <a:p>
            <a:r>
              <a:rPr lang="en-US" sz="1200" b="0" i="0" u="none" strike="noStrike" kern="1200" baseline="0" noProof="0" dirty="0" smtClean="0">
                <a:solidFill>
                  <a:schemeClr val="tx1"/>
                </a:solidFill>
                <a:latin typeface="Times New Roman" pitchFamily="80" charset="0"/>
                <a:ea typeface="ＭＳ Ｐゴシック" charset="0"/>
              </a:rPr>
              <a:t>d ( x , y ) = 0 ⇔ x = y identity of </a:t>
            </a:r>
            <a:r>
              <a:rPr lang="en-US" sz="1200" b="0" i="0" u="none" strike="noStrike" kern="1200" baseline="0" noProof="0" dirty="0" err="1" smtClean="0">
                <a:solidFill>
                  <a:schemeClr val="tx1"/>
                </a:solidFill>
                <a:latin typeface="Times New Roman" pitchFamily="80" charset="0"/>
                <a:ea typeface="ＭＳ Ｐゴシック" charset="0"/>
              </a:rPr>
              <a:t>indiscernibles</a:t>
            </a:r>
            <a:endParaRPr lang="en-US" sz="1200" b="0" i="0" u="none" strike="noStrike" kern="1200" baseline="0" noProof="0" dirty="0" smtClean="0">
              <a:solidFill>
                <a:schemeClr val="tx1"/>
              </a:solidFill>
              <a:latin typeface="Times New Roman" pitchFamily="80" charset="0"/>
              <a:ea typeface="ＭＳ Ｐゴシック" charset="0"/>
            </a:endParaRPr>
          </a:p>
          <a:p>
            <a:r>
              <a:rPr lang="en-US" sz="1200" b="0" i="0" u="none" strike="noStrike" kern="1200" baseline="0" noProof="0" dirty="0" smtClean="0">
                <a:solidFill>
                  <a:schemeClr val="tx1"/>
                </a:solidFill>
                <a:latin typeface="Times New Roman" pitchFamily="80" charset="0"/>
                <a:ea typeface="ＭＳ Ｐゴシック" charset="0"/>
              </a:rPr>
              <a:t>d ( x , y ) = d ( y , x ) symmetry</a:t>
            </a:r>
          </a:p>
          <a:p>
            <a:r>
              <a:rPr lang="en-US" noProof="0" dirty="0" smtClean="0">
                <a:effectLst/>
              </a:rPr>
              <a:t>d ( x , z ) ≤ d ( x , y ) + d ( y , z ) subadditivity or triangle inequality</a:t>
            </a:r>
            <a:endParaRPr lang="en-US" sz="1200" b="0" i="0" u="none" strike="noStrike" kern="1200" baseline="0" noProof="0" dirty="0" smtClean="0">
              <a:solidFill>
                <a:schemeClr val="tx1"/>
              </a:solidFill>
              <a:latin typeface="Times New Roman" pitchFamily="80" charset="0"/>
              <a:ea typeface="ＭＳ Ｐゴシック" charset="0"/>
            </a:endParaRPr>
          </a:p>
          <a:p>
            <a:endParaRPr lang="en-US" noProof="0"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11</a:t>
            </a:fld>
            <a:endParaRPr lang="fr-FR"/>
          </a:p>
        </p:txBody>
      </p:sp>
    </p:spTree>
    <p:extLst>
      <p:ext uri="{BB962C8B-B14F-4D97-AF65-F5344CB8AC3E}">
        <p14:creationId xmlns:p14="http://schemas.microsoft.com/office/powerpoint/2010/main" val="17466498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dirty="0" smtClean="0"/>
              <a:t>http://www.it1me.com/learn?s=Euclidean_distance</a:t>
            </a:r>
            <a:r>
              <a:rPr lang="en-US" baseline="0" dirty="0" smtClean="0"/>
              <a:t> </a:t>
            </a:r>
            <a:r>
              <a:rPr lang="en-US" sz="1200" kern="0" dirty="0" smtClean="0">
                <a:latin typeface="Lucida Console" panose="020B0609040504020204" pitchFamily="49" charset="0"/>
              </a:rPr>
              <a:t>http://slideplayer.com/slide/6412385/</a:t>
            </a:r>
            <a:endParaRPr lang="en-US"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US" dirty="0" smtClean="0"/>
              <a:t>Euclid geometry: distance between two points is a line</a:t>
            </a:r>
          </a:p>
          <a:p>
            <a:pPr marL="0" marR="0" indent="0" algn="l" defTabSz="914400" rtl="0" eaLnBrk="0" fontAlgn="base" latinLnBrk="0" hangingPunct="0">
              <a:lnSpc>
                <a:spcPct val="100000"/>
              </a:lnSpc>
              <a:spcBef>
                <a:spcPct val="0"/>
              </a:spcBef>
              <a:spcAft>
                <a:spcPct val="0"/>
              </a:spcAft>
              <a:buClrTx/>
              <a:buSzTx/>
              <a:buFontTx/>
              <a:buNone/>
              <a:tabLst/>
              <a:defRPr/>
            </a:pPr>
            <a:r>
              <a:rPr lang="en-US" dirty="0" smtClean="0"/>
              <a:t>Non-Euclid geometry: distance between two points is a curly path along the object surface</a:t>
            </a:r>
          </a:p>
          <a:p>
            <a:r>
              <a:rPr lang="en-GB" dirty="0" smtClean="0"/>
              <a:t>The Manhattan distance (or city block) is a non-Euclidian distance metric which is defined as the sum of the absolute distance between the coordinates of each point. It measures the route one might have to travel between two points in Manhattan where the streets and avenues are arranged at </a:t>
            </a:r>
            <a:r>
              <a:rPr lang="en-GB" baseline="0" dirty="0" smtClean="0"/>
              <a:t> right angles to one another. It is known as Hamming distance when applied to binary data. </a:t>
            </a:r>
            <a:endParaRPr lang="el-GR"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12</a:t>
            </a:fld>
            <a:endParaRPr lang="fr-FR"/>
          </a:p>
        </p:txBody>
      </p:sp>
    </p:spTree>
    <p:extLst>
      <p:ext uri="{BB962C8B-B14F-4D97-AF65-F5344CB8AC3E}">
        <p14:creationId xmlns:p14="http://schemas.microsoft.com/office/powerpoint/2010/main" val="31222874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sz="1200" kern="1200" dirty="0" smtClean="0">
              <a:solidFill>
                <a:schemeClr val="tx1"/>
              </a:solidFill>
              <a:latin typeface="Times New Roman" pitchFamily="80" charset="0"/>
              <a:ea typeface="ＭＳ Ｐゴシック" charset="0"/>
              <a:cs typeface="ＭＳ Ｐゴシック" charset="0"/>
            </a:endParaRP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13</a:t>
            </a:fld>
            <a:endParaRPr lang="fr-FR"/>
          </a:p>
        </p:txBody>
      </p:sp>
    </p:spTree>
    <p:extLst>
      <p:ext uri="{BB962C8B-B14F-4D97-AF65-F5344CB8AC3E}">
        <p14:creationId xmlns:p14="http://schemas.microsoft.com/office/powerpoint/2010/main" val="13930200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Defining similarity functions that satisfy the formal properties of metric spaces is, in practice, too restrictive for non-geometric models [Jacobs et al., 2000, Mu and Yan, 2010, </a:t>
            </a:r>
            <a:r>
              <a:rPr lang="en-GB" dirty="0" err="1" smtClean="0"/>
              <a:t>Santini</a:t>
            </a:r>
            <a:r>
              <a:rPr lang="en-GB" dirty="0" smtClean="0"/>
              <a:t> and Jain, 1999, </a:t>
            </a:r>
            <a:r>
              <a:rPr lang="en-GB" dirty="0" err="1" smtClean="0"/>
              <a:t>Skopal</a:t>
            </a:r>
            <a:r>
              <a:rPr lang="en-GB" dirty="0" smtClean="0"/>
              <a:t>, 2006, </a:t>
            </a:r>
            <a:r>
              <a:rPr lang="en-GB" dirty="0" err="1" smtClean="0"/>
              <a:t>Tversky</a:t>
            </a:r>
            <a:r>
              <a:rPr lang="en-GB" dirty="0" smtClean="0"/>
              <a:t>, 1977]. For example, the triangle inequality assumes that the notion of similarity is transitive. A well-known counter-example is that a man is similar to a centaur and the centaur is similar to a horse; however, the man is completely dissimilar to the horse [Mu and Yan, 2010, </a:t>
            </a:r>
            <a:r>
              <a:rPr lang="en-GB" dirty="0" err="1" smtClean="0"/>
              <a:t>Skopal</a:t>
            </a:r>
            <a:r>
              <a:rPr lang="en-GB" dirty="0" smtClean="0"/>
              <a:t>, 2006]. </a:t>
            </a:r>
            <a:r>
              <a:rPr lang="el-GR" dirty="0" smtClean="0"/>
              <a:t> </a:t>
            </a:r>
            <a:r>
              <a:rPr lang="en-GB" dirty="0" smtClean="0"/>
              <a:t>Content-based</a:t>
            </a:r>
            <a:r>
              <a:rPr lang="en-GB" baseline="0" dirty="0" smtClean="0"/>
              <a:t> similarity measures usually satisfy the properties of metric spaces. </a:t>
            </a:r>
            <a:endParaRPr lang="en-GB" dirty="0" smtClean="0"/>
          </a:p>
          <a:p>
            <a:endParaRPr lang="en-GB" dirty="0" smtClean="0"/>
          </a:p>
          <a:p>
            <a:r>
              <a:rPr lang="en-GB" sz="1200" b="0" i="0" u="none" strike="noStrike" kern="1200" baseline="0" dirty="0" smtClean="0">
                <a:solidFill>
                  <a:schemeClr val="tx1"/>
                </a:solidFill>
                <a:latin typeface="Times New Roman" pitchFamily="80" charset="0"/>
                <a:ea typeface="ＭＳ Ｐゴシック" charset="0"/>
                <a:cs typeface="ＭＳ Ｐゴシック" charset="0"/>
              </a:rPr>
              <a:t>A. </a:t>
            </a:r>
            <a:r>
              <a:rPr lang="en-GB" sz="1200" b="0" i="0" u="none" strike="noStrike" kern="1200" baseline="0" dirty="0" err="1" smtClean="0">
                <a:solidFill>
                  <a:schemeClr val="tx1"/>
                </a:solidFill>
                <a:latin typeface="Times New Roman" pitchFamily="80" charset="0"/>
                <a:ea typeface="ＭＳ Ｐゴシック" charset="0"/>
                <a:cs typeface="ＭＳ Ｐゴシック" charset="0"/>
              </a:rPr>
              <a:t>Tversky</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Features of similarity. </a:t>
            </a:r>
            <a:r>
              <a:rPr lang="en-GB" sz="1200" b="0" i="1" u="none" strike="noStrike" kern="1200" baseline="0" dirty="0" smtClean="0">
                <a:solidFill>
                  <a:schemeClr val="tx1"/>
                </a:solidFill>
                <a:latin typeface="Times New Roman" pitchFamily="80" charset="0"/>
                <a:ea typeface="ＭＳ Ｐゴシック" charset="0"/>
                <a:cs typeface="ＭＳ Ｐゴシック" charset="0"/>
              </a:rPr>
              <a:t>Psychological Review</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84:327–352, 1977.</a:t>
            </a:r>
            <a:endParaRPr lang="en-GB" dirty="0" smtClean="0"/>
          </a:p>
          <a:p>
            <a:r>
              <a:rPr lang="en-GB" sz="1200" b="0" i="0" u="none" strike="noStrike" kern="1200" baseline="0" dirty="0" smtClean="0">
                <a:solidFill>
                  <a:schemeClr val="tx1"/>
                </a:solidFill>
                <a:latin typeface="Times New Roman" pitchFamily="80" charset="0"/>
                <a:ea typeface="ＭＳ Ｐゴシック" charset="0"/>
                <a:cs typeface="ＭＳ Ｐゴシック" charset="0"/>
              </a:rPr>
              <a:t>D. W. Jacobs, D. </a:t>
            </a:r>
            <a:r>
              <a:rPr lang="en-GB" sz="1200" b="0" i="0" u="none" strike="noStrike" kern="1200" baseline="0" dirty="0" err="1" smtClean="0">
                <a:solidFill>
                  <a:schemeClr val="tx1"/>
                </a:solidFill>
                <a:latin typeface="Times New Roman" pitchFamily="80" charset="0"/>
                <a:ea typeface="ＭＳ Ｐゴシック" charset="0"/>
                <a:cs typeface="ＭＳ Ｐゴシック" charset="0"/>
              </a:rPr>
              <a:t>Weinshall</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and Y. </a:t>
            </a:r>
            <a:r>
              <a:rPr lang="en-GB" sz="1200" b="0" i="0" u="none" strike="noStrike" kern="1200" baseline="0" dirty="0" err="1" smtClean="0">
                <a:solidFill>
                  <a:schemeClr val="tx1"/>
                </a:solidFill>
                <a:latin typeface="Times New Roman" pitchFamily="80" charset="0"/>
                <a:ea typeface="ＭＳ Ｐゴシック" charset="0"/>
                <a:cs typeface="ＭＳ Ｐゴシック" charset="0"/>
              </a:rPr>
              <a:t>Gdalyahu</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Classification with nonmetric distances: Image retrieval and class representation. </a:t>
            </a:r>
            <a:r>
              <a:rPr lang="en-GB" sz="1200" b="0" i="1" u="none" strike="noStrike" kern="1200" baseline="0" dirty="0" smtClean="0">
                <a:solidFill>
                  <a:schemeClr val="tx1"/>
                </a:solidFill>
                <a:latin typeface="Times New Roman" pitchFamily="80" charset="0"/>
                <a:ea typeface="ＭＳ Ｐゴシック" charset="0"/>
                <a:cs typeface="ＭＳ Ｐゴシック" charset="0"/>
              </a:rPr>
              <a:t>IEEE Trans. Pattern Anal. Mach. </a:t>
            </a:r>
            <a:r>
              <a:rPr lang="en-GB" sz="1200" b="0" i="1" u="none" strike="noStrike" kern="1200" baseline="0" dirty="0" err="1" smtClean="0">
                <a:solidFill>
                  <a:schemeClr val="tx1"/>
                </a:solidFill>
                <a:latin typeface="Times New Roman" pitchFamily="80" charset="0"/>
                <a:ea typeface="ＭＳ Ｐゴシック" charset="0"/>
                <a:cs typeface="ＭＳ Ｐゴシック" charset="0"/>
              </a:rPr>
              <a:t>Intell</a:t>
            </a:r>
            <a:r>
              <a:rPr lang="en-GB" sz="1200" b="0" i="1" u="none" strike="noStrike" kern="1200" baseline="0" dirty="0" smtClean="0">
                <a:solidFill>
                  <a:schemeClr val="tx1"/>
                </a:solidFill>
                <a:latin typeface="Times New Roman" pitchFamily="80" charset="0"/>
                <a:ea typeface="ＭＳ Ｐゴシック" charset="0"/>
                <a:cs typeface="ＭＳ Ｐゴシック" charset="0"/>
              </a:rPr>
              <a:t>.</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22(6):583–600, </a:t>
            </a:r>
            <a:r>
              <a:rPr lang="el-GR" sz="1200" b="0" i="0" u="none" strike="noStrike" kern="1200" baseline="0" dirty="0" smtClean="0">
                <a:solidFill>
                  <a:schemeClr val="tx1"/>
                </a:solidFill>
                <a:latin typeface="Times New Roman" pitchFamily="80" charset="0"/>
                <a:ea typeface="ＭＳ Ｐゴシック" charset="0"/>
                <a:cs typeface="ＭＳ Ｐゴシック" charset="0"/>
              </a:rPr>
              <a:t>2000.</a:t>
            </a:r>
            <a:endParaRPr lang="en-GB" sz="1200" b="0" i="0" u="none" strike="noStrike" kern="1200" baseline="0" dirty="0" smtClean="0">
              <a:solidFill>
                <a:schemeClr val="tx1"/>
              </a:solidFill>
              <a:latin typeface="Times New Roman" pitchFamily="80" charset="0"/>
              <a:ea typeface="ＭＳ Ｐゴシック" charset="0"/>
              <a:cs typeface="ＭＳ Ｐゴシック" charset="0"/>
            </a:endParaRPr>
          </a:p>
          <a:p>
            <a:pPr marL="0" marR="0" indent="0" algn="l" defTabSz="914400" rtl="0" eaLnBrk="0" fontAlgn="base" latinLnBrk="0" hangingPunct="0">
              <a:lnSpc>
                <a:spcPct val="100000"/>
              </a:lnSpc>
              <a:spcBef>
                <a:spcPct val="0"/>
              </a:spcBef>
              <a:spcAft>
                <a:spcPct val="0"/>
              </a:spcAft>
              <a:buClrTx/>
              <a:buSzTx/>
              <a:buFontTx/>
              <a:buNone/>
              <a:tabLst/>
              <a:defRPr/>
            </a:pPr>
            <a:r>
              <a:rPr lang="en-GB" sz="1200" b="0" i="0" u="none" strike="noStrike" kern="1200" baseline="0" dirty="0" smtClean="0">
                <a:solidFill>
                  <a:schemeClr val="tx1"/>
                </a:solidFill>
                <a:latin typeface="Times New Roman" pitchFamily="80" charset="0"/>
                <a:ea typeface="ＭＳ Ｐゴシック" charset="0"/>
                <a:cs typeface="ＭＳ Ｐゴシック" charset="0"/>
              </a:rPr>
              <a:t>T. </a:t>
            </a:r>
            <a:r>
              <a:rPr lang="en-GB" sz="1200" b="0" i="0" u="none" strike="noStrike" kern="1200" baseline="0" dirty="0" err="1" smtClean="0">
                <a:solidFill>
                  <a:schemeClr val="tx1"/>
                </a:solidFill>
                <a:latin typeface="Times New Roman" pitchFamily="80" charset="0"/>
                <a:ea typeface="ＭＳ Ｐゴシック" charset="0"/>
                <a:cs typeface="ＭＳ Ｐゴシック" charset="0"/>
              </a:rPr>
              <a:t>Skopal</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On fast non-metric similarity search by metric access methods. In </a:t>
            </a:r>
            <a:r>
              <a:rPr lang="en-GB" sz="1200" b="0" i="1" u="none" strike="noStrike" kern="1200" baseline="0" dirty="0" smtClean="0">
                <a:solidFill>
                  <a:schemeClr val="tx1"/>
                </a:solidFill>
                <a:latin typeface="Times New Roman" pitchFamily="80" charset="0"/>
                <a:ea typeface="ＭＳ Ｐゴシック" charset="0"/>
                <a:cs typeface="ＭＳ Ｐゴシック" charset="0"/>
              </a:rPr>
              <a:t>EDBT</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pages </a:t>
            </a:r>
            <a:r>
              <a:rPr lang="el-GR" sz="1200" b="0" i="0" u="none" strike="noStrike" kern="1200" baseline="0" dirty="0" smtClean="0">
                <a:solidFill>
                  <a:schemeClr val="tx1"/>
                </a:solidFill>
                <a:latin typeface="Times New Roman" pitchFamily="80" charset="0"/>
                <a:ea typeface="ＭＳ Ｐゴシック" charset="0"/>
                <a:cs typeface="ＭＳ Ｐゴシック" charset="0"/>
              </a:rPr>
              <a:t>718–736, 2006.</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a:t>
            </a:r>
          </a:p>
          <a:p>
            <a:pPr marL="0" marR="0" indent="0" algn="l" defTabSz="914400" rtl="0" eaLnBrk="0" fontAlgn="base" latinLnBrk="0" hangingPunct="0">
              <a:lnSpc>
                <a:spcPct val="100000"/>
              </a:lnSpc>
              <a:spcBef>
                <a:spcPct val="0"/>
              </a:spcBef>
              <a:spcAft>
                <a:spcPct val="0"/>
              </a:spcAft>
              <a:buClrTx/>
              <a:buSzTx/>
              <a:buFontTx/>
              <a:buNone/>
              <a:tabLst/>
              <a:defRPr/>
            </a:pPr>
            <a:r>
              <a:rPr lang="en-GB" sz="1200" b="0" i="0" u="none" strike="noStrike" kern="1200" baseline="0" dirty="0" smtClean="0">
                <a:solidFill>
                  <a:schemeClr val="tx1"/>
                </a:solidFill>
                <a:latin typeface="Times New Roman" pitchFamily="80" charset="0"/>
                <a:ea typeface="ＭＳ Ｐゴシック" charset="0"/>
                <a:cs typeface="ＭＳ Ｐゴシック" charset="0"/>
              </a:rPr>
              <a:t>Y. Mu and S. Yan. Non-metric locality-sensitive hashing. In </a:t>
            </a:r>
            <a:r>
              <a:rPr lang="en-GB" sz="1200" b="0" i="1" u="none" strike="noStrike" kern="1200" baseline="0" dirty="0" smtClean="0">
                <a:solidFill>
                  <a:schemeClr val="tx1"/>
                </a:solidFill>
                <a:latin typeface="Times New Roman" pitchFamily="80" charset="0"/>
                <a:ea typeface="ＭＳ Ｐゴシック" charset="0"/>
                <a:cs typeface="ＭＳ Ｐゴシック" charset="0"/>
              </a:rPr>
              <a:t>AAAI</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2010</a:t>
            </a:r>
          </a:p>
          <a:p>
            <a:endParaRPr lang="el-GR"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14</a:t>
            </a:fld>
            <a:endParaRPr lang="fr-FR"/>
          </a:p>
        </p:txBody>
      </p:sp>
    </p:spTree>
    <p:extLst>
      <p:ext uri="{BB962C8B-B14F-4D97-AF65-F5344CB8AC3E}">
        <p14:creationId xmlns:p14="http://schemas.microsoft.com/office/powerpoint/2010/main" val="21437323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b="0" i="0" u="none" strike="noStrike" kern="1200" baseline="0" dirty="0" smtClean="0">
                <a:solidFill>
                  <a:schemeClr val="tx1"/>
                </a:solidFill>
                <a:latin typeface="Times New Roman" pitchFamily="80" charset="0"/>
                <a:ea typeface="ＭＳ Ｐゴシック" charset="0"/>
                <a:cs typeface="ＭＳ Ｐゴシック" charset="0"/>
              </a:rPr>
              <a:t>Character-based functions manage to account for typographical errors (character swaps, typos, etc.). In general, these functions allow edit operations in order to transform one string into another, for example, by inserting, deleting, or substituting </a:t>
            </a:r>
            <a:r>
              <a:rPr lang="en-US" sz="1200" b="0" i="0" u="none" strike="noStrike" kern="1200" baseline="0" dirty="0" smtClean="0">
                <a:solidFill>
                  <a:schemeClr val="tx1"/>
                </a:solidFill>
                <a:latin typeface="Times New Roman" pitchFamily="80" charset="0"/>
                <a:ea typeface="ＭＳ Ｐゴシック" charset="0"/>
                <a:cs typeface="ＭＳ Ｐゴシック" charset="0"/>
              </a:rPr>
              <a:t>characters. Can handle Typographical </a:t>
            </a:r>
            <a:r>
              <a:rPr lang="en-US" sz="1200" b="0" i="0" u="none" strike="noStrike" kern="1200" baseline="0" dirty="0" smtClean="0">
                <a:solidFill>
                  <a:schemeClr val="tx1"/>
                </a:solidFill>
                <a:latin typeface="Times New Roman" pitchFamily="80" charset="0"/>
                <a:ea typeface="ＭＳ Ｐゴシック" charset="0"/>
                <a:cs typeface="ＭＳ Ｐゴシック" charset="0"/>
              </a:rPr>
              <a:t>errors</a:t>
            </a:r>
            <a:endParaRPr lang="en-US" sz="1200" b="0" i="0" u="none" strike="noStrike" kern="1200" baseline="0" dirty="0" smtClean="0">
              <a:solidFill>
                <a:schemeClr val="tx1"/>
              </a:solidFill>
              <a:latin typeface="Times New Roman" pitchFamily="80" charset="0"/>
              <a:ea typeface="ＭＳ Ｐゴシック" charset="0"/>
            </a:endParaRPr>
          </a:p>
          <a:p>
            <a:r>
              <a:rPr lang="en-GB" dirty="0" smtClean="0"/>
              <a:t>Token-based functions take as input the set of tokens of two descriptions, or alternatively, the set of n-grams of these descriptions, i.e., substrings of length n. </a:t>
            </a:r>
            <a:r>
              <a:rPr lang="el-GR" dirty="0" smtClean="0"/>
              <a:t> </a:t>
            </a:r>
            <a:r>
              <a:rPr lang="en-GB" dirty="0" smtClean="0"/>
              <a:t>Intuitively, </a:t>
            </a:r>
            <a:r>
              <a:rPr lang="en-GB" dirty="0" err="1" smtClean="0"/>
              <a:t>Jaccard</a:t>
            </a:r>
            <a:r>
              <a:rPr lang="en-GB" dirty="0" smtClean="0"/>
              <a:t> similarity expresses the number of tokens two sets have in common divided by the total number of unique tokens. Similarly dice similarity is equal to the number of tokens or n-grams in common to both sets, relative to the average size of the total number of tokens present. It is essentially the harmonic mean of precision and recall</a:t>
            </a:r>
            <a:r>
              <a:rPr lang="en-GB" dirty="0" smtClean="0"/>
              <a:t>.</a:t>
            </a:r>
            <a:endParaRPr lang="en-GB" dirty="0" smtClean="0"/>
          </a:p>
          <a:p>
            <a:r>
              <a:rPr lang="en-GB" dirty="0" smtClean="0"/>
              <a:t>The </a:t>
            </a:r>
            <a:r>
              <a:rPr lang="en-GB" dirty="0" err="1" smtClean="0"/>
              <a:t>Levenshtein</a:t>
            </a:r>
            <a:r>
              <a:rPr lang="en-GB" dirty="0" smtClean="0"/>
              <a:t> distance satisfies the formal properties of a metric, but </a:t>
            </a:r>
            <a:r>
              <a:rPr lang="en-GB" dirty="0" err="1" smtClean="0"/>
              <a:t>Jaro</a:t>
            </a:r>
            <a:r>
              <a:rPr lang="en-GB" dirty="0" smtClean="0"/>
              <a:t> and </a:t>
            </a:r>
            <a:r>
              <a:rPr lang="en-GB" dirty="0" err="1" smtClean="0"/>
              <a:t>Jaro</a:t>
            </a:r>
            <a:r>
              <a:rPr lang="en-GB" dirty="0" smtClean="0"/>
              <a:t>-Winkler similarity functions are not symmetric, and consequently, cannot be considered as metrics [</a:t>
            </a:r>
            <a:r>
              <a:rPr lang="en-GB" dirty="0" err="1" smtClean="0"/>
              <a:t>Euzenat</a:t>
            </a:r>
            <a:endParaRPr lang="en-GB" dirty="0" smtClean="0"/>
          </a:p>
          <a:p>
            <a:r>
              <a:rPr lang="en-GB" dirty="0" smtClean="0"/>
              <a:t>and </a:t>
            </a:r>
            <a:r>
              <a:rPr lang="en-GB" dirty="0" err="1" smtClean="0"/>
              <a:t>Shvaiko</a:t>
            </a:r>
            <a:r>
              <a:rPr lang="en-GB" dirty="0" smtClean="0"/>
              <a:t>, 2013</a:t>
            </a:r>
            <a:r>
              <a:rPr lang="en-GB" dirty="0" smtClean="0"/>
              <a:t>]</a:t>
            </a:r>
            <a:endParaRPr lang="en-GB" dirty="0" smtClean="0"/>
          </a:p>
          <a:p>
            <a:r>
              <a:rPr lang="en-GB" dirty="0" smtClean="0"/>
              <a:t>Note that symmetry and triangle inequality are not required for token-based similarity functions to be labelled as strong or weak. Note also that only </a:t>
            </a:r>
            <a:r>
              <a:rPr lang="en-GB" dirty="0" err="1" smtClean="0"/>
              <a:t>Jaccard</a:t>
            </a:r>
            <a:r>
              <a:rPr lang="en-GB" dirty="0" smtClean="0"/>
              <a:t> can be considered as a metric, since the rest of the token-based similarity functions do not satisfy the triangle inequality [</a:t>
            </a:r>
            <a:r>
              <a:rPr lang="en-GB" dirty="0" err="1" smtClean="0"/>
              <a:t>Charikar</a:t>
            </a:r>
            <a:r>
              <a:rPr lang="en-GB" dirty="0" smtClean="0"/>
              <a:t>, 2002</a:t>
            </a:r>
            <a:r>
              <a:rPr lang="en-GB" dirty="0" smtClean="0"/>
              <a:t>].</a:t>
            </a:r>
            <a:endParaRPr lang="en-GB" dirty="0" smtClean="0"/>
          </a:p>
          <a:p>
            <a:r>
              <a:rPr lang="en-GB" dirty="0" smtClean="0"/>
              <a:t>M. S. </a:t>
            </a:r>
            <a:r>
              <a:rPr lang="en-GB" dirty="0" err="1" smtClean="0"/>
              <a:t>Charikar</a:t>
            </a:r>
            <a:r>
              <a:rPr lang="en-GB" dirty="0" smtClean="0"/>
              <a:t>. Similarity estimation techniques from rounding algorithms. In STOC, pages 380–388, 2002.</a:t>
            </a:r>
          </a:p>
          <a:p>
            <a:r>
              <a:rPr lang="en-GB" dirty="0" smtClean="0"/>
              <a:t>W. Cohen, P.</a:t>
            </a:r>
            <a:r>
              <a:rPr lang="en-GB" baseline="0" dirty="0" smtClean="0"/>
              <a:t> </a:t>
            </a:r>
            <a:r>
              <a:rPr lang="en-GB" dirty="0" err="1" smtClean="0"/>
              <a:t>Ravikumar</a:t>
            </a:r>
            <a:r>
              <a:rPr lang="en-GB" dirty="0" smtClean="0"/>
              <a:t>, S. Fienberg, (2003-08-01). A Comparison of String Distance Metrics for Name-Matching Tasks.</a:t>
            </a:r>
            <a:r>
              <a:rPr lang="en-GB" baseline="0" dirty="0" smtClean="0"/>
              <a:t> </a:t>
            </a:r>
            <a:r>
              <a:rPr lang="en-GB" dirty="0" smtClean="0"/>
              <a:t>73–78</a:t>
            </a:r>
            <a:r>
              <a:rPr lang="en-GB" dirty="0" smtClean="0"/>
              <a:t>.</a:t>
            </a:r>
            <a:endParaRPr lang="en-GB" dirty="0" smtClean="0"/>
          </a:p>
          <a:p>
            <a:r>
              <a:rPr lang="en-GB" dirty="0" smtClean="0"/>
              <a:t>A hybrid similarity measure combines several single similarity measures with a combination method to achieve better extraction results. </a:t>
            </a:r>
          </a:p>
          <a:p>
            <a:r>
              <a:rPr lang="en-GB" dirty="0" smtClean="0"/>
              <a:t>Global Evidence of Similarity (GES) : Using a statistical (generative) model for composing one signal from another, we derive information-theoretic measures for local and global similarities induced by shared regions. The local similarities of shared regions (“local evidence scores”) are accumulated into  a  global  similarity  score  (“global  evidence  score”)  of  the  entire  query  signal  relative  to  the reference signal</a:t>
            </a:r>
            <a:r>
              <a:rPr lang="en-GB" dirty="0" smtClean="0"/>
              <a:t>.</a:t>
            </a:r>
            <a:endParaRPr lang="en-GB" dirty="0" smtClean="0"/>
          </a:p>
          <a:p>
            <a:r>
              <a:rPr lang="en-GB" dirty="0" err="1" smtClean="0"/>
              <a:t>softTFIDF</a:t>
            </a:r>
            <a:r>
              <a:rPr lang="en-GB" dirty="0" smtClean="0"/>
              <a:t>:  a “soft” version of TFIDF, in which similar tokens are considered as well as tokens in S intersection </a:t>
            </a:r>
            <a:r>
              <a:rPr lang="en-GB" dirty="0" smtClean="0"/>
              <a:t>T</a:t>
            </a:r>
            <a:endParaRPr lang="en-GB" dirty="0" smtClean="0"/>
          </a:p>
          <a:p>
            <a:r>
              <a:rPr lang="en-GB" dirty="0" smtClean="0"/>
              <a:t>Zhu, X., Gong, P., Zhao, Z., &amp; Zhang, C. (2012). Learning similarity metric with SVM. In Proceedings of the International Joint Conference on Neural Networks. </a:t>
            </a:r>
            <a:endParaRPr lang="el-GR"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15</a:t>
            </a:fld>
            <a:endParaRPr lang="fr-FR"/>
          </a:p>
        </p:txBody>
      </p:sp>
    </p:spTree>
    <p:extLst>
      <p:ext uri="{BB962C8B-B14F-4D97-AF65-F5344CB8AC3E}">
        <p14:creationId xmlns:p14="http://schemas.microsoft.com/office/powerpoint/2010/main" val="16941779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16</a:t>
            </a:fld>
            <a:endParaRPr lang="fr-FR"/>
          </a:p>
        </p:txBody>
      </p:sp>
    </p:spTree>
    <p:extLst>
      <p:ext uri="{BB962C8B-B14F-4D97-AF65-F5344CB8AC3E}">
        <p14:creationId xmlns:p14="http://schemas.microsoft.com/office/powerpoint/2010/main" val="2155329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l-G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17</a:t>
            </a:fld>
            <a:endParaRPr lang="fr-FR"/>
          </a:p>
        </p:txBody>
      </p:sp>
    </p:spTree>
    <p:extLst>
      <p:ext uri="{BB962C8B-B14F-4D97-AF65-F5344CB8AC3E}">
        <p14:creationId xmlns:p14="http://schemas.microsoft.com/office/powerpoint/2010/main" val="2567169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smtClean="0">
                <a:solidFill>
                  <a:schemeClr val="tx1"/>
                </a:solidFill>
                <a:effectLst/>
                <a:latin typeface="Times New Roman" pitchFamily="80" charset="0"/>
                <a:ea typeface="ＭＳ Ｐゴシック" charset="0"/>
                <a:cs typeface="ＭＳ Ｐゴシック" charset="0"/>
              </a:rPr>
              <a:t>Q-grams: A Foundation for Approximate String Processing</a:t>
            </a:r>
          </a:p>
          <a:p>
            <a:endParaRPr lang="el-GR"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18</a:t>
            </a:fld>
            <a:endParaRPr lang="fr-FR"/>
          </a:p>
        </p:txBody>
      </p:sp>
    </p:spTree>
    <p:extLst>
      <p:ext uri="{BB962C8B-B14F-4D97-AF65-F5344CB8AC3E}">
        <p14:creationId xmlns:p14="http://schemas.microsoft.com/office/powerpoint/2010/main" val="36142434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smtClean="0">
                <a:solidFill>
                  <a:schemeClr val="tx1"/>
                </a:solidFill>
                <a:latin typeface="Times New Roman" pitchFamily="80" charset="0"/>
                <a:ea typeface="ＭＳ Ｐゴシック" charset="0"/>
                <a:cs typeface="ＭＳ Ｐゴシック" charset="0"/>
              </a:rPr>
              <a:t>Entity Similarity Functions</a:t>
            </a:r>
          </a:p>
          <a:p>
            <a:r>
              <a:rPr lang="en-GB" sz="1200" kern="1200" dirty="0" smtClean="0">
                <a:solidFill>
                  <a:schemeClr val="tx1"/>
                </a:solidFill>
                <a:latin typeface="Times New Roman" pitchFamily="80" charset="0"/>
                <a:ea typeface="ＭＳ Ｐゴシック" charset="0"/>
                <a:cs typeface="ＭＳ Ｐゴシック" charset="0"/>
              </a:rPr>
              <a:t>Content-based </a:t>
            </a:r>
          </a:p>
          <a:p>
            <a:r>
              <a:rPr lang="en-GB" sz="1200" kern="1200" dirty="0" smtClean="0">
                <a:solidFill>
                  <a:schemeClr val="tx1"/>
                </a:solidFill>
                <a:latin typeface="Times New Roman" pitchFamily="80" charset="0"/>
                <a:ea typeface="ＭＳ Ｐゴシック" charset="0"/>
                <a:cs typeface="ＭＳ Ｐゴシック" charset="0"/>
              </a:rPr>
              <a:t>Context-based</a:t>
            </a:r>
          </a:p>
          <a:p>
            <a:r>
              <a:rPr lang="en-GB" sz="1200" kern="1200" dirty="0" smtClean="0">
                <a:solidFill>
                  <a:schemeClr val="tx1"/>
                </a:solidFill>
                <a:latin typeface="Times New Roman" pitchFamily="80" charset="0"/>
                <a:ea typeface="ＭＳ Ｐゴシック" charset="0"/>
                <a:cs typeface="ＭＳ Ｐゴシック" charset="0"/>
              </a:rPr>
              <a:t>Blocking Frameworks for Web-scale ER</a:t>
            </a:r>
          </a:p>
          <a:p>
            <a:r>
              <a:rPr lang="en-GB" sz="1200" kern="1200" dirty="0" smtClean="0">
                <a:solidFill>
                  <a:schemeClr val="tx1"/>
                </a:solidFill>
                <a:latin typeface="Times New Roman" pitchFamily="80" charset="0"/>
                <a:ea typeface="ＭＳ Ｐゴシック" charset="0"/>
                <a:cs typeface="ＭＳ Ｐゴシック" charset="0"/>
              </a:rPr>
              <a:t>Token-based</a:t>
            </a:r>
          </a:p>
          <a:p>
            <a:r>
              <a:rPr lang="en-GB" sz="1200" kern="1200" dirty="0" smtClean="0">
                <a:solidFill>
                  <a:schemeClr val="tx1"/>
                </a:solidFill>
                <a:latin typeface="Times New Roman" pitchFamily="80" charset="0"/>
                <a:ea typeface="ＭＳ Ｐゴシック" charset="0"/>
                <a:cs typeface="ＭＳ Ｐゴシック" charset="0"/>
              </a:rPr>
              <a:t>Attribute-based</a:t>
            </a:r>
          </a:p>
          <a:p>
            <a:r>
              <a:rPr lang="en-GB" sz="1200" kern="1200" dirty="0" smtClean="0">
                <a:solidFill>
                  <a:schemeClr val="tx1"/>
                </a:solidFill>
                <a:latin typeface="Times New Roman" pitchFamily="80" charset="0"/>
                <a:ea typeface="ＭＳ Ｐゴシック" charset="0"/>
                <a:cs typeface="ＭＳ Ｐゴシック" charset="0"/>
              </a:rPr>
              <a:t>URL-based</a:t>
            </a:r>
          </a:p>
          <a:p>
            <a:r>
              <a:rPr lang="en-GB" sz="1200" kern="1200" dirty="0" smtClean="0">
                <a:solidFill>
                  <a:schemeClr val="tx1"/>
                </a:solidFill>
                <a:latin typeface="Times New Roman" pitchFamily="80" charset="0"/>
                <a:ea typeface="ＭＳ Ｐゴシック" charset="0"/>
                <a:cs typeface="ＭＳ Ｐゴシック" charset="0"/>
              </a:rPr>
              <a:t>Block Post-processing</a:t>
            </a:r>
          </a:p>
          <a:p>
            <a:r>
              <a:rPr lang="en-GB" sz="1200" kern="1200" dirty="0" smtClean="0">
                <a:solidFill>
                  <a:schemeClr val="tx1"/>
                </a:solidFill>
                <a:latin typeface="Times New Roman" pitchFamily="80" charset="0"/>
                <a:ea typeface="ＭＳ Ｐゴシック" charset="0"/>
                <a:cs typeface="ＭＳ Ｐゴシック" charset="0"/>
              </a:rPr>
              <a:t>Critical Assessment of Blocking Techniques</a:t>
            </a:r>
          </a:p>
          <a:p>
            <a:pPr marL="0" marR="0" indent="0" algn="l" defTabSz="914400" rtl="0" eaLnBrk="0" fontAlgn="base" latinLnBrk="0" hangingPunct="0">
              <a:lnSpc>
                <a:spcPct val="100000"/>
              </a:lnSpc>
              <a:spcBef>
                <a:spcPct val="0"/>
              </a:spcBef>
              <a:spcAft>
                <a:spcPct val="0"/>
              </a:spcAft>
              <a:buClrTx/>
              <a:buSzTx/>
              <a:buFontTx/>
              <a:buNone/>
              <a:tabLst/>
              <a:defRPr/>
            </a:pPr>
            <a:r>
              <a:rPr lang="en-GB" sz="1200" kern="1200" dirty="0" smtClean="0">
                <a:solidFill>
                  <a:schemeClr val="tx1"/>
                </a:solidFill>
                <a:latin typeface="Times New Roman" pitchFamily="80" charset="0"/>
                <a:ea typeface="ＭＳ Ｐゴシック" charset="0"/>
                <a:cs typeface="ＭＳ Ｐゴシック" charset="0"/>
              </a:rPr>
              <a:t>Meta-Blocking</a:t>
            </a: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1</a:t>
            </a:fld>
            <a:endParaRPr lang="fr-FR"/>
          </a:p>
        </p:txBody>
      </p:sp>
    </p:spTree>
    <p:extLst>
      <p:ext uri="{BB962C8B-B14F-4D97-AF65-F5344CB8AC3E}">
        <p14:creationId xmlns:p14="http://schemas.microsoft.com/office/powerpoint/2010/main" val="31432397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3586927B-C2F3-4548-AC2E-0D311B679999}" type="slidenum">
              <a:rPr lang="fr-FR" smtClean="0"/>
              <a:pPr>
                <a:defRPr/>
              </a:pPr>
              <a:t>19</a:t>
            </a:fld>
            <a:endParaRPr lang="fr-F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GB" sz="1200" kern="1200" dirty="0" smtClean="0">
              <a:solidFill>
                <a:schemeClr val="tx1"/>
              </a:solidFill>
              <a:latin typeface="Times New Roman" pitchFamily="80" charset="0"/>
              <a:ea typeface="ＭＳ Ｐゴシック" charset="0"/>
              <a:cs typeface="ＭＳ Ｐゴシック" charset="0"/>
            </a:endParaRP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20</a:t>
            </a:fld>
            <a:endParaRPr lang="fr-FR"/>
          </a:p>
        </p:txBody>
      </p:sp>
    </p:spTree>
    <p:extLst>
      <p:ext uri="{BB962C8B-B14F-4D97-AF65-F5344CB8AC3E}">
        <p14:creationId xmlns:p14="http://schemas.microsoft.com/office/powerpoint/2010/main" val="21030724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dirty="0" smtClean="0"/>
              <a:t>R. </a:t>
            </a:r>
            <a:r>
              <a:rPr lang="en-US" dirty="0" err="1" smtClean="0"/>
              <a:t>Ananthakrishna</a:t>
            </a:r>
            <a:r>
              <a:rPr lang="en-US" dirty="0" smtClean="0"/>
              <a:t>, S. Chaudhuri, and V. </a:t>
            </a:r>
            <a:r>
              <a:rPr lang="en-US" dirty="0" err="1" smtClean="0"/>
              <a:t>Ganti</a:t>
            </a:r>
            <a:r>
              <a:rPr lang="en-US" dirty="0" smtClean="0"/>
              <a:t>. Eliminating fuzzy duplicates in data warehouses.</a:t>
            </a:r>
            <a:r>
              <a:rPr lang="en-US" baseline="0" dirty="0" smtClean="0"/>
              <a:t> </a:t>
            </a:r>
            <a:r>
              <a:rPr lang="en-US" dirty="0" smtClean="0"/>
              <a:t>In VLDB, pages 586–597, 2002. </a:t>
            </a:r>
          </a:p>
          <a:p>
            <a:pPr marL="0" marR="0" indent="0" algn="l" defTabSz="914400" rtl="0" eaLnBrk="0" fontAlgn="base" latinLnBrk="0" hangingPunct="0">
              <a:lnSpc>
                <a:spcPct val="100000"/>
              </a:lnSpc>
              <a:spcBef>
                <a:spcPct val="0"/>
              </a:spcBef>
              <a:spcAft>
                <a:spcPct val="0"/>
              </a:spcAft>
              <a:buClrTx/>
              <a:buSzTx/>
              <a:buFontTx/>
              <a:buNone/>
              <a:tabLst/>
              <a:defRPr/>
            </a:pPr>
            <a:r>
              <a:rPr lang="en-US" dirty="0" smtClean="0"/>
              <a:t>P. </a:t>
            </a:r>
            <a:r>
              <a:rPr lang="en-US" dirty="0" err="1" smtClean="0"/>
              <a:t>Calado</a:t>
            </a:r>
            <a:r>
              <a:rPr lang="en-US" dirty="0" smtClean="0"/>
              <a:t>,, M Herschel, L. </a:t>
            </a:r>
            <a:r>
              <a:rPr lang="en-US" dirty="0" err="1" smtClean="0"/>
              <a:t>Leitão</a:t>
            </a:r>
            <a:r>
              <a:rPr lang="en-US" dirty="0" smtClean="0"/>
              <a:t>: An Overview of XML Duplicate Detection Algorithms. Soft Computing in XML Data Management 2010: 193-224</a:t>
            </a:r>
            <a:endParaRPr lang="el-GR" dirty="0" smtClean="0"/>
          </a:p>
          <a:p>
            <a:endParaRPr lang="en-GB" dirty="0" smtClean="0"/>
          </a:p>
          <a:p>
            <a:r>
              <a:rPr lang="en-GB" dirty="0" smtClean="0"/>
              <a:t>[Weis and </a:t>
            </a:r>
            <a:r>
              <a:rPr lang="en-GB" dirty="0" err="1" smtClean="0"/>
              <a:t>Naumann</a:t>
            </a:r>
            <a:r>
              <a:rPr lang="en-GB" dirty="0" smtClean="0"/>
              <a:t>, 2005] adapts DELPHI has been extended to work not only for a single branch of hierarchy, but also for cases in</a:t>
            </a:r>
            <a:r>
              <a:rPr lang="en-GB" baseline="0" dirty="0" smtClean="0"/>
              <a:t> </a:t>
            </a:r>
            <a:r>
              <a:rPr lang="en-GB" dirty="0" smtClean="0"/>
              <a:t>which one table may have several children tables. </a:t>
            </a:r>
          </a:p>
          <a:p>
            <a:pPr marL="0" marR="0" indent="0" algn="l" defTabSz="914400" rtl="0" eaLnBrk="0" fontAlgn="base" latinLnBrk="0" hangingPunct="0">
              <a:lnSpc>
                <a:spcPct val="100000"/>
              </a:lnSpc>
              <a:spcBef>
                <a:spcPct val="0"/>
              </a:spcBef>
              <a:spcAft>
                <a:spcPct val="0"/>
              </a:spcAft>
              <a:buClrTx/>
              <a:buSzTx/>
              <a:buFontTx/>
              <a:buNone/>
              <a:tabLst/>
              <a:defRPr/>
            </a:pPr>
            <a:r>
              <a:rPr lang="en-GB" dirty="0" smtClean="0"/>
              <a:t>M. Weis and F. </a:t>
            </a:r>
            <a:r>
              <a:rPr lang="en-GB" dirty="0" err="1" smtClean="0"/>
              <a:t>Naumann</a:t>
            </a:r>
            <a:r>
              <a:rPr lang="en-GB" dirty="0" smtClean="0"/>
              <a:t>. </a:t>
            </a:r>
            <a:r>
              <a:rPr lang="en-GB" dirty="0" err="1" smtClean="0"/>
              <a:t>Dogmatix</a:t>
            </a:r>
            <a:r>
              <a:rPr lang="en-GB" dirty="0" smtClean="0"/>
              <a:t> tracks down duplicates in XML. In SIGMOD, pages 431–442, 2005. </a:t>
            </a:r>
            <a:endParaRPr lang="el-GR" dirty="0" smtClean="0"/>
          </a:p>
          <a:p>
            <a:endParaRPr lang="en-GB" dirty="0" smtClean="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21</a:t>
            </a:fld>
            <a:endParaRPr lang="fr-FR"/>
          </a:p>
        </p:txBody>
      </p:sp>
    </p:spTree>
    <p:extLst>
      <p:ext uri="{BB962C8B-B14F-4D97-AF65-F5344CB8AC3E}">
        <p14:creationId xmlns:p14="http://schemas.microsoft.com/office/powerpoint/2010/main" val="151009252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Summation</a:t>
            </a:r>
            <a:r>
              <a:rPr lang="en-GB" baseline="0" dirty="0" smtClean="0"/>
              <a:t> is performed over the total number of tuples of a relation of interest </a:t>
            </a:r>
            <a:r>
              <a:rPr lang="en-GB" dirty="0" err="1" smtClean="0"/>
              <a:t>Ri</a:t>
            </a:r>
            <a:r>
              <a:rPr lang="en-GB" dirty="0" smtClean="0"/>
              <a:t>. </a:t>
            </a:r>
            <a:endParaRPr lang="en-GB" baseline="0" dirty="0" smtClean="0"/>
          </a:p>
          <a:p>
            <a:endParaRPr lang="en-GB" dirty="0" smtClean="0"/>
          </a:p>
          <a:p>
            <a:r>
              <a:rPr lang="en-GB" dirty="0" smtClean="0"/>
              <a:t>Let  G={v1,  ...,  </a:t>
            </a:r>
            <a:r>
              <a:rPr lang="en-GB" dirty="0" err="1" smtClean="0"/>
              <a:t>vn</a:t>
            </a:r>
            <a:r>
              <a:rPr lang="en-GB" dirty="0" smtClean="0"/>
              <a:t>}  be  a  set  of  tuples  from  </a:t>
            </a:r>
            <a:r>
              <a:rPr lang="en-GB" dirty="0" err="1" smtClean="0"/>
              <a:t>Ri</a:t>
            </a:r>
            <a:r>
              <a:rPr lang="en-GB" dirty="0" smtClean="0"/>
              <a:t>.  Let TS(v) denote  the  set  of  tokens  in  a  tuple  v.  Let </a:t>
            </a:r>
            <a:r>
              <a:rPr lang="en-GB" dirty="0" err="1" smtClean="0"/>
              <a:t>Bt</a:t>
            </a:r>
            <a:r>
              <a:rPr lang="en-GB" dirty="0" smtClean="0"/>
              <a:t> (G)  be  the  bag (multi-set)  of  all  tokens  that  occur  in  any  tuple  in  G.  Let </a:t>
            </a:r>
            <a:r>
              <a:rPr lang="en-GB" dirty="0" err="1" smtClean="0"/>
              <a:t>tf</a:t>
            </a:r>
            <a:r>
              <a:rPr lang="en-GB" dirty="0" smtClean="0"/>
              <a:t>(t)</a:t>
            </a:r>
          </a:p>
          <a:p>
            <a:r>
              <a:rPr lang="en-GB" dirty="0" smtClean="0"/>
              <a:t> denote  the  frequency  of  a  token  t  in  </a:t>
            </a:r>
            <a:r>
              <a:rPr lang="en-GB" dirty="0" err="1" smtClean="0"/>
              <a:t>Bt</a:t>
            </a:r>
            <a:r>
              <a:rPr lang="en-GB" dirty="0" smtClean="0"/>
              <a:t> (G).  The token containment  metric  </a:t>
            </a:r>
            <a:r>
              <a:rPr lang="en-GB" dirty="0" err="1" smtClean="0"/>
              <a:t>tcm</a:t>
            </a:r>
            <a:r>
              <a:rPr lang="en-GB" dirty="0" smtClean="0"/>
              <a:t>(v,  v’)  with  respect  to  G  between tuples  v  and  v’  in  G  is  given  by  the  containment  metric cm(TS(v),  TS(v’))  with  respect  to  G  between  their  token sets. For example, if all tokens have equal IDF values then </a:t>
            </a:r>
            <a:r>
              <a:rPr lang="en-GB" dirty="0" err="1" smtClean="0"/>
              <a:t>tcm</a:t>
            </a:r>
            <a:r>
              <a:rPr lang="en-GB" dirty="0" smtClean="0"/>
              <a:t>([“MO”,  “United  States”],    [“MO”,  “United  States  of America”])  is  1.0;  And,  </a:t>
            </a:r>
            <a:r>
              <a:rPr lang="en-GB" dirty="0" err="1" smtClean="0"/>
              <a:t>tcm</a:t>
            </a:r>
            <a:r>
              <a:rPr lang="en-GB" dirty="0" smtClean="0"/>
              <a:t>([“MO”,  “United  States  of America”], [“MO”, “United States”]) is 0.6. Observe  that  when  two  tokens  differ  slightly  due  to  a typographical  error,  token  containment  metric  still  treats </a:t>
            </a:r>
          </a:p>
          <a:p>
            <a:r>
              <a:rPr lang="en-GB" dirty="0" smtClean="0"/>
              <a:t>them  as  two  distinct  tokens.  To  address  this  shortcoming, we  treat  two  very  similar  tokens—with edit  distance 3 less than a small value (say, 0.15)—in </a:t>
            </a:r>
            <a:r>
              <a:rPr lang="en-GB" dirty="0" err="1" smtClean="0"/>
              <a:t>Bt</a:t>
            </a:r>
            <a:r>
              <a:rPr lang="en-GB" dirty="0" smtClean="0"/>
              <a:t> (G) to be synonyms. </a:t>
            </a:r>
            <a:endParaRPr lang="el-GR"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22</a:t>
            </a:fld>
            <a:endParaRPr lang="fr-FR"/>
          </a:p>
        </p:txBody>
      </p:sp>
    </p:spTree>
    <p:extLst>
      <p:ext uri="{BB962C8B-B14F-4D97-AF65-F5344CB8AC3E}">
        <p14:creationId xmlns:p14="http://schemas.microsoft.com/office/powerpoint/2010/main" val="127482295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If  </a:t>
            </a:r>
            <a:r>
              <a:rPr lang="en-GB" dirty="0" err="1" smtClean="0"/>
              <a:t>i</a:t>
            </a:r>
            <a:r>
              <a:rPr lang="en-GB" dirty="0" smtClean="0"/>
              <a:t>  &gt;  1,  we  say  that  two  tuples  v1  and  v2  in  </a:t>
            </a:r>
            <a:r>
              <a:rPr lang="en-GB" dirty="0" err="1" smtClean="0"/>
              <a:t>Ri</a:t>
            </a:r>
            <a:r>
              <a:rPr lang="en-GB" dirty="0" smtClean="0"/>
              <a:t> co-occur through a tuple v in Ri-1 if they both join with v. In general, two distinct tuples v1 and v2 in </a:t>
            </a:r>
            <a:r>
              <a:rPr lang="en-GB" dirty="0" err="1" smtClean="0"/>
              <a:t>Ri</a:t>
            </a:r>
            <a:r>
              <a:rPr lang="en-GB" dirty="0" smtClean="0"/>
              <a:t> join with two sets S1 and S2 (usually  with little overlap) of tuples in Ri-1. We call S1 the children set CS(v1) of v1, and S2 the children set CS(v2) of  v2.  Let  G={v1,  ...,  </a:t>
            </a:r>
            <a:r>
              <a:rPr lang="en-GB" dirty="0" err="1" smtClean="0"/>
              <a:t>vn</a:t>
            </a:r>
            <a:r>
              <a:rPr lang="en-GB" dirty="0" smtClean="0"/>
              <a:t>}  be  a  set  of  tuples  from  </a:t>
            </a:r>
            <a:r>
              <a:rPr lang="en-GB" dirty="0" err="1" smtClean="0"/>
              <a:t>Ri</a:t>
            </a:r>
            <a:r>
              <a:rPr lang="en-GB" dirty="0" smtClean="0"/>
              <a:t>.  Let </a:t>
            </a:r>
            <a:r>
              <a:rPr lang="en-GB" dirty="0" err="1" smtClean="0"/>
              <a:t>Bc</a:t>
            </a:r>
            <a:r>
              <a:rPr lang="en-GB" dirty="0" smtClean="0"/>
              <a:t>(G)  be  the  bag  (multi-set)  of  all  children  tuples  in  Ri-1 with any tuple in G as parent.  The child frequency </a:t>
            </a:r>
            <a:r>
              <a:rPr lang="en-GB" dirty="0" err="1" smtClean="0"/>
              <a:t>cf</a:t>
            </a:r>
            <a:r>
              <a:rPr lang="en-GB" dirty="0" smtClean="0"/>
              <a:t>(c) of a  child tuple c  with  respect  to  G  is  the  number  of  times  c occurs  in  </a:t>
            </a:r>
            <a:r>
              <a:rPr lang="en-GB" dirty="0" err="1" smtClean="0"/>
              <a:t>Bc</a:t>
            </a:r>
            <a:r>
              <a:rPr lang="en-GB" dirty="0" smtClean="0"/>
              <a:t>(G).  The FK-containment  metric  </a:t>
            </a:r>
            <a:r>
              <a:rPr lang="en-GB" dirty="0" err="1" smtClean="0"/>
              <a:t>fkcm</a:t>
            </a:r>
            <a:r>
              <a:rPr lang="en-GB" dirty="0" smtClean="0"/>
              <a:t>(v,  v’) with respect to G between v and v’ in G is the containment metric  cm(CS(v),  CS(v’))  with  respect  to  </a:t>
            </a:r>
            <a:r>
              <a:rPr lang="en-GB" dirty="0" err="1" smtClean="0"/>
              <a:t>Bc</a:t>
            </a:r>
            <a:r>
              <a:rPr lang="en-GB" dirty="0" smtClean="0"/>
              <a:t>(G)  between the  children  sets  CS(v)  and  CS(v’).  For  example,  the  FK-containment   metric   between   values   “Missouri”   (whose </a:t>
            </a:r>
            <a:r>
              <a:rPr lang="en-GB" dirty="0" err="1" smtClean="0"/>
              <a:t>State.Id</a:t>
            </a:r>
            <a:r>
              <a:rPr lang="en-GB" dirty="0" smtClean="0"/>
              <a:t>  is  S4)  and  “MO”  (whose  </a:t>
            </a:r>
            <a:r>
              <a:rPr lang="en-GB" dirty="0" err="1" smtClean="0"/>
              <a:t>State.Id</a:t>
            </a:r>
            <a:r>
              <a:rPr lang="en-GB" dirty="0" smtClean="0"/>
              <a:t>  is  S3)  in  the State relation is 1.0 because their children  sets are identical ({Joplin}). </a:t>
            </a:r>
          </a:p>
          <a:p>
            <a:endParaRPr lang="en-GB" dirty="0" smtClean="0"/>
          </a:p>
          <a:p>
            <a:r>
              <a:rPr lang="en-US" sz="1200" kern="1200" dirty="0" smtClean="0">
                <a:solidFill>
                  <a:schemeClr val="tx1"/>
                </a:solidFill>
                <a:latin typeface="Times New Roman" pitchFamily="80" charset="0"/>
                <a:ea typeface="ＭＳ Ｐゴシック" charset="0"/>
                <a:cs typeface="ＭＳ Ｐゴシック" charset="0"/>
              </a:rPr>
              <a:t>If a has as child b and c has also as child b, then for the following hierarchy </a:t>
            </a:r>
            <a:r>
              <a:rPr lang="en-US" dirty="0" smtClean="0"/>
              <a:t/>
            </a:r>
            <a:br>
              <a:rPr lang="en-US" dirty="0" smtClean="0"/>
            </a:br>
            <a:r>
              <a:rPr lang="en-US" dirty="0" smtClean="0"/>
              <a:t/>
            </a:r>
            <a:br>
              <a:rPr lang="en-US" dirty="0" smtClean="0"/>
            </a:br>
            <a:r>
              <a:rPr lang="en-US" sz="1200" kern="1200" dirty="0" smtClean="0">
                <a:solidFill>
                  <a:schemeClr val="tx1"/>
                </a:solidFill>
                <a:latin typeface="Times New Roman" pitchFamily="80" charset="0"/>
                <a:ea typeface="ＭＳ Ｐゴシック" charset="0"/>
                <a:cs typeface="ＭＳ Ｐゴシック" charset="0"/>
              </a:rPr>
              <a:t>Level 2:  a   c</a:t>
            </a:r>
            <a:r>
              <a:rPr lang="en-US" dirty="0" smtClean="0"/>
              <a:t/>
            </a:r>
            <a:br>
              <a:rPr lang="en-US" dirty="0" smtClean="0"/>
            </a:br>
            <a:r>
              <a:rPr lang="en-US" sz="1200" kern="1200" dirty="0" smtClean="0">
                <a:solidFill>
                  <a:schemeClr val="tx1"/>
                </a:solidFill>
                <a:latin typeface="Times New Roman" pitchFamily="80" charset="0"/>
                <a:ea typeface="ＭＳ Ｐゴシック" charset="0"/>
                <a:cs typeface="ＭＳ Ｐゴシック" charset="0"/>
              </a:rPr>
              <a:t>     \  /</a:t>
            </a:r>
            <a:r>
              <a:rPr lang="en-US" dirty="0" smtClean="0"/>
              <a:t/>
            </a:r>
            <a:br>
              <a:rPr lang="en-US" dirty="0" smtClean="0"/>
            </a:br>
            <a:r>
              <a:rPr lang="en-US" sz="1200" kern="1200" dirty="0" smtClean="0">
                <a:solidFill>
                  <a:schemeClr val="tx1"/>
                </a:solidFill>
                <a:latin typeface="Times New Roman" pitchFamily="80" charset="0"/>
                <a:ea typeface="ＭＳ Ｐゴシック" charset="0"/>
                <a:cs typeface="ＭＳ Ｐゴシック" charset="0"/>
              </a:rPr>
              <a:t>Level :     b</a:t>
            </a:r>
            <a:r>
              <a:rPr lang="en-US" dirty="0" smtClean="0"/>
              <a:t/>
            </a:r>
            <a:br>
              <a:rPr lang="en-US" dirty="0" smtClean="0"/>
            </a:br>
            <a:r>
              <a:rPr lang="en-US" dirty="0" smtClean="0"/>
              <a:t/>
            </a:r>
            <a:br>
              <a:rPr lang="en-US" dirty="0" smtClean="0"/>
            </a:br>
            <a:r>
              <a:rPr lang="en-US" sz="1200" kern="1200" dirty="0" smtClean="0">
                <a:solidFill>
                  <a:schemeClr val="tx1"/>
                </a:solidFill>
                <a:latin typeface="Times New Roman" pitchFamily="80" charset="0"/>
                <a:ea typeface="ＭＳ Ｐゴシック" charset="0"/>
                <a:cs typeface="ＭＳ Ｐゴシック" charset="0"/>
              </a:rPr>
              <a:t>the frequency of b in *multi-set* (children</a:t>
            </a:r>
            <a:r>
              <a:rPr lang="en-US" sz="1200" kern="1200" baseline="0" dirty="0" smtClean="0">
                <a:solidFill>
                  <a:schemeClr val="tx1"/>
                </a:solidFill>
                <a:latin typeface="Times New Roman" pitchFamily="80" charset="0"/>
                <a:ea typeface="ＭＳ Ｐゴシック" charset="0"/>
                <a:cs typeface="ＭＳ Ｐゴシック" charset="0"/>
              </a:rPr>
              <a:t> of level </a:t>
            </a:r>
            <a:r>
              <a:rPr lang="en-US" sz="1200" kern="1200" dirty="0" smtClean="0">
                <a:solidFill>
                  <a:schemeClr val="tx1"/>
                </a:solidFill>
                <a:latin typeface="Times New Roman" pitchFamily="80" charset="0"/>
                <a:ea typeface="ＭＳ Ｐゴシック" charset="0"/>
                <a:cs typeface="ＭＳ Ｐゴシック" charset="0"/>
              </a:rPr>
              <a:t>2) is 2</a:t>
            </a:r>
            <a:endParaRPr lang="el-GR"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23</a:t>
            </a:fld>
            <a:endParaRPr lang="fr-FR"/>
          </a:p>
        </p:txBody>
      </p:sp>
    </p:spTree>
    <p:extLst>
      <p:ext uri="{BB962C8B-B14F-4D97-AF65-F5344CB8AC3E}">
        <p14:creationId xmlns:p14="http://schemas.microsoft.com/office/powerpoint/2010/main" val="12153178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The</a:t>
            </a:r>
            <a:r>
              <a:rPr lang="en-GB" baseline="0" dirty="0" smtClean="0"/>
              <a:t> I</a:t>
            </a:r>
            <a:r>
              <a:rPr lang="en-GB" dirty="0" smtClean="0"/>
              <a:t>DF  values of  the  token  and  children  sets  capture  the  concept  of amount  of   information   because   sets   containing   more distinguishing  tokens  or  children  tuples  have  higher  IDF values. For a tuple v in </a:t>
            </a:r>
            <a:r>
              <a:rPr lang="en-GB" dirty="0" err="1" smtClean="0"/>
              <a:t>Ri</a:t>
            </a:r>
            <a:r>
              <a:rPr lang="en-GB" dirty="0" smtClean="0"/>
              <a:t> (</a:t>
            </a:r>
            <a:r>
              <a:rPr lang="en-GB" dirty="0" err="1" smtClean="0"/>
              <a:t>i</a:t>
            </a:r>
            <a:r>
              <a:rPr lang="en-GB" dirty="0" smtClean="0"/>
              <a:t> &gt;1)   let   </a:t>
            </a:r>
            <a:r>
              <a:rPr lang="en-GB" dirty="0" err="1" smtClean="0"/>
              <a:t>wt</a:t>
            </a:r>
            <a:r>
              <a:rPr lang="en-GB" dirty="0" smtClean="0"/>
              <a:t>=IDF(TS(v)),   and </a:t>
            </a:r>
            <a:r>
              <a:rPr lang="en-GB" dirty="0" err="1" smtClean="0"/>
              <a:t>wc</a:t>
            </a:r>
            <a:r>
              <a:rPr lang="en-GB" dirty="0" smtClean="0"/>
              <a:t>=IDF(CS(v)). </a:t>
            </a:r>
          </a:p>
          <a:p>
            <a:endParaRPr lang="en-GB" dirty="0" smtClean="0"/>
          </a:p>
          <a:p>
            <a:r>
              <a:rPr lang="en-GB" dirty="0" smtClean="0"/>
              <a:t>Essentially, the combination function returns the prediction,  1  (duplicate)  or  -1  (not  a  duplicate),  of  the similarity  function  that  has  a  higher  weight.  Suppose  that “UK”  is  considered  a  duplicate  of  “USA” according to a textual  similarity  function. Because they do not  co-occur  with  any  state  tuple,  </a:t>
            </a:r>
            <a:r>
              <a:rPr lang="en-GB" dirty="0" err="1" smtClean="0"/>
              <a:t>fkcm</a:t>
            </a:r>
            <a:r>
              <a:rPr lang="en-GB" dirty="0" smtClean="0"/>
              <a:t>  contradicts  this prediction.  Since  the  children  set  of  UK  has  a  higher  IDF value than its token set, UK is not a duplicate of USA. </a:t>
            </a:r>
            <a:endParaRPr lang="el-GR"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24</a:t>
            </a:fld>
            <a:endParaRPr lang="fr-FR"/>
          </a:p>
        </p:txBody>
      </p:sp>
    </p:spTree>
    <p:extLst>
      <p:ext uri="{BB962C8B-B14F-4D97-AF65-F5344CB8AC3E}">
        <p14:creationId xmlns:p14="http://schemas.microsoft.com/office/powerpoint/2010/main" val="36681339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GB" sz="1200" dirty="0" smtClean="0"/>
              <a:t>Assume S1 and S2 matching</a:t>
            </a:r>
            <a:endParaRPr lang="el-GR" sz="1200" dirty="0" smtClean="0"/>
          </a:p>
          <a:p>
            <a:endParaRPr lang="en-GB" dirty="0" smtClean="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25</a:t>
            </a:fld>
            <a:endParaRPr lang="fr-FR"/>
          </a:p>
        </p:txBody>
      </p:sp>
    </p:spTree>
    <p:extLst>
      <p:ext uri="{BB962C8B-B14F-4D97-AF65-F5344CB8AC3E}">
        <p14:creationId xmlns:p14="http://schemas.microsoft.com/office/powerpoint/2010/main" val="39420527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b="0" i="0" u="none" strike="noStrike" kern="1200" baseline="0" dirty="0" smtClean="0">
                <a:solidFill>
                  <a:schemeClr val="tx1"/>
                </a:solidFill>
                <a:latin typeface="Times New Roman" pitchFamily="80" charset="0"/>
                <a:ea typeface="ＭＳ Ｐゴシック" charset="0"/>
                <a:cs typeface="ＭＳ Ｐゴシック" charset="0"/>
              </a:rPr>
              <a:t>Entity relationships are often set-­based </a:t>
            </a:r>
          </a:p>
          <a:p>
            <a:r>
              <a:rPr lang="en-GB" sz="1200" b="0" i="0" u="none" strike="noStrike" kern="1200" baseline="0" dirty="0" smtClean="0">
                <a:solidFill>
                  <a:schemeClr val="tx1"/>
                </a:solidFill>
                <a:latin typeface="Times New Roman" pitchFamily="80" charset="0"/>
                <a:ea typeface="ＭＳ Ｐゴシック" charset="0"/>
                <a:cs typeface="ＭＳ Ｐゴシック" charset="0"/>
              </a:rPr>
              <a:t>– Set of co-actors for a movie</a:t>
            </a:r>
          </a:p>
          <a:p>
            <a:r>
              <a:rPr lang="en-GB" sz="1200" b="0" i="0" u="none" strike="noStrike" kern="1200" baseline="0" dirty="0" smtClean="0">
                <a:solidFill>
                  <a:schemeClr val="tx1"/>
                </a:solidFill>
                <a:latin typeface="Times New Roman" pitchFamily="80" charset="0"/>
                <a:ea typeface="ＭＳ Ｐゴシック" charset="0"/>
                <a:cs typeface="ＭＳ Ｐゴシック" charset="0"/>
              </a:rPr>
              <a:t>– Set of cities in a country </a:t>
            </a:r>
          </a:p>
          <a:p>
            <a:r>
              <a:rPr lang="en-GB" sz="1200" b="0" i="0" u="none" strike="noStrike" kern="1200" baseline="0" dirty="0" smtClean="0">
                <a:solidFill>
                  <a:schemeClr val="tx1"/>
                </a:solidFill>
                <a:latin typeface="Times New Roman" pitchFamily="80" charset="0"/>
                <a:ea typeface="ＭＳ Ｐゴシック" charset="0"/>
                <a:cs typeface="ＭＳ Ｐゴシック" charset="0"/>
              </a:rPr>
              <a:t>– Set of films directed by a director</a:t>
            </a:r>
          </a:p>
          <a:p>
            <a:endParaRPr lang="en-GB" sz="1200" b="0" i="0" u="none" strike="noStrike" kern="1200" baseline="0" dirty="0" smtClean="0">
              <a:solidFill>
                <a:schemeClr val="tx1"/>
              </a:solidFill>
              <a:latin typeface="Times New Roman" pitchFamily="80" charset="0"/>
              <a:ea typeface="ＭＳ Ｐゴシック" charset="0"/>
              <a:cs typeface="ＭＳ Ｐゴシック" charset="0"/>
            </a:endParaRPr>
          </a:p>
          <a:p>
            <a:r>
              <a:rPr lang="en-GB" sz="1200" b="0" i="0" u="none" strike="noStrike" kern="1200" baseline="0" dirty="0" smtClean="0">
                <a:solidFill>
                  <a:schemeClr val="tx1"/>
                </a:solidFill>
                <a:latin typeface="Times New Roman" pitchFamily="80" charset="0"/>
                <a:ea typeface="ＭＳ Ｐゴシック" charset="0"/>
                <a:cs typeface="ＭＳ Ｐゴシック" charset="0"/>
              </a:rPr>
              <a:t>The </a:t>
            </a:r>
            <a:r>
              <a:rPr lang="en-GB" sz="1200" b="0" i="0" u="none" strike="noStrike" kern="1200" baseline="0" dirty="0" err="1" smtClean="0">
                <a:solidFill>
                  <a:schemeClr val="tx1"/>
                </a:solidFill>
                <a:latin typeface="Times New Roman" pitchFamily="80" charset="0"/>
                <a:ea typeface="ＭＳ Ｐゴシック" charset="0"/>
                <a:cs typeface="ＭＳ Ｐゴシック" charset="0"/>
              </a:rPr>
              <a:t>Adamic</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/Adar index is reported to attain the best performance in predicting new links in a social network. </a:t>
            </a:r>
          </a:p>
          <a:p>
            <a:r>
              <a:rPr lang="en-GB" sz="1200" b="0" i="0" u="none" strike="noStrike" kern="1200" baseline="0" dirty="0" smtClean="0">
                <a:solidFill>
                  <a:schemeClr val="tx1"/>
                </a:solidFill>
                <a:latin typeface="Times New Roman" pitchFamily="80" charset="0"/>
                <a:ea typeface="ＭＳ Ｐゴシック" charset="0"/>
                <a:cs typeface="ＭＳ Ｐゴシック" charset="0"/>
              </a:rPr>
              <a:t>L. A. </a:t>
            </a:r>
            <a:r>
              <a:rPr lang="en-GB" sz="1200" b="0" i="0" u="none" strike="noStrike" kern="1200" baseline="0" dirty="0" err="1" smtClean="0">
                <a:solidFill>
                  <a:schemeClr val="tx1"/>
                </a:solidFill>
                <a:latin typeface="Times New Roman" pitchFamily="80" charset="0"/>
                <a:ea typeface="ＭＳ Ｐゴシック" charset="0"/>
                <a:cs typeface="ＭＳ Ｐゴシック" charset="0"/>
              </a:rPr>
              <a:t>Adamic</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and E. Adar. Friends and </a:t>
            </a:r>
            <a:r>
              <a:rPr lang="en-GB" sz="1200" b="0" i="0" u="none" strike="noStrike" kern="1200" baseline="0" dirty="0" err="1" smtClean="0">
                <a:solidFill>
                  <a:schemeClr val="tx1"/>
                </a:solidFill>
                <a:latin typeface="Times New Roman" pitchFamily="80" charset="0"/>
                <a:ea typeface="ＭＳ Ｐゴシック" charset="0"/>
                <a:cs typeface="ＭＳ Ｐゴシック" charset="0"/>
              </a:rPr>
              <a:t>neighbors</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on the web. </a:t>
            </a:r>
            <a:r>
              <a:rPr lang="en-GB" sz="1200" b="0" i="1" u="none" strike="noStrike" kern="1200" baseline="0" dirty="0" smtClean="0">
                <a:solidFill>
                  <a:schemeClr val="tx1"/>
                </a:solidFill>
                <a:latin typeface="Times New Roman" pitchFamily="80" charset="0"/>
                <a:ea typeface="ＭＳ Ｐゴシック" charset="0"/>
                <a:cs typeface="ＭＳ Ｐゴシック" charset="0"/>
              </a:rPr>
              <a:t>Social Networks</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25(3):211–230, </a:t>
            </a:r>
            <a:r>
              <a:rPr lang="el-GR" sz="1200" b="0" i="0" u="none" strike="noStrike" kern="1200" baseline="0" dirty="0" smtClean="0">
                <a:solidFill>
                  <a:schemeClr val="tx1"/>
                </a:solidFill>
                <a:latin typeface="Times New Roman" pitchFamily="80" charset="0"/>
                <a:ea typeface="ＭＳ Ｐゴシック" charset="0"/>
                <a:cs typeface="ＭＳ Ｐゴシック" charset="0"/>
              </a:rPr>
              <a:t>2003.</a:t>
            </a:r>
            <a:endParaRPr lang="en-GB" sz="1200" b="0" i="0" u="none" strike="noStrike" kern="1200" baseline="0" dirty="0" smtClean="0">
              <a:solidFill>
                <a:schemeClr val="tx1"/>
              </a:solidFill>
              <a:latin typeface="Times New Roman" pitchFamily="80" charset="0"/>
              <a:ea typeface="ＭＳ Ｐゴシック" charset="0"/>
              <a:cs typeface="ＭＳ Ｐゴシック" charset="0"/>
            </a:endParaRPr>
          </a:p>
          <a:p>
            <a:endParaRPr lang="en-GB" sz="1200" b="0" i="0" u="none" strike="noStrike" kern="1200" baseline="0" dirty="0" smtClean="0">
              <a:solidFill>
                <a:schemeClr val="tx1"/>
              </a:solidFill>
              <a:latin typeface="Times New Roman" pitchFamily="80" charset="0"/>
              <a:ea typeface="ＭＳ Ｐゴシック" charset="0"/>
            </a:endParaRPr>
          </a:p>
          <a:p>
            <a:r>
              <a:rPr lang="en-GB" dirty="0" smtClean="0"/>
              <a:t>Common </a:t>
            </a:r>
            <a:r>
              <a:rPr lang="en-GB" dirty="0" err="1" smtClean="0"/>
              <a:t>Neighbors</a:t>
            </a:r>
            <a:r>
              <a:rPr lang="en-GB" dirty="0" smtClean="0"/>
              <a:t> index, also known as Friend</a:t>
            </a:r>
            <a:r>
              <a:rPr lang="en-GB" baseline="0" dirty="0" smtClean="0"/>
              <a:t> </a:t>
            </a:r>
            <a:r>
              <a:rPr lang="en-GB" dirty="0" smtClean="0"/>
              <a:t>of a Friend algorithm (FOAF), is adopted by many popular OSNs, such</a:t>
            </a:r>
            <a:r>
              <a:rPr lang="en-GB" baseline="0" dirty="0" smtClean="0"/>
              <a:t> </a:t>
            </a:r>
            <a:r>
              <a:rPr lang="en-GB" dirty="0" smtClean="0"/>
              <a:t>as facebook.com and hi5.com for the friend recommendation task. </a:t>
            </a:r>
          </a:p>
          <a:p>
            <a:r>
              <a:rPr lang="en-US" dirty="0" smtClean="0"/>
              <a:t>https://wadsashika.wordpress.com/2014/09/19/measuring-graph-similarity-using-neighbor-matching/</a:t>
            </a:r>
          </a:p>
          <a:p>
            <a:endParaRPr lang="en-US" dirty="0" smtClean="0"/>
          </a:p>
          <a:p>
            <a:endParaRPr lang="en-US" dirty="0" smtClean="0"/>
          </a:p>
          <a:p>
            <a:endParaRPr lang="el-GR"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26</a:t>
            </a:fld>
            <a:endParaRPr lang="fr-FR"/>
          </a:p>
        </p:txBody>
      </p:sp>
    </p:spTree>
    <p:extLst>
      <p:ext uri="{BB962C8B-B14F-4D97-AF65-F5344CB8AC3E}">
        <p14:creationId xmlns:p14="http://schemas.microsoft.com/office/powerpoint/2010/main" val="25945452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err="1" smtClean="0"/>
              <a:t>Böhm</a:t>
            </a:r>
            <a:r>
              <a:rPr lang="en-US" dirty="0" smtClean="0"/>
              <a:t>, C., de </a:t>
            </a:r>
            <a:r>
              <a:rPr lang="en-US" dirty="0" err="1" smtClean="0"/>
              <a:t>Melo</a:t>
            </a:r>
            <a:r>
              <a:rPr lang="en-US" dirty="0" smtClean="0"/>
              <a:t>, G., </a:t>
            </a:r>
            <a:r>
              <a:rPr lang="en-US" dirty="0" err="1" smtClean="0"/>
              <a:t>Naumann</a:t>
            </a:r>
            <a:r>
              <a:rPr lang="en-US" dirty="0" smtClean="0"/>
              <a:t>, F., </a:t>
            </a:r>
            <a:r>
              <a:rPr lang="en-US" dirty="0" err="1" smtClean="0"/>
              <a:t>Weikum</a:t>
            </a:r>
            <a:r>
              <a:rPr lang="en-US" dirty="0" smtClean="0"/>
              <a:t>, G.: Linda: distributed web-of-data-scale entity matching. In: CIKM, pp. 2104–2108 (2012) </a:t>
            </a:r>
          </a:p>
          <a:p>
            <a:endParaRPr lang="en-US"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US" sz="1200" kern="1200" dirty="0" smtClean="0">
                <a:solidFill>
                  <a:schemeClr val="tx1"/>
                </a:solidFill>
                <a:latin typeface="Times New Roman" pitchFamily="80" charset="0"/>
                <a:ea typeface="ＭＳ Ｐゴシック" charset="0"/>
                <a:cs typeface="ＭＳ Ｐゴシック" charset="0"/>
              </a:rPr>
              <a:t>Weights are selected to be higher for less frequent and thus more discriminative context tuples.</a:t>
            </a:r>
          </a:p>
          <a:p>
            <a:endParaRPr lang="en-US" dirty="0" smtClean="0"/>
          </a:p>
          <a:p>
            <a:endParaRPr lang="en-US" dirty="0" smtClean="0"/>
          </a:p>
          <a:p>
            <a:endParaRPr lang="el-GR"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27</a:t>
            </a:fld>
            <a:endParaRPr lang="fr-FR"/>
          </a:p>
        </p:txBody>
      </p:sp>
    </p:spTree>
    <p:extLst>
      <p:ext uri="{BB962C8B-B14F-4D97-AF65-F5344CB8AC3E}">
        <p14:creationId xmlns:p14="http://schemas.microsoft.com/office/powerpoint/2010/main" val="31111790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sz="1200" kern="1200" dirty="0" smtClean="0">
                <a:solidFill>
                  <a:schemeClr val="tx1"/>
                </a:solidFill>
                <a:latin typeface="Times New Roman" pitchFamily="80" charset="0"/>
                <a:ea typeface="ＭＳ Ｐゴシック" charset="0"/>
                <a:cs typeface="ＭＳ Ｐゴシック" charset="0"/>
              </a:rPr>
              <a:t>w = 1/log(</a:t>
            </a:r>
            <a:r>
              <a:rPr lang="en-US" sz="1200" kern="1200" dirty="0" err="1" smtClean="0">
                <a:solidFill>
                  <a:schemeClr val="tx1"/>
                </a:solidFill>
                <a:latin typeface="Times New Roman" pitchFamily="80" charset="0"/>
                <a:ea typeface="ＭＳ Ｐゴシック" charset="0"/>
                <a:cs typeface="ＭＳ Ｐゴシック" charset="0"/>
              </a:rPr>
              <a:t>freq</a:t>
            </a:r>
            <a:r>
              <a:rPr lang="en-US" sz="1200" kern="1200" dirty="0" smtClean="0">
                <a:solidFill>
                  <a:schemeClr val="tx1"/>
                </a:solidFill>
                <a:latin typeface="Times New Roman" pitchFamily="80" charset="0"/>
                <a:ea typeface="ＭＳ Ｐゴシック" charset="0"/>
                <a:cs typeface="ＭＳ Ｐゴシック" charset="0"/>
              </a:rPr>
              <a:t>(</a:t>
            </a:r>
            <a:r>
              <a:rPr lang="en-US" sz="1200" kern="1200" dirty="0" err="1" smtClean="0">
                <a:solidFill>
                  <a:schemeClr val="tx1"/>
                </a:solidFill>
                <a:latin typeface="Times New Roman" pitchFamily="80" charset="0"/>
                <a:ea typeface="ＭＳ Ｐゴシック" charset="0"/>
                <a:cs typeface="ＭＳ Ｐゴシック" charset="0"/>
              </a:rPr>
              <a:t>p,z</a:t>
            </a:r>
            <a:r>
              <a:rPr lang="en-US" sz="1200" kern="1200" dirty="0" smtClean="0">
                <a:solidFill>
                  <a:schemeClr val="tx1"/>
                </a:solidFill>
                <a:latin typeface="Times New Roman" pitchFamily="80" charset="0"/>
                <a:ea typeface="ＭＳ Ｐゴシック" charset="0"/>
                <a:cs typeface="ＭＳ Ｐゴシック" charset="0"/>
              </a:rPr>
              <a:t>)),</a:t>
            </a:r>
            <a:r>
              <a:rPr lang="en-US" sz="1200" kern="1200" baseline="0" dirty="0" smtClean="0">
                <a:solidFill>
                  <a:schemeClr val="tx1"/>
                </a:solidFill>
                <a:latin typeface="Times New Roman" pitchFamily="80" charset="0"/>
                <a:ea typeface="ＭＳ Ｐゴシック" charset="0"/>
                <a:cs typeface="ＭＳ Ｐゴシック" charset="0"/>
              </a:rPr>
              <a:t> where </a:t>
            </a:r>
            <a:r>
              <a:rPr lang="en-US" sz="1200" kern="1200" baseline="0" dirty="0" err="1" smtClean="0">
                <a:solidFill>
                  <a:schemeClr val="tx1"/>
                </a:solidFill>
                <a:latin typeface="Times New Roman" pitchFamily="80" charset="0"/>
                <a:ea typeface="ＭＳ Ｐゴシック" charset="0"/>
                <a:cs typeface="ＭＳ Ｐゴシック" charset="0"/>
              </a:rPr>
              <a:t>freq</a:t>
            </a:r>
            <a:r>
              <a:rPr lang="en-US" sz="1200" kern="1200" baseline="0" dirty="0" smtClean="0">
                <a:solidFill>
                  <a:schemeClr val="tx1"/>
                </a:solidFill>
                <a:latin typeface="Times New Roman" pitchFamily="80" charset="0"/>
                <a:ea typeface="ＭＳ Ｐゴシック" charset="0"/>
                <a:cs typeface="ＭＳ Ｐゴシック" charset="0"/>
              </a:rPr>
              <a:t>(</a:t>
            </a:r>
            <a:r>
              <a:rPr lang="en-US" sz="1200" kern="1200" baseline="0" dirty="0" err="1" smtClean="0">
                <a:solidFill>
                  <a:schemeClr val="tx1"/>
                </a:solidFill>
                <a:latin typeface="Times New Roman" pitchFamily="80" charset="0"/>
                <a:ea typeface="ＭＳ Ｐゴシック" charset="0"/>
                <a:cs typeface="ＭＳ Ｐゴシック" charset="0"/>
              </a:rPr>
              <a:t>p,z</a:t>
            </a:r>
            <a:r>
              <a:rPr lang="en-US" sz="1200" kern="1200" baseline="0" dirty="0" smtClean="0">
                <a:solidFill>
                  <a:schemeClr val="tx1"/>
                </a:solidFill>
                <a:latin typeface="Times New Roman" pitchFamily="80" charset="0"/>
                <a:ea typeface="ＭＳ Ｐゴシック" charset="0"/>
                <a:cs typeface="ＭＳ Ｐゴシック" charset="0"/>
              </a:rPr>
              <a:t>) is the total number of occurrences of relation p with entity z (bornIn,ParisFrance,w1) is less discriminative than (bornIn,ParisTexas,w2) actually (work, Bartholdi, w2) is stored in LINDA as (</a:t>
            </a:r>
            <a:r>
              <a:rPr lang="en-US" sz="1200" b="1" kern="1200" baseline="0" dirty="0" err="1" smtClean="0">
                <a:solidFill>
                  <a:schemeClr val="tx1"/>
                </a:solidFill>
                <a:latin typeface="Times New Roman" pitchFamily="80" charset="0"/>
                <a:ea typeface="ＭＳ Ｐゴシック" charset="0"/>
                <a:cs typeface="ＭＳ Ｐゴシック" charset="0"/>
              </a:rPr>
              <a:t>inv:</a:t>
            </a:r>
            <a:r>
              <a:rPr lang="en-US" sz="1200" kern="1200" baseline="0" dirty="0" err="1" smtClean="0">
                <a:solidFill>
                  <a:schemeClr val="tx1"/>
                </a:solidFill>
                <a:latin typeface="Times New Roman" pitchFamily="80" charset="0"/>
                <a:ea typeface="ＭＳ Ｐゴシック" charset="0"/>
                <a:cs typeface="ＭＳ Ｐゴシック" charset="0"/>
              </a:rPr>
              <a:t>work</a:t>
            </a:r>
            <a:r>
              <a:rPr lang="en-US" sz="1200" kern="1200" baseline="0" dirty="0" smtClean="0">
                <a:solidFill>
                  <a:schemeClr val="tx1"/>
                </a:solidFill>
                <a:latin typeface="Times New Roman" pitchFamily="80" charset="0"/>
                <a:ea typeface="ＭＳ Ｐゴシック" charset="0"/>
                <a:cs typeface="ＭＳ Ｐゴシック" charset="0"/>
              </a:rPr>
              <a:t>, Bartholdi, w2) – “is work of” is a </a:t>
            </a:r>
            <a:r>
              <a:rPr lang="en-US" sz="1200" kern="1200" baseline="0" dirty="0" err="1" smtClean="0">
                <a:solidFill>
                  <a:schemeClr val="tx1"/>
                </a:solidFill>
                <a:latin typeface="Times New Roman" pitchFamily="80" charset="0"/>
                <a:ea typeface="ＭＳ Ｐゴシック" charset="0"/>
                <a:cs typeface="ＭＳ Ｐゴシック" charset="0"/>
              </a:rPr>
              <a:t>dbpedia</a:t>
            </a:r>
            <a:r>
              <a:rPr lang="en-US" sz="1200" kern="1200" baseline="0" dirty="0" smtClean="0">
                <a:solidFill>
                  <a:schemeClr val="tx1"/>
                </a:solidFill>
                <a:latin typeface="Times New Roman" pitchFamily="80" charset="0"/>
                <a:ea typeface="ＭＳ Ｐゴシック" charset="0"/>
                <a:cs typeface="ＭＳ Ｐゴシック" charset="0"/>
              </a:rPr>
              <a:t>-like representation</a:t>
            </a:r>
            <a:endParaRPr lang="en-US" dirty="0" smtClean="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28</a:t>
            </a:fld>
            <a:endParaRPr lang="fr-FR"/>
          </a:p>
        </p:txBody>
      </p:sp>
    </p:spTree>
    <p:extLst>
      <p:ext uri="{BB962C8B-B14F-4D97-AF65-F5344CB8AC3E}">
        <p14:creationId xmlns:p14="http://schemas.microsoft.com/office/powerpoint/2010/main" val="31384915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Espace réservé de l'image des diapositives 1"/>
          <p:cNvSpPr>
            <a:spLocks noGrp="1" noRot="1" noChangeAspect="1" noTextEdit="1"/>
          </p:cNvSpPr>
          <p:nvPr>
            <p:ph type="sldImg"/>
          </p:nvPr>
        </p:nvSpPr>
        <p:spPr>
          <a:ln/>
        </p:spPr>
      </p:sp>
      <p:sp>
        <p:nvSpPr>
          <p:cNvPr id="96259"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dirty="0" smtClean="0"/>
          </a:p>
        </p:txBody>
      </p:sp>
      <p:sp>
        <p:nvSpPr>
          <p:cNvPr id="96260"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2F6686F0-697E-4DFF-A707-03B3791DED66}" type="slidenum">
              <a:rPr lang="en-GB" altLang="fr-FR" sz="1200" smtClean="0"/>
              <a:pPr eaLnBrk="1" hangingPunct="1"/>
              <a:t>2</a:t>
            </a:fld>
            <a:endParaRPr lang="en-GB" altLang="fr-FR" sz="120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more common tokens and common </a:t>
            </a:r>
            <a:r>
              <a:rPr lang="en-GB" dirty="0" err="1" smtClean="0"/>
              <a:t>neighbors</a:t>
            </a:r>
            <a:r>
              <a:rPr lang="en-GB" dirty="0" smtClean="0"/>
              <a:t> that two descriptions have, the more likely they are </a:t>
            </a:r>
            <a:r>
              <a:rPr lang="en-GB" smtClean="0"/>
              <a:t>to match, </a:t>
            </a:r>
            <a:r>
              <a:rPr lang="en-GB" dirty="0" smtClean="0"/>
              <a:t>experiments have shown β = 1 to perform well</a:t>
            </a:r>
          </a:p>
          <a:p>
            <a:endParaRPr lang="en-GB" dirty="0" smtClean="0"/>
          </a:p>
          <a:p>
            <a:r>
              <a:rPr lang="en-GB" dirty="0" smtClean="0"/>
              <a:t>It is an extension of the overlap similarity, that takes the set size difference into account. Unlike</a:t>
            </a:r>
            <a:r>
              <a:rPr lang="en-GB" baseline="0" dirty="0" smtClean="0"/>
              <a:t> </a:t>
            </a:r>
            <a:r>
              <a:rPr lang="en-GB" dirty="0" err="1" smtClean="0"/>
              <a:t>Jaccard</a:t>
            </a:r>
            <a:r>
              <a:rPr lang="en-GB" dirty="0" smtClean="0"/>
              <a:t> similarity, </a:t>
            </a:r>
            <a:r>
              <a:rPr lang="en-GB" dirty="0" err="1" smtClean="0"/>
              <a:t>Lprior’s</a:t>
            </a:r>
            <a:r>
              <a:rPr lang="en-GB" dirty="0" smtClean="0"/>
              <a:t> normalization is biased toward the size of the smaller set and, hence,</a:t>
            </a:r>
            <a:r>
              <a:rPr lang="en-GB" baseline="0" dirty="0" smtClean="0"/>
              <a:t> </a:t>
            </a:r>
            <a:r>
              <a:rPr lang="en-GB" dirty="0" smtClean="0"/>
              <a:t>better accounts for data heterogeneity. The reason for this bias is that, in the Web of data, the</a:t>
            </a:r>
            <a:r>
              <a:rPr lang="en-GB" baseline="0" dirty="0" smtClean="0"/>
              <a:t> </a:t>
            </a:r>
            <a:r>
              <a:rPr lang="en-GB" dirty="0" smtClean="0"/>
              <a:t>sizes of the two sets can vary significantly,</a:t>
            </a:r>
            <a:endParaRPr lang="el-GR"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29</a:t>
            </a:fld>
            <a:endParaRPr lang="fr-FR"/>
          </a:p>
        </p:txBody>
      </p:sp>
    </p:spTree>
    <p:extLst>
      <p:ext uri="{BB962C8B-B14F-4D97-AF65-F5344CB8AC3E}">
        <p14:creationId xmlns:p14="http://schemas.microsoft.com/office/powerpoint/2010/main" val="1470228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b="0" i="0" u="none" strike="noStrike" kern="1200" baseline="0" dirty="0" err="1" smtClean="0">
                <a:solidFill>
                  <a:schemeClr val="tx1"/>
                </a:solidFill>
                <a:latin typeface="Times New Roman" pitchFamily="80" charset="0"/>
                <a:ea typeface="ＭＳ Ｐゴシック" charset="0"/>
                <a:cs typeface="ＭＳ Ｐゴシック" charset="0"/>
              </a:rPr>
              <a:t>SiGMa</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Simple Greedy Matching for Aligning Large Knowledge Bases, S. Lacoste-Julien, K. </a:t>
            </a:r>
            <a:r>
              <a:rPr lang="en-GB" sz="1200" b="0" i="0" u="none" strike="noStrike" kern="1200" baseline="0" dirty="0" err="1" smtClean="0">
                <a:solidFill>
                  <a:schemeClr val="tx1"/>
                </a:solidFill>
                <a:latin typeface="Times New Roman" pitchFamily="80" charset="0"/>
                <a:ea typeface="ＭＳ Ｐゴシック" charset="0"/>
                <a:cs typeface="ＭＳ Ｐゴシック" charset="0"/>
              </a:rPr>
              <a:t>Palla</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A. Davies, G. </a:t>
            </a:r>
            <a:r>
              <a:rPr lang="en-GB" sz="1200" b="0" i="0" u="none" strike="noStrike" kern="1200" baseline="0" dirty="0" err="1" smtClean="0">
                <a:solidFill>
                  <a:schemeClr val="tx1"/>
                </a:solidFill>
                <a:latin typeface="Times New Roman" pitchFamily="80" charset="0"/>
                <a:ea typeface="ＭＳ Ｐゴシック" charset="0"/>
                <a:cs typeface="ＭＳ Ｐゴシック" charset="0"/>
              </a:rPr>
              <a:t>Kasneci</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T. </a:t>
            </a:r>
            <a:r>
              <a:rPr lang="en-GB" sz="1200" b="0" i="0" u="none" strike="noStrike" kern="1200" baseline="0" dirty="0" err="1" smtClean="0">
                <a:solidFill>
                  <a:schemeClr val="tx1"/>
                </a:solidFill>
                <a:latin typeface="Times New Roman" pitchFamily="80" charset="0"/>
                <a:ea typeface="ＭＳ Ｐゴシック" charset="0"/>
                <a:cs typeface="ＭＳ Ｐゴシック" charset="0"/>
              </a:rPr>
              <a:t>Graepel</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and Z. </a:t>
            </a:r>
            <a:r>
              <a:rPr lang="en-GB" sz="1200" b="0" i="0" u="none" strike="noStrike" kern="1200" baseline="0" dirty="0" err="1" smtClean="0">
                <a:solidFill>
                  <a:schemeClr val="tx1"/>
                </a:solidFill>
                <a:latin typeface="Times New Roman" pitchFamily="80" charset="0"/>
                <a:ea typeface="ＭＳ Ｐゴシック" charset="0"/>
                <a:cs typeface="ＭＳ Ｐゴシック" charset="0"/>
              </a:rPr>
              <a:t>Ghahramani</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19th ACM SIGKDD International Conference on Knowledge Discovery and Data Mining (KDD 2013), Chicago, USA, August 2013.</a:t>
            </a:r>
          </a:p>
          <a:p>
            <a:endParaRPr lang="en-GB" sz="1200" b="0" i="0" u="none" strike="noStrike" kern="1200" baseline="0" dirty="0" smtClean="0">
              <a:solidFill>
                <a:schemeClr val="tx1"/>
              </a:solidFill>
              <a:latin typeface="Times New Roman" pitchFamily="80" charset="0"/>
              <a:ea typeface="ＭＳ Ｐゴシック" charset="0"/>
              <a:cs typeface="ＭＳ Ｐゴシック" charset="0"/>
            </a:endParaRPr>
          </a:p>
          <a:p>
            <a:r>
              <a:rPr lang="en-GB" sz="1200" b="0" i="0" u="none" strike="noStrike" kern="1200" baseline="0" dirty="0" err="1" smtClean="0">
                <a:solidFill>
                  <a:schemeClr val="tx1"/>
                </a:solidFill>
                <a:latin typeface="Times New Roman" pitchFamily="80" charset="0"/>
                <a:ea typeface="ＭＳ Ｐゴシック" charset="0"/>
                <a:cs typeface="ＭＳ Ｐゴシック" charset="0"/>
              </a:rPr>
              <a:t>SiGMa</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is a scalable greedy iterative algorithm which is able to exploit previous matching decisions as well as the relationship graph information between entities.</a:t>
            </a: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30</a:t>
            </a:fld>
            <a:endParaRPr lang="fr-FR"/>
          </a:p>
        </p:txBody>
      </p:sp>
    </p:spTree>
    <p:extLst>
      <p:ext uri="{BB962C8B-B14F-4D97-AF65-F5344CB8AC3E}">
        <p14:creationId xmlns:p14="http://schemas.microsoft.com/office/powerpoint/2010/main" val="41708555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Note that a property of this </a:t>
            </a:r>
            <a:r>
              <a:rPr lang="en-GB" dirty="0" err="1" smtClean="0"/>
              <a:t>neighborhood</a:t>
            </a:r>
            <a:r>
              <a:rPr lang="en-GB" dirty="0" smtClean="0"/>
              <a:t> is that (k, l) in </a:t>
            </a:r>
            <a:r>
              <a:rPr lang="en-GB" dirty="0" err="1" smtClean="0"/>
              <a:t>Nij</a:t>
            </a:r>
            <a:r>
              <a:rPr lang="en-GB" baseline="0" dirty="0" smtClean="0"/>
              <a:t> </a:t>
            </a:r>
            <a:r>
              <a:rPr lang="en-GB" dirty="0" err="1" smtClean="0"/>
              <a:t>iff</a:t>
            </a:r>
            <a:r>
              <a:rPr lang="en-GB" dirty="0" smtClean="0"/>
              <a:t> </a:t>
            </a:r>
            <a:r>
              <a:rPr lang="en-GB" baseline="0" dirty="0" smtClean="0"/>
              <a:t> </a:t>
            </a:r>
            <a:r>
              <a:rPr lang="en-GB" dirty="0" smtClean="0"/>
              <a:t>(I, j) in </a:t>
            </a:r>
            <a:r>
              <a:rPr lang="en-GB" dirty="0" err="1" smtClean="0"/>
              <a:t>Nkl</a:t>
            </a:r>
            <a:r>
              <a:rPr lang="en-GB" dirty="0" smtClean="0"/>
              <a:t>, as we have that the relationship r is matched</a:t>
            </a:r>
            <a:r>
              <a:rPr lang="en-GB" baseline="0" dirty="0" smtClean="0"/>
              <a:t> </a:t>
            </a:r>
            <a:r>
              <a:rPr lang="en-GB" dirty="0" smtClean="0"/>
              <a:t>to s </a:t>
            </a:r>
            <a:r>
              <a:rPr lang="en-GB" dirty="0" err="1" smtClean="0"/>
              <a:t>iff</a:t>
            </a:r>
            <a:r>
              <a:rPr lang="en-GB" dirty="0" smtClean="0"/>
              <a:t> r-1 is matched to s-1 as well.</a:t>
            </a:r>
          </a:p>
          <a:p>
            <a:endParaRPr lang="en-GB" dirty="0" smtClean="0"/>
          </a:p>
          <a:p>
            <a:r>
              <a:rPr lang="en-GB" dirty="0" smtClean="0"/>
              <a:t>For the string similarity measure, we primarily consider the number of words that two strings have in common, albeit weighted by their information content. In order to handle the varying lengths of strings, we use the </a:t>
            </a:r>
            <a:r>
              <a:rPr lang="en-GB" dirty="0" err="1" smtClean="0"/>
              <a:t>Jaccard</a:t>
            </a:r>
            <a:r>
              <a:rPr lang="en-GB" dirty="0" smtClean="0"/>
              <a:t> similarity coefficient between the sets of words, with a smoothing term. To capture the</a:t>
            </a:r>
          </a:p>
          <a:p>
            <a:r>
              <a:rPr lang="en-GB" dirty="0" smtClean="0"/>
              <a:t>information that some words are more informative than others,  we use the IDF (inverse-document-frequency) weight for each word in a weighted </a:t>
            </a:r>
            <a:r>
              <a:rPr lang="en-GB" dirty="0" err="1" smtClean="0"/>
              <a:t>Jaccard</a:t>
            </a:r>
            <a:r>
              <a:rPr lang="en-GB" dirty="0" smtClean="0"/>
              <a:t> measure, a commonly used feature in information retrieval. While this measure is robust to word re-ordering, it is not robust to variations of spelling for words. </a:t>
            </a:r>
          </a:p>
          <a:p>
            <a:endParaRPr lang="en-GB" dirty="0" smtClean="0"/>
          </a:p>
          <a:p>
            <a:r>
              <a:rPr lang="en-GB" dirty="0" smtClean="0"/>
              <a:t>User provided partial matching between properties of both databases are used in a property similarity measure. In order to elegantly handle missing values of properties, varying number of property values present, etc., we also use a smoothed weighted </a:t>
            </a:r>
            <a:r>
              <a:rPr lang="en-GB" dirty="0" err="1" smtClean="0"/>
              <a:t>Jaccard</a:t>
            </a:r>
            <a:r>
              <a:rPr lang="en-GB" dirty="0" smtClean="0"/>
              <a:t>  similarity measure between the sets of properties.</a:t>
            </a:r>
            <a:r>
              <a:rPr lang="en-GB" baseline="0" dirty="0" smtClean="0"/>
              <a:t> </a:t>
            </a:r>
            <a:r>
              <a:rPr lang="en-GB" dirty="0" smtClean="0"/>
              <a:t>It can make use of a similarity measure between literals such a normalized distance on numbers (for dates, years etc.) or a string-edit distance on strings.</a:t>
            </a:r>
            <a:endParaRPr lang="el-GR"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31</a:t>
            </a:fld>
            <a:endParaRPr lang="fr-FR"/>
          </a:p>
        </p:txBody>
      </p:sp>
    </p:spTree>
    <p:extLst>
      <p:ext uri="{BB962C8B-B14F-4D97-AF65-F5344CB8AC3E}">
        <p14:creationId xmlns:p14="http://schemas.microsoft.com/office/powerpoint/2010/main" val="24885546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The matching m : KB1 -&gt; KB2 is encoded by a matrix y with entries indexed by each KB, with </a:t>
            </a:r>
            <a:r>
              <a:rPr lang="en-GB" dirty="0" err="1" smtClean="0"/>
              <a:t>yij</a:t>
            </a:r>
            <a:r>
              <a:rPr lang="en-GB" dirty="0" smtClean="0"/>
              <a:t> = 1 if m(</a:t>
            </a:r>
            <a:r>
              <a:rPr lang="en-GB" dirty="0" err="1" smtClean="0"/>
              <a:t>i</a:t>
            </a:r>
            <a:r>
              <a:rPr lang="en-GB" dirty="0" smtClean="0"/>
              <a:t>) = j and </a:t>
            </a:r>
            <a:r>
              <a:rPr lang="en-GB" dirty="0" err="1" smtClean="0"/>
              <a:t>yij</a:t>
            </a:r>
            <a:r>
              <a:rPr lang="en-GB" dirty="0" smtClean="0"/>
              <a:t> = 0</a:t>
            </a:r>
            <a:r>
              <a:rPr lang="en-GB" baseline="0" dirty="0" smtClean="0"/>
              <a:t> otherwise</a:t>
            </a:r>
            <a:endParaRPr lang="en-GB" dirty="0" smtClean="0"/>
          </a:p>
          <a:p>
            <a:r>
              <a:rPr lang="en-GB" dirty="0" err="1" smtClean="0"/>
              <a:t>gij</a:t>
            </a:r>
            <a:r>
              <a:rPr lang="en-GB" dirty="0" smtClean="0"/>
              <a:t>(y) is basically counting in a weighted fashion the number of matched pairs (</a:t>
            </a:r>
            <a:r>
              <a:rPr lang="en-GB" dirty="0" err="1" smtClean="0"/>
              <a:t>k,l</a:t>
            </a:r>
            <a:r>
              <a:rPr lang="en-GB" dirty="0" smtClean="0"/>
              <a:t>) which are in the </a:t>
            </a:r>
            <a:r>
              <a:rPr lang="en-GB" dirty="0" err="1" smtClean="0"/>
              <a:t>neighborhood</a:t>
            </a:r>
            <a:r>
              <a:rPr lang="en-GB" dirty="0" smtClean="0"/>
              <a:t> of</a:t>
            </a:r>
            <a:r>
              <a:rPr lang="en-GB" baseline="0" dirty="0" smtClean="0"/>
              <a:t> I and j.</a:t>
            </a:r>
            <a:endParaRPr lang="en-GB" dirty="0" smtClean="0"/>
          </a:p>
          <a:p>
            <a:r>
              <a:rPr lang="en-GB" dirty="0" smtClean="0"/>
              <a:t>Note that a property of this </a:t>
            </a:r>
            <a:r>
              <a:rPr lang="en-GB" dirty="0" err="1" smtClean="0"/>
              <a:t>neighborhood</a:t>
            </a:r>
            <a:r>
              <a:rPr lang="en-GB" dirty="0" smtClean="0"/>
              <a:t> is that (k, l) in </a:t>
            </a:r>
            <a:r>
              <a:rPr lang="en-GB" dirty="0" err="1" smtClean="0"/>
              <a:t>Nij</a:t>
            </a:r>
            <a:r>
              <a:rPr lang="en-GB" baseline="0" dirty="0" smtClean="0"/>
              <a:t> </a:t>
            </a:r>
            <a:r>
              <a:rPr lang="en-GB" dirty="0" err="1" smtClean="0"/>
              <a:t>iff</a:t>
            </a:r>
            <a:r>
              <a:rPr lang="en-GB" dirty="0" smtClean="0"/>
              <a:t> </a:t>
            </a:r>
            <a:r>
              <a:rPr lang="en-GB" baseline="0" dirty="0" smtClean="0"/>
              <a:t> </a:t>
            </a:r>
            <a:r>
              <a:rPr lang="en-GB" dirty="0" smtClean="0"/>
              <a:t>(I, j) in </a:t>
            </a:r>
            <a:r>
              <a:rPr lang="en-GB" dirty="0" err="1" smtClean="0"/>
              <a:t>Nkl</a:t>
            </a:r>
            <a:r>
              <a:rPr lang="en-GB" dirty="0" smtClean="0"/>
              <a:t>, as we have that the relationship r is matched</a:t>
            </a:r>
            <a:r>
              <a:rPr lang="en-GB" baseline="0" dirty="0" smtClean="0"/>
              <a:t> </a:t>
            </a:r>
            <a:r>
              <a:rPr lang="en-GB" dirty="0" smtClean="0"/>
              <a:t>to s </a:t>
            </a:r>
            <a:r>
              <a:rPr lang="en-GB" dirty="0" err="1" smtClean="0"/>
              <a:t>iff</a:t>
            </a:r>
            <a:r>
              <a:rPr lang="en-GB" dirty="0" smtClean="0"/>
              <a:t> r</a:t>
            </a:r>
            <a:r>
              <a:rPr lang="en-GB" baseline="30000" dirty="0" smtClean="0"/>
              <a:t>-1</a:t>
            </a:r>
            <a:r>
              <a:rPr lang="en-GB" dirty="0" smtClean="0"/>
              <a:t> is matched to s</a:t>
            </a:r>
            <a:r>
              <a:rPr lang="en-GB" baseline="30000" dirty="0" smtClean="0"/>
              <a:t>-1</a:t>
            </a:r>
            <a:r>
              <a:rPr lang="en-GB" dirty="0" smtClean="0"/>
              <a:t> as well.</a:t>
            </a:r>
          </a:p>
          <a:p>
            <a:r>
              <a:rPr lang="en-GB" dirty="0" smtClean="0"/>
              <a:t>We would like to normalize this count by dividing by the number of possible </a:t>
            </a:r>
            <a:r>
              <a:rPr lang="en-GB" dirty="0" err="1" smtClean="0"/>
              <a:t>neighbors</a:t>
            </a:r>
            <a:r>
              <a:rPr lang="en-GB" dirty="0" smtClean="0"/>
              <a:t>, and we would possibly want to weight each </a:t>
            </a:r>
            <a:r>
              <a:rPr lang="en-GB" dirty="0" err="1" smtClean="0"/>
              <a:t>neighbor</a:t>
            </a:r>
            <a:r>
              <a:rPr lang="en-GB" dirty="0" smtClean="0"/>
              <a:t> differently. We again use a smoothed weighted </a:t>
            </a:r>
            <a:r>
              <a:rPr lang="en-GB" dirty="0" err="1" smtClean="0"/>
              <a:t>Jaccard</a:t>
            </a:r>
            <a:r>
              <a:rPr lang="en-GB" dirty="0" smtClean="0"/>
              <a:t> measure to summarize this information, averaging the contribution from each KB. This can be obtained by defining </a:t>
            </a:r>
            <a:r>
              <a:rPr lang="en-GB" dirty="0" err="1" smtClean="0"/>
              <a:t>wij,kl</a:t>
            </a:r>
            <a:r>
              <a:rPr lang="en-GB" dirty="0" smtClean="0"/>
              <a:t> = </a:t>
            </a:r>
            <a:r>
              <a:rPr lang="en-GB" dirty="0" err="1" smtClean="0"/>
              <a:t>gi</a:t>
            </a:r>
            <a:r>
              <a:rPr lang="en-GB" dirty="0" smtClean="0"/>
              <a:t> </a:t>
            </a:r>
            <a:r>
              <a:rPr lang="en-GB" dirty="0" err="1" smtClean="0"/>
              <a:t>wik</a:t>
            </a:r>
            <a:r>
              <a:rPr lang="en-GB" dirty="0" smtClean="0"/>
              <a:t> + </a:t>
            </a:r>
            <a:r>
              <a:rPr lang="en-GB" dirty="0" err="1" smtClean="0"/>
              <a:t>gj</a:t>
            </a:r>
            <a:r>
              <a:rPr lang="en-GB" dirty="0" smtClean="0"/>
              <a:t> </a:t>
            </a:r>
            <a:r>
              <a:rPr lang="en-GB" dirty="0" err="1" smtClean="0"/>
              <a:t>wjl</a:t>
            </a:r>
            <a:r>
              <a:rPr lang="en-GB" dirty="0" smtClean="0"/>
              <a:t>, where</a:t>
            </a:r>
            <a:r>
              <a:rPr lang="en-GB" baseline="0" dirty="0" smtClean="0"/>
              <a:t> </a:t>
            </a:r>
            <a:r>
              <a:rPr lang="en-GB" baseline="0" dirty="0" err="1" smtClean="0"/>
              <a:t>g</a:t>
            </a:r>
            <a:r>
              <a:rPr lang="en-GB" dirty="0" err="1" smtClean="0"/>
              <a:t>i</a:t>
            </a:r>
            <a:r>
              <a:rPr lang="en-GB" dirty="0" smtClean="0"/>
              <a:t> and </a:t>
            </a:r>
            <a:r>
              <a:rPr lang="en-GB" dirty="0" err="1" smtClean="0"/>
              <a:t>gj</a:t>
            </a:r>
            <a:r>
              <a:rPr lang="en-GB" dirty="0" smtClean="0"/>
              <a:t> are normalization factors specific to </a:t>
            </a:r>
            <a:r>
              <a:rPr lang="en-GB" dirty="0" err="1" smtClean="0"/>
              <a:t>i</a:t>
            </a:r>
            <a:r>
              <a:rPr lang="en-GB" dirty="0" smtClean="0"/>
              <a:t> and j in each database and </a:t>
            </a:r>
            <a:r>
              <a:rPr lang="en-GB" dirty="0" err="1" smtClean="0"/>
              <a:t>wik</a:t>
            </a:r>
            <a:r>
              <a:rPr lang="en-GB" dirty="0" smtClean="0"/>
              <a:t> is the weight of the contribution of k to </a:t>
            </a:r>
            <a:r>
              <a:rPr lang="en-GB" dirty="0" err="1" smtClean="0"/>
              <a:t>i</a:t>
            </a:r>
            <a:r>
              <a:rPr lang="en-GB" dirty="0" smtClean="0"/>
              <a:t> in KB1 (and similarly for </a:t>
            </a:r>
            <a:r>
              <a:rPr lang="en-GB" dirty="0" err="1" smtClean="0"/>
              <a:t>wjl</a:t>
            </a:r>
            <a:r>
              <a:rPr lang="en-GB" dirty="0" smtClean="0"/>
              <a:t> in KB2). </a:t>
            </a: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32</a:t>
            </a:fld>
            <a:endParaRPr lang="fr-FR"/>
          </a:p>
        </p:txBody>
      </p:sp>
    </p:spTree>
    <p:extLst>
      <p:ext uri="{BB962C8B-B14F-4D97-AF65-F5344CB8AC3E}">
        <p14:creationId xmlns:p14="http://schemas.microsoft.com/office/powerpoint/2010/main" val="374861776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Defining ideal similarity measures is difficult,</a:t>
            </a:r>
            <a:r>
              <a:rPr lang="en-GB" baseline="0" dirty="0" smtClean="0"/>
              <a:t> </a:t>
            </a:r>
            <a:r>
              <a:rPr lang="en-GB" dirty="0" smtClean="0"/>
              <a:t>calls for more pragmatic approaches</a:t>
            </a:r>
          </a:p>
          <a:p>
            <a:endParaRPr lang="el-GR"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33</a:t>
            </a:fld>
            <a:endParaRPr lang="fr-FR"/>
          </a:p>
        </p:txBody>
      </p:sp>
    </p:spTree>
    <p:extLst>
      <p:ext uri="{BB962C8B-B14F-4D97-AF65-F5344CB8AC3E}">
        <p14:creationId xmlns:p14="http://schemas.microsoft.com/office/powerpoint/2010/main" val="20884020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smtClean="0">
                <a:solidFill>
                  <a:schemeClr val="tx1"/>
                </a:solidFill>
                <a:latin typeface="Times New Roman" pitchFamily="80" charset="0"/>
                <a:ea typeface="ＭＳ Ｐゴシック" charset="0"/>
                <a:cs typeface="ＭＳ Ｐゴシック" charset="0"/>
              </a:rPr>
              <a:t>Token-based</a:t>
            </a:r>
          </a:p>
          <a:p>
            <a:r>
              <a:rPr lang="en-GB" sz="1200" kern="1200" dirty="0" smtClean="0">
                <a:solidFill>
                  <a:schemeClr val="tx1"/>
                </a:solidFill>
                <a:latin typeface="Times New Roman" pitchFamily="80" charset="0"/>
                <a:ea typeface="ＭＳ Ｐゴシック" charset="0"/>
                <a:cs typeface="ＭＳ Ｐゴシック" charset="0"/>
              </a:rPr>
              <a:t>Attribute-based</a:t>
            </a:r>
          </a:p>
          <a:p>
            <a:r>
              <a:rPr lang="en-GB" sz="1200" kern="1200" dirty="0" smtClean="0">
                <a:solidFill>
                  <a:schemeClr val="tx1"/>
                </a:solidFill>
                <a:latin typeface="Times New Roman" pitchFamily="80" charset="0"/>
                <a:ea typeface="ＭＳ Ｐゴシック" charset="0"/>
                <a:cs typeface="ＭＳ Ｐゴシック" charset="0"/>
              </a:rPr>
              <a:t>URL-based</a:t>
            </a:r>
          </a:p>
          <a:p>
            <a:r>
              <a:rPr lang="en-GB" sz="1200" kern="1200" dirty="0" smtClean="0">
                <a:solidFill>
                  <a:schemeClr val="tx1"/>
                </a:solidFill>
                <a:latin typeface="Times New Roman" pitchFamily="80" charset="0"/>
                <a:ea typeface="ＭＳ Ｐゴシック" charset="0"/>
                <a:cs typeface="ＭＳ Ｐゴシック" charset="0"/>
              </a:rPr>
              <a:t>Block Post-processing</a:t>
            </a:r>
          </a:p>
          <a:p>
            <a:r>
              <a:rPr lang="en-GB" sz="1200" kern="1200" dirty="0" smtClean="0">
                <a:solidFill>
                  <a:schemeClr val="tx1"/>
                </a:solidFill>
                <a:latin typeface="Times New Roman" pitchFamily="80" charset="0"/>
                <a:ea typeface="ＭＳ Ｐゴシック" charset="0"/>
                <a:cs typeface="ＭＳ Ｐゴシック" charset="0"/>
              </a:rPr>
              <a:t>Critical Assessment of Blocking Techniques</a:t>
            </a: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34</a:t>
            </a:fld>
            <a:endParaRPr lang="fr-FR"/>
          </a:p>
        </p:txBody>
      </p:sp>
    </p:spTree>
    <p:extLst>
      <p:ext uri="{BB962C8B-B14F-4D97-AF65-F5344CB8AC3E}">
        <p14:creationId xmlns:p14="http://schemas.microsoft.com/office/powerpoint/2010/main" val="423464877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Entity Blocking:</a:t>
            </a:r>
            <a:r>
              <a:rPr lang="en-US" baseline="0" dirty="0" smtClean="0"/>
              <a:t> </a:t>
            </a:r>
            <a:r>
              <a:rPr lang="en-GB" dirty="0" smtClean="0"/>
              <a:t>Enables</a:t>
            </a:r>
            <a:r>
              <a:rPr lang="en-GB" baseline="0" dirty="0" smtClean="0"/>
              <a:t> to p</a:t>
            </a:r>
            <a:r>
              <a:rPr lang="en-GB" dirty="0" smtClean="0"/>
              <a:t>erform comparisons only between descriptions of the same block</a:t>
            </a:r>
          </a:p>
          <a:p>
            <a:pPr marL="171450" indent="-171450">
              <a:buFont typeface="Arial" panose="020B0604020202020204" pitchFamily="34" charset="0"/>
              <a:buChar char="•"/>
            </a:pPr>
            <a:r>
              <a:rPr lang="en-GB" dirty="0" smtClean="0"/>
              <a:t>True Positives: a suggested comparison between matching descriptions</a:t>
            </a:r>
          </a:p>
          <a:p>
            <a:pPr marL="171450" indent="-171450">
              <a:buFont typeface="Arial" panose="020B0604020202020204" pitchFamily="34" charset="0"/>
              <a:buChar char="•"/>
            </a:pPr>
            <a:r>
              <a:rPr lang="en-GB" dirty="0" smtClean="0"/>
              <a:t>False Positives: a suggested comparison between non-matching descriptions</a:t>
            </a:r>
          </a:p>
          <a:p>
            <a:pPr marL="171450" indent="-171450">
              <a:buFont typeface="Arial" panose="020B0604020202020204" pitchFamily="34" charset="0"/>
              <a:buChar char="•"/>
            </a:pPr>
            <a:r>
              <a:rPr lang="en-GB" dirty="0" smtClean="0"/>
              <a:t>False Negatives: a pair of matching descriptions, not placed in any common block</a:t>
            </a:r>
          </a:p>
          <a:p>
            <a:endParaRPr lang="en-GB" dirty="0" smtClean="0"/>
          </a:p>
          <a:p>
            <a:r>
              <a:rPr lang="en-GB" dirty="0" smtClean="0"/>
              <a:t>Main Blocking Concern: no missed matches (FNs)</a:t>
            </a:r>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3586927B-C2F3-4548-AC2E-0D311B679999}" type="slidenum">
              <a:rPr lang="fr-FR" smtClean="0"/>
              <a:pPr>
                <a:defRPr/>
              </a:pPr>
              <a:t>35</a:t>
            </a:fld>
            <a:endParaRPr lang="fr-FR"/>
          </a:p>
        </p:txBody>
      </p:sp>
    </p:spTree>
    <p:extLst>
      <p:ext uri="{BB962C8B-B14F-4D97-AF65-F5344CB8AC3E}">
        <p14:creationId xmlns:p14="http://schemas.microsoft.com/office/powerpoint/2010/main" val="108326322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l-G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36</a:t>
            </a:fld>
            <a:endParaRPr lang="fr-FR"/>
          </a:p>
        </p:txBody>
      </p:sp>
    </p:spTree>
    <p:extLst>
      <p:ext uri="{BB962C8B-B14F-4D97-AF65-F5344CB8AC3E}">
        <p14:creationId xmlns:p14="http://schemas.microsoft.com/office/powerpoint/2010/main" val="729256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To  reduce  the  number  of  comparisons  required  by  ER, token  blocking  relies  on  the  minimal  assumption  that matching descriptions should at least share a common token.</a:t>
            </a:r>
            <a:endParaRPr lang="el-GR"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37</a:t>
            </a:fld>
            <a:endParaRPr lang="fr-FR"/>
          </a:p>
        </p:txBody>
      </p:sp>
    </p:spTree>
    <p:extLst>
      <p:ext uri="{BB962C8B-B14F-4D97-AF65-F5344CB8AC3E}">
        <p14:creationId xmlns:p14="http://schemas.microsoft.com/office/powerpoint/2010/main" val="273657350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singular</a:t>
            </a:r>
            <a:r>
              <a:rPr lang="en-US" baseline="0" dirty="0" smtClean="0"/>
              <a:t> blocks do not suggest comparisons -&gt; they can be ignored</a:t>
            </a:r>
            <a:endParaRPr lang="en-US" dirty="0" smtClean="0"/>
          </a:p>
          <a:p>
            <a:r>
              <a:rPr lang="en-US" baseline="0" dirty="0" smtClean="0"/>
              <a:t>e2, e5 are not placed in any common block</a:t>
            </a:r>
            <a:endParaRPr lang="en-US"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US" baseline="0" dirty="0" smtClean="0"/>
              <a:t>(e1, e4) suggest that we may need to post-processing blocks and prioritize comparisons between descriptions sharing several tokens.</a:t>
            </a:r>
          </a:p>
          <a:p>
            <a:endParaRPr lang="en-US" dirty="0"/>
          </a:p>
        </p:txBody>
      </p:sp>
      <p:sp>
        <p:nvSpPr>
          <p:cNvPr id="4" name="Slide Number Placeholder 3"/>
          <p:cNvSpPr>
            <a:spLocks noGrp="1"/>
          </p:cNvSpPr>
          <p:nvPr>
            <p:ph type="sldNum" sz="quarter" idx="10"/>
          </p:nvPr>
        </p:nvSpPr>
        <p:spPr/>
        <p:txBody>
          <a:bodyPr/>
          <a:lstStyle/>
          <a:p>
            <a:pPr>
              <a:defRPr/>
            </a:pPr>
            <a:fld id="{3586927B-C2F3-4548-AC2E-0D311B679999}" type="slidenum">
              <a:rPr lang="fr-FR" smtClean="0"/>
              <a:pPr>
                <a:defRPr/>
              </a:pPr>
              <a:t>38</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ce réservé de l'image des diapositives 1"/>
          <p:cNvSpPr>
            <a:spLocks noGrp="1" noRot="1" noChangeAspect="1" noTextEdit="1"/>
          </p:cNvSpPr>
          <p:nvPr>
            <p:ph type="sldImg"/>
          </p:nvPr>
        </p:nvSpPr>
        <p:spPr>
          <a:ln/>
        </p:spPr>
      </p:sp>
      <p:sp>
        <p:nvSpPr>
          <p:cNvPr id="97283" name="Espace réservé des commentair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fr-FR" smtClean="0"/>
          </a:p>
        </p:txBody>
      </p:sp>
      <p:sp>
        <p:nvSpPr>
          <p:cNvPr id="97284" name="Espace réservé du numéro de diapositiv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F9A4DFF9-F83E-4732-BEE6-934F8DB52CC0}" type="slidenum">
              <a:rPr lang="en-GB" altLang="fr-FR" sz="1200" smtClean="0"/>
              <a:pPr eaLnBrk="1" hangingPunct="1"/>
              <a:t>3</a:t>
            </a:fld>
            <a:endParaRPr lang="en-GB" altLang="fr-FR" sz="120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(e1, e3) (e2, e4)  suggest that we may need to distinguish the tokens for different clusters of attributes (place names vs person names). </a:t>
            </a:r>
          </a:p>
          <a:p>
            <a:r>
              <a:rPr lang="en-US" baseline="0" dirty="0" smtClean="0"/>
              <a:t>(e1, e5) suggest that we may need to post-processing blocks and filter out pairs featuring very low common tokens.</a:t>
            </a:r>
          </a:p>
          <a:p>
            <a:endParaRPr lang="en-US" dirty="0"/>
          </a:p>
        </p:txBody>
      </p:sp>
      <p:sp>
        <p:nvSpPr>
          <p:cNvPr id="4" name="Slide Number Placeholder 3"/>
          <p:cNvSpPr>
            <a:spLocks noGrp="1"/>
          </p:cNvSpPr>
          <p:nvPr>
            <p:ph type="sldNum" sz="quarter" idx="10"/>
          </p:nvPr>
        </p:nvSpPr>
        <p:spPr/>
        <p:txBody>
          <a:bodyPr/>
          <a:lstStyle/>
          <a:p>
            <a:pPr>
              <a:defRPr/>
            </a:pPr>
            <a:fld id="{3586927B-C2F3-4548-AC2E-0D311B679999}" type="slidenum">
              <a:rPr lang="fr-FR" smtClean="0"/>
              <a:pPr>
                <a:defRPr/>
              </a:pPr>
              <a:t>39</a:t>
            </a:fld>
            <a:endParaRPr lang="fr-FR"/>
          </a:p>
        </p:txBody>
      </p:sp>
    </p:spTree>
    <p:extLst>
      <p:ext uri="{BB962C8B-B14F-4D97-AF65-F5344CB8AC3E}">
        <p14:creationId xmlns:p14="http://schemas.microsoft.com/office/powerpoint/2010/main" val="36778948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i="0" u="none" dirty="0" smtClean="0"/>
              <a:t>The goal again is to identify matches between two KBs, each containing no duplicates – Clean-Clean Entity Resolution</a:t>
            </a:r>
          </a:p>
          <a:p>
            <a:pPr marL="0" marR="0" indent="0" algn="l" defTabSz="914400" rtl="0" eaLnBrk="0" fontAlgn="base" latinLnBrk="0" hangingPunct="0">
              <a:lnSpc>
                <a:spcPct val="100000"/>
              </a:lnSpc>
              <a:spcBef>
                <a:spcPct val="0"/>
              </a:spcBef>
              <a:spcAft>
                <a:spcPct val="0"/>
              </a:spcAft>
              <a:buClrTx/>
              <a:buSzTx/>
              <a:buFontTx/>
              <a:buNone/>
              <a:tabLst/>
              <a:defRPr/>
            </a:pPr>
            <a:endParaRPr lang="en-US" i="0" u="none" dirty="0" smtClean="0"/>
          </a:p>
          <a:p>
            <a:pPr marL="0" marR="0" indent="0" algn="l" defTabSz="914400" rtl="0" eaLnBrk="0" fontAlgn="base" latinLnBrk="0" hangingPunct="0">
              <a:lnSpc>
                <a:spcPct val="100000"/>
              </a:lnSpc>
              <a:spcBef>
                <a:spcPct val="0"/>
              </a:spcBef>
              <a:spcAft>
                <a:spcPct val="0"/>
              </a:spcAft>
              <a:buClrTx/>
              <a:buSzTx/>
              <a:buFontTx/>
              <a:buNone/>
              <a:tabLst/>
              <a:defRPr/>
            </a:pPr>
            <a:r>
              <a:rPr lang="en-GB" i="0" u="none" dirty="0" smtClean="0"/>
              <a:t>Next, we present two extensions: attribute clustering blocking,  in  which  candidate  matches  should  at  least  share  a common  token  for  similar  attributes  known  globally  and prefix-infix(-suffix)  blocking,  in  which  candidate  matches should additionally share a common URI infix. </a:t>
            </a:r>
          </a:p>
          <a:p>
            <a:pPr marL="0" marR="0" indent="0" algn="l" defTabSz="914400" rtl="0" eaLnBrk="0" fontAlgn="base" latinLnBrk="0" hangingPunct="0">
              <a:lnSpc>
                <a:spcPct val="100000"/>
              </a:lnSpc>
              <a:spcBef>
                <a:spcPct val="0"/>
              </a:spcBef>
              <a:spcAft>
                <a:spcPct val="0"/>
              </a:spcAft>
              <a:buClrTx/>
              <a:buSzTx/>
              <a:buFontTx/>
              <a:buNone/>
              <a:tabLst/>
              <a:defRPr/>
            </a:pPr>
            <a:endParaRPr lang="en-US" i="0" u="none" dirty="0" smtClean="0"/>
          </a:p>
          <a:p>
            <a:endParaRPr lang="el-GR"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40</a:t>
            </a:fld>
            <a:endParaRPr lang="fr-FR"/>
          </a:p>
        </p:txBody>
      </p:sp>
    </p:spTree>
    <p:extLst>
      <p:ext uri="{BB962C8B-B14F-4D97-AF65-F5344CB8AC3E}">
        <p14:creationId xmlns:p14="http://schemas.microsoft.com/office/powerpoint/2010/main" val="38203990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l-GR"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41</a:t>
            </a:fld>
            <a:endParaRPr lang="fr-FR"/>
          </a:p>
        </p:txBody>
      </p:sp>
    </p:spTree>
    <p:extLst>
      <p:ext uri="{BB962C8B-B14F-4D97-AF65-F5344CB8AC3E}">
        <p14:creationId xmlns:p14="http://schemas.microsoft.com/office/powerpoint/2010/main" val="98821911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Dataset</a:t>
            </a:r>
            <a:r>
              <a:rPr lang="en-US" baseline="0" dirty="0" smtClean="0"/>
              <a:t> 1 contains data of many types (buildings, architects, musicians, …)</a:t>
            </a:r>
          </a:p>
          <a:p>
            <a:r>
              <a:rPr lang="en-US" i="1" dirty="0" smtClean="0"/>
              <a:t>Joan Tower</a:t>
            </a:r>
            <a:r>
              <a:rPr lang="en-US" dirty="0" smtClean="0"/>
              <a:t> (born September 6 1938) is a Grammy-winning contemporary American composer, concert pianist and conductor.</a:t>
            </a:r>
          </a:p>
          <a:p>
            <a:r>
              <a:rPr lang="en-US" dirty="0" smtClean="0"/>
              <a:t>Dataset</a:t>
            </a:r>
            <a:r>
              <a:rPr lang="en-US" baseline="0" dirty="0" smtClean="0"/>
              <a:t> 2 contains only buildings and sculptures.</a:t>
            </a:r>
            <a:endParaRPr lang="en-US" dirty="0" smtClean="0"/>
          </a:p>
          <a:p>
            <a:pPr>
              <a:buNone/>
            </a:pPr>
            <a:endParaRPr lang="en-US" sz="1200" dirty="0" smtClean="0">
              <a:solidFill>
                <a:schemeClr val="accent1"/>
              </a:solidFill>
            </a:endParaRPr>
          </a:p>
          <a:p>
            <a:pPr>
              <a:buNone/>
            </a:pPr>
            <a:r>
              <a:rPr lang="en-US" sz="1200" dirty="0" smtClean="0">
                <a:solidFill>
                  <a:schemeClr val="accent1"/>
                </a:solidFill>
              </a:rPr>
              <a:t>e</a:t>
            </a:r>
            <a:r>
              <a:rPr lang="en-US" sz="1200" baseline="-25000" dirty="0" smtClean="0">
                <a:solidFill>
                  <a:schemeClr val="accent1"/>
                </a:solidFill>
              </a:rPr>
              <a:t>1</a:t>
            </a:r>
            <a:r>
              <a:rPr lang="en-US" sz="1200" dirty="0" smtClean="0">
                <a:solidFill>
                  <a:schemeClr val="accent1"/>
                </a:solidFill>
              </a:rPr>
              <a:t> = {(about, Eiffel Tower), (architect, </a:t>
            </a:r>
            <a:r>
              <a:rPr lang="en-US" sz="1200" dirty="0" err="1" smtClean="0">
                <a:solidFill>
                  <a:schemeClr val="accent1"/>
                </a:solidFill>
              </a:rPr>
              <a:t>Sauvestre</a:t>
            </a:r>
            <a:r>
              <a:rPr lang="en-US" sz="1200" dirty="0" smtClean="0">
                <a:solidFill>
                  <a:schemeClr val="accent1"/>
                </a:solidFill>
              </a:rPr>
              <a:t>), (year, 1889), (located, Paris)}</a:t>
            </a:r>
          </a:p>
          <a:p>
            <a:pPr>
              <a:buNone/>
            </a:pPr>
            <a:r>
              <a:rPr lang="en-US" sz="1200" dirty="0" smtClean="0">
                <a:solidFill>
                  <a:schemeClr val="accent1"/>
                </a:solidFill>
              </a:rPr>
              <a:t>e</a:t>
            </a:r>
            <a:r>
              <a:rPr lang="en-US" sz="1200" baseline="-25000" dirty="0" smtClean="0">
                <a:solidFill>
                  <a:schemeClr val="accent1"/>
                </a:solidFill>
              </a:rPr>
              <a:t>2</a:t>
            </a:r>
            <a:r>
              <a:rPr lang="en-US" sz="1200" dirty="0" smtClean="0">
                <a:solidFill>
                  <a:schemeClr val="accent1"/>
                </a:solidFill>
              </a:rPr>
              <a:t> = {(about, Statue of Liberty), (architect, Bartholdi Eiffel), (year, 1886), (located, NY)}</a:t>
            </a:r>
          </a:p>
          <a:p>
            <a:pPr>
              <a:buNone/>
            </a:pPr>
            <a:r>
              <a:rPr lang="en-US" sz="1200" dirty="0" smtClean="0">
                <a:solidFill>
                  <a:schemeClr val="accent1"/>
                </a:solidFill>
              </a:rPr>
              <a:t>e</a:t>
            </a:r>
            <a:r>
              <a:rPr lang="en-US" sz="1200" baseline="-25000" dirty="0" smtClean="0">
                <a:solidFill>
                  <a:schemeClr val="accent1"/>
                </a:solidFill>
              </a:rPr>
              <a:t>3</a:t>
            </a:r>
            <a:r>
              <a:rPr lang="en-US" sz="1200" dirty="0" smtClean="0">
                <a:solidFill>
                  <a:schemeClr val="accent1"/>
                </a:solidFill>
              </a:rPr>
              <a:t> = {(about, </a:t>
            </a:r>
            <a:r>
              <a:rPr lang="en-US" sz="1200" dirty="0" err="1" smtClean="0">
                <a:solidFill>
                  <a:schemeClr val="accent1"/>
                </a:solidFill>
              </a:rPr>
              <a:t>Auguste</a:t>
            </a:r>
            <a:r>
              <a:rPr lang="en-US" sz="1200" dirty="0" smtClean="0">
                <a:solidFill>
                  <a:schemeClr val="accent1"/>
                </a:solidFill>
              </a:rPr>
              <a:t> Bartholdi), (born, 1834)}</a:t>
            </a:r>
          </a:p>
          <a:p>
            <a:pPr>
              <a:buNone/>
            </a:pPr>
            <a:r>
              <a:rPr lang="en-US" sz="1200" dirty="0" smtClean="0">
                <a:solidFill>
                  <a:schemeClr val="accent1"/>
                </a:solidFill>
              </a:rPr>
              <a:t>e</a:t>
            </a:r>
            <a:r>
              <a:rPr lang="en-US" sz="1200" baseline="-25000" dirty="0" smtClean="0">
                <a:solidFill>
                  <a:schemeClr val="accent1"/>
                </a:solidFill>
              </a:rPr>
              <a:t>4</a:t>
            </a:r>
            <a:r>
              <a:rPr lang="en-US" sz="1200" dirty="0" smtClean="0">
                <a:solidFill>
                  <a:schemeClr val="accent1"/>
                </a:solidFill>
              </a:rPr>
              <a:t> = {(about, Joan Tower), (born, 1938)}</a:t>
            </a:r>
            <a:endParaRPr lang="en-US" sz="1200" dirty="0" smtClean="0"/>
          </a:p>
          <a:p>
            <a:pPr>
              <a:buNone/>
            </a:pPr>
            <a:r>
              <a:rPr lang="en-US" sz="1200" dirty="0" smtClean="0">
                <a:solidFill>
                  <a:schemeClr val="accent2"/>
                </a:solidFill>
              </a:rPr>
              <a:t>e</a:t>
            </a:r>
            <a:r>
              <a:rPr lang="en-US" sz="1200" baseline="-25000" dirty="0" smtClean="0">
                <a:solidFill>
                  <a:schemeClr val="accent2"/>
                </a:solidFill>
              </a:rPr>
              <a:t>5</a:t>
            </a:r>
            <a:r>
              <a:rPr lang="en-US" sz="1200" dirty="0" smtClean="0">
                <a:solidFill>
                  <a:schemeClr val="accent2"/>
                </a:solidFill>
              </a:rPr>
              <a:t> = {(work, Lady Liberty), (artist, Bartholdi), (location, NY)}</a:t>
            </a:r>
          </a:p>
          <a:p>
            <a:pPr>
              <a:buNone/>
            </a:pPr>
            <a:r>
              <a:rPr lang="en-US" sz="1200" dirty="0" smtClean="0">
                <a:solidFill>
                  <a:schemeClr val="accent2"/>
                </a:solidFill>
              </a:rPr>
              <a:t>e</a:t>
            </a:r>
            <a:r>
              <a:rPr lang="en-US" sz="1200" baseline="-25000" dirty="0" smtClean="0">
                <a:solidFill>
                  <a:schemeClr val="accent2"/>
                </a:solidFill>
              </a:rPr>
              <a:t>6</a:t>
            </a:r>
            <a:r>
              <a:rPr lang="en-US" sz="1200" dirty="0" smtClean="0">
                <a:solidFill>
                  <a:schemeClr val="accent2"/>
                </a:solidFill>
              </a:rPr>
              <a:t> = {(work, Eiffel Tower), (year-constructed, 1889), (location, Paris)}</a:t>
            </a:r>
          </a:p>
          <a:p>
            <a:pPr>
              <a:buNone/>
            </a:pPr>
            <a:r>
              <a:rPr lang="en-US" sz="1200" dirty="0" smtClean="0">
                <a:solidFill>
                  <a:schemeClr val="accent2"/>
                </a:solidFill>
              </a:rPr>
              <a:t>e</a:t>
            </a:r>
            <a:r>
              <a:rPr lang="en-US" sz="1200" baseline="-25000" dirty="0" smtClean="0">
                <a:solidFill>
                  <a:schemeClr val="accent2"/>
                </a:solidFill>
              </a:rPr>
              <a:t>7</a:t>
            </a:r>
            <a:r>
              <a:rPr lang="en-US" sz="1200" dirty="0" smtClean="0">
                <a:solidFill>
                  <a:schemeClr val="accent2"/>
                </a:solidFill>
              </a:rPr>
              <a:t> = {(work, Bartholdi Fountain), (year-constructed,1876), (location, Washington D.C.)}</a:t>
            </a: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42</a:t>
            </a:fld>
            <a:endParaRPr lang="fr-FR"/>
          </a:p>
        </p:txBody>
      </p:sp>
    </p:spTree>
    <p:extLst>
      <p:ext uri="{BB962C8B-B14F-4D97-AF65-F5344CB8AC3E}">
        <p14:creationId xmlns:p14="http://schemas.microsoft.com/office/powerpoint/2010/main" val="320112599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0" fontAlgn="base" latinLnBrk="0" hangingPunct="0">
              <a:lnSpc>
                <a:spcPct val="100000"/>
              </a:lnSpc>
              <a:spcBef>
                <a:spcPct val="0"/>
              </a:spcBef>
              <a:spcAft>
                <a:spcPct val="0"/>
              </a:spcAft>
              <a:buClrTx/>
              <a:buSzTx/>
              <a:buFontTx/>
              <a:buNone/>
              <a:tabLst/>
              <a:defRPr/>
            </a:pPr>
            <a:r>
              <a:rPr lang="en-US" dirty="0" smtClean="0"/>
              <a:t>most similar of architect is work (based on values</a:t>
            </a:r>
            <a:r>
              <a:rPr lang="en-US" baseline="0" dirty="0" smtClean="0"/>
              <a:t> again). </a:t>
            </a:r>
            <a:endParaRPr lang="el-GR" dirty="0" smtClean="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43</a:t>
            </a:fld>
            <a:endParaRPr lang="fr-FR"/>
          </a:p>
        </p:txBody>
      </p:sp>
    </p:spTree>
    <p:extLst>
      <p:ext uri="{BB962C8B-B14F-4D97-AF65-F5344CB8AC3E}">
        <p14:creationId xmlns:p14="http://schemas.microsoft.com/office/powerpoint/2010/main" val="94223751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Transitive closure: ignores direction and adds all connected pairs to the same cluster</a:t>
            </a: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44</a:t>
            </a:fld>
            <a:endParaRPr lang="fr-FR"/>
          </a:p>
        </p:txBody>
      </p:sp>
    </p:spTree>
    <p:extLst>
      <p:ext uri="{BB962C8B-B14F-4D97-AF65-F5344CB8AC3E}">
        <p14:creationId xmlns:p14="http://schemas.microsoft.com/office/powerpoint/2010/main" val="251500108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l-G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45</a:t>
            </a:fld>
            <a:endParaRPr lang="fr-FR"/>
          </a:p>
        </p:txBody>
      </p:sp>
    </p:spTree>
    <p:extLst>
      <p:ext uri="{BB962C8B-B14F-4D97-AF65-F5344CB8AC3E}">
        <p14:creationId xmlns:p14="http://schemas.microsoft.com/office/powerpoint/2010/main" val="41249181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http://km.aifb.kit.edu/pro jects/btc-2009/ </a:t>
            </a: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46</a:t>
            </a:fld>
            <a:endParaRPr lang="fr-FR"/>
          </a:p>
        </p:txBody>
      </p:sp>
    </p:spTree>
    <p:extLst>
      <p:ext uri="{BB962C8B-B14F-4D97-AF65-F5344CB8AC3E}">
        <p14:creationId xmlns:p14="http://schemas.microsoft.com/office/powerpoint/2010/main" val="151258579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e1= {(</a:t>
            </a:r>
            <a:r>
              <a:rPr lang="en-US" dirty="0" err="1" smtClean="0"/>
              <a:t>skos:prefLabel,Statue</a:t>
            </a:r>
            <a:r>
              <a:rPr lang="en-US" dirty="0" smtClean="0"/>
              <a:t> of Liberty),(</a:t>
            </a:r>
            <a:r>
              <a:rPr lang="en-US" dirty="0" err="1" smtClean="0"/>
              <a:t>yago:isLocatedIn</a:t>
            </a:r>
            <a:r>
              <a:rPr lang="en-US" dirty="0" smtClean="0"/>
              <a:t>, </a:t>
            </a:r>
            <a:r>
              <a:rPr lang="en-US" dirty="0" err="1" smtClean="0"/>
              <a:t>yago:Liberty_Island</a:t>
            </a:r>
            <a:r>
              <a:rPr lang="en-US" dirty="0" smtClean="0"/>
              <a:t>)}</a:t>
            </a:r>
          </a:p>
          <a:p>
            <a:r>
              <a:rPr lang="en-US" dirty="0" smtClean="0"/>
              <a:t>e2= {(</a:t>
            </a:r>
            <a:r>
              <a:rPr lang="en-US" dirty="0" err="1" smtClean="0"/>
              <a:t>rdfs:label</a:t>
            </a:r>
            <a:r>
              <a:rPr lang="en-US" dirty="0" smtClean="0"/>
              <a:t>, Statue of Liberty), (</a:t>
            </a:r>
            <a:r>
              <a:rPr lang="en-US" dirty="0" err="1" smtClean="0"/>
              <a:t>dbpprop:location</a:t>
            </a:r>
            <a:r>
              <a:rPr lang="en-US" dirty="0" smtClean="0"/>
              <a:t>, </a:t>
            </a:r>
            <a:r>
              <a:rPr lang="en-US" dirty="0" err="1" smtClean="0"/>
              <a:t>dbpedia:Liberty_Island</a:t>
            </a:r>
            <a:r>
              <a:rPr lang="en-US" dirty="0" smtClean="0"/>
              <a:t>)}</a:t>
            </a:r>
          </a:p>
          <a:p>
            <a:r>
              <a:rPr lang="en-US" dirty="0" smtClean="0"/>
              <a:t>e3= {(</a:t>
            </a:r>
            <a:r>
              <a:rPr lang="en-US" dirty="0" err="1" smtClean="0"/>
              <a:t>freeb:official_name</a:t>
            </a:r>
            <a:r>
              <a:rPr lang="en-US" dirty="0" smtClean="0"/>
              <a:t>, Statue of Liberty), (</a:t>
            </a:r>
            <a:r>
              <a:rPr lang="en-US" dirty="0" err="1" smtClean="0"/>
              <a:t>freeb:containedby</a:t>
            </a:r>
            <a:r>
              <a:rPr lang="en-US" dirty="0" smtClean="0"/>
              <a:t>, freeb:m.026kp2), (</a:t>
            </a:r>
            <a:r>
              <a:rPr lang="en-US" dirty="0" err="1" smtClean="0"/>
              <a:t>example:location</a:t>
            </a:r>
            <a:r>
              <a:rPr lang="en-US" dirty="0" smtClean="0"/>
              <a:t>, </a:t>
            </a:r>
            <a:r>
              <a:rPr lang="en-US" dirty="0" err="1" smtClean="0"/>
              <a:t>example:Liberty_Island</a:t>
            </a:r>
            <a:r>
              <a:rPr lang="en-US" dirty="0" smtClean="0"/>
              <a:t>}</a:t>
            </a:r>
          </a:p>
          <a:p>
            <a:r>
              <a:rPr lang="en-US" dirty="0" smtClean="0"/>
              <a:t>e4= {(</a:t>
            </a:r>
            <a:r>
              <a:rPr lang="en-US" dirty="0" err="1" smtClean="0"/>
              <a:t>geonames:name</a:t>
            </a:r>
            <a:r>
              <a:rPr lang="en-US" dirty="0" smtClean="0"/>
              <a:t>, Statue of Liberty), (</a:t>
            </a:r>
            <a:r>
              <a:rPr lang="en-US" dirty="0" err="1" smtClean="0"/>
              <a:t>geonames:nearby</a:t>
            </a:r>
            <a:r>
              <a:rPr lang="en-US" dirty="0" smtClean="0"/>
              <a:t>, geonames:5124330)}</a:t>
            </a: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47</a:t>
            </a:fld>
            <a:endParaRPr lang="fr-FR"/>
          </a:p>
        </p:txBody>
      </p:sp>
    </p:spTree>
    <p:extLst>
      <p:ext uri="{BB962C8B-B14F-4D97-AF65-F5344CB8AC3E}">
        <p14:creationId xmlns:p14="http://schemas.microsoft.com/office/powerpoint/2010/main" val="156952783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dirty="0" smtClean="0">
                <a:effectLst/>
              </a:rPr>
              <a:t>Tina Brown’s August 1999 party to introduce </a:t>
            </a:r>
            <a:r>
              <a:rPr lang="en-GB" sz="1200" i="1" dirty="0" smtClean="0">
                <a:effectLst/>
              </a:rPr>
              <a:t>Talk </a:t>
            </a:r>
            <a:r>
              <a:rPr lang="en-GB" sz="1200" dirty="0" smtClean="0">
                <a:effectLst/>
              </a:rPr>
              <a:t>magazine, like many of her fetes over the years</a:t>
            </a:r>
            <a:r>
              <a:rPr lang="en-GB" sz="1200" i="1" dirty="0" smtClean="0">
                <a:effectLst/>
              </a:rPr>
              <a:t>, </a:t>
            </a:r>
            <a:r>
              <a:rPr lang="en-GB" sz="1200" dirty="0" smtClean="0">
                <a:effectLst/>
              </a:rPr>
              <a:t>was a triumph of glitz. After sparring with the famously difficult New York mayor Rudy Giuliani, and failing to land the Brooklyn Navy Yard, a dramatic stretch of urban waterfront, she’d audaciously rented Liberty Island. </a:t>
            </a:r>
            <a:endParaRPr lang="el-GR"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48</a:t>
            </a:fld>
            <a:endParaRPr lang="fr-FR"/>
          </a:p>
        </p:txBody>
      </p:sp>
    </p:spTree>
    <p:extLst>
      <p:ext uri="{BB962C8B-B14F-4D97-AF65-F5344CB8AC3E}">
        <p14:creationId xmlns:p14="http://schemas.microsoft.com/office/powerpoint/2010/main" val="14182762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Finding matches vs non-­matches is a classification problem</a:t>
            </a:r>
          </a:p>
          <a:p>
            <a:r>
              <a:rPr lang="en-GB" dirty="0" smtClean="0"/>
              <a:t>•Imbalanced: typically O(E) matches, O(E^2) non-­matches</a:t>
            </a:r>
          </a:p>
          <a:p>
            <a:r>
              <a:rPr lang="en-GB" dirty="0" smtClean="0"/>
              <a:t>• Instances are pairs of descriptions. Pairs are not independent and identically distributed (</a:t>
            </a:r>
            <a:r>
              <a:rPr lang="en-GB" dirty="0" err="1" smtClean="0"/>
              <a:t>i.i.d</a:t>
            </a:r>
            <a:r>
              <a:rPr lang="en-GB" dirty="0" smtClean="0"/>
              <a:t>.)</a:t>
            </a:r>
            <a:endParaRPr lang="el-GR"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4</a:t>
            </a:fld>
            <a:endParaRPr lang="fr-FR"/>
          </a:p>
        </p:txBody>
      </p:sp>
    </p:spTree>
    <p:extLst>
      <p:ext uri="{BB962C8B-B14F-4D97-AF65-F5344CB8AC3E}">
        <p14:creationId xmlns:p14="http://schemas.microsoft.com/office/powerpoint/2010/main" val="122304649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b="0" i="0" u="none" strike="noStrike" kern="1200" baseline="0" dirty="0" smtClean="0">
                <a:solidFill>
                  <a:schemeClr val="tx1"/>
                </a:solidFill>
                <a:latin typeface="Times New Roman" pitchFamily="80" charset="0"/>
                <a:ea typeface="ＭＳ Ｐゴシック" charset="0"/>
                <a:cs typeface="ＭＳ Ｐゴシック" charset="0"/>
              </a:rPr>
              <a:t>S. Chaudhuri, V. </a:t>
            </a:r>
            <a:r>
              <a:rPr lang="en-GB" sz="1200" b="0" i="0" u="none" strike="noStrike" kern="1200" baseline="0" dirty="0" err="1" smtClean="0">
                <a:solidFill>
                  <a:schemeClr val="tx1"/>
                </a:solidFill>
                <a:latin typeface="Times New Roman" pitchFamily="80" charset="0"/>
                <a:ea typeface="ＭＳ Ｐゴシック" charset="0"/>
                <a:cs typeface="ＭＳ Ｐゴシック" charset="0"/>
              </a:rPr>
              <a:t>Ganti</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and R. Kaushik. A primitive operator for similarity joins in data cleaning. </a:t>
            </a:r>
            <a:r>
              <a:rPr lang="en-US" sz="1200" b="0" i="0" u="none" strike="noStrike" kern="1200" baseline="0" dirty="0" smtClean="0">
                <a:solidFill>
                  <a:schemeClr val="tx1"/>
                </a:solidFill>
                <a:latin typeface="Times New Roman" pitchFamily="80" charset="0"/>
                <a:ea typeface="ＭＳ Ｐゴシック" charset="0"/>
                <a:cs typeface="ＭＳ Ｐゴシック" charset="0"/>
              </a:rPr>
              <a:t>In </a:t>
            </a:r>
            <a:r>
              <a:rPr lang="en-US" sz="1200" b="0" i="1" u="none" strike="noStrike" kern="1200" baseline="0" dirty="0" smtClean="0">
                <a:solidFill>
                  <a:schemeClr val="tx1"/>
                </a:solidFill>
                <a:latin typeface="Times New Roman" pitchFamily="80" charset="0"/>
                <a:ea typeface="ＭＳ Ｐゴシック" charset="0"/>
                <a:cs typeface="ＭＳ Ｐゴシック" charset="0"/>
              </a:rPr>
              <a:t>ICDE</a:t>
            </a:r>
            <a:r>
              <a:rPr lang="en-US" sz="1200" b="0" i="0" u="none" strike="noStrike" kern="1200" baseline="0" dirty="0" smtClean="0">
                <a:solidFill>
                  <a:schemeClr val="tx1"/>
                </a:solidFill>
                <a:latin typeface="Times New Roman" pitchFamily="80" charset="0"/>
                <a:ea typeface="ＭＳ Ｐゴシック" charset="0"/>
                <a:cs typeface="ＭＳ Ｐゴシック" charset="0"/>
              </a:rPr>
              <a:t> 2006</a:t>
            </a:r>
            <a:r>
              <a:rPr lang="en-US" sz="1200" b="0" i="0" u="none" strike="noStrike" kern="1200" baseline="0" dirty="0" smtClean="0">
                <a:solidFill>
                  <a:schemeClr val="tx1"/>
                </a:solidFill>
                <a:latin typeface="Times New Roman" pitchFamily="80" charset="0"/>
                <a:ea typeface="ＭＳ Ｐゴシック" charset="0"/>
                <a:cs typeface="ＭＳ Ｐゴシック" charset="0"/>
              </a:rPr>
              <a:t>.</a:t>
            </a:r>
            <a:endParaRPr lang="en-GB" dirty="0" smtClean="0"/>
          </a:p>
          <a:p>
            <a:r>
              <a:rPr lang="en-GB" dirty="0" smtClean="0"/>
              <a:t>two token sets x and y with an intersection size |x </a:t>
            </a:r>
            <a:r>
              <a:rPr lang="en-GB" dirty="0" smtClean="0">
                <a:sym typeface="Symbol" panose="05050102010706020507" pitchFamily="18" charset="2"/>
              </a:rPr>
              <a:t></a:t>
            </a:r>
            <a:r>
              <a:rPr lang="en-GB" dirty="0" smtClean="0"/>
              <a:t> y|&gt;= t should at least share a common token in the (|x| –t+1) prefix of x and the (|y| –t+1)  prefix of y. We thus need to index only </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prefix of length |x| - </a:t>
            </a:r>
            <a:r>
              <a:rPr lang="en-GB" sz="1200" b="0" i="0" u="none" strike="noStrike" kern="1200" baseline="0" dirty="0" smtClean="0">
                <a:solidFill>
                  <a:schemeClr val="tx1"/>
                </a:solidFill>
                <a:latin typeface="Times New Roman" pitchFamily="80" charset="0"/>
                <a:ea typeface="ＭＳ Ｐゴシック" charset="0"/>
                <a:cs typeface="ＭＳ Ｐゴシック" charset="0"/>
                <a:sym typeface="Symbol" panose="05050102010706020507" pitchFamily="18" charset="2"/>
              </a:rPr>
              <a:t>t * |x| </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-1 1, for every token set x, to ensure the prefix filtering-based method does not miss any similar pair, i.e., any pair of token sets with </a:t>
            </a:r>
            <a:r>
              <a:rPr lang="en-GB" sz="1200" b="0" i="0" u="none" strike="noStrike" kern="1200" baseline="0" dirty="0" err="1" smtClean="0">
                <a:solidFill>
                  <a:schemeClr val="tx1"/>
                </a:solidFill>
                <a:latin typeface="Times New Roman" pitchFamily="80" charset="0"/>
                <a:ea typeface="ＭＳ Ｐゴシック" charset="0"/>
                <a:cs typeface="ＭＳ Ｐゴシック" charset="0"/>
              </a:rPr>
              <a:t>Jaccard</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a:t>
            </a:r>
            <a:r>
              <a:rPr lang="en-US" sz="1200" b="0" i="0" u="none" strike="noStrike" kern="1200" baseline="0" dirty="0" smtClean="0">
                <a:solidFill>
                  <a:schemeClr val="tx1"/>
                </a:solidFill>
                <a:latin typeface="Times New Roman" pitchFamily="80" charset="0"/>
                <a:ea typeface="ＭＳ Ｐゴシック" charset="0"/>
                <a:cs typeface="ＭＳ Ｐゴシック" charset="0"/>
              </a:rPr>
              <a:t>similarity t or greater</a:t>
            </a:r>
            <a:r>
              <a:rPr lang="en-US" sz="1200" b="0" i="0" u="none" strike="noStrike" kern="1200" baseline="0" dirty="0" smtClean="0">
                <a:solidFill>
                  <a:schemeClr val="tx1"/>
                </a:solidFill>
                <a:latin typeface="Times New Roman" pitchFamily="80" charset="0"/>
                <a:ea typeface="ＭＳ Ｐゴシック" charset="0"/>
                <a:cs typeface="ＭＳ Ｐゴシック" charset="0"/>
              </a:rPr>
              <a:t>.</a:t>
            </a:r>
            <a:endParaRPr lang="en-US" sz="1200" b="0" i="0" u="none" strike="noStrike" kern="1200" baseline="0" dirty="0" smtClean="0">
              <a:solidFill>
                <a:schemeClr val="tx1"/>
              </a:solidFill>
              <a:latin typeface="Times New Roman" pitchFamily="80" charset="0"/>
              <a:ea typeface="ＭＳ Ｐゴシック" charset="0"/>
            </a:endParaRPr>
          </a:p>
          <a:p>
            <a:r>
              <a:rPr lang="en-GB" dirty="0" smtClean="0"/>
              <a:t>The </a:t>
            </a:r>
            <a:r>
              <a:rPr lang="en-GB" dirty="0" err="1" smtClean="0"/>
              <a:t>ppjoin</a:t>
            </a:r>
            <a:r>
              <a:rPr lang="en-GB" dirty="0" smtClean="0"/>
              <a:t>+ algorithm [Xiao et al., 2008, 2011] additionally exploits a positional filtering, i.e., the position in the ordered set of tokens, in which a token appears, to further reduce the number of candidate pairs. </a:t>
            </a:r>
            <a:r>
              <a:rPr lang="en-US" sz="1200" b="0" i="0" u="none" strike="noStrike" kern="1200" baseline="0" dirty="0" smtClean="0">
                <a:solidFill>
                  <a:schemeClr val="tx1"/>
                </a:solidFill>
                <a:latin typeface="Times New Roman" pitchFamily="80" charset="0"/>
                <a:ea typeface="ＭＳ Ｐゴシック" charset="0"/>
                <a:cs typeface="ＭＳ Ｐゴシック" charset="0"/>
              </a:rPr>
              <a:t>Specifically, it estimates </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the maximum possible intersection size of two token sets x, y, by considering that if the first common token of x and y is the first token of x and the second token of y, then the maximum intersection that these sets can have is 1 + min(|x| -1, |y| - 2). For a complete survey and experimental evaluation of string-similarity join algorithms, we refer the reader to [</a:t>
            </a:r>
            <a:r>
              <a:rPr lang="en-GB" sz="1200" b="0" i="0" u="none" strike="noStrike" kern="1200" baseline="0" dirty="0" err="1" smtClean="0">
                <a:solidFill>
                  <a:schemeClr val="tx1"/>
                </a:solidFill>
                <a:latin typeface="Times New Roman" pitchFamily="80" charset="0"/>
                <a:ea typeface="ＭＳ Ｐゴシック" charset="0"/>
                <a:cs typeface="ＭＳ Ｐゴシック" charset="0"/>
              </a:rPr>
              <a:t>Augsten</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and </a:t>
            </a:r>
            <a:r>
              <a:rPr lang="en-US" sz="1200" b="0" i="0" u="none" strike="noStrike" kern="1200" baseline="0" dirty="0" err="1" smtClean="0">
                <a:solidFill>
                  <a:schemeClr val="tx1"/>
                </a:solidFill>
                <a:latin typeface="Times New Roman" pitchFamily="80" charset="0"/>
                <a:ea typeface="ＭＳ Ｐゴシック" charset="0"/>
                <a:cs typeface="ＭＳ Ｐゴシック" charset="0"/>
              </a:rPr>
              <a:t>Böhlen</a:t>
            </a:r>
            <a:r>
              <a:rPr lang="en-US" sz="1200" b="0" i="0" u="none" strike="noStrike" kern="1200" baseline="0" dirty="0" smtClean="0">
                <a:solidFill>
                  <a:schemeClr val="tx1"/>
                </a:solidFill>
                <a:latin typeface="Times New Roman" pitchFamily="80" charset="0"/>
                <a:ea typeface="ＭＳ Ｐゴシック" charset="0"/>
                <a:cs typeface="ＭＳ Ｐゴシック" charset="0"/>
              </a:rPr>
              <a:t>, 2013, Jiang et al., 2014</a:t>
            </a:r>
            <a:r>
              <a:rPr lang="en-US" sz="1200" b="0" i="0" u="none" strike="noStrike" kern="1200" baseline="0" dirty="0" smtClean="0">
                <a:solidFill>
                  <a:schemeClr val="tx1"/>
                </a:solidFill>
                <a:latin typeface="Times New Roman" pitchFamily="80" charset="0"/>
                <a:ea typeface="ＭＳ Ｐゴシック" charset="0"/>
                <a:cs typeface="ＭＳ Ｐゴシック" charset="0"/>
              </a:rPr>
              <a:t>].</a:t>
            </a:r>
            <a:endParaRPr lang="en-US" sz="1200" b="0" i="0" u="none" strike="noStrike" kern="1200" baseline="0" dirty="0" smtClean="0">
              <a:solidFill>
                <a:schemeClr val="tx1"/>
              </a:solidFill>
              <a:latin typeface="Times New Roman" pitchFamily="80" charset="0"/>
              <a:ea typeface="ＭＳ Ｐゴシック" charset="0"/>
            </a:endParaRPr>
          </a:p>
          <a:p>
            <a:r>
              <a:rPr lang="en-GB" sz="1200" b="0" i="0" u="none" strike="noStrike" kern="1200" baseline="0" dirty="0" smtClean="0">
                <a:solidFill>
                  <a:schemeClr val="tx1"/>
                </a:solidFill>
                <a:latin typeface="Times New Roman" pitchFamily="80" charset="0"/>
                <a:ea typeface="ＭＳ Ｐゴシック" charset="0"/>
              </a:rPr>
              <a:t>C. Xiao, W. Wang, X. Lin, and J. X. Yu. Efficient similarity joins for near duplicate detection. In WWW, pages 131–140, 2008</a:t>
            </a:r>
            <a:r>
              <a:rPr lang="en-GB" sz="1200" b="0" i="0" u="none" strike="noStrike" kern="1200" baseline="0" dirty="0" smtClean="0">
                <a:solidFill>
                  <a:schemeClr val="tx1"/>
                </a:solidFill>
                <a:latin typeface="Times New Roman" pitchFamily="80" charset="0"/>
                <a:ea typeface="ＭＳ Ｐゴシック" charset="0"/>
              </a:rPr>
              <a:t>.</a:t>
            </a:r>
            <a:endParaRPr lang="en-GB" sz="1200" b="0" i="0" u="none" strike="noStrike" kern="1200" baseline="0" dirty="0" smtClean="0">
              <a:solidFill>
                <a:schemeClr val="tx1"/>
              </a:solidFill>
              <a:latin typeface="Times New Roman" pitchFamily="80" charset="0"/>
              <a:ea typeface="ＭＳ Ｐゴシック" charset="0"/>
            </a:endParaRPr>
          </a:p>
          <a:p>
            <a:r>
              <a:rPr lang="en-US" sz="1200" b="0" i="0" u="none" strike="noStrike" kern="1200" baseline="0" dirty="0" smtClean="0">
                <a:solidFill>
                  <a:schemeClr val="tx1"/>
                </a:solidFill>
                <a:latin typeface="Times New Roman" pitchFamily="80" charset="0"/>
                <a:ea typeface="ＭＳ Ｐゴシック" charset="0"/>
              </a:rPr>
              <a:t>N. </a:t>
            </a:r>
            <a:r>
              <a:rPr lang="en-US" sz="1200" b="0" i="0" u="none" strike="noStrike" kern="1200" baseline="0" dirty="0" err="1" smtClean="0">
                <a:solidFill>
                  <a:schemeClr val="tx1"/>
                </a:solidFill>
                <a:latin typeface="Times New Roman" pitchFamily="80" charset="0"/>
                <a:ea typeface="ＭＳ Ｐゴシック" charset="0"/>
              </a:rPr>
              <a:t>Augsten</a:t>
            </a:r>
            <a:r>
              <a:rPr lang="en-US" sz="1200" b="0" i="0" u="none" strike="noStrike" kern="1200" baseline="0" dirty="0" smtClean="0">
                <a:solidFill>
                  <a:schemeClr val="tx1"/>
                </a:solidFill>
                <a:latin typeface="Times New Roman" pitchFamily="80" charset="0"/>
                <a:ea typeface="ＭＳ Ｐゴシック" charset="0"/>
              </a:rPr>
              <a:t> and M. H. </a:t>
            </a:r>
            <a:r>
              <a:rPr lang="en-US" sz="1200" b="0" i="0" u="none" strike="noStrike" kern="1200" baseline="0" dirty="0" err="1" smtClean="0">
                <a:solidFill>
                  <a:schemeClr val="tx1"/>
                </a:solidFill>
                <a:latin typeface="Times New Roman" pitchFamily="80" charset="0"/>
                <a:ea typeface="ＭＳ Ｐゴシック" charset="0"/>
              </a:rPr>
              <a:t>Böhlen</a:t>
            </a:r>
            <a:r>
              <a:rPr lang="en-US" sz="1200" b="0" i="0" u="none" strike="noStrike" kern="1200" baseline="0" dirty="0" smtClean="0">
                <a:solidFill>
                  <a:schemeClr val="tx1"/>
                </a:solidFill>
                <a:latin typeface="Times New Roman" pitchFamily="80" charset="0"/>
                <a:ea typeface="ＭＳ Ｐゴシック" charset="0"/>
              </a:rPr>
              <a:t>. Similarity Joins in Relational Database Systems. Synthesis Lectures on Data Management. Morgan &amp; Claypool Publishers, 2013. </a:t>
            </a:r>
          </a:p>
          <a:p>
            <a:r>
              <a:rPr lang="en-GB" sz="1200" b="0" i="0" u="none" strike="noStrike" kern="1200" baseline="0" dirty="0" smtClean="0">
                <a:solidFill>
                  <a:schemeClr val="tx1"/>
                </a:solidFill>
                <a:latin typeface="Times New Roman" pitchFamily="80" charset="0"/>
                <a:ea typeface="ＭＳ Ｐゴシック" charset="0"/>
              </a:rPr>
              <a:t>Y. Jiang, G. Li, J. Feng, and W. Li. String similarity joins: An experimental evaluation. PVLDB, 7(8):625–636, 2014. </a:t>
            </a:r>
          </a:p>
          <a:p>
            <a:r>
              <a:rPr lang="en-GB" sz="1200" b="0" i="0" u="none" strike="noStrike" kern="1200" baseline="0" dirty="0" smtClean="0">
                <a:solidFill>
                  <a:schemeClr val="tx1"/>
                </a:solidFill>
                <a:latin typeface="Times New Roman" pitchFamily="80" charset="0"/>
                <a:ea typeface="ＭＳ Ｐゴシック" charset="0"/>
              </a:rPr>
              <a:t>A. </a:t>
            </a:r>
            <a:r>
              <a:rPr lang="en-GB" sz="1200" b="0" i="0" u="none" strike="noStrike" kern="1200" baseline="0" dirty="0" err="1" smtClean="0">
                <a:solidFill>
                  <a:schemeClr val="tx1"/>
                </a:solidFill>
                <a:latin typeface="Times New Roman" pitchFamily="80" charset="0"/>
                <a:ea typeface="ＭＳ Ｐゴシック" charset="0"/>
              </a:rPr>
              <a:t>Metwally</a:t>
            </a:r>
            <a:r>
              <a:rPr lang="en-GB" sz="1200" b="0" i="0" u="none" strike="noStrike" kern="1200" baseline="0" dirty="0" smtClean="0">
                <a:solidFill>
                  <a:schemeClr val="tx1"/>
                </a:solidFill>
                <a:latin typeface="Times New Roman" pitchFamily="80" charset="0"/>
                <a:ea typeface="ＭＳ Ｐゴシック" charset="0"/>
              </a:rPr>
              <a:t> and C. </a:t>
            </a:r>
            <a:r>
              <a:rPr lang="en-GB" sz="1200" b="0" i="0" u="none" strike="noStrike" kern="1200" baseline="0" dirty="0" err="1" smtClean="0">
                <a:solidFill>
                  <a:schemeClr val="tx1"/>
                </a:solidFill>
                <a:latin typeface="Times New Roman" pitchFamily="80" charset="0"/>
                <a:ea typeface="ＭＳ Ｐゴシック" charset="0"/>
              </a:rPr>
              <a:t>Faloutsos</a:t>
            </a:r>
            <a:r>
              <a:rPr lang="en-GB" sz="1200" b="0" i="0" u="none" strike="noStrike" kern="1200" baseline="0" dirty="0" smtClean="0">
                <a:solidFill>
                  <a:schemeClr val="tx1"/>
                </a:solidFill>
                <a:latin typeface="Times New Roman" pitchFamily="80" charset="0"/>
                <a:ea typeface="ＭＳ Ｐゴシック" charset="0"/>
              </a:rPr>
              <a:t>. V-smart-join: A scalable </a:t>
            </a:r>
            <a:r>
              <a:rPr lang="en-GB" sz="1200" b="0" i="0" u="none" strike="noStrike" kern="1200" baseline="0" dirty="0" err="1" smtClean="0">
                <a:solidFill>
                  <a:schemeClr val="tx1"/>
                </a:solidFill>
                <a:latin typeface="Times New Roman" pitchFamily="80" charset="0"/>
                <a:ea typeface="ＭＳ Ｐゴシック" charset="0"/>
              </a:rPr>
              <a:t>mapreduce</a:t>
            </a:r>
            <a:r>
              <a:rPr lang="en-GB" sz="1200" b="0" i="0" u="none" strike="noStrike" kern="1200" baseline="0" dirty="0" smtClean="0">
                <a:solidFill>
                  <a:schemeClr val="tx1"/>
                </a:solidFill>
                <a:latin typeface="Times New Roman" pitchFamily="80" charset="0"/>
                <a:ea typeface="ＭＳ Ｐゴシック" charset="0"/>
              </a:rPr>
              <a:t> framework for all-pair similarity joins of multisets and vectors. PVLDB, 5(8):704–715, 2012</a:t>
            </a:r>
            <a:r>
              <a:rPr lang="en-GB" sz="1200" b="0" i="0" u="none" strike="noStrike" kern="1200" baseline="0" dirty="0" smtClean="0">
                <a:solidFill>
                  <a:schemeClr val="tx1"/>
                </a:solidFill>
                <a:latin typeface="Times New Roman" pitchFamily="80" charset="0"/>
                <a:ea typeface="ＭＳ Ｐゴシック" charset="0"/>
              </a:rPr>
              <a:t>.</a:t>
            </a:r>
            <a:endParaRPr lang="en-GB" sz="1200" b="0" i="0" u="none" strike="noStrike" kern="1200" baseline="0" dirty="0" smtClean="0">
              <a:solidFill>
                <a:schemeClr val="tx1"/>
              </a:solidFill>
              <a:latin typeface="Times New Roman" pitchFamily="80" charset="0"/>
              <a:ea typeface="ＭＳ Ｐゴシック" charset="0"/>
            </a:endParaRPr>
          </a:p>
          <a:p>
            <a:r>
              <a:rPr lang="en-GB" sz="1200" b="0" i="0" u="none" strike="noStrike" kern="1200" baseline="0" dirty="0" smtClean="0">
                <a:solidFill>
                  <a:schemeClr val="tx1"/>
                </a:solidFill>
                <a:latin typeface="Times New Roman" pitchFamily="80" charset="0"/>
                <a:ea typeface="ＭＳ Ｐゴシック" charset="0"/>
              </a:rPr>
              <a:t>Abstractly, each maximal frequent </a:t>
            </a:r>
            <a:r>
              <a:rPr lang="en-GB" sz="1200" b="0" i="0" u="none" strike="noStrike" kern="1200" baseline="0" dirty="0" err="1" smtClean="0">
                <a:solidFill>
                  <a:schemeClr val="tx1"/>
                </a:solidFill>
                <a:latin typeface="Times New Roman" pitchFamily="80" charset="0"/>
                <a:ea typeface="ＭＳ Ｐゴシック" charset="0"/>
              </a:rPr>
              <a:t>itemset</a:t>
            </a:r>
            <a:r>
              <a:rPr lang="en-GB" sz="1200" b="0" i="0" u="none" strike="noStrike" kern="1200" baseline="0" dirty="0" smtClean="0">
                <a:solidFill>
                  <a:schemeClr val="tx1"/>
                </a:solidFill>
                <a:latin typeface="Times New Roman" pitchFamily="80" charset="0"/>
                <a:ea typeface="ＭＳ Ｐゴシック" charset="0"/>
              </a:rPr>
              <a:t> defines a block, and descriptions containing the tokens of a frequent </a:t>
            </a:r>
            <a:r>
              <a:rPr lang="en-GB" sz="1200" b="0" i="0" u="none" strike="noStrike" kern="1200" baseline="0" dirty="0" err="1" smtClean="0">
                <a:solidFill>
                  <a:schemeClr val="tx1"/>
                </a:solidFill>
                <a:latin typeface="Times New Roman" pitchFamily="80" charset="0"/>
                <a:ea typeface="ＭＳ Ｐゴシック" charset="0"/>
              </a:rPr>
              <a:t>itemset</a:t>
            </a:r>
            <a:r>
              <a:rPr lang="en-GB" sz="1200" b="0" i="0" u="none" strike="noStrike" kern="1200" baseline="0" dirty="0" smtClean="0">
                <a:solidFill>
                  <a:schemeClr val="tx1"/>
                </a:solidFill>
                <a:latin typeface="Times New Roman" pitchFamily="80" charset="0"/>
                <a:ea typeface="ＭＳ Ｐゴシック" charset="0"/>
              </a:rPr>
              <a:t> are placed in the block that the </a:t>
            </a:r>
            <a:r>
              <a:rPr lang="en-GB" sz="1200" b="0" i="0" u="none" strike="noStrike" kern="1200" baseline="0" dirty="0" err="1" smtClean="0">
                <a:solidFill>
                  <a:schemeClr val="tx1"/>
                </a:solidFill>
                <a:latin typeface="Times New Roman" pitchFamily="80" charset="0"/>
                <a:ea typeface="ＭＳ Ｐゴシック" charset="0"/>
              </a:rPr>
              <a:t>itemset</a:t>
            </a:r>
            <a:r>
              <a:rPr lang="en-GB" sz="1200" b="0" i="0" u="none" strike="noStrike" kern="1200" baseline="0" dirty="0" smtClean="0">
                <a:solidFill>
                  <a:schemeClr val="tx1"/>
                </a:solidFill>
                <a:latin typeface="Times New Roman" pitchFamily="80" charset="0"/>
                <a:ea typeface="ＭＳ Ｐゴシック" charset="0"/>
              </a:rPr>
              <a:t> defines </a:t>
            </a:r>
            <a:r>
              <a:rPr lang="en-US" sz="1200" b="0" i="0" u="none" strike="noStrike" kern="1200" baseline="0" dirty="0" smtClean="0">
                <a:solidFill>
                  <a:schemeClr val="tx1"/>
                </a:solidFill>
                <a:latin typeface="Times New Roman" pitchFamily="80" charset="0"/>
                <a:ea typeface="ＭＳ Ｐゴシック" charset="0"/>
                <a:cs typeface="ＭＳ Ｐゴシック" charset="0"/>
              </a:rPr>
              <a:t>[</a:t>
            </a:r>
            <a:r>
              <a:rPr lang="en-US" sz="1200" b="0" i="0" u="none" strike="noStrike" kern="1200" baseline="0" dirty="0" err="1" smtClean="0">
                <a:solidFill>
                  <a:schemeClr val="tx1"/>
                </a:solidFill>
                <a:latin typeface="Times New Roman" pitchFamily="80" charset="0"/>
                <a:ea typeface="ＭＳ Ｐゴシック" charset="0"/>
                <a:cs typeface="ＭＳ Ｐゴシック" charset="0"/>
              </a:rPr>
              <a:t>Kenig</a:t>
            </a:r>
            <a:r>
              <a:rPr lang="en-US" sz="1200" b="0" i="0" u="none" strike="noStrike" kern="1200" baseline="0" dirty="0" smtClean="0">
                <a:solidFill>
                  <a:schemeClr val="tx1"/>
                </a:solidFill>
                <a:latin typeface="Times New Roman" pitchFamily="80" charset="0"/>
                <a:ea typeface="ＭＳ Ｐゴシック" charset="0"/>
                <a:cs typeface="ＭＳ Ｐゴシック" charset="0"/>
              </a:rPr>
              <a:t> and Gal, 2013</a:t>
            </a:r>
            <a:r>
              <a:rPr lang="en-US" sz="1200" b="0" i="0" u="none" strike="noStrike" kern="1200" baseline="0" dirty="0" smtClean="0">
                <a:solidFill>
                  <a:schemeClr val="tx1"/>
                </a:solidFill>
                <a:latin typeface="Times New Roman" pitchFamily="80" charset="0"/>
                <a:ea typeface="ＭＳ Ｐゴシック" charset="0"/>
                <a:cs typeface="ＭＳ Ｐゴシック" charset="0"/>
              </a:rPr>
              <a:t>].</a:t>
            </a:r>
            <a:endParaRPr lang="en-GB" sz="1200" b="0" i="0" u="none" strike="noStrike" kern="1200" baseline="0" dirty="0" smtClean="0">
              <a:solidFill>
                <a:schemeClr val="tx1"/>
              </a:solidFill>
              <a:latin typeface="Times New Roman" pitchFamily="80" charset="0"/>
              <a:ea typeface="ＭＳ Ｐゴシック" charset="0"/>
            </a:endParaRPr>
          </a:p>
          <a:p>
            <a:r>
              <a:rPr lang="en-GB" sz="1200" b="0" i="0" u="none" strike="noStrike" kern="1200" baseline="0" dirty="0" smtClean="0">
                <a:solidFill>
                  <a:schemeClr val="tx1"/>
                </a:solidFill>
                <a:latin typeface="Times New Roman" pitchFamily="80" charset="0"/>
                <a:ea typeface="ＭＳ Ｐゴシック" charset="0"/>
                <a:cs typeface="ＭＳ Ｐゴシック" charset="0"/>
              </a:rPr>
              <a:t>B. </a:t>
            </a:r>
            <a:r>
              <a:rPr lang="en-GB" sz="1200" b="0" i="0" u="none" strike="noStrike" kern="1200" baseline="0" dirty="0" err="1" smtClean="0">
                <a:solidFill>
                  <a:schemeClr val="tx1"/>
                </a:solidFill>
                <a:latin typeface="Times New Roman" pitchFamily="80" charset="0"/>
                <a:ea typeface="ＭＳ Ｐゴシック" charset="0"/>
                <a:cs typeface="ＭＳ Ｐゴシック" charset="0"/>
              </a:rPr>
              <a:t>Kenig</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and A. Gal. </a:t>
            </a:r>
            <a:r>
              <a:rPr lang="en-GB" sz="1200" b="0" i="0" u="none" strike="noStrike" kern="1200" baseline="0" dirty="0" err="1" smtClean="0">
                <a:solidFill>
                  <a:schemeClr val="tx1"/>
                </a:solidFill>
                <a:latin typeface="Times New Roman" pitchFamily="80" charset="0"/>
                <a:ea typeface="ＭＳ Ｐゴシック" charset="0"/>
                <a:cs typeface="ＭＳ Ｐゴシック" charset="0"/>
              </a:rPr>
              <a:t>MFIBlocks</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An effective blocking algorithm for entity resolution. </a:t>
            </a:r>
            <a:r>
              <a:rPr lang="en-GB" sz="1200" b="0" i="1" u="none" strike="noStrike" kern="1200" baseline="0" dirty="0" smtClean="0">
                <a:solidFill>
                  <a:schemeClr val="tx1"/>
                </a:solidFill>
                <a:latin typeface="Times New Roman" pitchFamily="80" charset="0"/>
                <a:ea typeface="ＭＳ Ｐゴシック" charset="0"/>
                <a:cs typeface="ＭＳ Ｐゴシック" charset="0"/>
              </a:rPr>
              <a:t>Inf. </a:t>
            </a:r>
            <a:r>
              <a:rPr lang="en-US" sz="1200" b="0" i="1" u="none" strike="noStrike" kern="1200" baseline="0" dirty="0" smtClean="0">
                <a:solidFill>
                  <a:schemeClr val="tx1"/>
                </a:solidFill>
                <a:latin typeface="Times New Roman" pitchFamily="80" charset="0"/>
                <a:ea typeface="ＭＳ Ｐゴシック" charset="0"/>
                <a:cs typeface="ＭＳ Ｐゴシック" charset="0"/>
              </a:rPr>
              <a:t>Syst.</a:t>
            </a:r>
            <a:r>
              <a:rPr lang="en-US" sz="1200" b="0" i="0" u="none" strike="noStrike" kern="1200" baseline="0" dirty="0" smtClean="0">
                <a:solidFill>
                  <a:schemeClr val="tx1"/>
                </a:solidFill>
                <a:latin typeface="Times New Roman" pitchFamily="80" charset="0"/>
                <a:ea typeface="ＭＳ Ｐゴシック" charset="0"/>
                <a:cs typeface="ＭＳ Ｐゴシック" charset="0"/>
              </a:rPr>
              <a:t>, 38(6):908–926, 2013. </a:t>
            </a:r>
            <a:endParaRPr lang="en-US" sz="1200" b="0" i="0" u="none" strike="noStrike" kern="1200" baseline="0" dirty="0" smtClean="0">
              <a:solidFill>
                <a:schemeClr val="tx1"/>
              </a:solidFill>
              <a:latin typeface="Times New Roman" pitchFamily="80" charset="0"/>
              <a:ea typeface="ＭＳ Ｐゴシック" charset="0"/>
            </a:endParaRPr>
          </a:p>
          <a:p>
            <a:r>
              <a:rPr lang="en-GB" sz="1200" b="0" i="0" u="none" strike="noStrike" kern="1200" baseline="0" dirty="0" smtClean="0">
                <a:solidFill>
                  <a:schemeClr val="tx1"/>
                </a:solidFill>
                <a:latin typeface="Times New Roman" pitchFamily="80" charset="0"/>
                <a:ea typeface="ＭＳ Ｐゴシック" charset="0"/>
                <a:cs typeface="ＭＳ Ｐゴシック" charset="0"/>
              </a:rPr>
              <a:t>R. </a:t>
            </a:r>
            <a:r>
              <a:rPr lang="en-GB" sz="1200" b="0" i="0" u="none" strike="noStrike" kern="1200" baseline="0" dirty="0" err="1" smtClean="0">
                <a:solidFill>
                  <a:schemeClr val="tx1"/>
                </a:solidFill>
                <a:latin typeface="Times New Roman" pitchFamily="80" charset="0"/>
                <a:ea typeface="ＭＳ Ｐゴシック" charset="0"/>
                <a:cs typeface="ＭＳ Ｐゴシック" charset="0"/>
              </a:rPr>
              <a:t>Isele</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A. </a:t>
            </a:r>
            <a:r>
              <a:rPr lang="en-GB" sz="1200" b="0" i="0" u="none" strike="noStrike" kern="1200" baseline="0" dirty="0" err="1" smtClean="0">
                <a:solidFill>
                  <a:schemeClr val="tx1"/>
                </a:solidFill>
                <a:latin typeface="Times New Roman" pitchFamily="80" charset="0"/>
                <a:ea typeface="ＭＳ Ｐゴシック" charset="0"/>
                <a:cs typeface="ＭＳ Ｐゴシック" charset="0"/>
              </a:rPr>
              <a:t>Jentzsch</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and C. </a:t>
            </a:r>
            <a:r>
              <a:rPr lang="en-GB" sz="1200" b="0" i="0" u="none" strike="noStrike" kern="1200" baseline="0" dirty="0" err="1" smtClean="0">
                <a:solidFill>
                  <a:schemeClr val="tx1"/>
                </a:solidFill>
                <a:latin typeface="Times New Roman" pitchFamily="80" charset="0"/>
                <a:ea typeface="ＭＳ Ｐゴシック" charset="0"/>
                <a:cs typeface="ＭＳ Ｐゴシック" charset="0"/>
              </a:rPr>
              <a:t>Bizer</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Efficient multidimensional blocking for link discovery without losing recall. In </a:t>
            </a:r>
            <a:r>
              <a:rPr lang="en-GB" sz="1200" b="0" i="1" u="none" strike="noStrike" kern="1200" baseline="0" dirty="0" err="1" smtClean="0">
                <a:solidFill>
                  <a:schemeClr val="tx1"/>
                </a:solidFill>
                <a:latin typeface="Times New Roman" pitchFamily="80" charset="0"/>
                <a:ea typeface="ＭＳ Ｐゴシック" charset="0"/>
                <a:cs typeface="ＭＳ Ｐゴシック" charset="0"/>
              </a:rPr>
              <a:t>WebDB</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2011</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a:t>
            </a:r>
            <a:endParaRPr lang="en-GB" sz="1200" b="0" i="0" u="none" strike="noStrike" kern="1200" baseline="0" dirty="0" smtClean="0">
              <a:solidFill>
                <a:schemeClr val="tx1"/>
              </a:solidFill>
              <a:latin typeface="Times New Roman" pitchFamily="80" charset="0"/>
              <a:ea typeface="ＭＳ Ｐゴシック" charset="0"/>
            </a:endParaRPr>
          </a:p>
          <a:p>
            <a:r>
              <a:rPr lang="en-GB" sz="1200" b="0" i="0" u="none" strike="noStrike" kern="1200" baseline="0" dirty="0" smtClean="0">
                <a:solidFill>
                  <a:schemeClr val="tx1"/>
                </a:solidFill>
                <a:latin typeface="Times New Roman" pitchFamily="80" charset="0"/>
                <a:ea typeface="ＭＳ Ｐゴシック" charset="0"/>
              </a:rPr>
              <a:t>Complex Blocking Predicates</a:t>
            </a:r>
          </a:p>
          <a:p>
            <a:r>
              <a:rPr lang="en-GB" sz="1200" b="0" i="0" u="none" strike="noStrike" kern="1200" baseline="0" dirty="0" smtClean="0">
                <a:solidFill>
                  <a:schemeClr val="tx1"/>
                </a:solidFill>
                <a:latin typeface="Times New Roman" pitchFamily="80" charset="0"/>
                <a:ea typeface="ＭＳ Ｐゴシック" charset="0"/>
              </a:rPr>
              <a:t>Conjunction of predicates [Michelson et al AAAI’06, </a:t>
            </a:r>
            <a:r>
              <a:rPr lang="en-GB" sz="1200" b="0" i="0" u="none" strike="noStrike" kern="1200" baseline="0" dirty="0" err="1" smtClean="0">
                <a:solidFill>
                  <a:schemeClr val="tx1"/>
                </a:solidFill>
                <a:latin typeface="Times New Roman" pitchFamily="80" charset="0"/>
                <a:ea typeface="ＭＳ Ｐゴシック" charset="0"/>
              </a:rPr>
              <a:t>Bilenko</a:t>
            </a:r>
            <a:r>
              <a:rPr lang="en-GB" sz="1200" b="0" i="0" u="none" strike="noStrike" kern="1200" baseline="0" dirty="0" smtClean="0">
                <a:solidFill>
                  <a:schemeClr val="tx1"/>
                </a:solidFill>
                <a:latin typeface="Times New Roman" pitchFamily="80" charset="0"/>
                <a:ea typeface="ＭＳ Ｐゴシック" charset="0"/>
              </a:rPr>
              <a:t> et al ICDM’06]</a:t>
            </a:r>
          </a:p>
          <a:p>
            <a:r>
              <a:rPr lang="en-GB" sz="1200" b="0" i="0" u="none" strike="noStrike" kern="1200" baseline="0" dirty="0" smtClean="0">
                <a:solidFill>
                  <a:schemeClr val="tx1"/>
                </a:solidFill>
                <a:latin typeface="Times New Roman" pitchFamily="80" charset="0"/>
                <a:ea typeface="ＭＳ Ｐゴシック" charset="0"/>
              </a:rPr>
              <a:t>Chain-­trees [Das </a:t>
            </a:r>
            <a:r>
              <a:rPr lang="en-GB" sz="1200" b="0" i="0" u="none" strike="noStrike" kern="1200" baseline="0" dirty="0" err="1" smtClean="0">
                <a:solidFill>
                  <a:schemeClr val="tx1"/>
                </a:solidFill>
                <a:latin typeface="Times New Roman" pitchFamily="80" charset="0"/>
                <a:ea typeface="ＭＳ Ｐゴシック" charset="0"/>
              </a:rPr>
              <a:t>Sarma</a:t>
            </a:r>
            <a:r>
              <a:rPr lang="en-GB" sz="1200" b="0" i="0" u="none" strike="noStrike" kern="1200" baseline="0" dirty="0" smtClean="0">
                <a:solidFill>
                  <a:schemeClr val="tx1"/>
                </a:solidFill>
                <a:latin typeface="Times New Roman" pitchFamily="80" charset="0"/>
                <a:ea typeface="ＭＳ Ｐゴシック" charset="0"/>
              </a:rPr>
              <a:t> et al CIKM‘12]</a:t>
            </a:r>
          </a:p>
          <a:p>
            <a:r>
              <a:rPr lang="pt-BR" sz="1200" b="0" i="0" u="none" strike="noStrike" kern="1200" baseline="0" dirty="0" smtClean="0">
                <a:solidFill>
                  <a:schemeClr val="tx1"/>
                </a:solidFill>
                <a:latin typeface="Times New Roman" pitchFamily="80" charset="0"/>
                <a:ea typeface="ＭＳ Ｐゴシック" charset="0"/>
              </a:rPr>
              <a:t>BlkTrees [Das Sarma et al CIKM‘12</a:t>
            </a:r>
            <a:r>
              <a:rPr lang="pt-BR" sz="1200" b="0" i="0" u="none" strike="noStrike" kern="1200" baseline="0" dirty="0" smtClean="0">
                <a:solidFill>
                  <a:schemeClr val="tx1"/>
                </a:solidFill>
                <a:latin typeface="Times New Roman" pitchFamily="80" charset="0"/>
                <a:ea typeface="ＭＳ Ｐゴシック" charset="0"/>
              </a:rPr>
              <a:t>]</a:t>
            </a:r>
            <a:endParaRPr lang="en-US" sz="1200" b="0" i="0" u="none" strike="noStrike" kern="1200" baseline="0" dirty="0" smtClean="0">
              <a:solidFill>
                <a:schemeClr val="tx1"/>
              </a:solidFill>
              <a:latin typeface="Times New Roman" pitchFamily="80" charset="0"/>
              <a:ea typeface="ＭＳ Ｐゴシック" charset="0"/>
            </a:endParaRPr>
          </a:p>
          <a:p>
            <a:r>
              <a:rPr lang="en-GB" dirty="0" smtClean="0"/>
              <a:t>M. Michelson &amp; C. </a:t>
            </a:r>
            <a:r>
              <a:rPr lang="en-GB" dirty="0" err="1" smtClean="0"/>
              <a:t>Knoblock</a:t>
            </a:r>
            <a:r>
              <a:rPr lang="en-GB" dirty="0" smtClean="0"/>
              <a:t>, “Learning Blocking Schemes for Record Linkage”, AAAI 2006</a:t>
            </a:r>
          </a:p>
          <a:p>
            <a:r>
              <a:rPr lang="en-US" dirty="0" smtClean="0"/>
              <a:t>A. Das </a:t>
            </a:r>
            <a:r>
              <a:rPr lang="en-US" dirty="0" err="1" smtClean="0"/>
              <a:t>Sarma</a:t>
            </a:r>
            <a:r>
              <a:rPr lang="en-US" dirty="0" smtClean="0"/>
              <a:t> et al, “An Automatic Blocking Mechanism for Large-Scale De-­duplication Tasks”, CIKM 2012</a:t>
            </a:r>
            <a:endParaRPr lang="el-GR"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49</a:t>
            </a:fld>
            <a:endParaRPr lang="fr-FR"/>
          </a:p>
        </p:txBody>
      </p:sp>
    </p:spTree>
    <p:extLst>
      <p:ext uri="{BB962C8B-B14F-4D97-AF65-F5344CB8AC3E}">
        <p14:creationId xmlns:p14="http://schemas.microsoft.com/office/powerpoint/2010/main" val="186684380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l-G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50</a:t>
            </a:fld>
            <a:endParaRPr lang="fr-FR"/>
          </a:p>
        </p:txBody>
      </p:sp>
    </p:spTree>
    <p:extLst>
      <p:ext uri="{BB962C8B-B14F-4D97-AF65-F5344CB8AC3E}">
        <p14:creationId xmlns:p14="http://schemas.microsoft.com/office/powerpoint/2010/main" val="12618048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Clearly, blocking techniques proposed for traditional data warehouses cannot be applied</a:t>
            </a:r>
            <a:r>
              <a:rPr lang="el-GR" dirty="0" smtClean="0"/>
              <a:t> </a:t>
            </a:r>
            <a:r>
              <a:rPr lang="en-GB" dirty="0" smtClean="0"/>
              <a:t>to resolve entities in the Web of data. First, they consider that two descriptions commit to the</a:t>
            </a:r>
            <a:r>
              <a:rPr lang="el-GR" dirty="0" smtClean="0"/>
              <a:t> </a:t>
            </a:r>
            <a:r>
              <a:rPr lang="en-GB" dirty="0" smtClean="0"/>
              <a:t>same relational schema (in most of the cases, they are seen as rows of the same table) and second,</a:t>
            </a:r>
            <a:r>
              <a:rPr lang="el-GR" dirty="0" smtClean="0"/>
              <a:t> </a:t>
            </a:r>
            <a:r>
              <a:rPr lang="en-GB" dirty="0" smtClean="0"/>
              <a:t>because their similarity is computed using known blocking keys. Given the high heterogeneity,</a:t>
            </a:r>
            <a:r>
              <a:rPr lang="el-GR" dirty="0" smtClean="0"/>
              <a:t> </a:t>
            </a:r>
            <a:r>
              <a:rPr lang="en-GB" dirty="0" smtClean="0"/>
              <a:t>loose structuring and varying quality of entity descriptions in the Web of data, we need blocking</a:t>
            </a:r>
            <a:r>
              <a:rPr lang="el-GR" dirty="0" smtClean="0"/>
              <a:t> </a:t>
            </a:r>
            <a:r>
              <a:rPr lang="en-GB" dirty="0" smtClean="0"/>
              <a:t>techniques that rely on a minimal number of assumptions about how descriptions match within</a:t>
            </a:r>
            <a:r>
              <a:rPr lang="el-GR" dirty="0" smtClean="0"/>
              <a:t> </a:t>
            </a:r>
            <a:r>
              <a:rPr lang="en-GB" dirty="0" smtClean="0"/>
              <a:t>or across KBs. Table 3.1 summarizes, simplified, the criteria employed by blocking techniques</a:t>
            </a:r>
            <a:r>
              <a:rPr lang="el-GR" dirty="0" smtClean="0"/>
              <a:t> </a:t>
            </a:r>
            <a:r>
              <a:rPr lang="en-GB" dirty="0" smtClean="0"/>
              <a:t>proposed for Web data in order to place two descriptions into the same block. The categorization of the blocking techniques presented in this lecture with respect to the characteristics of the produced blocks (i.e., partitioning vs. overlapping blocks) and the algorithmic approach (hash-based vs. sort-based) used are presented in Table 3.2. Partitioning approaches are sensitive to errors, since misplaced entity descriptions potentially result in missed matches. Therefore, due to the varying data quality, they are not suited for entity resolution in the Web of data. Data heterogeneity makes sort-based approaches not easily applicable as well, since the missing knowledge of the schema of the data incommodes the sorting process. </a:t>
            </a:r>
          </a:p>
          <a:p>
            <a:r>
              <a:rPr lang="en-GB" dirty="0" smtClean="0"/>
              <a:t>[McCallum et. al., KDD 2000] A. McCallum, K. Nigam, L. </a:t>
            </a:r>
            <a:r>
              <a:rPr lang="en-GB" dirty="0" err="1" smtClean="0"/>
              <a:t>Ungar</a:t>
            </a:r>
            <a:r>
              <a:rPr lang="en-GB" dirty="0" smtClean="0"/>
              <a:t>, “Efficient clustering of high-dimensional data sets with application to reference matching”, in KDD, 2000.</a:t>
            </a:r>
            <a:endParaRPr lang="el-GR"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51</a:t>
            </a:fld>
            <a:endParaRPr lang="fr-FR"/>
          </a:p>
        </p:txBody>
      </p:sp>
    </p:spTree>
    <p:extLst>
      <p:ext uri="{BB962C8B-B14F-4D97-AF65-F5344CB8AC3E}">
        <p14:creationId xmlns:p14="http://schemas.microsoft.com/office/powerpoint/2010/main" val="336848730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l-G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52</a:t>
            </a:fld>
            <a:endParaRPr lang="fr-FR"/>
          </a:p>
        </p:txBody>
      </p:sp>
    </p:spTree>
    <p:extLst>
      <p:ext uri="{BB962C8B-B14F-4D97-AF65-F5344CB8AC3E}">
        <p14:creationId xmlns:p14="http://schemas.microsoft.com/office/powerpoint/2010/main" val="186505985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kern="1200" dirty="0" smtClean="0">
                <a:solidFill>
                  <a:schemeClr val="tx1"/>
                </a:solidFill>
                <a:latin typeface="Times New Roman" pitchFamily="80" charset="0"/>
                <a:ea typeface="ＭＳ Ｐゴシック" charset="0"/>
                <a:cs typeface="ＭＳ Ｐゴシック" charset="0"/>
              </a:rPr>
              <a:t>Meta-Blocking</a:t>
            </a: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53</a:t>
            </a:fld>
            <a:endParaRPr lang="fr-FR"/>
          </a:p>
        </p:txBody>
      </p:sp>
    </p:spTree>
    <p:extLst>
      <p:ext uri="{BB962C8B-B14F-4D97-AF65-F5344CB8AC3E}">
        <p14:creationId xmlns:p14="http://schemas.microsoft.com/office/powerpoint/2010/main" val="32787378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l-G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54</a:t>
            </a:fld>
            <a:endParaRPr lang="fr-FR"/>
          </a:p>
        </p:txBody>
      </p:sp>
    </p:spTree>
    <p:extLst>
      <p:ext uri="{BB962C8B-B14F-4D97-AF65-F5344CB8AC3E}">
        <p14:creationId xmlns:p14="http://schemas.microsoft.com/office/powerpoint/2010/main" val="6686409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improves precision without using</a:t>
            </a:r>
            <a:r>
              <a:rPr lang="en-US" baseline="0" dirty="0" smtClean="0"/>
              <a:t> any particular sim function, approaches </a:t>
            </a:r>
            <a:r>
              <a:rPr lang="en-US" baseline="0" dirty="0" err="1" smtClean="0"/>
              <a:t>jaccard</a:t>
            </a:r>
            <a:r>
              <a:rPr lang="en-US" baseline="0" dirty="0" smtClean="0"/>
              <a:t>-like sim </a:t>
            </a:r>
          </a:p>
          <a:p>
            <a:endParaRPr lang="en-US" baseline="0" dirty="0" smtClean="0"/>
          </a:p>
          <a:p>
            <a:r>
              <a:rPr lang="en-GB" dirty="0" smtClean="0"/>
              <a:t>redundant comparisons are performed just once</a:t>
            </a:r>
          </a:p>
          <a:p>
            <a:endParaRPr lang="el-GR"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55</a:t>
            </a:fld>
            <a:endParaRPr lang="fr-FR"/>
          </a:p>
        </p:txBody>
      </p:sp>
    </p:spTree>
    <p:extLst>
      <p:ext uri="{BB962C8B-B14F-4D97-AF65-F5344CB8AC3E}">
        <p14:creationId xmlns:p14="http://schemas.microsoft.com/office/powerpoint/2010/main" val="419772322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sz="1200" b="0" i="0" u="none" strike="noStrike" kern="1200" baseline="0" dirty="0" smtClean="0">
                <a:solidFill>
                  <a:schemeClr val="tx1"/>
                </a:solidFill>
                <a:latin typeface="Times New Roman" pitchFamily="80" charset="0"/>
                <a:ea typeface="ＭＳ Ｐゴシック" charset="0"/>
                <a:cs typeface="ＭＳ Ｐゴシック" charset="0"/>
              </a:rPr>
              <a:t>Different </a:t>
            </a:r>
            <a:r>
              <a:rPr lang="en-GB" sz="1200" b="0" i="1" u="none" strike="noStrike" kern="1200" baseline="0" dirty="0" smtClean="0">
                <a:solidFill>
                  <a:schemeClr val="tx1"/>
                </a:solidFill>
                <a:latin typeface="Times New Roman" pitchFamily="80" charset="0"/>
                <a:ea typeface="ＭＳ Ｐゴシック" charset="0"/>
                <a:cs typeface="ＭＳ Ｐゴシック" charset="0"/>
              </a:rPr>
              <a:t>weighting schemes </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for edges have been proposed. More precisely, the weight of an edge connecting two descriptions can be the number of common blocks shared by these descriptions, or the </a:t>
            </a:r>
            <a:r>
              <a:rPr lang="en-GB" sz="1200" b="0" i="0" u="none" strike="noStrike" kern="1200" baseline="0" dirty="0" err="1" smtClean="0">
                <a:solidFill>
                  <a:schemeClr val="tx1"/>
                </a:solidFill>
                <a:latin typeface="Times New Roman" pitchFamily="80" charset="0"/>
                <a:ea typeface="ＭＳ Ｐゴシック" charset="0"/>
                <a:cs typeface="ＭＳ Ｐゴシック" charset="0"/>
              </a:rPr>
              <a:t>Jaccard</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 similarity of the sets of blocks that contain these descriptions, or the inverse of the sum of candidate pairs contained in the common blocks of these descriptions. These weighting schemes estimate the likelihood that two descriptions are potentially matching based on the number of their common tokens eventually normalized by their frequency (reflected in the size and number of common blocks they appear). Finally, different </a:t>
            </a:r>
            <a:r>
              <a:rPr lang="en-GB" sz="1200" b="0" i="1" u="none" strike="noStrike" kern="1200" baseline="0" dirty="0" smtClean="0">
                <a:solidFill>
                  <a:schemeClr val="tx1"/>
                </a:solidFill>
                <a:latin typeface="Times New Roman" pitchFamily="80" charset="0"/>
                <a:ea typeface="ＭＳ Ｐゴシック" charset="0"/>
                <a:cs typeface="ＭＳ Ｐゴシック" charset="0"/>
              </a:rPr>
              <a:t>pruning strategies </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exploit the information provided by a blocking graph. Two pruning criteria can be used, namely, the minimum weight of the retained edges and the maximum number of retained edges. With respect to its application scope, the pruning criterion can be either global, applying to the entire blocking graph, or local, covering only a node </a:t>
            </a:r>
            <a:r>
              <a:rPr lang="en-GB" sz="1200" b="0" i="0" u="none" strike="noStrike" kern="1200" baseline="0" dirty="0" err="1" smtClean="0">
                <a:solidFill>
                  <a:schemeClr val="tx1"/>
                </a:solidFill>
                <a:latin typeface="Times New Roman" pitchFamily="80" charset="0"/>
                <a:ea typeface="ＭＳ Ｐゴシック" charset="0"/>
                <a:cs typeface="ＭＳ Ｐゴシック" charset="0"/>
              </a:rPr>
              <a:t>neighborhood</a:t>
            </a:r>
            <a:r>
              <a:rPr lang="en-GB" sz="1200" b="0" i="0" u="none" strike="noStrike" kern="1200" baseline="0" dirty="0" smtClean="0">
                <a:solidFill>
                  <a:schemeClr val="tx1"/>
                </a:solidFill>
                <a:latin typeface="Times New Roman" pitchFamily="80" charset="0"/>
                <a:ea typeface="ＭＳ Ｐゴシック" charset="0"/>
                <a:cs typeface="ＭＳ Ｐゴシック" charset="0"/>
              </a:rPr>
              <a:t>.</a:t>
            </a:r>
            <a:endParaRPr lang="el-GR"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56</a:t>
            </a:fld>
            <a:endParaRPr lang="fr-FR"/>
          </a:p>
        </p:txBody>
      </p:sp>
    </p:spTree>
    <p:extLst>
      <p:ext uri="{BB962C8B-B14F-4D97-AF65-F5344CB8AC3E}">
        <p14:creationId xmlns:p14="http://schemas.microsoft.com/office/powerpoint/2010/main" val="6924789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Data </a:t>
            </a:r>
            <a:r>
              <a:rPr lang="fr-FR" dirty="0" err="1" smtClean="0"/>
              <a:t>Janitor</a:t>
            </a:r>
            <a:endParaRPr lang="fr-FR" dirty="0" smtClean="0"/>
          </a:p>
          <a:p>
            <a:endParaRPr lang="en-US" dirty="0" smtClean="0"/>
          </a:p>
          <a:p>
            <a:r>
              <a:rPr lang="en-US" dirty="0" smtClean="0"/>
              <a:t>For Big-Data Scientists, ‘Janitor Work’ Is Key Hurdle to Insights</a:t>
            </a:r>
          </a:p>
          <a:p>
            <a:r>
              <a:rPr lang="fr-FR" dirty="0" smtClean="0"/>
              <a:t>http://www.nytimes.com/2014/08/18/technology/for-big-data-scientists-hurdle-to-insights-is-janitor-work.html</a:t>
            </a:r>
          </a:p>
          <a:p>
            <a:endParaRPr lang="fr-FR" dirty="0" smtClean="0"/>
          </a:p>
          <a:p>
            <a:r>
              <a:rPr lang="en-US" dirty="0" smtClean="0"/>
              <a:t>Big Data's Dirty Problem</a:t>
            </a:r>
          </a:p>
          <a:p>
            <a:r>
              <a:rPr lang="en-US" dirty="0" smtClean="0"/>
              <a:t>http://fortune.com/2014/06/30/big-data-dirty-problem/</a:t>
            </a:r>
            <a:endParaRPr lang="fr-FR" dirty="0" smtClean="0"/>
          </a:p>
          <a:p>
            <a:endParaRPr lang="fr-FR"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57</a:t>
            </a:fld>
            <a:endParaRPr lang="fr-FR"/>
          </a:p>
        </p:txBody>
      </p:sp>
    </p:spTree>
    <p:extLst>
      <p:ext uri="{BB962C8B-B14F-4D97-AF65-F5344CB8AC3E}">
        <p14:creationId xmlns:p14="http://schemas.microsoft.com/office/powerpoint/2010/main" val="417622321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SimMetrics: http://sourceforge.net/projects/simmetrics</a:t>
            </a:r>
          </a:p>
          <a:p>
            <a:r>
              <a:rPr lang="en-US" dirty="0" smtClean="0"/>
              <a:t>SecondString: http://sourceforge.net/projects/secondstring</a:t>
            </a:r>
          </a:p>
          <a:p>
            <a:r>
              <a:rPr lang="en-GB" dirty="0" err="1" smtClean="0"/>
              <a:t>Geographiclib</a:t>
            </a:r>
            <a:r>
              <a:rPr lang="en-GB" dirty="0" smtClean="0"/>
              <a:t> for geographic similarity: http://geographiclib.sourceforge.net</a:t>
            </a:r>
          </a:p>
          <a:p>
            <a:endParaRPr lang="en-US" dirty="0" smtClean="0"/>
          </a:p>
          <a:p>
            <a:endParaRPr lang="en-US" dirty="0" smtClean="0"/>
          </a:p>
          <a:p>
            <a:endParaRPr lang="el-GR"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58</a:t>
            </a:fld>
            <a:endParaRPr lang="fr-FR"/>
          </a:p>
        </p:txBody>
      </p:sp>
    </p:spTree>
    <p:extLst>
      <p:ext uri="{BB962C8B-B14F-4D97-AF65-F5344CB8AC3E}">
        <p14:creationId xmlns:p14="http://schemas.microsoft.com/office/powerpoint/2010/main" val="33547813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Unique Mapping Assumption, Clean – Clean</a:t>
            </a:r>
          </a:p>
          <a:p>
            <a:endParaRPr lang="el-GR"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5</a:t>
            </a:fld>
            <a:endParaRPr lang="fr-FR"/>
          </a:p>
        </p:txBody>
      </p:sp>
    </p:spTree>
    <p:extLst>
      <p:ext uri="{BB962C8B-B14F-4D97-AF65-F5344CB8AC3E}">
        <p14:creationId xmlns:p14="http://schemas.microsoft.com/office/powerpoint/2010/main" val="1491039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H. </a:t>
            </a:r>
            <a:r>
              <a:rPr lang="en-GB" dirty="0" err="1" smtClean="0"/>
              <a:t>Köpcke</a:t>
            </a:r>
            <a:r>
              <a:rPr lang="en-GB" dirty="0" smtClean="0"/>
              <a:t>, A. Thor, &amp; E. Rahm. Evaluation of entity resolution approaches on real-world</a:t>
            </a:r>
            <a:r>
              <a:rPr lang="en-GB" baseline="0" dirty="0" smtClean="0"/>
              <a:t> </a:t>
            </a:r>
            <a:r>
              <a:rPr lang="en-GB" dirty="0" smtClean="0"/>
              <a:t>match problems. PVLDB, 3(1):484–493, 2010.</a:t>
            </a:r>
          </a:p>
          <a:p>
            <a:r>
              <a:rPr lang="en-GB" dirty="0" smtClean="0"/>
              <a:t>S. Tejada, C. A. </a:t>
            </a:r>
            <a:r>
              <a:rPr lang="en-GB" dirty="0" err="1" smtClean="0"/>
              <a:t>Knoblock</a:t>
            </a:r>
            <a:r>
              <a:rPr lang="en-GB" dirty="0" smtClean="0"/>
              <a:t>, &amp; S. Minton. Learning domain-independent string transformation weights for high accuracy object identification. In Proceedings of the eighth ACM SIGKDD international conference on Knowledge discovery and data mining (KDD -2002). ACM, New York, NY, USA, 350-359. </a:t>
            </a:r>
          </a:p>
          <a:p>
            <a:r>
              <a:rPr lang="en-GB" dirty="0" smtClean="0"/>
              <a:t>M. </a:t>
            </a:r>
            <a:r>
              <a:rPr lang="en-GB" dirty="0" err="1" smtClean="0"/>
              <a:t>Bilenko</a:t>
            </a:r>
            <a:r>
              <a:rPr lang="en-GB" dirty="0" smtClean="0"/>
              <a:t> &amp; R. J. Mooney. Adaptive Duplicate Detection Using Learnable String Similarity Measures.</a:t>
            </a:r>
            <a:r>
              <a:rPr lang="en-GB" baseline="0" dirty="0" smtClean="0"/>
              <a:t> </a:t>
            </a:r>
            <a:r>
              <a:rPr lang="en-GB" dirty="0" smtClean="0"/>
              <a:t>In Proceedings of the 9th ACM SIGKDD International Conference on Knowledge Discovery and Data Mining (KDD-2003), pp.39-48, Washington, DC, August 2003. </a:t>
            </a:r>
          </a:p>
          <a:p>
            <a:pPr marL="0" indent="0">
              <a:buNone/>
            </a:pPr>
            <a:r>
              <a:rPr lang="en-GB" dirty="0" smtClean="0"/>
              <a:t>A. </a:t>
            </a:r>
            <a:r>
              <a:rPr lang="en-GB" dirty="0" err="1" smtClean="0"/>
              <a:t>Arasu</a:t>
            </a:r>
            <a:r>
              <a:rPr lang="en-GB" dirty="0" smtClean="0"/>
              <a:t>, M. </a:t>
            </a:r>
            <a:r>
              <a:rPr lang="en-GB" dirty="0" err="1" smtClean="0"/>
              <a:t>Götz</a:t>
            </a:r>
            <a:r>
              <a:rPr lang="en-GB" dirty="0" smtClean="0"/>
              <a:t>, &amp; R. Kaushik. On active learning of record matching packages. In Proceedings of the ACM SIGMOD</a:t>
            </a:r>
            <a:r>
              <a:rPr lang="en-GB" baseline="0" dirty="0" smtClean="0"/>
              <a:t> 2010</a:t>
            </a:r>
            <a:r>
              <a:rPr lang="en-GB" dirty="0" smtClean="0"/>
              <a:t>, New York, NY, USA, 783-794. </a:t>
            </a:r>
          </a:p>
          <a:p>
            <a:pPr marL="0" indent="0">
              <a:buNone/>
            </a:pPr>
            <a:endParaRPr lang="en-GB" dirty="0" smtClean="0"/>
          </a:p>
          <a:p>
            <a:pPr marL="0" indent="0">
              <a:buNone/>
            </a:pPr>
            <a:r>
              <a:rPr lang="en-GB" dirty="0" smtClean="0"/>
              <a:t>Computing entities from descriptions can be seen as a clustering problem</a:t>
            </a:r>
          </a:p>
          <a:p>
            <a:pPr marL="0" indent="0">
              <a:buNone/>
            </a:pPr>
            <a:r>
              <a:rPr lang="en-GB" dirty="0" smtClean="0"/>
              <a:t>• In typical clustering algorithms (k-­means, LDA, etc.) number of clusters is a constant or sub linear in E.</a:t>
            </a:r>
          </a:p>
          <a:p>
            <a:pPr marL="0" indent="0">
              <a:buNone/>
            </a:pPr>
            <a:r>
              <a:rPr lang="en-GB" dirty="0" smtClean="0"/>
              <a:t>• In ER</a:t>
            </a:r>
            <a:r>
              <a:rPr lang="en-GB" baseline="0" dirty="0" smtClean="0"/>
              <a:t> the </a:t>
            </a:r>
            <a:r>
              <a:rPr lang="en-GB" dirty="0" smtClean="0"/>
              <a:t>number of clusters is linear in E, and average cluster size is a constant. Significant fraction of clusters are singletons.</a:t>
            </a:r>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6</a:t>
            </a:fld>
            <a:endParaRPr lang="fr-FR"/>
          </a:p>
        </p:txBody>
      </p:sp>
    </p:spTree>
    <p:extLst>
      <p:ext uri="{BB962C8B-B14F-4D97-AF65-F5344CB8AC3E}">
        <p14:creationId xmlns:p14="http://schemas.microsoft.com/office/powerpoint/2010/main" val="25908147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GB" dirty="0" smtClean="0"/>
              <a:t>I. </a:t>
            </a:r>
            <a:r>
              <a:rPr lang="en-GB" dirty="0" err="1" smtClean="0"/>
              <a:t>Fellegi</a:t>
            </a:r>
            <a:r>
              <a:rPr lang="en-GB" dirty="0" smtClean="0"/>
              <a:t> &amp;  A. </a:t>
            </a:r>
            <a:r>
              <a:rPr lang="en-GB" dirty="0" err="1" smtClean="0"/>
              <a:t>Sunter</a:t>
            </a:r>
            <a:r>
              <a:rPr lang="en-GB" dirty="0" smtClean="0"/>
              <a:t>, “A Theory for Record Linkage”, JASA 1969</a:t>
            </a:r>
            <a:endParaRPr lang="el-GR"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7</a:t>
            </a:fld>
            <a:endParaRPr lang="fr-FR"/>
          </a:p>
        </p:txBody>
      </p:sp>
    </p:spTree>
    <p:extLst>
      <p:ext uri="{BB962C8B-B14F-4D97-AF65-F5344CB8AC3E}">
        <p14:creationId xmlns:p14="http://schemas.microsoft.com/office/powerpoint/2010/main" val="29510218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smtClean="0"/>
              <a:t>Entity Matching: Relies on a similarity</a:t>
            </a:r>
            <a:r>
              <a:rPr lang="en-US" baseline="0" dirty="0" smtClean="0"/>
              <a:t> function, </a:t>
            </a:r>
            <a:r>
              <a:rPr lang="en-GB" baseline="0" dirty="0" smtClean="0"/>
              <a:t>the higher the similarity of two descriptions, the more likely it is that they match</a:t>
            </a:r>
            <a:endParaRPr lang="en-US" dirty="0" smtClean="0"/>
          </a:p>
          <a:p>
            <a:r>
              <a:rPr lang="en-US" dirty="0" smtClean="0"/>
              <a:t>-Content :</a:t>
            </a:r>
            <a:r>
              <a:rPr lang="en-US" baseline="0" dirty="0" smtClean="0"/>
              <a:t> standalone comparisons between entities based on the values of their attributes </a:t>
            </a:r>
            <a:endParaRPr lang="en-US" dirty="0" smtClean="0"/>
          </a:p>
          <a:p>
            <a:r>
              <a:rPr lang="en-US" dirty="0" smtClean="0"/>
              <a:t>-Context: graph-based </a:t>
            </a:r>
            <a:r>
              <a:rPr lang="en-US" baseline="0" dirty="0" smtClean="0"/>
              <a:t>comparisons between entities based on their relationships</a:t>
            </a:r>
            <a:endParaRPr lang="en-US" dirty="0" smtClean="0"/>
          </a:p>
          <a:p>
            <a:endParaRPr lang="el-GR" dirty="0"/>
          </a:p>
        </p:txBody>
      </p:sp>
      <p:sp>
        <p:nvSpPr>
          <p:cNvPr id="4" name="Espace réservé du numéro de diapositive 3"/>
          <p:cNvSpPr>
            <a:spLocks noGrp="1"/>
          </p:cNvSpPr>
          <p:nvPr>
            <p:ph type="sldNum" sz="quarter" idx="10"/>
          </p:nvPr>
        </p:nvSpPr>
        <p:spPr/>
        <p:txBody>
          <a:bodyPr/>
          <a:lstStyle/>
          <a:p>
            <a:pPr>
              <a:defRPr/>
            </a:pPr>
            <a:fld id="{3586927B-C2F3-4548-AC2E-0D311B679999}" type="slidenum">
              <a:rPr lang="fr-FR" smtClean="0"/>
              <a:pPr>
                <a:defRPr/>
              </a:pPr>
              <a:t>8</a:t>
            </a:fld>
            <a:endParaRPr lang="fr-FR"/>
          </a:p>
        </p:txBody>
      </p:sp>
    </p:spTree>
    <p:extLst>
      <p:ext uri="{BB962C8B-B14F-4D97-AF65-F5344CB8AC3E}">
        <p14:creationId xmlns:p14="http://schemas.microsoft.com/office/powerpoint/2010/main" val="99246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Text Box 2"/>
          <p:cNvSpPr txBox="1">
            <a:spLocks noGrp="1" noChangeArrowheads="1"/>
          </p:cNvSpPr>
          <p:nvPr>
            <p:ph type="sldNum" sz="quarter" idx="10"/>
          </p:nvPr>
        </p:nvSpPr>
        <p:spPr>
          <a:ln/>
        </p:spPr>
        <p:txBody>
          <a:bodyPr/>
          <a:lstStyle>
            <a:lvl1pPr>
              <a:defRPr/>
            </a:lvl1pPr>
          </a:lstStyle>
          <a:p>
            <a:pPr>
              <a:defRPr/>
            </a:pPr>
            <a:fld id="{47501C7E-3E99-634F-83AF-B5118AE4AE80}" type="slidenum">
              <a:rPr lang="en-US"/>
              <a:pPr>
                <a:defRPr/>
              </a:pPr>
              <a:t>‹N°›</a:t>
            </a:fld>
            <a:endParaRPr lang="en-US" dirty="0"/>
          </a:p>
        </p:txBody>
      </p:sp>
    </p:spTree>
    <p:extLst>
      <p:ext uri="{BB962C8B-B14F-4D97-AF65-F5344CB8AC3E}">
        <p14:creationId xmlns:p14="http://schemas.microsoft.com/office/powerpoint/2010/main" val="2134117246"/>
      </p:ext>
    </p:extLst>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Text Box 2"/>
          <p:cNvSpPr txBox="1">
            <a:spLocks noGrp="1" noChangeArrowheads="1"/>
          </p:cNvSpPr>
          <p:nvPr>
            <p:ph type="sldNum" sz="quarter" idx="10"/>
          </p:nvPr>
        </p:nvSpPr>
        <p:spPr>
          <a:ln/>
        </p:spPr>
        <p:txBody>
          <a:bodyPr/>
          <a:lstStyle>
            <a:lvl1pPr>
              <a:defRPr/>
            </a:lvl1pPr>
          </a:lstStyle>
          <a:p>
            <a:pPr>
              <a:defRPr/>
            </a:pPr>
            <a:fld id="{CFD4CECB-296C-3D46-A101-8B18F288F133}" type="slidenum">
              <a:rPr lang="en-US"/>
              <a:pPr>
                <a:defRPr/>
              </a:pPr>
              <a:t>‹N°›</a:t>
            </a:fld>
            <a:endParaRPr lang="en-US" dirty="0"/>
          </a:p>
        </p:txBody>
      </p:sp>
    </p:spTree>
    <p:extLst>
      <p:ext uri="{BB962C8B-B14F-4D97-AF65-F5344CB8AC3E}">
        <p14:creationId xmlns:p14="http://schemas.microsoft.com/office/powerpoint/2010/main" val="4184031230"/>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26213" y="374650"/>
            <a:ext cx="1951037" cy="56388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71513" y="374650"/>
            <a:ext cx="5702300" cy="56388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Text Box 2"/>
          <p:cNvSpPr txBox="1">
            <a:spLocks noGrp="1" noChangeArrowheads="1"/>
          </p:cNvSpPr>
          <p:nvPr>
            <p:ph type="sldNum" sz="quarter" idx="10"/>
          </p:nvPr>
        </p:nvSpPr>
        <p:spPr>
          <a:ln/>
        </p:spPr>
        <p:txBody>
          <a:bodyPr/>
          <a:lstStyle>
            <a:lvl1pPr>
              <a:defRPr/>
            </a:lvl1pPr>
          </a:lstStyle>
          <a:p>
            <a:pPr>
              <a:defRPr/>
            </a:pPr>
            <a:fld id="{149389D6-70E9-504D-92C8-9A8FF9488FF7}" type="slidenum">
              <a:rPr lang="en-US"/>
              <a:pPr>
                <a:defRPr/>
              </a:pPr>
              <a:t>‹N°›</a:t>
            </a:fld>
            <a:endParaRPr lang="en-US" dirty="0"/>
          </a:p>
        </p:txBody>
      </p:sp>
    </p:spTree>
    <p:extLst>
      <p:ext uri="{BB962C8B-B14F-4D97-AF65-F5344CB8AC3E}">
        <p14:creationId xmlns:p14="http://schemas.microsoft.com/office/powerpoint/2010/main" val="273693897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Text Box 2"/>
          <p:cNvSpPr txBox="1">
            <a:spLocks noGrp="1" noChangeArrowheads="1"/>
          </p:cNvSpPr>
          <p:nvPr>
            <p:ph type="sldNum" sz="quarter" idx="4"/>
          </p:nvPr>
        </p:nvSpPr>
        <p:spPr bwMode="auto">
          <a:xfrm>
            <a:off x="8477251" y="6515100"/>
            <a:ext cx="342900" cy="276225"/>
          </a:xfrm>
          <a:prstGeom prst="rect">
            <a:avLst/>
          </a:prstGeom>
          <a:noFill/>
          <a:ln w="12700">
            <a:noFill/>
            <a:miter lim="800000"/>
            <a:headEnd/>
            <a:tailEnd/>
          </a:ln>
        </p:spPr>
        <p:txBody>
          <a:bodyPr vert="horz" wrap="none" lIns="82945" tIns="41473" rIns="82945" bIns="41473" numCol="1" anchor="t" anchorCtr="0" compatLnSpc="1">
            <a:prstTxWarp prst="textNoShape">
              <a:avLst/>
            </a:prstTxWarp>
          </a:bodyPr>
          <a:lstStyle>
            <a:lvl1pPr algn="ctr">
              <a:lnSpc>
                <a:spcPct val="100000"/>
              </a:lnSpc>
              <a:spcBef>
                <a:spcPct val="0"/>
              </a:spcBef>
              <a:buClrTx/>
              <a:buSzTx/>
              <a:buFontTx/>
              <a:buNone/>
              <a:defRPr sz="1300" smtClean="0">
                <a:solidFill>
                  <a:schemeClr val="bg1"/>
                </a:solidFill>
                <a:cs typeface="Arial" charset="0"/>
              </a:defRPr>
            </a:lvl1pPr>
          </a:lstStyle>
          <a:p>
            <a:pPr>
              <a:defRPr/>
            </a:pPr>
            <a:fld id="{6333CB02-66D1-F243-BD2F-EDEE5DF2603C}" type="slidenum">
              <a:rPr lang="en-US"/>
              <a:pPr>
                <a:defRPr/>
              </a:pPr>
              <a:t>‹N°›</a:t>
            </a:fld>
            <a:endParaRPr lang="en-US" dirty="0"/>
          </a:p>
        </p:txBody>
      </p:sp>
    </p:spTree>
    <p:extLst>
      <p:ext uri="{BB962C8B-B14F-4D97-AF65-F5344CB8AC3E}">
        <p14:creationId xmlns:p14="http://schemas.microsoft.com/office/powerpoint/2010/main" val="656562720"/>
      </p:ext>
    </p:extLst>
  </p:cSld>
  <p:clrMapOvr>
    <a:masterClrMapping/>
  </p:clrMapOvr>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Text Box 2"/>
          <p:cNvSpPr txBox="1">
            <a:spLocks noGrp="1" noChangeArrowheads="1"/>
          </p:cNvSpPr>
          <p:nvPr>
            <p:ph type="sldNum" sz="quarter" idx="4"/>
          </p:nvPr>
        </p:nvSpPr>
        <p:spPr bwMode="auto">
          <a:xfrm>
            <a:off x="8477251" y="6515100"/>
            <a:ext cx="342900" cy="276225"/>
          </a:xfrm>
          <a:prstGeom prst="rect">
            <a:avLst/>
          </a:prstGeom>
          <a:noFill/>
          <a:ln w="12700">
            <a:noFill/>
            <a:miter lim="800000"/>
            <a:headEnd/>
            <a:tailEnd/>
          </a:ln>
        </p:spPr>
        <p:txBody>
          <a:bodyPr vert="horz" wrap="none" lIns="82945" tIns="41473" rIns="82945" bIns="41473" numCol="1" anchor="t" anchorCtr="0" compatLnSpc="1">
            <a:prstTxWarp prst="textNoShape">
              <a:avLst/>
            </a:prstTxWarp>
          </a:bodyPr>
          <a:lstStyle>
            <a:lvl1pPr algn="ctr">
              <a:lnSpc>
                <a:spcPct val="100000"/>
              </a:lnSpc>
              <a:spcBef>
                <a:spcPct val="0"/>
              </a:spcBef>
              <a:buClrTx/>
              <a:buSzTx/>
              <a:buFontTx/>
              <a:buNone/>
              <a:defRPr sz="1300" smtClean="0">
                <a:solidFill>
                  <a:schemeClr val="bg1"/>
                </a:solidFill>
                <a:cs typeface="Arial" charset="0"/>
              </a:defRPr>
            </a:lvl1pPr>
          </a:lstStyle>
          <a:p>
            <a:pPr>
              <a:defRPr/>
            </a:pPr>
            <a:fld id="{6333CB02-66D1-F243-BD2F-EDEE5DF2603C}" type="slidenum">
              <a:rPr lang="en-US"/>
              <a:pPr>
                <a:defRPr/>
              </a:pPr>
              <a:t>‹N°›</a:t>
            </a:fld>
            <a:endParaRPr lang="en-US" dirty="0"/>
          </a:p>
        </p:txBody>
      </p:sp>
    </p:spTree>
    <p:extLst>
      <p:ext uri="{BB962C8B-B14F-4D97-AF65-F5344CB8AC3E}">
        <p14:creationId xmlns:p14="http://schemas.microsoft.com/office/powerpoint/2010/main" val="2423119561"/>
      </p:ext>
    </p:extLst>
  </p:cSld>
  <p:clrMapOvr>
    <a:masterClrMapping/>
  </p:clrMapOv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Text Box 2"/>
          <p:cNvSpPr txBox="1">
            <a:spLocks noGrp="1" noChangeArrowheads="1"/>
          </p:cNvSpPr>
          <p:nvPr>
            <p:ph type="sldNum" sz="quarter" idx="4"/>
          </p:nvPr>
        </p:nvSpPr>
        <p:spPr bwMode="auto">
          <a:xfrm>
            <a:off x="8477251" y="6515100"/>
            <a:ext cx="342900" cy="276225"/>
          </a:xfrm>
          <a:prstGeom prst="rect">
            <a:avLst/>
          </a:prstGeom>
          <a:noFill/>
          <a:ln w="12700">
            <a:noFill/>
            <a:miter lim="800000"/>
            <a:headEnd/>
            <a:tailEnd/>
          </a:ln>
        </p:spPr>
        <p:txBody>
          <a:bodyPr vert="horz" wrap="none" lIns="82945" tIns="41473" rIns="82945" bIns="41473" numCol="1" anchor="t" anchorCtr="0" compatLnSpc="1">
            <a:prstTxWarp prst="textNoShape">
              <a:avLst/>
            </a:prstTxWarp>
          </a:bodyPr>
          <a:lstStyle>
            <a:lvl1pPr algn="ctr">
              <a:lnSpc>
                <a:spcPct val="100000"/>
              </a:lnSpc>
              <a:spcBef>
                <a:spcPct val="0"/>
              </a:spcBef>
              <a:buClrTx/>
              <a:buSzTx/>
              <a:buFontTx/>
              <a:buNone/>
              <a:defRPr sz="1300" smtClean="0">
                <a:solidFill>
                  <a:schemeClr val="bg1"/>
                </a:solidFill>
                <a:cs typeface="Arial" charset="0"/>
              </a:defRPr>
            </a:lvl1pPr>
          </a:lstStyle>
          <a:p>
            <a:pPr>
              <a:defRPr/>
            </a:pPr>
            <a:fld id="{6333CB02-66D1-F243-BD2F-EDEE5DF2603C}" type="slidenum">
              <a:rPr lang="en-US"/>
              <a:pPr>
                <a:defRPr/>
              </a:pPr>
              <a:t>‹N°›</a:t>
            </a:fld>
            <a:endParaRPr lang="en-US" dirty="0"/>
          </a:p>
        </p:txBody>
      </p:sp>
    </p:spTree>
    <p:extLst>
      <p:ext uri="{BB962C8B-B14F-4D97-AF65-F5344CB8AC3E}">
        <p14:creationId xmlns:p14="http://schemas.microsoft.com/office/powerpoint/2010/main" val="3051428420"/>
      </p:ext>
    </p:extLst>
  </p:cSld>
  <p:clrMapOvr>
    <a:masterClrMapping/>
  </p:clrMapOvr>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1371600" y="3249613"/>
            <a:ext cx="3124200" cy="1450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3249613"/>
            <a:ext cx="3124200" cy="1450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Text Box 2"/>
          <p:cNvSpPr txBox="1">
            <a:spLocks noGrp="1" noChangeArrowheads="1"/>
          </p:cNvSpPr>
          <p:nvPr>
            <p:ph type="sldNum" sz="quarter" idx="4"/>
          </p:nvPr>
        </p:nvSpPr>
        <p:spPr bwMode="auto">
          <a:xfrm>
            <a:off x="8477251" y="6515100"/>
            <a:ext cx="342900" cy="276225"/>
          </a:xfrm>
          <a:prstGeom prst="rect">
            <a:avLst/>
          </a:prstGeom>
          <a:noFill/>
          <a:ln w="12700">
            <a:noFill/>
            <a:miter lim="800000"/>
            <a:headEnd/>
            <a:tailEnd/>
          </a:ln>
        </p:spPr>
        <p:txBody>
          <a:bodyPr vert="horz" wrap="none" lIns="82945" tIns="41473" rIns="82945" bIns="41473" numCol="1" anchor="t" anchorCtr="0" compatLnSpc="1">
            <a:prstTxWarp prst="textNoShape">
              <a:avLst/>
            </a:prstTxWarp>
          </a:bodyPr>
          <a:lstStyle>
            <a:lvl1pPr algn="ctr">
              <a:lnSpc>
                <a:spcPct val="100000"/>
              </a:lnSpc>
              <a:spcBef>
                <a:spcPct val="0"/>
              </a:spcBef>
              <a:buClrTx/>
              <a:buSzTx/>
              <a:buFontTx/>
              <a:buNone/>
              <a:defRPr sz="1300" smtClean="0">
                <a:solidFill>
                  <a:schemeClr val="bg1"/>
                </a:solidFill>
                <a:cs typeface="Arial" charset="0"/>
              </a:defRPr>
            </a:lvl1pPr>
          </a:lstStyle>
          <a:p>
            <a:pPr>
              <a:defRPr/>
            </a:pPr>
            <a:fld id="{6333CB02-66D1-F243-BD2F-EDEE5DF2603C}" type="slidenum">
              <a:rPr lang="en-US"/>
              <a:pPr>
                <a:defRPr/>
              </a:pPr>
              <a:t>‹N°›</a:t>
            </a:fld>
            <a:endParaRPr lang="en-US" dirty="0"/>
          </a:p>
        </p:txBody>
      </p:sp>
    </p:spTree>
    <p:extLst>
      <p:ext uri="{BB962C8B-B14F-4D97-AF65-F5344CB8AC3E}">
        <p14:creationId xmlns:p14="http://schemas.microsoft.com/office/powerpoint/2010/main" val="1315762328"/>
      </p:ext>
    </p:extLst>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Text Box 2"/>
          <p:cNvSpPr txBox="1">
            <a:spLocks noGrp="1" noChangeArrowheads="1"/>
          </p:cNvSpPr>
          <p:nvPr>
            <p:ph type="sldNum" sz="quarter" idx="10"/>
          </p:nvPr>
        </p:nvSpPr>
        <p:spPr bwMode="auto">
          <a:xfrm>
            <a:off x="8477251" y="6515100"/>
            <a:ext cx="342900" cy="276225"/>
          </a:xfrm>
          <a:prstGeom prst="rect">
            <a:avLst/>
          </a:prstGeom>
          <a:noFill/>
          <a:ln w="12700">
            <a:noFill/>
            <a:miter lim="800000"/>
            <a:headEnd/>
            <a:tailEnd/>
          </a:ln>
        </p:spPr>
        <p:txBody>
          <a:bodyPr vert="horz" wrap="none" lIns="82945" tIns="41473" rIns="82945" bIns="41473" numCol="1" anchor="t" anchorCtr="0" compatLnSpc="1">
            <a:prstTxWarp prst="textNoShape">
              <a:avLst/>
            </a:prstTxWarp>
          </a:bodyPr>
          <a:lstStyle>
            <a:lvl1pPr algn="ctr">
              <a:lnSpc>
                <a:spcPct val="100000"/>
              </a:lnSpc>
              <a:spcBef>
                <a:spcPct val="0"/>
              </a:spcBef>
              <a:buClrTx/>
              <a:buSzTx/>
              <a:buFontTx/>
              <a:buNone/>
              <a:defRPr sz="1300" smtClean="0">
                <a:solidFill>
                  <a:schemeClr val="bg1"/>
                </a:solidFill>
                <a:cs typeface="Arial" charset="0"/>
              </a:defRPr>
            </a:lvl1pPr>
          </a:lstStyle>
          <a:p>
            <a:pPr>
              <a:defRPr/>
            </a:pPr>
            <a:fld id="{6333CB02-66D1-F243-BD2F-EDEE5DF2603C}" type="slidenum">
              <a:rPr lang="en-US"/>
              <a:pPr>
                <a:defRPr/>
              </a:pPr>
              <a:t>‹N°›</a:t>
            </a:fld>
            <a:endParaRPr lang="en-US" dirty="0"/>
          </a:p>
        </p:txBody>
      </p:sp>
    </p:spTree>
    <p:extLst>
      <p:ext uri="{BB962C8B-B14F-4D97-AF65-F5344CB8AC3E}">
        <p14:creationId xmlns:p14="http://schemas.microsoft.com/office/powerpoint/2010/main" val="1321516528"/>
      </p:ext>
    </p:extLst>
  </p:cSld>
  <p:clrMapOvr>
    <a:masterClrMapping/>
  </p:clrMapOvr>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Text Box 2"/>
          <p:cNvSpPr txBox="1">
            <a:spLocks noGrp="1" noChangeArrowheads="1"/>
          </p:cNvSpPr>
          <p:nvPr>
            <p:ph type="sldNum" sz="quarter" idx="4"/>
          </p:nvPr>
        </p:nvSpPr>
        <p:spPr bwMode="auto">
          <a:xfrm>
            <a:off x="8477251" y="6515100"/>
            <a:ext cx="342900" cy="276225"/>
          </a:xfrm>
          <a:prstGeom prst="rect">
            <a:avLst/>
          </a:prstGeom>
          <a:noFill/>
          <a:ln w="12700">
            <a:noFill/>
            <a:miter lim="800000"/>
            <a:headEnd/>
            <a:tailEnd/>
          </a:ln>
        </p:spPr>
        <p:txBody>
          <a:bodyPr vert="horz" wrap="none" lIns="82945" tIns="41473" rIns="82945" bIns="41473" numCol="1" anchor="t" anchorCtr="0" compatLnSpc="1">
            <a:prstTxWarp prst="textNoShape">
              <a:avLst/>
            </a:prstTxWarp>
          </a:bodyPr>
          <a:lstStyle>
            <a:lvl1pPr algn="ctr">
              <a:lnSpc>
                <a:spcPct val="100000"/>
              </a:lnSpc>
              <a:spcBef>
                <a:spcPct val="0"/>
              </a:spcBef>
              <a:buClrTx/>
              <a:buSzTx/>
              <a:buFontTx/>
              <a:buNone/>
              <a:defRPr sz="1300" smtClean="0">
                <a:solidFill>
                  <a:schemeClr val="bg1"/>
                </a:solidFill>
                <a:cs typeface="Arial" charset="0"/>
              </a:defRPr>
            </a:lvl1pPr>
          </a:lstStyle>
          <a:p>
            <a:pPr>
              <a:defRPr/>
            </a:pPr>
            <a:fld id="{6333CB02-66D1-F243-BD2F-EDEE5DF2603C}" type="slidenum">
              <a:rPr lang="en-US"/>
              <a:pPr>
                <a:defRPr/>
              </a:pPr>
              <a:t>‹N°›</a:t>
            </a:fld>
            <a:endParaRPr lang="en-US" dirty="0"/>
          </a:p>
        </p:txBody>
      </p:sp>
    </p:spTree>
    <p:extLst>
      <p:ext uri="{BB962C8B-B14F-4D97-AF65-F5344CB8AC3E}">
        <p14:creationId xmlns:p14="http://schemas.microsoft.com/office/powerpoint/2010/main" val="1527419877"/>
      </p:ext>
    </p:extLst>
  </p:cSld>
  <p:clrMapOvr>
    <a:masterClrMapping/>
  </p:clrMapOvr>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4"/>
          </p:nvPr>
        </p:nvSpPr>
        <p:spPr bwMode="auto">
          <a:xfrm>
            <a:off x="8477251" y="6515100"/>
            <a:ext cx="342900" cy="276225"/>
          </a:xfrm>
          <a:prstGeom prst="rect">
            <a:avLst/>
          </a:prstGeom>
          <a:noFill/>
          <a:ln w="12700">
            <a:noFill/>
            <a:miter lim="800000"/>
            <a:headEnd/>
            <a:tailEnd/>
          </a:ln>
        </p:spPr>
        <p:txBody>
          <a:bodyPr vert="horz" wrap="none" lIns="82945" tIns="41473" rIns="82945" bIns="41473" numCol="1" anchor="t" anchorCtr="0" compatLnSpc="1">
            <a:prstTxWarp prst="textNoShape">
              <a:avLst/>
            </a:prstTxWarp>
          </a:bodyPr>
          <a:lstStyle>
            <a:lvl1pPr algn="ctr">
              <a:lnSpc>
                <a:spcPct val="100000"/>
              </a:lnSpc>
              <a:spcBef>
                <a:spcPct val="0"/>
              </a:spcBef>
              <a:buClrTx/>
              <a:buSzTx/>
              <a:buFontTx/>
              <a:buNone/>
              <a:defRPr sz="1300" smtClean="0">
                <a:solidFill>
                  <a:schemeClr val="bg1"/>
                </a:solidFill>
                <a:cs typeface="Arial" charset="0"/>
              </a:defRPr>
            </a:lvl1pPr>
          </a:lstStyle>
          <a:p>
            <a:pPr>
              <a:defRPr/>
            </a:pPr>
            <a:fld id="{6333CB02-66D1-F243-BD2F-EDEE5DF2603C}" type="slidenum">
              <a:rPr lang="en-US"/>
              <a:pPr>
                <a:defRPr/>
              </a:pPr>
              <a:t>‹N°›</a:t>
            </a:fld>
            <a:endParaRPr lang="en-US" dirty="0"/>
          </a:p>
        </p:txBody>
      </p:sp>
    </p:spTree>
    <p:extLst>
      <p:ext uri="{BB962C8B-B14F-4D97-AF65-F5344CB8AC3E}">
        <p14:creationId xmlns:p14="http://schemas.microsoft.com/office/powerpoint/2010/main" val="957679572"/>
      </p:ext>
    </p:extLst>
  </p:cSld>
  <p:clrMapOvr>
    <a:masterClrMapping/>
  </p:clrMapOvr>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Text Box 2"/>
          <p:cNvSpPr txBox="1">
            <a:spLocks noGrp="1" noChangeArrowheads="1"/>
          </p:cNvSpPr>
          <p:nvPr>
            <p:ph type="sldNum" sz="quarter" idx="4"/>
          </p:nvPr>
        </p:nvSpPr>
        <p:spPr bwMode="auto">
          <a:xfrm>
            <a:off x="8477251" y="6515100"/>
            <a:ext cx="342900" cy="276225"/>
          </a:xfrm>
          <a:prstGeom prst="rect">
            <a:avLst/>
          </a:prstGeom>
          <a:noFill/>
          <a:ln w="12700">
            <a:noFill/>
            <a:miter lim="800000"/>
            <a:headEnd/>
            <a:tailEnd/>
          </a:ln>
        </p:spPr>
        <p:txBody>
          <a:bodyPr vert="horz" wrap="none" lIns="82945" tIns="41473" rIns="82945" bIns="41473" numCol="1" anchor="t" anchorCtr="0" compatLnSpc="1">
            <a:prstTxWarp prst="textNoShape">
              <a:avLst/>
            </a:prstTxWarp>
          </a:bodyPr>
          <a:lstStyle>
            <a:lvl1pPr algn="ctr">
              <a:lnSpc>
                <a:spcPct val="100000"/>
              </a:lnSpc>
              <a:spcBef>
                <a:spcPct val="0"/>
              </a:spcBef>
              <a:buClrTx/>
              <a:buSzTx/>
              <a:buFontTx/>
              <a:buNone/>
              <a:defRPr sz="1300" smtClean="0">
                <a:solidFill>
                  <a:schemeClr val="bg1"/>
                </a:solidFill>
                <a:cs typeface="Arial" charset="0"/>
              </a:defRPr>
            </a:lvl1pPr>
          </a:lstStyle>
          <a:p>
            <a:pPr>
              <a:defRPr/>
            </a:pPr>
            <a:fld id="{6333CB02-66D1-F243-BD2F-EDEE5DF2603C}" type="slidenum">
              <a:rPr lang="en-US"/>
              <a:pPr>
                <a:defRPr/>
              </a:pPr>
              <a:t>‹N°›</a:t>
            </a:fld>
            <a:endParaRPr lang="en-US" dirty="0"/>
          </a:p>
        </p:txBody>
      </p:sp>
    </p:spTree>
    <p:extLst>
      <p:ext uri="{BB962C8B-B14F-4D97-AF65-F5344CB8AC3E}">
        <p14:creationId xmlns:p14="http://schemas.microsoft.com/office/powerpoint/2010/main" val="1764989976"/>
      </p:ext>
    </p:extLst>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lvl1pPr>
              <a:defRPr sz="2800"/>
            </a:lvl1pPr>
            <a:lvl2pPr>
              <a:defRPr sz="2400"/>
            </a:lvl2pPr>
            <a:lvl3pPr>
              <a:defRPr sz="2000"/>
            </a:lvl3pPr>
            <a:lvl4pPr>
              <a:defRPr sz="2000"/>
            </a:lvl4pPr>
            <a:lvl5pPr>
              <a:defRPr sz="2000"/>
            </a:lvl5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Text Box 2"/>
          <p:cNvSpPr txBox="1">
            <a:spLocks noGrp="1" noChangeArrowheads="1"/>
          </p:cNvSpPr>
          <p:nvPr>
            <p:ph type="sldNum" sz="quarter" idx="10"/>
          </p:nvPr>
        </p:nvSpPr>
        <p:spPr>
          <a:ln/>
        </p:spPr>
        <p:txBody>
          <a:bodyPr/>
          <a:lstStyle>
            <a:lvl1pPr>
              <a:defRPr/>
            </a:lvl1pPr>
          </a:lstStyle>
          <a:p>
            <a:pPr>
              <a:defRPr/>
            </a:pPr>
            <a:fld id="{8CC49870-FC5F-1046-8A0C-D94918725A28}" type="slidenum">
              <a:rPr lang="en-US"/>
              <a:pPr>
                <a:defRPr/>
              </a:pPr>
              <a:t>‹N°›</a:t>
            </a:fld>
            <a:endParaRPr lang="en-US" dirty="0"/>
          </a:p>
        </p:txBody>
      </p:sp>
    </p:spTree>
    <p:extLst>
      <p:ext uri="{BB962C8B-B14F-4D97-AF65-F5344CB8AC3E}">
        <p14:creationId xmlns:p14="http://schemas.microsoft.com/office/powerpoint/2010/main" val="1260105471"/>
      </p:ext>
    </p:extLst>
  </p:cSld>
  <p:clrMapOvr>
    <a:masterClrMapping/>
  </p:clrMapOv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sym typeface="Arial" charset="0"/>
            </a:endParaRP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Text Box 2"/>
          <p:cNvSpPr txBox="1">
            <a:spLocks noGrp="1" noChangeArrowheads="1"/>
          </p:cNvSpPr>
          <p:nvPr>
            <p:ph type="sldNum" sz="quarter" idx="4"/>
          </p:nvPr>
        </p:nvSpPr>
        <p:spPr bwMode="auto">
          <a:xfrm>
            <a:off x="8477251" y="6515100"/>
            <a:ext cx="342900" cy="276225"/>
          </a:xfrm>
          <a:prstGeom prst="rect">
            <a:avLst/>
          </a:prstGeom>
          <a:noFill/>
          <a:ln w="12700">
            <a:noFill/>
            <a:miter lim="800000"/>
            <a:headEnd/>
            <a:tailEnd/>
          </a:ln>
        </p:spPr>
        <p:txBody>
          <a:bodyPr vert="horz" wrap="none" lIns="82945" tIns="41473" rIns="82945" bIns="41473" numCol="1" anchor="t" anchorCtr="0" compatLnSpc="1">
            <a:prstTxWarp prst="textNoShape">
              <a:avLst/>
            </a:prstTxWarp>
          </a:bodyPr>
          <a:lstStyle>
            <a:lvl1pPr algn="ctr">
              <a:lnSpc>
                <a:spcPct val="100000"/>
              </a:lnSpc>
              <a:spcBef>
                <a:spcPct val="0"/>
              </a:spcBef>
              <a:buClrTx/>
              <a:buSzTx/>
              <a:buFontTx/>
              <a:buNone/>
              <a:defRPr sz="1300" smtClean="0">
                <a:solidFill>
                  <a:schemeClr val="bg1"/>
                </a:solidFill>
                <a:cs typeface="Arial" charset="0"/>
              </a:defRPr>
            </a:lvl1pPr>
          </a:lstStyle>
          <a:p>
            <a:pPr>
              <a:defRPr/>
            </a:pPr>
            <a:fld id="{6333CB02-66D1-F243-BD2F-EDEE5DF2603C}" type="slidenum">
              <a:rPr lang="en-US"/>
              <a:pPr>
                <a:defRPr/>
              </a:pPr>
              <a:t>‹N°›</a:t>
            </a:fld>
            <a:endParaRPr lang="en-US" dirty="0"/>
          </a:p>
        </p:txBody>
      </p:sp>
    </p:spTree>
    <p:extLst>
      <p:ext uri="{BB962C8B-B14F-4D97-AF65-F5344CB8AC3E}">
        <p14:creationId xmlns:p14="http://schemas.microsoft.com/office/powerpoint/2010/main" val="2186141376"/>
      </p:ext>
    </p:extLst>
  </p:cSld>
  <p:clrMapOvr>
    <a:masterClrMapping/>
  </p:clrMapOvr>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Text Box 2"/>
          <p:cNvSpPr txBox="1">
            <a:spLocks noGrp="1" noChangeArrowheads="1"/>
          </p:cNvSpPr>
          <p:nvPr>
            <p:ph type="sldNum" sz="quarter" idx="4"/>
          </p:nvPr>
        </p:nvSpPr>
        <p:spPr bwMode="auto">
          <a:xfrm>
            <a:off x="8477251" y="6515100"/>
            <a:ext cx="342900" cy="276225"/>
          </a:xfrm>
          <a:prstGeom prst="rect">
            <a:avLst/>
          </a:prstGeom>
          <a:noFill/>
          <a:ln w="12700">
            <a:noFill/>
            <a:miter lim="800000"/>
            <a:headEnd/>
            <a:tailEnd/>
          </a:ln>
        </p:spPr>
        <p:txBody>
          <a:bodyPr vert="horz" wrap="none" lIns="82945" tIns="41473" rIns="82945" bIns="41473" numCol="1" anchor="t" anchorCtr="0" compatLnSpc="1">
            <a:prstTxWarp prst="textNoShape">
              <a:avLst/>
            </a:prstTxWarp>
          </a:bodyPr>
          <a:lstStyle>
            <a:lvl1pPr algn="ctr">
              <a:lnSpc>
                <a:spcPct val="100000"/>
              </a:lnSpc>
              <a:spcBef>
                <a:spcPct val="0"/>
              </a:spcBef>
              <a:buClrTx/>
              <a:buSzTx/>
              <a:buFontTx/>
              <a:buNone/>
              <a:defRPr sz="1300" smtClean="0">
                <a:solidFill>
                  <a:schemeClr val="bg1"/>
                </a:solidFill>
                <a:cs typeface="Arial" charset="0"/>
              </a:defRPr>
            </a:lvl1pPr>
          </a:lstStyle>
          <a:p>
            <a:pPr>
              <a:defRPr/>
            </a:pPr>
            <a:fld id="{6333CB02-66D1-F243-BD2F-EDEE5DF2603C}" type="slidenum">
              <a:rPr lang="en-US"/>
              <a:pPr>
                <a:defRPr/>
              </a:pPr>
              <a:t>‹N°›</a:t>
            </a:fld>
            <a:endParaRPr lang="en-US" dirty="0"/>
          </a:p>
        </p:txBody>
      </p:sp>
    </p:spTree>
    <p:extLst>
      <p:ext uri="{BB962C8B-B14F-4D97-AF65-F5344CB8AC3E}">
        <p14:creationId xmlns:p14="http://schemas.microsoft.com/office/powerpoint/2010/main" val="4283104738"/>
      </p:ext>
    </p:extLst>
  </p:cSld>
  <p:clrMapOvr>
    <a:masterClrMapping/>
  </p:clrMapOvr>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515100" y="898525"/>
            <a:ext cx="1943100" cy="3802063"/>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685800" y="898525"/>
            <a:ext cx="5676900" cy="3802063"/>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Text Box 2"/>
          <p:cNvSpPr txBox="1">
            <a:spLocks noGrp="1" noChangeArrowheads="1"/>
          </p:cNvSpPr>
          <p:nvPr>
            <p:ph type="sldNum" sz="quarter" idx="4"/>
          </p:nvPr>
        </p:nvSpPr>
        <p:spPr bwMode="auto">
          <a:xfrm>
            <a:off x="8477251" y="6515100"/>
            <a:ext cx="342900" cy="276225"/>
          </a:xfrm>
          <a:prstGeom prst="rect">
            <a:avLst/>
          </a:prstGeom>
          <a:noFill/>
          <a:ln w="12700">
            <a:noFill/>
            <a:miter lim="800000"/>
            <a:headEnd/>
            <a:tailEnd/>
          </a:ln>
        </p:spPr>
        <p:txBody>
          <a:bodyPr vert="horz" wrap="none" lIns="82945" tIns="41473" rIns="82945" bIns="41473" numCol="1" anchor="t" anchorCtr="0" compatLnSpc="1">
            <a:prstTxWarp prst="textNoShape">
              <a:avLst/>
            </a:prstTxWarp>
          </a:bodyPr>
          <a:lstStyle>
            <a:lvl1pPr algn="ctr">
              <a:lnSpc>
                <a:spcPct val="100000"/>
              </a:lnSpc>
              <a:spcBef>
                <a:spcPct val="0"/>
              </a:spcBef>
              <a:buClrTx/>
              <a:buSzTx/>
              <a:buFontTx/>
              <a:buNone/>
              <a:defRPr sz="1300" smtClean="0">
                <a:solidFill>
                  <a:schemeClr val="bg1"/>
                </a:solidFill>
                <a:cs typeface="Arial" charset="0"/>
              </a:defRPr>
            </a:lvl1pPr>
          </a:lstStyle>
          <a:p>
            <a:pPr>
              <a:defRPr/>
            </a:pPr>
            <a:fld id="{6333CB02-66D1-F243-BD2F-EDEE5DF2603C}" type="slidenum">
              <a:rPr lang="en-US"/>
              <a:pPr>
                <a:defRPr/>
              </a:pPr>
              <a:t>‹N°›</a:t>
            </a:fld>
            <a:endParaRPr lang="en-US" dirty="0"/>
          </a:p>
        </p:txBody>
      </p:sp>
    </p:spTree>
    <p:extLst>
      <p:ext uri="{BB962C8B-B14F-4D97-AF65-F5344CB8AC3E}">
        <p14:creationId xmlns:p14="http://schemas.microsoft.com/office/powerpoint/2010/main" val="721995866"/>
      </p:ext>
    </p:extLst>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Text Box 2"/>
          <p:cNvSpPr txBox="1">
            <a:spLocks noGrp="1" noChangeArrowheads="1"/>
          </p:cNvSpPr>
          <p:nvPr>
            <p:ph type="sldNum" sz="quarter" idx="10"/>
          </p:nvPr>
        </p:nvSpPr>
        <p:spPr>
          <a:ln/>
        </p:spPr>
        <p:txBody>
          <a:bodyPr/>
          <a:lstStyle>
            <a:lvl1pPr>
              <a:defRPr/>
            </a:lvl1pPr>
          </a:lstStyle>
          <a:p>
            <a:pPr>
              <a:defRPr/>
            </a:pPr>
            <a:fld id="{11F2C5B4-8F10-F948-8A19-701379208308}" type="slidenum">
              <a:rPr lang="en-US"/>
              <a:pPr>
                <a:defRPr/>
              </a:pPr>
              <a:t>‹N°›</a:t>
            </a:fld>
            <a:endParaRPr lang="en-US" dirty="0"/>
          </a:p>
        </p:txBody>
      </p:sp>
    </p:spTree>
    <p:extLst>
      <p:ext uri="{BB962C8B-B14F-4D97-AF65-F5344CB8AC3E}">
        <p14:creationId xmlns:p14="http://schemas.microsoft.com/office/powerpoint/2010/main" val="749574939"/>
      </p:ext>
    </p:extLst>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671513" y="1831975"/>
            <a:ext cx="3825875" cy="4181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dirty="0" smtClean="0"/>
              <a:t>Cliquez pour modifier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4" name="Espace réservé du contenu 3"/>
          <p:cNvSpPr>
            <a:spLocks noGrp="1"/>
          </p:cNvSpPr>
          <p:nvPr>
            <p:ph sz="half" idx="2"/>
          </p:nvPr>
        </p:nvSpPr>
        <p:spPr>
          <a:xfrm>
            <a:off x="4649788" y="1831975"/>
            <a:ext cx="3827462" cy="41814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Text Box 2"/>
          <p:cNvSpPr txBox="1">
            <a:spLocks noGrp="1" noChangeArrowheads="1"/>
          </p:cNvSpPr>
          <p:nvPr>
            <p:ph type="sldNum" sz="quarter" idx="10"/>
          </p:nvPr>
        </p:nvSpPr>
        <p:spPr>
          <a:ln/>
        </p:spPr>
        <p:txBody>
          <a:bodyPr/>
          <a:lstStyle>
            <a:lvl1pPr>
              <a:defRPr/>
            </a:lvl1pPr>
          </a:lstStyle>
          <a:p>
            <a:pPr>
              <a:defRPr/>
            </a:pPr>
            <a:fld id="{B66795DE-A179-0A4F-AABD-090D00F5FBEB}" type="slidenum">
              <a:rPr lang="en-US"/>
              <a:pPr>
                <a:defRPr/>
              </a:pPr>
              <a:t>‹N°›</a:t>
            </a:fld>
            <a:endParaRPr lang="en-US" dirty="0"/>
          </a:p>
        </p:txBody>
      </p:sp>
    </p:spTree>
    <p:extLst>
      <p:ext uri="{BB962C8B-B14F-4D97-AF65-F5344CB8AC3E}">
        <p14:creationId xmlns:p14="http://schemas.microsoft.com/office/powerpoint/2010/main" val="2495948018"/>
      </p:ext>
    </p:extLst>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Text Box 2"/>
          <p:cNvSpPr txBox="1">
            <a:spLocks noGrp="1" noChangeArrowheads="1"/>
          </p:cNvSpPr>
          <p:nvPr>
            <p:ph type="sldNum" sz="quarter" idx="10"/>
          </p:nvPr>
        </p:nvSpPr>
        <p:spPr>
          <a:ln/>
        </p:spPr>
        <p:txBody>
          <a:bodyPr/>
          <a:lstStyle>
            <a:lvl1pPr>
              <a:defRPr/>
            </a:lvl1pPr>
          </a:lstStyle>
          <a:p>
            <a:pPr>
              <a:defRPr/>
            </a:pPr>
            <a:fld id="{A30F0C1A-28A1-7F4B-B8EB-B8D20D0F139A}" type="slidenum">
              <a:rPr lang="en-US"/>
              <a:pPr>
                <a:defRPr/>
              </a:pPr>
              <a:t>‹N°›</a:t>
            </a:fld>
            <a:endParaRPr lang="en-US" dirty="0"/>
          </a:p>
        </p:txBody>
      </p:sp>
    </p:spTree>
    <p:extLst>
      <p:ext uri="{BB962C8B-B14F-4D97-AF65-F5344CB8AC3E}">
        <p14:creationId xmlns:p14="http://schemas.microsoft.com/office/powerpoint/2010/main" val="182893481"/>
      </p:ext>
    </p:extLst>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Text Box 2"/>
          <p:cNvSpPr txBox="1">
            <a:spLocks noGrp="1" noChangeArrowheads="1"/>
          </p:cNvSpPr>
          <p:nvPr>
            <p:ph type="sldNum" sz="quarter" idx="10"/>
          </p:nvPr>
        </p:nvSpPr>
        <p:spPr>
          <a:ln/>
        </p:spPr>
        <p:txBody>
          <a:bodyPr/>
          <a:lstStyle>
            <a:lvl1pPr>
              <a:defRPr/>
            </a:lvl1pPr>
          </a:lstStyle>
          <a:p>
            <a:pPr>
              <a:defRPr/>
            </a:pPr>
            <a:fld id="{B5AB38F2-DC9D-AC4D-A5F9-B9317846DCA6}" type="slidenum">
              <a:rPr lang="en-US"/>
              <a:pPr>
                <a:defRPr/>
              </a:pPr>
              <a:t>‹N°›</a:t>
            </a:fld>
            <a:endParaRPr lang="en-US" dirty="0"/>
          </a:p>
        </p:txBody>
      </p:sp>
    </p:spTree>
    <p:extLst>
      <p:ext uri="{BB962C8B-B14F-4D97-AF65-F5344CB8AC3E}">
        <p14:creationId xmlns:p14="http://schemas.microsoft.com/office/powerpoint/2010/main" val="2760173430"/>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Text Box 2"/>
          <p:cNvSpPr txBox="1">
            <a:spLocks noGrp="1" noChangeArrowheads="1"/>
          </p:cNvSpPr>
          <p:nvPr>
            <p:ph type="sldNum" sz="quarter" idx="10"/>
          </p:nvPr>
        </p:nvSpPr>
        <p:spPr>
          <a:ln/>
        </p:spPr>
        <p:txBody>
          <a:bodyPr/>
          <a:lstStyle>
            <a:lvl1pPr>
              <a:defRPr/>
            </a:lvl1pPr>
          </a:lstStyle>
          <a:p>
            <a:pPr>
              <a:defRPr/>
            </a:pPr>
            <a:fld id="{9AAD0129-69F2-DB4E-B68A-E73F91C07369}" type="slidenum">
              <a:rPr lang="en-US"/>
              <a:pPr>
                <a:defRPr/>
              </a:pPr>
              <a:t>‹N°›</a:t>
            </a:fld>
            <a:endParaRPr lang="en-US" dirty="0"/>
          </a:p>
        </p:txBody>
      </p:sp>
    </p:spTree>
    <p:extLst>
      <p:ext uri="{BB962C8B-B14F-4D97-AF65-F5344CB8AC3E}">
        <p14:creationId xmlns:p14="http://schemas.microsoft.com/office/powerpoint/2010/main" val="3958365493"/>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Text Box 2"/>
          <p:cNvSpPr txBox="1">
            <a:spLocks noGrp="1" noChangeArrowheads="1"/>
          </p:cNvSpPr>
          <p:nvPr>
            <p:ph type="sldNum" sz="quarter" idx="10"/>
          </p:nvPr>
        </p:nvSpPr>
        <p:spPr>
          <a:ln/>
        </p:spPr>
        <p:txBody>
          <a:bodyPr/>
          <a:lstStyle>
            <a:lvl1pPr>
              <a:defRPr/>
            </a:lvl1pPr>
          </a:lstStyle>
          <a:p>
            <a:pPr>
              <a:defRPr/>
            </a:pPr>
            <a:fld id="{7E7039FD-4A13-9E44-AFEF-EF5966B1272B}" type="slidenum">
              <a:rPr lang="en-US"/>
              <a:pPr>
                <a:defRPr/>
              </a:pPr>
              <a:t>‹N°›</a:t>
            </a:fld>
            <a:endParaRPr lang="en-US" dirty="0"/>
          </a:p>
        </p:txBody>
      </p:sp>
    </p:spTree>
    <p:extLst>
      <p:ext uri="{BB962C8B-B14F-4D97-AF65-F5344CB8AC3E}">
        <p14:creationId xmlns:p14="http://schemas.microsoft.com/office/powerpoint/2010/main" val="4225964108"/>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sym typeface="Arial" charset="0"/>
            </a:endParaRP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Text Box 2"/>
          <p:cNvSpPr txBox="1">
            <a:spLocks noGrp="1" noChangeArrowheads="1"/>
          </p:cNvSpPr>
          <p:nvPr>
            <p:ph type="sldNum" sz="quarter" idx="10"/>
          </p:nvPr>
        </p:nvSpPr>
        <p:spPr>
          <a:ln/>
        </p:spPr>
        <p:txBody>
          <a:bodyPr/>
          <a:lstStyle>
            <a:lvl1pPr>
              <a:defRPr/>
            </a:lvl1pPr>
          </a:lstStyle>
          <a:p>
            <a:pPr>
              <a:defRPr/>
            </a:pPr>
            <a:fld id="{33FFF714-88C8-5A42-8A13-687ADF679B35}" type="slidenum">
              <a:rPr lang="en-US"/>
              <a:pPr>
                <a:defRPr/>
              </a:pPr>
              <a:t>‹N°›</a:t>
            </a:fld>
            <a:endParaRPr lang="en-US" dirty="0"/>
          </a:p>
        </p:txBody>
      </p:sp>
    </p:spTree>
    <p:extLst>
      <p:ext uri="{BB962C8B-B14F-4D97-AF65-F5344CB8AC3E}">
        <p14:creationId xmlns:p14="http://schemas.microsoft.com/office/powerpoint/2010/main" val="427827922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bandeau_texte_rouge"/>
          <p:cNvPicPr>
            <a:picLocks noChangeAspect="1" noChangeArrowheads="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0" y="5797550"/>
            <a:ext cx="91440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1"/>
          <p:cNvSpPr>
            <a:spLocks noGrp="1" noChangeArrowheads="1"/>
          </p:cNvSpPr>
          <p:nvPr>
            <p:ph type="body" idx="1"/>
          </p:nvPr>
        </p:nvSpPr>
        <p:spPr bwMode="auto">
          <a:xfrm>
            <a:off x="671513" y="1831975"/>
            <a:ext cx="7805737" cy="418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1473" tIns="0" rIns="41473" bIns="0" numCol="1" anchor="t" anchorCtr="0" compatLnSpc="1">
            <a:prstTxWarp prst="textNoShape">
              <a:avLst/>
            </a:prstTxWarp>
          </a:bodyPr>
          <a:lstStyle/>
          <a:p>
            <a:pPr lvl="0"/>
            <a:r>
              <a:rPr lang="en-US" dirty="0" err="1">
                <a:sym typeface="Arial" charset="0"/>
              </a:rPr>
              <a:t>Cliquez</a:t>
            </a:r>
            <a:r>
              <a:rPr lang="en-US" dirty="0">
                <a:sym typeface="Arial" charset="0"/>
              </a:rPr>
              <a:t> pour modifier les styles du </a:t>
            </a:r>
            <a:r>
              <a:rPr lang="en-US" dirty="0" err="1">
                <a:sym typeface="Arial" charset="0"/>
              </a:rPr>
              <a:t>texte</a:t>
            </a:r>
            <a:r>
              <a:rPr lang="en-US" dirty="0">
                <a:sym typeface="Arial" charset="0"/>
              </a:rPr>
              <a:t> du masque</a:t>
            </a:r>
          </a:p>
          <a:p>
            <a:pPr lvl="1"/>
            <a:r>
              <a:rPr lang="en-US" dirty="0" err="1">
                <a:sym typeface="Arial" charset="0"/>
              </a:rPr>
              <a:t>Deuxième</a:t>
            </a:r>
            <a:r>
              <a:rPr lang="en-US" dirty="0">
                <a:sym typeface="Arial" charset="0"/>
              </a:rPr>
              <a:t> </a:t>
            </a:r>
            <a:r>
              <a:rPr lang="en-US" dirty="0" err="1">
                <a:sym typeface="Arial" charset="0"/>
              </a:rPr>
              <a:t>niveau</a:t>
            </a:r>
            <a:endParaRPr lang="en-US" dirty="0">
              <a:sym typeface="Arial" charset="0"/>
            </a:endParaRPr>
          </a:p>
          <a:p>
            <a:pPr lvl="2"/>
            <a:r>
              <a:rPr lang="en-US" dirty="0" err="1">
                <a:sym typeface="Arial" charset="0"/>
              </a:rPr>
              <a:t>Troisième</a:t>
            </a:r>
            <a:r>
              <a:rPr lang="en-US" dirty="0">
                <a:sym typeface="Arial" charset="0"/>
              </a:rPr>
              <a:t> </a:t>
            </a:r>
            <a:r>
              <a:rPr lang="en-US" dirty="0" err="1">
                <a:sym typeface="Arial" charset="0"/>
              </a:rPr>
              <a:t>niveau</a:t>
            </a:r>
            <a:endParaRPr lang="en-US" dirty="0">
              <a:sym typeface="Arial" charset="0"/>
            </a:endParaRPr>
          </a:p>
          <a:p>
            <a:pPr lvl="3"/>
            <a:r>
              <a:rPr lang="en-US" dirty="0" err="1">
                <a:sym typeface="Arial" charset="0"/>
              </a:rPr>
              <a:t>Quatrième</a:t>
            </a:r>
            <a:r>
              <a:rPr lang="en-US" dirty="0">
                <a:sym typeface="Arial" charset="0"/>
              </a:rPr>
              <a:t> </a:t>
            </a:r>
            <a:r>
              <a:rPr lang="en-US" dirty="0" err="1">
                <a:sym typeface="Arial" charset="0"/>
              </a:rPr>
              <a:t>niveau</a:t>
            </a:r>
            <a:endParaRPr lang="en-US" dirty="0">
              <a:sym typeface="Arial" charset="0"/>
            </a:endParaRPr>
          </a:p>
          <a:p>
            <a:pPr lvl="4"/>
            <a:r>
              <a:rPr lang="en-US" dirty="0" err="1">
                <a:sym typeface="Arial" charset="0"/>
              </a:rPr>
              <a:t>Cinquième</a:t>
            </a:r>
            <a:r>
              <a:rPr lang="en-US" dirty="0">
                <a:sym typeface="Arial" charset="0"/>
              </a:rPr>
              <a:t> </a:t>
            </a:r>
            <a:r>
              <a:rPr lang="en-US" dirty="0" err="1">
                <a:sym typeface="Arial" charset="0"/>
              </a:rPr>
              <a:t>niveau</a:t>
            </a:r>
            <a:endParaRPr lang="en-US" dirty="0">
              <a:sym typeface="Arial" charset="0"/>
            </a:endParaRPr>
          </a:p>
        </p:txBody>
      </p:sp>
      <p:sp>
        <p:nvSpPr>
          <p:cNvPr id="1028" name="Rectangle 4"/>
          <p:cNvSpPr>
            <a:spLocks noGrp="1" noChangeArrowheads="1"/>
          </p:cNvSpPr>
          <p:nvPr>
            <p:ph type="title"/>
          </p:nvPr>
        </p:nvSpPr>
        <p:spPr bwMode="auto">
          <a:xfrm>
            <a:off x="671513" y="374650"/>
            <a:ext cx="7805737"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4418" tIns="0" rIns="149301" bIns="0" numCol="1" anchor="ctr" anchorCtr="0" compatLnSpc="1">
            <a:prstTxWarp prst="textNoShape">
              <a:avLst/>
            </a:prstTxWarp>
          </a:bodyPr>
          <a:lstStyle/>
          <a:p>
            <a:pPr lvl="0"/>
            <a:r>
              <a:rPr lang="en-US">
                <a:sym typeface="Arial" charset="0"/>
              </a:rPr>
              <a:t>Cliquez et modifiez le titre</a:t>
            </a:r>
          </a:p>
        </p:txBody>
      </p:sp>
      <p:sp>
        <p:nvSpPr>
          <p:cNvPr id="2050" name="Text Box 2"/>
          <p:cNvSpPr txBox="1">
            <a:spLocks noGrp="1" noChangeArrowheads="1"/>
          </p:cNvSpPr>
          <p:nvPr>
            <p:ph type="sldNum" sz="quarter" idx="4"/>
          </p:nvPr>
        </p:nvSpPr>
        <p:spPr bwMode="auto">
          <a:xfrm>
            <a:off x="8477251" y="6515100"/>
            <a:ext cx="342900" cy="276225"/>
          </a:xfrm>
          <a:prstGeom prst="rect">
            <a:avLst/>
          </a:prstGeom>
          <a:noFill/>
          <a:ln w="12700">
            <a:noFill/>
            <a:miter lim="800000"/>
            <a:headEnd/>
            <a:tailEnd/>
          </a:ln>
        </p:spPr>
        <p:txBody>
          <a:bodyPr vert="horz" wrap="none" lIns="82945" tIns="41473" rIns="82945" bIns="41473" numCol="1" anchor="t" anchorCtr="0" compatLnSpc="1">
            <a:prstTxWarp prst="textNoShape">
              <a:avLst/>
            </a:prstTxWarp>
          </a:bodyPr>
          <a:lstStyle>
            <a:lvl1pPr algn="ctr">
              <a:lnSpc>
                <a:spcPct val="100000"/>
              </a:lnSpc>
              <a:spcBef>
                <a:spcPct val="0"/>
              </a:spcBef>
              <a:buClrTx/>
              <a:buSzTx/>
              <a:buFontTx/>
              <a:buNone/>
              <a:defRPr sz="1300" smtClean="0">
                <a:solidFill>
                  <a:schemeClr val="bg1"/>
                </a:solidFill>
                <a:cs typeface="Arial" charset="0"/>
              </a:defRPr>
            </a:lvl1pPr>
          </a:lstStyle>
          <a:p>
            <a:pPr>
              <a:defRPr/>
            </a:pPr>
            <a:fld id="{6333CB02-66D1-F243-BD2F-EDEE5DF2603C}" type="slidenum">
              <a:rPr lang="en-US"/>
              <a:pPr>
                <a:defRPr/>
              </a:pPr>
              <a:t>‹N°›</a:t>
            </a:fld>
            <a:endParaRPr lang="en-US" dirty="0"/>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iming>
    <p:tnLst>
      <p:par>
        <p:cTn id="1" dur="indefinite" restart="never" nodeType="tmRoot"/>
      </p:par>
    </p:tnLst>
  </p:timing>
  <p:hf hdr="0" ftr="0" dt="0"/>
  <p:txStyles>
    <p:titleStyle>
      <a:lvl1pPr marL="23813" indent="-23813" algn="ctr" defTabSz="828675" rtl="0" eaLnBrk="0" fontAlgn="base" hangingPunct="0">
        <a:lnSpc>
          <a:spcPct val="102000"/>
        </a:lnSpc>
        <a:spcBef>
          <a:spcPct val="0"/>
        </a:spcBef>
        <a:spcAft>
          <a:spcPct val="0"/>
        </a:spcAft>
        <a:defRPr sz="4000">
          <a:solidFill>
            <a:srgbClr val="FF0000"/>
          </a:solidFill>
          <a:latin typeface="+mj-lt"/>
          <a:ea typeface="ＭＳ Ｐゴシック" charset="0"/>
          <a:cs typeface="+mj-cs"/>
          <a:sym typeface="Arial" charset="0"/>
        </a:defRPr>
      </a:lvl1pPr>
      <a:lvl2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2pPr>
      <a:lvl3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3pPr>
      <a:lvl4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4pPr>
      <a:lvl5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5pPr>
      <a:lvl6pPr marL="4810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6pPr>
      <a:lvl7pPr marL="9382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7pPr>
      <a:lvl8pPr marL="13954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8pPr>
      <a:lvl9pPr marL="18526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9pPr>
    </p:titleStyle>
    <p:bodyStyle>
      <a:lvl1pPr marL="173038" indent="-173038" algn="l" defTabSz="828675" rtl="0" eaLnBrk="0" fontAlgn="base" hangingPunct="0">
        <a:lnSpc>
          <a:spcPct val="102000"/>
        </a:lnSpc>
        <a:spcBef>
          <a:spcPts val="1275"/>
        </a:spcBef>
        <a:spcAft>
          <a:spcPct val="0"/>
        </a:spcAft>
        <a:buClr>
          <a:srgbClr val="FF6600"/>
        </a:buClr>
        <a:buSzPct val="75000"/>
        <a:buFont typeface="Wingdings" charset="0"/>
        <a:buChar char="§"/>
        <a:tabLst>
          <a:tab pos="2249488" algn="l"/>
        </a:tabLst>
        <a:defRPr sz="2800">
          <a:solidFill>
            <a:schemeClr val="tx1"/>
          </a:solidFill>
          <a:latin typeface="+mn-lt"/>
          <a:ea typeface="ＭＳ Ｐゴシック" charset="0"/>
          <a:cs typeface="+mn-cs"/>
          <a:sym typeface="Arial" charset="0"/>
        </a:defRPr>
      </a:lvl1pPr>
      <a:lvl2pPr marL="592138" indent="-239713" algn="l" defTabSz="828675" rtl="0" eaLnBrk="0" fontAlgn="base" hangingPunct="0">
        <a:lnSpc>
          <a:spcPct val="102000"/>
        </a:lnSpc>
        <a:spcBef>
          <a:spcPts val="0"/>
        </a:spcBef>
        <a:spcAft>
          <a:spcPct val="0"/>
        </a:spcAft>
        <a:buClr>
          <a:srgbClr val="000000"/>
        </a:buClr>
        <a:buSzPct val="75000"/>
        <a:buFont typeface="Arial" charset="0"/>
        <a:buChar char="–"/>
        <a:tabLst>
          <a:tab pos="2249488" algn="l"/>
        </a:tabLst>
        <a:defRPr sz="2400">
          <a:solidFill>
            <a:schemeClr val="tx1"/>
          </a:solidFill>
          <a:latin typeface="+mn-lt"/>
          <a:ea typeface="Arial" charset="0"/>
          <a:cs typeface="+mn-cs"/>
          <a:sym typeface="Arial" charset="0"/>
        </a:defRPr>
      </a:lvl2pPr>
      <a:lvl3pPr marL="944563" indent="-173038"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3pPr>
      <a:lvl4pPr marL="1335088" indent="-211138"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4pPr>
      <a:lvl5pPr marL="1704975" indent="-190500"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5pPr>
      <a:lvl6pPr marL="21621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6pPr>
      <a:lvl7pPr marL="26193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7pPr>
      <a:lvl8pPr marL="30765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8pPr>
      <a:lvl9pPr marL="35337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314" name="Picture 10" descr="fond_couv_1"/>
          <p:cNvPicPr>
            <a:picLocks noChangeAspect="1" noChangeArrowheads="1"/>
          </p:cNvPicPr>
          <p:nvPr userDrawn="1"/>
        </p:nvPicPr>
        <p:blipFill>
          <a:blip r:embed="rId13" cstate="email">
            <a:extLst>
              <a:ext uri="{28A0092B-C50C-407E-A947-70E740481C1C}">
                <a14:useLocalDpi xmlns:a14="http://schemas.microsoft.com/office/drawing/2010/main" val="0"/>
              </a:ext>
            </a:extLst>
          </a:blip>
          <a:srcRect/>
          <a:stretch>
            <a:fillRect/>
          </a:stretch>
        </p:blipFill>
        <p:spPr bwMode="auto">
          <a:xfrm>
            <a:off x="1588" y="0"/>
            <a:ext cx="914082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1"/>
          <p:cNvSpPr>
            <a:spLocks noGrp="1" noChangeArrowheads="1"/>
          </p:cNvSpPr>
          <p:nvPr>
            <p:ph type="title"/>
          </p:nvPr>
        </p:nvSpPr>
        <p:spPr bwMode="auto">
          <a:xfrm>
            <a:off x="685800" y="2419350"/>
            <a:ext cx="7772400" cy="231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124418" tIns="0" rIns="149301" bIns="0" numCol="1" anchor="ctr" anchorCtr="0" compatLnSpc="1">
            <a:prstTxWarp prst="textNoShape">
              <a:avLst/>
            </a:prstTxWarp>
          </a:bodyPr>
          <a:lstStyle/>
          <a:p>
            <a:pPr lvl="0"/>
            <a:r>
              <a:rPr lang="en-US">
                <a:sym typeface="Arial" charset="0"/>
              </a:rPr>
              <a:t>Cliquez et modifiez le titre</a:t>
            </a:r>
          </a:p>
        </p:txBody>
      </p:sp>
      <p:sp>
        <p:nvSpPr>
          <p:cNvPr id="13316" name="Rectangle 2"/>
          <p:cNvSpPr>
            <a:spLocks noGrp="1" noChangeArrowheads="1"/>
          </p:cNvSpPr>
          <p:nvPr>
            <p:ph type="body" idx="1"/>
          </p:nvPr>
        </p:nvSpPr>
        <p:spPr bwMode="auto">
          <a:xfrm>
            <a:off x="1371600" y="4770438"/>
            <a:ext cx="6400800" cy="145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1473" tIns="0" rIns="41473" bIns="0" numCol="1" anchor="t" anchorCtr="0" compatLnSpc="1">
            <a:prstTxWarp prst="textNoShape">
              <a:avLst/>
            </a:prstTxWarp>
          </a:bodyPr>
          <a:lstStyle/>
          <a:p>
            <a:pPr lvl="0"/>
            <a:r>
              <a:rPr lang="en-US">
                <a:sym typeface="Arial" charset="0"/>
              </a:rPr>
              <a:t>Cliquez pour modifier les styles du textedu masque</a:t>
            </a:r>
          </a:p>
          <a:p>
            <a:pPr lvl="1"/>
            <a:r>
              <a:rPr lang="en-US">
                <a:sym typeface="Arial" charset="0"/>
              </a:rPr>
              <a:t>Deuxième niveau</a:t>
            </a:r>
          </a:p>
          <a:p>
            <a:pPr lvl="2"/>
            <a:r>
              <a:rPr lang="en-US">
                <a:sym typeface="Arial" charset="0"/>
              </a:rPr>
              <a:t>Troisième niveau</a:t>
            </a:r>
          </a:p>
          <a:p>
            <a:pPr lvl="3"/>
            <a:r>
              <a:rPr lang="en-US">
                <a:sym typeface="Arial" charset="0"/>
              </a:rPr>
              <a:t>Quatrième niveau</a:t>
            </a:r>
          </a:p>
          <a:p>
            <a:pPr lvl="4"/>
            <a:r>
              <a:rPr lang="en-US">
                <a:sym typeface="Arial" charset="0"/>
              </a:rPr>
              <a:t>Cinquième niveau</a:t>
            </a:r>
          </a:p>
        </p:txBody>
      </p:sp>
      <p:sp>
        <p:nvSpPr>
          <p:cNvPr id="5" name="Text Box 2"/>
          <p:cNvSpPr txBox="1">
            <a:spLocks noGrp="1" noChangeArrowheads="1"/>
          </p:cNvSpPr>
          <p:nvPr>
            <p:ph type="sldNum" sz="quarter" idx="4"/>
          </p:nvPr>
        </p:nvSpPr>
        <p:spPr bwMode="auto">
          <a:xfrm>
            <a:off x="8477251" y="6515100"/>
            <a:ext cx="342900" cy="276225"/>
          </a:xfrm>
          <a:prstGeom prst="rect">
            <a:avLst/>
          </a:prstGeom>
          <a:noFill/>
          <a:ln w="12700">
            <a:noFill/>
            <a:miter lim="800000"/>
            <a:headEnd/>
            <a:tailEnd/>
          </a:ln>
        </p:spPr>
        <p:txBody>
          <a:bodyPr vert="horz" wrap="none" lIns="82945" tIns="41473" rIns="82945" bIns="41473" numCol="1" anchor="t" anchorCtr="0" compatLnSpc="1">
            <a:prstTxWarp prst="textNoShape">
              <a:avLst/>
            </a:prstTxWarp>
          </a:bodyPr>
          <a:lstStyle>
            <a:lvl1pPr algn="ctr">
              <a:lnSpc>
                <a:spcPct val="100000"/>
              </a:lnSpc>
              <a:spcBef>
                <a:spcPct val="0"/>
              </a:spcBef>
              <a:buClrTx/>
              <a:buSzTx/>
              <a:buFontTx/>
              <a:buNone/>
              <a:defRPr sz="1300" smtClean="0">
                <a:solidFill>
                  <a:schemeClr val="bg1"/>
                </a:solidFill>
                <a:cs typeface="Arial" charset="0"/>
              </a:defRPr>
            </a:lvl1pPr>
          </a:lstStyle>
          <a:p>
            <a:pPr>
              <a:defRPr/>
            </a:pPr>
            <a:fld id="{6333CB02-66D1-F243-BD2F-EDEE5DF2603C}" type="slidenum">
              <a:rPr lang="en-US"/>
              <a:pPr>
                <a:defRPr/>
              </a:pPr>
              <a:t>‹N°›</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nLst>
      <p:par>
        <p:cTn id="1" dur="indefinite" restart="never" nodeType="tmRoot"/>
      </p:par>
    </p:tnLst>
  </p:timing>
  <p:txStyles>
    <p:titleStyle>
      <a:lvl1pPr marL="23813" indent="-23813" algn="ctr" defTabSz="828675" rtl="0" eaLnBrk="0" fontAlgn="base" hangingPunct="0">
        <a:spcBef>
          <a:spcPct val="0"/>
        </a:spcBef>
        <a:spcAft>
          <a:spcPct val="0"/>
        </a:spcAft>
        <a:defRPr sz="4000">
          <a:solidFill>
            <a:schemeClr val="bg1"/>
          </a:solidFill>
          <a:latin typeface="Calibri"/>
          <a:ea typeface="ＭＳ Ｐゴシック" charset="0"/>
          <a:cs typeface="Calibri"/>
          <a:sym typeface="Arial" charset="0"/>
        </a:defRPr>
      </a:lvl1pPr>
      <a:lvl2pPr marL="23813" indent="-23813" algn="ctr" defTabSz="828675" rtl="0" eaLnBrk="0" fontAlgn="base" hangingPunct="0">
        <a:spcBef>
          <a:spcPct val="0"/>
        </a:spcBef>
        <a:spcAft>
          <a:spcPct val="0"/>
        </a:spcAft>
        <a:defRPr sz="4000">
          <a:solidFill>
            <a:schemeClr val="bg1"/>
          </a:solidFill>
          <a:latin typeface="Calibri" charset="0"/>
          <a:ea typeface="ＭＳ Ｐゴシック" charset="0"/>
          <a:cs typeface="Arial" charset="0"/>
          <a:sym typeface="Arial" charset="0"/>
        </a:defRPr>
      </a:lvl2pPr>
      <a:lvl3pPr marL="23813" indent="-23813" algn="ctr" defTabSz="828675" rtl="0" eaLnBrk="0" fontAlgn="base" hangingPunct="0">
        <a:spcBef>
          <a:spcPct val="0"/>
        </a:spcBef>
        <a:spcAft>
          <a:spcPct val="0"/>
        </a:spcAft>
        <a:defRPr sz="4000">
          <a:solidFill>
            <a:schemeClr val="bg1"/>
          </a:solidFill>
          <a:latin typeface="Calibri" charset="0"/>
          <a:ea typeface="ＭＳ Ｐゴシック" charset="0"/>
          <a:cs typeface="Arial" charset="0"/>
          <a:sym typeface="Arial" charset="0"/>
        </a:defRPr>
      </a:lvl3pPr>
      <a:lvl4pPr marL="23813" indent="-23813" algn="ctr" defTabSz="828675" rtl="0" eaLnBrk="0" fontAlgn="base" hangingPunct="0">
        <a:spcBef>
          <a:spcPct val="0"/>
        </a:spcBef>
        <a:spcAft>
          <a:spcPct val="0"/>
        </a:spcAft>
        <a:defRPr sz="4000">
          <a:solidFill>
            <a:schemeClr val="bg1"/>
          </a:solidFill>
          <a:latin typeface="Calibri" charset="0"/>
          <a:ea typeface="ＭＳ Ｐゴシック" charset="0"/>
          <a:cs typeface="Arial" charset="0"/>
          <a:sym typeface="Arial" charset="0"/>
        </a:defRPr>
      </a:lvl4pPr>
      <a:lvl5pPr marL="23813" indent="-23813" algn="ctr" defTabSz="828675" rtl="0" eaLnBrk="0" fontAlgn="base" hangingPunct="0">
        <a:spcBef>
          <a:spcPct val="0"/>
        </a:spcBef>
        <a:spcAft>
          <a:spcPct val="0"/>
        </a:spcAft>
        <a:defRPr sz="4000">
          <a:solidFill>
            <a:schemeClr val="bg1"/>
          </a:solidFill>
          <a:latin typeface="Calibri" charset="0"/>
          <a:ea typeface="ＭＳ Ｐゴシック" charset="0"/>
          <a:cs typeface="Arial" charset="0"/>
          <a:sym typeface="Arial" charset="0"/>
        </a:defRPr>
      </a:lvl5pPr>
      <a:lvl6pPr marL="481013" algn="ctr" defTabSz="828675" rtl="0" fontAlgn="base">
        <a:spcBef>
          <a:spcPct val="0"/>
        </a:spcBef>
        <a:spcAft>
          <a:spcPct val="0"/>
        </a:spcAft>
        <a:defRPr sz="4000">
          <a:solidFill>
            <a:srgbClr val="667F9E"/>
          </a:solidFill>
          <a:latin typeface="Arial" charset="0"/>
          <a:cs typeface="Arial" charset="0"/>
          <a:sym typeface="Arial" charset="0"/>
        </a:defRPr>
      </a:lvl6pPr>
      <a:lvl7pPr marL="938213" algn="ctr" defTabSz="828675" rtl="0" fontAlgn="base">
        <a:spcBef>
          <a:spcPct val="0"/>
        </a:spcBef>
        <a:spcAft>
          <a:spcPct val="0"/>
        </a:spcAft>
        <a:defRPr sz="4000">
          <a:solidFill>
            <a:srgbClr val="667F9E"/>
          </a:solidFill>
          <a:latin typeface="Arial" charset="0"/>
          <a:cs typeface="Arial" charset="0"/>
          <a:sym typeface="Arial" charset="0"/>
        </a:defRPr>
      </a:lvl7pPr>
      <a:lvl8pPr marL="1395413" algn="ctr" defTabSz="828675" rtl="0" fontAlgn="base">
        <a:spcBef>
          <a:spcPct val="0"/>
        </a:spcBef>
        <a:spcAft>
          <a:spcPct val="0"/>
        </a:spcAft>
        <a:defRPr sz="4000">
          <a:solidFill>
            <a:srgbClr val="667F9E"/>
          </a:solidFill>
          <a:latin typeface="Arial" charset="0"/>
          <a:cs typeface="Arial" charset="0"/>
          <a:sym typeface="Arial" charset="0"/>
        </a:defRPr>
      </a:lvl8pPr>
      <a:lvl9pPr marL="1852613" algn="ctr" defTabSz="828675" rtl="0" fontAlgn="base">
        <a:spcBef>
          <a:spcPct val="0"/>
        </a:spcBef>
        <a:spcAft>
          <a:spcPct val="0"/>
        </a:spcAft>
        <a:defRPr sz="4000">
          <a:solidFill>
            <a:srgbClr val="667F9E"/>
          </a:solidFill>
          <a:latin typeface="Arial" charset="0"/>
          <a:cs typeface="Arial" charset="0"/>
          <a:sym typeface="Arial" charset="0"/>
        </a:defRPr>
      </a:lvl9pPr>
    </p:titleStyle>
    <p:bodyStyle>
      <a:lvl1pPr marL="23813" indent="-23813" algn="ctr" defTabSz="828675" rtl="0" eaLnBrk="0" fontAlgn="base" hangingPunct="0">
        <a:lnSpc>
          <a:spcPct val="102000"/>
        </a:lnSpc>
        <a:spcBef>
          <a:spcPct val="0"/>
        </a:spcBef>
        <a:spcAft>
          <a:spcPct val="0"/>
        </a:spcAft>
        <a:defRPr sz="2800">
          <a:solidFill>
            <a:srgbClr val="FFFFFF"/>
          </a:solidFill>
          <a:latin typeface="+mn-lt"/>
          <a:ea typeface="ＭＳ Ｐゴシック" charset="0"/>
          <a:cs typeface="+mn-cs"/>
          <a:sym typeface="Arial" charset="0"/>
        </a:defRPr>
      </a:lvl1pPr>
      <a:lvl2pPr marL="307975" indent="-200025" algn="l" defTabSz="828675" rtl="0" eaLnBrk="0" fontAlgn="base" hangingPunct="0">
        <a:spcBef>
          <a:spcPts val="550"/>
        </a:spcBef>
        <a:spcAft>
          <a:spcPct val="0"/>
        </a:spcAft>
        <a:buClr>
          <a:srgbClr val="000000"/>
        </a:buClr>
        <a:buSzPct val="44000"/>
        <a:buFont typeface="Lucida Grande" charset="0"/>
        <a:buChar char="●"/>
        <a:defRPr sz="2500">
          <a:solidFill>
            <a:srgbClr val="FFFFFF"/>
          </a:solidFill>
          <a:latin typeface="+mn-lt"/>
          <a:ea typeface="Arial" charset="0"/>
          <a:cs typeface="+mn-cs"/>
          <a:sym typeface="Arial" charset="0"/>
        </a:defRPr>
      </a:lvl2pPr>
      <a:lvl3pPr marL="504825" indent="-201613" algn="l" defTabSz="828675" rtl="0" eaLnBrk="0" fontAlgn="base" hangingPunct="0">
        <a:spcBef>
          <a:spcPts val="550"/>
        </a:spcBef>
        <a:spcAft>
          <a:spcPct val="0"/>
        </a:spcAft>
        <a:buClr>
          <a:srgbClr val="000000"/>
        </a:buClr>
        <a:buSzPct val="44000"/>
        <a:buFont typeface="Lucida Grande" charset="0"/>
        <a:buChar char="●"/>
        <a:defRPr sz="2200">
          <a:solidFill>
            <a:schemeClr val="tx1"/>
          </a:solidFill>
          <a:latin typeface="+mn-lt"/>
          <a:ea typeface="Arial" charset="0"/>
          <a:cs typeface="+mn-cs"/>
          <a:sym typeface="Arial" charset="0"/>
        </a:defRPr>
      </a:lvl3pPr>
      <a:lvl4pPr marL="690563" indent="-190500" algn="l" defTabSz="828675" rtl="0" eaLnBrk="0" fontAlgn="base" hangingPunct="0">
        <a:spcBef>
          <a:spcPts val="450"/>
        </a:spcBef>
        <a:spcAft>
          <a:spcPct val="0"/>
        </a:spcAft>
        <a:buClr>
          <a:srgbClr val="000000"/>
        </a:buClr>
        <a:buSzPct val="44000"/>
        <a:buFont typeface="Lucida Grande" charset="0"/>
        <a:buChar char="●"/>
        <a:defRPr>
          <a:solidFill>
            <a:schemeClr val="tx1"/>
          </a:solidFill>
          <a:latin typeface="+mn-lt"/>
          <a:ea typeface="Arial" charset="0"/>
          <a:cs typeface="+mn-cs"/>
          <a:sym typeface="Arial" charset="0"/>
        </a:defRPr>
      </a:lvl4pPr>
      <a:lvl5pPr marL="885825" indent="-190500" algn="l" defTabSz="828675" rtl="0" eaLnBrk="0" fontAlgn="base" hangingPunct="0">
        <a:spcBef>
          <a:spcPts val="450"/>
        </a:spcBef>
        <a:spcAft>
          <a:spcPct val="0"/>
        </a:spcAft>
        <a:buClr>
          <a:srgbClr val="000000"/>
        </a:buClr>
        <a:buSzPct val="44000"/>
        <a:buFont typeface="Lucida Grande" charset="0"/>
        <a:buChar char="●"/>
        <a:defRPr>
          <a:solidFill>
            <a:schemeClr val="tx1"/>
          </a:solidFill>
          <a:latin typeface="+mn-lt"/>
          <a:ea typeface="Arial" charset="0"/>
          <a:cs typeface="+mn-cs"/>
          <a:sym typeface="Arial" charset="0"/>
        </a:defRPr>
      </a:lvl5pPr>
      <a:lvl6pPr marL="1343025" indent="-190500" algn="l" defTabSz="828675" rtl="0" fontAlgn="base">
        <a:spcBef>
          <a:spcPts val="450"/>
        </a:spcBef>
        <a:spcAft>
          <a:spcPct val="0"/>
        </a:spcAft>
        <a:buClr>
          <a:srgbClr val="000000"/>
        </a:buClr>
        <a:buSzPct val="44000"/>
        <a:buFont typeface="Lucida Grande" pitchFamily="80" charset="0"/>
        <a:buChar char="●"/>
        <a:defRPr>
          <a:solidFill>
            <a:schemeClr val="tx1"/>
          </a:solidFill>
          <a:latin typeface="+mn-lt"/>
          <a:cs typeface="+mn-cs"/>
          <a:sym typeface="Arial" charset="0"/>
        </a:defRPr>
      </a:lvl6pPr>
      <a:lvl7pPr marL="1800225" indent="-190500" algn="l" defTabSz="828675" rtl="0" fontAlgn="base">
        <a:spcBef>
          <a:spcPts val="450"/>
        </a:spcBef>
        <a:spcAft>
          <a:spcPct val="0"/>
        </a:spcAft>
        <a:buClr>
          <a:srgbClr val="000000"/>
        </a:buClr>
        <a:buSzPct val="44000"/>
        <a:buFont typeface="Lucida Grande" pitchFamily="80" charset="0"/>
        <a:buChar char="●"/>
        <a:defRPr>
          <a:solidFill>
            <a:schemeClr val="tx1"/>
          </a:solidFill>
          <a:latin typeface="+mn-lt"/>
          <a:cs typeface="+mn-cs"/>
          <a:sym typeface="Arial" charset="0"/>
        </a:defRPr>
      </a:lvl7pPr>
      <a:lvl8pPr marL="2257425" indent="-190500" algn="l" defTabSz="828675" rtl="0" fontAlgn="base">
        <a:spcBef>
          <a:spcPts val="450"/>
        </a:spcBef>
        <a:spcAft>
          <a:spcPct val="0"/>
        </a:spcAft>
        <a:buClr>
          <a:srgbClr val="000000"/>
        </a:buClr>
        <a:buSzPct val="44000"/>
        <a:buFont typeface="Lucida Grande" pitchFamily="80" charset="0"/>
        <a:buChar char="●"/>
        <a:defRPr>
          <a:solidFill>
            <a:schemeClr val="tx1"/>
          </a:solidFill>
          <a:latin typeface="+mn-lt"/>
          <a:cs typeface="+mn-cs"/>
          <a:sym typeface="Arial" charset="0"/>
        </a:defRPr>
      </a:lvl8pPr>
      <a:lvl9pPr marL="2714625" indent="-190500" algn="l" defTabSz="828675" rtl="0" fontAlgn="base">
        <a:spcBef>
          <a:spcPts val="450"/>
        </a:spcBef>
        <a:spcAft>
          <a:spcPct val="0"/>
        </a:spcAft>
        <a:buClr>
          <a:srgbClr val="000000"/>
        </a:buClr>
        <a:buSzPct val="44000"/>
        <a:buFont typeface="Lucida Grande" pitchFamily="80" charset="0"/>
        <a:buChar char="●"/>
        <a:defRPr>
          <a:solidFill>
            <a:schemeClr val="tx1"/>
          </a:solidFill>
          <a:latin typeface="+mn-lt"/>
          <a:cs typeface="+mn-cs"/>
          <a:sym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8.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9.wmf"/><Relationship Id="rId4" Type="http://schemas.openxmlformats.org/officeDocument/2006/relationships/oleObject" Target="../embeddings/oleObject2.bin"/></Relationships>
</file>

<file path=ppt/slides/_rels/slide31.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32.jpeg"/><Relationship Id="rId4" Type="http://schemas.openxmlformats.org/officeDocument/2006/relationships/image" Target="../media/image31.jpeg"/></Relationships>
</file>

<file path=ppt/slides/_rels/slide3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8" Type="http://schemas.openxmlformats.org/officeDocument/2006/relationships/image" Target="../media/image33.wmf"/><Relationship Id="rId3" Type="http://schemas.openxmlformats.org/officeDocument/2006/relationships/notesSlide" Target="../notesSlides/notesSlide33.xml"/><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 Id="rId9" Type="http://schemas.openxmlformats.org/officeDocument/2006/relationships/image" Target="../media/image37.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5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a:xfrm>
            <a:off x="0" y="2782777"/>
            <a:ext cx="9144000" cy="984000"/>
          </a:xfrm>
          <a:noFill/>
        </p:spPr>
        <p:txBody>
          <a:bodyPr/>
          <a:lstStyle/>
          <a:p>
            <a:pPr marL="0" indent="0" eaLnBrk="1" hangingPunct="1"/>
            <a:r>
              <a:rPr lang="en-US" dirty="0" smtClean="0">
                <a:latin typeface="Arial" charset="0"/>
                <a:cs typeface="Arial" charset="0"/>
              </a:rPr>
              <a:t>Entity Resolution in the Web of Data</a:t>
            </a:r>
            <a:endParaRPr lang="en-US" i="1" dirty="0">
              <a:latin typeface="Arial" charset="0"/>
              <a:cs typeface="Arial" charset="0"/>
            </a:endParaRPr>
          </a:p>
        </p:txBody>
      </p:sp>
      <p:pic>
        <p:nvPicPr>
          <p:cNvPr id="16386" name="Picture 19" descr="1x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0200" y="3517900"/>
            <a:ext cx="2857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7" name="Picture 20" descr="1x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9138" y="3517900"/>
            <a:ext cx="161925" cy="9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Rectangle 23"/>
          <p:cNvSpPr>
            <a:spLocks noGrp="1" noChangeArrowheads="1"/>
          </p:cNvSpPr>
          <p:nvPr>
            <p:ph type="body" idx="1"/>
          </p:nvPr>
        </p:nvSpPr>
        <p:spPr>
          <a:xfrm>
            <a:off x="836613" y="5341398"/>
            <a:ext cx="7715250" cy="655516"/>
          </a:xfrm>
          <a:noFill/>
        </p:spPr>
        <p:txBody>
          <a:bodyPr/>
          <a:lstStyle/>
          <a:p>
            <a:pPr marL="0" indent="23813" eaLnBrk="1" hangingPunct="1">
              <a:lnSpc>
                <a:spcPct val="100000"/>
              </a:lnSpc>
            </a:pPr>
            <a:r>
              <a:rPr lang="en-US" i="1" dirty="0" err="1">
                <a:latin typeface="Arial" charset="0"/>
              </a:rPr>
              <a:t>Vassilis</a:t>
            </a:r>
            <a:r>
              <a:rPr lang="en-US" i="1" dirty="0">
                <a:latin typeface="Arial" charset="0"/>
              </a:rPr>
              <a:t> </a:t>
            </a:r>
            <a:r>
              <a:rPr lang="en-US" i="1" dirty="0" err="1">
                <a:latin typeface="Arial" charset="0"/>
              </a:rPr>
              <a:t>Christophides</a:t>
            </a:r>
            <a:endParaRPr lang="en-US" i="1" dirty="0">
              <a:latin typeface="Arial" charset="0"/>
            </a:endParaRPr>
          </a:p>
          <a:p>
            <a:pPr marL="0" indent="23813" eaLnBrk="1" hangingPunct="1">
              <a:lnSpc>
                <a:spcPct val="100000"/>
              </a:lnSpc>
            </a:pPr>
            <a:r>
              <a:rPr lang="en-US" i="1" dirty="0">
                <a:latin typeface="Arial" charset="0"/>
              </a:rPr>
              <a:t>INRIA Paris-</a:t>
            </a:r>
            <a:r>
              <a:rPr lang="en-US" i="1" dirty="0" err="1">
                <a:latin typeface="Arial" charset="0"/>
              </a:rPr>
              <a:t>Roquencourt</a:t>
            </a:r>
            <a:r>
              <a:rPr lang="en-US" i="1" dirty="0">
                <a:latin typeface="Arial" charset="0"/>
              </a:rPr>
              <a:t> (MUSE </a:t>
            </a:r>
            <a:r>
              <a:rPr lang="en-US" i="1" dirty="0" err="1" smtClean="0">
                <a:latin typeface="Arial" charset="0"/>
              </a:rPr>
              <a:t>team,France</a:t>
            </a:r>
            <a:r>
              <a:rPr lang="en-US" i="1" dirty="0" smtClean="0">
                <a:latin typeface="Arial" charset="0"/>
              </a:rPr>
              <a:t>)</a:t>
            </a:r>
            <a:endParaRPr lang="en-US" i="1" dirty="0">
              <a:latin typeface="Arial" charset="0"/>
            </a:endParaRPr>
          </a:p>
        </p:txBody>
      </p:sp>
      <p:sp>
        <p:nvSpPr>
          <p:cNvPr id="7" name="Rectangle 23"/>
          <p:cNvSpPr txBox="1">
            <a:spLocks noChangeArrowheads="1"/>
          </p:cNvSpPr>
          <p:nvPr/>
        </p:nvSpPr>
        <p:spPr bwMode="auto">
          <a:xfrm>
            <a:off x="836613" y="6133394"/>
            <a:ext cx="7715250" cy="65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1473" tIns="0" rIns="41473" bIns="0" numCol="1" anchor="t" anchorCtr="0" compatLnSpc="1">
            <a:prstTxWarp prst="textNoShape">
              <a:avLst/>
            </a:prstTxWarp>
          </a:bodyPr>
          <a:lstStyle>
            <a:lvl1pPr marL="23813" indent="-23813" algn="ctr" defTabSz="828675" rtl="0" eaLnBrk="0" fontAlgn="base" hangingPunct="0">
              <a:lnSpc>
                <a:spcPct val="102000"/>
              </a:lnSpc>
              <a:spcBef>
                <a:spcPct val="0"/>
              </a:spcBef>
              <a:spcAft>
                <a:spcPct val="0"/>
              </a:spcAft>
              <a:defRPr sz="2800">
                <a:solidFill>
                  <a:srgbClr val="FFFFFF"/>
                </a:solidFill>
                <a:latin typeface="+mn-lt"/>
                <a:ea typeface="ＭＳ Ｐゴシック" charset="0"/>
                <a:cs typeface="+mn-cs"/>
                <a:sym typeface="Arial" charset="0"/>
              </a:defRPr>
            </a:lvl1pPr>
            <a:lvl2pPr marL="307975" indent="-200025" algn="l" defTabSz="828675" rtl="0" eaLnBrk="0" fontAlgn="base" hangingPunct="0">
              <a:spcBef>
                <a:spcPts val="550"/>
              </a:spcBef>
              <a:spcAft>
                <a:spcPct val="0"/>
              </a:spcAft>
              <a:buClr>
                <a:srgbClr val="000000"/>
              </a:buClr>
              <a:buSzPct val="44000"/>
              <a:buFont typeface="Lucida Grande" charset="0"/>
              <a:buChar char="●"/>
              <a:defRPr sz="2500">
                <a:solidFill>
                  <a:srgbClr val="FFFFFF"/>
                </a:solidFill>
                <a:latin typeface="+mn-lt"/>
                <a:ea typeface="Arial" charset="0"/>
                <a:cs typeface="+mn-cs"/>
                <a:sym typeface="Arial" charset="0"/>
              </a:defRPr>
            </a:lvl2pPr>
            <a:lvl3pPr marL="504825" indent="-201613" algn="l" defTabSz="828675" rtl="0" eaLnBrk="0" fontAlgn="base" hangingPunct="0">
              <a:spcBef>
                <a:spcPts val="550"/>
              </a:spcBef>
              <a:spcAft>
                <a:spcPct val="0"/>
              </a:spcAft>
              <a:buClr>
                <a:srgbClr val="000000"/>
              </a:buClr>
              <a:buSzPct val="44000"/>
              <a:buFont typeface="Lucida Grande" charset="0"/>
              <a:buChar char="●"/>
              <a:defRPr sz="2200">
                <a:solidFill>
                  <a:schemeClr val="tx1"/>
                </a:solidFill>
                <a:latin typeface="+mn-lt"/>
                <a:ea typeface="Arial" charset="0"/>
                <a:cs typeface="+mn-cs"/>
                <a:sym typeface="Arial" charset="0"/>
              </a:defRPr>
            </a:lvl3pPr>
            <a:lvl4pPr marL="690563" indent="-190500" algn="l" defTabSz="828675" rtl="0" eaLnBrk="0" fontAlgn="base" hangingPunct="0">
              <a:spcBef>
                <a:spcPts val="450"/>
              </a:spcBef>
              <a:spcAft>
                <a:spcPct val="0"/>
              </a:spcAft>
              <a:buClr>
                <a:srgbClr val="000000"/>
              </a:buClr>
              <a:buSzPct val="44000"/>
              <a:buFont typeface="Lucida Grande" charset="0"/>
              <a:buChar char="●"/>
              <a:defRPr>
                <a:solidFill>
                  <a:schemeClr val="tx1"/>
                </a:solidFill>
                <a:latin typeface="+mn-lt"/>
                <a:ea typeface="Arial" charset="0"/>
                <a:cs typeface="+mn-cs"/>
                <a:sym typeface="Arial" charset="0"/>
              </a:defRPr>
            </a:lvl4pPr>
            <a:lvl5pPr marL="885825" indent="-190500" algn="l" defTabSz="828675" rtl="0" eaLnBrk="0" fontAlgn="base" hangingPunct="0">
              <a:spcBef>
                <a:spcPts val="450"/>
              </a:spcBef>
              <a:spcAft>
                <a:spcPct val="0"/>
              </a:spcAft>
              <a:buClr>
                <a:srgbClr val="000000"/>
              </a:buClr>
              <a:buSzPct val="44000"/>
              <a:buFont typeface="Lucida Grande" charset="0"/>
              <a:buChar char="●"/>
              <a:defRPr>
                <a:solidFill>
                  <a:schemeClr val="tx1"/>
                </a:solidFill>
                <a:latin typeface="+mn-lt"/>
                <a:ea typeface="Arial" charset="0"/>
                <a:cs typeface="+mn-cs"/>
                <a:sym typeface="Arial" charset="0"/>
              </a:defRPr>
            </a:lvl5pPr>
            <a:lvl6pPr marL="1343025" indent="-190500" algn="l" defTabSz="828675" rtl="0" fontAlgn="base">
              <a:spcBef>
                <a:spcPts val="450"/>
              </a:spcBef>
              <a:spcAft>
                <a:spcPct val="0"/>
              </a:spcAft>
              <a:buClr>
                <a:srgbClr val="000000"/>
              </a:buClr>
              <a:buSzPct val="44000"/>
              <a:buFont typeface="Lucida Grande" pitchFamily="80" charset="0"/>
              <a:buChar char="●"/>
              <a:defRPr>
                <a:solidFill>
                  <a:schemeClr val="tx1"/>
                </a:solidFill>
                <a:latin typeface="+mn-lt"/>
                <a:cs typeface="+mn-cs"/>
                <a:sym typeface="Arial" charset="0"/>
              </a:defRPr>
            </a:lvl6pPr>
            <a:lvl7pPr marL="1800225" indent="-190500" algn="l" defTabSz="828675" rtl="0" fontAlgn="base">
              <a:spcBef>
                <a:spcPts val="450"/>
              </a:spcBef>
              <a:spcAft>
                <a:spcPct val="0"/>
              </a:spcAft>
              <a:buClr>
                <a:srgbClr val="000000"/>
              </a:buClr>
              <a:buSzPct val="44000"/>
              <a:buFont typeface="Lucida Grande" pitchFamily="80" charset="0"/>
              <a:buChar char="●"/>
              <a:defRPr>
                <a:solidFill>
                  <a:schemeClr val="tx1"/>
                </a:solidFill>
                <a:latin typeface="+mn-lt"/>
                <a:cs typeface="+mn-cs"/>
                <a:sym typeface="Arial" charset="0"/>
              </a:defRPr>
            </a:lvl7pPr>
            <a:lvl8pPr marL="2257425" indent="-190500" algn="l" defTabSz="828675" rtl="0" fontAlgn="base">
              <a:spcBef>
                <a:spcPts val="450"/>
              </a:spcBef>
              <a:spcAft>
                <a:spcPct val="0"/>
              </a:spcAft>
              <a:buClr>
                <a:srgbClr val="000000"/>
              </a:buClr>
              <a:buSzPct val="44000"/>
              <a:buFont typeface="Lucida Grande" pitchFamily="80" charset="0"/>
              <a:buChar char="●"/>
              <a:defRPr>
                <a:solidFill>
                  <a:schemeClr val="tx1"/>
                </a:solidFill>
                <a:latin typeface="+mn-lt"/>
                <a:cs typeface="+mn-cs"/>
                <a:sym typeface="Arial" charset="0"/>
              </a:defRPr>
            </a:lvl8pPr>
            <a:lvl9pPr marL="2714625" indent="-190500" algn="l" defTabSz="828675" rtl="0" fontAlgn="base">
              <a:spcBef>
                <a:spcPts val="450"/>
              </a:spcBef>
              <a:spcAft>
                <a:spcPct val="0"/>
              </a:spcAft>
              <a:buClr>
                <a:srgbClr val="000000"/>
              </a:buClr>
              <a:buSzPct val="44000"/>
              <a:buFont typeface="Lucida Grande" pitchFamily="80" charset="0"/>
              <a:buChar char="●"/>
              <a:defRPr>
                <a:solidFill>
                  <a:schemeClr val="tx1"/>
                </a:solidFill>
                <a:latin typeface="+mn-lt"/>
                <a:cs typeface="+mn-cs"/>
                <a:sym typeface="Arial" charset="0"/>
              </a:defRPr>
            </a:lvl9pPr>
          </a:lstStyle>
          <a:p>
            <a:pPr marL="0" indent="23813" eaLnBrk="1" hangingPunct="1">
              <a:lnSpc>
                <a:spcPct val="100000"/>
              </a:lnSpc>
              <a:buClrTx/>
              <a:buSzTx/>
              <a:buFontTx/>
              <a:buNone/>
            </a:pPr>
            <a:r>
              <a:rPr lang="en-US" sz="2400" i="1" kern="0" dirty="0" smtClean="0">
                <a:latin typeface="Arial" charset="0"/>
              </a:rPr>
              <a:t>Joint work with Vasilis </a:t>
            </a:r>
            <a:r>
              <a:rPr lang="en-US" sz="2400" i="1" kern="0" dirty="0" err="1">
                <a:latin typeface="Arial" charset="0"/>
              </a:rPr>
              <a:t>Efthymiou</a:t>
            </a:r>
            <a:r>
              <a:rPr lang="en-US" sz="2400" i="1" kern="0" dirty="0">
                <a:latin typeface="Arial" charset="0"/>
              </a:rPr>
              <a:t> (</a:t>
            </a:r>
            <a:r>
              <a:rPr lang="en-US" sz="2400" i="1" kern="0" dirty="0" err="1" smtClean="0">
                <a:latin typeface="Arial" charset="0"/>
              </a:rPr>
              <a:t>UoC</a:t>
            </a:r>
            <a:r>
              <a:rPr lang="en-US" sz="2400" i="1" kern="0" dirty="0" smtClean="0">
                <a:latin typeface="Arial" charset="0"/>
              </a:rPr>
              <a:t>-CSD, Greece) </a:t>
            </a:r>
          </a:p>
          <a:p>
            <a:pPr marL="0" indent="23813" eaLnBrk="1" hangingPunct="1">
              <a:lnSpc>
                <a:spcPct val="100000"/>
              </a:lnSpc>
              <a:buClrTx/>
              <a:buSzTx/>
              <a:buFontTx/>
              <a:buNone/>
            </a:pPr>
            <a:r>
              <a:rPr lang="en-US" sz="2400" i="1" kern="0" dirty="0" smtClean="0">
                <a:latin typeface="Arial" charset="0"/>
              </a:rPr>
              <a:t>&amp; Kostas </a:t>
            </a:r>
            <a:r>
              <a:rPr lang="en-US" sz="2400" i="1" kern="0" dirty="0" err="1" smtClean="0">
                <a:latin typeface="Arial" charset="0"/>
              </a:rPr>
              <a:t>Stefanidis</a:t>
            </a:r>
            <a:r>
              <a:rPr lang="en-US" sz="2400" i="1" kern="0" dirty="0" smtClean="0">
                <a:latin typeface="Arial" charset="0"/>
              </a:rPr>
              <a:t> </a:t>
            </a:r>
            <a:r>
              <a:rPr lang="en-US" sz="2400" i="1" kern="0" dirty="0">
                <a:latin typeface="Arial" charset="0"/>
              </a:rPr>
              <a:t>(Tampere University, Finland)</a:t>
            </a:r>
          </a:p>
        </p:txBody>
      </p:sp>
      <p:pic>
        <p:nvPicPr>
          <p:cNvPr id="4099" name="Picture 3"/>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373840" y="3610112"/>
            <a:ext cx="2276333" cy="17246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5214254"/>
      </p:ext>
    </p:extLst>
  </p:cSld>
  <p:clrMapOvr>
    <a:masterClrMapping/>
  </p:clrMapOvr>
  <p:transition advTm="17331"/>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0970" y="0"/>
            <a:ext cx="8000998" cy="1254125"/>
          </a:xfrm>
        </p:spPr>
        <p:txBody>
          <a:bodyPr/>
          <a:lstStyle/>
          <a:p>
            <a:r>
              <a:rPr lang="en-US" dirty="0" smtClean="0"/>
              <a:t>The Role of Similarity Functions: Ideal Case</a:t>
            </a:r>
            <a:endParaRPr lang="en-US" dirty="0"/>
          </a:p>
        </p:txBody>
      </p:sp>
      <p:sp>
        <p:nvSpPr>
          <p:cNvPr id="4" name="Rectangle 3"/>
          <p:cNvSpPr/>
          <p:nvPr/>
        </p:nvSpPr>
        <p:spPr>
          <a:xfrm>
            <a:off x="524691" y="2971800"/>
            <a:ext cx="5562600" cy="3352800"/>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Rounded Rectangular Callout 4"/>
          <p:cNvSpPr/>
          <p:nvPr/>
        </p:nvSpPr>
        <p:spPr>
          <a:xfrm>
            <a:off x="6810103" y="3074796"/>
            <a:ext cx="2333895" cy="1201113"/>
          </a:xfrm>
          <a:prstGeom prst="wedgeRoundRectCallout">
            <a:avLst>
              <a:gd name="adj1" fmla="val -82497"/>
              <a:gd name="adj2" fmla="val 11393"/>
              <a:gd name="adj3" fmla="val 16667"/>
            </a:avLst>
          </a:prstGeom>
          <a:no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2400" dirty="0" smtClean="0">
                <a:solidFill>
                  <a:srgbClr val="000090"/>
                </a:solidFill>
              </a:rPr>
              <a:t>Set of all pairs of entity descriptions</a:t>
            </a:r>
            <a:endParaRPr lang="en-US" sz="2400" dirty="0">
              <a:solidFill>
                <a:srgbClr val="000090"/>
              </a:solidFill>
            </a:endParaRPr>
          </a:p>
        </p:txBody>
      </p:sp>
      <p:sp>
        <p:nvSpPr>
          <p:cNvPr id="6" name="Oval 5"/>
          <p:cNvSpPr/>
          <p:nvPr/>
        </p:nvSpPr>
        <p:spPr>
          <a:xfrm>
            <a:off x="2057400" y="3733800"/>
            <a:ext cx="14478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ounded Rectangular Callout 7"/>
          <p:cNvSpPr/>
          <p:nvPr/>
        </p:nvSpPr>
        <p:spPr>
          <a:xfrm>
            <a:off x="853440" y="1373733"/>
            <a:ext cx="2270760" cy="1369467"/>
          </a:xfrm>
          <a:prstGeom prst="wedgeRoundRectCallout">
            <a:avLst>
              <a:gd name="adj1" fmla="val 26989"/>
              <a:gd name="adj2" fmla="val 122853"/>
              <a:gd name="adj3" fmla="val 16667"/>
            </a:avLst>
          </a:prstGeom>
          <a:no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2400" dirty="0" smtClean="0">
                <a:solidFill>
                  <a:srgbClr val="000090"/>
                </a:solidFill>
              </a:rPr>
              <a:t>Matching pairs of entity descriptions</a:t>
            </a:r>
            <a:endParaRPr lang="en-US" sz="2400" dirty="0">
              <a:solidFill>
                <a:srgbClr val="000090"/>
              </a:solidFill>
            </a:endParaRPr>
          </a:p>
        </p:txBody>
      </p:sp>
      <p:sp>
        <p:nvSpPr>
          <p:cNvPr id="9" name="Rounded Rectangular Callout 8"/>
          <p:cNvSpPr/>
          <p:nvPr/>
        </p:nvSpPr>
        <p:spPr>
          <a:xfrm>
            <a:off x="3707903" y="1254125"/>
            <a:ext cx="2883815" cy="1598067"/>
          </a:xfrm>
          <a:prstGeom prst="wedgeRoundRectCallout">
            <a:avLst>
              <a:gd name="adj1" fmla="val -60269"/>
              <a:gd name="adj2" fmla="val 146631"/>
              <a:gd name="adj3" fmla="val 16667"/>
            </a:avLst>
          </a:prstGeom>
          <a:no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2400" dirty="0">
                <a:solidFill>
                  <a:srgbClr val="000090"/>
                </a:solidFill>
              </a:rPr>
              <a:t>P</a:t>
            </a:r>
            <a:r>
              <a:rPr lang="en-US" sz="2400" dirty="0" smtClean="0">
                <a:solidFill>
                  <a:srgbClr val="000090"/>
                </a:solidFill>
              </a:rPr>
              <a:t>airs of entity descriptions satisfying an </a:t>
            </a:r>
            <a:r>
              <a:rPr lang="en-US" sz="2400" u="sng" dirty="0" smtClean="0">
                <a:solidFill>
                  <a:srgbClr val="000090"/>
                </a:solidFill>
              </a:rPr>
              <a:t>ideal</a:t>
            </a:r>
            <a:r>
              <a:rPr lang="en-US" sz="2400" dirty="0" smtClean="0">
                <a:solidFill>
                  <a:srgbClr val="000090"/>
                </a:solidFill>
              </a:rPr>
              <a:t> similarity function  </a:t>
            </a:r>
            <a:endParaRPr lang="en-US" sz="2400" dirty="0">
              <a:solidFill>
                <a:srgbClr val="000090"/>
              </a:solidFill>
            </a:endParaRPr>
          </a:p>
        </p:txBody>
      </p:sp>
      <p:sp>
        <p:nvSpPr>
          <p:cNvPr id="10" name="Oval 9"/>
          <p:cNvSpPr/>
          <p:nvPr/>
        </p:nvSpPr>
        <p:spPr>
          <a:xfrm>
            <a:off x="2057400" y="3729364"/>
            <a:ext cx="1447800" cy="1295400"/>
          </a:xfrm>
          <a:prstGeom prst="ellipse">
            <a:avLst/>
          </a:prstGeom>
          <a:solidFill>
            <a:srgbClr val="0080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39900265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376" y="0"/>
            <a:ext cx="8330084" cy="1254125"/>
          </a:xfrm>
        </p:spPr>
        <p:txBody>
          <a:bodyPr/>
          <a:lstStyle/>
          <a:p>
            <a:r>
              <a:rPr lang="en-US" dirty="0" smtClean="0"/>
              <a:t>The Role of Similarity Functions:   A Pragmatic Case</a:t>
            </a:r>
            <a:endParaRPr lang="en-US" dirty="0"/>
          </a:p>
        </p:txBody>
      </p:sp>
      <p:sp>
        <p:nvSpPr>
          <p:cNvPr id="6" name="Oval 5"/>
          <p:cNvSpPr/>
          <p:nvPr/>
        </p:nvSpPr>
        <p:spPr>
          <a:xfrm>
            <a:off x="2057400" y="3733800"/>
            <a:ext cx="1447800" cy="1295400"/>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8" name="Rounded Rectangular Callout 7"/>
          <p:cNvSpPr/>
          <p:nvPr/>
        </p:nvSpPr>
        <p:spPr>
          <a:xfrm>
            <a:off x="55935" y="4835525"/>
            <a:ext cx="2630993" cy="1489075"/>
          </a:xfrm>
          <a:prstGeom prst="wedgeRoundRectCallout">
            <a:avLst>
              <a:gd name="adj1" fmla="val 37192"/>
              <a:gd name="adj2" fmla="val -95037"/>
              <a:gd name="adj3" fmla="val 16667"/>
            </a:avLst>
          </a:prstGeom>
          <a:no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2400" dirty="0" smtClean="0">
                <a:solidFill>
                  <a:srgbClr val="000090"/>
                </a:solidFill>
              </a:rPr>
              <a:t>Missed matching pairs of entity descriptions</a:t>
            </a:r>
            <a:endParaRPr lang="en-US" sz="2400" dirty="0">
              <a:solidFill>
                <a:srgbClr val="000090"/>
              </a:solidFill>
            </a:endParaRPr>
          </a:p>
        </p:txBody>
      </p:sp>
      <p:sp>
        <p:nvSpPr>
          <p:cNvPr id="9" name="Rounded Rectangular Callout 8"/>
          <p:cNvSpPr/>
          <p:nvPr/>
        </p:nvSpPr>
        <p:spPr>
          <a:xfrm>
            <a:off x="6178092" y="4874163"/>
            <a:ext cx="2883815" cy="1598067"/>
          </a:xfrm>
          <a:prstGeom prst="wedgeRoundRectCallout">
            <a:avLst>
              <a:gd name="adj1" fmla="val -158808"/>
              <a:gd name="adj2" fmla="val -73610"/>
              <a:gd name="adj3" fmla="val 16667"/>
            </a:avLst>
          </a:prstGeom>
          <a:no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2400" dirty="0" smtClean="0">
                <a:solidFill>
                  <a:srgbClr val="000090"/>
                </a:solidFill>
              </a:rPr>
              <a:t>True matching pairs of entity descriptions</a:t>
            </a:r>
            <a:endParaRPr lang="en-US" sz="2400" dirty="0">
              <a:solidFill>
                <a:srgbClr val="000090"/>
              </a:solidFill>
            </a:endParaRPr>
          </a:p>
        </p:txBody>
      </p:sp>
      <p:sp>
        <p:nvSpPr>
          <p:cNvPr id="10" name="Oval 9"/>
          <p:cNvSpPr/>
          <p:nvPr/>
        </p:nvSpPr>
        <p:spPr>
          <a:xfrm>
            <a:off x="2218172" y="3739412"/>
            <a:ext cx="2675374" cy="2269502"/>
          </a:xfrm>
          <a:prstGeom prst="ellipse">
            <a:avLst/>
          </a:prstGeom>
          <a:solidFill>
            <a:srgbClr val="008000">
              <a:alpha val="50000"/>
            </a:srgb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400"/>
          </a:p>
        </p:txBody>
      </p:sp>
      <p:sp>
        <p:nvSpPr>
          <p:cNvPr id="11" name="Rounded Rectangular Callout 8"/>
          <p:cNvSpPr/>
          <p:nvPr/>
        </p:nvSpPr>
        <p:spPr>
          <a:xfrm>
            <a:off x="3707903" y="1254125"/>
            <a:ext cx="3441834" cy="1598067"/>
          </a:xfrm>
          <a:prstGeom prst="wedgeRoundRectCallout">
            <a:avLst>
              <a:gd name="adj1" fmla="val -28135"/>
              <a:gd name="adj2" fmla="val 125378"/>
              <a:gd name="adj3" fmla="val 16667"/>
            </a:avLst>
          </a:prstGeom>
          <a:no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2400" dirty="0">
                <a:solidFill>
                  <a:srgbClr val="000090"/>
                </a:solidFill>
              </a:rPr>
              <a:t>P</a:t>
            </a:r>
            <a:r>
              <a:rPr lang="en-US" sz="2400" dirty="0" smtClean="0">
                <a:solidFill>
                  <a:srgbClr val="000090"/>
                </a:solidFill>
              </a:rPr>
              <a:t>airs of entity descriptions satisfying a pragmatic similarity function  </a:t>
            </a:r>
            <a:endParaRPr lang="en-US" sz="2400" dirty="0">
              <a:solidFill>
                <a:srgbClr val="000090"/>
              </a:solidFill>
            </a:endParaRPr>
          </a:p>
        </p:txBody>
      </p:sp>
      <p:sp>
        <p:nvSpPr>
          <p:cNvPr id="12" name="Rectangle 11"/>
          <p:cNvSpPr/>
          <p:nvPr/>
        </p:nvSpPr>
        <p:spPr>
          <a:xfrm>
            <a:off x="524691" y="2971800"/>
            <a:ext cx="5562600" cy="3352800"/>
          </a:xfrm>
          <a:prstGeom prst="rect">
            <a:avLst/>
          </a:prstGeom>
          <a:noFill/>
          <a:ln w="19050"/>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ounded Rectangular Callout 4"/>
          <p:cNvSpPr/>
          <p:nvPr/>
        </p:nvSpPr>
        <p:spPr>
          <a:xfrm>
            <a:off x="6810103" y="3074796"/>
            <a:ext cx="2333895" cy="1201113"/>
          </a:xfrm>
          <a:prstGeom prst="wedgeRoundRectCallout">
            <a:avLst>
              <a:gd name="adj1" fmla="val -82497"/>
              <a:gd name="adj2" fmla="val 11393"/>
              <a:gd name="adj3" fmla="val 16667"/>
            </a:avLst>
          </a:prstGeom>
          <a:no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2400" dirty="0" smtClean="0">
                <a:solidFill>
                  <a:srgbClr val="000090"/>
                </a:solidFill>
              </a:rPr>
              <a:t>Set of all pairs of entity descriptions</a:t>
            </a:r>
            <a:endParaRPr lang="en-US" sz="2400" dirty="0">
              <a:solidFill>
                <a:srgbClr val="000090"/>
              </a:solidFill>
            </a:endParaRPr>
          </a:p>
        </p:txBody>
      </p:sp>
      <p:sp>
        <p:nvSpPr>
          <p:cNvPr id="14" name="Rounded Rectangular Callout 7"/>
          <p:cNvSpPr/>
          <p:nvPr/>
        </p:nvSpPr>
        <p:spPr>
          <a:xfrm>
            <a:off x="853440" y="1373733"/>
            <a:ext cx="2270760" cy="1369467"/>
          </a:xfrm>
          <a:prstGeom prst="wedgeRoundRectCallout">
            <a:avLst>
              <a:gd name="adj1" fmla="val 26989"/>
              <a:gd name="adj2" fmla="val 122853"/>
              <a:gd name="adj3" fmla="val 16667"/>
            </a:avLst>
          </a:prstGeom>
          <a:noFill/>
          <a:ln>
            <a:solidFill>
              <a:srgbClr val="660066"/>
            </a:solidFill>
          </a:ln>
        </p:spPr>
        <p:style>
          <a:lnRef idx="1">
            <a:schemeClr val="accent1"/>
          </a:lnRef>
          <a:fillRef idx="3">
            <a:schemeClr val="accent1"/>
          </a:fillRef>
          <a:effectRef idx="2">
            <a:schemeClr val="accent1"/>
          </a:effectRef>
          <a:fontRef idx="minor">
            <a:schemeClr val="lt1"/>
          </a:fontRef>
        </p:style>
        <p:txBody>
          <a:bodyPr rtlCol="0" anchor="ctr"/>
          <a:lstStyle/>
          <a:p>
            <a:pPr algn="ctr">
              <a:buNone/>
            </a:pPr>
            <a:r>
              <a:rPr lang="en-US" sz="2400" dirty="0" smtClean="0">
                <a:solidFill>
                  <a:srgbClr val="000090"/>
                </a:solidFill>
              </a:rPr>
              <a:t>Matching pairs of entity descriptions</a:t>
            </a:r>
            <a:endParaRPr lang="en-US" sz="2400" dirty="0">
              <a:solidFill>
                <a:srgbClr val="000090"/>
              </a:solidFill>
            </a:endParaRPr>
          </a:p>
        </p:txBody>
      </p:sp>
    </p:spTree>
    <p:extLst>
      <p:ext uri="{BB962C8B-B14F-4D97-AF65-F5344CB8AC3E}">
        <p14:creationId xmlns:p14="http://schemas.microsoft.com/office/powerpoint/2010/main" val="32761756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7664" y="1"/>
            <a:ext cx="8472487" cy="844062"/>
          </a:xfrm>
        </p:spPr>
        <p:txBody>
          <a:bodyPr/>
          <a:lstStyle/>
          <a:p>
            <a:r>
              <a:rPr lang="en-US" dirty="0" smtClean="0"/>
              <a:t>Entity</a:t>
            </a:r>
            <a:r>
              <a:rPr lang="el-GR" dirty="0" smtClean="0"/>
              <a:t> </a:t>
            </a:r>
            <a:r>
              <a:rPr lang="en-US" dirty="0" smtClean="0"/>
              <a:t>Similarity</a:t>
            </a:r>
            <a:r>
              <a:rPr lang="en-GB" dirty="0" smtClean="0"/>
              <a:t>: </a:t>
            </a:r>
            <a:r>
              <a:rPr lang="en-US" dirty="0" smtClean="0"/>
              <a:t>Formal Description</a:t>
            </a:r>
            <a:endParaRPr lang="en-US" dirty="0"/>
          </a:p>
        </p:txBody>
      </p:sp>
      <p:sp>
        <p:nvSpPr>
          <p:cNvPr id="3" name="Content Placeholder 2"/>
          <p:cNvSpPr>
            <a:spLocks noGrp="1"/>
          </p:cNvSpPr>
          <p:nvPr>
            <p:ph idx="1"/>
          </p:nvPr>
        </p:nvSpPr>
        <p:spPr>
          <a:xfrm>
            <a:off x="12547" y="885619"/>
            <a:ext cx="9189817" cy="5393453"/>
          </a:xfrm>
        </p:spPr>
        <p:txBody>
          <a:bodyPr>
            <a:noAutofit/>
          </a:bodyPr>
          <a:lstStyle/>
          <a:p>
            <a:r>
              <a:rPr lang="en-US" sz="2400" dirty="0" smtClean="0"/>
              <a:t>A similarity function </a:t>
            </a:r>
            <a:r>
              <a:rPr lang="en-US" sz="2400" dirty="0" smtClean="0">
                <a:latin typeface="Lucida Console" panose="020B0609040504020204" pitchFamily="49" charset="0"/>
              </a:rPr>
              <a:t>sim(): Ε × Ε </a:t>
            </a:r>
            <a:r>
              <a:rPr lang="en-US" sz="2400" dirty="0" smtClean="0">
                <a:latin typeface="Lucida Console" panose="020B0609040504020204" pitchFamily="49" charset="0"/>
                <a:sym typeface="Symbol" panose="05050102010706020507" pitchFamily="18" charset="2"/>
              </a:rPr>
              <a:t></a:t>
            </a:r>
            <a:r>
              <a:rPr lang="en-US" sz="2400" dirty="0" smtClean="0">
                <a:latin typeface="Lucida Console" panose="020B0609040504020204" pitchFamily="49" charset="0"/>
              </a:rPr>
              <a:t> R </a:t>
            </a:r>
            <a:r>
              <a:rPr lang="en-US" sz="2400" dirty="0" smtClean="0"/>
              <a:t>is a </a:t>
            </a:r>
            <a:r>
              <a:rPr lang="en-US" sz="2400" dirty="0" smtClean="0">
                <a:solidFill>
                  <a:srgbClr val="0000FF"/>
                </a:solidFill>
              </a:rPr>
              <a:t>metric</a:t>
            </a:r>
            <a:r>
              <a:rPr lang="en-US" sz="2400" dirty="0" smtClean="0"/>
              <a:t>, if for any </a:t>
            </a:r>
            <a:r>
              <a:rPr lang="en-US" sz="2400" dirty="0" err="1" smtClean="0">
                <a:latin typeface="Lucida Console" panose="020B0609040504020204" pitchFamily="49" charset="0"/>
              </a:rPr>
              <a:t>e</a:t>
            </a:r>
            <a:r>
              <a:rPr lang="en-US" sz="2400" baseline="-25000" dirty="0" err="1" smtClean="0">
                <a:latin typeface="Lucida Console" panose="020B0609040504020204" pitchFamily="49" charset="0"/>
              </a:rPr>
              <a:t>i</a:t>
            </a:r>
            <a:r>
              <a:rPr lang="en-US" sz="2400" dirty="0" err="1" smtClean="0">
                <a:latin typeface="Lucida Console" panose="020B0609040504020204" pitchFamily="49" charset="0"/>
              </a:rPr>
              <a:t>,e</a:t>
            </a:r>
            <a:r>
              <a:rPr lang="en-US" sz="2400" baseline="-25000" dirty="0" err="1" smtClean="0">
                <a:latin typeface="Lucida Console" panose="020B0609040504020204" pitchFamily="49" charset="0"/>
              </a:rPr>
              <a:t>j</a:t>
            </a:r>
            <a:r>
              <a:rPr lang="en-US" sz="2400" dirty="0" err="1" smtClean="0">
                <a:latin typeface="Lucida Console" panose="020B0609040504020204" pitchFamily="49" charset="0"/>
              </a:rPr>
              <a:t>,e</a:t>
            </a:r>
            <a:r>
              <a:rPr lang="en-US" sz="2400" baseline="-25000" dirty="0" err="1" smtClean="0">
                <a:latin typeface="Lucida Console" panose="020B0609040504020204" pitchFamily="49" charset="0"/>
              </a:rPr>
              <a:t>l</a:t>
            </a:r>
            <a:r>
              <a:rPr lang="en-US" sz="2400" dirty="0" err="1" smtClean="0">
                <a:sym typeface="Symbol" panose="05050102010706020507" pitchFamily="18" charset="2"/>
              </a:rPr>
              <a:t></a:t>
            </a:r>
            <a:r>
              <a:rPr lang="en-US" sz="2400" dirty="0" err="1" smtClean="0">
                <a:latin typeface="Lucida Console" panose="020B0609040504020204" pitchFamily="49" charset="0"/>
              </a:rPr>
              <a:t>E</a:t>
            </a:r>
            <a:r>
              <a:rPr lang="en-US" sz="2400" dirty="0" smtClean="0"/>
              <a:t> for a given set E, it satisfies the following conditions: </a:t>
            </a:r>
          </a:p>
          <a:p>
            <a:pPr lvl="1"/>
            <a:r>
              <a:rPr lang="en-US" sz="2200" dirty="0" smtClean="0"/>
              <a:t>sim(</a:t>
            </a:r>
            <a:r>
              <a:rPr lang="en-US" sz="2200" dirty="0" err="1" smtClean="0">
                <a:latin typeface="Lucida Console" panose="020B0609040504020204" pitchFamily="49" charset="0"/>
              </a:rPr>
              <a:t>e</a:t>
            </a:r>
            <a:r>
              <a:rPr lang="en-US" sz="2200" baseline="-25000" dirty="0" err="1" smtClean="0">
                <a:latin typeface="Lucida Console" panose="020B0609040504020204" pitchFamily="49" charset="0"/>
              </a:rPr>
              <a:t>i</a:t>
            </a:r>
            <a:r>
              <a:rPr lang="en-US" sz="2200" dirty="0" err="1" smtClean="0">
                <a:latin typeface="Lucida Console" panose="020B0609040504020204" pitchFamily="49" charset="0"/>
              </a:rPr>
              <a:t>,e</a:t>
            </a:r>
            <a:r>
              <a:rPr lang="en-US" sz="2200" baseline="-25000" dirty="0" err="1" smtClean="0">
                <a:latin typeface="Lucida Console" panose="020B0609040504020204" pitchFamily="49" charset="0"/>
              </a:rPr>
              <a:t>i</a:t>
            </a:r>
            <a:r>
              <a:rPr lang="en-US" sz="2200" dirty="0" smtClean="0"/>
              <a:t>) ≥ 0 (</a:t>
            </a:r>
            <a:r>
              <a:rPr lang="en-US" sz="2200" i="1" dirty="0" smtClean="0">
                <a:solidFill>
                  <a:srgbClr val="0000FF"/>
                </a:solidFill>
              </a:rPr>
              <a:t>positive</a:t>
            </a:r>
            <a:r>
              <a:rPr lang="en-US" sz="2200" dirty="0" smtClean="0"/>
              <a:t>),</a:t>
            </a:r>
          </a:p>
          <a:p>
            <a:pPr lvl="1"/>
            <a:r>
              <a:rPr lang="en-US" sz="2200" dirty="0"/>
              <a:t>sim(</a:t>
            </a:r>
            <a:r>
              <a:rPr lang="en-US" sz="2200" dirty="0" err="1">
                <a:latin typeface="Lucida Console" panose="020B0609040504020204" pitchFamily="49" charset="0"/>
              </a:rPr>
              <a:t>e</a:t>
            </a:r>
            <a:r>
              <a:rPr lang="en-US" sz="2200" baseline="-25000" dirty="0" err="1">
                <a:latin typeface="Lucida Console" panose="020B0609040504020204" pitchFamily="49" charset="0"/>
              </a:rPr>
              <a:t>i</a:t>
            </a:r>
            <a:r>
              <a:rPr lang="en-US" sz="2200" dirty="0" err="1">
                <a:latin typeface="Lucida Console" panose="020B0609040504020204" pitchFamily="49" charset="0"/>
              </a:rPr>
              <a:t>,e</a:t>
            </a:r>
            <a:r>
              <a:rPr lang="en-US" sz="2200" baseline="-25000" dirty="0" err="1">
                <a:latin typeface="Lucida Console" panose="020B0609040504020204" pitchFamily="49" charset="0"/>
              </a:rPr>
              <a:t>i</a:t>
            </a:r>
            <a:r>
              <a:rPr lang="en-US" sz="2200" dirty="0"/>
              <a:t>) ≥ sim(</a:t>
            </a:r>
            <a:r>
              <a:rPr lang="en-US" sz="2200" dirty="0" err="1">
                <a:latin typeface="Lucida Console" panose="020B0609040504020204" pitchFamily="49" charset="0"/>
              </a:rPr>
              <a:t>e</a:t>
            </a:r>
            <a:r>
              <a:rPr lang="en-US" sz="2200" baseline="-25000" dirty="0" err="1">
                <a:latin typeface="Lucida Console" panose="020B0609040504020204" pitchFamily="49" charset="0"/>
              </a:rPr>
              <a:t>i</a:t>
            </a:r>
            <a:r>
              <a:rPr lang="en-US" sz="2200" dirty="0" err="1">
                <a:latin typeface="Lucida Console" panose="020B0609040504020204" pitchFamily="49" charset="0"/>
              </a:rPr>
              <a:t>,e</a:t>
            </a:r>
            <a:r>
              <a:rPr lang="en-US" sz="2200" baseline="-25000" dirty="0" err="1">
                <a:latin typeface="Lucida Console" panose="020B0609040504020204" pitchFamily="49" charset="0"/>
              </a:rPr>
              <a:t>j</a:t>
            </a:r>
            <a:r>
              <a:rPr lang="en-US" sz="2200" dirty="0"/>
              <a:t>),</a:t>
            </a:r>
          </a:p>
          <a:p>
            <a:pPr lvl="1"/>
            <a:r>
              <a:rPr lang="en-US" sz="2200" dirty="0" smtClean="0"/>
              <a:t>sim(</a:t>
            </a:r>
            <a:r>
              <a:rPr lang="en-US" sz="2200" dirty="0" err="1" smtClean="0">
                <a:latin typeface="Lucida Console" panose="020B0609040504020204" pitchFamily="49" charset="0"/>
              </a:rPr>
              <a:t>e</a:t>
            </a:r>
            <a:r>
              <a:rPr lang="en-US" sz="2200" baseline="-25000" dirty="0" err="1" smtClean="0">
                <a:latin typeface="Lucida Console" panose="020B0609040504020204" pitchFamily="49" charset="0"/>
              </a:rPr>
              <a:t>i</a:t>
            </a:r>
            <a:r>
              <a:rPr lang="en-US" sz="2200" dirty="0" err="1" smtClean="0">
                <a:latin typeface="Lucida Console" panose="020B0609040504020204" pitchFamily="49" charset="0"/>
              </a:rPr>
              <a:t>,e</a:t>
            </a:r>
            <a:r>
              <a:rPr lang="en-US" sz="2200" baseline="-25000" dirty="0" err="1" smtClean="0">
                <a:latin typeface="Lucida Console" panose="020B0609040504020204" pitchFamily="49" charset="0"/>
              </a:rPr>
              <a:t>j</a:t>
            </a:r>
            <a:r>
              <a:rPr lang="en-US" sz="2200" dirty="0" smtClean="0"/>
              <a:t>) = sim(</a:t>
            </a:r>
            <a:r>
              <a:rPr lang="en-US" sz="2200" dirty="0" err="1" smtClean="0">
                <a:latin typeface="Lucida Console" panose="020B0609040504020204" pitchFamily="49" charset="0"/>
              </a:rPr>
              <a:t>e</a:t>
            </a:r>
            <a:r>
              <a:rPr lang="en-US" sz="2200" baseline="-25000" dirty="0" err="1" smtClean="0">
                <a:latin typeface="Lucida Console" panose="020B0609040504020204" pitchFamily="49" charset="0"/>
              </a:rPr>
              <a:t>j</a:t>
            </a:r>
            <a:r>
              <a:rPr lang="en-US" sz="2200" dirty="0" err="1" smtClean="0">
                <a:latin typeface="Lucida Console" panose="020B0609040504020204" pitchFamily="49" charset="0"/>
              </a:rPr>
              <a:t>,e</a:t>
            </a:r>
            <a:r>
              <a:rPr lang="en-US" sz="2200" baseline="-25000" dirty="0" err="1" smtClean="0">
                <a:latin typeface="Lucida Console" panose="020B0609040504020204" pitchFamily="49" charset="0"/>
              </a:rPr>
              <a:t>i</a:t>
            </a:r>
            <a:r>
              <a:rPr lang="en-US" sz="2200" dirty="0" smtClean="0"/>
              <a:t>) (</a:t>
            </a:r>
            <a:r>
              <a:rPr lang="en-US" sz="2200" i="1" dirty="0" smtClean="0">
                <a:solidFill>
                  <a:srgbClr val="0000FF"/>
                </a:solidFill>
              </a:rPr>
              <a:t>reflexive</a:t>
            </a:r>
            <a:r>
              <a:rPr lang="en-US" sz="2200" dirty="0" smtClean="0"/>
              <a:t>),</a:t>
            </a:r>
          </a:p>
          <a:p>
            <a:pPr lvl="1"/>
            <a:r>
              <a:rPr lang="en-US" sz="2200" dirty="0" smtClean="0"/>
              <a:t>sim(</a:t>
            </a:r>
            <a:r>
              <a:rPr lang="en-US" sz="2200" dirty="0" err="1" smtClean="0">
                <a:latin typeface="Lucida Console" panose="020B0609040504020204" pitchFamily="49" charset="0"/>
              </a:rPr>
              <a:t>e</a:t>
            </a:r>
            <a:r>
              <a:rPr lang="en-US" sz="2200" baseline="-25000" dirty="0" err="1" smtClean="0">
                <a:latin typeface="Lucida Console" panose="020B0609040504020204" pitchFamily="49" charset="0"/>
              </a:rPr>
              <a:t>i</a:t>
            </a:r>
            <a:r>
              <a:rPr lang="en-US" sz="2200" dirty="0" err="1" smtClean="0">
                <a:latin typeface="Lucida Console" panose="020B0609040504020204" pitchFamily="49" charset="0"/>
              </a:rPr>
              <a:t>,e</a:t>
            </a:r>
            <a:r>
              <a:rPr lang="en-US" sz="2200" baseline="-25000" dirty="0" err="1" smtClean="0">
                <a:latin typeface="Lucida Console" panose="020B0609040504020204" pitchFamily="49" charset="0"/>
              </a:rPr>
              <a:t>i</a:t>
            </a:r>
            <a:r>
              <a:rPr lang="en-US" sz="2200" dirty="0" smtClean="0"/>
              <a:t>) = sim(</a:t>
            </a:r>
            <a:r>
              <a:rPr lang="en-US" sz="2200" dirty="0" err="1" smtClean="0">
                <a:latin typeface="Lucida Console" panose="020B0609040504020204" pitchFamily="49" charset="0"/>
              </a:rPr>
              <a:t>e</a:t>
            </a:r>
            <a:r>
              <a:rPr lang="en-US" sz="2200" baseline="-25000" dirty="0" err="1" smtClean="0">
                <a:latin typeface="Lucida Console" panose="020B0609040504020204" pitchFamily="49" charset="0"/>
              </a:rPr>
              <a:t>j</a:t>
            </a:r>
            <a:r>
              <a:rPr lang="en-US" sz="2200" dirty="0" err="1" smtClean="0">
                <a:latin typeface="Lucida Console" panose="020B0609040504020204" pitchFamily="49" charset="0"/>
              </a:rPr>
              <a:t>,e</a:t>
            </a:r>
            <a:r>
              <a:rPr lang="en-US" sz="2200" baseline="-25000" dirty="0" err="1" smtClean="0">
                <a:latin typeface="Lucida Console" panose="020B0609040504020204" pitchFamily="49" charset="0"/>
              </a:rPr>
              <a:t>j</a:t>
            </a:r>
            <a:r>
              <a:rPr lang="en-US" sz="2200" dirty="0" smtClean="0"/>
              <a:t>) = sim(</a:t>
            </a:r>
            <a:r>
              <a:rPr lang="en-US" sz="2200" dirty="0" err="1" smtClean="0">
                <a:latin typeface="Lucida Console" panose="020B0609040504020204" pitchFamily="49" charset="0"/>
              </a:rPr>
              <a:t>e</a:t>
            </a:r>
            <a:r>
              <a:rPr lang="en-US" sz="2200" baseline="-25000" dirty="0" err="1" smtClean="0">
                <a:latin typeface="Lucida Console" panose="020B0609040504020204" pitchFamily="49" charset="0"/>
              </a:rPr>
              <a:t>j</a:t>
            </a:r>
            <a:r>
              <a:rPr lang="en-US" sz="2200" dirty="0" err="1" smtClean="0">
                <a:latin typeface="Lucida Console" panose="020B0609040504020204" pitchFamily="49" charset="0"/>
              </a:rPr>
              <a:t>,e</a:t>
            </a:r>
            <a:r>
              <a:rPr lang="en-US" sz="2200" baseline="-25000" dirty="0" err="1" smtClean="0">
                <a:latin typeface="Lucida Console" panose="020B0609040504020204" pitchFamily="49" charset="0"/>
              </a:rPr>
              <a:t>i</a:t>
            </a:r>
            <a:r>
              <a:rPr lang="en-US" sz="2200" dirty="0" smtClean="0"/>
              <a:t>) </a:t>
            </a:r>
            <a:r>
              <a:rPr lang="en-US" sz="2200" dirty="0" smtClean="0">
                <a:sym typeface="Symbol" panose="05050102010706020507" pitchFamily="18" charset="2"/>
              </a:rPr>
              <a:t> </a:t>
            </a:r>
            <a:r>
              <a:rPr lang="en-US" sz="2200" dirty="0" err="1" smtClean="0">
                <a:latin typeface="Lucida Console" panose="020B0609040504020204" pitchFamily="49" charset="0"/>
              </a:rPr>
              <a:t>e</a:t>
            </a:r>
            <a:r>
              <a:rPr lang="en-US" sz="2200" baseline="-25000" dirty="0" err="1" smtClean="0">
                <a:latin typeface="Lucida Console" panose="020B0609040504020204" pitchFamily="49" charset="0"/>
              </a:rPr>
              <a:t>j</a:t>
            </a:r>
            <a:r>
              <a:rPr lang="en-US" sz="2200" dirty="0" smtClean="0">
                <a:latin typeface="Lucida Console" panose="020B0609040504020204" pitchFamily="49" charset="0"/>
              </a:rPr>
              <a:t>=</a:t>
            </a:r>
            <a:r>
              <a:rPr lang="en-US" sz="2200" dirty="0" err="1" smtClean="0">
                <a:latin typeface="Lucida Console" panose="020B0609040504020204" pitchFamily="49" charset="0"/>
              </a:rPr>
              <a:t>e</a:t>
            </a:r>
            <a:r>
              <a:rPr lang="en-US" sz="2200" baseline="-25000" dirty="0" err="1" smtClean="0">
                <a:latin typeface="Lucida Console" panose="020B0609040504020204" pitchFamily="49" charset="0"/>
              </a:rPr>
              <a:t>i</a:t>
            </a:r>
            <a:endParaRPr lang="en-US" sz="2200" dirty="0" smtClean="0"/>
          </a:p>
          <a:p>
            <a:pPr lvl="1"/>
            <a:r>
              <a:rPr lang="en-US" sz="2200" dirty="0" smtClean="0"/>
              <a:t>sim(</a:t>
            </a:r>
            <a:r>
              <a:rPr lang="en-US" sz="2200" dirty="0" err="1" smtClean="0">
                <a:solidFill>
                  <a:srgbClr val="0000FF"/>
                </a:solidFill>
                <a:latin typeface="Lucida Console" panose="020B0609040504020204" pitchFamily="49" charset="0"/>
              </a:rPr>
              <a:t>e</a:t>
            </a:r>
            <a:r>
              <a:rPr lang="en-US" sz="2200" baseline="-25000" dirty="0" err="1" smtClean="0">
                <a:solidFill>
                  <a:srgbClr val="0000FF"/>
                </a:solidFill>
                <a:latin typeface="Lucida Console" panose="020B0609040504020204" pitchFamily="49" charset="0"/>
              </a:rPr>
              <a:t>i</a:t>
            </a:r>
            <a:r>
              <a:rPr lang="en-US" sz="2200" dirty="0" err="1" smtClean="0">
                <a:latin typeface="Lucida Console" panose="020B0609040504020204" pitchFamily="49" charset="0"/>
              </a:rPr>
              <a:t>,</a:t>
            </a:r>
            <a:r>
              <a:rPr lang="en-US" sz="2200" dirty="0" err="1" smtClean="0">
                <a:solidFill>
                  <a:srgbClr val="C00000"/>
                </a:solidFill>
                <a:latin typeface="Lucida Console" panose="020B0609040504020204" pitchFamily="49" charset="0"/>
              </a:rPr>
              <a:t>e</a:t>
            </a:r>
            <a:r>
              <a:rPr lang="en-US" sz="2200" baseline="-25000" dirty="0" err="1" smtClean="0">
                <a:solidFill>
                  <a:srgbClr val="C00000"/>
                </a:solidFill>
                <a:latin typeface="Lucida Console" panose="020B0609040504020204" pitchFamily="49" charset="0"/>
              </a:rPr>
              <a:t>j</a:t>
            </a:r>
            <a:r>
              <a:rPr lang="en-US" sz="2200" dirty="0" smtClean="0"/>
              <a:t>)+sim(</a:t>
            </a:r>
            <a:r>
              <a:rPr lang="en-US" sz="2200" dirty="0" err="1" smtClean="0">
                <a:solidFill>
                  <a:srgbClr val="C00000"/>
                </a:solidFill>
                <a:latin typeface="Lucida Console" panose="020B0609040504020204" pitchFamily="49" charset="0"/>
              </a:rPr>
              <a:t>e</a:t>
            </a:r>
            <a:r>
              <a:rPr lang="en-US" sz="2200" baseline="-25000" dirty="0" err="1" smtClean="0">
                <a:solidFill>
                  <a:srgbClr val="C00000"/>
                </a:solidFill>
                <a:latin typeface="Lucida Console" panose="020B0609040504020204" pitchFamily="49" charset="0"/>
              </a:rPr>
              <a:t>j</a:t>
            </a:r>
            <a:r>
              <a:rPr lang="en-US" sz="2200" dirty="0" err="1" smtClean="0">
                <a:latin typeface="Lucida Console" panose="020B0609040504020204" pitchFamily="49" charset="0"/>
              </a:rPr>
              <a:t>,</a:t>
            </a:r>
            <a:r>
              <a:rPr lang="en-US" sz="2200" dirty="0" err="1" smtClean="0">
                <a:solidFill>
                  <a:srgbClr val="008000"/>
                </a:solidFill>
                <a:latin typeface="Lucida Console" panose="020B0609040504020204" pitchFamily="49" charset="0"/>
              </a:rPr>
              <a:t>e</a:t>
            </a:r>
            <a:r>
              <a:rPr lang="en-US" sz="2200" baseline="-25000" dirty="0" err="1" smtClean="0">
                <a:solidFill>
                  <a:srgbClr val="008000"/>
                </a:solidFill>
                <a:latin typeface="Lucida Console" panose="020B0609040504020204" pitchFamily="49" charset="0"/>
              </a:rPr>
              <a:t>l</a:t>
            </a:r>
            <a:r>
              <a:rPr lang="en-US" sz="2200" dirty="0" smtClean="0"/>
              <a:t>) ≤ sim(</a:t>
            </a:r>
            <a:r>
              <a:rPr lang="en-US" sz="2200" dirty="0" err="1" smtClean="0">
                <a:solidFill>
                  <a:srgbClr val="0000FF"/>
                </a:solidFill>
                <a:latin typeface="Lucida Console" panose="020B0609040504020204" pitchFamily="49" charset="0"/>
              </a:rPr>
              <a:t>e</a:t>
            </a:r>
            <a:r>
              <a:rPr lang="en-US" sz="2200" baseline="-25000" dirty="0" err="1" smtClean="0">
                <a:solidFill>
                  <a:srgbClr val="0000FF"/>
                </a:solidFill>
                <a:latin typeface="Lucida Console" panose="020B0609040504020204" pitchFamily="49" charset="0"/>
              </a:rPr>
              <a:t>i</a:t>
            </a:r>
            <a:r>
              <a:rPr lang="en-US" sz="2200" dirty="0" err="1" smtClean="0">
                <a:latin typeface="Lucida Console" panose="020B0609040504020204" pitchFamily="49" charset="0"/>
              </a:rPr>
              <a:t>,</a:t>
            </a:r>
            <a:r>
              <a:rPr lang="en-US" sz="2200" dirty="0" err="1" smtClean="0">
                <a:solidFill>
                  <a:srgbClr val="008000"/>
                </a:solidFill>
                <a:latin typeface="Lucida Console" panose="020B0609040504020204" pitchFamily="49" charset="0"/>
              </a:rPr>
              <a:t>e</a:t>
            </a:r>
            <a:r>
              <a:rPr lang="en-US" sz="2200" baseline="-25000" dirty="0" err="1" smtClean="0">
                <a:solidFill>
                  <a:srgbClr val="008000"/>
                </a:solidFill>
                <a:latin typeface="Lucida Console" panose="020B0609040504020204" pitchFamily="49" charset="0"/>
              </a:rPr>
              <a:t>l</a:t>
            </a:r>
            <a:r>
              <a:rPr lang="en-US" sz="2200" dirty="0" smtClean="0"/>
              <a:t>)+sim(</a:t>
            </a:r>
            <a:r>
              <a:rPr lang="en-US" sz="2200" dirty="0" err="1" smtClean="0">
                <a:solidFill>
                  <a:srgbClr val="C00000"/>
                </a:solidFill>
                <a:latin typeface="Lucida Console" panose="020B0609040504020204" pitchFamily="49" charset="0"/>
              </a:rPr>
              <a:t>e</a:t>
            </a:r>
            <a:r>
              <a:rPr lang="en-US" sz="2200" baseline="-25000" dirty="0" err="1" smtClean="0">
                <a:solidFill>
                  <a:srgbClr val="C00000"/>
                </a:solidFill>
                <a:latin typeface="Lucida Console" panose="020B0609040504020204" pitchFamily="49" charset="0"/>
              </a:rPr>
              <a:t>j</a:t>
            </a:r>
            <a:r>
              <a:rPr lang="en-US" sz="2200" dirty="0" err="1" smtClean="0">
                <a:latin typeface="Lucida Console" panose="020B0609040504020204" pitchFamily="49" charset="0"/>
              </a:rPr>
              <a:t>,</a:t>
            </a:r>
            <a:r>
              <a:rPr lang="en-US" sz="2200" dirty="0" err="1" smtClean="0">
                <a:solidFill>
                  <a:srgbClr val="C00000"/>
                </a:solidFill>
                <a:latin typeface="Lucida Console" panose="020B0609040504020204" pitchFamily="49" charset="0"/>
              </a:rPr>
              <a:t>e</a:t>
            </a:r>
            <a:r>
              <a:rPr lang="en-US" sz="2200" baseline="-25000" dirty="0" err="1" smtClean="0">
                <a:solidFill>
                  <a:srgbClr val="C00000"/>
                </a:solidFill>
                <a:latin typeface="Lucida Console" panose="020B0609040504020204" pitchFamily="49" charset="0"/>
              </a:rPr>
              <a:t>j</a:t>
            </a:r>
            <a:r>
              <a:rPr lang="en-US" sz="2200" dirty="0" smtClean="0"/>
              <a:t>) (</a:t>
            </a:r>
            <a:r>
              <a:rPr lang="en-US" sz="2200" dirty="0" smtClean="0">
                <a:solidFill>
                  <a:srgbClr val="0000FF"/>
                </a:solidFill>
              </a:rPr>
              <a:t>triangle inequality</a:t>
            </a:r>
            <a:r>
              <a:rPr lang="en-US" sz="2200" dirty="0" smtClean="0"/>
              <a:t>)</a:t>
            </a:r>
          </a:p>
          <a:p>
            <a:pPr>
              <a:spcBef>
                <a:spcPts val="600"/>
              </a:spcBef>
            </a:pPr>
            <a:r>
              <a:rPr lang="en-GB" sz="2400" dirty="0" smtClean="0">
                <a:solidFill>
                  <a:srgbClr val="0000FF"/>
                </a:solidFill>
              </a:rPr>
              <a:t>Normalized</a:t>
            </a:r>
            <a:r>
              <a:rPr lang="en-GB" sz="2400" dirty="0" smtClean="0"/>
              <a:t> similarity: </a:t>
            </a:r>
            <a:r>
              <a:rPr lang="en-US" sz="2400" dirty="0">
                <a:latin typeface="Lucida Console" panose="020B0609040504020204" pitchFamily="49" charset="0"/>
              </a:rPr>
              <a:t>sim(</a:t>
            </a:r>
            <a:r>
              <a:rPr lang="en-US" sz="2400" dirty="0" err="1">
                <a:latin typeface="Lucida Console" panose="020B0609040504020204" pitchFamily="49" charset="0"/>
              </a:rPr>
              <a:t>e</a:t>
            </a:r>
            <a:r>
              <a:rPr lang="en-US" sz="2400" baseline="-25000" dirty="0" err="1">
                <a:latin typeface="Lucida Console" panose="020B0609040504020204" pitchFamily="49" charset="0"/>
              </a:rPr>
              <a:t>i</a:t>
            </a:r>
            <a:r>
              <a:rPr lang="en-US" sz="2400" dirty="0" err="1">
                <a:latin typeface="Lucida Console" panose="020B0609040504020204" pitchFamily="49" charset="0"/>
              </a:rPr>
              <a:t>,e</a:t>
            </a:r>
            <a:r>
              <a:rPr lang="en-US" sz="2400" baseline="-25000" dirty="0" err="1">
                <a:latin typeface="Lucida Console" panose="020B0609040504020204" pitchFamily="49" charset="0"/>
              </a:rPr>
              <a:t>i</a:t>
            </a:r>
            <a:r>
              <a:rPr lang="en-US" sz="2400" dirty="0" smtClean="0">
                <a:latin typeface="Lucida Console" panose="020B0609040504020204" pitchFamily="49" charset="0"/>
              </a:rPr>
              <a:t>)</a:t>
            </a:r>
            <a:r>
              <a:rPr lang="en-GB" sz="2400" dirty="0" smtClean="0">
                <a:latin typeface="Lucida Console" panose="020B0609040504020204" pitchFamily="49" charset="0"/>
              </a:rPr>
              <a:t>∈[</a:t>
            </a:r>
            <a:r>
              <a:rPr lang="en-GB" sz="2400" dirty="0">
                <a:latin typeface="Lucida Console" panose="020B0609040504020204" pitchFamily="49" charset="0"/>
              </a:rPr>
              <a:t>0,1</a:t>
            </a:r>
            <a:r>
              <a:rPr lang="en-GB" sz="2400" dirty="0" smtClean="0">
                <a:latin typeface="Lucida Console" panose="020B0609040504020204" pitchFamily="49" charset="0"/>
              </a:rPr>
              <a:t>]</a:t>
            </a:r>
            <a:endParaRPr lang="en-GB" sz="2400" dirty="0">
              <a:latin typeface="Lucida Console" panose="020B0609040504020204" pitchFamily="49" charset="0"/>
            </a:endParaRPr>
          </a:p>
          <a:p>
            <a:pPr lvl="1"/>
            <a:r>
              <a:rPr lang="en-US" sz="2200" dirty="0"/>
              <a:t>sim(</a:t>
            </a:r>
            <a:r>
              <a:rPr lang="en-US" sz="2200" dirty="0" err="1">
                <a:latin typeface="Lucida Console" panose="020B0609040504020204" pitchFamily="49" charset="0"/>
              </a:rPr>
              <a:t>e</a:t>
            </a:r>
            <a:r>
              <a:rPr lang="en-US" sz="2200" baseline="-25000" dirty="0" err="1">
                <a:latin typeface="Lucida Console" panose="020B0609040504020204" pitchFamily="49" charset="0"/>
              </a:rPr>
              <a:t>i</a:t>
            </a:r>
            <a:r>
              <a:rPr lang="en-US" sz="2200" dirty="0" err="1">
                <a:latin typeface="Lucida Console" panose="020B0609040504020204" pitchFamily="49" charset="0"/>
              </a:rPr>
              <a:t>,e</a:t>
            </a:r>
            <a:r>
              <a:rPr lang="en-US" sz="2200" baseline="-25000" dirty="0" err="1">
                <a:latin typeface="Lucida Console" panose="020B0609040504020204" pitchFamily="49" charset="0"/>
              </a:rPr>
              <a:t>i</a:t>
            </a:r>
            <a:r>
              <a:rPr lang="en-US" sz="2200" dirty="0"/>
              <a:t>)</a:t>
            </a:r>
            <a:r>
              <a:rPr lang="en-GB" sz="2200" dirty="0" smtClean="0"/>
              <a:t> </a:t>
            </a:r>
            <a:r>
              <a:rPr lang="en-GB" sz="2200" dirty="0"/>
              <a:t>= 1 for exact </a:t>
            </a:r>
            <a:r>
              <a:rPr lang="en-GB" sz="2200" dirty="0" smtClean="0"/>
              <a:t>match</a:t>
            </a:r>
            <a:endParaRPr lang="en-GB" sz="2200" dirty="0"/>
          </a:p>
          <a:p>
            <a:pPr lvl="1"/>
            <a:r>
              <a:rPr lang="en-US" sz="2200" dirty="0" smtClean="0"/>
              <a:t>sim(</a:t>
            </a:r>
            <a:r>
              <a:rPr lang="en-US" sz="2200" dirty="0" err="1" smtClean="0">
                <a:latin typeface="Lucida Console" panose="020B0609040504020204" pitchFamily="49" charset="0"/>
              </a:rPr>
              <a:t>e</a:t>
            </a:r>
            <a:r>
              <a:rPr lang="en-US" sz="2200" baseline="-25000" dirty="0" err="1" smtClean="0">
                <a:latin typeface="Lucida Console" panose="020B0609040504020204" pitchFamily="49" charset="0"/>
              </a:rPr>
              <a:t>i</a:t>
            </a:r>
            <a:r>
              <a:rPr lang="en-US" sz="2200" dirty="0" err="1" smtClean="0">
                <a:latin typeface="Lucida Console" panose="020B0609040504020204" pitchFamily="49" charset="0"/>
              </a:rPr>
              <a:t>,e</a:t>
            </a:r>
            <a:r>
              <a:rPr lang="en-US" sz="2200" baseline="-25000" dirty="0" err="1" smtClean="0">
                <a:latin typeface="Lucida Console" panose="020B0609040504020204" pitchFamily="49" charset="0"/>
              </a:rPr>
              <a:t>j</a:t>
            </a:r>
            <a:r>
              <a:rPr lang="en-US" sz="2200" dirty="0" smtClean="0"/>
              <a:t>) </a:t>
            </a:r>
            <a:r>
              <a:rPr lang="en-GB" sz="2200" dirty="0" smtClean="0"/>
              <a:t>= </a:t>
            </a:r>
            <a:r>
              <a:rPr lang="en-GB" sz="2200" dirty="0"/>
              <a:t>0 for </a:t>
            </a:r>
            <a:r>
              <a:rPr lang="en-GB" sz="2200" dirty="0" smtClean="0"/>
              <a:t>“completely” different </a:t>
            </a:r>
            <a:r>
              <a:rPr lang="en-US" sz="2200" dirty="0" err="1" smtClean="0">
                <a:latin typeface="Lucida Console" panose="020B0609040504020204" pitchFamily="49" charset="0"/>
              </a:rPr>
              <a:t>e</a:t>
            </a:r>
            <a:r>
              <a:rPr lang="en-US" sz="2200" baseline="-25000" dirty="0" err="1" smtClean="0">
                <a:latin typeface="Lucida Console" panose="020B0609040504020204" pitchFamily="49" charset="0"/>
              </a:rPr>
              <a:t>i</a:t>
            </a:r>
            <a:r>
              <a:rPr lang="en-US" sz="2200" dirty="0"/>
              <a:t> </a:t>
            </a:r>
            <a:r>
              <a:rPr lang="en-GB" sz="2200" dirty="0" smtClean="0"/>
              <a:t>and </a:t>
            </a:r>
            <a:r>
              <a:rPr lang="en-US" sz="2200" dirty="0" err="1" smtClean="0">
                <a:latin typeface="Lucida Console" panose="020B0609040504020204" pitchFamily="49" charset="0"/>
              </a:rPr>
              <a:t>e</a:t>
            </a:r>
            <a:r>
              <a:rPr lang="en-US" sz="2200" baseline="-25000" dirty="0" err="1" smtClean="0">
                <a:latin typeface="Lucida Console" panose="020B0609040504020204" pitchFamily="49" charset="0"/>
              </a:rPr>
              <a:t>i</a:t>
            </a:r>
            <a:endParaRPr lang="en-GB" sz="2200" dirty="0"/>
          </a:p>
          <a:p>
            <a:pPr lvl="1"/>
            <a:r>
              <a:rPr lang="en-GB" sz="2200" dirty="0"/>
              <a:t>0 &lt; </a:t>
            </a:r>
            <a:r>
              <a:rPr lang="en-US" sz="2200" dirty="0"/>
              <a:t>sim(</a:t>
            </a:r>
            <a:r>
              <a:rPr lang="en-US" sz="2200" dirty="0" err="1">
                <a:latin typeface="Lucida Console" panose="020B0609040504020204" pitchFamily="49" charset="0"/>
              </a:rPr>
              <a:t>e</a:t>
            </a:r>
            <a:r>
              <a:rPr lang="en-US" sz="2200" baseline="-25000" dirty="0" err="1">
                <a:latin typeface="Lucida Console" panose="020B0609040504020204" pitchFamily="49" charset="0"/>
              </a:rPr>
              <a:t>i</a:t>
            </a:r>
            <a:r>
              <a:rPr lang="en-US" sz="2200" dirty="0" err="1">
                <a:latin typeface="Lucida Console" panose="020B0609040504020204" pitchFamily="49" charset="0"/>
              </a:rPr>
              <a:t>,e</a:t>
            </a:r>
            <a:r>
              <a:rPr lang="en-US" sz="2200" baseline="-25000" dirty="0" err="1">
                <a:latin typeface="Lucida Console" panose="020B0609040504020204" pitchFamily="49" charset="0"/>
              </a:rPr>
              <a:t>j</a:t>
            </a:r>
            <a:r>
              <a:rPr lang="en-US" sz="2200" dirty="0"/>
              <a:t>) </a:t>
            </a:r>
            <a:r>
              <a:rPr lang="en-GB" sz="2200" dirty="0" smtClean="0"/>
              <a:t>&lt; </a:t>
            </a:r>
            <a:r>
              <a:rPr lang="en-GB" sz="2200" dirty="0"/>
              <a:t>1 for some </a:t>
            </a:r>
            <a:r>
              <a:rPr lang="en-GB" sz="2200" dirty="0">
                <a:solidFill>
                  <a:srgbClr val="0000FF"/>
                </a:solidFill>
              </a:rPr>
              <a:t>approximate</a:t>
            </a:r>
            <a:r>
              <a:rPr lang="en-GB" sz="2200" dirty="0"/>
              <a:t> similarity</a:t>
            </a:r>
            <a:endParaRPr lang="en-GB" sz="2200" dirty="0" smtClean="0"/>
          </a:p>
          <a:p>
            <a:pPr>
              <a:spcBef>
                <a:spcPts val="600"/>
              </a:spcBef>
            </a:pPr>
            <a:r>
              <a:rPr lang="en-GB" sz="2400" dirty="0" smtClean="0"/>
              <a:t>Any </a:t>
            </a:r>
            <a:r>
              <a:rPr lang="en-GB" sz="2400" dirty="0">
                <a:solidFill>
                  <a:srgbClr val="0000FF"/>
                </a:solidFill>
              </a:rPr>
              <a:t>similarity metric </a:t>
            </a:r>
            <a:r>
              <a:rPr lang="en-GB" sz="2400" dirty="0"/>
              <a:t>can be transformed to a </a:t>
            </a:r>
            <a:r>
              <a:rPr lang="en-GB" sz="2400" dirty="0">
                <a:solidFill>
                  <a:srgbClr val="0000FF"/>
                </a:solidFill>
              </a:rPr>
              <a:t>distance metric </a:t>
            </a:r>
            <a:r>
              <a:rPr lang="en-GB" sz="2400" dirty="0" smtClean="0"/>
              <a:t>and vice versa</a:t>
            </a:r>
          </a:p>
          <a:p>
            <a:pPr lvl="1"/>
            <a:r>
              <a:rPr lang="en-US" sz="2200" dirty="0">
                <a:latin typeface="Lucida Console" panose="020B0609040504020204" pitchFamily="49" charset="0"/>
              </a:rPr>
              <a:t>sim(</a:t>
            </a:r>
            <a:r>
              <a:rPr lang="en-US" sz="2200" dirty="0" err="1">
                <a:latin typeface="Lucida Console" panose="020B0609040504020204" pitchFamily="49" charset="0"/>
              </a:rPr>
              <a:t>e</a:t>
            </a:r>
            <a:r>
              <a:rPr lang="en-US" sz="2200" baseline="-25000" dirty="0" err="1">
                <a:latin typeface="Lucida Console" panose="020B0609040504020204" pitchFamily="49" charset="0"/>
              </a:rPr>
              <a:t>i</a:t>
            </a:r>
            <a:r>
              <a:rPr lang="en-US" sz="2200" dirty="0" err="1">
                <a:latin typeface="Lucida Console" panose="020B0609040504020204" pitchFamily="49" charset="0"/>
              </a:rPr>
              <a:t>,e</a:t>
            </a:r>
            <a:r>
              <a:rPr lang="en-US" sz="2200" baseline="-25000" dirty="0" err="1">
                <a:latin typeface="Lucida Console" panose="020B0609040504020204" pitchFamily="49" charset="0"/>
              </a:rPr>
              <a:t>j</a:t>
            </a:r>
            <a:r>
              <a:rPr lang="en-US" sz="2200" dirty="0" smtClean="0">
                <a:latin typeface="Lucida Console" panose="020B0609040504020204" pitchFamily="49" charset="0"/>
              </a:rPr>
              <a:t>)</a:t>
            </a:r>
            <a:r>
              <a:rPr lang="es-ES" sz="2200" dirty="0" smtClean="0">
                <a:latin typeface="Lucida Console" panose="020B0609040504020204" pitchFamily="49" charset="0"/>
              </a:rPr>
              <a:t>= </a:t>
            </a:r>
            <a:r>
              <a:rPr lang="es-ES" sz="2200" dirty="0">
                <a:latin typeface="Lucida Console" panose="020B0609040504020204" pitchFamily="49" charset="0"/>
              </a:rPr>
              <a:t>1 – </a:t>
            </a:r>
            <a:r>
              <a:rPr lang="en-US" sz="2200" dirty="0" err="1" smtClean="0">
                <a:latin typeface="Lucida Console" panose="020B0609040504020204" pitchFamily="49" charset="0"/>
              </a:rPr>
              <a:t>dist</a:t>
            </a:r>
            <a:r>
              <a:rPr lang="en-US" sz="2200" dirty="0" smtClean="0">
                <a:latin typeface="Lucida Console" panose="020B0609040504020204" pitchFamily="49" charset="0"/>
              </a:rPr>
              <a:t>(</a:t>
            </a:r>
            <a:r>
              <a:rPr lang="en-US" sz="2200" dirty="0" err="1" smtClean="0">
                <a:latin typeface="Lucida Console" panose="020B0609040504020204" pitchFamily="49" charset="0"/>
              </a:rPr>
              <a:t>e</a:t>
            </a:r>
            <a:r>
              <a:rPr lang="en-US" sz="2200" baseline="-25000" dirty="0" err="1" smtClean="0">
                <a:latin typeface="Lucida Console" panose="020B0609040504020204" pitchFamily="49" charset="0"/>
              </a:rPr>
              <a:t>i</a:t>
            </a:r>
            <a:r>
              <a:rPr lang="en-US" sz="2200" dirty="0" err="1" smtClean="0">
                <a:latin typeface="Lucida Console" panose="020B0609040504020204" pitchFamily="49" charset="0"/>
              </a:rPr>
              <a:t>,e</a:t>
            </a:r>
            <a:r>
              <a:rPr lang="en-US" sz="2200" baseline="-25000" dirty="0" err="1" smtClean="0">
                <a:latin typeface="Lucida Console" panose="020B0609040504020204" pitchFamily="49" charset="0"/>
              </a:rPr>
              <a:t>j</a:t>
            </a:r>
            <a:r>
              <a:rPr lang="en-US" sz="2200" dirty="0">
                <a:latin typeface="Lucida Console" panose="020B0609040504020204" pitchFamily="49" charset="0"/>
              </a:rPr>
              <a:t>) </a:t>
            </a:r>
            <a:endParaRPr lang="en-GB" sz="2400" dirty="0" smtClean="0"/>
          </a:p>
          <a:p>
            <a:pPr>
              <a:buNone/>
            </a:pPr>
            <a:endParaRPr lang="en-US" sz="2400" dirty="0" smtClean="0"/>
          </a:p>
        </p:txBody>
      </p:sp>
      <p:sp>
        <p:nvSpPr>
          <p:cNvPr id="4" name="Slide Number Placeholder 3"/>
          <p:cNvSpPr>
            <a:spLocks noGrp="1"/>
          </p:cNvSpPr>
          <p:nvPr>
            <p:ph type="sldNum" sz="quarter" idx="4294967295"/>
          </p:nvPr>
        </p:nvSpPr>
        <p:spPr/>
        <p:txBody>
          <a:bodyPr/>
          <a:lstStyle/>
          <a:p>
            <a:fld id="{37D31466-1488-874A-B55D-8ADD87B09DC4}" type="slidenum">
              <a:rPr lang="en-US" smtClean="0"/>
              <a:pPr/>
              <a:t>11</a:t>
            </a:fld>
            <a:endParaRPr lang="en-US"/>
          </a:p>
        </p:txBody>
      </p:sp>
    </p:spTree>
    <p:extLst>
      <p:ext uri="{BB962C8B-B14F-4D97-AF65-F5344CB8AC3E}">
        <p14:creationId xmlns:p14="http://schemas.microsoft.com/office/powerpoint/2010/main" val="3030288654"/>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
            <a:ext cx="9143999" cy="904672"/>
          </a:xfrm>
        </p:spPr>
        <p:txBody>
          <a:bodyPr/>
          <a:lstStyle/>
          <a:p>
            <a:r>
              <a:rPr lang="en-US" dirty="0" smtClean="0"/>
              <a:t>Euclidian vs Non-Euclidian Distances </a:t>
            </a:r>
            <a:endParaRPr lang="el-GR"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12</a:t>
            </a:fld>
            <a:endParaRPr lang="en-US" dirty="0"/>
          </a:p>
        </p:txBody>
      </p:sp>
      <p:pic>
        <p:nvPicPr>
          <p:cNvPr id="8194" name="Picture 2" descr="http://dataconomy.com/wp-content/uploads/2015/04/Five-most-popular-similarity-measures-implementation-in-python-1.pn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147880" y="657592"/>
            <a:ext cx="2840477" cy="1893651"/>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dataconomy.com/wp-content/uploads/2015/04/Five-most-popular-similarity-measures-implementation-in-python-2.png"/>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263696" y="4596424"/>
            <a:ext cx="2918365" cy="1945577"/>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dataconomy.com/wp-content/uploads/2015/04/Five-most-popular-similarity-measures-implementation-in-python-5.pn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596323" y="4596424"/>
            <a:ext cx="4547677" cy="1819072"/>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http://dataconomy.com/wp-content/uploads/2015/04/Five-most-popular-similarity-measures-implementation-in-python-4.png"/>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011626" y="2412924"/>
            <a:ext cx="2976731" cy="2282907"/>
          </a:xfrm>
          <a:prstGeom prst="rect">
            <a:avLst/>
          </a:prstGeom>
          <a:noFill/>
          <a:extLst>
            <a:ext uri="{909E8E84-426E-40DD-AFC4-6F175D3DCCD1}">
              <a14:hiddenFill xmlns:a14="http://schemas.microsoft.com/office/drawing/2010/main">
                <a:solidFill>
                  <a:srgbClr val="FFFFFF"/>
                </a:solidFill>
              </a14:hiddenFill>
            </a:ext>
          </a:extLst>
        </p:spPr>
      </p:pic>
      <p:sp>
        <p:nvSpPr>
          <p:cNvPr id="6" name="Espace réservé du contenu 2"/>
          <p:cNvSpPr txBox="1">
            <a:spLocks/>
          </p:cNvSpPr>
          <p:nvPr/>
        </p:nvSpPr>
        <p:spPr bwMode="auto">
          <a:xfrm>
            <a:off x="1263696" y="6433414"/>
            <a:ext cx="7805737" cy="4051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1473" tIns="0" rIns="41473" bIns="0" numCol="1" anchor="t" anchorCtr="0" compatLnSpc="1">
            <a:prstTxWarp prst="textNoShape">
              <a:avLst/>
            </a:prstTxWarp>
          </a:bodyPr>
          <a:lstStyle>
            <a:lvl1pPr marL="173038" indent="-173038" algn="l" defTabSz="828675" rtl="0" eaLnBrk="0" fontAlgn="base" hangingPunct="0">
              <a:lnSpc>
                <a:spcPct val="102000"/>
              </a:lnSpc>
              <a:spcBef>
                <a:spcPts val="1275"/>
              </a:spcBef>
              <a:spcAft>
                <a:spcPct val="0"/>
              </a:spcAft>
              <a:buClr>
                <a:srgbClr val="FF6600"/>
              </a:buClr>
              <a:buSzPct val="75000"/>
              <a:buFont typeface="Wingdings" charset="0"/>
              <a:buChar char="§"/>
              <a:tabLst>
                <a:tab pos="2249488" algn="l"/>
              </a:tabLst>
              <a:defRPr sz="2800">
                <a:solidFill>
                  <a:schemeClr val="tx1"/>
                </a:solidFill>
                <a:latin typeface="+mn-lt"/>
                <a:ea typeface="ＭＳ Ｐゴシック" charset="0"/>
                <a:cs typeface="+mn-cs"/>
                <a:sym typeface="Arial" charset="0"/>
              </a:defRPr>
            </a:lvl1pPr>
            <a:lvl2pPr marL="592138" indent="-239713" algn="l" defTabSz="828675" rtl="0" eaLnBrk="0" fontAlgn="base" hangingPunct="0">
              <a:lnSpc>
                <a:spcPct val="102000"/>
              </a:lnSpc>
              <a:spcBef>
                <a:spcPts val="0"/>
              </a:spcBef>
              <a:spcAft>
                <a:spcPct val="0"/>
              </a:spcAft>
              <a:buClr>
                <a:srgbClr val="000000"/>
              </a:buClr>
              <a:buSzPct val="75000"/>
              <a:buFont typeface="Arial" charset="0"/>
              <a:buChar char="–"/>
              <a:tabLst>
                <a:tab pos="2249488" algn="l"/>
              </a:tabLst>
              <a:defRPr sz="2400">
                <a:solidFill>
                  <a:schemeClr val="tx1"/>
                </a:solidFill>
                <a:latin typeface="+mn-lt"/>
                <a:ea typeface="Arial" charset="0"/>
                <a:cs typeface="+mn-cs"/>
                <a:sym typeface="Arial" charset="0"/>
              </a:defRPr>
            </a:lvl2pPr>
            <a:lvl3pPr marL="944563" indent="-173038"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3pPr>
            <a:lvl4pPr marL="1335088" indent="-211138"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4pPr>
            <a:lvl5pPr marL="1704975" indent="-190500"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5pPr>
            <a:lvl6pPr marL="21621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6pPr>
            <a:lvl7pPr marL="26193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7pPr>
            <a:lvl8pPr marL="30765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8pPr>
            <a:lvl9pPr marL="35337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9pPr>
          </a:lstStyle>
          <a:p>
            <a:pPr marL="0" indent="0">
              <a:buNone/>
            </a:pPr>
            <a:r>
              <a:rPr lang="en-US" sz="1600" dirty="0">
                <a:latin typeface="Lucida Console" panose="020B0609040504020204" pitchFamily="49" charset="0"/>
              </a:rPr>
              <a:t>http://dataconomy.com/implementing-the-five-most-popular-similarity-measures-in-python/ </a:t>
            </a:r>
          </a:p>
          <a:p>
            <a:pPr marL="0" indent="0">
              <a:buNone/>
            </a:pPr>
            <a:endParaRPr lang="el-GR" sz="1600" kern="0" dirty="0">
              <a:latin typeface="Lucida Console" panose="020B0609040504020204" pitchFamily="49" charset="0"/>
            </a:endParaRPr>
          </a:p>
        </p:txBody>
      </p:sp>
      <p:sp>
        <p:nvSpPr>
          <p:cNvPr id="3" name="Espace réservé du contenu 2"/>
          <p:cNvSpPr>
            <a:spLocks noGrp="1"/>
          </p:cNvSpPr>
          <p:nvPr>
            <p:ph idx="1"/>
          </p:nvPr>
        </p:nvSpPr>
        <p:spPr>
          <a:xfrm>
            <a:off x="1" y="849478"/>
            <a:ext cx="6264612" cy="3780884"/>
          </a:xfrm>
        </p:spPr>
        <p:txBody>
          <a:bodyPr/>
          <a:lstStyle/>
          <a:p>
            <a:pPr>
              <a:spcBef>
                <a:spcPts val="0"/>
              </a:spcBef>
            </a:pPr>
            <a:r>
              <a:rPr lang="en-GB" sz="2400" dirty="0"/>
              <a:t>A </a:t>
            </a:r>
            <a:r>
              <a:rPr lang="en-GB" sz="2400" dirty="0">
                <a:solidFill>
                  <a:srgbClr val="0000FF"/>
                </a:solidFill>
              </a:rPr>
              <a:t>Euclidean space</a:t>
            </a:r>
            <a:r>
              <a:rPr lang="en-GB" sz="2400" dirty="0"/>
              <a:t>: has some number of real-valued dimensions and dense points</a:t>
            </a:r>
          </a:p>
          <a:p>
            <a:pPr lvl="1"/>
            <a:r>
              <a:rPr lang="en-GB" dirty="0"/>
              <a:t>There is notion of average of two </a:t>
            </a:r>
            <a:r>
              <a:rPr lang="en-GB" dirty="0" smtClean="0"/>
              <a:t>points  </a:t>
            </a:r>
          </a:p>
          <a:p>
            <a:pPr lvl="1"/>
            <a:r>
              <a:rPr lang="en-GB" dirty="0" smtClean="0"/>
              <a:t>A </a:t>
            </a:r>
            <a:r>
              <a:rPr lang="en-GB" dirty="0">
                <a:solidFill>
                  <a:srgbClr val="0000FF"/>
                </a:solidFill>
              </a:rPr>
              <a:t>Euclidian distance </a:t>
            </a:r>
            <a:r>
              <a:rPr lang="en-GB" dirty="0"/>
              <a:t>is based on the locations of points in such </a:t>
            </a:r>
            <a:r>
              <a:rPr lang="en-GB" dirty="0" smtClean="0"/>
              <a:t>space (</a:t>
            </a:r>
            <a:r>
              <a:rPr lang="en-GB" dirty="0">
                <a:solidFill>
                  <a:srgbClr val="0000FF"/>
                </a:solidFill>
              </a:rPr>
              <a:t>L</a:t>
            </a:r>
            <a:r>
              <a:rPr lang="en-GB" baseline="-25000" dirty="0">
                <a:solidFill>
                  <a:srgbClr val="0000FF"/>
                </a:solidFill>
              </a:rPr>
              <a:t>2</a:t>
            </a:r>
            <a:r>
              <a:rPr lang="en-GB" dirty="0">
                <a:solidFill>
                  <a:srgbClr val="0000FF"/>
                </a:solidFill>
              </a:rPr>
              <a:t>-norm</a:t>
            </a:r>
            <a:r>
              <a:rPr lang="en-GB" dirty="0"/>
              <a:t>, </a:t>
            </a:r>
            <a:r>
              <a:rPr lang="en-GB" dirty="0">
                <a:solidFill>
                  <a:srgbClr val="0000FF"/>
                </a:solidFill>
              </a:rPr>
              <a:t>L</a:t>
            </a:r>
            <a:r>
              <a:rPr lang="en-GB" baseline="-25000" dirty="0">
                <a:solidFill>
                  <a:srgbClr val="0000FF"/>
                </a:solidFill>
              </a:rPr>
              <a:t>1</a:t>
            </a:r>
            <a:r>
              <a:rPr lang="en-GB" dirty="0">
                <a:solidFill>
                  <a:srgbClr val="0000FF"/>
                </a:solidFill>
              </a:rPr>
              <a:t>-norm</a:t>
            </a:r>
            <a:r>
              <a:rPr lang="en-GB" dirty="0" smtClean="0"/>
              <a:t>)</a:t>
            </a:r>
            <a:endParaRPr lang="en-GB" dirty="0"/>
          </a:p>
          <a:p>
            <a:pPr>
              <a:spcBef>
                <a:spcPts val="0"/>
              </a:spcBef>
            </a:pPr>
            <a:r>
              <a:rPr lang="en-GB" sz="2400" dirty="0"/>
              <a:t>A </a:t>
            </a:r>
            <a:r>
              <a:rPr lang="en-GB" sz="2400" dirty="0">
                <a:solidFill>
                  <a:srgbClr val="0000FF"/>
                </a:solidFill>
              </a:rPr>
              <a:t>Non-Euclidian distance </a:t>
            </a:r>
            <a:r>
              <a:rPr lang="en-GB" sz="2400" dirty="0"/>
              <a:t>is based on properties of points, but not on their “location” in </a:t>
            </a:r>
            <a:r>
              <a:rPr lang="en-GB" sz="2400" dirty="0" smtClean="0"/>
              <a:t>space </a:t>
            </a:r>
            <a:endParaRPr lang="en-GB" sz="2400" dirty="0"/>
          </a:p>
          <a:p>
            <a:pPr lvl="1"/>
            <a:r>
              <a:rPr lang="en-GB" dirty="0" err="1" smtClean="0">
                <a:solidFill>
                  <a:srgbClr val="0000FF"/>
                </a:solidFill>
              </a:rPr>
              <a:t>Jaccard</a:t>
            </a:r>
            <a:r>
              <a:rPr lang="en-GB" dirty="0" smtClean="0"/>
              <a:t>, </a:t>
            </a:r>
            <a:r>
              <a:rPr lang="en-GB" dirty="0" smtClean="0">
                <a:solidFill>
                  <a:srgbClr val="0000FF"/>
                </a:solidFill>
              </a:rPr>
              <a:t>Cosine</a:t>
            </a:r>
            <a:r>
              <a:rPr lang="en-GB" dirty="0" smtClean="0"/>
              <a:t>, </a:t>
            </a:r>
            <a:r>
              <a:rPr lang="en-GB" dirty="0" smtClean="0">
                <a:solidFill>
                  <a:srgbClr val="0000FF"/>
                </a:solidFill>
              </a:rPr>
              <a:t>Edit</a:t>
            </a:r>
            <a:r>
              <a:rPr lang="en-GB" dirty="0" smtClean="0"/>
              <a:t>, </a:t>
            </a:r>
            <a:r>
              <a:rPr lang="en-GB" dirty="0" smtClean="0">
                <a:solidFill>
                  <a:srgbClr val="0000FF"/>
                </a:solidFill>
              </a:rPr>
              <a:t>Hamming</a:t>
            </a:r>
            <a:r>
              <a:rPr lang="en-GB" dirty="0" smtClean="0"/>
              <a:t> distance</a:t>
            </a:r>
            <a:endParaRPr lang="en-GB" dirty="0"/>
          </a:p>
          <a:p>
            <a:pPr>
              <a:spcBef>
                <a:spcPts val="0"/>
              </a:spcBef>
            </a:pPr>
            <a:endParaRPr lang="el-GR" sz="2400" dirty="0"/>
          </a:p>
        </p:txBody>
      </p:sp>
    </p:spTree>
    <p:extLst>
      <p:ext uri="{BB962C8B-B14F-4D97-AF65-F5344CB8AC3E}">
        <p14:creationId xmlns:p14="http://schemas.microsoft.com/office/powerpoint/2010/main" val="40534949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00"/>
                                        </p:tgtEl>
                                        <p:attrNameLst>
                                          <p:attrName>style.visibility</p:attrName>
                                        </p:attrNameLst>
                                      </p:cBhvr>
                                      <p:to>
                                        <p:strVal val="visible"/>
                                      </p:to>
                                    </p:set>
                                    <p:animEffect transition="in" filter="fade">
                                      <p:cBhvr>
                                        <p:cTn id="7" dur="500"/>
                                        <p:tgtEl>
                                          <p:spTgt spid="8200"/>
                                        </p:tgtEl>
                                      </p:cBhvr>
                                    </p:animEffect>
                                  </p:childTnLst>
                                </p:cTn>
                              </p:par>
                              <p:par>
                                <p:cTn id="8" presetID="10" presetClass="entr" presetSubtype="0" fill="hold" nodeType="withEffect">
                                  <p:stCondLst>
                                    <p:cond delay="0"/>
                                  </p:stCondLst>
                                  <p:childTnLst>
                                    <p:set>
                                      <p:cBhvr>
                                        <p:cTn id="9" dur="1" fill="hold">
                                          <p:stCondLst>
                                            <p:cond delay="0"/>
                                          </p:stCondLst>
                                        </p:cTn>
                                        <p:tgtEl>
                                          <p:spTgt spid="8198"/>
                                        </p:tgtEl>
                                        <p:attrNameLst>
                                          <p:attrName>style.visibility</p:attrName>
                                        </p:attrNameLst>
                                      </p:cBhvr>
                                      <p:to>
                                        <p:strVal val="visible"/>
                                      </p:to>
                                    </p:set>
                                    <p:animEffect transition="in" filter="fade">
                                      <p:cBhvr>
                                        <p:cTn id="10" dur="500"/>
                                        <p:tgtEl>
                                          <p:spTgt spid="8198"/>
                                        </p:tgtEl>
                                      </p:cBhvr>
                                    </p:animEffect>
                                  </p:childTnLst>
                                </p:cTn>
                              </p:par>
                              <p:par>
                                <p:cTn id="11" presetID="10" presetClass="entr" presetSubtype="0" fill="hold" nodeType="withEffect">
                                  <p:stCondLst>
                                    <p:cond delay="0"/>
                                  </p:stCondLst>
                                  <p:childTnLst>
                                    <p:set>
                                      <p:cBhvr>
                                        <p:cTn id="12" dur="1" fill="hold">
                                          <p:stCondLst>
                                            <p:cond delay="0"/>
                                          </p:stCondLst>
                                        </p:cTn>
                                        <p:tgtEl>
                                          <p:spTgt spid="8196"/>
                                        </p:tgtEl>
                                        <p:attrNameLst>
                                          <p:attrName>style.visibility</p:attrName>
                                        </p:attrNameLst>
                                      </p:cBhvr>
                                      <p:to>
                                        <p:strVal val="visible"/>
                                      </p:to>
                                    </p:set>
                                    <p:animEffect transition="in" filter="fade">
                                      <p:cBhvr>
                                        <p:cTn id="13" dur="5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522514" y="2419350"/>
            <a:ext cx="8279842" cy="2317750"/>
          </a:xfrm>
        </p:spPr>
        <p:txBody>
          <a:bodyPr/>
          <a:lstStyle/>
          <a:p>
            <a:r>
              <a:rPr lang="en-GB" dirty="0"/>
              <a:t>Matching and Resolving Entities (I):  </a:t>
            </a:r>
            <a:r>
              <a:rPr lang="en-GB" dirty="0" smtClean="0"/>
              <a:t>Content-based Entity Similarity</a:t>
            </a:r>
            <a:endParaRPr lang="en-GB" dirty="0"/>
          </a:p>
        </p:txBody>
      </p:sp>
    </p:spTree>
    <p:extLst>
      <p:ext uri="{BB962C8B-B14F-4D97-AF65-F5344CB8AC3E}">
        <p14:creationId xmlns:p14="http://schemas.microsoft.com/office/powerpoint/2010/main" val="65514616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
            <a:ext cx="9144000" cy="813916"/>
          </a:xfrm>
        </p:spPr>
        <p:txBody>
          <a:bodyPr/>
          <a:lstStyle/>
          <a:p>
            <a:r>
              <a:rPr lang="en-GB" dirty="0" smtClean="0"/>
              <a:t>In Search of Entity Similarity Measures</a:t>
            </a:r>
            <a:endParaRPr lang="el-GR" dirty="0"/>
          </a:p>
        </p:txBody>
      </p:sp>
      <p:sp>
        <p:nvSpPr>
          <p:cNvPr id="3" name="Espace réservé du contenu 2"/>
          <p:cNvSpPr>
            <a:spLocks noGrp="1"/>
          </p:cNvSpPr>
          <p:nvPr>
            <p:ph idx="1"/>
          </p:nvPr>
        </p:nvSpPr>
        <p:spPr>
          <a:xfrm>
            <a:off x="0" y="832461"/>
            <a:ext cx="9230061" cy="5242065"/>
          </a:xfrm>
        </p:spPr>
        <p:txBody>
          <a:bodyPr/>
          <a:lstStyle/>
          <a:p>
            <a:r>
              <a:rPr lang="en-GB" sz="2400" dirty="0"/>
              <a:t>Defining similarity functions that satisfy the formal properties of metric spaces is, in practice, </a:t>
            </a:r>
            <a:r>
              <a:rPr lang="en-GB" sz="2400" dirty="0">
                <a:solidFill>
                  <a:srgbClr val="0000FF"/>
                </a:solidFill>
              </a:rPr>
              <a:t>too restrictive for non-geometric models</a:t>
            </a:r>
            <a:r>
              <a:rPr lang="en-GB" sz="2400" dirty="0"/>
              <a:t> </a:t>
            </a:r>
            <a:endParaRPr lang="en-GB" sz="2400" dirty="0" smtClean="0"/>
          </a:p>
          <a:p>
            <a:r>
              <a:rPr lang="en-GB" sz="2400" dirty="0" smtClean="0">
                <a:solidFill>
                  <a:srgbClr val="0000FF"/>
                </a:solidFill>
              </a:rPr>
              <a:t>Two main families </a:t>
            </a:r>
            <a:r>
              <a:rPr lang="en-GB" sz="2400" dirty="0" smtClean="0"/>
              <a:t>of similarity measures for resolving entity </a:t>
            </a:r>
            <a:r>
              <a:rPr lang="en-GB" sz="2400" dirty="0"/>
              <a:t>descriptions in the Web of </a:t>
            </a:r>
            <a:r>
              <a:rPr lang="en-GB" sz="2400" dirty="0" smtClean="0"/>
              <a:t>data</a:t>
            </a:r>
          </a:p>
          <a:p>
            <a:pPr lvl="1"/>
            <a:r>
              <a:rPr lang="en-GB" dirty="0" smtClean="0">
                <a:solidFill>
                  <a:srgbClr val="0000FF"/>
                </a:solidFill>
              </a:rPr>
              <a:t>Content-based</a:t>
            </a:r>
            <a:r>
              <a:rPr lang="en-GB" dirty="0" smtClean="0"/>
              <a:t>: mostly for measuring string similarity of attribute values in pairs of entity descriptions</a:t>
            </a:r>
          </a:p>
          <a:p>
            <a:pPr lvl="2"/>
            <a:r>
              <a:rPr lang="en-GB" sz="2400" dirty="0" smtClean="0"/>
              <a:t>character-based, token-based</a:t>
            </a:r>
          </a:p>
          <a:p>
            <a:pPr lvl="1"/>
            <a:r>
              <a:rPr lang="en-GB" dirty="0" smtClean="0">
                <a:solidFill>
                  <a:srgbClr val="0000FF"/>
                </a:solidFill>
              </a:rPr>
              <a:t>Context-based</a:t>
            </a:r>
            <a:r>
              <a:rPr lang="en-GB" dirty="0"/>
              <a:t>: </a:t>
            </a:r>
            <a:r>
              <a:rPr lang="en-GB" dirty="0" smtClean="0"/>
              <a:t>exploit </a:t>
            </a:r>
            <a:r>
              <a:rPr lang="en-GB" dirty="0"/>
              <a:t>similarity of </a:t>
            </a:r>
            <a:r>
              <a:rPr lang="en-GB" dirty="0" err="1" smtClean="0"/>
              <a:t>neighbor</a:t>
            </a:r>
            <a:r>
              <a:rPr lang="en-GB" dirty="0" smtClean="0"/>
              <a:t> descriptions via different entity relationships</a:t>
            </a:r>
          </a:p>
          <a:p>
            <a:pPr lvl="2"/>
            <a:r>
              <a:rPr lang="en-GB" sz="2400" dirty="0" smtClean="0"/>
              <a:t>tree-based, graph-based</a:t>
            </a:r>
          </a:p>
          <a:p>
            <a:pPr lvl="1"/>
            <a:endParaRPr lang="en-GB" dirty="0" smtClean="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14</a:t>
            </a:fld>
            <a:endParaRPr lang="en-US" dirty="0"/>
          </a:p>
        </p:txBody>
      </p:sp>
    </p:spTree>
    <p:extLst>
      <p:ext uri="{BB962C8B-B14F-4D97-AF65-F5344CB8AC3E}">
        <p14:creationId xmlns:p14="http://schemas.microsoft.com/office/powerpoint/2010/main" val="290928515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68362"/>
          </a:xfrm>
        </p:spPr>
        <p:txBody>
          <a:bodyPr/>
          <a:lstStyle/>
          <a:p>
            <a:r>
              <a:rPr lang="en-US" dirty="0"/>
              <a:t>String Similarity Measures</a:t>
            </a:r>
          </a:p>
        </p:txBody>
      </p:sp>
      <p:sp>
        <p:nvSpPr>
          <p:cNvPr id="3" name="Content Placeholder 2"/>
          <p:cNvSpPr>
            <a:spLocks noGrp="1"/>
          </p:cNvSpPr>
          <p:nvPr>
            <p:ph idx="1"/>
          </p:nvPr>
        </p:nvSpPr>
        <p:spPr>
          <a:xfrm>
            <a:off x="1251019" y="6451043"/>
            <a:ext cx="7892981" cy="278022"/>
          </a:xfrm>
        </p:spPr>
        <p:txBody>
          <a:bodyPr>
            <a:noAutofit/>
          </a:bodyPr>
          <a:lstStyle/>
          <a:p>
            <a:pPr marL="0" indent="0">
              <a:buNone/>
            </a:pPr>
            <a:r>
              <a:rPr lang="en-US" sz="1600" dirty="0">
                <a:latin typeface="Lucida Console" panose="020B0609040504020204" pitchFamily="49" charset="0"/>
              </a:rPr>
              <a:t>Record Linkage: Similarity Measures and Algorithms </a:t>
            </a:r>
            <a:r>
              <a:rPr lang="en-US" sz="1600" dirty="0" smtClean="0">
                <a:latin typeface="Lucida Console" panose="020B0609040504020204" pitchFamily="49" charset="0"/>
              </a:rPr>
              <a:t>N. </a:t>
            </a:r>
            <a:r>
              <a:rPr lang="en-US" sz="1600" dirty="0" err="1">
                <a:latin typeface="Lucida Console" panose="020B0609040504020204" pitchFamily="49" charset="0"/>
              </a:rPr>
              <a:t>Koudas</a:t>
            </a:r>
            <a:r>
              <a:rPr lang="en-US" sz="1600" dirty="0">
                <a:latin typeface="Lucida Console" panose="020B0609040504020204" pitchFamily="49" charset="0"/>
              </a:rPr>
              <a:t> </a:t>
            </a:r>
            <a:r>
              <a:rPr lang="en-US" sz="1600" dirty="0" smtClean="0">
                <a:latin typeface="Lucida Console" panose="020B0609040504020204" pitchFamily="49" charset="0"/>
              </a:rPr>
              <a:t>S. </a:t>
            </a:r>
            <a:r>
              <a:rPr lang="en-US" sz="1600" dirty="0" err="1">
                <a:latin typeface="Lucida Console" panose="020B0609040504020204" pitchFamily="49" charset="0"/>
              </a:rPr>
              <a:t>Sarawagi</a:t>
            </a:r>
            <a:r>
              <a:rPr lang="en-US" sz="1600" dirty="0">
                <a:latin typeface="Lucida Console" panose="020B0609040504020204" pitchFamily="49" charset="0"/>
              </a:rPr>
              <a:t> </a:t>
            </a:r>
            <a:r>
              <a:rPr lang="en-US" sz="1600" dirty="0" smtClean="0">
                <a:latin typeface="Lucida Console" panose="020B0609040504020204" pitchFamily="49" charset="0"/>
              </a:rPr>
              <a:t>D. </a:t>
            </a:r>
            <a:r>
              <a:rPr lang="en-US" sz="1600" dirty="0">
                <a:latin typeface="Lucida Console" panose="020B0609040504020204" pitchFamily="49" charset="0"/>
              </a:rPr>
              <a:t>Srivastava SIGMOD'06 </a:t>
            </a:r>
            <a:r>
              <a:rPr lang="en-US" sz="1600" dirty="0" smtClean="0">
                <a:latin typeface="Lucida Console" panose="020B0609040504020204" pitchFamily="49" charset="0"/>
              </a:rPr>
              <a:t>Tutorial</a:t>
            </a:r>
            <a:endParaRPr lang="en-US" sz="1600" dirty="0">
              <a:latin typeface="Lucida Console" panose="020B0609040504020204" pitchFamily="49" charset="0"/>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334" y="1038225"/>
            <a:ext cx="7762875" cy="478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bwMode="auto">
          <a:xfrm>
            <a:off x="6403248" y="2110154"/>
            <a:ext cx="1105319" cy="422031"/>
          </a:xfrm>
          <a:prstGeom prst="rect">
            <a:avLst/>
          </a:prstGeom>
          <a:noFill/>
          <a:ln w="28575" cap="flat" cmpd="sng" algn="ctr">
            <a:solidFill>
              <a:srgbClr val="C00000"/>
            </a:solidFill>
            <a:prstDash val="dash"/>
            <a:round/>
            <a:headEnd type="none" w="med" len="med"/>
            <a:tailEnd type="none" w="med" len="med"/>
          </a:ln>
          <a:effectLst/>
        </p:spPr>
        <p:txBody>
          <a:bodyPr vert="horz" wrap="square" lIns="41473" tIns="0" rIns="41473" bIns="0" numCol="1" rtlCol="0" anchor="t" anchorCtr="0" compatLnSpc="1">
            <a:prstTxWarp prst="textNoShape">
              <a:avLst/>
            </a:prstTxWarp>
          </a:bodyPr>
          <a:lstStyle/>
          <a:p>
            <a: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pPr>
            <a:endParaRPr kumimoji="0" lang="el-GR" sz="3200" b="0" i="0" u="none" strike="noStrike" cap="none" normalizeH="0" baseline="0" smtClean="0">
              <a:ln>
                <a:noFill/>
              </a:ln>
              <a:solidFill>
                <a:schemeClr val="tx1"/>
              </a:solidFill>
              <a:effectLst/>
              <a:latin typeface="Arial" charset="0"/>
              <a:cs typeface="Arial" charset="0"/>
              <a:sym typeface="Arial" charset="0"/>
            </a:endParaRPr>
          </a:p>
        </p:txBody>
      </p:sp>
      <p:sp>
        <p:nvSpPr>
          <p:cNvPr id="9" name="Rectangle 8"/>
          <p:cNvSpPr/>
          <p:nvPr/>
        </p:nvSpPr>
        <p:spPr bwMode="auto">
          <a:xfrm>
            <a:off x="1112790" y="3026656"/>
            <a:ext cx="1632858" cy="661089"/>
          </a:xfrm>
          <a:prstGeom prst="rect">
            <a:avLst/>
          </a:prstGeom>
          <a:noFill/>
          <a:ln w="28575" cap="flat" cmpd="sng" algn="ctr">
            <a:solidFill>
              <a:srgbClr val="C00000"/>
            </a:solidFill>
            <a:prstDash val="sysDash"/>
            <a:round/>
            <a:headEnd type="none" w="med" len="med"/>
            <a:tailEnd type="none" w="med" len="med"/>
          </a:ln>
          <a:effectLst/>
        </p:spPr>
        <p:txBody>
          <a:bodyPr vert="horz" wrap="square" lIns="41473" tIns="0" rIns="41473" bIns="0" numCol="1" rtlCol="0" anchor="t" anchorCtr="0" compatLnSpc="1">
            <a:prstTxWarp prst="textNoShape">
              <a:avLst/>
            </a:prstTxWarp>
          </a:bodyPr>
          <a:lstStyle/>
          <a:p>
            <a: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pPr>
            <a:endParaRPr kumimoji="0" lang="el-GR" sz="3200" b="0" i="0" u="none" strike="noStrike" cap="none" normalizeH="0" baseline="0" smtClean="0">
              <a:ln>
                <a:noFill/>
              </a:ln>
              <a:solidFill>
                <a:schemeClr val="tx1"/>
              </a:solidFill>
              <a:effectLst/>
              <a:latin typeface="Arial" charset="0"/>
              <a:cs typeface="Arial" charset="0"/>
              <a:sym typeface="Arial" charset="0"/>
            </a:endParaRPr>
          </a:p>
        </p:txBody>
      </p:sp>
      <p:sp>
        <p:nvSpPr>
          <p:cNvPr id="8" name="ZoneTexte 7"/>
          <p:cNvSpPr txBox="1"/>
          <p:nvPr/>
        </p:nvSpPr>
        <p:spPr>
          <a:xfrm>
            <a:off x="6270387" y="1646615"/>
            <a:ext cx="1335622" cy="409343"/>
          </a:xfrm>
          <a:prstGeom prst="rect">
            <a:avLst/>
          </a:prstGeom>
          <a:blipFill>
            <a:blip r:embed="rId4"/>
            <a:tile tx="0" ty="0" sx="100000" sy="100000" flip="none" algn="tl"/>
          </a:blipFill>
        </p:spPr>
        <p:txBody>
          <a:bodyPr wrap="none" rtlCol="0">
            <a:spAutoFit/>
          </a:bodyPr>
          <a:lstStyle/>
          <a:p>
            <a:pPr>
              <a:buNone/>
            </a:pPr>
            <a:r>
              <a:rPr lang="en-GB" sz="2200" dirty="0" smtClean="0">
                <a:latin typeface="Tahoma" panose="020B0604030504040204" pitchFamily="34" charset="0"/>
                <a:ea typeface="Tahoma" panose="020B0604030504040204" pitchFamily="34" charset="0"/>
                <a:cs typeface="Tahoma" panose="020B0604030504040204" pitchFamily="34" charset="0"/>
              </a:rPr>
              <a:t>   Dice    </a:t>
            </a:r>
            <a:endParaRPr lang="el-GR" sz="2200" dirty="0">
              <a:latin typeface="Tahoma" panose="020B0604030504040204" pitchFamily="34" charset="0"/>
              <a:ea typeface="Tahoma" panose="020B0604030504040204" pitchFamily="34" charset="0"/>
              <a:cs typeface="Tahoma" panose="020B0604030504040204" pitchFamily="34" charset="0"/>
            </a:endParaRPr>
          </a:p>
        </p:txBody>
      </p:sp>
      <p:cxnSp>
        <p:nvCxnSpPr>
          <p:cNvPr id="11" name="Connecteur droit avec flèche 10"/>
          <p:cNvCxnSpPr/>
          <p:nvPr/>
        </p:nvCxnSpPr>
        <p:spPr bwMode="auto">
          <a:xfrm flipH="1">
            <a:off x="1640329" y="4572000"/>
            <a:ext cx="10049" cy="1426866"/>
          </a:xfrm>
          <a:prstGeom prst="straightConnector1">
            <a:avLst/>
          </a:prstGeom>
          <a:noFill/>
          <a:ln w="19050" cap="flat" cmpd="sng" algn="ctr">
            <a:solidFill>
              <a:schemeClr val="tx1"/>
            </a:solidFill>
            <a:prstDash val="solid"/>
            <a:round/>
            <a:headEnd type="none" w="med" len="med"/>
            <a:tailEnd type="triangle"/>
          </a:ln>
          <a:effectLst/>
        </p:spPr>
      </p:cxnSp>
      <p:sp>
        <p:nvSpPr>
          <p:cNvPr id="13" name="Rectangle 12"/>
          <p:cNvSpPr/>
          <p:nvPr/>
        </p:nvSpPr>
        <p:spPr>
          <a:xfrm>
            <a:off x="1650378" y="5865687"/>
            <a:ext cx="1183337" cy="406265"/>
          </a:xfrm>
          <a:prstGeom prst="rect">
            <a:avLst/>
          </a:prstGeom>
        </p:spPr>
        <p:txBody>
          <a:bodyPr wrap="none">
            <a:spAutoFit/>
          </a:bodyPr>
          <a:lstStyle/>
          <a:p>
            <a:pPr>
              <a:buNone/>
            </a:pPr>
            <a:r>
              <a:rPr lang="en-US" sz="2000" dirty="0"/>
              <a:t>Phonetic</a:t>
            </a:r>
            <a:endParaRPr lang="el-GR" sz="2000" dirty="0"/>
          </a:p>
        </p:txBody>
      </p:sp>
      <p:sp>
        <p:nvSpPr>
          <p:cNvPr id="14" name="Rectangle 13"/>
          <p:cNvSpPr/>
          <p:nvPr/>
        </p:nvSpPr>
        <p:spPr>
          <a:xfrm>
            <a:off x="4433771" y="5998866"/>
            <a:ext cx="4543616" cy="406265"/>
          </a:xfrm>
          <a:prstGeom prst="rect">
            <a:avLst/>
          </a:prstGeom>
        </p:spPr>
        <p:txBody>
          <a:bodyPr wrap="none">
            <a:spAutoFit/>
          </a:bodyPr>
          <a:lstStyle/>
          <a:p>
            <a:pPr>
              <a:buNone/>
            </a:pPr>
            <a:r>
              <a:rPr lang="en-US" sz="2000" dirty="0" smtClean="0">
                <a:latin typeface="Tahoma" panose="020B0604030504040204" pitchFamily="34" charset="0"/>
                <a:ea typeface="Tahoma" panose="020B0604030504040204" pitchFamily="34" charset="0"/>
                <a:cs typeface="Tahoma" panose="020B0604030504040204" pitchFamily="34" charset="0"/>
              </a:rPr>
              <a:t>Domain dependent (Rules, </a:t>
            </a:r>
            <a:r>
              <a:rPr lang="en-US" sz="2000" dirty="0" err="1" smtClean="0">
                <a:latin typeface="Tahoma" panose="020B0604030504040204" pitchFamily="34" charset="0"/>
                <a:ea typeface="Tahoma" panose="020B0604030504040204" pitchFamily="34" charset="0"/>
                <a:cs typeface="Tahoma" panose="020B0604030504040204" pitchFamily="34" charset="0"/>
              </a:rPr>
              <a:t>DataTypes</a:t>
            </a:r>
            <a:r>
              <a:rPr lang="en-US" sz="2000" dirty="0" smtClean="0">
                <a:latin typeface="Tahoma" panose="020B0604030504040204" pitchFamily="34" charset="0"/>
                <a:ea typeface="Tahoma" panose="020B0604030504040204" pitchFamily="34" charset="0"/>
                <a:cs typeface="Tahoma" panose="020B0604030504040204" pitchFamily="34" charset="0"/>
              </a:rPr>
              <a:t>)</a:t>
            </a:r>
            <a:endParaRPr lang="el-GR" sz="2000" dirty="0">
              <a:latin typeface="Tahoma" panose="020B0604030504040204" pitchFamily="34" charset="0"/>
              <a:ea typeface="Tahoma" panose="020B0604030504040204" pitchFamily="34" charset="0"/>
              <a:cs typeface="Tahoma" panose="020B0604030504040204" pitchFamily="34" charset="0"/>
            </a:endParaRPr>
          </a:p>
        </p:txBody>
      </p:sp>
      <p:sp>
        <p:nvSpPr>
          <p:cNvPr id="6" name="Rectangle à coins arrondis 5"/>
          <p:cNvSpPr/>
          <p:nvPr/>
        </p:nvSpPr>
        <p:spPr bwMode="auto">
          <a:xfrm>
            <a:off x="5858534" y="1403498"/>
            <a:ext cx="3118853" cy="2042957"/>
          </a:xfrm>
          <a:prstGeom prst="roundRect">
            <a:avLst/>
          </a:prstGeom>
          <a:noFill/>
          <a:ln w="38100" cap="flat" cmpd="sng" algn="ctr">
            <a:solidFill>
              <a:srgbClr val="FF0000"/>
            </a:solidFill>
            <a:prstDash val="solid"/>
            <a:round/>
            <a:headEnd type="none" w="med" len="med"/>
            <a:tailEnd type="none" w="med" len="med"/>
          </a:ln>
          <a:effectLst/>
        </p:spPr>
        <p:txBody>
          <a:bodyPr vert="horz" wrap="square" lIns="41473" tIns="0" rIns="41473" bIns="0" numCol="1" rtlCol="0" anchor="t" anchorCtr="0" compatLnSpc="1">
            <a:prstTxWarp prst="textNoShape">
              <a:avLst/>
            </a:prstTxWarp>
          </a:bodyPr>
          <a:lstStyle/>
          <a:p>
            <a: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pPr>
            <a:endParaRPr kumimoji="0" lang="el-GR" sz="3200" b="0" i="0" u="none" strike="noStrike" cap="none" normalizeH="0" baseline="0" smtClean="0">
              <a:ln>
                <a:noFill/>
              </a:ln>
              <a:solidFill>
                <a:schemeClr val="tx1"/>
              </a:solidFill>
              <a:effectLst/>
              <a:latin typeface="Arial" charset="0"/>
              <a:cs typeface="Arial" charset="0"/>
              <a:sym typeface="Arial" charset="0"/>
            </a:endParaRPr>
          </a:p>
        </p:txBody>
      </p:sp>
      <p:sp>
        <p:nvSpPr>
          <p:cNvPr id="10" name="ZoneTexte 9"/>
          <p:cNvSpPr txBox="1"/>
          <p:nvPr/>
        </p:nvSpPr>
        <p:spPr>
          <a:xfrm>
            <a:off x="5925723" y="1392442"/>
            <a:ext cx="3041409" cy="720197"/>
          </a:xfrm>
          <a:prstGeom prst="rect">
            <a:avLst/>
          </a:prstGeom>
          <a:noFill/>
        </p:spPr>
        <p:txBody>
          <a:bodyPr wrap="none" rtlCol="0">
            <a:spAutoFit/>
          </a:bodyPr>
          <a:lstStyle/>
          <a:p>
            <a:pPr algn="r">
              <a:spcBef>
                <a:spcPts val="0"/>
              </a:spcBef>
              <a:buNone/>
            </a:pPr>
            <a:r>
              <a:rPr lang="en-GB" sz="2000" b="1" dirty="0" smtClean="0">
                <a:solidFill>
                  <a:srgbClr val="FF0000"/>
                </a:solidFill>
              </a:rPr>
              <a:t>Good for Text-intensive</a:t>
            </a:r>
          </a:p>
          <a:p>
            <a:pPr algn="r">
              <a:spcBef>
                <a:spcPts val="0"/>
              </a:spcBef>
              <a:buNone/>
            </a:pPr>
            <a:r>
              <a:rPr lang="en-GB" sz="2000" b="1" dirty="0" smtClean="0">
                <a:solidFill>
                  <a:srgbClr val="FF0000"/>
                </a:solidFill>
              </a:rPr>
              <a:t>descriptions</a:t>
            </a:r>
            <a:endParaRPr lang="el-GR" sz="2000" b="1" dirty="0">
              <a:solidFill>
                <a:srgbClr val="FF0000"/>
              </a:solidFill>
            </a:endParaRPr>
          </a:p>
        </p:txBody>
      </p:sp>
      <p:sp>
        <p:nvSpPr>
          <p:cNvPr id="15" name="Rectangle à coins arrondis 14"/>
          <p:cNvSpPr/>
          <p:nvPr/>
        </p:nvSpPr>
        <p:spPr bwMode="auto">
          <a:xfrm>
            <a:off x="90951" y="1752617"/>
            <a:ext cx="3173239" cy="2957605"/>
          </a:xfrm>
          <a:prstGeom prst="roundRect">
            <a:avLst/>
          </a:prstGeom>
          <a:noFill/>
          <a:ln w="38100" cap="flat" cmpd="sng" algn="ctr">
            <a:solidFill>
              <a:srgbClr val="FF0000"/>
            </a:solidFill>
            <a:prstDash val="solid"/>
            <a:round/>
            <a:headEnd type="none" w="med" len="med"/>
            <a:tailEnd type="none" w="med" len="med"/>
          </a:ln>
          <a:effectLst/>
        </p:spPr>
        <p:txBody>
          <a:bodyPr vert="horz" wrap="square" lIns="41473" tIns="0" rIns="41473" bIns="0" numCol="1" rtlCol="0" anchor="t" anchorCtr="0" compatLnSpc="1">
            <a:prstTxWarp prst="textNoShape">
              <a:avLst/>
            </a:prstTxWarp>
          </a:bodyPr>
          <a:lstStyle/>
          <a:p>
            <a: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pPr>
            <a:endParaRPr kumimoji="0" lang="el-GR" sz="3200" b="0" i="0" u="none" strike="noStrike" cap="none" normalizeH="0" baseline="0" smtClean="0">
              <a:ln>
                <a:noFill/>
              </a:ln>
              <a:solidFill>
                <a:schemeClr val="tx1"/>
              </a:solidFill>
              <a:effectLst/>
              <a:latin typeface="Arial" charset="0"/>
              <a:cs typeface="Arial" charset="0"/>
              <a:sym typeface="Arial" charset="0"/>
            </a:endParaRPr>
          </a:p>
        </p:txBody>
      </p:sp>
      <p:sp>
        <p:nvSpPr>
          <p:cNvPr id="16" name="ZoneTexte 15"/>
          <p:cNvSpPr txBox="1"/>
          <p:nvPr/>
        </p:nvSpPr>
        <p:spPr>
          <a:xfrm>
            <a:off x="1018200" y="1703889"/>
            <a:ext cx="2178802" cy="386196"/>
          </a:xfrm>
          <a:prstGeom prst="rect">
            <a:avLst/>
          </a:prstGeom>
          <a:noFill/>
        </p:spPr>
        <p:txBody>
          <a:bodyPr wrap="none" rtlCol="0">
            <a:spAutoFit/>
          </a:bodyPr>
          <a:lstStyle/>
          <a:p>
            <a:pPr>
              <a:buNone/>
            </a:pPr>
            <a:r>
              <a:rPr lang="en-GB" sz="2000" b="1" dirty="0" smtClean="0">
                <a:solidFill>
                  <a:srgbClr val="FF0000"/>
                </a:solidFill>
              </a:rPr>
              <a:t>Good for Names</a:t>
            </a:r>
            <a:endParaRPr lang="el-GR" sz="2000" b="1" dirty="0">
              <a:solidFill>
                <a:srgbClr val="FF0000"/>
              </a:solidFill>
            </a:endParaRPr>
          </a:p>
        </p:txBody>
      </p:sp>
      <p:sp>
        <p:nvSpPr>
          <p:cNvPr id="17" name="Rectangle à coins arrondis 16"/>
          <p:cNvSpPr/>
          <p:nvPr/>
        </p:nvSpPr>
        <p:spPr bwMode="auto">
          <a:xfrm>
            <a:off x="5858534" y="3446455"/>
            <a:ext cx="3130748" cy="452177"/>
          </a:xfrm>
          <a:prstGeom prst="roundRect">
            <a:avLst/>
          </a:prstGeom>
          <a:noFill/>
          <a:ln w="38100" cap="flat" cmpd="sng" algn="ctr">
            <a:solidFill>
              <a:srgbClr val="FF0000"/>
            </a:solidFill>
            <a:prstDash val="solid"/>
            <a:round/>
            <a:headEnd type="none" w="med" len="med"/>
            <a:tailEnd type="none" w="med" len="med"/>
          </a:ln>
          <a:effectLst/>
        </p:spPr>
        <p:txBody>
          <a:bodyPr vert="horz" wrap="square" lIns="41473" tIns="0" rIns="41473" bIns="0" numCol="1" rtlCol="0" anchor="t" anchorCtr="0" compatLnSpc="1">
            <a:prstTxWarp prst="textNoShape">
              <a:avLst/>
            </a:prstTxWarp>
          </a:bodyPr>
          <a:lstStyle/>
          <a:p>
            <a: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pPr>
            <a:endParaRPr kumimoji="0" lang="el-GR" sz="3200" b="0" i="0" u="none" strike="noStrike" cap="none" normalizeH="0" baseline="0" smtClean="0">
              <a:ln>
                <a:noFill/>
              </a:ln>
              <a:solidFill>
                <a:schemeClr val="tx1"/>
              </a:solidFill>
              <a:effectLst/>
              <a:latin typeface="Arial" charset="0"/>
              <a:cs typeface="Arial" charset="0"/>
              <a:sym typeface="Arial" charset="0"/>
            </a:endParaRPr>
          </a:p>
        </p:txBody>
      </p:sp>
      <p:sp>
        <p:nvSpPr>
          <p:cNvPr id="18" name="ZoneTexte 17"/>
          <p:cNvSpPr txBox="1"/>
          <p:nvPr/>
        </p:nvSpPr>
        <p:spPr>
          <a:xfrm>
            <a:off x="7371034" y="3798808"/>
            <a:ext cx="1922321" cy="1034129"/>
          </a:xfrm>
          <a:prstGeom prst="rect">
            <a:avLst/>
          </a:prstGeom>
          <a:noFill/>
        </p:spPr>
        <p:txBody>
          <a:bodyPr wrap="none" rtlCol="0">
            <a:spAutoFit/>
          </a:bodyPr>
          <a:lstStyle/>
          <a:p>
            <a:pPr>
              <a:spcBef>
                <a:spcPts val="0"/>
              </a:spcBef>
              <a:buNone/>
            </a:pPr>
            <a:r>
              <a:rPr lang="en-GB" sz="2000" b="1" dirty="0" smtClean="0">
                <a:solidFill>
                  <a:srgbClr val="FF0000"/>
                </a:solidFill>
              </a:rPr>
              <a:t>Good for </a:t>
            </a:r>
          </a:p>
          <a:p>
            <a:pPr>
              <a:spcBef>
                <a:spcPts val="0"/>
              </a:spcBef>
              <a:buNone/>
            </a:pPr>
            <a:r>
              <a:rPr lang="en-GB" sz="2000" b="1" dirty="0" smtClean="0">
                <a:solidFill>
                  <a:srgbClr val="FF0000"/>
                </a:solidFill>
              </a:rPr>
              <a:t>abbreviations,</a:t>
            </a:r>
          </a:p>
          <a:p>
            <a:pPr>
              <a:spcBef>
                <a:spcPts val="0"/>
              </a:spcBef>
              <a:buNone/>
            </a:pPr>
            <a:r>
              <a:rPr lang="en-GB" sz="2000" b="1" dirty="0" smtClean="0">
                <a:solidFill>
                  <a:srgbClr val="FF0000"/>
                </a:solidFill>
              </a:rPr>
              <a:t>nick names</a:t>
            </a:r>
            <a:endParaRPr lang="el-GR" sz="2000" b="1" dirty="0">
              <a:solidFill>
                <a:srgbClr val="FF0000"/>
              </a:solidFill>
            </a:endParaRPr>
          </a:p>
        </p:txBody>
      </p:sp>
    </p:spTree>
    <p:extLst>
      <p:ext uri="{BB962C8B-B14F-4D97-AF65-F5344CB8AC3E}">
        <p14:creationId xmlns:p14="http://schemas.microsoft.com/office/powerpoint/2010/main" val="40695943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500"/>
                                        <p:tgtEl>
                                          <p:spTgt spid="17"/>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500"/>
                                        <p:tgtEl>
                                          <p:spTgt spid="9"/>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4" grpId="0"/>
      <p:bldP spid="6" grpId="0" animBg="1"/>
      <p:bldP spid="10" grpId="0"/>
      <p:bldP spid="15" grpId="0" animBg="1"/>
      <p:bldP spid="16" grpId="0"/>
      <p:bldP spid="17" grpId="0" animBg="1"/>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a:defRPr/>
            </a:pPr>
            <a:fld id="{9AAD0129-69F2-DB4E-B68A-E73F91C07369}" type="slidenum">
              <a:rPr lang="en-US" smtClean="0"/>
              <a:pPr>
                <a:defRPr/>
              </a:pPr>
              <a:t>16</a:t>
            </a:fld>
            <a:endParaRPr lang="en-US" dirty="0"/>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8885" y="221729"/>
            <a:ext cx="6400800" cy="6105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085877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1513" y="0"/>
            <a:ext cx="7805737" cy="670379"/>
          </a:xfrm>
        </p:spPr>
        <p:txBody>
          <a:bodyPr/>
          <a:lstStyle/>
          <a:p>
            <a:r>
              <a:rPr lang="en-US" dirty="0"/>
              <a:t>Tokenizing Strings: </a:t>
            </a:r>
            <a:r>
              <a:rPr lang="en-US" dirty="0" smtClean="0"/>
              <a:t>Separators</a:t>
            </a:r>
            <a:endParaRPr lang="el-GR" dirty="0"/>
          </a:p>
        </p:txBody>
      </p:sp>
      <p:sp>
        <p:nvSpPr>
          <p:cNvPr id="3" name="Espace réservé du contenu 2"/>
          <p:cNvSpPr>
            <a:spLocks noGrp="1"/>
          </p:cNvSpPr>
          <p:nvPr>
            <p:ph idx="1"/>
          </p:nvPr>
        </p:nvSpPr>
        <p:spPr>
          <a:xfrm>
            <a:off x="0" y="1021234"/>
            <a:ext cx="9222581" cy="5078953"/>
          </a:xfrm>
        </p:spPr>
        <p:txBody>
          <a:bodyPr/>
          <a:lstStyle/>
          <a:p>
            <a:pPr>
              <a:spcBef>
                <a:spcPts val="0"/>
              </a:spcBef>
            </a:pPr>
            <a:r>
              <a:rPr lang="en-GB" sz="2400" dirty="0">
                <a:solidFill>
                  <a:srgbClr val="0000FF"/>
                </a:solidFill>
              </a:rPr>
              <a:t>Forming words from sequence of characters</a:t>
            </a:r>
            <a:r>
              <a:rPr lang="en-GB" sz="2400" dirty="0"/>
              <a:t>: </a:t>
            </a:r>
          </a:p>
          <a:p>
            <a:pPr lvl="1"/>
            <a:r>
              <a:rPr lang="en-GB" dirty="0"/>
              <a:t>Surprisingly complex in English, can be harder in other languages</a:t>
            </a:r>
          </a:p>
          <a:p>
            <a:pPr>
              <a:spcBef>
                <a:spcPts val="0"/>
              </a:spcBef>
            </a:pPr>
            <a:r>
              <a:rPr lang="en-GB" sz="2400" dirty="0">
                <a:solidFill>
                  <a:srgbClr val="0000FF"/>
                </a:solidFill>
              </a:rPr>
              <a:t>General idea</a:t>
            </a:r>
            <a:r>
              <a:rPr lang="en-GB" sz="2400" dirty="0"/>
              <a:t>: Separate string into tokens using some </a:t>
            </a:r>
            <a:r>
              <a:rPr lang="en-GB" sz="2400" dirty="0">
                <a:solidFill>
                  <a:srgbClr val="0000FF"/>
                </a:solidFill>
              </a:rPr>
              <a:t>separator</a:t>
            </a:r>
          </a:p>
          <a:p>
            <a:pPr lvl="1"/>
            <a:r>
              <a:rPr lang="en-GB" dirty="0"/>
              <a:t>Space, hyphen, punctuation, special characters</a:t>
            </a:r>
          </a:p>
          <a:p>
            <a:pPr lvl="1"/>
            <a:r>
              <a:rPr lang="en-GB" dirty="0"/>
              <a:t>Usually also convert to lower-case</a:t>
            </a:r>
          </a:p>
          <a:p>
            <a:pPr>
              <a:spcBef>
                <a:spcPts val="0"/>
              </a:spcBef>
            </a:pPr>
            <a:r>
              <a:rPr lang="en-GB" sz="2400" dirty="0" smtClean="0">
                <a:solidFill>
                  <a:srgbClr val="0000FF"/>
                </a:solidFill>
              </a:rPr>
              <a:t>Problems</a:t>
            </a:r>
            <a:r>
              <a:rPr lang="en-GB" sz="2400" dirty="0" smtClean="0"/>
              <a:t>: </a:t>
            </a:r>
            <a:endParaRPr lang="en-GB" sz="2400" dirty="0"/>
          </a:p>
          <a:p>
            <a:pPr lvl="1"/>
            <a:r>
              <a:rPr lang="en-GB" dirty="0"/>
              <a:t>Sometimes </a:t>
            </a:r>
            <a:r>
              <a:rPr lang="en-GB" dirty="0">
                <a:solidFill>
                  <a:srgbClr val="0000FF"/>
                </a:solidFill>
              </a:rPr>
              <a:t>hyphens</a:t>
            </a:r>
            <a:r>
              <a:rPr lang="en-GB" dirty="0"/>
              <a:t> should be considered either as part of the word or </a:t>
            </a:r>
            <a:r>
              <a:rPr lang="en-GB" dirty="0" smtClean="0"/>
              <a:t>a word </a:t>
            </a:r>
            <a:r>
              <a:rPr lang="en-GB" dirty="0"/>
              <a:t>separator: </a:t>
            </a:r>
            <a:r>
              <a:rPr lang="en-GB" dirty="0" smtClean="0"/>
              <a:t>e.g., </a:t>
            </a:r>
            <a:r>
              <a:rPr lang="en-GB" dirty="0" err="1" smtClean="0"/>
              <a:t>spanish</a:t>
            </a:r>
            <a:r>
              <a:rPr lang="en-GB" dirty="0" smtClean="0"/>
              <a:t>-speaking </a:t>
            </a:r>
          </a:p>
          <a:p>
            <a:pPr lvl="1"/>
            <a:r>
              <a:rPr lang="en-GB" dirty="0">
                <a:solidFill>
                  <a:srgbClr val="0000FF"/>
                </a:solidFill>
              </a:rPr>
              <a:t>Apostrophes</a:t>
            </a:r>
            <a:r>
              <a:rPr lang="en-GB" dirty="0"/>
              <a:t> can be a part of a word, a part of a possessive, or just a mistake: </a:t>
            </a:r>
            <a:r>
              <a:rPr lang="en-GB" dirty="0" smtClean="0"/>
              <a:t>e.g., master's degree</a:t>
            </a:r>
          </a:p>
          <a:p>
            <a:pPr lvl="1"/>
            <a:r>
              <a:rPr lang="en-GB" dirty="0">
                <a:solidFill>
                  <a:srgbClr val="0000FF"/>
                </a:solidFill>
              </a:rPr>
              <a:t>Periods</a:t>
            </a:r>
            <a:r>
              <a:rPr lang="en-GB" dirty="0"/>
              <a:t> can occur in numbers, abbreviations, URLs, ends of sentences, and </a:t>
            </a:r>
            <a:r>
              <a:rPr lang="en-GB" dirty="0" smtClean="0"/>
              <a:t>other situations: e.g., F.M.I</a:t>
            </a:r>
          </a:p>
          <a:p>
            <a:pPr lvl="1"/>
            <a:endParaRPr lang="el-GR"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17</a:t>
            </a:fld>
            <a:endParaRPr lang="en-US" dirty="0"/>
          </a:p>
        </p:txBody>
      </p:sp>
      <p:sp>
        <p:nvSpPr>
          <p:cNvPr id="5" name="Content Placeholder 2"/>
          <p:cNvSpPr txBox="1">
            <a:spLocks/>
          </p:cNvSpPr>
          <p:nvPr/>
        </p:nvSpPr>
        <p:spPr bwMode="auto">
          <a:xfrm>
            <a:off x="1251019" y="6451043"/>
            <a:ext cx="7892981" cy="27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1473" tIns="0" rIns="41473" bIns="0" numCol="1" anchor="t" anchorCtr="0" compatLnSpc="1">
            <a:prstTxWarp prst="textNoShape">
              <a:avLst/>
            </a:prstTxWarp>
            <a:noAutofit/>
          </a:bodyPr>
          <a:lstStyle>
            <a:lvl1pPr marL="173038" indent="-173038" algn="l" defTabSz="828675" rtl="0" eaLnBrk="0" fontAlgn="base" hangingPunct="0">
              <a:lnSpc>
                <a:spcPct val="102000"/>
              </a:lnSpc>
              <a:spcBef>
                <a:spcPts val="1275"/>
              </a:spcBef>
              <a:spcAft>
                <a:spcPct val="0"/>
              </a:spcAft>
              <a:buClr>
                <a:srgbClr val="FF6600"/>
              </a:buClr>
              <a:buSzPct val="75000"/>
              <a:buFont typeface="Wingdings" charset="0"/>
              <a:buChar char="§"/>
              <a:tabLst>
                <a:tab pos="2249488" algn="l"/>
              </a:tabLst>
              <a:defRPr sz="2800">
                <a:solidFill>
                  <a:schemeClr val="tx1"/>
                </a:solidFill>
                <a:latin typeface="+mn-lt"/>
                <a:ea typeface="ＭＳ Ｐゴシック" charset="0"/>
                <a:cs typeface="+mn-cs"/>
                <a:sym typeface="Arial" charset="0"/>
              </a:defRPr>
            </a:lvl1pPr>
            <a:lvl2pPr marL="592138" indent="-239713" algn="l" defTabSz="828675" rtl="0" eaLnBrk="0" fontAlgn="base" hangingPunct="0">
              <a:lnSpc>
                <a:spcPct val="102000"/>
              </a:lnSpc>
              <a:spcBef>
                <a:spcPts val="0"/>
              </a:spcBef>
              <a:spcAft>
                <a:spcPct val="0"/>
              </a:spcAft>
              <a:buClr>
                <a:srgbClr val="000000"/>
              </a:buClr>
              <a:buSzPct val="75000"/>
              <a:buFont typeface="Arial" charset="0"/>
              <a:buChar char="–"/>
              <a:tabLst>
                <a:tab pos="2249488" algn="l"/>
              </a:tabLst>
              <a:defRPr sz="2400">
                <a:solidFill>
                  <a:schemeClr val="tx1"/>
                </a:solidFill>
                <a:latin typeface="+mn-lt"/>
                <a:ea typeface="Arial" charset="0"/>
                <a:cs typeface="+mn-cs"/>
                <a:sym typeface="Arial" charset="0"/>
              </a:defRPr>
            </a:lvl2pPr>
            <a:lvl3pPr marL="944563" indent="-173038"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3pPr>
            <a:lvl4pPr marL="1335088" indent="-211138"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4pPr>
            <a:lvl5pPr marL="1704975" indent="-190500"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5pPr>
            <a:lvl6pPr marL="21621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6pPr>
            <a:lvl7pPr marL="26193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7pPr>
            <a:lvl8pPr marL="30765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8pPr>
            <a:lvl9pPr marL="35337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9pPr>
          </a:lstStyle>
          <a:p>
            <a:pPr marL="0" indent="0">
              <a:buNone/>
            </a:pPr>
            <a:r>
              <a:rPr lang="en-GB" sz="1600" kern="0" dirty="0">
                <a:latin typeface="Lucida Console" panose="020B0609040504020204" pitchFamily="49" charset="0"/>
              </a:rPr>
              <a:t>Similarity </a:t>
            </a:r>
            <a:r>
              <a:rPr lang="en-GB" sz="1600" kern="0" dirty="0" smtClean="0">
                <a:latin typeface="Lucida Console" panose="020B0609040504020204" pitchFamily="49" charset="0"/>
              </a:rPr>
              <a:t>measures Felix </a:t>
            </a:r>
            <a:r>
              <a:rPr lang="en-GB" sz="1600" kern="0" dirty="0" err="1" smtClean="0">
                <a:latin typeface="Lucida Console" panose="020B0609040504020204" pitchFamily="49" charset="0"/>
              </a:rPr>
              <a:t>Naumann</a:t>
            </a:r>
            <a:r>
              <a:rPr lang="en-GB" sz="1600" kern="0" dirty="0" smtClean="0">
                <a:latin typeface="Lucida Console" panose="020B0609040504020204" pitchFamily="49" charset="0"/>
              </a:rPr>
              <a:t> 11.6.2013</a:t>
            </a:r>
            <a:endParaRPr lang="en-GB" sz="1600" kern="0" dirty="0">
              <a:latin typeface="Lucida Console" panose="020B0609040504020204" pitchFamily="49" charset="0"/>
            </a:endParaRPr>
          </a:p>
          <a:p>
            <a:pPr marL="0" indent="0">
              <a:buNone/>
            </a:pPr>
            <a:endParaRPr lang="en-US" sz="1600" kern="0" dirty="0">
              <a:latin typeface="Lucida Console" panose="020B0609040504020204" pitchFamily="49" charset="0"/>
            </a:endParaRPr>
          </a:p>
        </p:txBody>
      </p:sp>
    </p:spTree>
    <p:extLst>
      <p:ext uri="{BB962C8B-B14F-4D97-AF65-F5344CB8AC3E}">
        <p14:creationId xmlns:p14="http://schemas.microsoft.com/office/powerpoint/2010/main" val="2585802231"/>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1512" y="83248"/>
            <a:ext cx="7805737" cy="670379"/>
          </a:xfrm>
        </p:spPr>
        <p:txBody>
          <a:bodyPr/>
          <a:lstStyle/>
          <a:p>
            <a:r>
              <a:rPr lang="en-US" dirty="0" smtClean="0"/>
              <a:t>Tokenizing Strings: n-grams</a:t>
            </a:r>
            <a:endParaRPr lang="el-GR" dirty="0"/>
          </a:p>
        </p:txBody>
      </p:sp>
      <p:sp>
        <p:nvSpPr>
          <p:cNvPr id="3" name="Espace réservé du contenu 2"/>
          <p:cNvSpPr>
            <a:spLocks noGrp="1"/>
          </p:cNvSpPr>
          <p:nvPr>
            <p:ph idx="1"/>
          </p:nvPr>
        </p:nvSpPr>
        <p:spPr>
          <a:xfrm>
            <a:off x="232956" y="721354"/>
            <a:ext cx="8756770" cy="3969097"/>
          </a:xfrm>
        </p:spPr>
        <p:txBody>
          <a:bodyPr/>
          <a:lstStyle/>
          <a:p>
            <a:r>
              <a:rPr lang="en-GB" sz="2400" dirty="0"/>
              <a:t>Split string into short </a:t>
            </a:r>
            <a:r>
              <a:rPr lang="en-GB" sz="2400" dirty="0">
                <a:solidFill>
                  <a:srgbClr val="0000FF"/>
                </a:solidFill>
              </a:rPr>
              <a:t>substrings of length </a:t>
            </a:r>
            <a:r>
              <a:rPr lang="en-GB" sz="2400" dirty="0" smtClean="0">
                <a:solidFill>
                  <a:srgbClr val="0000FF"/>
                </a:solidFill>
              </a:rPr>
              <a:t>n</a:t>
            </a:r>
            <a:endParaRPr lang="en-GB" sz="2400" dirty="0">
              <a:solidFill>
                <a:srgbClr val="0000FF"/>
              </a:solidFill>
            </a:endParaRPr>
          </a:p>
          <a:p>
            <a:r>
              <a:rPr lang="en-GB" sz="2400" dirty="0" smtClean="0">
                <a:solidFill>
                  <a:srgbClr val="0000FF"/>
                </a:solidFill>
              </a:rPr>
              <a:t>Sliding </a:t>
            </a:r>
            <a:r>
              <a:rPr lang="en-GB" sz="2400" dirty="0">
                <a:solidFill>
                  <a:srgbClr val="0000FF"/>
                </a:solidFill>
              </a:rPr>
              <a:t>window over string</a:t>
            </a:r>
          </a:p>
          <a:p>
            <a:pPr lvl="1"/>
            <a:r>
              <a:rPr lang="en-GB" dirty="0" smtClean="0"/>
              <a:t>n=2</a:t>
            </a:r>
            <a:r>
              <a:rPr lang="en-GB" dirty="0"/>
              <a:t>: Bigrams</a:t>
            </a:r>
          </a:p>
          <a:p>
            <a:pPr lvl="1"/>
            <a:r>
              <a:rPr lang="en-GB" dirty="0" smtClean="0"/>
              <a:t>n=3</a:t>
            </a:r>
            <a:r>
              <a:rPr lang="en-GB" dirty="0"/>
              <a:t>: Trigrams</a:t>
            </a:r>
          </a:p>
          <a:p>
            <a:r>
              <a:rPr lang="en-GB" sz="2400" dirty="0" smtClean="0">
                <a:solidFill>
                  <a:srgbClr val="0000FF"/>
                </a:solidFill>
              </a:rPr>
              <a:t>Variation</a:t>
            </a:r>
            <a:r>
              <a:rPr lang="en-GB" sz="2400" dirty="0"/>
              <a:t>: Pad with n – 1 special characters</a:t>
            </a:r>
          </a:p>
          <a:p>
            <a:pPr lvl="1"/>
            <a:r>
              <a:rPr lang="en-GB" dirty="0" smtClean="0"/>
              <a:t>Emphasizes </a:t>
            </a:r>
            <a:r>
              <a:rPr lang="en-GB" dirty="0"/>
              <a:t>beginning and end of string</a:t>
            </a:r>
          </a:p>
          <a:p>
            <a:r>
              <a:rPr lang="en-GB" sz="2400" dirty="0" smtClean="0">
                <a:solidFill>
                  <a:srgbClr val="0000FF"/>
                </a:solidFill>
              </a:rPr>
              <a:t>Variation</a:t>
            </a:r>
            <a:r>
              <a:rPr lang="en-GB" sz="2400" dirty="0"/>
              <a:t>: Include positional information to weight similarities</a:t>
            </a:r>
          </a:p>
          <a:p>
            <a:pPr lvl="1"/>
            <a:r>
              <a:rPr lang="en-GB" dirty="0" smtClean="0"/>
              <a:t>Number </a:t>
            </a:r>
            <a:r>
              <a:rPr lang="en-GB" dirty="0"/>
              <a:t>of n-grams = |x| – n + 1</a:t>
            </a:r>
          </a:p>
          <a:p>
            <a:pPr lvl="1"/>
            <a:r>
              <a:rPr lang="en-GB" dirty="0" smtClean="0"/>
              <a:t>Count </a:t>
            </a:r>
            <a:r>
              <a:rPr lang="en-GB" dirty="0"/>
              <a:t>how many n-grams are common in both </a:t>
            </a:r>
            <a:r>
              <a:rPr lang="en-GB" dirty="0" smtClean="0"/>
              <a:t>strings</a:t>
            </a:r>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18</a:t>
            </a:fld>
            <a:endParaRPr lang="en-US" dirty="0"/>
          </a:p>
        </p:txBody>
      </p:sp>
      <p:pic>
        <p:nvPicPr>
          <p:cNvPr id="5" name="Image 4"/>
          <p:cNvPicPr>
            <a:picLocks noChangeAspect="1"/>
          </p:cNvPicPr>
          <p:nvPr/>
        </p:nvPicPr>
        <p:blipFill>
          <a:blip r:embed="rId3"/>
          <a:stretch>
            <a:fillRect/>
          </a:stretch>
        </p:blipFill>
        <p:spPr>
          <a:xfrm>
            <a:off x="29858" y="4647411"/>
            <a:ext cx="9114142" cy="1725755"/>
          </a:xfrm>
          <a:prstGeom prst="rect">
            <a:avLst/>
          </a:prstGeom>
        </p:spPr>
      </p:pic>
      <p:sp>
        <p:nvSpPr>
          <p:cNvPr id="6" name="Content Placeholder 2"/>
          <p:cNvSpPr txBox="1">
            <a:spLocks/>
          </p:cNvSpPr>
          <p:nvPr/>
        </p:nvSpPr>
        <p:spPr bwMode="auto">
          <a:xfrm>
            <a:off x="1251019" y="6451043"/>
            <a:ext cx="7892981" cy="278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1473" tIns="0" rIns="41473" bIns="0" numCol="1" anchor="t" anchorCtr="0" compatLnSpc="1">
            <a:prstTxWarp prst="textNoShape">
              <a:avLst/>
            </a:prstTxWarp>
            <a:noAutofit/>
          </a:bodyPr>
          <a:lstStyle>
            <a:lvl1pPr marL="173038" indent="-173038" algn="l" defTabSz="828675" rtl="0" eaLnBrk="0" fontAlgn="base" hangingPunct="0">
              <a:lnSpc>
                <a:spcPct val="102000"/>
              </a:lnSpc>
              <a:spcBef>
                <a:spcPts val="1275"/>
              </a:spcBef>
              <a:spcAft>
                <a:spcPct val="0"/>
              </a:spcAft>
              <a:buClr>
                <a:srgbClr val="FF6600"/>
              </a:buClr>
              <a:buSzPct val="75000"/>
              <a:buFont typeface="Wingdings" charset="0"/>
              <a:buChar char="§"/>
              <a:tabLst>
                <a:tab pos="2249488" algn="l"/>
              </a:tabLst>
              <a:defRPr sz="2800">
                <a:solidFill>
                  <a:schemeClr val="tx1"/>
                </a:solidFill>
                <a:latin typeface="+mn-lt"/>
                <a:ea typeface="ＭＳ Ｐゴシック" charset="0"/>
                <a:cs typeface="+mn-cs"/>
                <a:sym typeface="Arial" charset="0"/>
              </a:defRPr>
            </a:lvl1pPr>
            <a:lvl2pPr marL="592138" indent="-239713" algn="l" defTabSz="828675" rtl="0" eaLnBrk="0" fontAlgn="base" hangingPunct="0">
              <a:lnSpc>
                <a:spcPct val="102000"/>
              </a:lnSpc>
              <a:spcBef>
                <a:spcPts val="0"/>
              </a:spcBef>
              <a:spcAft>
                <a:spcPct val="0"/>
              </a:spcAft>
              <a:buClr>
                <a:srgbClr val="000000"/>
              </a:buClr>
              <a:buSzPct val="75000"/>
              <a:buFont typeface="Arial" charset="0"/>
              <a:buChar char="–"/>
              <a:tabLst>
                <a:tab pos="2249488" algn="l"/>
              </a:tabLst>
              <a:defRPr sz="2400">
                <a:solidFill>
                  <a:schemeClr val="tx1"/>
                </a:solidFill>
                <a:latin typeface="+mn-lt"/>
                <a:ea typeface="Arial" charset="0"/>
                <a:cs typeface="+mn-cs"/>
                <a:sym typeface="Arial" charset="0"/>
              </a:defRPr>
            </a:lvl2pPr>
            <a:lvl3pPr marL="944563" indent="-173038"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3pPr>
            <a:lvl4pPr marL="1335088" indent="-211138"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4pPr>
            <a:lvl5pPr marL="1704975" indent="-190500"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5pPr>
            <a:lvl6pPr marL="21621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6pPr>
            <a:lvl7pPr marL="26193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7pPr>
            <a:lvl8pPr marL="30765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8pPr>
            <a:lvl9pPr marL="35337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9pPr>
          </a:lstStyle>
          <a:p>
            <a:pPr marL="0" indent="0">
              <a:buNone/>
            </a:pPr>
            <a:r>
              <a:rPr lang="en-GB" sz="1600" kern="0" dirty="0">
                <a:latin typeface="Lucida Console" panose="020B0609040504020204" pitchFamily="49" charset="0"/>
              </a:rPr>
              <a:t>Similarity </a:t>
            </a:r>
            <a:r>
              <a:rPr lang="en-GB" sz="1600" kern="0" dirty="0" smtClean="0">
                <a:latin typeface="Lucida Console" panose="020B0609040504020204" pitchFamily="49" charset="0"/>
              </a:rPr>
              <a:t>measures Felix </a:t>
            </a:r>
            <a:r>
              <a:rPr lang="en-GB" sz="1600" kern="0" dirty="0" err="1" smtClean="0">
                <a:latin typeface="Lucida Console" panose="020B0609040504020204" pitchFamily="49" charset="0"/>
              </a:rPr>
              <a:t>Naumann</a:t>
            </a:r>
            <a:r>
              <a:rPr lang="en-GB" sz="1600" kern="0" dirty="0" smtClean="0">
                <a:latin typeface="Lucida Console" panose="020B0609040504020204" pitchFamily="49" charset="0"/>
              </a:rPr>
              <a:t> 11.6.2013</a:t>
            </a:r>
            <a:endParaRPr lang="en-GB" sz="1600" kern="0" dirty="0">
              <a:latin typeface="Lucida Console" panose="020B0609040504020204" pitchFamily="49" charset="0"/>
            </a:endParaRPr>
          </a:p>
          <a:p>
            <a:pPr marL="0" indent="0">
              <a:buNone/>
            </a:pPr>
            <a:endParaRPr lang="en-US" sz="1600" kern="0" dirty="0">
              <a:latin typeface="Lucida Console" panose="020B0609040504020204" pitchFamily="49" charset="0"/>
            </a:endParaRPr>
          </a:p>
        </p:txBody>
      </p:sp>
    </p:spTree>
    <p:extLst>
      <p:ext uri="{BB962C8B-B14F-4D97-AF65-F5344CB8AC3E}">
        <p14:creationId xmlns:p14="http://schemas.microsoft.com/office/powerpoint/2010/main" val="11407053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522514" y="2419350"/>
            <a:ext cx="8279842" cy="2317750"/>
          </a:xfrm>
        </p:spPr>
        <p:txBody>
          <a:bodyPr/>
          <a:lstStyle/>
          <a:p>
            <a:r>
              <a:rPr lang="en-GB" dirty="0"/>
              <a:t>Matching and Resolving Entities (I):  Entity </a:t>
            </a:r>
            <a:r>
              <a:rPr lang="en-GB" dirty="0" smtClean="0"/>
              <a:t>Similarity</a:t>
            </a:r>
            <a:endParaRPr lang="en-GB" dirty="0"/>
          </a:p>
        </p:txBody>
      </p:sp>
    </p:spTree>
    <p:extLst>
      <p:ext uri="{BB962C8B-B14F-4D97-AF65-F5344CB8AC3E}">
        <p14:creationId xmlns:p14="http://schemas.microsoft.com/office/powerpoint/2010/main" val="3430984854"/>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513" y="12033"/>
            <a:ext cx="7805737" cy="897572"/>
          </a:xfrm>
        </p:spPr>
        <p:txBody>
          <a:bodyPr/>
          <a:lstStyle/>
          <a:p>
            <a:r>
              <a:rPr lang="en-US" dirty="0" smtClean="0"/>
              <a:t>Token-based Entity Similarity </a:t>
            </a:r>
            <a:endParaRPr lang="en-US" dirty="0"/>
          </a:p>
        </p:txBody>
      </p:sp>
      <p:sp>
        <p:nvSpPr>
          <p:cNvPr id="4" name="Slide Number Placeholder 3"/>
          <p:cNvSpPr>
            <a:spLocks noGrp="1"/>
          </p:cNvSpPr>
          <p:nvPr>
            <p:ph type="sldNum" sz="quarter" idx="10"/>
          </p:nvPr>
        </p:nvSpPr>
        <p:spPr/>
        <p:txBody>
          <a:bodyPr/>
          <a:lstStyle/>
          <a:p>
            <a:pPr>
              <a:defRPr/>
            </a:pPr>
            <a:fld id="{8CC49870-FC5F-1046-8A0C-D94918725A28}" type="slidenum">
              <a:rPr lang="en-US" smtClean="0"/>
              <a:pPr>
                <a:defRPr/>
              </a:pPr>
              <a:t>19</a:t>
            </a:fld>
            <a:endParaRPr lang="en-US" dirty="0"/>
          </a:p>
        </p:txBody>
      </p:sp>
      <p:graphicFrame>
        <p:nvGraphicFramePr>
          <p:cNvPr id="31" name="4 - Πίνακας"/>
          <p:cNvGraphicFramePr>
            <a:graphicFrameLocks noGrp="1"/>
          </p:cNvGraphicFramePr>
          <p:nvPr>
            <p:extLst>
              <p:ext uri="{D42A27DB-BD31-4B8C-83A1-F6EECF244321}">
                <p14:modId xmlns:p14="http://schemas.microsoft.com/office/powerpoint/2010/main" val="2881028864"/>
              </p:ext>
            </p:extLst>
          </p:nvPr>
        </p:nvGraphicFramePr>
        <p:xfrm>
          <a:off x="457200" y="1014906"/>
          <a:ext cx="2530624" cy="1483360"/>
        </p:xfrm>
        <a:graphic>
          <a:graphicData uri="http://schemas.openxmlformats.org/drawingml/2006/table">
            <a:tbl>
              <a:tblPr bandRow="1"/>
              <a:tblGrid>
                <a:gridCol w="1090464">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tblGrid>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dirty="0" smtClean="0"/>
                        <a:t>name</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alpha val="20000"/>
                      </a:sysClr>
                    </a:solid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dirty="0" smtClean="0"/>
                        <a:t>Eiffel</a:t>
                      </a:r>
                      <a:r>
                        <a:rPr lang="en-US" sz="1600" baseline="0" dirty="0" smtClean="0"/>
                        <a:t> Tower</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dirty="0" smtClean="0"/>
                        <a:t>architect</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dirty="0" err="1" smtClean="0"/>
                        <a:t>Sauvestre</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dirty="0" smtClean="0"/>
                        <a:t>year</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alpha val="20000"/>
                      </a:sysClr>
                    </a:solid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dirty="0" smtClean="0"/>
                        <a:t>1889</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2"/>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dirty="0" smtClean="0"/>
                        <a:t>location</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dirty="0" smtClean="0"/>
                        <a:t>Paris</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32" name="5 - Πίνακας"/>
          <p:cNvGraphicFramePr>
            <a:graphicFrameLocks noGrp="1"/>
          </p:cNvGraphicFramePr>
          <p:nvPr>
            <p:extLst>
              <p:ext uri="{D42A27DB-BD31-4B8C-83A1-F6EECF244321}">
                <p14:modId xmlns:p14="http://schemas.microsoft.com/office/powerpoint/2010/main" val="133691139"/>
              </p:ext>
            </p:extLst>
          </p:nvPr>
        </p:nvGraphicFramePr>
        <p:xfrm>
          <a:off x="3140224" y="1035544"/>
          <a:ext cx="2530624" cy="1691640"/>
        </p:xfrm>
        <a:graphic>
          <a:graphicData uri="http://schemas.openxmlformats.org/drawingml/2006/table">
            <a:tbl>
              <a:tblPr bandRow="1"/>
              <a:tblGrid>
                <a:gridCol w="1090464">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tblGrid>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name</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alpha val="20000"/>
                      </a:sysClr>
                    </a:solid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Statue of Liberty</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architect</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Bartholdi Eiffel</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year</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alpha val="20000"/>
                      </a:sysClr>
                    </a:solid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1886</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2"/>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located</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NY</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33" name="6 - Πίνακας"/>
          <p:cNvGraphicFramePr>
            <a:graphicFrameLocks noGrp="1"/>
          </p:cNvGraphicFramePr>
          <p:nvPr>
            <p:extLst>
              <p:ext uri="{D42A27DB-BD31-4B8C-83A1-F6EECF244321}">
                <p14:modId xmlns:p14="http://schemas.microsoft.com/office/powerpoint/2010/main" val="349737435"/>
              </p:ext>
            </p:extLst>
          </p:nvPr>
        </p:nvGraphicFramePr>
        <p:xfrm>
          <a:off x="5823248" y="1035544"/>
          <a:ext cx="2530624" cy="1112520"/>
        </p:xfrm>
        <a:graphic>
          <a:graphicData uri="http://schemas.openxmlformats.org/drawingml/2006/table">
            <a:tbl>
              <a:tblPr firstRow="1" bandRow="1"/>
              <a:tblGrid>
                <a:gridCol w="1090464">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tblGrid>
              <a:tr h="370840">
                <a:tc>
                  <a:txBody>
                    <a:bodyPr/>
                    <a:lstStyle>
                      <a:defPPr>
                        <a:defRPr lang="fr-FR"/>
                      </a:defPPr>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r>
                        <a:rPr lang="en-US" sz="1600" b="0" dirty="0" smtClean="0"/>
                        <a:t>about</a:t>
                      </a:r>
                      <a:endParaRPr lang="el-GR" sz="1600" b="0" dirty="0"/>
                    </a:p>
                  </a:txBody>
                  <a:tcPr>
                    <a:lnL w="12700" cmpd="sng">
                      <a:solidFill>
                        <a:srgbClr val="94B6D2"/>
                      </a:solidFill>
                    </a:lnL>
                    <a:lnR w="12700" cmpd="sng">
                      <a:solidFill>
                        <a:srgbClr val="94B6D2"/>
                      </a:solidFill>
                    </a:lnR>
                    <a:lnT w="12700" cmpd="sng">
                      <a:solidFill>
                        <a:srgbClr val="94B6D2"/>
                      </a:solidFill>
                    </a:lnT>
                    <a:lnB w="25400" cmpd="sng">
                      <a:solidFill>
                        <a:srgbClr val="94B6D2"/>
                      </a:solidFill>
                    </a:lnB>
                    <a:lnTlToBr w="12700" cmpd="sng">
                      <a:noFill/>
                      <a:prstDash val="solid"/>
                    </a:lnTlToBr>
                    <a:lnBlToTr w="12700" cmpd="sng">
                      <a:noFill/>
                      <a:prstDash val="solid"/>
                    </a:lnBlToTr>
                    <a:noFill/>
                  </a:tcPr>
                </a:tc>
                <a:tc>
                  <a:txBody>
                    <a:bodyPr/>
                    <a:lstStyle>
                      <a:defPPr>
                        <a:defRPr lang="fr-FR"/>
                      </a:defPPr>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r>
                        <a:rPr lang="en-US" sz="1600" b="0" dirty="0" smtClean="0"/>
                        <a:t>Lady liberty</a:t>
                      </a:r>
                      <a:endParaRPr lang="el-GR" sz="1600" b="0" dirty="0"/>
                    </a:p>
                  </a:txBody>
                  <a:tcPr>
                    <a:lnL w="12700" cmpd="sng">
                      <a:solidFill>
                        <a:srgbClr val="94B6D2"/>
                      </a:solidFill>
                    </a:lnL>
                    <a:lnR w="12700" cmpd="sng">
                      <a:solidFill>
                        <a:srgbClr val="94B6D2"/>
                      </a:solidFill>
                    </a:lnR>
                    <a:lnT w="12700" cmpd="sng">
                      <a:solidFill>
                        <a:srgbClr val="94B6D2"/>
                      </a:solidFill>
                    </a:lnT>
                    <a:lnB w="25400" cmpd="sng">
                      <a:solidFill>
                        <a:srgbClr val="94B6D2"/>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architect</a:t>
                      </a:r>
                      <a:endParaRPr lang="el-GR" sz="1600" b="0" dirty="0"/>
                    </a:p>
                  </a:txBody>
                  <a:tcPr>
                    <a:lnL w="12700" cmpd="sng">
                      <a:solidFill>
                        <a:srgbClr val="94B6D2"/>
                      </a:solidFill>
                    </a:lnL>
                    <a:lnR w="12700" cmpd="sng">
                      <a:solidFill>
                        <a:srgbClr val="94B6D2"/>
                      </a:solidFill>
                    </a:lnR>
                    <a:lnT w="25400" cmpd="sng">
                      <a:solidFill>
                        <a:srgbClr val="94B6D2"/>
                      </a:solidFill>
                    </a:lnT>
                    <a:lnB w="12700" cmpd="sng">
                      <a:solidFill>
                        <a:srgbClr val="94B6D2"/>
                      </a:solidFill>
                    </a:lnB>
                    <a:lnTlToBr w="12700" cmpd="sng">
                      <a:noFill/>
                      <a:prstDash val="solid"/>
                    </a:lnTlToBr>
                    <a:lnBlToTr w="12700" cmpd="sng">
                      <a:noFill/>
                      <a:prstDash val="solid"/>
                    </a:lnBlToTr>
                    <a:solidFill>
                      <a:srgbClr val="94B6D2">
                        <a:alpha val="20000"/>
                      </a:srgbClr>
                    </a:solid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Eiffel</a:t>
                      </a:r>
                      <a:endParaRPr lang="el-GR" sz="1600" b="0" dirty="0"/>
                    </a:p>
                  </a:txBody>
                  <a:tcPr>
                    <a:lnL w="12700" cmpd="sng">
                      <a:solidFill>
                        <a:srgbClr val="94B6D2"/>
                      </a:solidFill>
                    </a:lnL>
                    <a:lnR w="12700" cmpd="sng">
                      <a:solidFill>
                        <a:srgbClr val="94B6D2"/>
                      </a:solidFill>
                    </a:lnR>
                    <a:lnT w="25400" cmpd="sng">
                      <a:solidFill>
                        <a:srgbClr val="94B6D2"/>
                      </a:solidFill>
                    </a:lnT>
                    <a:lnB w="12700" cmpd="sng">
                      <a:solidFill>
                        <a:srgbClr val="94B6D2"/>
                      </a:solidFill>
                    </a:lnB>
                    <a:lnTlToBr w="12700" cmpd="sng">
                      <a:noFill/>
                      <a:prstDash val="solid"/>
                    </a:lnTlToBr>
                    <a:lnBlToTr w="12700" cmpd="sng">
                      <a:noFill/>
                      <a:prstDash val="solid"/>
                    </a:lnBlToTr>
                    <a:solidFill>
                      <a:srgbClr val="94B6D2">
                        <a:alpha val="20000"/>
                      </a:srgbClr>
                    </a:solidFill>
                  </a:tcPr>
                </a:tc>
                <a:extLst>
                  <a:ext uri="{0D108BD9-81ED-4DB2-BD59-A6C34878D82A}">
                    <a16:rowId xmlns:a16="http://schemas.microsoft.com/office/drawing/2014/main" val="10001"/>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location</a:t>
                      </a:r>
                      <a:endParaRPr lang="el-GR"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no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NY</a:t>
                      </a:r>
                      <a:endParaRPr lang="el-GR"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34" name="7 - Πίνακας"/>
          <p:cNvGraphicFramePr>
            <a:graphicFrameLocks noGrp="1"/>
          </p:cNvGraphicFramePr>
          <p:nvPr>
            <p:extLst>
              <p:ext uri="{D42A27DB-BD31-4B8C-83A1-F6EECF244321}">
                <p14:modId xmlns:p14="http://schemas.microsoft.com/office/powerpoint/2010/main" val="992193823"/>
              </p:ext>
            </p:extLst>
          </p:nvPr>
        </p:nvGraphicFramePr>
        <p:xfrm>
          <a:off x="457200" y="2628855"/>
          <a:ext cx="2530624" cy="1483360"/>
        </p:xfrm>
        <a:graphic>
          <a:graphicData uri="http://schemas.openxmlformats.org/drawingml/2006/table">
            <a:tbl>
              <a:tblPr firstRow="1" bandRow="1"/>
              <a:tblGrid>
                <a:gridCol w="1090464">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tblGrid>
              <a:tr h="370840">
                <a:tc>
                  <a:txBody>
                    <a:bodyPr/>
                    <a:lstStyle>
                      <a:defPPr>
                        <a:defRPr lang="fr-FR"/>
                      </a:defPPr>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r>
                        <a:rPr lang="en-US" sz="1600" b="0" dirty="0" smtClean="0"/>
                        <a:t>about</a:t>
                      </a:r>
                      <a:endParaRPr lang="el-GR" sz="1600" b="0" dirty="0"/>
                    </a:p>
                  </a:txBody>
                  <a:tcPr>
                    <a:lnL w="12700" cmpd="sng">
                      <a:solidFill>
                        <a:srgbClr val="94B6D2"/>
                      </a:solidFill>
                    </a:lnL>
                    <a:lnR w="12700" cmpd="sng">
                      <a:solidFill>
                        <a:srgbClr val="94B6D2"/>
                      </a:solidFill>
                    </a:lnR>
                    <a:lnT w="12700" cmpd="sng">
                      <a:solidFill>
                        <a:srgbClr val="94B6D2"/>
                      </a:solidFill>
                    </a:lnT>
                    <a:lnB w="25400" cmpd="sng">
                      <a:solidFill>
                        <a:srgbClr val="94B6D2"/>
                      </a:solidFill>
                    </a:lnB>
                    <a:lnTlToBr w="12700" cmpd="sng">
                      <a:noFill/>
                      <a:prstDash val="solid"/>
                    </a:lnTlToBr>
                    <a:lnBlToTr w="12700" cmpd="sng">
                      <a:noFill/>
                      <a:prstDash val="solid"/>
                    </a:lnBlToTr>
                    <a:noFill/>
                  </a:tcPr>
                </a:tc>
                <a:tc>
                  <a:txBody>
                    <a:bodyPr/>
                    <a:lstStyle>
                      <a:defPPr>
                        <a:defRPr lang="fr-FR"/>
                      </a:defPPr>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r>
                        <a:rPr lang="en-US" sz="1600" b="0" dirty="0" smtClean="0"/>
                        <a:t>Eiffel</a:t>
                      </a:r>
                      <a:r>
                        <a:rPr lang="en-US" sz="1600" b="0" baseline="0" dirty="0" smtClean="0"/>
                        <a:t> Tower</a:t>
                      </a:r>
                      <a:endParaRPr lang="el-GR" sz="1600" b="0" dirty="0"/>
                    </a:p>
                  </a:txBody>
                  <a:tcPr>
                    <a:lnL w="12700" cmpd="sng">
                      <a:solidFill>
                        <a:srgbClr val="94B6D2"/>
                      </a:solidFill>
                    </a:lnL>
                    <a:lnR w="12700" cmpd="sng">
                      <a:solidFill>
                        <a:srgbClr val="94B6D2"/>
                      </a:solidFill>
                    </a:lnR>
                    <a:lnT w="12700" cmpd="sng">
                      <a:solidFill>
                        <a:srgbClr val="94B6D2"/>
                      </a:solidFill>
                    </a:lnT>
                    <a:lnB w="25400" cmpd="sng">
                      <a:solidFill>
                        <a:srgbClr val="94B6D2"/>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architect</a:t>
                      </a:r>
                      <a:endParaRPr lang="el-GR" sz="1600" b="0" dirty="0"/>
                    </a:p>
                  </a:txBody>
                  <a:tcPr>
                    <a:lnL w="12700" cmpd="sng">
                      <a:solidFill>
                        <a:srgbClr val="94B6D2"/>
                      </a:solidFill>
                    </a:lnL>
                    <a:lnR w="12700" cmpd="sng">
                      <a:solidFill>
                        <a:srgbClr val="94B6D2"/>
                      </a:solidFill>
                    </a:lnR>
                    <a:lnT w="25400" cmpd="sng">
                      <a:solidFill>
                        <a:srgbClr val="94B6D2"/>
                      </a:solidFill>
                    </a:lnT>
                    <a:lnB w="12700" cmpd="sng">
                      <a:solidFill>
                        <a:srgbClr val="94B6D2"/>
                      </a:solidFill>
                    </a:lnB>
                    <a:lnTlToBr w="12700" cmpd="sng">
                      <a:noFill/>
                      <a:prstDash val="solid"/>
                    </a:lnTlToBr>
                    <a:lnBlToTr w="12700" cmpd="sng">
                      <a:noFill/>
                      <a:prstDash val="solid"/>
                    </a:lnBlToTr>
                    <a:solidFill>
                      <a:srgbClr val="94B6D2">
                        <a:alpha val="20000"/>
                      </a:srgbClr>
                    </a:solid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err="1" smtClean="0"/>
                        <a:t>Sauvestre</a:t>
                      </a:r>
                      <a:endParaRPr lang="el-GR" sz="1600" b="0" dirty="0"/>
                    </a:p>
                  </a:txBody>
                  <a:tcPr>
                    <a:lnL w="12700" cmpd="sng">
                      <a:solidFill>
                        <a:srgbClr val="94B6D2"/>
                      </a:solidFill>
                    </a:lnL>
                    <a:lnR w="12700" cmpd="sng">
                      <a:solidFill>
                        <a:srgbClr val="94B6D2"/>
                      </a:solidFill>
                    </a:lnR>
                    <a:lnT w="25400" cmpd="sng">
                      <a:solidFill>
                        <a:srgbClr val="94B6D2"/>
                      </a:solidFill>
                    </a:lnT>
                    <a:lnB w="12700" cmpd="sng">
                      <a:solidFill>
                        <a:srgbClr val="94B6D2"/>
                      </a:solidFill>
                    </a:lnB>
                    <a:lnTlToBr w="12700" cmpd="sng">
                      <a:noFill/>
                      <a:prstDash val="solid"/>
                    </a:lnTlToBr>
                    <a:lnBlToTr w="12700" cmpd="sng">
                      <a:noFill/>
                      <a:prstDash val="solid"/>
                    </a:lnBlToTr>
                    <a:solidFill>
                      <a:srgbClr val="94B6D2">
                        <a:alpha val="20000"/>
                      </a:srgbClr>
                    </a:solidFill>
                  </a:tcPr>
                </a:tc>
                <a:extLst>
                  <a:ext uri="{0D108BD9-81ED-4DB2-BD59-A6C34878D82A}">
                    <a16:rowId xmlns:a16="http://schemas.microsoft.com/office/drawing/2014/main" val="10001"/>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year</a:t>
                      </a:r>
                      <a:endParaRPr lang="el-GR"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no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1889</a:t>
                      </a:r>
                      <a:endParaRPr lang="el-GR"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located</a:t>
                      </a:r>
                      <a:endParaRPr lang="el-GR"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94B6D2">
                        <a:alpha val="20000"/>
                      </a:srgbClr>
                    </a:solid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Paris</a:t>
                      </a:r>
                      <a:endParaRPr lang="el-GR"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94B6D2">
                        <a:alpha val="20000"/>
                      </a:srgbClr>
                    </a:solidFill>
                  </a:tcPr>
                </a:tc>
                <a:extLst>
                  <a:ext uri="{0D108BD9-81ED-4DB2-BD59-A6C34878D82A}">
                    <a16:rowId xmlns:a16="http://schemas.microsoft.com/office/drawing/2014/main" val="10003"/>
                  </a:ext>
                </a:extLst>
              </a:tr>
            </a:tbl>
          </a:graphicData>
        </a:graphic>
      </p:graphicFrame>
      <p:graphicFrame>
        <p:nvGraphicFramePr>
          <p:cNvPr id="35" name="8 - Πίνακας"/>
          <p:cNvGraphicFramePr>
            <a:graphicFrameLocks noGrp="1"/>
          </p:cNvGraphicFramePr>
          <p:nvPr>
            <p:extLst>
              <p:ext uri="{D42A27DB-BD31-4B8C-83A1-F6EECF244321}">
                <p14:modId xmlns:p14="http://schemas.microsoft.com/office/powerpoint/2010/main" val="2474309009"/>
              </p:ext>
            </p:extLst>
          </p:nvPr>
        </p:nvGraphicFramePr>
        <p:xfrm>
          <a:off x="5823248" y="2325344"/>
          <a:ext cx="2548242" cy="1320800"/>
        </p:xfrm>
        <a:graphic>
          <a:graphicData uri="http://schemas.openxmlformats.org/drawingml/2006/table">
            <a:tbl>
              <a:tblPr firstRow="1" bandRow="1"/>
              <a:tblGrid>
                <a:gridCol w="1113580">
                  <a:extLst>
                    <a:ext uri="{9D8B030D-6E8A-4147-A177-3AD203B41FA5}">
                      <a16:colId xmlns:a16="http://schemas.microsoft.com/office/drawing/2014/main" val="20000"/>
                    </a:ext>
                  </a:extLst>
                </a:gridCol>
                <a:gridCol w="1434662">
                  <a:extLst>
                    <a:ext uri="{9D8B030D-6E8A-4147-A177-3AD203B41FA5}">
                      <a16:colId xmlns:a16="http://schemas.microsoft.com/office/drawing/2014/main" val="20001"/>
                    </a:ext>
                  </a:extLst>
                </a:gridCol>
              </a:tblGrid>
              <a:tr h="370840">
                <a:tc>
                  <a:txBody>
                    <a:bodyPr/>
                    <a:lstStyle>
                      <a:defPPr>
                        <a:defRPr lang="fr-FR"/>
                      </a:defPPr>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r>
                        <a:rPr lang="en-US" sz="1600" b="0" dirty="0" smtClean="0"/>
                        <a:t>name</a:t>
                      </a:r>
                      <a:endParaRPr lang="el-GR" sz="1600" b="0" dirty="0"/>
                    </a:p>
                  </a:txBody>
                  <a:tcPr>
                    <a:lnL w="12700" cmpd="sng">
                      <a:solidFill>
                        <a:srgbClr val="94B6D2"/>
                      </a:solidFill>
                    </a:lnL>
                    <a:lnR w="12700" cmpd="sng">
                      <a:solidFill>
                        <a:srgbClr val="94B6D2"/>
                      </a:solidFill>
                    </a:lnR>
                    <a:lnT w="12700" cmpd="sng">
                      <a:solidFill>
                        <a:srgbClr val="94B6D2"/>
                      </a:solidFill>
                    </a:lnT>
                    <a:lnB w="25400" cmpd="sng">
                      <a:solidFill>
                        <a:srgbClr val="94B6D2"/>
                      </a:solidFill>
                    </a:lnB>
                    <a:lnTlToBr w="12700" cmpd="sng">
                      <a:noFill/>
                      <a:prstDash val="solid"/>
                    </a:lnTlToBr>
                    <a:lnBlToTr w="12700" cmpd="sng">
                      <a:noFill/>
                      <a:prstDash val="solid"/>
                    </a:lnBlToTr>
                    <a:noFill/>
                  </a:tcPr>
                </a:tc>
                <a:tc>
                  <a:txBody>
                    <a:bodyPr/>
                    <a:lstStyle>
                      <a:defPPr>
                        <a:defRPr lang="fr-FR"/>
                      </a:defPPr>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r>
                        <a:rPr lang="en-US" sz="1600" b="0" dirty="0" smtClean="0"/>
                        <a:t>White </a:t>
                      </a:r>
                      <a:r>
                        <a:rPr lang="en-US" sz="1600" b="0" baseline="0" dirty="0" smtClean="0"/>
                        <a:t>Tower</a:t>
                      </a:r>
                      <a:endParaRPr lang="el-GR" sz="1600" b="0" dirty="0"/>
                    </a:p>
                  </a:txBody>
                  <a:tcPr>
                    <a:lnL w="12700" cmpd="sng">
                      <a:solidFill>
                        <a:srgbClr val="94B6D2"/>
                      </a:solidFill>
                    </a:lnL>
                    <a:lnR w="12700" cmpd="sng">
                      <a:solidFill>
                        <a:srgbClr val="94B6D2"/>
                      </a:solidFill>
                    </a:lnR>
                    <a:lnT w="12700" cmpd="sng">
                      <a:solidFill>
                        <a:srgbClr val="94B6D2"/>
                      </a:solidFill>
                    </a:lnT>
                    <a:lnB w="25400" cmpd="sng">
                      <a:solidFill>
                        <a:srgbClr val="94B6D2"/>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location</a:t>
                      </a:r>
                      <a:endParaRPr lang="el-GR" sz="1600" b="0" dirty="0"/>
                    </a:p>
                  </a:txBody>
                  <a:tcPr>
                    <a:lnL w="12700" cmpd="sng">
                      <a:solidFill>
                        <a:srgbClr val="94B6D2"/>
                      </a:solidFill>
                    </a:lnL>
                    <a:lnR w="12700" cmpd="sng">
                      <a:solidFill>
                        <a:srgbClr val="94B6D2"/>
                      </a:solidFill>
                    </a:lnR>
                    <a:lnT w="25400" cmpd="sng">
                      <a:solidFill>
                        <a:srgbClr val="94B6D2"/>
                      </a:solidFill>
                    </a:lnT>
                    <a:lnB w="12700" cmpd="sng">
                      <a:solidFill>
                        <a:srgbClr val="94B6D2"/>
                      </a:solidFill>
                    </a:lnB>
                    <a:lnTlToBr w="12700" cmpd="sng">
                      <a:noFill/>
                      <a:prstDash val="solid"/>
                    </a:lnTlToBr>
                    <a:lnBlToTr w="12700" cmpd="sng">
                      <a:noFill/>
                      <a:prstDash val="solid"/>
                    </a:lnBlToTr>
                    <a:solidFill>
                      <a:srgbClr val="94B6D2">
                        <a:alpha val="20000"/>
                      </a:srgbClr>
                    </a:solid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Thessaloniki</a:t>
                      </a:r>
                      <a:endParaRPr lang="el-GR" sz="1600" b="0" dirty="0"/>
                    </a:p>
                  </a:txBody>
                  <a:tcPr>
                    <a:lnL w="12700" cmpd="sng">
                      <a:solidFill>
                        <a:srgbClr val="94B6D2"/>
                      </a:solidFill>
                    </a:lnL>
                    <a:lnR w="12700" cmpd="sng">
                      <a:solidFill>
                        <a:srgbClr val="94B6D2"/>
                      </a:solidFill>
                    </a:lnR>
                    <a:lnT w="25400" cmpd="sng">
                      <a:solidFill>
                        <a:srgbClr val="94B6D2"/>
                      </a:solidFill>
                    </a:lnT>
                    <a:lnB w="12700" cmpd="sng">
                      <a:solidFill>
                        <a:srgbClr val="94B6D2"/>
                      </a:solidFill>
                    </a:lnB>
                    <a:lnTlToBr w="12700" cmpd="sng">
                      <a:noFill/>
                      <a:prstDash val="solid"/>
                    </a:lnTlToBr>
                    <a:lnBlToTr w="12700" cmpd="sng">
                      <a:noFill/>
                      <a:prstDash val="solid"/>
                    </a:lnBlToTr>
                    <a:solidFill>
                      <a:srgbClr val="94B6D2">
                        <a:alpha val="20000"/>
                      </a:srgbClr>
                    </a:solidFill>
                  </a:tcPr>
                </a:tc>
                <a:extLst>
                  <a:ext uri="{0D108BD9-81ED-4DB2-BD59-A6C34878D82A}">
                    <a16:rowId xmlns:a16="http://schemas.microsoft.com/office/drawing/2014/main" val="10001"/>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year-constructed</a:t>
                      </a:r>
                      <a:endParaRPr lang="el-GR"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no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1450</a:t>
                      </a:r>
                      <a:endParaRPr lang="el-GR"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sp>
        <p:nvSpPr>
          <p:cNvPr id="36" name="Rectangle 35"/>
          <p:cNvSpPr/>
          <p:nvPr/>
        </p:nvSpPr>
        <p:spPr>
          <a:xfrm>
            <a:off x="2514600" y="2173672"/>
            <a:ext cx="457200" cy="304800"/>
          </a:xfrm>
          <a:prstGeom prst="rect">
            <a:avLst/>
          </a:prstGeom>
          <a:solidFill>
            <a:srgbClr val="94B6D2"/>
          </a:solidFill>
          <a:ln w="19050" cap="flat" cmpd="sng" algn="ctr">
            <a:solidFill>
              <a:srgbClr val="94B6D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Tw Cen MT"/>
                <a:ea typeface="+mn-ea"/>
                <a:cs typeface="+mn-cs"/>
              </a:rPr>
              <a:t>e1</a:t>
            </a:r>
            <a:endParaRPr kumimoji="0" lang="en-GB" sz="1800" b="0" i="0" u="none" strike="noStrike" kern="0" cap="none" spc="0" normalizeH="0" baseline="0" noProof="0" dirty="0">
              <a:ln>
                <a:noFill/>
              </a:ln>
              <a:solidFill>
                <a:sysClr val="window" lastClr="FFFFFF"/>
              </a:solidFill>
              <a:effectLst/>
              <a:uLnTx/>
              <a:uFillTx/>
              <a:latin typeface="Tw Cen MT"/>
              <a:ea typeface="+mn-ea"/>
              <a:cs typeface="+mn-cs"/>
            </a:endParaRPr>
          </a:p>
        </p:txBody>
      </p:sp>
      <p:sp>
        <p:nvSpPr>
          <p:cNvPr id="37" name="Rectangle 36"/>
          <p:cNvSpPr/>
          <p:nvPr/>
        </p:nvSpPr>
        <p:spPr>
          <a:xfrm>
            <a:off x="5181600" y="2411622"/>
            <a:ext cx="457200" cy="304800"/>
          </a:xfrm>
          <a:prstGeom prst="rect">
            <a:avLst/>
          </a:prstGeom>
          <a:solidFill>
            <a:srgbClr val="94B6D2"/>
          </a:solidFill>
          <a:ln w="19050" cap="flat" cmpd="sng" algn="ctr">
            <a:solidFill>
              <a:srgbClr val="94B6D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Tw Cen MT"/>
                <a:ea typeface="+mn-ea"/>
                <a:cs typeface="+mn-cs"/>
              </a:rPr>
              <a:t>e2</a:t>
            </a:r>
            <a:endParaRPr kumimoji="0" lang="en-GB" sz="1800" b="0" i="0" u="none" strike="noStrike" kern="0" cap="none" spc="0" normalizeH="0" baseline="0" noProof="0" dirty="0">
              <a:ln>
                <a:noFill/>
              </a:ln>
              <a:solidFill>
                <a:sysClr val="window" lastClr="FFFFFF"/>
              </a:solidFill>
              <a:effectLst/>
              <a:uLnTx/>
              <a:uFillTx/>
              <a:latin typeface="Tw Cen MT"/>
              <a:ea typeface="+mn-ea"/>
              <a:cs typeface="+mn-cs"/>
            </a:endParaRPr>
          </a:p>
        </p:txBody>
      </p:sp>
      <p:sp>
        <p:nvSpPr>
          <p:cNvPr id="38" name="Rectangle 37"/>
          <p:cNvSpPr/>
          <p:nvPr/>
        </p:nvSpPr>
        <p:spPr>
          <a:xfrm>
            <a:off x="7864366" y="1808438"/>
            <a:ext cx="457200" cy="304800"/>
          </a:xfrm>
          <a:prstGeom prst="rect">
            <a:avLst/>
          </a:prstGeom>
          <a:solidFill>
            <a:srgbClr val="94B6D2"/>
          </a:solidFill>
          <a:ln w="19050" cap="flat" cmpd="sng" algn="ctr">
            <a:solidFill>
              <a:srgbClr val="94B6D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Tw Cen MT"/>
                <a:ea typeface="+mn-ea"/>
                <a:cs typeface="+mn-cs"/>
              </a:rPr>
              <a:t>e3</a:t>
            </a:r>
            <a:endParaRPr kumimoji="0" lang="en-GB" sz="1800" b="0" i="0" u="none" strike="noStrike" kern="0" cap="none" spc="0" normalizeH="0" baseline="0" noProof="0" dirty="0">
              <a:ln>
                <a:noFill/>
              </a:ln>
              <a:solidFill>
                <a:sysClr val="window" lastClr="FFFFFF"/>
              </a:solidFill>
              <a:effectLst/>
              <a:uLnTx/>
              <a:uFillTx/>
              <a:latin typeface="Tw Cen MT"/>
              <a:ea typeface="+mn-ea"/>
              <a:cs typeface="+mn-cs"/>
            </a:endParaRPr>
          </a:p>
        </p:txBody>
      </p:sp>
      <p:sp>
        <p:nvSpPr>
          <p:cNvPr id="39" name="Rectangle 38"/>
          <p:cNvSpPr/>
          <p:nvPr/>
        </p:nvSpPr>
        <p:spPr>
          <a:xfrm>
            <a:off x="2514600" y="3784679"/>
            <a:ext cx="457200" cy="304800"/>
          </a:xfrm>
          <a:prstGeom prst="rect">
            <a:avLst/>
          </a:prstGeom>
          <a:solidFill>
            <a:srgbClr val="94B6D2"/>
          </a:solidFill>
          <a:ln w="19050" cap="flat" cmpd="sng" algn="ctr">
            <a:solidFill>
              <a:srgbClr val="94B6D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Tw Cen MT"/>
                <a:ea typeface="+mn-ea"/>
                <a:cs typeface="+mn-cs"/>
              </a:rPr>
              <a:t>e4</a:t>
            </a:r>
            <a:endParaRPr kumimoji="0" lang="en-GB" sz="1800" b="0" i="0" u="none" strike="noStrike" kern="0" cap="none" spc="0" normalizeH="0" baseline="0" noProof="0" dirty="0">
              <a:ln>
                <a:noFill/>
              </a:ln>
              <a:solidFill>
                <a:sysClr val="window" lastClr="FFFFFF"/>
              </a:solidFill>
              <a:effectLst/>
              <a:uLnTx/>
              <a:uFillTx/>
              <a:latin typeface="Tw Cen MT"/>
              <a:ea typeface="+mn-ea"/>
              <a:cs typeface="+mn-cs"/>
            </a:endParaRPr>
          </a:p>
        </p:txBody>
      </p:sp>
      <p:sp>
        <p:nvSpPr>
          <p:cNvPr id="40" name="Rectangle 39"/>
          <p:cNvSpPr/>
          <p:nvPr/>
        </p:nvSpPr>
        <p:spPr>
          <a:xfrm>
            <a:off x="7888008" y="3320384"/>
            <a:ext cx="457200" cy="304800"/>
          </a:xfrm>
          <a:prstGeom prst="rect">
            <a:avLst/>
          </a:prstGeom>
          <a:solidFill>
            <a:srgbClr val="94B6D2"/>
          </a:solidFill>
          <a:ln w="19050" cap="flat" cmpd="sng" algn="ctr">
            <a:solidFill>
              <a:srgbClr val="94B6D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Tw Cen MT"/>
                <a:ea typeface="+mn-ea"/>
                <a:cs typeface="+mn-cs"/>
              </a:rPr>
              <a:t>e5</a:t>
            </a:r>
            <a:endParaRPr kumimoji="0" lang="en-GB" sz="1800" b="0" i="0" u="none" strike="noStrike" kern="0" cap="none" spc="0" normalizeH="0" baseline="0" noProof="0" dirty="0">
              <a:ln>
                <a:noFill/>
              </a:ln>
              <a:solidFill>
                <a:sysClr val="window" lastClr="FFFFFF"/>
              </a:solidFill>
              <a:effectLst/>
              <a:uLnTx/>
              <a:uFillTx/>
              <a:latin typeface="Tw Cen MT"/>
              <a:ea typeface="+mn-ea"/>
              <a:cs typeface="+mn-cs"/>
            </a:endParaRPr>
          </a:p>
        </p:txBody>
      </p:sp>
      <p:sp>
        <p:nvSpPr>
          <p:cNvPr id="48" name="TextBox 47"/>
          <p:cNvSpPr txBox="1"/>
          <p:nvPr/>
        </p:nvSpPr>
        <p:spPr>
          <a:xfrm>
            <a:off x="1326383" y="5156569"/>
            <a:ext cx="3033928" cy="1222451"/>
          </a:xfrm>
          <a:prstGeom prst="rect">
            <a:avLst/>
          </a:prstGeom>
          <a:noFill/>
        </p:spPr>
        <p:txBody>
          <a:bodyPr wrap="square" rtlCol="0">
            <a:spAutoFit/>
          </a:bodyPr>
          <a:lstStyle/>
          <a:p>
            <a:pPr>
              <a:buNone/>
            </a:pPr>
            <a:r>
              <a:rPr lang="en-US" sz="2400" dirty="0" err="1" smtClean="0"/>
              <a:t>Jaccard</a:t>
            </a:r>
            <a:r>
              <a:rPr lang="en-US" sz="2400" dirty="0" smtClean="0"/>
              <a:t>(e</a:t>
            </a:r>
            <a:r>
              <a:rPr lang="en-US" sz="2400" baseline="-25000" dirty="0" smtClean="0"/>
              <a:t>1</a:t>
            </a:r>
            <a:r>
              <a:rPr lang="en-US" sz="2400" dirty="0" smtClean="0"/>
              <a:t>,e</a:t>
            </a:r>
            <a:r>
              <a:rPr lang="en-US" sz="2400" baseline="-25000" dirty="0" smtClean="0"/>
              <a:t>3</a:t>
            </a:r>
            <a:r>
              <a:rPr lang="en-US" sz="2400" dirty="0" smtClean="0"/>
              <a:t>) = 1/8</a:t>
            </a:r>
            <a:br>
              <a:rPr lang="en-US" sz="2400" dirty="0" smtClean="0"/>
            </a:br>
            <a:r>
              <a:rPr lang="en-US" sz="2400" dirty="0" err="1" smtClean="0"/>
              <a:t>Jaccard</a:t>
            </a:r>
            <a:r>
              <a:rPr lang="en-US" sz="2400" dirty="0" smtClean="0"/>
              <a:t>(e</a:t>
            </a:r>
            <a:r>
              <a:rPr lang="en-US" sz="2400" baseline="-25000" dirty="0" smtClean="0"/>
              <a:t>1</a:t>
            </a:r>
            <a:r>
              <a:rPr lang="en-US" sz="2400" dirty="0" smtClean="0"/>
              <a:t>,e</a:t>
            </a:r>
            <a:r>
              <a:rPr lang="en-US" sz="2400" baseline="-25000" dirty="0" smtClean="0"/>
              <a:t>4</a:t>
            </a:r>
            <a:r>
              <a:rPr lang="en-US" sz="2400" dirty="0" smtClean="0"/>
              <a:t>) = 1</a:t>
            </a:r>
            <a:r>
              <a:rPr lang="en-US" sz="2400" b="1" dirty="0" smtClean="0"/>
              <a:t/>
            </a:r>
            <a:br>
              <a:rPr lang="en-US" sz="2400" b="1" dirty="0" smtClean="0"/>
            </a:br>
            <a:r>
              <a:rPr lang="en-US" sz="2400" dirty="0" err="1" smtClean="0"/>
              <a:t>Jaccard</a:t>
            </a:r>
            <a:r>
              <a:rPr lang="en-US" sz="2400" dirty="0" smtClean="0"/>
              <a:t>(e</a:t>
            </a:r>
            <a:r>
              <a:rPr lang="en-US" sz="2400" baseline="-25000" dirty="0" smtClean="0"/>
              <a:t>1</a:t>
            </a:r>
            <a:r>
              <a:rPr lang="en-US" sz="2400" dirty="0" smtClean="0"/>
              <a:t>,e</a:t>
            </a:r>
            <a:r>
              <a:rPr lang="en-US" sz="2400" baseline="-25000" dirty="0" smtClean="0"/>
              <a:t>5</a:t>
            </a:r>
            <a:r>
              <a:rPr lang="en-US" sz="2400" dirty="0" smtClean="0"/>
              <a:t>)= 1/8</a:t>
            </a:r>
            <a:endParaRPr lang="en-US" sz="2400" b="1" dirty="0" smtClean="0"/>
          </a:p>
        </p:txBody>
      </p:sp>
      <p:sp>
        <p:nvSpPr>
          <p:cNvPr id="49" name="TextBox 48"/>
          <p:cNvSpPr txBox="1"/>
          <p:nvPr/>
        </p:nvSpPr>
        <p:spPr>
          <a:xfrm>
            <a:off x="4692581" y="5271030"/>
            <a:ext cx="3195428" cy="1222451"/>
          </a:xfrm>
          <a:prstGeom prst="rect">
            <a:avLst/>
          </a:prstGeom>
          <a:noFill/>
        </p:spPr>
        <p:txBody>
          <a:bodyPr wrap="square" rtlCol="0">
            <a:spAutoFit/>
          </a:bodyPr>
          <a:lstStyle/>
          <a:p>
            <a:pPr>
              <a:buNone/>
            </a:pPr>
            <a:r>
              <a:rPr lang="en-US" sz="2400" dirty="0" err="1" smtClean="0"/>
              <a:t>Jaccard</a:t>
            </a:r>
            <a:r>
              <a:rPr lang="en-US" sz="2400" dirty="0" smtClean="0"/>
              <a:t>(e</a:t>
            </a:r>
            <a:r>
              <a:rPr lang="en-US" sz="2400" baseline="-25000" dirty="0" smtClean="0"/>
              <a:t>2</a:t>
            </a:r>
            <a:r>
              <a:rPr lang="en-US" sz="2400" dirty="0" smtClean="0"/>
              <a:t>,e</a:t>
            </a:r>
            <a:r>
              <a:rPr lang="en-US" sz="2400" baseline="-25000" dirty="0" smtClean="0"/>
              <a:t>3</a:t>
            </a:r>
            <a:r>
              <a:rPr lang="en-US" sz="2400" dirty="0" smtClean="0"/>
              <a:t>) = 3/7</a:t>
            </a:r>
            <a:br>
              <a:rPr lang="en-US" sz="2400" dirty="0" smtClean="0"/>
            </a:br>
            <a:r>
              <a:rPr lang="en-US" sz="2400" dirty="0" err="1" smtClean="0"/>
              <a:t>Jaccard</a:t>
            </a:r>
            <a:r>
              <a:rPr lang="en-US" sz="2400" dirty="0" smtClean="0"/>
              <a:t>(e</a:t>
            </a:r>
            <a:r>
              <a:rPr lang="en-US" sz="2400" baseline="-25000" dirty="0" smtClean="0"/>
              <a:t>2</a:t>
            </a:r>
            <a:r>
              <a:rPr lang="en-US" sz="2400" dirty="0" smtClean="0"/>
              <a:t>,e</a:t>
            </a:r>
            <a:r>
              <a:rPr lang="en-US" sz="2400" baseline="-25000" dirty="0" smtClean="0"/>
              <a:t>4</a:t>
            </a:r>
            <a:r>
              <a:rPr lang="en-US" sz="2400" dirty="0" smtClean="0"/>
              <a:t>) = 1/11</a:t>
            </a:r>
            <a:br>
              <a:rPr lang="en-US" sz="2400" dirty="0" smtClean="0"/>
            </a:br>
            <a:r>
              <a:rPr lang="en-US" sz="2400" dirty="0" err="1" smtClean="0"/>
              <a:t>Jaccard</a:t>
            </a:r>
            <a:r>
              <a:rPr lang="en-US" sz="2400" dirty="0" smtClean="0"/>
              <a:t>(e</a:t>
            </a:r>
            <a:r>
              <a:rPr lang="en-US" sz="2400" baseline="-25000" dirty="0" smtClean="0"/>
              <a:t>2</a:t>
            </a:r>
            <a:r>
              <a:rPr lang="en-US" sz="2400" dirty="0" smtClean="0"/>
              <a:t>,e</a:t>
            </a:r>
            <a:r>
              <a:rPr lang="en-US" sz="2400" baseline="-25000" dirty="0" smtClean="0"/>
              <a:t>5</a:t>
            </a:r>
            <a:r>
              <a:rPr lang="en-US" sz="2400" dirty="0" smtClean="0"/>
              <a:t>) = 0/11</a:t>
            </a:r>
            <a:endParaRPr lang="en-US" sz="2400" dirty="0"/>
          </a:p>
        </p:txBody>
      </p:sp>
      <p:sp>
        <p:nvSpPr>
          <p:cNvPr id="19" name="TextBox 44"/>
          <p:cNvSpPr txBox="1"/>
          <p:nvPr/>
        </p:nvSpPr>
        <p:spPr>
          <a:xfrm>
            <a:off x="331596" y="4144112"/>
            <a:ext cx="8488555" cy="1012457"/>
          </a:xfrm>
          <a:prstGeom prst="rect">
            <a:avLst/>
          </a:prstGeom>
          <a:noFill/>
        </p:spPr>
        <p:txBody>
          <a:bodyPr wrap="square" rtlCol="0">
            <a:spAutoFit/>
          </a:bodyPr>
          <a:lstStyle/>
          <a:p>
            <a:pPr>
              <a:buNone/>
            </a:pPr>
            <a:r>
              <a:rPr lang="en-US" sz="2400" dirty="0" err="1" smtClean="0"/>
              <a:t>Jaccard</a:t>
            </a:r>
            <a:r>
              <a:rPr lang="en-US" sz="2400" dirty="0" smtClean="0"/>
              <a:t>( tokens(</a:t>
            </a:r>
            <a:r>
              <a:rPr lang="en-US" sz="2400" dirty="0" err="1" smtClean="0"/>
              <a:t>e</a:t>
            </a:r>
            <a:r>
              <a:rPr lang="en-US" sz="2400" baseline="-25000" dirty="0" err="1" smtClean="0"/>
              <a:t>i</a:t>
            </a:r>
            <a:r>
              <a:rPr lang="en-US" sz="2400" dirty="0" smtClean="0"/>
              <a:t>), tokens(</a:t>
            </a:r>
            <a:r>
              <a:rPr lang="en-US" sz="2400" dirty="0" err="1" smtClean="0"/>
              <a:t>e</a:t>
            </a:r>
            <a:r>
              <a:rPr lang="en-US" sz="2400" baseline="-25000" dirty="0" err="1" smtClean="0"/>
              <a:t>j</a:t>
            </a:r>
            <a:r>
              <a:rPr lang="en-US" sz="2400" dirty="0" smtClean="0"/>
              <a:t>) ) = | tokens(</a:t>
            </a:r>
            <a:r>
              <a:rPr lang="en-US" sz="2400" dirty="0" err="1" smtClean="0"/>
              <a:t>e</a:t>
            </a:r>
            <a:r>
              <a:rPr lang="en-US" sz="2400" baseline="-25000" dirty="0" err="1" smtClean="0"/>
              <a:t>i</a:t>
            </a:r>
            <a:r>
              <a:rPr lang="en-US" sz="2400" dirty="0" smtClean="0"/>
              <a:t>) ∩ tokens(</a:t>
            </a:r>
            <a:r>
              <a:rPr lang="en-US" sz="2400" dirty="0" err="1" smtClean="0"/>
              <a:t>e</a:t>
            </a:r>
            <a:r>
              <a:rPr lang="en-US" sz="2400" baseline="-25000" dirty="0" err="1" smtClean="0"/>
              <a:t>j</a:t>
            </a:r>
            <a:r>
              <a:rPr lang="en-US" sz="2400" dirty="0" smtClean="0"/>
              <a:t>) |</a:t>
            </a:r>
          </a:p>
          <a:p>
            <a:pPr>
              <a:buNone/>
            </a:pPr>
            <a:r>
              <a:rPr lang="en-US" sz="2400" dirty="0"/>
              <a:t> </a:t>
            </a:r>
            <a:r>
              <a:rPr lang="en-US" sz="2400" dirty="0" smtClean="0"/>
              <a:t>                                                     | tokens(</a:t>
            </a:r>
            <a:r>
              <a:rPr lang="en-US" sz="2400" dirty="0" err="1" smtClean="0"/>
              <a:t>e</a:t>
            </a:r>
            <a:r>
              <a:rPr lang="en-US" sz="2400" baseline="-25000" dirty="0" err="1" smtClean="0"/>
              <a:t>i</a:t>
            </a:r>
            <a:r>
              <a:rPr lang="en-US" sz="2400" dirty="0" smtClean="0"/>
              <a:t>) </a:t>
            </a:r>
            <a:r>
              <a:rPr lang="en-US" sz="2400" dirty="0" smtClean="0">
                <a:sym typeface="Symbol" panose="05050102010706020507" pitchFamily="18" charset="2"/>
              </a:rPr>
              <a:t> </a:t>
            </a:r>
            <a:r>
              <a:rPr lang="en-US" sz="2400" dirty="0" smtClean="0"/>
              <a:t> </a:t>
            </a:r>
            <a:r>
              <a:rPr lang="en-US" sz="2400" dirty="0"/>
              <a:t>tokens(</a:t>
            </a:r>
            <a:r>
              <a:rPr lang="en-US" sz="2400" dirty="0" err="1"/>
              <a:t>e</a:t>
            </a:r>
            <a:r>
              <a:rPr lang="en-US" sz="2400" baseline="-25000" dirty="0" err="1"/>
              <a:t>j</a:t>
            </a:r>
            <a:r>
              <a:rPr lang="en-US" sz="2400" dirty="0"/>
              <a:t>) </a:t>
            </a:r>
            <a:r>
              <a:rPr lang="en-US" sz="2400" dirty="0" smtClean="0"/>
              <a:t>|</a:t>
            </a:r>
            <a:endParaRPr lang="en-US" sz="2400" dirty="0"/>
          </a:p>
        </p:txBody>
      </p:sp>
      <p:cxnSp>
        <p:nvCxnSpPr>
          <p:cNvPr id="5" name="Connecteur droit 4"/>
          <p:cNvCxnSpPr/>
          <p:nvPr/>
        </p:nvCxnSpPr>
        <p:spPr bwMode="auto">
          <a:xfrm flipV="1">
            <a:off x="4955370" y="4652387"/>
            <a:ext cx="3567165" cy="10048"/>
          </a:xfrm>
          <a:prstGeom prst="line">
            <a:avLst/>
          </a:prstGeom>
          <a:noFill/>
          <a:ln w="38100" cap="flat" cmpd="sng" algn="ctr">
            <a:solidFill>
              <a:schemeClr val="tx1"/>
            </a:solidFill>
            <a:prstDash val="solid"/>
            <a:round/>
            <a:headEnd type="none" w="med" len="med"/>
            <a:tailEnd type="none" w="med" len="med"/>
          </a:ln>
          <a:effectLst/>
        </p:spPr>
      </p:cxn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uild="allAtOnce"/>
      <p:bldP spid="4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522514" y="2419350"/>
            <a:ext cx="8279842" cy="2317750"/>
          </a:xfrm>
        </p:spPr>
        <p:txBody>
          <a:bodyPr/>
          <a:lstStyle/>
          <a:p>
            <a:r>
              <a:rPr lang="en-GB" dirty="0"/>
              <a:t>Matching and Resolving Entities (I):  </a:t>
            </a:r>
            <a:r>
              <a:rPr lang="en-GB" dirty="0" smtClean="0"/>
              <a:t>Context-based Entity Similarity</a:t>
            </a:r>
            <a:endParaRPr lang="en-GB" dirty="0"/>
          </a:p>
        </p:txBody>
      </p:sp>
    </p:spTree>
    <p:extLst>
      <p:ext uri="{BB962C8B-B14F-4D97-AF65-F5344CB8AC3E}">
        <p14:creationId xmlns:p14="http://schemas.microsoft.com/office/powerpoint/2010/main" val="277829622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1512" y="0"/>
            <a:ext cx="7805737" cy="723481"/>
          </a:xfrm>
        </p:spPr>
        <p:txBody>
          <a:bodyPr/>
          <a:lstStyle/>
          <a:p>
            <a:r>
              <a:rPr lang="en-US" dirty="0" smtClean="0"/>
              <a:t>Similarity of Hierarchical Data</a:t>
            </a:r>
            <a:endParaRPr lang="el-GR" dirty="0"/>
          </a:p>
        </p:txBody>
      </p:sp>
      <p:sp>
        <p:nvSpPr>
          <p:cNvPr id="3" name="Espace réservé du contenu 2"/>
          <p:cNvSpPr>
            <a:spLocks noGrp="1"/>
          </p:cNvSpPr>
          <p:nvPr>
            <p:ph idx="1"/>
          </p:nvPr>
        </p:nvSpPr>
        <p:spPr>
          <a:xfrm>
            <a:off x="1234221" y="6410848"/>
            <a:ext cx="7805737" cy="447152"/>
          </a:xfrm>
        </p:spPr>
        <p:txBody>
          <a:bodyPr/>
          <a:lstStyle/>
          <a:p>
            <a:endParaRPr lang="el-GR"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21</a:t>
            </a:fld>
            <a:endParaRPr lang="en-US" dirty="0"/>
          </a:p>
        </p:txBody>
      </p:sp>
      <p:graphicFrame>
        <p:nvGraphicFramePr>
          <p:cNvPr id="5" name="Tableau 4"/>
          <p:cNvGraphicFramePr>
            <a:graphicFrameLocks noGrp="1"/>
          </p:cNvGraphicFramePr>
          <p:nvPr>
            <p:extLst>
              <p:ext uri="{D42A27DB-BD31-4B8C-83A1-F6EECF244321}">
                <p14:modId xmlns:p14="http://schemas.microsoft.com/office/powerpoint/2010/main" val="2757084222"/>
              </p:ext>
            </p:extLst>
          </p:nvPr>
        </p:nvGraphicFramePr>
        <p:xfrm>
          <a:off x="1110637" y="2009057"/>
          <a:ext cx="2507456" cy="1528064"/>
        </p:xfrm>
        <a:graphic>
          <a:graphicData uri="http://schemas.openxmlformats.org/drawingml/2006/table">
            <a:tbl>
              <a:tblPr firstRow="1" bandRow="1">
                <a:tableStyleId>{69C7853C-536D-4A76-A0AE-DD22124D55A5}</a:tableStyleId>
              </a:tblPr>
              <a:tblGrid>
                <a:gridCol w="432048">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563240">
                  <a:extLst>
                    <a:ext uri="{9D8B030D-6E8A-4147-A177-3AD203B41FA5}">
                      <a16:colId xmlns:a16="http://schemas.microsoft.com/office/drawing/2014/main" val="20002"/>
                    </a:ext>
                  </a:extLst>
                </a:gridCol>
              </a:tblGrid>
              <a:tr h="370840">
                <a:tc>
                  <a:txBody>
                    <a:bodyPr/>
                    <a:lstStyle/>
                    <a:p>
                      <a:pPr marL="382588" marR="0" lvl="0" indent="-342900" algn="l" defTabSz="914400" rtl="0" eaLnBrk="1" fontAlgn="base" latinLnBrk="0" hangingPunct="1">
                        <a:lnSpc>
                          <a:spcPct val="115000"/>
                        </a:lnSpc>
                        <a:spcBef>
                          <a:spcPct val="0"/>
                        </a:spcBef>
                        <a:spcAft>
                          <a:spcPct val="0"/>
                        </a:spcAft>
                        <a:buClr>
                          <a:srgbClr val="000000"/>
                        </a:buClr>
                        <a:buSzPct val="100000"/>
                        <a:buFont typeface="Helvetica Neue" charset="0"/>
                        <a:buNone/>
                        <a:tabLst>
                          <a:tab pos="939800" algn="l"/>
                          <a:tab pos="952500" algn="l"/>
                        </a:tabLst>
                      </a:pPr>
                      <a:r>
                        <a:rPr kumimoji="0" lang="en-US" sz="1600" b="1" i="0" u="none" strike="noStrike" cap="none" normalizeH="0" baseline="0" dirty="0">
                          <a:ln>
                            <a:noFill/>
                          </a:ln>
                          <a:solidFill>
                            <a:srgbClr val="0000FF"/>
                          </a:solidFill>
                          <a:effectLst/>
                          <a:latin typeface="Calibri"/>
                          <a:ea typeface="ヒラギノ角ゴ ProN W3" charset="0"/>
                          <a:cs typeface="Calibri"/>
                          <a:sym typeface="Helvetica Neue" charset="0"/>
                        </a:rPr>
                        <a:t>ID</a:t>
                      </a:r>
                    </a:p>
                  </a:txBody>
                  <a:tcPr marL="50800" marR="50800" marT="50800" marB="50800" horzOverflow="overflow">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82588" marR="0" lvl="0" indent="-342900" algn="l" defTabSz="914400" rtl="0" eaLnBrk="1" fontAlgn="base" latinLnBrk="0" hangingPunct="1">
                        <a:lnSpc>
                          <a:spcPct val="115000"/>
                        </a:lnSpc>
                        <a:spcBef>
                          <a:spcPct val="0"/>
                        </a:spcBef>
                        <a:spcAft>
                          <a:spcPct val="0"/>
                        </a:spcAft>
                        <a:buClr>
                          <a:srgbClr val="000000"/>
                        </a:buClr>
                        <a:buSzPct val="100000"/>
                        <a:buFont typeface="Helvetica Neue" charset="0"/>
                        <a:buNone/>
                        <a:tabLst>
                          <a:tab pos="939800" algn="l"/>
                          <a:tab pos="952500" algn="l"/>
                        </a:tabLst>
                      </a:pPr>
                      <a:r>
                        <a:rPr kumimoji="0" lang="en-US" sz="1600" b="1" i="0" u="none" strike="noStrike" cap="none" normalizeH="0" baseline="0" dirty="0">
                          <a:ln>
                            <a:noFill/>
                          </a:ln>
                          <a:solidFill>
                            <a:srgbClr val="0000FF"/>
                          </a:solidFill>
                          <a:effectLst/>
                          <a:latin typeface="Calibri"/>
                          <a:ea typeface="ヒラギノ角ゴ ProN W3" charset="0"/>
                          <a:cs typeface="Calibri"/>
                          <a:sym typeface="Helvetica Neue" charset="0"/>
                        </a:rPr>
                        <a:t>Actor</a:t>
                      </a:r>
                    </a:p>
                  </a:txBody>
                  <a:tcPr marL="50800" marR="50800" marT="50800" marB="50800" horzOverflow="overflow">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82588" marR="0" lvl="0" indent="-342900" algn="l" defTabSz="914400" rtl="0" eaLnBrk="1" fontAlgn="base" latinLnBrk="0" hangingPunct="1">
                        <a:lnSpc>
                          <a:spcPct val="115000"/>
                        </a:lnSpc>
                        <a:spcBef>
                          <a:spcPct val="0"/>
                        </a:spcBef>
                        <a:spcAft>
                          <a:spcPct val="0"/>
                        </a:spcAft>
                        <a:buClr>
                          <a:srgbClr val="000000"/>
                        </a:buClr>
                        <a:buSzPct val="100000"/>
                        <a:buFont typeface="Helvetica Neue" charset="0"/>
                        <a:buNone/>
                        <a:tabLst>
                          <a:tab pos="939800" algn="l"/>
                          <a:tab pos="952500" algn="l"/>
                        </a:tabLst>
                      </a:pPr>
                      <a:r>
                        <a:rPr kumimoji="0" lang="en-US" sz="1600" b="1" i="0" u="none" strike="noStrike" cap="none" normalizeH="0" baseline="0" dirty="0">
                          <a:ln>
                            <a:noFill/>
                          </a:ln>
                          <a:solidFill>
                            <a:srgbClr val="0000FF"/>
                          </a:solidFill>
                          <a:effectLst/>
                          <a:latin typeface="Calibri"/>
                          <a:ea typeface="ヒラギノ角ゴ ProN W3" charset="0"/>
                          <a:cs typeface="Calibri"/>
                          <a:sym typeface="Helvetica Neue" charset="0"/>
                        </a:rPr>
                        <a:t>Film</a:t>
                      </a:r>
                    </a:p>
                  </a:txBody>
                  <a:tcPr marL="50800" marR="50800" marT="50800" marB="50800" horzOverflow="overflow">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0"/>
                  </a:ext>
                </a:extLst>
              </a:tr>
              <a:tr h="370840">
                <a:tc>
                  <a:txBody>
                    <a:bodyPr/>
                    <a:lstStyle/>
                    <a:p>
                      <a:pPr marL="39688" marR="0" lvl="0" indent="0" algn="l" defTabSz="914400" rtl="0" eaLnBrk="1" fontAlgn="base" latinLnBrk="0" hangingPunct="1">
                        <a:lnSpc>
                          <a:spcPct val="115000"/>
                        </a:lnSpc>
                        <a:spcBef>
                          <a:spcPct val="0"/>
                        </a:spcBef>
                        <a:spcAft>
                          <a:spcPct val="0"/>
                        </a:spcAft>
                        <a:buClr>
                          <a:srgbClr val="000000"/>
                        </a:buClr>
                        <a:buSzPct val="100000"/>
                        <a:buFont typeface="Helvetica Neue" charset="0"/>
                        <a:buNone/>
                        <a:tabLst/>
                      </a:pPr>
                      <a:r>
                        <a:rPr kumimoji="0" lang="en-US" sz="1600" b="0" i="0" u="none" strike="noStrike" cap="none" normalizeH="0" baseline="0">
                          <a:ln>
                            <a:noFill/>
                          </a:ln>
                          <a:solidFill>
                            <a:schemeClr val="tx1"/>
                          </a:solidFill>
                          <a:effectLst/>
                          <a:latin typeface="Calibri"/>
                          <a:ea typeface="ヒラギノ角ゴ ProN W3" charset="0"/>
                          <a:cs typeface="Calibri"/>
                          <a:sym typeface="Helvetica Neue" charset="0"/>
                        </a:rPr>
                        <a:t>S1</a:t>
                      </a:r>
                    </a:p>
                  </a:txBody>
                  <a:tcPr marL="50800" marR="50800" marT="50800" marB="50800" anchor="ctr" horzOverflow="overflow">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9688" marR="0" lvl="0" indent="0" algn="l" defTabSz="914400" rtl="0" eaLnBrk="1" fontAlgn="base" latinLnBrk="0" hangingPunct="1">
                        <a:lnSpc>
                          <a:spcPct val="115000"/>
                        </a:lnSpc>
                        <a:spcBef>
                          <a:spcPct val="0"/>
                        </a:spcBef>
                        <a:spcAft>
                          <a:spcPct val="0"/>
                        </a:spcAft>
                        <a:buClr>
                          <a:srgbClr val="000000"/>
                        </a:buClr>
                        <a:buSzPct val="100000"/>
                        <a:buFont typeface="Helvetica Neue" charset="0"/>
                        <a:buNone/>
                        <a:tabLst/>
                      </a:pPr>
                      <a:r>
                        <a:rPr kumimoji="0" lang="en-US" sz="1600" b="0" i="0" u="none" strike="noStrike" cap="none" normalizeH="0" baseline="0" dirty="0">
                          <a:ln>
                            <a:noFill/>
                          </a:ln>
                          <a:solidFill>
                            <a:schemeClr val="tx1"/>
                          </a:solidFill>
                          <a:effectLst/>
                          <a:latin typeface="Calibri"/>
                          <a:ea typeface="ヒラギノ角ゴ ProN W3" charset="0"/>
                          <a:cs typeface="Calibri"/>
                          <a:sym typeface="Helvetica Neue" charset="0"/>
                        </a:rPr>
                        <a:t>Al Pacino</a:t>
                      </a:r>
                    </a:p>
                  </a:txBody>
                  <a:tcPr marL="50800" marR="50800" marT="50800" marB="50800" anchor="ctr" horzOverflow="overflow">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9688" marR="0" lvl="0" indent="0" algn="l" defTabSz="914400" rtl="0" eaLnBrk="1" fontAlgn="base" latinLnBrk="0" hangingPunct="1">
                        <a:lnSpc>
                          <a:spcPct val="115000"/>
                        </a:lnSpc>
                        <a:spcBef>
                          <a:spcPct val="0"/>
                        </a:spcBef>
                        <a:spcAft>
                          <a:spcPct val="0"/>
                        </a:spcAft>
                        <a:buClr>
                          <a:srgbClr val="000000"/>
                        </a:buClr>
                        <a:buSzPct val="100000"/>
                        <a:buFont typeface="Helvetica Neue" charset="0"/>
                        <a:buNone/>
                        <a:tabLst/>
                      </a:pPr>
                      <a:r>
                        <a:rPr kumimoji="0" lang="en-US" sz="1600" b="0" i="0" u="none" strike="noStrike" cap="none" normalizeH="0" baseline="0" dirty="0">
                          <a:ln>
                            <a:noFill/>
                          </a:ln>
                          <a:solidFill>
                            <a:schemeClr val="tx1"/>
                          </a:solidFill>
                          <a:effectLst/>
                          <a:latin typeface="Calibri"/>
                          <a:ea typeface="ヒラギノ角ゴ ProN W3" charset="0"/>
                          <a:cs typeface="Calibri"/>
                          <a:sym typeface="Helvetica Neue" charset="0"/>
                        </a:rPr>
                        <a:t>F1</a:t>
                      </a:r>
                    </a:p>
                  </a:txBody>
                  <a:tcPr marL="50800" marR="50800" marT="50800" marB="50800" anchor="ctr" horzOverflow="overflow">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1"/>
                  </a:ext>
                </a:extLst>
              </a:tr>
              <a:tr h="370840">
                <a:tc>
                  <a:txBody>
                    <a:bodyPr/>
                    <a:lstStyle/>
                    <a:p>
                      <a:pPr marL="39688" marR="0" lvl="0" indent="0" algn="l" defTabSz="914400" rtl="0" eaLnBrk="1" fontAlgn="base" latinLnBrk="0" hangingPunct="1">
                        <a:lnSpc>
                          <a:spcPct val="115000"/>
                        </a:lnSpc>
                        <a:spcBef>
                          <a:spcPct val="0"/>
                        </a:spcBef>
                        <a:spcAft>
                          <a:spcPct val="0"/>
                        </a:spcAft>
                        <a:buClr>
                          <a:srgbClr val="000000"/>
                        </a:buClr>
                        <a:buSzPct val="100000"/>
                        <a:buFont typeface="Helvetica Neue" charset="0"/>
                        <a:buNone/>
                        <a:tabLst/>
                      </a:pPr>
                      <a:r>
                        <a:rPr kumimoji="0" lang="en-US" sz="1600" b="0" i="0" u="none" strike="noStrike" cap="none" normalizeH="0" baseline="0">
                          <a:ln>
                            <a:noFill/>
                          </a:ln>
                          <a:solidFill>
                            <a:schemeClr val="tx1"/>
                          </a:solidFill>
                          <a:effectLst/>
                          <a:latin typeface="Calibri"/>
                          <a:ea typeface="ヒラギノ角ゴ ProN W3" charset="0"/>
                          <a:cs typeface="Calibri"/>
                          <a:sym typeface="Helvetica Neue" charset="0"/>
                        </a:rPr>
                        <a:t>S2</a:t>
                      </a:r>
                    </a:p>
                  </a:txBody>
                  <a:tcPr marL="50800" marR="50800" marT="50800" marB="50800" anchor="ctr" horzOverflow="overflow">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9688" marR="0" lvl="0" indent="0" algn="l" defTabSz="914400" rtl="0" eaLnBrk="1" fontAlgn="base" latinLnBrk="0" hangingPunct="1">
                        <a:lnSpc>
                          <a:spcPct val="115000"/>
                        </a:lnSpc>
                        <a:spcBef>
                          <a:spcPct val="0"/>
                        </a:spcBef>
                        <a:spcAft>
                          <a:spcPct val="0"/>
                        </a:spcAft>
                        <a:buClr>
                          <a:srgbClr val="000000"/>
                        </a:buClr>
                        <a:buSzPct val="100000"/>
                        <a:buFont typeface="Helvetica Neue" charset="0"/>
                        <a:buNone/>
                        <a:tabLst/>
                      </a:pPr>
                      <a:r>
                        <a:rPr kumimoji="0" lang="en-US" sz="1600" b="0" i="0" u="none" strike="noStrike" cap="none" normalizeH="0" baseline="0" dirty="0">
                          <a:ln>
                            <a:noFill/>
                          </a:ln>
                          <a:solidFill>
                            <a:schemeClr val="tx1"/>
                          </a:solidFill>
                          <a:effectLst/>
                          <a:latin typeface="Calibri"/>
                          <a:ea typeface="ヒラギノ角ゴ ProN W3" charset="0"/>
                          <a:cs typeface="Calibri"/>
                          <a:sym typeface="Helvetica Neue" charset="0"/>
                        </a:rPr>
                        <a:t>Al Pacino</a:t>
                      </a:r>
                    </a:p>
                  </a:txBody>
                  <a:tcPr marL="50800" marR="50800" marT="50800" marB="50800" anchor="ctr" horzOverflow="overflow">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9688" marR="0" lvl="0" indent="0" algn="l" defTabSz="914400" rtl="0" eaLnBrk="1" fontAlgn="base" latinLnBrk="0" hangingPunct="1">
                        <a:lnSpc>
                          <a:spcPct val="115000"/>
                        </a:lnSpc>
                        <a:spcBef>
                          <a:spcPct val="0"/>
                        </a:spcBef>
                        <a:spcAft>
                          <a:spcPct val="0"/>
                        </a:spcAft>
                        <a:buClr>
                          <a:srgbClr val="000000"/>
                        </a:buClr>
                        <a:buSzPct val="100000"/>
                        <a:buFont typeface="Helvetica Neue" charset="0"/>
                        <a:buNone/>
                        <a:tabLst/>
                      </a:pPr>
                      <a:r>
                        <a:rPr kumimoji="0" lang="en-US" sz="1600" b="0" i="0" u="none" strike="noStrike" cap="none" normalizeH="0" baseline="0">
                          <a:ln>
                            <a:noFill/>
                          </a:ln>
                          <a:solidFill>
                            <a:schemeClr val="tx1"/>
                          </a:solidFill>
                          <a:effectLst/>
                          <a:latin typeface="Calibri"/>
                          <a:ea typeface="ヒラギノ角ゴ ProN W3" charset="0"/>
                          <a:cs typeface="Calibri"/>
                          <a:sym typeface="Helvetica Neue" charset="0"/>
                        </a:rPr>
                        <a:t>F2</a:t>
                      </a:r>
                    </a:p>
                  </a:txBody>
                  <a:tcPr marL="50800" marR="50800" marT="50800" marB="50800" anchor="ctr" horzOverflow="overflow">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2"/>
                  </a:ext>
                </a:extLst>
              </a:tr>
              <a:tr h="370840">
                <a:tc>
                  <a:txBody>
                    <a:bodyPr/>
                    <a:lstStyle/>
                    <a:p>
                      <a:pPr marL="39688" marR="0" lvl="0" indent="0" algn="l" defTabSz="914400" rtl="0" eaLnBrk="1" fontAlgn="base" latinLnBrk="0" hangingPunct="1">
                        <a:lnSpc>
                          <a:spcPct val="115000"/>
                        </a:lnSpc>
                        <a:spcBef>
                          <a:spcPct val="0"/>
                        </a:spcBef>
                        <a:spcAft>
                          <a:spcPct val="0"/>
                        </a:spcAft>
                        <a:buClr>
                          <a:srgbClr val="000000"/>
                        </a:buClr>
                        <a:buSzPct val="100000"/>
                        <a:buFont typeface="Helvetica Neue" charset="0"/>
                        <a:buNone/>
                        <a:tabLst/>
                      </a:pPr>
                      <a:r>
                        <a:rPr kumimoji="0" lang="en-US" sz="1600" b="0" i="0" u="none" strike="noStrike" cap="none" normalizeH="0" baseline="0">
                          <a:ln>
                            <a:noFill/>
                          </a:ln>
                          <a:solidFill>
                            <a:schemeClr val="tx1"/>
                          </a:solidFill>
                          <a:effectLst/>
                          <a:latin typeface="Calibri"/>
                          <a:ea typeface="ヒラギノ角ゴ ProN W3" charset="0"/>
                          <a:cs typeface="Calibri"/>
                          <a:sym typeface="Helvetica Neue" charset="0"/>
                        </a:rPr>
                        <a:t>S3</a:t>
                      </a:r>
                    </a:p>
                  </a:txBody>
                  <a:tcPr marL="50800" marR="50800" marT="50800" marB="50800" anchor="ctr" horzOverflow="overflow">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9688" marR="0" lvl="0" indent="0" algn="l" defTabSz="914400" rtl="0" eaLnBrk="1" fontAlgn="base" latinLnBrk="0" hangingPunct="1">
                        <a:lnSpc>
                          <a:spcPct val="115000"/>
                        </a:lnSpc>
                        <a:spcBef>
                          <a:spcPct val="0"/>
                        </a:spcBef>
                        <a:spcAft>
                          <a:spcPct val="0"/>
                        </a:spcAft>
                        <a:buClr>
                          <a:srgbClr val="000000"/>
                        </a:buClr>
                        <a:buSzPct val="100000"/>
                        <a:buFont typeface="Helvetica Neue" charset="0"/>
                        <a:buNone/>
                        <a:tabLst/>
                      </a:pPr>
                      <a:r>
                        <a:rPr kumimoji="0" lang="en-US" sz="1600" b="0" i="0" u="none" strike="noStrike" cap="none" normalizeH="0" baseline="0">
                          <a:ln>
                            <a:noFill/>
                          </a:ln>
                          <a:solidFill>
                            <a:schemeClr val="tx1"/>
                          </a:solidFill>
                          <a:effectLst/>
                          <a:latin typeface="Calibri"/>
                          <a:ea typeface="ヒラギノ角ゴ ProN W3" charset="0"/>
                          <a:cs typeface="Calibri"/>
                          <a:sym typeface="Helvetica Neue" charset="0"/>
                        </a:rPr>
                        <a:t>Marlon Brando</a:t>
                      </a:r>
                    </a:p>
                  </a:txBody>
                  <a:tcPr marL="50800" marR="50800" marT="50800" marB="50800" anchor="ctr" horzOverflow="overflow">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9688" marR="0" lvl="0" indent="0" algn="l" defTabSz="914400" rtl="0" eaLnBrk="1" fontAlgn="base" latinLnBrk="0" hangingPunct="1">
                        <a:lnSpc>
                          <a:spcPct val="115000"/>
                        </a:lnSpc>
                        <a:spcBef>
                          <a:spcPct val="0"/>
                        </a:spcBef>
                        <a:spcAft>
                          <a:spcPct val="0"/>
                        </a:spcAft>
                        <a:buClr>
                          <a:srgbClr val="000000"/>
                        </a:buClr>
                        <a:buSzPct val="100000"/>
                        <a:buFont typeface="Helvetica Neue" charset="0"/>
                        <a:buNone/>
                        <a:tabLst/>
                      </a:pPr>
                      <a:r>
                        <a:rPr kumimoji="0" lang="en-US" sz="1600" b="0" i="0" u="none" strike="noStrike" cap="none" normalizeH="0" baseline="0" dirty="0">
                          <a:ln>
                            <a:noFill/>
                          </a:ln>
                          <a:solidFill>
                            <a:schemeClr val="tx1"/>
                          </a:solidFill>
                          <a:effectLst/>
                          <a:latin typeface="Calibri"/>
                          <a:ea typeface="ヒラギノ角ゴ ProN W3" charset="0"/>
                          <a:cs typeface="Calibri"/>
                          <a:sym typeface="Helvetica Neue" charset="0"/>
                        </a:rPr>
                        <a:t>F2</a:t>
                      </a:r>
                    </a:p>
                  </a:txBody>
                  <a:tcPr marL="50800" marR="50800" marT="50800" marB="50800" anchor="ctr" horzOverflow="overflow">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3"/>
                  </a:ext>
                </a:extLst>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498444643"/>
              </p:ext>
            </p:extLst>
          </p:nvPr>
        </p:nvGraphicFramePr>
        <p:xfrm>
          <a:off x="4711037" y="1963019"/>
          <a:ext cx="3456384" cy="1146048"/>
        </p:xfrm>
        <a:graphic>
          <a:graphicData uri="http://schemas.openxmlformats.org/drawingml/2006/table">
            <a:tbl>
              <a:tblPr firstRow="1" bandRow="1">
                <a:tableStyleId>{69C7853C-536D-4A76-A0AE-DD22124D55A5}</a:tableStyleId>
              </a:tblPr>
              <a:tblGrid>
                <a:gridCol w="432048">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tblGrid>
              <a:tr h="370840">
                <a:tc>
                  <a:txBody>
                    <a:bodyPr/>
                    <a:lstStyle/>
                    <a:p>
                      <a:pPr marL="382588" marR="0" lvl="0" indent="-342900" algn="l" defTabSz="914400" rtl="0" eaLnBrk="1" fontAlgn="base" latinLnBrk="0" hangingPunct="1">
                        <a:lnSpc>
                          <a:spcPct val="115000"/>
                        </a:lnSpc>
                        <a:spcBef>
                          <a:spcPct val="0"/>
                        </a:spcBef>
                        <a:spcAft>
                          <a:spcPct val="0"/>
                        </a:spcAft>
                        <a:buClr>
                          <a:srgbClr val="000000"/>
                        </a:buClr>
                        <a:buSzPct val="100000"/>
                        <a:buFont typeface="Helvetica Neue" charset="0"/>
                        <a:buNone/>
                        <a:tabLst>
                          <a:tab pos="939800" algn="l"/>
                          <a:tab pos="952500" algn="l"/>
                        </a:tabLst>
                      </a:pPr>
                      <a:r>
                        <a:rPr kumimoji="0" lang="en-US" sz="1600" b="1" i="0" u="none" strike="noStrike" cap="none" normalizeH="0" baseline="0" dirty="0">
                          <a:ln>
                            <a:noFill/>
                          </a:ln>
                          <a:solidFill>
                            <a:srgbClr val="FFFFFF"/>
                          </a:solidFill>
                          <a:effectLst/>
                          <a:latin typeface="Calibri"/>
                          <a:ea typeface="ヒラギノ角ゴ ProN W3" charset="0"/>
                          <a:cs typeface="Calibri"/>
                          <a:sym typeface="Helvetica Neue" charset="0"/>
                        </a:rPr>
                        <a:t>ID</a:t>
                      </a:r>
                    </a:p>
                  </a:txBody>
                  <a:tcPr marL="50800" marR="50800" marT="50800" marB="50800" horzOverflow="overflow">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tc>
                  <a:txBody>
                    <a:bodyPr/>
                    <a:lstStyle/>
                    <a:p>
                      <a:pPr marL="382588" marR="0" lvl="0" indent="-342900" algn="l" defTabSz="914400" rtl="0" eaLnBrk="1" fontAlgn="base" latinLnBrk="0" hangingPunct="1">
                        <a:lnSpc>
                          <a:spcPct val="115000"/>
                        </a:lnSpc>
                        <a:spcBef>
                          <a:spcPct val="0"/>
                        </a:spcBef>
                        <a:spcAft>
                          <a:spcPct val="0"/>
                        </a:spcAft>
                        <a:buClr>
                          <a:srgbClr val="000000"/>
                        </a:buClr>
                        <a:buSzPct val="100000"/>
                        <a:buFont typeface="Helvetica Neue" charset="0"/>
                        <a:buNone/>
                        <a:tabLst>
                          <a:tab pos="939800" algn="l"/>
                          <a:tab pos="952500" algn="l"/>
                        </a:tabLst>
                      </a:pPr>
                      <a:r>
                        <a:rPr kumimoji="0" lang="en-US" sz="1600" b="1" i="0" u="none" strike="noStrike" cap="none" normalizeH="0" baseline="0" dirty="0">
                          <a:ln>
                            <a:noFill/>
                          </a:ln>
                          <a:solidFill>
                            <a:srgbClr val="FFFFFF"/>
                          </a:solidFill>
                          <a:effectLst/>
                          <a:latin typeface="Calibri"/>
                          <a:ea typeface="ヒラギノ角ゴ ProN W3" charset="0"/>
                          <a:cs typeface="Calibri"/>
                          <a:sym typeface="Helvetica Neue" charset="0"/>
                        </a:rPr>
                        <a:t>Name</a:t>
                      </a:r>
                    </a:p>
                  </a:txBody>
                  <a:tcPr marL="50800" marR="50800" marT="50800" marB="50800" horzOverflow="overflow">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tc>
                  <a:txBody>
                    <a:bodyPr/>
                    <a:lstStyle/>
                    <a:p>
                      <a:pPr marL="382588" marR="0" lvl="0" indent="-342900" algn="l" defTabSz="914400" rtl="0" eaLnBrk="1" fontAlgn="base" latinLnBrk="0" hangingPunct="1">
                        <a:lnSpc>
                          <a:spcPct val="115000"/>
                        </a:lnSpc>
                        <a:spcBef>
                          <a:spcPct val="0"/>
                        </a:spcBef>
                        <a:spcAft>
                          <a:spcPct val="0"/>
                        </a:spcAft>
                        <a:buClr>
                          <a:srgbClr val="000000"/>
                        </a:buClr>
                        <a:buSzPct val="100000"/>
                        <a:buFont typeface="Helvetica Neue" charset="0"/>
                        <a:buNone/>
                        <a:tabLst>
                          <a:tab pos="939800" algn="l"/>
                          <a:tab pos="952500" algn="l"/>
                        </a:tabLst>
                      </a:pPr>
                      <a:r>
                        <a:rPr kumimoji="0" lang="en-US" sz="1600" b="1" i="0" u="none" strike="noStrike" cap="none" normalizeH="0" baseline="0" dirty="0">
                          <a:ln>
                            <a:noFill/>
                          </a:ln>
                          <a:solidFill>
                            <a:srgbClr val="FFFFFF"/>
                          </a:solidFill>
                          <a:effectLst/>
                          <a:latin typeface="Calibri"/>
                          <a:ea typeface="ヒラギノ角ゴ ProN W3" charset="0"/>
                          <a:cs typeface="Calibri"/>
                          <a:sym typeface="Helvetica Neue" charset="0"/>
                        </a:rPr>
                        <a:t>Year</a:t>
                      </a:r>
                    </a:p>
                  </a:txBody>
                  <a:tcPr marL="50800" marR="50800" marT="50800" marB="50800" horzOverflow="overflow">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tc>
                  <a:txBody>
                    <a:bodyPr/>
                    <a:lstStyle/>
                    <a:p>
                      <a:pPr marL="382588" marR="0" lvl="0" indent="-342900" algn="l" defTabSz="914400" rtl="0" eaLnBrk="1" fontAlgn="base" latinLnBrk="0" hangingPunct="1">
                        <a:lnSpc>
                          <a:spcPct val="115000"/>
                        </a:lnSpc>
                        <a:spcBef>
                          <a:spcPct val="0"/>
                        </a:spcBef>
                        <a:spcAft>
                          <a:spcPct val="0"/>
                        </a:spcAft>
                        <a:buClr>
                          <a:srgbClr val="000000"/>
                        </a:buClr>
                        <a:buSzPct val="100000"/>
                        <a:buFont typeface="Helvetica Neue" charset="0"/>
                        <a:buNone/>
                        <a:tabLst>
                          <a:tab pos="939800" algn="l"/>
                          <a:tab pos="952500" algn="l"/>
                        </a:tabLst>
                      </a:pPr>
                      <a:r>
                        <a:rPr kumimoji="0" lang="en-US" sz="1600" b="1" i="0" u="none" strike="noStrike" cap="none" normalizeH="0" baseline="0">
                          <a:ln>
                            <a:noFill/>
                          </a:ln>
                          <a:solidFill>
                            <a:srgbClr val="FFFFFF"/>
                          </a:solidFill>
                          <a:effectLst/>
                          <a:latin typeface="Calibri"/>
                          <a:ea typeface="ヒラギノ角ゴ ProN W3" charset="0"/>
                          <a:cs typeface="Calibri"/>
                          <a:sym typeface="Helvetica Neue" charset="0"/>
                        </a:rPr>
                        <a:t>Rating</a:t>
                      </a:r>
                    </a:p>
                  </a:txBody>
                  <a:tcPr marL="50800" marR="50800" marT="50800" marB="50800" horzOverflow="overflow">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extLst>
                  <a:ext uri="{0D108BD9-81ED-4DB2-BD59-A6C34878D82A}">
                    <a16:rowId xmlns:a16="http://schemas.microsoft.com/office/drawing/2014/main" val="10000"/>
                  </a:ext>
                </a:extLst>
              </a:tr>
              <a:tr h="370840">
                <a:tc>
                  <a:txBody>
                    <a:bodyPr/>
                    <a:lstStyle/>
                    <a:p>
                      <a:pPr marL="39688" marR="0" lvl="0" indent="0" algn="l" defTabSz="914400" rtl="0" eaLnBrk="1" fontAlgn="base" latinLnBrk="0" hangingPunct="1">
                        <a:lnSpc>
                          <a:spcPct val="115000"/>
                        </a:lnSpc>
                        <a:spcBef>
                          <a:spcPct val="0"/>
                        </a:spcBef>
                        <a:spcAft>
                          <a:spcPct val="0"/>
                        </a:spcAft>
                        <a:buClr>
                          <a:srgbClr val="000000"/>
                        </a:buClr>
                        <a:buSzPct val="100000"/>
                        <a:buFont typeface="Helvetica Neue" charset="0"/>
                        <a:buNone/>
                        <a:tabLst/>
                      </a:pPr>
                      <a:r>
                        <a:rPr kumimoji="0" lang="en-US" sz="1600" b="0" i="0" u="none" strike="noStrike" cap="none" normalizeH="0" baseline="0">
                          <a:ln>
                            <a:noFill/>
                          </a:ln>
                          <a:solidFill>
                            <a:schemeClr val="tx1"/>
                          </a:solidFill>
                          <a:effectLst/>
                          <a:latin typeface="Calibri"/>
                          <a:ea typeface="ヒラギノ角ゴ ProN W3" charset="0"/>
                          <a:cs typeface="Calibri"/>
                          <a:sym typeface="Helvetica Neue" charset="0"/>
                        </a:rPr>
                        <a:t>F1</a:t>
                      </a:r>
                    </a:p>
                  </a:txBody>
                  <a:tcPr marL="50800" marR="50800" marT="50800" marB="50800" anchor="ctr" horzOverflow="overflow">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tc>
                  <a:txBody>
                    <a:bodyPr/>
                    <a:lstStyle/>
                    <a:p>
                      <a:pPr marL="39688" marR="0" lvl="0" indent="0" algn="l" defTabSz="914400" rtl="0" eaLnBrk="1" fontAlgn="base" latinLnBrk="0" hangingPunct="1">
                        <a:lnSpc>
                          <a:spcPct val="115000"/>
                        </a:lnSpc>
                        <a:spcBef>
                          <a:spcPct val="0"/>
                        </a:spcBef>
                        <a:spcAft>
                          <a:spcPct val="0"/>
                        </a:spcAft>
                        <a:buClr>
                          <a:srgbClr val="000000"/>
                        </a:buClr>
                        <a:buSzPct val="100000"/>
                        <a:buFont typeface="Helvetica Neue" charset="0"/>
                        <a:buNone/>
                        <a:tabLst/>
                      </a:pPr>
                      <a:r>
                        <a:rPr kumimoji="0" lang="en-US" sz="1600" b="0" i="0" u="none" strike="noStrike" cap="none" normalizeH="0" baseline="0" dirty="0">
                          <a:ln>
                            <a:noFill/>
                          </a:ln>
                          <a:solidFill>
                            <a:schemeClr val="tx1"/>
                          </a:solidFill>
                          <a:effectLst/>
                          <a:latin typeface="Calibri"/>
                          <a:ea typeface="ヒラギノ角ゴ ProN W3" charset="0"/>
                          <a:cs typeface="Calibri"/>
                          <a:sym typeface="Helvetica Neue" charset="0"/>
                        </a:rPr>
                        <a:t>The Godfather</a:t>
                      </a:r>
                    </a:p>
                  </a:txBody>
                  <a:tcPr marL="50800" marR="50800" marT="50800" marB="50800" anchor="ctr" horzOverflow="overflow">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tc>
                  <a:txBody>
                    <a:bodyPr/>
                    <a:lstStyle/>
                    <a:p>
                      <a:pPr marL="39688" marR="0" lvl="0" indent="0" algn="l" defTabSz="914400" rtl="0" eaLnBrk="1" fontAlgn="base" latinLnBrk="0" hangingPunct="1">
                        <a:lnSpc>
                          <a:spcPct val="115000"/>
                        </a:lnSpc>
                        <a:spcBef>
                          <a:spcPct val="0"/>
                        </a:spcBef>
                        <a:spcAft>
                          <a:spcPct val="0"/>
                        </a:spcAft>
                        <a:buClr>
                          <a:srgbClr val="000000"/>
                        </a:buClr>
                        <a:buSzPct val="100000"/>
                        <a:buFont typeface="Helvetica Neue" charset="0"/>
                        <a:buNone/>
                        <a:tabLst/>
                      </a:pPr>
                      <a:r>
                        <a:rPr kumimoji="0" lang="en-US" sz="1600" b="0" i="0" u="none" strike="noStrike" cap="none" normalizeH="0" baseline="0" dirty="0">
                          <a:ln>
                            <a:noFill/>
                          </a:ln>
                          <a:solidFill>
                            <a:schemeClr val="tx1"/>
                          </a:solidFill>
                          <a:effectLst/>
                          <a:latin typeface="Calibri"/>
                          <a:ea typeface="ヒラギノ角ゴ ProN W3" charset="0"/>
                          <a:cs typeface="Calibri"/>
                          <a:sym typeface="Helvetica Neue" charset="0"/>
                        </a:rPr>
                        <a:t>1972</a:t>
                      </a:r>
                    </a:p>
                  </a:txBody>
                  <a:tcPr marL="50800" marR="50800" marT="50800" marB="50800" anchor="ctr" horzOverflow="overflow">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tc>
                  <a:txBody>
                    <a:bodyPr/>
                    <a:lstStyle/>
                    <a:p>
                      <a:pPr marL="39688" marR="0" lvl="0" indent="0" algn="l" defTabSz="914400" rtl="0" eaLnBrk="1" fontAlgn="base" latinLnBrk="0" hangingPunct="1">
                        <a:lnSpc>
                          <a:spcPct val="115000"/>
                        </a:lnSpc>
                        <a:spcBef>
                          <a:spcPct val="0"/>
                        </a:spcBef>
                        <a:spcAft>
                          <a:spcPct val="0"/>
                        </a:spcAft>
                        <a:buClr>
                          <a:srgbClr val="000000"/>
                        </a:buClr>
                        <a:buSzPct val="100000"/>
                        <a:buFont typeface="Helvetica Neue" charset="0"/>
                        <a:buNone/>
                        <a:tabLst/>
                      </a:pPr>
                      <a:r>
                        <a:rPr kumimoji="0" lang="en-US" sz="1600" b="0" i="0" u="none" strike="noStrike" cap="none" normalizeH="0" baseline="0" dirty="0" smtClean="0">
                          <a:ln>
                            <a:noFill/>
                          </a:ln>
                          <a:solidFill>
                            <a:schemeClr val="tx1"/>
                          </a:solidFill>
                          <a:effectLst/>
                          <a:latin typeface="Calibri"/>
                          <a:ea typeface="ヒラギノ角ゴ ProN W3" charset="0"/>
                          <a:cs typeface="Calibri"/>
                          <a:sym typeface="Helvetica Neue" charset="0"/>
                        </a:rPr>
                        <a:t>9.2</a:t>
                      </a:r>
                      <a:endParaRPr kumimoji="0" lang="en-US" sz="1600" b="0" i="0" u="none" strike="noStrike" cap="none" normalizeH="0" baseline="0" dirty="0">
                        <a:ln>
                          <a:noFill/>
                        </a:ln>
                        <a:solidFill>
                          <a:schemeClr val="tx1"/>
                        </a:solidFill>
                        <a:effectLst/>
                        <a:latin typeface="Calibri"/>
                        <a:ea typeface="ヒラギノ角ゴ ProN W3" charset="0"/>
                        <a:cs typeface="Calibri"/>
                        <a:sym typeface="Helvetica Neue" charset="0"/>
                      </a:endParaRPr>
                    </a:p>
                  </a:txBody>
                  <a:tcPr marL="50800" marR="50800" marT="50800" marB="50800" anchor="ctr" horzOverflow="overflow">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extLst>
                  <a:ext uri="{0D108BD9-81ED-4DB2-BD59-A6C34878D82A}">
                    <a16:rowId xmlns:a16="http://schemas.microsoft.com/office/drawing/2014/main" val="10001"/>
                  </a:ext>
                </a:extLst>
              </a:tr>
              <a:tr h="370840">
                <a:tc>
                  <a:txBody>
                    <a:bodyPr/>
                    <a:lstStyle/>
                    <a:p>
                      <a:pPr marL="39688" marR="0" lvl="0" indent="0" algn="l" defTabSz="914400" rtl="0" eaLnBrk="1" fontAlgn="base" latinLnBrk="0" hangingPunct="1">
                        <a:lnSpc>
                          <a:spcPct val="115000"/>
                        </a:lnSpc>
                        <a:spcBef>
                          <a:spcPct val="0"/>
                        </a:spcBef>
                        <a:spcAft>
                          <a:spcPct val="0"/>
                        </a:spcAft>
                        <a:buClr>
                          <a:srgbClr val="000000"/>
                        </a:buClr>
                        <a:buSzPct val="100000"/>
                        <a:buFont typeface="Helvetica Neue" charset="0"/>
                        <a:buNone/>
                        <a:tabLst/>
                      </a:pPr>
                      <a:r>
                        <a:rPr kumimoji="0" lang="en-US" sz="1600" b="0" i="0" u="none" strike="noStrike" cap="none" normalizeH="0" baseline="0">
                          <a:ln>
                            <a:noFill/>
                          </a:ln>
                          <a:solidFill>
                            <a:schemeClr val="tx1"/>
                          </a:solidFill>
                          <a:effectLst/>
                          <a:latin typeface="Calibri"/>
                          <a:ea typeface="ヒラギノ角ゴ ProN W3" charset="0"/>
                          <a:cs typeface="Calibri"/>
                          <a:sym typeface="Helvetica Neue" charset="0"/>
                        </a:rPr>
                        <a:t>F2</a:t>
                      </a:r>
                    </a:p>
                  </a:txBody>
                  <a:tcPr marL="50800" marR="50800" marT="50800" marB="50800" anchor="ctr" horzOverflow="overflow">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tc>
                  <a:txBody>
                    <a:bodyPr/>
                    <a:lstStyle/>
                    <a:p>
                      <a:pPr marL="39688" marR="0" lvl="0" indent="0" algn="l" defTabSz="914400" rtl="0" eaLnBrk="1" fontAlgn="base" latinLnBrk="0" hangingPunct="1">
                        <a:lnSpc>
                          <a:spcPct val="115000"/>
                        </a:lnSpc>
                        <a:spcBef>
                          <a:spcPct val="0"/>
                        </a:spcBef>
                        <a:spcAft>
                          <a:spcPct val="0"/>
                        </a:spcAft>
                        <a:buClr>
                          <a:srgbClr val="000000"/>
                        </a:buClr>
                        <a:buSzPct val="100000"/>
                        <a:buFont typeface="Helvetica Neue" charset="0"/>
                        <a:buNone/>
                        <a:tabLst/>
                      </a:pPr>
                      <a:r>
                        <a:rPr kumimoji="0" lang="en-US" sz="1600" b="0" i="0" u="none" strike="noStrike" cap="none" normalizeH="0" baseline="0" dirty="0" err="1">
                          <a:ln>
                            <a:noFill/>
                          </a:ln>
                          <a:solidFill>
                            <a:schemeClr val="tx1"/>
                          </a:solidFill>
                          <a:effectLst/>
                          <a:latin typeface="Calibri"/>
                          <a:ea typeface="ヒラギノ角ゴ ProN W3" charset="0"/>
                          <a:cs typeface="Calibri"/>
                          <a:sym typeface="Helvetica Neue" charset="0"/>
                        </a:rPr>
                        <a:t>Gottvatter</a:t>
                      </a:r>
                      <a:r>
                        <a:rPr kumimoji="0" lang="en-US" sz="1600" b="0" i="0" u="none" strike="noStrike" cap="none" normalizeH="0" baseline="0" dirty="0">
                          <a:ln>
                            <a:noFill/>
                          </a:ln>
                          <a:solidFill>
                            <a:schemeClr val="tx1"/>
                          </a:solidFill>
                          <a:effectLst/>
                          <a:latin typeface="Calibri"/>
                          <a:ea typeface="ヒラギノ角ゴ ProN W3" charset="0"/>
                          <a:cs typeface="Calibri"/>
                          <a:sym typeface="Helvetica Neue" charset="0"/>
                        </a:rPr>
                        <a:t>, The</a:t>
                      </a:r>
                    </a:p>
                  </a:txBody>
                  <a:tcPr marL="50800" marR="50800" marT="50800" marB="50800" anchor="ctr" horzOverflow="overflow">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tc>
                  <a:txBody>
                    <a:bodyPr/>
                    <a:lstStyle/>
                    <a:p>
                      <a:pPr marL="39688" marR="0" lvl="0" indent="0" algn="l" defTabSz="914400" rtl="0" eaLnBrk="1" fontAlgn="base" latinLnBrk="0" hangingPunct="1">
                        <a:lnSpc>
                          <a:spcPct val="115000"/>
                        </a:lnSpc>
                        <a:spcBef>
                          <a:spcPct val="0"/>
                        </a:spcBef>
                        <a:spcAft>
                          <a:spcPct val="0"/>
                        </a:spcAft>
                        <a:buClr>
                          <a:srgbClr val="000000"/>
                        </a:buClr>
                        <a:buSzPct val="100000"/>
                        <a:buFont typeface="Helvetica Neue" charset="0"/>
                        <a:buNone/>
                        <a:tabLst/>
                      </a:pPr>
                      <a:r>
                        <a:rPr kumimoji="0" lang="en-US" sz="1600" b="0" i="0" u="none" strike="noStrike" cap="none" normalizeH="0" baseline="0" dirty="0">
                          <a:ln>
                            <a:noFill/>
                          </a:ln>
                          <a:solidFill>
                            <a:schemeClr val="tx1"/>
                          </a:solidFill>
                          <a:effectLst/>
                          <a:latin typeface="Calibri"/>
                          <a:ea typeface="ヒラギノ角ゴ ProN W3" charset="0"/>
                          <a:cs typeface="Calibri"/>
                          <a:sym typeface="Helvetica Neue" charset="0"/>
                        </a:rPr>
                        <a:t>72</a:t>
                      </a:r>
                    </a:p>
                  </a:txBody>
                  <a:tcPr marL="50800" marR="50800" marT="50800" marB="50800" anchor="ctr" horzOverflow="overflow">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tc>
                  <a:txBody>
                    <a:bodyPr/>
                    <a:lstStyle/>
                    <a:p>
                      <a:pPr marL="39688" marR="0" lvl="0" indent="0" algn="l" defTabSz="914400" rtl="0" eaLnBrk="1" fontAlgn="base" latinLnBrk="0" hangingPunct="1">
                        <a:lnSpc>
                          <a:spcPct val="115000"/>
                        </a:lnSpc>
                        <a:spcBef>
                          <a:spcPct val="0"/>
                        </a:spcBef>
                        <a:spcAft>
                          <a:spcPct val="0"/>
                        </a:spcAft>
                        <a:buClr>
                          <a:srgbClr val="000000"/>
                        </a:buClr>
                        <a:buSzPct val="100000"/>
                        <a:buFont typeface="Helvetica Neue" charset="0"/>
                        <a:buNone/>
                        <a:tabLst/>
                      </a:pPr>
                      <a:endParaRPr kumimoji="0" lang="en-US" sz="1600" b="0" i="0" u="none" strike="noStrike" cap="none" normalizeH="0" baseline="0" dirty="0">
                        <a:ln>
                          <a:noFill/>
                        </a:ln>
                        <a:solidFill>
                          <a:schemeClr val="tx1"/>
                        </a:solidFill>
                        <a:effectLst/>
                        <a:latin typeface="Calibri"/>
                        <a:ea typeface="ヒラギノ角ゴ ProN W3" charset="0"/>
                        <a:cs typeface="Calibri"/>
                        <a:sym typeface="Helvetica Neue" charset="0"/>
                      </a:endParaRPr>
                    </a:p>
                  </a:txBody>
                  <a:tcPr marL="50800" marR="50800" marT="50800" marB="50800" anchor="ctr" horzOverflow="overflow">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extLst>
                  <a:ext uri="{0D108BD9-81ED-4DB2-BD59-A6C34878D82A}">
                    <a16:rowId xmlns:a16="http://schemas.microsoft.com/office/drawing/2014/main" val="10002"/>
                  </a:ext>
                </a:extLst>
              </a:tr>
            </a:tbl>
          </a:graphicData>
        </a:graphic>
      </p:graphicFrame>
      <p:cxnSp>
        <p:nvCxnSpPr>
          <p:cNvPr id="7" name="Connecteur droit avec flèche 6"/>
          <p:cNvCxnSpPr/>
          <p:nvPr/>
        </p:nvCxnSpPr>
        <p:spPr>
          <a:xfrm flipH="1">
            <a:off x="3630917" y="2554859"/>
            <a:ext cx="1092944" cy="720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8" name="Connecteur droit avec flèche 7"/>
          <p:cNvCxnSpPr/>
          <p:nvPr/>
        </p:nvCxnSpPr>
        <p:spPr>
          <a:xfrm flipH="1">
            <a:off x="3630917" y="2914899"/>
            <a:ext cx="1092944" cy="720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9" name="Connecteur droit avec flèche 8"/>
          <p:cNvCxnSpPr/>
          <p:nvPr/>
        </p:nvCxnSpPr>
        <p:spPr>
          <a:xfrm flipH="1">
            <a:off x="3630917" y="2914899"/>
            <a:ext cx="1092944" cy="4562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1" name="Rectangle 4"/>
          <p:cNvSpPr>
            <a:spLocks/>
          </p:cNvSpPr>
          <p:nvPr/>
        </p:nvSpPr>
        <p:spPr bwMode="auto">
          <a:xfrm>
            <a:off x="1793156" y="4301618"/>
            <a:ext cx="1066996" cy="364844"/>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9050" cap="flat">
                <a:solidFill>
                  <a:schemeClr val="tx1"/>
                </a:solidFill>
                <a:miter lim="800000"/>
                <a:headEnd type="none" w="med" len="med"/>
                <a:tailEnd type="none" w="med" len="med"/>
              </a14:hiddenLine>
            </a:ext>
          </a:extLst>
        </p:spPr>
        <p:txBody>
          <a:bodyPr wrap="none" lIns="25400" tIns="25400" rIns="42821" bIns="25400">
            <a:spAutoFit/>
          </a:bodyPr>
          <a:lstStyle/>
          <a:p>
            <a:pPr algn="ctr">
              <a:buNone/>
            </a:pPr>
            <a:r>
              <a:rPr lang="en-US" sz="1600" i="1" dirty="0">
                <a:solidFill>
                  <a:srgbClr val="00CC00"/>
                </a:solidFill>
                <a:latin typeface="Helvetica Neue" charset="0"/>
                <a:ea typeface="ＭＳ Ｐゴシック" charset="0"/>
                <a:cs typeface="Helvetica Neue" charset="0"/>
                <a:sym typeface="Helvetica Neue" charset="0"/>
              </a:rPr>
              <a:t>m1</a:t>
            </a:r>
            <a:r>
              <a:rPr lang="en-US" sz="1600" dirty="0">
                <a:solidFill>
                  <a:schemeClr val="tx1"/>
                </a:solidFill>
                <a:latin typeface="Helvetica Neue" charset="0"/>
                <a:ea typeface="ＭＳ Ｐゴシック" charset="0"/>
                <a:cs typeface="Helvetica Neue" charset="0"/>
                <a:sym typeface="Helvetica Neue" charset="0"/>
              </a:rPr>
              <a:t>,movie</a:t>
            </a:r>
          </a:p>
        </p:txBody>
      </p:sp>
      <p:sp>
        <p:nvSpPr>
          <p:cNvPr id="12" name="Rectangle 5"/>
          <p:cNvSpPr>
            <a:spLocks/>
          </p:cNvSpPr>
          <p:nvPr/>
        </p:nvSpPr>
        <p:spPr bwMode="auto">
          <a:xfrm>
            <a:off x="1181930" y="4865121"/>
            <a:ext cx="687188" cy="364844"/>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9050" cap="flat">
                <a:solidFill>
                  <a:schemeClr val="tx1"/>
                </a:solidFill>
                <a:miter lim="800000"/>
                <a:headEnd type="none" w="med" len="med"/>
                <a:tailEnd type="none" w="med" len="med"/>
              </a14:hiddenLine>
            </a:ext>
          </a:extLst>
        </p:spPr>
        <p:txBody>
          <a:bodyPr wrap="none" lIns="25400" tIns="25400" rIns="42821" bIns="25400">
            <a:spAutoFit/>
          </a:bodyPr>
          <a:lstStyle/>
          <a:p>
            <a:pPr algn="ctr">
              <a:buNone/>
            </a:pPr>
            <a:r>
              <a:rPr lang="en-US" sz="1600" i="1">
                <a:solidFill>
                  <a:srgbClr val="FD9A00"/>
                </a:solidFill>
                <a:latin typeface="Helvetica Neue" charset="0"/>
                <a:ea typeface="ＭＳ Ｐゴシック" charset="0"/>
                <a:cs typeface="Helvetica Neue" charset="0"/>
                <a:sym typeface="Helvetica Neue" charset="0"/>
              </a:rPr>
              <a:t>t1</a:t>
            </a:r>
            <a:r>
              <a:rPr lang="en-US" sz="1600">
                <a:solidFill>
                  <a:schemeClr val="tx1"/>
                </a:solidFill>
                <a:latin typeface="Helvetica Neue" charset="0"/>
                <a:ea typeface="ＭＳ Ｐゴシック" charset="0"/>
                <a:cs typeface="Helvetica Neue" charset="0"/>
                <a:sym typeface="Helvetica Neue" charset="0"/>
              </a:rPr>
              <a:t>,title</a:t>
            </a:r>
          </a:p>
        </p:txBody>
      </p:sp>
      <p:sp>
        <p:nvSpPr>
          <p:cNvPr id="13" name="Rectangle 6"/>
          <p:cNvSpPr>
            <a:spLocks/>
          </p:cNvSpPr>
          <p:nvPr/>
        </p:nvSpPr>
        <p:spPr bwMode="auto">
          <a:xfrm>
            <a:off x="2952013" y="4846019"/>
            <a:ext cx="687188" cy="364844"/>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9050" cap="flat">
                <a:solidFill>
                  <a:schemeClr val="tx1"/>
                </a:solidFill>
                <a:miter lim="800000"/>
                <a:headEnd type="none" w="med" len="med"/>
                <a:tailEnd type="none" w="med" len="med"/>
              </a14:hiddenLine>
            </a:ext>
          </a:extLst>
        </p:spPr>
        <p:txBody>
          <a:bodyPr wrap="none" lIns="25400" tIns="25400" rIns="42821" bIns="25400">
            <a:spAutoFit/>
          </a:bodyPr>
          <a:lstStyle/>
          <a:p>
            <a:pPr algn="ctr">
              <a:buNone/>
            </a:pPr>
            <a:r>
              <a:rPr lang="en-US" sz="1600" i="1">
                <a:solidFill>
                  <a:srgbClr val="00CC00"/>
                </a:solidFill>
                <a:latin typeface="Helvetica Neue" charset="0"/>
                <a:ea typeface="ＭＳ Ｐゴシック" charset="0"/>
                <a:cs typeface="Helvetica Neue" charset="0"/>
                <a:sym typeface="Helvetica Neue" charset="0"/>
              </a:rPr>
              <a:t>s1</a:t>
            </a:r>
            <a:r>
              <a:rPr lang="en-US" sz="1600">
                <a:solidFill>
                  <a:schemeClr val="tx1"/>
                </a:solidFill>
                <a:latin typeface="Helvetica Neue" charset="0"/>
                <a:ea typeface="ＭＳ Ｐゴシック" charset="0"/>
                <a:cs typeface="Helvetica Neue" charset="0"/>
                <a:sym typeface="Helvetica Neue" charset="0"/>
              </a:rPr>
              <a:t>,set</a:t>
            </a:r>
          </a:p>
        </p:txBody>
      </p:sp>
      <p:sp>
        <p:nvSpPr>
          <p:cNvPr id="14" name="Rectangle 7"/>
          <p:cNvSpPr>
            <a:spLocks/>
          </p:cNvSpPr>
          <p:nvPr/>
        </p:nvSpPr>
        <p:spPr bwMode="auto">
          <a:xfrm>
            <a:off x="2520975" y="5361768"/>
            <a:ext cx="909773" cy="28652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9050" cap="flat">
                <a:solidFill>
                  <a:schemeClr val="tx1"/>
                </a:solidFill>
                <a:miter lim="800000"/>
                <a:headEnd type="none" w="med" len="med"/>
                <a:tailEnd type="none" w="med" len="med"/>
              </a14:hiddenLine>
            </a:ext>
          </a:extLst>
        </p:spPr>
        <p:txBody>
          <a:bodyPr wrap="none" lIns="25400" tIns="25400" rIns="42821" bIns="25400">
            <a:spAutoFit/>
          </a:bodyPr>
          <a:lstStyle/>
          <a:p>
            <a:pPr algn="ctr">
              <a:buNone/>
            </a:pPr>
            <a:r>
              <a:rPr lang="en-US" sz="1600" i="1" dirty="0" smtClean="0">
                <a:solidFill>
                  <a:srgbClr val="FD9A00"/>
                </a:solidFill>
                <a:latin typeface="Helvetica Neue" charset="0"/>
                <a:ea typeface="ＭＳ Ｐゴシック" charset="0"/>
                <a:cs typeface="Helvetica Neue" charset="0"/>
                <a:sym typeface="Helvetica Neue" charset="0"/>
              </a:rPr>
              <a:t>a11</a:t>
            </a:r>
            <a:r>
              <a:rPr lang="en-US" sz="1600" dirty="0" smtClean="0">
                <a:solidFill>
                  <a:schemeClr val="tx1"/>
                </a:solidFill>
                <a:latin typeface="Helvetica Neue" charset="0"/>
                <a:ea typeface="ＭＳ Ｐゴシック" charset="0"/>
                <a:cs typeface="Helvetica Neue" charset="0"/>
                <a:sym typeface="Helvetica Neue" charset="0"/>
              </a:rPr>
              <a:t>,actor</a:t>
            </a:r>
            <a:endParaRPr lang="en-US" sz="1600" dirty="0">
              <a:solidFill>
                <a:schemeClr val="tx1"/>
              </a:solidFill>
              <a:latin typeface="Helvetica Neue" charset="0"/>
              <a:ea typeface="ＭＳ Ｐゴシック" charset="0"/>
              <a:cs typeface="Helvetica Neue" charset="0"/>
              <a:sym typeface="Helvetica Neue" charset="0"/>
            </a:endParaRPr>
          </a:p>
        </p:txBody>
      </p:sp>
      <p:sp>
        <p:nvSpPr>
          <p:cNvPr id="15" name="Rectangle 8"/>
          <p:cNvSpPr>
            <a:spLocks/>
          </p:cNvSpPr>
          <p:nvPr/>
        </p:nvSpPr>
        <p:spPr bwMode="auto">
          <a:xfrm>
            <a:off x="3420374" y="5361768"/>
            <a:ext cx="925672" cy="286527"/>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9050" cap="flat">
                <a:solidFill>
                  <a:schemeClr val="tx1"/>
                </a:solidFill>
                <a:miter lim="800000"/>
                <a:headEnd type="none" w="med" len="med"/>
                <a:tailEnd type="none" w="med" len="med"/>
              </a14:hiddenLine>
            </a:ext>
          </a:extLst>
        </p:spPr>
        <p:txBody>
          <a:bodyPr wrap="none" lIns="25400" tIns="25400" rIns="42821" bIns="25400">
            <a:spAutoFit/>
          </a:bodyPr>
          <a:lstStyle/>
          <a:p>
            <a:pPr algn="ctr">
              <a:buNone/>
            </a:pPr>
            <a:r>
              <a:rPr lang="en-US" sz="1600" i="1" dirty="0" smtClean="0">
                <a:solidFill>
                  <a:srgbClr val="FD9A00"/>
                </a:solidFill>
                <a:latin typeface="Helvetica Neue" charset="0"/>
                <a:ea typeface="ＭＳ Ｐゴシック" charset="0"/>
                <a:cs typeface="Helvetica Neue" charset="0"/>
                <a:sym typeface="Helvetica Neue" charset="0"/>
              </a:rPr>
              <a:t>a12</a:t>
            </a:r>
            <a:r>
              <a:rPr lang="en-US" sz="1600" dirty="0" smtClean="0">
                <a:solidFill>
                  <a:schemeClr val="tx1"/>
                </a:solidFill>
                <a:latin typeface="Helvetica Neue" charset="0"/>
                <a:ea typeface="ＭＳ Ｐゴシック" charset="0"/>
                <a:cs typeface="Helvetica Neue" charset="0"/>
                <a:sym typeface="Helvetica Neue" charset="0"/>
              </a:rPr>
              <a:t>,actor</a:t>
            </a:r>
            <a:endParaRPr lang="en-US" sz="1600" dirty="0">
              <a:solidFill>
                <a:schemeClr val="tx1"/>
              </a:solidFill>
              <a:latin typeface="Helvetica Neue" charset="0"/>
              <a:ea typeface="ＭＳ Ｐゴシック" charset="0"/>
              <a:cs typeface="Helvetica Neue" charset="0"/>
              <a:sym typeface="Helvetica Neue" charset="0"/>
            </a:endParaRPr>
          </a:p>
        </p:txBody>
      </p:sp>
      <p:sp>
        <p:nvSpPr>
          <p:cNvPr id="16" name="Line 9"/>
          <p:cNvSpPr>
            <a:spLocks noChangeShapeType="1"/>
          </p:cNvSpPr>
          <p:nvPr/>
        </p:nvSpPr>
        <p:spPr bwMode="auto">
          <a:xfrm flipH="1">
            <a:off x="1517574" y="4645450"/>
            <a:ext cx="803780" cy="219671"/>
          </a:xfrm>
          <a:prstGeom prst="line">
            <a:avLst/>
          </a:prstGeom>
          <a:noFill/>
          <a:ln w="19050" cap="flat">
            <a:solidFill>
              <a:schemeClr val="tx1"/>
            </a:solidFill>
            <a:prstDash val="solid"/>
            <a:round/>
            <a:headEnd type="none" w="med" len="med"/>
            <a:tailEnd type="none" w="med" len="me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lIns="0" tIns="0" rIns="0" bIns="0"/>
          <a:lstStyle/>
          <a:p>
            <a:pPr>
              <a:buNone/>
            </a:pPr>
            <a:endParaRPr lang="fr-FR"/>
          </a:p>
        </p:txBody>
      </p:sp>
      <p:sp>
        <p:nvSpPr>
          <p:cNvPr id="17" name="Line 10"/>
          <p:cNvSpPr>
            <a:spLocks noChangeShapeType="1"/>
          </p:cNvSpPr>
          <p:nvPr/>
        </p:nvSpPr>
        <p:spPr bwMode="auto">
          <a:xfrm>
            <a:off x="2321355" y="4645450"/>
            <a:ext cx="968069" cy="200569"/>
          </a:xfrm>
          <a:prstGeom prst="line">
            <a:avLst/>
          </a:prstGeom>
          <a:noFill/>
          <a:ln w="19050" cap="flat">
            <a:solidFill>
              <a:schemeClr val="tx1"/>
            </a:solidFill>
            <a:prstDash val="solid"/>
            <a:round/>
            <a:headEnd type="none" w="med" len="med"/>
            <a:tailEnd type="none" w="med" len="me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lIns="0" tIns="0" rIns="0" bIns="0"/>
          <a:lstStyle/>
          <a:p>
            <a:pPr>
              <a:buNone/>
            </a:pPr>
            <a:endParaRPr lang="fr-FR"/>
          </a:p>
        </p:txBody>
      </p:sp>
      <p:sp>
        <p:nvSpPr>
          <p:cNvPr id="18" name="Line 11"/>
          <p:cNvSpPr>
            <a:spLocks noChangeShapeType="1"/>
          </p:cNvSpPr>
          <p:nvPr/>
        </p:nvSpPr>
        <p:spPr bwMode="auto">
          <a:xfrm flipH="1">
            <a:off x="2969678" y="5189852"/>
            <a:ext cx="319745" cy="171916"/>
          </a:xfrm>
          <a:prstGeom prst="line">
            <a:avLst/>
          </a:prstGeom>
          <a:noFill/>
          <a:ln w="19050" cap="flat">
            <a:solidFill>
              <a:schemeClr val="tx1"/>
            </a:solidFill>
            <a:prstDash val="solid"/>
            <a:round/>
            <a:headEnd type="none" w="med" len="med"/>
            <a:tailEnd type="none" w="med" len="me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lIns="0" tIns="0" rIns="0" bIns="0"/>
          <a:lstStyle/>
          <a:p>
            <a:pPr>
              <a:buNone/>
            </a:pPr>
            <a:endParaRPr lang="fr-FR"/>
          </a:p>
        </p:txBody>
      </p:sp>
      <p:sp>
        <p:nvSpPr>
          <p:cNvPr id="19" name="Line 12"/>
          <p:cNvSpPr>
            <a:spLocks noChangeShapeType="1"/>
          </p:cNvSpPr>
          <p:nvPr/>
        </p:nvSpPr>
        <p:spPr bwMode="auto">
          <a:xfrm>
            <a:off x="3289424" y="5189852"/>
            <a:ext cx="340944" cy="171916"/>
          </a:xfrm>
          <a:prstGeom prst="line">
            <a:avLst/>
          </a:prstGeom>
          <a:noFill/>
          <a:ln w="19050" cap="flat">
            <a:solidFill>
              <a:schemeClr val="tx1"/>
            </a:solidFill>
            <a:prstDash val="solid"/>
            <a:round/>
            <a:headEnd type="none" w="med" len="med"/>
            <a:tailEnd type="none" w="med" len="me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lIns="0" tIns="0" rIns="0" bIns="0"/>
          <a:lstStyle/>
          <a:p>
            <a:pPr>
              <a:buNone/>
            </a:pPr>
            <a:endParaRPr lang="fr-FR"/>
          </a:p>
        </p:txBody>
      </p:sp>
      <p:sp>
        <p:nvSpPr>
          <p:cNvPr id="20" name="Rectangle 13"/>
          <p:cNvSpPr>
            <a:spLocks/>
          </p:cNvSpPr>
          <p:nvPr/>
        </p:nvSpPr>
        <p:spPr bwMode="auto">
          <a:xfrm>
            <a:off x="1250825" y="5321654"/>
            <a:ext cx="515832" cy="364844"/>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2700" cap="flat">
                <a:solidFill>
                  <a:schemeClr val="tx1"/>
                </a:solidFill>
                <a:miter lim="800000"/>
                <a:headEnd type="none" w="med" len="med"/>
                <a:tailEnd type="none" w="med" len="med"/>
              </a14:hiddenLine>
            </a:ext>
          </a:extLst>
        </p:spPr>
        <p:txBody>
          <a:bodyPr wrap="none" lIns="25400" tIns="25400" rIns="42821" bIns="25400">
            <a:spAutoFit/>
          </a:bodyPr>
          <a:lstStyle/>
          <a:p>
            <a:pPr algn="ctr">
              <a:buNone/>
            </a:pPr>
            <a:r>
              <a:rPr lang="en-US" sz="1600" i="1">
                <a:solidFill>
                  <a:srgbClr val="3F691E"/>
                </a:solidFill>
                <a:latin typeface="Helvetica Neue" charset="0"/>
                <a:ea typeface="ＭＳ Ｐゴシック" charset="0"/>
                <a:cs typeface="Helvetica Neue" charset="0"/>
                <a:sym typeface="Helvetica Neue" charset="0"/>
              </a:rPr>
              <a:t>Troy</a:t>
            </a:r>
          </a:p>
        </p:txBody>
      </p:sp>
      <p:sp>
        <p:nvSpPr>
          <p:cNvPr id="21" name="Rectangle 14"/>
          <p:cNvSpPr>
            <a:spLocks/>
          </p:cNvSpPr>
          <p:nvPr/>
        </p:nvSpPr>
        <p:spPr bwMode="auto">
          <a:xfrm>
            <a:off x="2520975" y="5749534"/>
            <a:ext cx="855962" cy="28636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9050" cap="flat">
                <a:solidFill>
                  <a:schemeClr val="tx1"/>
                </a:solidFill>
                <a:miter lim="800000"/>
                <a:headEnd type="none" w="med" len="med"/>
                <a:tailEnd type="none" w="med" len="med"/>
              </a14:hiddenLine>
            </a:ext>
          </a:extLst>
        </p:spPr>
        <p:txBody>
          <a:bodyPr wrap="none" lIns="25400" tIns="25400" rIns="42821" bIns="25400">
            <a:spAutoFit/>
          </a:bodyPr>
          <a:lstStyle/>
          <a:p>
            <a:pPr algn="ctr">
              <a:buNone/>
            </a:pPr>
            <a:r>
              <a:rPr lang="en-US" sz="1600" i="1" dirty="0" smtClean="0">
                <a:solidFill>
                  <a:srgbClr val="3F691E"/>
                </a:solidFill>
                <a:latin typeface="Helvetica Neue" charset="0"/>
                <a:ea typeface="ＭＳ Ｐゴシック" charset="0"/>
                <a:cs typeface="Helvetica Neue" charset="0"/>
                <a:sym typeface="Helvetica Neue" charset="0"/>
              </a:rPr>
              <a:t>Brad Pitt</a:t>
            </a:r>
            <a:endParaRPr lang="en-US" sz="1600" i="1" dirty="0">
              <a:solidFill>
                <a:srgbClr val="3F691E"/>
              </a:solidFill>
              <a:latin typeface="Helvetica Neue" charset="0"/>
              <a:ea typeface="ＭＳ Ｐゴシック" charset="0"/>
              <a:cs typeface="Helvetica Neue" charset="0"/>
              <a:sym typeface="Helvetica Neue" charset="0"/>
            </a:endParaRPr>
          </a:p>
        </p:txBody>
      </p:sp>
      <p:sp>
        <p:nvSpPr>
          <p:cNvPr id="22" name="Rectangle 15"/>
          <p:cNvSpPr>
            <a:spLocks/>
          </p:cNvSpPr>
          <p:nvPr/>
        </p:nvSpPr>
        <p:spPr bwMode="auto">
          <a:xfrm>
            <a:off x="3445344" y="5748276"/>
            <a:ext cx="956952" cy="28636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9050" cap="flat">
                <a:solidFill>
                  <a:schemeClr val="tx1"/>
                </a:solidFill>
                <a:miter lim="800000"/>
                <a:headEnd type="none" w="med" len="med"/>
                <a:tailEnd type="none" w="med" len="med"/>
              </a14:hiddenLine>
            </a:ext>
          </a:extLst>
        </p:spPr>
        <p:txBody>
          <a:bodyPr wrap="none" lIns="25400" tIns="25400" rIns="42821" bIns="25400">
            <a:spAutoFit/>
          </a:bodyPr>
          <a:lstStyle/>
          <a:p>
            <a:pPr algn="ctr">
              <a:buNone/>
            </a:pPr>
            <a:r>
              <a:rPr lang="en-US" sz="1600" i="1" dirty="0" smtClean="0">
                <a:solidFill>
                  <a:srgbClr val="3F691E"/>
                </a:solidFill>
                <a:latin typeface="Helvetica Neue" charset="0"/>
                <a:ea typeface="ＭＳ Ｐゴシック" charset="0"/>
                <a:cs typeface="Helvetica Neue" charset="0"/>
                <a:sym typeface="Helvetica Neue" charset="0"/>
              </a:rPr>
              <a:t>Eric </a:t>
            </a:r>
            <a:r>
              <a:rPr lang="en-US" sz="1600" i="1" dirty="0" err="1" smtClean="0">
                <a:solidFill>
                  <a:srgbClr val="3F691E"/>
                </a:solidFill>
                <a:latin typeface="Helvetica Neue" charset="0"/>
                <a:ea typeface="ＭＳ Ｐゴシック" charset="0"/>
                <a:cs typeface="Helvetica Neue" charset="0"/>
                <a:sym typeface="Helvetica Neue" charset="0"/>
              </a:rPr>
              <a:t>Bana</a:t>
            </a:r>
            <a:endParaRPr lang="en-US" sz="1600" i="1" dirty="0">
              <a:solidFill>
                <a:srgbClr val="3F691E"/>
              </a:solidFill>
              <a:latin typeface="Helvetica Neue" charset="0"/>
              <a:ea typeface="ＭＳ Ｐゴシック" charset="0"/>
              <a:cs typeface="Helvetica Neue" charset="0"/>
              <a:sym typeface="Helvetica Neue" charset="0"/>
            </a:endParaRPr>
          </a:p>
        </p:txBody>
      </p:sp>
      <p:sp>
        <p:nvSpPr>
          <p:cNvPr id="23" name="Line 16"/>
          <p:cNvSpPr>
            <a:spLocks noChangeShapeType="1"/>
          </p:cNvSpPr>
          <p:nvPr/>
        </p:nvSpPr>
        <p:spPr bwMode="auto">
          <a:xfrm rot="10800000" flipH="1">
            <a:off x="1503442" y="5208953"/>
            <a:ext cx="14132" cy="112701"/>
          </a:xfrm>
          <a:prstGeom prst="line">
            <a:avLst/>
          </a:prstGeom>
          <a:noFill/>
          <a:ln w="19050" cap="flat">
            <a:solidFill>
              <a:schemeClr val="tx1"/>
            </a:solidFill>
            <a:prstDash val="solid"/>
            <a:round/>
            <a:headEnd type="none" w="med" len="med"/>
            <a:tailEnd type="none" w="med" len="me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lIns="0" tIns="0" rIns="0" bIns="0"/>
          <a:lstStyle/>
          <a:p>
            <a:pPr>
              <a:buNone/>
            </a:pPr>
            <a:endParaRPr lang="fr-FR"/>
          </a:p>
        </p:txBody>
      </p:sp>
      <p:sp>
        <p:nvSpPr>
          <p:cNvPr id="24" name="Rectangle 17"/>
          <p:cNvSpPr>
            <a:spLocks/>
          </p:cNvSpPr>
          <p:nvPr/>
        </p:nvSpPr>
        <p:spPr bwMode="auto">
          <a:xfrm>
            <a:off x="4998831" y="4347462"/>
            <a:ext cx="1144724" cy="33619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9050" cap="flat">
                <a:solidFill>
                  <a:schemeClr val="tx1"/>
                </a:solidFill>
                <a:miter lim="800000"/>
                <a:headEnd type="none" w="med" len="med"/>
                <a:tailEnd type="none" w="med" len="med"/>
              </a14:hiddenLine>
            </a:ext>
          </a:extLst>
        </p:spPr>
        <p:txBody>
          <a:bodyPr lIns="25400" tIns="25400" rIns="42821" bIns="25400"/>
          <a:lstStyle/>
          <a:p>
            <a:pPr algn="ctr">
              <a:buNone/>
            </a:pPr>
            <a:r>
              <a:rPr lang="en-US" sz="1600" i="1" dirty="0">
                <a:solidFill>
                  <a:srgbClr val="00CC00"/>
                </a:solidFill>
                <a:latin typeface="Helvetica Neue" charset="0"/>
                <a:ea typeface="ＭＳ Ｐゴシック" charset="0"/>
                <a:cs typeface="Helvetica Neue" charset="0"/>
                <a:sym typeface="Helvetica Neue" charset="0"/>
              </a:rPr>
              <a:t>m2</a:t>
            </a:r>
            <a:r>
              <a:rPr lang="en-US" sz="1600" dirty="0">
                <a:solidFill>
                  <a:schemeClr val="tx1"/>
                </a:solidFill>
                <a:latin typeface="Helvetica Neue" charset="0"/>
                <a:ea typeface="ＭＳ Ｐゴシック" charset="0"/>
                <a:cs typeface="Helvetica Neue" charset="0"/>
                <a:sym typeface="Helvetica Neue" charset="0"/>
              </a:rPr>
              <a:t>,movie</a:t>
            </a:r>
          </a:p>
        </p:txBody>
      </p:sp>
      <p:sp>
        <p:nvSpPr>
          <p:cNvPr id="25" name="Rectangle 18"/>
          <p:cNvSpPr>
            <a:spLocks/>
          </p:cNvSpPr>
          <p:nvPr/>
        </p:nvSpPr>
        <p:spPr bwMode="auto">
          <a:xfrm>
            <a:off x="4313410" y="4815456"/>
            <a:ext cx="1017533" cy="336192"/>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9050" cap="flat">
                <a:solidFill>
                  <a:schemeClr val="tx1"/>
                </a:solidFill>
                <a:miter lim="800000"/>
                <a:headEnd type="none" w="med" len="med"/>
                <a:tailEnd type="none" w="med" len="med"/>
              </a14:hiddenLine>
            </a:ext>
          </a:extLst>
        </p:spPr>
        <p:txBody>
          <a:bodyPr lIns="25400" tIns="25400" rIns="42821" bIns="25400"/>
          <a:lstStyle/>
          <a:p>
            <a:pPr algn="ctr">
              <a:buNone/>
            </a:pPr>
            <a:r>
              <a:rPr lang="en-US" sz="1600" i="1">
                <a:solidFill>
                  <a:srgbClr val="FD9A00"/>
                </a:solidFill>
                <a:latin typeface="Helvetica Neue" charset="0"/>
                <a:ea typeface="ＭＳ Ｐゴシック" charset="0"/>
                <a:cs typeface="Helvetica Neue" charset="0"/>
                <a:sym typeface="Helvetica Neue" charset="0"/>
              </a:rPr>
              <a:t>t2</a:t>
            </a:r>
            <a:r>
              <a:rPr lang="en-US" sz="1600">
                <a:solidFill>
                  <a:schemeClr val="tx1"/>
                </a:solidFill>
                <a:latin typeface="Helvetica Neue" charset="0"/>
                <a:ea typeface="ＭＳ Ｐゴシック" charset="0"/>
                <a:cs typeface="Helvetica Neue" charset="0"/>
                <a:sym typeface="Helvetica Neue" charset="0"/>
              </a:rPr>
              <a:t>,title</a:t>
            </a:r>
          </a:p>
        </p:txBody>
      </p:sp>
      <p:sp>
        <p:nvSpPr>
          <p:cNvPr id="26" name="Rectangle 19"/>
          <p:cNvSpPr>
            <a:spLocks/>
          </p:cNvSpPr>
          <p:nvPr/>
        </p:nvSpPr>
        <p:spPr bwMode="auto">
          <a:xfrm>
            <a:off x="6665063" y="4825007"/>
            <a:ext cx="687188" cy="364844"/>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9050" cap="flat">
                <a:solidFill>
                  <a:schemeClr val="tx1"/>
                </a:solidFill>
                <a:miter lim="800000"/>
                <a:headEnd type="none" w="med" len="med"/>
                <a:tailEnd type="none" w="med" len="med"/>
              </a14:hiddenLine>
            </a:ext>
          </a:extLst>
        </p:spPr>
        <p:txBody>
          <a:bodyPr wrap="none" lIns="25400" tIns="25400" rIns="42821" bIns="25400">
            <a:spAutoFit/>
          </a:bodyPr>
          <a:lstStyle/>
          <a:p>
            <a:pPr algn="ctr">
              <a:buNone/>
            </a:pPr>
            <a:r>
              <a:rPr lang="en-US" sz="1600" i="1" dirty="0">
                <a:solidFill>
                  <a:srgbClr val="FD9A00"/>
                </a:solidFill>
                <a:latin typeface="Helvetica Neue" charset="0"/>
                <a:ea typeface="ＭＳ Ｐゴシック" charset="0"/>
                <a:cs typeface="Helvetica Neue" charset="0"/>
                <a:sym typeface="Helvetica Neue" charset="0"/>
              </a:rPr>
              <a:t>s2</a:t>
            </a:r>
            <a:r>
              <a:rPr lang="en-US" sz="1600" dirty="0">
                <a:solidFill>
                  <a:schemeClr val="tx1"/>
                </a:solidFill>
                <a:latin typeface="Helvetica Neue" charset="0"/>
                <a:ea typeface="ＭＳ Ｐゴシック" charset="0"/>
                <a:cs typeface="Helvetica Neue" charset="0"/>
                <a:sym typeface="Helvetica Neue" charset="0"/>
              </a:rPr>
              <a:t>,set</a:t>
            </a:r>
          </a:p>
        </p:txBody>
      </p:sp>
      <p:sp>
        <p:nvSpPr>
          <p:cNvPr id="27" name="Rectangle 20"/>
          <p:cNvSpPr>
            <a:spLocks/>
          </p:cNvSpPr>
          <p:nvPr/>
        </p:nvSpPr>
        <p:spPr bwMode="auto">
          <a:xfrm>
            <a:off x="5756873" y="5329792"/>
            <a:ext cx="924891" cy="28636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9050" cap="flat">
                <a:solidFill>
                  <a:schemeClr val="tx1"/>
                </a:solidFill>
                <a:miter lim="800000"/>
                <a:headEnd type="none" w="med" len="med"/>
                <a:tailEnd type="none" w="med" len="med"/>
              </a14:hiddenLine>
            </a:ext>
          </a:extLst>
        </p:spPr>
        <p:txBody>
          <a:bodyPr wrap="none" lIns="25400" tIns="25400" rIns="42821" bIns="25400">
            <a:spAutoFit/>
          </a:bodyPr>
          <a:lstStyle/>
          <a:p>
            <a:pPr algn="ctr">
              <a:buNone/>
            </a:pPr>
            <a:r>
              <a:rPr lang="en-US" sz="1600" i="1" dirty="0" smtClean="0">
                <a:solidFill>
                  <a:srgbClr val="FD9A00"/>
                </a:solidFill>
                <a:latin typeface="Helvetica Neue" charset="0"/>
                <a:ea typeface="ＭＳ Ｐゴシック" charset="0"/>
                <a:cs typeface="Helvetica Neue" charset="0"/>
                <a:sym typeface="Helvetica Neue" charset="0"/>
              </a:rPr>
              <a:t>a21</a:t>
            </a:r>
            <a:r>
              <a:rPr lang="en-US" sz="1600" dirty="0" smtClean="0">
                <a:solidFill>
                  <a:schemeClr val="tx1"/>
                </a:solidFill>
                <a:latin typeface="Helvetica Neue" charset="0"/>
                <a:ea typeface="ＭＳ Ｐゴシック" charset="0"/>
                <a:cs typeface="Helvetica Neue" charset="0"/>
                <a:sym typeface="Helvetica Neue" charset="0"/>
              </a:rPr>
              <a:t>,actor</a:t>
            </a:r>
            <a:endParaRPr lang="en-US" sz="1600" dirty="0">
              <a:solidFill>
                <a:schemeClr val="tx1"/>
              </a:solidFill>
              <a:latin typeface="Helvetica Neue" charset="0"/>
              <a:ea typeface="ＭＳ Ｐゴシック" charset="0"/>
              <a:cs typeface="Helvetica Neue" charset="0"/>
              <a:sym typeface="Helvetica Neue" charset="0"/>
            </a:endParaRPr>
          </a:p>
        </p:txBody>
      </p:sp>
      <p:sp>
        <p:nvSpPr>
          <p:cNvPr id="28" name="Rectangle 21"/>
          <p:cNvSpPr>
            <a:spLocks/>
          </p:cNvSpPr>
          <p:nvPr/>
        </p:nvSpPr>
        <p:spPr bwMode="auto">
          <a:xfrm>
            <a:off x="6653761" y="5319744"/>
            <a:ext cx="924891" cy="28636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9050" cap="flat">
                <a:solidFill>
                  <a:schemeClr val="tx1"/>
                </a:solidFill>
                <a:miter lim="800000"/>
                <a:headEnd type="none" w="med" len="med"/>
                <a:tailEnd type="none" w="med" len="med"/>
              </a14:hiddenLine>
            </a:ext>
          </a:extLst>
        </p:spPr>
        <p:txBody>
          <a:bodyPr wrap="none" lIns="25400" tIns="25400" rIns="42821" bIns="25400">
            <a:spAutoFit/>
          </a:bodyPr>
          <a:lstStyle/>
          <a:p>
            <a:pPr algn="ctr">
              <a:buNone/>
            </a:pPr>
            <a:r>
              <a:rPr lang="en-US" sz="1600" i="1" dirty="0" smtClean="0">
                <a:solidFill>
                  <a:srgbClr val="FD9A00"/>
                </a:solidFill>
                <a:latin typeface="Helvetica Neue" charset="0"/>
                <a:ea typeface="ＭＳ Ｐゴシック" charset="0"/>
                <a:cs typeface="Helvetica Neue" charset="0"/>
                <a:sym typeface="Helvetica Neue" charset="0"/>
              </a:rPr>
              <a:t>a22</a:t>
            </a:r>
            <a:r>
              <a:rPr lang="en-US" sz="1600" dirty="0" smtClean="0">
                <a:solidFill>
                  <a:schemeClr val="tx1"/>
                </a:solidFill>
                <a:latin typeface="Helvetica Neue" charset="0"/>
                <a:ea typeface="ＭＳ Ｐゴシック" charset="0"/>
                <a:cs typeface="Helvetica Neue" charset="0"/>
                <a:sym typeface="Helvetica Neue" charset="0"/>
              </a:rPr>
              <a:t>,actor</a:t>
            </a:r>
            <a:endParaRPr lang="en-US" sz="1600" dirty="0">
              <a:solidFill>
                <a:schemeClr val="tx1"/>
              </a:solidFill>
              <a:latin typeface="Helvetica Neue" charset="0"/>
              <a:ea typeface="ＭＳ Ｐゴシック" charset="0"/>
              <a:cs typeface="Helvetica Neue" charset="0"/>
              <a:sym typeface="Helvetica Neue" charset="0"/>
            </a:endParaRPr>
          </a:p>
        </p:txBody>
      </p:sp>
      <p:sp>
        <p:nvSpPr>
          <p:cNvPr id="29" name="Line 22"/>
          <p:cNvSpPr>
            <a:spLocks noChangeShapeType="1"/>
          </p:cNvSpPr>
          <p:nvPr/>
        </p:nvSpPr>
        <p:spPr bwMode="auto">
          <a:xfrm flipH="1">
            <a:off x="4816876" y="4691295"/>
            <a:ext cx="747250" cy="124162"/>
          </a:xfrm>
          <a:prstGeom prst="line">
            <a:avLst/>
          </a:prstGeom>
          <a:noFill/>
          <a:ln w="19050" cap="flat">
            <a:solidFill>
              <a:schemeClr val="tx1"/>
            </a:solidFill>
            <a:prstDash val="solid"/>
            <a:round/>
            <a:headEnd type="none" w="med" len="med"/>
            <a:tailEnd type="none" w="med" len="me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lIns="0" tIns="0" rIns="0" bIns="0"/>
          <a:lstStyle/>
          <a:p>
            <a:pPr>
              <a:buNone/>
            </a:pPr>
            <a:endParaRPr lang="fr-FR"/>
          </a:p>
        </p:txBody>
      </p:sp>
      <p:sp>
        <p:nvSpPr>
          <p:cNvPr id="30" name="Line 23"/>
          <p:cNvSpPr>
            <a:spLocks noChangeShapeType="1"/>
          </p:cNvSpPr>
          <p:nvPr/>
        </p:nvSpPr>
        <p:spPr bwMode="auto">
          <a:xfrm>
            <a:off x="5564127" y="4691295"/>
            <a:ext cx="1445413" cy="172152"/>
          </a:xfrm>
          <a:prstGeom prst="line">
            <a:avLst/>
          </a:prstGeom>
          <a:noFill/>
          <a:ln w="19050" cap="flat">
            <a:solidFill>
              <a:schemeClr val="tx1"/>
            </a:solidFill>
            <a:prstDash val="solid"/>
            <a:round/>
            <a:headEnd type="none" w="med" len="med"/>
            <a:tailEnd type="none" w="med" len="me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lIns="0" tIns="0" rIns="0" bIns="0"/>
          <a:lstStyle/>
          <a:p>
            <a:pPr>
              <a:buNone/>
            </a:pPr>
            <a:endParaRPr lang="fr-FR"/>
          </a:p>
        </p:txBody>
      </p:sp>
      <p:sp>
        <p:nvSpPr>
          <p:cNvPr id="31" name="Line 24"/>
          <p:cNvSpPr>
            <a:spLocks noChangeShapeType="1"/>
          </p:cNvSpPr>
          <p:nvPr/>
        </p:nvSpPr>
        <p:spPr bwMode="auto">
          <a:xfrm flipH="1">
            <a:off x="6446011" y="5168840"/>
            <a:ext cx="556463" cy="150904"/>
          </a:xfrm>
          <a:prstGeom prst="line">
            <a:avLst/>
          </a:prstGeom>
          <a:noFill/>
          <a:ln w="19050" cap="flat">
            <a:solidFill>
              <a:schemeClr val="tx1"/>
            </a:solidFill>
            <a:prstDash val="solid"/>
            <a:round/>
            <a:headEnd type="none" w="med" len="med"/>
            <a:tailEnd type="none" w="med" len="me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lIns="0" tIns="0" rIns="0" bIns="0"/>
          <a:lstStyle/>
          <a:p>
            <a:pPr>
              <a:buNone/>
            </a:pPr>
            <a:endParaRPr lang="fr-FR"/>
          </a:p>
        </p:txBody>
      </p:sp>
      <p:sp>
        <p:nvSpPr>
          <p:cNvPr id="32" name="Line 25"/>
          <p:cNvSpPr>
            <a:spLocks noChangeShapeType="1"/>
          </p:cNvSpPr>
          <p:nvPr/>
        </p:nvSpPr>
        <p:spPr bwMode="auto">
          <a:xfrm>
            <a:off x="7002474" y="5168840"/>
            <a:ext cx="7066" cy="150904"/>
          </a:xfrm>
          <a:prstGeom prst="line">
            <a:avLst/>
          </a:prstGeom>
          <a:noFill/>
          <a:ln w="19050" cap="flat">
            <a:solidFill>
              <a:schemeClr val="tx1"/>
            </a:solidFill>
            <a:prstDash val="solid"/>
            <a:round/>
            <a:headEnd type="none" w="med" len="med"/>
            <a:tailEnd type="none" w="med" len="me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lIns="0" tIns="0" rIns="0" bIns="0"/>
          <a:lstStyle/>
          <a:p>
            <a:pPr>
              <a:buNone/>
            </a:pPr>
            <a:endParaRPr lang="fr-FR"/>
          </a:p>
        </p:txBody>
      </p:sp>
      <p:sp>
        <p:nvSpPr>
          <p:cNvPr id="33" name="Rectangle 26"/>
          <p:cNvSpPr>
            <a:spLocks/>
          </p:cNvSpPr>
          <p:nvPr/>
        </p:nvSpPr>
        <p:spPr bwMode="auto">
          <a:xfrm>
            <a:off x="4528929" y="5281540"/>
            <a:ext cx="579428" cy="364844"/>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9050" cap="flat">
                <a:solidFill>
                  <a:schemeClr val="tx1"/>
                </a:solidFill>
                <a:miter lim="800000"/>
                <a:headEnd type="none" w="med" len="med"/>
                <a:tailEnd type="none" w="med" len="med"/>
              </a14:hiddenLine>
            </a:ext>
          </a:extLst>
        </p:spPr>
        <p:txBody>
          <a:bodyPr wrap="none" lIns="25400" tIns="25400" rIns="42821" bIns="25400">
            <a:spAutoFit/>
          </a:bodyPr>
          <a:lstStyle/>
          <a:p>
            <a:pPr algn="ctr">
              <a:buNone/>
            </a:pPr>
            <a:r>
              <a:rPr lang="en-US" sz="1600" i="1">
                <a:solidFill>
                  <a:srgbClr val="3F691E"/>
                </a:solidFill>
                <a:latin typeface="Helvetica Neue" charset="0"/>
                <a:ea typeface="ＭＳ Ｐゴシック" charset="0"/>
                <a:cs typeface="Helvetica Neue" charset="0"/>
                <a:sym typeface="Helvetica Neue" charset="0"/>
              </a:rPr>
              <a:t>Troja</a:t>
            </a:r>
          </a:p>
        </p:txBody>
      </p:sp>
      <p:sp>
        <p:nvSpPr>
          <p:cNvPr id="34" name="Rectangle 27"/>
          <p:cNvSpPr>
            <a:spLocks/>
          </p:cNvSpPr>
          <p:nvPr/>
        </p:nvSpPr>
        <p:spPr bwMode="auto">
          <a:xfrm>
            <a:off x="5685510" y="5638507"/>
            <a:ext cx="798254" cy="28636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9050" cap="flat">
                <a:solidFill>
                  <a:schemeClr val="tx1"/>
                </a:solidFill>
                <a:miter lim="800000"/>
                <a:headEnd type="none" w="med" len="med"/>
                <a:tailEnd type="none" w="med" len="med"/>
              </a14:hiddenLine>
            </a:ext>
          </a:extLst>
        </p:spPr>
        <p:txBody>
          <a:bodyPr wrap="none" lIns="25400" tIns="25400" rIns="42821" bIns="25400">
            <a:spAutoFit/>
          </a:bodyPr>
          <a:lstStyle/>
          <a:p>
            <a:pPr algn="ctr">
              <a:buNone/>
            </a:pPr>
            <a:r>
              <a:rPr lang="en-US" sz="1600" i="1" dirty="0" smtClean="0">
                <a:solidFill>
                  <a:srgbClr val="3F691E"/>
                </a:solidFill>
                <a:latin typeface="Helvetica Neue" charset="0"/>
                <a:ea typeface="ＭＳ Ｐゴシック" charset="0"/>
                <a:cs typeface="Helvetica Neue" charset="0"/>
                <a:sym typeface="Helvetica Neue" charset="0"/>
              </a:rPr>
              <a:t>Brad Pit</a:t>
            </a:r>
            <a:endParaRPr lang="en-US" sz="1600" i="1" dirty="0">
              <a:solidFill>
                <a:srgbClr val="3F691E"/>
              </a:solidFill>
              <a:latin typeface="Helvetica Neue" charset="0"/>
              <a:ea typeface="ＭＳ Ｐゴシック" charset="0"/>
              <a:cs typeface="Helvetica Neue" charset="0"/>
              <a:sym typeface="Helvetica Neue" charset="0"/>
            </a:endParaRPr>
          </a:p>
        </p:txBody>
      </p:sp>
      <p:sp>
        <p:nvSpPr>
          <p:cNvPr id="35" name="Rectangle 28"/>
          <p:cNvSpPr>
            <a:spLocks/>
          </p:cNvSpPr>
          <p:nvPr/>
        </p:nvSpPr>
        <p:spPr bwMode="auto">
          <a:xfrm>
            <a:off x="6509421" y="5638507"/>
            <a:ext cx="956952" cy="28636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9050" cap="flat">
                <a:solidFill>
                  <a:schemeClr val="tx1"/>
                </a:solidFill>
                <a:miter lim="800000"/>
                <a:headEnd type="none" w="med" len="med"/>
                <a:tailEnd type="none" w="med" len="med"/>
              </a14:hiddenLine>
            </a:ext>
          </a:extLst>
        </p:spPr>
        <p:txBody>
          <a:bodyPr wrap="none" lIns="25400" tIns="25400" rIns="42821" bIns="25400">
            <a:spAutoFit/>
          </a:bodyPr>
          <a:lstStyle/>
          <a:p>
            <a:pPr algn="ctr">
              <a:buNone/>
            </a:pPr>
            <a:r>
              <a:rPr lang="en-US" sz="1600" i="1" dirty="0" smtClean="0">
                <a:solidFill>
                  <a:srgbClr val="3F691E"/>
                </a:solidFill>
                <a:latin typeface="Helvetica Neue" charset="0"/>
                <a:ea typeface="ＭＳ Ｐゴシック" charset="0"/>
                <a:cs typeface="Helvetica Neue" charset="0"/>
                <a:sym typeface="Helvetica Neue" charset="0"/>
              </a:rPr>
              <a:t>Erik </a:t>
            </a:r>
            <a:r>
              <a:rPr lang="en-US" sz="1600" i="1" dirty="0" err="1" smtClean="0">
                <a:solidFill>
                  <a:srgbClr val="3F691E"/>
                </a:solidFill>
                <a:latin typeface="Helvetica Neue" charset="0"/>
                <a:ea typeface="ＭＳ Ｐゴシック" charset="0"/>
                <a:cs typeface="Helvetica Neue" charset="0"/>
                <a:sym typeface="Helvetica Neue" charset="0"/>
              </a:rPr>
              <a:t>Bana</a:t>
            </a:r>
            <a:endParaRPr lang="en-US" sz="1600" i="1" dirty="0">
              <a:solidFill>
                <a:srgbClr val="3F691E"/>
              </a:solidFill>
              <a:latin typeface="Helvetica Neue" charset="0"/>
              <a:ea typeface="ＭＳ Ｐゴシック" charset="0"/>
              <a:cs typeface="Helvetica Neue" charset="0"/>
              <a:sym typeface="Helvetica Neue" charset="0"/>
            </a:endParaRPr>
          </a:p>
        </p:txBody>
      </p:sp>
      <p:sp>
        <p:nvSpPr>
          <p:cNvPr id="36" name="Line 29"/>
          <p:cNvSpPr>
            <a:spLocks noChangeShapeType="1"/>
          </p:cNvSpPr>
          <p:nvPr/>
        </p:nvSpPr>
        <p:spPr bwMode="auto">
          <a:xfrm rot="10800000" flipH="1">
            <a:off x="4813343" y="5159289"/>
            <a:ext cx="3533" cy="122252"/>
          </a:xfrm>
          <a:prstGeom prst="line">
            <a:avLst/>
          </a:prstGeom>
          <a:noFill/>
          <a:ln w="19050" cap="flat">
            <a:solidFill>
              <a:schemeClr val="tx1"/>
            </a:solidFill>
            <a:prstDash val="solid"/>
            <a:round/>
            <a:headEnd type="none" w="med" len="med"/>
            <a:tailEnd type="none" w="med" len="me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lIns="0" tIns="0" rIns="0" bIns="0"/>
          <a:lstStyle/>
          <a:p>
            <a:pPr>
              <a:buNone/>
            </a:pPr>
            <a:endParaRPr lang="fr-FR"/>
          </a:p>
        </p:txBody>
      </p:sp>
      <p:sp>
        <p:nvSpPr>
          <p:cNvPr id="37" name="Rectangle 30"/>
          <p:cNvSpPr>
            <a:spLocks/>
          </p:cNvSpPr>
          <p:nvPr/>
        </p:nvSpPr>
        <p:spPr bwMode="auto">
          <a:xfrm>
            <a:off x="7539271" y="5317834"/>
            <a:ext cx="924891" cy="28636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9050" cap="flat">
                <a:solidFill>
                  <a:schemeClr val="tx1"/>
                </a:solidFill>
                <a:miter lim="800000"/>
                <a:headEnd type="none" w="med" len="med"/>
                <a:tailEnd type="none" w="med" len="med"/>
              </a14:hiddenLine>
            </a:ext>
          </a:extLst>
        </p:spPr>
        <p:txBody>
          <a:bodyPr wrap="none" lIns="25400" tIns="25400" rIns="42821" bIns="25400">
            <a:spAutoFit/>
          </a:bodyPr>
          <a:lstStyle/>
          <a:p>
            <a:pPr algn="ctr">
              <a:buNone/>
            </a:pPr>
            <a:r>
              <a:rPr lang="en-US" sz="1600" i="1" dirty="0" smtClean="0">
                <a:solidFill>
                  <a:srgbClr val="FD9A00"/>
                </a:solidFill>
                <a:latin typeface="Helvetica Neue" charset="0"/>
                <a:ea typeface="ＭＳ Ｐゴシック" charset="0"/>
                <a:cs typeface="Helvetica Neue" charset="0"/>
                <a:sym typeface="Helvetica Neue" charset="0"/>
              </a:rPr>
              <a:t>a23</a:t>
            </a:r>
            <a:r>
              <a:rPr lang="en-US" sz="1600" dirty="0" smtClean="0">
                <a:solidFill>
                  <a:schemeClr val="tx1"/>
                </a:solidFill>
                <a:latin typeface="Helvetica Neue" charset="0"/>
                <a:ea typeface="ＭＳ Ｐゴシック" charset="0"/>
                <a:cs typeface="Helvetica Neue" charset="0"/>
                <a:sym typeface="Helvetica Neue" charset="0"/>
              </a:rPr>
              <a:t>,actor</a:t>
            </a:r>
            <a:endParaRPr lang="en-US" sz="1600" dirty="0">
              <a:solidFill>
                <a:schemeClr val="tx1"/>
              </a:solidFill>
              <a:latin typeface="Helvetica Neue" charset="0"/>
              <a:ea typeface="ＭＳ Ｐゴシック" charset="0"/>
              <a:cs typeface="Helvetica Neue" charset="0"/>
              <a:sym typeface="Helvetica Neue" charset="0"/>
            </a:endParaRPr>
          </a:p>
        </p:txBody>
      </p:sp>
      <p:sp>
        <p:nvSpPr>
          <p:cNvPr id="38" name="Rectangle 31"/>
          <p:cNvSpPr>
            <a:spLocks/>
          </p:cNvSpPr>
          <p:nvPr/>
        </p:nvSpPr>
        <p:spPr bwMode="auto">
          <a:xfrm>
            <a:off x="7494303" y="5638507"/>
            <a:ext cx="968172" cy="286360"/>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9050" cap="flat">
                <a:solidFill>
                  <a:schemeClr val="tx1"/>
                </a:solidFill>
                <a:miter lim="800000"/>
                <a:headEnd type="none" w="med" len="med"/>
                <a:tailEnd type="none" w="med" len="med"/>
              </a14:hiddenLine>
            </a:ext>
          </a:extLst>
        </p:spPr>
        <p:txBody>
          <a:bodyPr wrap="none" lIns="25400" tIns="25400" rIns="42821" bIns="25400">
            <a:spAutoFit/>
          </a:bodyPr>
          <a:lstStyle/>
          <a:p>
            <a:pPr algn="ctr">
              <a:buNone/>
            </a:pPr>
            <a:r>
              <a:rPr lang="en-US" sz="1600" i="1" dirty="0" smtClean="0">
                <a:solidFill>
                  <a:srgbClr val="3F691E"/>
                </a:solidFill>
                <a:latin typeface="Helvetica Neue" charset="0"/>
                <a:ea typeface="ＭＳ Ｐゴシック" charset="0"/>
                <a:cs typeface="Helvetica Neue" charset="0"/>
                <a:sym typeface="Helvetica Neue" charset="0"/>
              </a:rPr>
              <a:t>Brian</a:t>
            </a:r>
            <a:r>
              <a:rPr lang="en-US" sz="1600" i="1" dirty="0">
                <a:solidFill>
                  <a:srgbClr val="3F691E"/>
                </a:solidFill>
                <a:latin typeface="Helvetica Neue" charset="0"/>
                <a:cs typeface="Helvetica Neue" charset="0"/>
                <a:sym typeface="Helvetica Neue" charset="0"/>
              </a:rPr>
              <a:t> </a:t>
            </a:r>
            <a:r>
              <a:rPr lang="en-US" sz="1600" i="1" dirty="0" smtClean="0">
                <a:solidFill>
                  <a:srgbClr val="3F691E"/>
                </a:solidFill>
                <a:latin typeface="Helvetica Neue" charset="0"/>
                <a:ea typeface="ＭＳ Ｐゴシック" charset="0"/>
                <a:cs typeface="Helvetica Neue" charset="0"/>
                <a:sym typeface="Helvetica Neue" charset="0"/>
              </a:rPr>
              <a:t>Cox</a:t>
            </a:r>
            <a:endParaRPr lang="en-US" sz="1600" i="1" dirty="0">
              <a:solidFill>
                <a:srgbClr val="3F691E"/>
              </a:solidFill>
              <a:latin typeface="Helvetica Neue" charset="0"/>
              <a:ea typeface="ＭＳ Ｐゴシック" charset="0"/>
              <a:cs typeface="Helvetica Neue" charset="0"/>
              <a:sym typeface="Helvetica Neue" charset="0"/>
            </a:endParaRPr>
          </a:p>
        </p:txBody>
      </p:sp>
      <p:sp>
        <p:nvSpPr>
          <p:cNvPr id="39" name="Line 32"/>
          <p:cNvSpPr>
            <a:spLocks noChangeShapeType="1"/>
          </p:cNvSpPr>
          <p:nvPr/>
        </p:nvSpPr>
        <p:spPr bwMode="auto">
          <a:xfrm>
            <a:off x="7002474" y="5168840"/>
            <a:ext cx="611226" cy="148994"/>
          </a:xfrm>
          <a:prstGeom prst="line">
            <a:avLst/>
          </a:prstGeom>
          <a:noFill/>
          <a:ln w="19050" cap="flat">
            <a:solidFill>
              <a:schemeClr val="tx1"/>
            </a:solidFill>
            <a:prstDash val="solid"/>
            <a:round/>
            <a:headEnd type="none" w="med" len="med"/>
            <a:tailEnd type="none" w="med" len="me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lIns="0" tIns="0" rIns="0" bIns="0"/>
          <a:lstStyle/>
          <a:p>
            <a:pPr>
              <a:buNone/>
            </a:pPr>
            <a:endParaRPr lang="fr-FR"/>
          </a:p>
        </p:txBody>
      </p:sp>
      <p:sp>
        <p:nvSpPr>
          <p:cNvPr id="40" name="Rectangle 33"/>
          <p:cNvSpPr>
            <a:spLocks/>
          </p:cNvSpPr>
          <p:nvPr/>
        </p:nvSpPr>
        <p:spPr bwMode="auto">
          <a:xfrm>
            <a:off x="1922114" y="4868941"/>
            <a:ext cx="824979" cy="364844"/>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9050" cap="flat">
                <a:solidFill>
                  <a:schemeClr val="tx1"/>
                </a:solidFill>
                <a:miter lim="800000"/>
                <a:headEnd type="none" w="med" len="med"/>
                <a:tailEnd type="none" w="med" len="med"/>
              </a14:hiddenLine>
            </a:ext>
          </a:extLst>
        </p:spPr>
        <p:txBody>
          <a:bodyPr wrap="none" lIns="25400" tIns="25400" rIns="42821" bIns="25400">
            <a:spAutoFit/>
          </a:bodyPr>
          <a:lstStyle/>
          <a:p>
            <a:pPr algn="ctr">
              <a:buNone/>
            </a:pPr>
            <a:r>
              <a:rPr lang="en-US" sz="1600" i="1" dirty="0">
                <a:solidFill>
                  <a:srgbClr val="FD9A00"/>
                </a:solidFill>
                <a:latin typeface="Helvetica Neue" charset="0"/>
                <a:ea typeface="ＭＳ Ｐゴシック" charset="0"/>
                <a:cs typeface="Helvetica Neue" charset="0"/>
                <a:sym typeface="Helvetica Neue" charset="0"/>
              </a:rPr>
              <a:t>y1</a:t>
            </a:r>
            <a:r>
              <a:rPr lang="en-US" sz="1600" dirty="0">
                <a:solidFill>
                  <a:schemeClr val="tx1"/>
                </a:solidFill>
                <a:latin typeface="Helvetica Neue" charset="0"/>
                <a:ea typeface="ＭＳ Ｐゴシック" charset="0"/>
                <a:cs typeface="Helvetica Neue" charset="0"/>
                <a:sym typeface="Helvetica Neue" charset="0"/>
              </a:rPr>
              <a:t>,year</a:t>
            </a:r>
          </a:p>
        </p:txBody>
      </p:sp>
      <p:sp>
        <p:nvSpPr>
          <p:cNvPr id="41" name="Rectangle 34"/>
          <p:cNvSpPr>
            <a:spLocks/>
          </p:cNvSpPr>
          <p:nvPr/>
        </p:nvSpPr>
        <p:spPr bwMode="auto">
          <a:xfrm>
            <a:off x="2031640" y="5344576"/>
            <a:ext cx="582961" cy="364844"/>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9050" cap="flat">
                <a:solidFill>
                  <a:schemeClr val="tx1"/>
                </a:solidFill>
                <a:miter lim="800000"/>
                <a:headEnd type="none" w="med" len="med"/>
                <a:tailEnd type="none" w="med" len="med"/>
              </a14:hiddenLine>
            </a:ext>
          </a:extLst>
        </p:spPr>
        <p:txBody>
          <a:bodyPr wrap="none" lIns="25400" tIns="25400" rIns="42821" bIns="25400">
            <a:spAutoFit/>
          </a:bodyPr>
          <a:lstStyle/>
          <a:p>
            <a:pPr algn="ctr">
              <a:buNone/>
            </a:pPr>
            <a:r>
              <a:rPr lang="en-US" sz="1600" i="1">
                <a:solidFill>
                  <a:srgbClr val="3F691E"/>
                </a:solidFill>
                <a:latin typeface="Helvetica Neue" charset="0"/>
                <a:ea typeface="ＭＳ Ｐゴシック" charset="0"/>
                <a:cs typeface="Helvetica Neue" charset="0"/>
                <a:sym typeface="Helvetica Neue" charset="0"/>
              </a:rPr>
              <a:t>2004</a:t>
            </a:r>
          </a:p>
        </p:txBody>
      </p:sp>
      <p:sp>
        <p:nvSpPr>
          <p:cNvPr id="42" name="Line 35"/>
          <p:cNvSpPr>
            <a:spLocks noChangeShapeType="1"/>
          </p:cNvSpPr>
          <p:nvPr/>
        </p:nvSpPr>
        <p:spPr bwMode="auto">
          <a:xfrm rot="10800000" flipH="1">
            <a:off x="2317821" y="5212774"/>
            <a:ext cx="10599" cy="131802"/>
          </a:xfrm>
          <a:prstGeom prst="line">
            <a:avLst/>
          </a:prstGeom>
          <a:noFill/>
          <a:ln w="19050" cap="flat">
            <a:solidFill>
              <a:schemeClr val="tx1"/>
            </a:solidFill>
            <a:prstDash val="solid"/>
            <a:round/>
            <a:headEnd type="none" w="med" len="med"/>
            <a:tailEnd type="none" w="med" len="me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lIns="0" tIns="0" rIns="0" bIns="0"/>
          <a:lstStyle/>
          <a:p>
            <a:pPr>
              <a:buNone/>
            </a:pPr>
            <a:endParaRPr lang="fr-FR"/>
          </a:p>
        </p:txBody>
      </p:sp>
      <p:sp>
        <p:nvSpPr>
          <p:cNvPr id="43" name="Line 36"/>
          <p:cNvSpPr>
            <a:spLocks noChangeShapeType="1"/>
          </p:cNvSpPr>
          <p:nvPr/>
        </p:nvSpPr>
        <p:spPr bwMode="auto">
          <a:xfrm>
            <a:off x="2321355" y="4645450"/>
            <a:ext cx="7066" cy="223491"/>
          </a:xfrm>
          <a:prstGeom prst="line">
            <a:avLst/>
          </a:prstGeom>
          <a:noFill/>
          <a:ln w="19050" cap="flat">
            <a:solidFill>
              <a:schemeClr val="tx1"/>
            </a:solidFill>
            <a:prstDash val="solid"/>
            <a:round/>
            <a:headEnd type="none" w="med" len="med"/>
            <a:tailEnd type="none" w="med" len="me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lIns="0" tIns="0" rIns="0" bIns="0"/>
          <a:lstStyle/>
          <a:p>
            <a:pPr>
              <a:buNone/>
            </a:pPr>
            <a:endParaRPr lang="fr-FR"/>
          </a:p>
        </p:txBody>
      </p:sp>
      <p:sp>
        <p:nvSpPr>
          <p:cNvPr id="44" name="Rectangle 37"/>
          <p:cNvSpPr>
            <a:spLocks/>
          </p:cNvSpPr>
          <p:nvPr/>
        </p:nvSpPr>
        <p:spPr bwMode="auto">
          <a:xfrm>
            <a:off x="5152521" y="4825007"/>
            <a:ext cx="824979" cy="364844"/>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9050" cap="flat">
                <a:solidFill>
                  <a:schemeClr val="tx1"/>
                </a:solidFill>
                <a:miter lim="800000"/>
                <a:headEnd type="none" w="med" len="med"/>
                <a:tailEnd type="none" w="med" len="med"/>
              </a14:hiddenLine>
            </a:ext>
          </a:extLst>
        </p:spPr>
        <p:txBody>
          <a:bodyPr wrap="none" lIns="25400" tIns="25400" rIns="42821" bIns="25400">
            <a:spAutoFit/>
          </a:bodyPr>
          <a:lstStyle/>
          <a:p>
            <a:pPr algn="ctr">
              <a:buNone/>
            </a:pPr>
            <a:r>
              <a:rPr lang="en-US" sz="1600" i="1">
                <a:solidFill>
                  <a:srgbClr val="FD9A00"/>
                </a:solidFill>
                <a:latin typeface="Helvetica Neue" charset="0"/>
                <a:ea typeface="ＭＳ Ｐゴシック" charset="0"/>
                <a:cs typeface="Helvetica Neue" charset="0"/>
                <a:sym typeface="Helvetica Neue" charset="0"/>
              </a:rPr>
              <a:t>y2</a:t>
            </a:r>
            <a:r>
              <a:rPr lang="en-US" sz="1600">
                <a:solidFill>
                  <a:schemeClr val="tx1"/>
                </a:solidFill>
                <a:latin typeface="Helvetica Neue" charset="0"/>
                <a:ea typeface="ＭＳ Ｐゴシック" charset="0"/>
                <a:cs typeface="Helvetica Neue" charset="0"/>
                <a:sym typeface="Helvetica Neue" charset="0"/>
              </a:rPr>
              <a:t>,year</a:t>
            </a:r>
          </a:p>
        </p:txBody>
      </p:sp>
      <p:sp>
        <p:nvSpPr>
          <p:cNvPr id="45" name="Rectangle 38"/>
          <p:cNvSpPr>
            <a:spLocks/>
          </p:cNvSpPr>
          <p:nvPr/>
        </p:nvSpPr>
        <p:spPr bwMode="auto">
          <a:xfrm>
            <a:off x="5387473" y="5302552"/>
            <a:ext cx="330345" cy="364844"/>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19050" cap="flat">
                <a:solidFill>
                  <a:schemeClr val="tx1"/>
                </a:solidFill>
                <a:miter lim="800000"/>
                <a:headEnd type="none" w="med" len="med"/>
                <a:tailEnd type="none" w="med" len="med"/>
              </a14:hiddenLine>
            </a:ext>
          </a:extLst>
        </p:spPr>
        <p:txBody>
          <a:bodyPr wrap="none" lIns="25400" tIns="25400" rIns="42821" bIns="25400">
            <a:spAutoFit/>
          </a:bodyPr>
          <a:lstStyle/>
          <a:p>
            <a:pPr algn="ctr">
              <a:buNone/>
            </a:pPr>
            <a:r>
              <a:rPr lang="en-US" sz="1600" i="1" dirty="0">
                <a:solidFill>
                  <a:srgbClr val="3F691E"/>
                </a:solidFill>
                <a:latin typeface="Helvetica Neue" charset="0"/>
                <a:ea typeface="ＭＳ Ｐゴシック" charset="0"/>
                <a:cs typeface="Helvetica Neue" charset="0"/>
                <a:sym typeface="Helvetica Neue" charset="0"/>
              </a:rPr>
              <a:t>04</a:t>
            </a:r>
          </a:p>
        </p:txBody>
      </p:sp>
      <p:sp>
        <p:nvSpPr>
          <p:cNvPr id="46" name="Line 39"/>
          <p:cNvSpPr>
            <a:spLocks noChangeShapeType="1"/>
          </p:cNvSpPr>
          <p:nvPr/>
        </p:nvSpPr>
        <p:spPr bwMode="auto">
          <a:xfrm rot="10800000" flipH="1">
            <a:off x="5566563" y="5168840"/>
            <a:ext cx="14132" cy="133713"/>
          </a:xfrm>
          <a:prstGeom prst="line">
            <a:avLst/>
          </a:prstGeom>
          <a:noFill/>
          <a:ln w="19050" cap="flat">
            <a:solidFill>
              <a:schemeClr val="tx1"/>
            </a:solidFill>
            <a:prstDash val="solid"/>
            <a:round/>
            <a:headEnd type="none" w="med" len="med"/>
            <a:tailEnd type="none" w="med" len="me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lIns="0" tIns="0" rIns="0" bIns="0"/>
          <a:lstStyle/>
          <a:p>
            <a:pPr>
              <a:buNone/>
            </a:pPr>
            <a:endParaRPr lang="fr-FR"/>
          </a:p>
        </p:txBody>
      </p:sp>
      <p:sp>
        <p:nvSpPr>
          <p:cNvPr id="47" name="Line 40"/>
          <p:cNvSpPr>
            <a:spLocks noChangeShapeType="1"/>
          </p:cNvSpPr>
          <p:nvPr/>
        </p:nvSpPr>
        <p:spPr bwMode="auto">
          <a:xfrm flipH="1">
            <a:off x="5560594" y="4691295"/>
            <a:ext cx="3533" cy="133713"/>
          </a:xfrm>
          <a:prstGeom prst="line">
            <a:avLst/>
          </a:prstGeom>
          <a:noFill/>
          <a:ln w="19050" cap="flat">
            <a:solidFill>
              <a:schemeClr val="tx1"/>
            </a:solidFill>
            <a:prstDash val="solid"/>
            <a:round/>
            <a:headEnd type="none" w="med" len="med"/>
            <a:tailEnd type="none" w="med" len="med"/>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Lst>
        </p:spPr>
        <p:txBody>
          <a:bodyPr lIns="0" tIns="0" rIns="0" bIns="0"/>
          <a:lstStyle/>
          <a:p>
            <a:pPr>
              <a:buNone/>
            </a:pPr>
            <a:endParaRPr lang="fr-FR"/>
          </a:p>
        </p:txBody>
      </p:sp>
      <p:sp>
        <p:nvSpPr>
          <p:cNvPr id="48" name="Rectangle 4"/>
          <p:cNvSpPr txBox="1">
            <a:spLocks noChangeArrowheads="1"/>
          </p:cNvSpPr>
          <p:nvPr/>
        </p:nvSpPr>
        <p:spPr bwMode="auto">
          <a:xfrm>
            <a:off x="0" y="1144747"/>
            <a:ext cx="9144000" cy="486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1473" tIns="0" rIns="33334" bIns="0" numCol="1" anchor="t" anchorCtr="0" compatLnSpc="1">
            <a:prstTxWarp prst="textNoShape">
              <a:avLst/>
            </a:prstTxWarp>
            <a:normAutofit/>
          </a:bodyPr>
          <a:lstStyle>
            <a:lvl1pPr marL="173038" indent="-173038" algn="l" defTabSz="828675" rtl="0" eaLnBrk="0" fontAlgn="base" hangingPunct="0">
              <a:lnSpc>
                <a:spcPct val="102000"/>
              </a:lnSpc>
              <a:spcBef>
                <a:spcPts val="1275"/>
              </a:spcBef>
              <a:spcAft>
                <a:spcPct val="0"/>
              </a:spcAft>
              <a:buClr>
                <a:srgbClr val="FF6600"/>
              </a:buClr>
              <a:buSzPct val="75000"/>
              <a:buFont typeface="Wingdings" charset="0"/>
              <a:buChar char="§"/>
              <a:tabLst>
                <a:tab pos="2249488" algn="l"/>
              </a:tabLst>
              <a:defRPr sz="2800">
                <a:solidFill>
                  <a:schemeClr val="tx1"/>
                </a:solidFill>
                <a:latin typeface="+mn-lt"/>
                <a:ea typeface="ＭＳ Ｐゴシック" charset="0"/>
                <a:cs typeface="+mn-cs"/>
                <a:sym typeface="Arial" charset="0"/>
              </a:defRPr>
            </a:lvl1pPr>
            <a:lvl2pPr marL="592138" indent="-239713" algn="l" defTabSz="828675" rtl="0" eaLnBrk="0" fontAlgn="base" hangingPunct="0">
              <a:lnSpc>
                <a:spcPct val="102000"/>
              </a:lnSpc>
              <a:spcBef>
                <a:spcPts val="0"/>
              </a:spcBef>
              <a:spcAft>
                <a:spcPct val="0"/>
              </a:spcAft>
              <a:buClr>
                <a:srgbClr val="000000"/>
              </a:buClr>
              <a:buSzPct val="75000"/>
              <a:buFont typeface="Arial" charset="0"/>
              <a:buChar char="–"/>
              <a:tabLst>
                <a:tab pos="2249488" algn="l"/>
              </a:tabLst>
              <a:defRPr sz="2400">
                <a:solidFill>
                  <a:schemeClr val="tx1"/>
                </a:solidFill>
                <a:latin typeface="+mn-lt"/>
                <a:ea typeface="Arial" charset="0"/>
                <a:cs typeface="+mn-cs"/>
                <a:sym typeface="Arial" charset="0"/>
              </a:defRPr>
            </a:lvl2pPr>
            <a:lvl3pPr marL="944563" indent="-173038"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3pPr>
            <a:lvl4pPr marL="1335088" indent="-211138"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4pPr>
            <a:lvl5pPr marL="1704975" indent="-190500"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5pPr>
            <a:lvl6pPr marL="21621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6pPr>
            <a:lvl7pPr marL="26193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7pPr>
            <a:lvl8pPr marL="30765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8pPr>
            <a:lvl9pPr marL="35337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9pPr>
          </a:lstStyle>
          <a:p>
            <a:pPr>
              <a:lnSpc>
                <a:spcPct val="105000"/>
              </a:lnSpc>
            </a:pPr>
            <a:r>
              <a:rPr lang="en-US" sz="2400" kern="0" dirty="0" smtClean="0"/>
              <a:t>Relational star / snowflake schema [</a:t>
            </a:r>
            <a:r>
              <a:rPr lang="en-US" sz="2400" kern="0" dirty="0" err="1" smtClean="0"/>
              <a:t>Ananthakrishna</a:t>
            </a:r>
            <a:r>
              <a:rPr lang="en-US" sz="2400" kern="0" dirty="0" smtClean="0"/>
              <a:t> et al. 2002]</a:t>
            </a:r>
          </a:p>
          <a:p>
            <a:pPr marL="0" indent="0">
              <a:lnSpc>
                <a:spcPct val="105000"/>
              </a:lnSpc>
              <a:buNone/>
            </a:pPr>
            <a:endParaRPr lang="en-US" sz="2400" kern="0" dirty="0" smtClean="0"/>
          </a:p>
          <a:p>
            <a:pPr lvl="1">
              <a:lnSpc>
                <a:spcPct val="105000"/>
              </a:lnSpc>
            </a:pPr>
            <a:endParaRPr lang="en-US" kern="0" dirty="0" smtClean="0"/>
          </a:p>
          <a:p>
            <a:pPr lvl="1">
              <a:lnSpc>
                <a:spcPct val="105000"/>
              </a:lnSpc>
            </a:pPr>
            <a:endParaRPr lang="en-US" kern="0" dirty="0" smtClean="0"/>
          </a:p>
          <a:p>
            <a:pPr marL="457200" lvl="1" indent="0">
              <a:lnSpc>
                <a:spcPct val="105000"/>
              </a:lnSpc>
              <a:buFont typeface="Arial" charset="0"/>
              <a:buNone/>
            </a:pPr>
            <a:endParaRPr lang="en-US" kern="0" dirty="0" smtClean="0"/>
          </a:p>
          <a:p>
            <a:pPr>
              <a:lnSpc>
                <a:spcPct val="105000"/>
              </a:lnSpc>
            </a:pPr>
            <a:endParaRPr lang="en-US" sz="2400" kern="0" dirty="0" smtClean="0"/>
          </a:p>
          <a:p>
            <a:pPr>
              <a:lnSpc>
                <a:spcPct val="105000"/>
              </a:lnSpc>
            </a:pPr>
            <a:r>
              <a:rPr lang="en-US" sz="2400" kern="0" dirty="0" smtClean="0"/>
              <a:t>Hierarchical XML </a:t>
            </a:r>
            <a:r>
              <a:rPr lang="en-US" sz="2400" kern="0" dirty="0"/>
              <a:t>data [</a:t>
            </a:r>
            <a:r>
              <a:rPr lang="en-US" sz="2400" kern="0" dirty="0" err="1" smtClean="0"/>
              <a:t>Calado</a:t>
            </a:r>
            <a:r>
              <a:rPr lang="en-US" sz="2400" kern="0" dirty="0" smtClean="0"/>
              <a:t> et al.2010]</a:t>
            </a:r>
            <a:endParaRPr lang="en-US" sz="2400" kern="0" dirty="0"/>
          </a:p>
        </p:txBody>
      </p:sp>
      <p:sp>
        <p:nvSpPr>
          <p:cNvPr id="10" name="ZoneTexte 9"/>
          <p:cNvSpPr txBox="1"/>
          <p:nvPr/>
        </p:nvSpPr>
        <p:spPr>
          <a:xfrm>
            <a:off x="6228656" y="3300213"/>
            <a:ext cx="2018501" cy="444930"/>
          </a:xfrm>
          <a:prstGeom prst="rect">
            <a:avLst/>
          </a:prstGeom>
          <a:noFill/>
        </p:spPr>
        <p:txBody>
          <a:bodyPr wrap="none" rtlCol="0">
            <a:spAutoFit/>
          </a:bodyPr>
          <a:lstStyle/>
          <a:p>
            <a:pPr>
              <a:buNone/>
            </a:pPr>
            <a:r>
              <a:rPr lang="en-GB" sz="2400" dirty="0" smtClean="0">
                <a:solidFill>
                  <a:srgbClr val="0000FF"/>
                </a:solidFill>
              </a:rPr>
              <a:t>single branch</a:t>
            </a:r>
            <a:endParaRPr lang="el-GR" sz="2400" dirty="0">
              <a:solidFill>
                <a:srgbClr val="0000FF"/>
              </a:solidFill>
            </a:endParaRPr>
          </a:p>
        </p:txBody>
      </p:sp>
      <p:sp>
        <p:nvSpPr>
          <p:cNvPr id="49" name="ZoneTexte 48"/>
          <p:cNvSpPr txBox="1"/>
          <p:nvPr/>
        </p:nvSpPr>
        <p:spPr>
          <a:xfrm>
            <a:off x="6343000" y="5940138"/>
            <a:ext cx="2274982" cy="469039"/>
          </a:xfrm>
          <a:prstGeom prst="rect">
            <a:avLst/>
          </a:prstGeom>
          <a:noFill/>
        </p:spPr>
        <p:txBody>
          <a:bodyPr wrap="none" rtlCol="0">
            <a:spAutoFit/>
          </a:bodyPr>
          <a:lstStyle/>
          <a:p>
            <a:pPr>
              <a:buNone/>
            </a:pPr>
            <a:r>
              <a:rPr lang="en-GB" sz="2400" dirty="0" smtClean="0">
                <a:solidFill>
                  <a:srgbClr val="0000FF"/>
                </a:solidFill>
              </a:rPr>
              <a:t>multiple branch</a:t>
            </a:r>
            <a:endParaRPr lang="el-GR" sz="2400" dirty="0">
              <a:solidFill>
                <a:srgbClr val="0000FF"/>
              </a:solidFill>
            </a:endParaRPr>
          </a:p>
        </p:txBody>
      </p:sp>
      <p:sp>
        <p:nvSpPr>
          <p:cNvPr id="50" name="ZoneTexte 49"/>
          <p:cNvSpPr txBox="1"/>
          <p:nvPr/>
        </p:nvSpPr>
        <p:spPr>
          <a:xfrm>
            <a:off x="4622839" y="1580938"/>
            <a:ext cx="929806" cy="380938"/>
          </a:xfrm>
          <a:prstGeom prst="rect">
            <a:avLst/>
          </a:prstGeom>
          <a:noFill/>
        </p:spPr>
        <p:txBody>
          <a:bodyPr wrap="none" rtlCol="0">
            <a:spAutoFit/>
          </a:bodyPr>
          <a:lstStyle/>
          <a:p>
            <a:pPr>
              <a:buNone/>
            </a:pPr>
            <a:r>
              <a:rPr lang="en-GB" sz="2000" dirty="0">
                <a:solidFill>
                  <a:srgbClr val="0000FF"/>
                </a:solidFill>
                <a:latin typeface="Verdana" panose="020B0604030504040204" pitchFamily="34" charset="0"/>
                <a:ea typeface="Verdana" panose="020B0604030504040204" pitchFamily="34" charset="0"/>
                <a:cs typeface="Verdana" panose="020B0604030504040204" pitchFamily="34" charset="0"/>
              </a:rPr>
              <a:t>M</a:t>
            </a:r>
            <a:r>
              <a:rPr lang="en-GB" sz="200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ovie</a:t>
            </a:r>
            <a:endParaRPr lang="el-GR" sz="2000" dirty="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sp>
        <p:nvSpPr>
          <p:cNvPr id="51" name="ZoneTexte 50"/>
          <p:cNvSpPr txBox="1"/>
          <p:nvPr/>
        </p:nvSpPr>
        <p:spPr>
          <a:xfrm>
            <a:off x="989658" y="1639031"/>
            <a:ext cx="1144865" cy="380938"/>
          </a:xfrm>
          <a:prstGeom prst="rect">
            <a:avLst/>
          </a:prstGeom>
          <a:noFill/>
        </p:spPr>
        <p:txBody>
          <a:bodyPr wrap="none" rtlCol="0">
            <a:spAutoFit/>
          </a:bodyPr>
          <a:lstStyle/>
          <a:p>
            <a:pPr>
              <a:buNone/>
            </a:pPr>
            <a:r>
              <a:rPr lang="en-GB" sz="2000" dirty="0" smtClean="0">
                <a:solidFill>
                  <a:srgbClr val="0000FF"/>
                </a:solidFill>
                <a:latin typeface="Verdana" panose="020B0604030504040204" pitchFamily="34" charset="0"/>
                <a:ea typeface="Verdana" panose="020B0604030504040204" pitchFamily="34" charset="0"/>
                <a:cs typeface="Verdana" panose="020B0604030504040204" pitchFamily="34" charset="0"/>
              </a:rPr>
              <a:t>Casting</a:t>
            </a:r>
            <a:endParaRPr lang="el-GR" sz="2000" dirty="0">
              <a:solidFill>
                <a:srgbClr val="0000FF"/>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61321230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8">
                                            <p:bg/>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8">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fade">
                                      <p:cBhvr>
                                        <p:cTn id="22"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build="p" animBg="1"/>
      <p:bldP spid="10" grpId="0"/>
      <p:bldP spid="4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1513" y="33013"/>
            <a:ext cx="7805737" cy="1254125"/>
          </a:xfrm>
        </p:spPr>
        <p:txBody>
          <a:bodyPr/>
          <a:lstStyle/>
          <a:p>
            <a:r>
              <a:rPr lang="en-US" dirty="0"/>
              <a:t>DELPHI Containment Metric [</a:t>
            </a:r>
            <a:r>
              <a:rPr lang="en-US" dirty="0" err="1"/>
              <a:t>Ananthakrishna</a:t>
            </a:r>
            <a:r>
              <a:rPr lang="en-US" dirty="0"/>
              <a:t> et al. </a:t>
            </a:r>
            <a:r>
              <a:rPr lang="en-US" dirty="0" smtClean="0"/>
              <a:t>2002]</a:t>
            </a:r>
            <a:endParaRPr lang="el-GR" dirty="0"/>
          </a:p>
        </p:txBody>
      </p:sp>
      <p:sp>
        <p:nvSpPr>
          <p:cNvPr id="3" name="Espace réservé du contenu 2"/>
          <p:cNvSpPr>
            <a:spLocks noGrp="1"/>
          </p:cNvSpPr>
          <p:nvPr>
            <p:ph idx="1"/>
          </p:nvPr>
        </p:nvSpPr>
        <p:spPr>
          <a:xfrm>
            <a:off x="-30144" y="1379799"/>
            <a:ext cx="9292478" cy="4181475"/>
          </a:xfrm>
        </p:spPr>
        <p:txBody>
          <a:bodyPr/>
          <a:lstStyle/>
          <a:p>
            <a:pPr>
              <a:lnSpc>
                <a:spcPct val="105000"/>
              </a:lnSpc>
              <a:spcBef>
                <a:spcPts val="0"/>
              </a:spcBef>
            </a:pPr>
            <a:r>
              <a:rPr lang="en-US" sz="2400" dirty="0">
                <a:solidFill>
                  <a:srgbClr val="0000FF"/>
                </a:solidFill>
              </a:rPr>
              <a:t>Hybrid </a:t>
            </a:r>
            <a:r>
              <a:rPr lang="en-US" sz="2400" dirty="0" smtClean="0">
                <a:solidFill>
                  <a:srgbClr val="0000FF"/>
                </a:solidFill>
              </a:rPr>
              <a:t>measure </a:t>
            </a:r>
            <a:r>
              <a:rPr lang="en-US" sz="2400" dirty="0"/>
              <a:t>considering </a:t>
            </a:r>
            <a:r>
              <a:rPr lang="en-US" sz="2400" dirty="0" smtClean="0"/>
              <a:t>both </a:t>
            </a:r>
            <a:r>
              <a:rPr lang="en-US" sz="2400" dirty="0"/>
              <a:t>s</a:t>
            </a:r>
            <a:r>
              <a:rPr lang="en-US" sz="2400" dirty="0" smtClean="0"/>
              <a:t>imilarity </a:t>
            </a:r>
            <a:r>
              <a:rPr lang="en-US" sz="2400" dirty="0"/>
              <a:t>of </a:t>
            </a:r>
            <a:r>
              <a:rPr lang="en-US" sz="2400" dirty="0">
                <a:solidFill>
                  <a:srgbClr val="0000FF"/>
                </a:solidFill>
              </a:rPr>
              <a:t>attribute values </a:t>
            </a:r>
            <a:r>
              <a:rPr lang="en-US" sz="2400" dirty="0"/>
              <a:t>(</a:t>
            </a:r>
            <a:r>
              <a:rPr lang="en-US" sz="2400" i="1" dirty="0" err="1"/>
              <a:t>tcm</a:t>
            </a:r>
            <a:r>
              <a:rPr lang="en-US" sz="2400" dirty="0" smtClean="0"/>
              <a:t>) and </a:t>
            </a:r>
            <a:r>
              <a:rPr lang="en-US" sz="2400" dirty="0"/>
              <a:t>s</a:t>
            </a:r>
            <a:r>
              <a:rPr lang="en-US" sz="2400" dirty="0" smtClean="0"/>
              <a:t>imilarity </a:t>
            </a:r>
            <a:r>
              <a:rPr lang="en-US" sz="2400" dirty="0"/>
              <a:t>of </a:t>
            </a:r>
            <a:r>
              <a:rPr lang="en-US" sz="2400" dirty="0">
                <a:solidFill>
                  <a:srgbClr val="0000FF"/>
                </a:solidFill>
              </a:rPr>
              <a:t>children sets </a:t>
            </a:r>
            <a:r>
              <a:rPr lang="en-US" sz="2400" dirty="0"/>
              <a:t>reached by </a:t>
            </a:r>
            <a:r>
              <a:rPr lang="en-US" sz="2400" dirty="0" smtClean="0"/>
              <a:t>foreign </a:t>
            </a:r>
            <a:r>
              <a:rPr lang="en-US" sz="2400" dirty="0"/>
              <a:t>keys (</a:t>
            </a:r>
            <a:r>
              <a:rPr lang="en-US" sz="2400" i="1" dirty="0" err="1"/>
              <a:t>fkcm</a:t>
            </a:r>
            <a:r>
              <a:rPr lang="en-US" sz="2400" dirty="0"/>
              <a:t>)</a:t>
            </a:r>
          </a:p>
          <a:p>
            <a:pPr>
              <a:lnSpc>
                <a:spcPct val="105000"/>
              </a:lnSpc>
              <a:spcBef>
                <a:spcPts val="0"/>
              </a:spcBef>
            </a:pPr>
            <a:r>
              <a:rPr lang="en-US" sz="2400" dirty="0"/>
              <a:t>Similarity of </a:t>
            </a:r>
            <a:r>
              <a:rPr lang="en-US" sz="2400" dirty="0">
                <a:solidFill>
                  <a:srgbClr val="0000FF"/>
                </a:solidFill>
              </a:rPr>
              <a:t>attribute values</a:t>
            </a:r>
          </a:p>
          <a:p>
            <a:pPr marL="460375" lvl="1">
              <a:lnSpc>
                <a:spcPct val="105000"/>
              </a:lnSpc>
            </a:pPr>
            <a:r>
              <a:rPr lang="en-US" dirty="0"/>
              <a:t>Divide tuples into tokens </a:t>
            </a:r>
            <a:r>
              <a:rPr lang="en-US" dirty="0">
                <a:latin typeface="Wingdings" charset="0"/>
                <a:cs typeface="Wingdings" charset="0"/>
                <a:sym typeface="Wingdings" charset="0"/>
              </a:rPr>
              <a:t></a:t>
            </a:r>
            <a:r>
              <a:rPr lang="en-US" dirty="0"/>
              <a:t> token sets </a:t>
            </a:r>
            <a:r>
              <a:rPr lang="en-US" i="1" dirty="0">
                <a:solidFill>
                  <a:srgbClr val="0000FF"/>
                </a:solidFill>
                <a:latin typeface="Lucida Console" panose="020B0609040504020204" pitchFamily="49" charset="0"/>
              </a:rPr>
              <a:t>TS</a:t>
            </a:r>
            <a:endParaRPr lang="en-US" dirty="0">
              <a:solidFill>
                <a:srgbClr val="0000FF"/>
              </a:solidFill>
              <a:latin typeface="Lucida Console" panose="020B0609040504020204" pitchFamily="49" charset="0"/>
            </a:endParaRPr>
          </a:p>
          <a:p>
            <a:pPr marL="460375" lvl="1">
              <a:lnSpc>
                <a:spcPct val="105000"/>
              </a:lnSpc>
            </a:pPr>
            <a:r>
              <a:rPr lang="en-US" dirty="0"/>
              <a:t>Compute the </a:t>
            </a:r>
            <a:r>
              <a:rPr lang="en-US" dirty="0">
                <a:solidFill>
                  <a:srgbClr val="0000FF"/>
                </a:solidFill>
              </a:rPr>
              <a:t>edit distance </a:t>
            </a:r>
            <a:r>
              <a:rPr lang="en-US" dirty="0"/>
              <a:t>between </a:t>
            </a:r>
            <a:r>
              <a:rPr lang="en-US" dirty="0" smtClean="0"/>
              <a:t>the tokens of different sets</a:t>
            </a:r>
            <a:endParaRPr lang="en-US" dirty="0"/>
          </a:p>
          <a:p>
            <a:pPr marL="460375" lvl="1">
              <a:lnSpc>
                <a:spcPct val="105000"/>
              </a:lnSpc>
            </a:pPr>
            <a:r>
              <a:rPr lang="en-US" dirty="0"/>
              <a:t>Determine weight of each token </a:t>
            </a:r>
            <a:r>
              <a:rPr lang="en-US" dirty="0" smtClean="0"/>
              <a:t>via inverse document frequency</a:t>
            </a:r>
          </a:p>
          <a:p>
            <a:pPr marL="812800" lvl="2">
              <a:lnSpc>
                <a:spcPct val="105000"/>
              </a:lnSpc>
            </a:pPr>
            <a:r>
              <a:rPr lang="en-GB" sz="2400" dirty="0"/>
              <a:t>Thus the </a:t>
            </a:r>
            <a:r>
              <a:rPr lang="en-GB" sz="2400" dirty="0" err="1"/>
              <a:t>idf</a:t>
            </a:r>
            <a:r>
              <a:rPr lang="en-GB" sz="2400" dirty="0"/>
              <a:t> of a rare term is high, whereas the </a:t>
            </a:r>
            <a:r>
              <a:rPr lang="en-GB" sz="2400" dirty="0" err="1"/>
              <a:t>idf</a:t>
            </a:r>
            <a:r>
              <a:rPr lang="en-GB" sz="2400" dirty="0"/>
              <a:t> of a frequent term is likely to be </a:t>
            </a:r>
            <a:r>
              <a:rPr lang="en-GB" sz="2400" dirty="0" smtClean="0"/>
              <a:t>low</a:t>
            </a:r>
            <a:endParaRPr lang="en-US" sz="2400" dirty="0"/>
          </a:p>
          <a:p>
            <a:pPr marL="460375" lvl="1">
              <a:lnSpc>
                <a:spcPct val="105000"/>
              </a:lnSpc>
            </a:pPr>
            <a:r>
              <a:rPr lang="en-US" dirty="0"/>
              <a:t>The</a:t>
            </a:r>
            <a:r>
              <a:rPr lang="en-US" b="1" dirty="0"/>
              <a:t> </a:t>
            </a:r>
            <a:r>
              <a:rPr lang="en-US" dirty="0">
                <a:solidFill>
                  <a:srgbClr val="0000FF"/>
                </a:solidFill>
              </a:rPr>
              <a:t>token similarity metric </a:t>
            </a:r>
            <a:r>
              <a:rPr lang="en-US" i="1" dirty="0" err="1">
                <a:solidFill>
                  <a:srgbClr val="0000FF"/>
                </a:solidFill>
              </a:rPr>
              <a:t>tcm</a:t>
            </a:r>
            <a:r>
              <a:rPr lang="en-US" dirty="0">
                <a:solidFill>
                  <a:srgbClr val="0000FF"/>
                </a:solidFill>
              </a:rPr>
              <a:t> </a:t>
            </a:r>
            <a:r>
              <a:rPr lang="en-US" dirty="0"/>
              <a:t>measures which fraction of one tuple </a:t>
            </a:r>
            <a:r>
              <a:rPr lang="en-US" i="1" dirty="0"/>
              <a:t>T</a:t>
            </a:r>
            <a:r>
              <a:rPr lang="en-US" dirty="0"/>
              <a:t> is covered by the other tuple </a:t>
            </a:r>
            <a:r>
              <a:rPr lang="en-US" i="1" dirty="0"/>
              <a:t>T</a:t>
            </a:r>
            <a:r>
              <a:rPr lang="en-US" i="1" dirty="0" smtClean="0"/>
              <a:t>’ </a:t>
            </a:r>
            <a:r>
              <a:rPr lang="en-US" dirty="0" smtClean="0"/>
              <a:t>in </a:t>
            </a:r>
            <a:r>
              <a:rPr lang="en-GB" dirty="0"/>
              <a:t>a relation of interest </a:t>
            </a:r>
            <a:r>
              <a:rPr lang="en-GB" dirty="0" err="1"/>
              <a:t>R</a:t>
            </a:r>
            <a:r>
              <a:rPr lang="en-GB" baseline="-25000" dirty="0" err="1"/>
              <a:t>i</a:t>
            </a:r>
            <a:endParaRPr lang="en-US" baseline="-25000" dirty="0"/>
          </a:p>
          <a:p>
            <a:pPr marL="0" indent="0">
              <a:spcBef>
                <a:spcPts val="0"/>
              </a:spcBef>
              <a:buNone/>
            </a:pPr>
            <a:endParaRPr lang="el-GR" sz="2400"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22</a:t>
            </a:fld>
            <a:endParaRPr lang="en-US" dirty="0"/>
          </a:p>
        </p:txBody>
      </p:sp>
      <p:pic>
        <p:nvPicPr>
          <p:cNvPr id="5" name="Picture 5"/>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1977594" y="5222477"/>
            <a:ext cx="4885435" cy="121681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cap="flat">
                <a:solidFill>
                  <a:schemeClr val="tx1"/>
                </a:solidFill>
                <a:miter lim="800000"/>
                <a:headEnd/>
                <a:tailEnd/>
              </a14:hiddenLine>
            </a:ext>
          </a:extLst>
        </p:spPr>
      </p:pic>
      <p:pic>
        <p:nvPicPr>
          <p:cNvPr id="2050" name="Picture 2" descr="\begin{displaymath}&#10;\mbox{idf}_t = \log {N\over \mbox{df}_t}.&#10;\end{displaymat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28141" y="5222477"/>
            <a:ext cx="1508119" cy="63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23975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0049" y="1758461"/>
            <a:ext cx="9133951" cy="2914023"/>
          </a:xfrm>
        </p:spPr>
        <p:txBody>
          <a:bodyPr/>
          <a:lstStyle/>
          <a:p>
            <a:pPr>
              <a:lnSpc>
                <a:spcPct val="105000"/>
              </a:lnSpc>
            </a:pPr>
            <a:r>
              <a:rPr lang="en-US" sz="2400" dirty="0" smtClean="0"/>
              <a:t>Similarity of </a:t>
            </a:r>
            <a:r>
              <a:rPr lang="en-US" sz="2400" dirty="0" smtClean="0">
                <a:solidFill>
                  <a:srgbClr val="0000FF"/>
                </a:solidFill>
              </a:rPr>
              <a:t>children sets</a:t>
            </a:r>
            <a:endParaRPr lang="en-US" sz="2400" b="1" i="1" dirty="0" smtClean="0">
              <a:solidFill>
                <a:srgbClr val="0000FF"/>
              </a:solidFill>
              <a:latin typeface="Lucida Console" panose="020B0609040504020204" pitchFamily="49" charset="0"/>
            </a:endParaRPr>
          </a:p>
          <a:p>
            <a:pPr marL="460375" lvl="1">
              <a:lnSpc>
                <a:spcPct val="105000"/>
              </a:lnSpc>
            </a:pPr>
            <a:r>
              <a:rPr lang="en-US" dirty="0" smtClean="0"/>
              <a:t>The children set </a:t>
            </a:r>
            <a:r>
              <a:rPr lang="en-US" b="1" i="1" dirty="0">
                <a:solidFill>
                  <a:srgbClr val="0000FF"/>
                </a:solidFill>
                <a:latin typeface="Lucida Console" panose="020B0609040504020204" pitchFamily="49" charset="0"/>
              </a:rPr>
              <a:t>CS </a:t>
            </a:r>
            <a:r>
              <a:rPr lang="en-US" dirty="0" smtClean="0"/>
              <a:t>of a tuple </a:t>
            </a:r>
            <a:r>
              <a:rPr lang="en-US" b="1" i="1" dirty="0" smtClean="0">
                <a:solidFill>
                  <a:srgbClr val="0000FF"/>
                </a:solidFill>
                <a:latin typeface="Lucida Console" panose="020B0609040504020204" pitchFamily="49" charset="0"/>
              </a:rPr>
              <a:t>T</a:t>
            </a:r>
            <a:r>
              <a:rPr lang="en-US" dirty="0" smtClean="0"/>
              <a:t> includes all tuples of a relation </a:t>
            </a:r>
            <a:r>
              <a:rPr lang="en-GB" dirty="0" err="1"/>
              <a:t>R</a:t>
            </a:r>
            <a:r>
              <a:rPr lang="en-GB" baseline="-25000" dirty="0" err="1"/>
              <a:t>j</a:t>
            </a:r>
            <a:r>
              <a:rPr lang="en-US" baseline="-25000" dirty="0"/>
              <a:t> </a:t>
            </a:r>
            <a:r>
              <a:rPr lang="en-US" dirty="0" smtClean="0"/>
              <a:t>referencing </a:t>
            </a:r>
            <a:r>
              <a:rPr lang="en-US" b="1" i="1" dirty="0" smtClean="0">
                <a:solidFill>
                  <a:srgbClr val="0000FF"/>
                </a:solidFill>
                <a:latin typeface="Lucida Console" panose="020B0609040504020204" pitchFamily="49" charset="0"/>
              </a:rPr>
              <a:t>T</a:t>
            </a:r>
            <a:r>
              <a:rPr lang="en-US" dirty="0" smtClean="0"/>
              <a:t>  from a relation </a:t>
            </a:r>
            <a:r>
              <a:rPr lang="en-GB" dirty="0" err="1" smtClean="0"/>
              <a:t>R</a:t>
            </a:r>
            <a:r>
              <a:rPr lang="en-GB" baseline="-25000" dirty="0" err="1" smtClean="0"/>
              <a:t>i</a:t>
            </a:r>
            <a:r>
              <a:rPr lang="en-GB" baseline="-25000" dirty="0" smtClean="0"/>
              <a:t> </a:t>
            </a:r>
            <a:r>
              <a:rPr lang="en-US" dirty="0" smtClean="0"/>
              <a:t>by means of a foreign key</a:t>
            </a:r>
          </a:p>
          <a:p>
            <a:pPr marL="460375" lvl="1">
              <a:lnSpc>
                <a:spcPct val="105000"/>
              </a:lnSpc>
            </a:pPr>
            <a:r>
              <a:rPr lang="en-US" dirty="0" smtClean="0">
                <a:solidFill>
                  <a:srgbClr val="0000FF"/>
                </a:solidFill>
              </a:rPr>
              <a:t>Foreign-key containment metric </a:t>
            </a:r>
            <a:r>
              <a:rPr lang="en-US" dirty="0" smtClean="0"/>
              <a:t>(</a:t>
            </a:r>
            <a:r>
              <a:rPr lang="en-US" i="1" dirty="0" err="1" smtClean="0"/>
              <a:t>fkcm</a:t>
            </a:r>
            <a:r>
              <a:rPr lang="en-US" dirty="0" smtClean="0"/>
              <a:t>) measures at what extent the children set of a tuple </a:t>
            </a:r>
            <a:r>
              <a:rPr lang="en-US" i="1" dirty="0" smtClean="0"/>
              <a:t>T</a:t>
            </a:r>
            <a:r>
              <a:rPr lang="en-US" dirty="0" smtClean="0"/>
              <a:t> is covered by the children set of a tuple </a:t>
            </a:r>
            <a:r>
              <a:rPr lang="en-US" i="1" dirty="0" smtClean="0"/>
              <a:t>T’</a:t>
            </a:r>
            <a:endParaRPr lang="en-US" dirty="0" smtClean="0"/>
          </a:p>
          <a:p>
            <a:endParaRPr lang="el-GR" sz="2400"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23</a:t>
            </a:fld>
            <a:endParaRPr lang="en-US" dirty="0"/>
          </a:p>
        </p:txBody>
      </p:sp>
      <p:sp>
        <p:nvSpPr>
          <p:cNvPr id="5" name="Titre 1"/>
          <p:cNvSpPr>
            <a:spLocks noGrp="1"/>
          </p:cNvSpPr>
          <p:nvPr>
            <p:ph type="title"/>
          </p:nvPr>
        </p:nvSpPr>
        <p:spPr>
          <a:xfrm>
            <a:off x="671513" y="33013"/>
            <a:ext cx="7805737" cy="1254125"/>
          </a:xfrm>
        </p:spPr>
        <p:txBody>
          <a:bodyPr/>
          <a:lstStyle/>
          <a:p>
            <a:r>
              <a:rPr lang="en-US" dirty="0"/>
              <a:t>DELPHI Containment Metric [</a:t>
            </a:r>
            <a:r>
              <a:rPr lang="en-US" dirty="0" err="1"/>
              <a:t>Ananthakrishna</a:t>
            </a:r>
            <a:r>
              <a:rPr lang="en-US" dirty="0"/>
              <a:t> et al. </a:t>
            </a:r>
            <a:r>
              <a:rPr lang="en-US" dirty="0" smtClean="0"/>
              <a:t>2002]</a:t>
            </a:r>
            <a:endParaRPr lang="el-GR" dirty="0"/>
          </a:p>
        </p:txBody>
      </p:sp>
      <p:pic>
        <p:nvPicPr>
          <p:cNvPr id="6" name="Picture 5"/>
          <p:cNvPicPr>
            <a:picLocks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2393409" y="4172393"/>
            <a:ext cx="4027487" cy="1107761"/>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cap="flat">
                <a:solidFill>
                  <a:schemeClr val="tx1"/>
                </a:solidFill>
                <a:miter lim="800000"/>
                <a:headEnd/>
                <a:tailEnd/>
              </a14:hiddenLine>
            </a:ext>
          </a:extLst>
        </p:spPr>
      </p:pic>
    </p:spTree>
    <p:extLst>
      <p:ext uri="{BB962C8B-B14F-4D97-AF65-F5344CB8AC3E}">
        <p14:creationId xmlns:p14="http://schemas.microsoft.com/office/powerpoint/2010/main" val="2707584658"/>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 y="1370344"/>
            <a:ext cx="9144000" cy="4367264"/>
          </a:xfrm>
        </p:spPr>
        <p:txBody>
          <a:bodyPr/>
          <a:lstStyle/>
          <a:p>
            <a:pPr marL="460375" lvl="1"/>
            <a:r>
              <a:rPr lang="en-US" dirty="0" smtClean="0">
                <a:solidFill>
                  <a:srgbClr val="0000FF"/>
                </a:solidFill>
              </a:rPr>
              <a:t>Combining </a:t>
            </a:r>
            <a:r>
              <a:rPr lang="en-US" b="1" i="1" dirty="0" err="1" smtClean="0">
                <a:solidFill>
                  <a:srgbClr val="0000FF"/>
                </a:solidFill>
                <a:latin typeface="Lucida Console" panose="020B0609040504020204" pitchFamily="49" charset="0"/>
              </a:rPr>
              <a:t>tcm</a:t>
            </a:r>
            <a:r>
              <a:rPr lang="en-US" dirty="0" smtClean="0">
                <a:solidFill>
                  <a:srgbClr val="0000FF"/>
                </a:solidFill>
              </a:rPr>
              <a:t>  and </a:t>
            </a:r>
            <a:r>
              <a:rPr lang="en-US" b="1" i="1" dirty="0" err="1" smtClean="0">
                <a:solidFill>
                  <a:srgbClr val="0000FF"/>
                </a:solidFill>
                <a:latin typeface="Lucida Console" panose="020B0609040504020204" pitchFamily="49" charset="0"/>
              </a:rPr>
              <a:t>fkcm</a:t>
            </a:r>
            <a:r>
              <a:rPr lang="en-US" dirty="0" smtClean="0"/>
              <a:t> </a:t>
            </a:r>
            <a:endParaRPr lang="en-US" dirty="0">
              <a:ea typeface="ヒラギノ角ゴ ProN W6" charset="0"/>
              <a:cs typeface="ヒラギノ角ゴ ProN W6" charset="0"/>
            </a:endParaRPr>
          </a:p>
          <a:p>
            <a:pPr marL="773113" lvl="2"/>
            <a:r>
              <a:rPr lang="en-US" sz="2400" dirty="0"/>
              <a:t>Both </a:t>
            </a:r>
            <a:r>
              <a:rPr lang="en-US" sz="2400" b="1" i="1" dirty="0" err="1">
                <a:solidFill>
                  <a:srgbClr val="0000FF"/>
                </a:solidFill>
                <a:latin typeface="Lucida Console" panose="020B0609040504020204" pitchFamily="49" charset="0"/>
              </a:rPr>
              <a:t>tcm</a:t>
            </a:r>
            <a:r>
              <a:rPr lang="en-US" sz="2400" dirty="0" smtClean="0"/>
              <a:t> </a:t>
            </a:r>
            <a:r>
              <a:rPr lang="en-US" sz="2400" dirty="0"/>
              <a:t>and </a:t>
            </a:r>
            <a:r>
              <a:rPr lang="en-US" sz="2400" b="1" i="1" dirty="0" err="1">
                <a:solidFill>
                  <a:srgbClr val="0000FF"/>
                </a:solidFill>
                <a:latin typeface="Lucida Console" panose="020B0609040504020204" pitchFamily="49" charset="0"/>
              </a:rPr>
              <a:t>fkcm</a:t>
            </a:r>
            <a:r>
              <a:rPr lang="en-US" sz="2400" dirty="0" smtClean="0"/>
              <a:t> </a:t>
            </a:r>
            <a:r>
              <a:rPr lang="en-US" sz="2400" dirty="0"/>
              <a:t>are assigned an IDF </a:t>
            </a:r>
            <a:r>
              <a:rPr lang="en-US" sz="2400" dirty="0">
                <a:solidFill>
                  <a:srgbClr val="0000FF"/>
                </a:solidFill>
              </a:rPr>
              <a:t>weight</a:t>
            </a:r>
          </a:p>
          <a:p>
            <a:pPr marL="773113" lvl="2"/>
            <a:r>
              <a:rPr lang="en-US" sz="2400" dirty="0"/>
              <a:t>Use of a </a:t>
            </a:r>
            <a:r>
              <a:rPr lang="en-US" sz="2400" dirty="0">
                <a:solidFill>
                  <a:srgbClr val="0000FF"/>
                </a:solidFill>
              </a:rPr>
              <a:t>classification function</a:t>
            </a:r>
            <a:r>
              <a:rPr lang="en-US" sz="2400" dirty="0"/>
              <a:t>:</a:t>
            </a:r>
            <a:br>
              <a:rPr lang="en-US" sz="2400" dirty="0"/>
            </a:br>
            <a:r>
              <a:rPr lang="en-US" sz="2400" i="1" dirty="0" err="1">
                <a:latin typeface="Lucida Console" panose="020B0609040504020204" pitchFamily="49" charset="0"/>
              </a:rPr>
              <a:t>pos</a:t>
            </a:r>
            <a:r>
              <a:rPr lang="en-US" sz="2400" i="1" dirty="0">
                <a:latin typeface="Lucida Console" panose="020B0609040504020204" pitchFamily="49" charset="0"/>
              </a:rPr>
              <a:t>(x) = 1 </a:t>
            </a:r>
            <a:r>
              <a:rPr lang="en-US" sz="2400" i="1" dirty="0" smtClean="0">
                <a:latin typeface="Lucida Console" panose="020B0609040504020204" pitchFamily="49" charset="0"/>
              </a:rPr>
              <a:t> if </a:t>
            </a:r>
            <a:r>
              <a:rPr lang="en-US" sz="2400" i="1" dirty="0">
                <a:latin typeface="Lucida Console" panose="020B0609040504020204" pitchFamily="49" charset="0"/>
              </a:rPr>
              <a:t>x &gt; 0, </a:t>
            </a:r>
            <a:br>
              <a:rPr lang="en-US" sz="2400" i="1" dirty="0">
                <a:latin typeface="Lucida Console" panose="020B0609040504020204" pitchFamily="49" charset="0"/>
              </a:rPr>
            </a:br>
            <a:r>
              <a:rPr lang="en-US" sz="2400" i="1" dirty="0">
                <a:latin typeface="Lucida Console" panose="020B0609040504020204" pitchFamily="49" charset="0"/>
              </a:rPr>
              <a:t>        </a:t>
            </a:r>
            <a:r>
              <a:rPr lang="en-US" sz="2400" i="1" dirty="0" smtClean="0">
                <a:latin typeface="Lucida Console" panose="020B0609040504020204" pitchFamily="49" charset="0"/>
              </a:rPr>
              <a:t>-</a:t>
            </a:r>
            <a:r>
              <a:rPr lang="en-US" sz="2400" i="1" dirty="0">
                <a:latin typeface="Lucida Console" panose="020B0609040504020204" pitchFamily="49" charset="0"/>
              </a:rPr>
              <a:t>1  otherwise</a:t>
            </a:r>
            <a:endParaRPr lang="en-US" sz="2400" dirty="0">
              <a:latin typeface="Lucida Console" panose="020B0609040504020204" pitchFamily="49" charset="0"/>
            </a:endParaRPr>
          </a:p>
          <a:p>
            <a:pPr marL="600075" lvl="2" indent="0">
              <a:buNone/>
            </a:pPr>
            <a:endParaRPr lang="en-US" sz="1000" dirty="0"/>
          </a:p>
          <a:p>
            <a:pPr marL="773113" lvl="2"/>
            <a:r>
              <a:rPr lang="en-US" sz="2400" dirty="0"/>
              <a:t>Threshold for </a:t>
            </a:r>
            <a:r>
              <a:rPr lang="en-US" sz="2400" b="1" i="1" dirty="0" err="1">
                <a:solidFill>
                  <a:srgbClr val="0000FF"/>
                </a:solidFill>
              </a:rPr>
              <a:t>tcm</a:t>
            </a:r>
            <a:r>
              <a:rPr lang="en-US" sz="2400" dirty="0"/>
              <a:t>: </a:t>
            </a:r>
            <a:r>
              <a:rPr lang="en-US" sz="2400" i="1" dirty="0"/>
              <a:t>s1</a:t>
            </a:r>
          </a:p>
          <a:p>
            <a:pPr marL="773113" lvl="2"/>
            <a:r>
              <a:rPr lang="en-US" sz="2400" i="1" dirty="0"/>
              <a:t>Threshold for </a:t>
            </a:r>
            <a:r>
              <a:rPr lang="en-US" sz="2400" b="1" i="1" dirty="0" err="1">
                <a:solidFill>
                  <a:srgbClr val="0000FF"/>
                </a:solidFill>
                <a:latin typeface="Lucida Console" panose="020B0609040504020204" pitchFamily="49" charset="0"/>
              </a:rPr>
              <a:t>fkcm</a:t>
            </a:r>
            <a:r>
              <a:rPr lang="en-US" sz="2400" i="1" dirty="0"/>
              <a:t>:</a:t>
            </a:r>
            <a:r>
              <a:rPr lang="en-US" sz="2400" dirty="0"/>
              <a:t> </a:t>
            </a:r>
            <a:r>
              <a:rPr lang="en-US" sz="2400" i="1" dirty="0" smtClean="0"/>
              <a:t>s2</a:t>
            </a:r>
            <a:endParaRPr lang="en-US" sz="2400" i="1" dirty="0"/>
          </a:p>
          <a:p>
            <a:pPr marL="773113" lvl="2"/>
            <a:r>
              <a:rPr lang="en-US" sz="2400" dirty="0"/>
              <a:t>Classification of pairwise comparison between </a:t>
            </a:r>
            <a:r>
              <a:rPr lang="en-US" sz="2400" b="1" i="1" dirty="0">
                <a:solidFill>
                  <a:srgbClr val="0000FF"/>
                </a:solidFill>
                <a:latin typeface="Lucida Console" panose="020B0609040504020204" pitchFamily="49" charset="0"/>
              </a:rPr>
              <a:t>T</a:t>
            </a:r>
            <a:r>
              <a:rPr lang="en-US" sz="2400" b="1" dirty="0"/>
              <a:t> </a:t>
            </a:r>
            <a:r>
              <a:rPr lang="en-US" sz="2400" dirty="0"/>
              <a:t>and </a:t>
            </a:r>
            <a:r>
              <a:rPr lang="en-US" sz="2400" b="1" i="1" dirty="0">
                <a:solidFill>
                  <a:srgbClr val="0000FF"/>
                </a:solidFill>
                <a:latin typeface="Lucida Console" panose="020B0609040504020204" pitchFamily="49" charset="0"/>
              </a:rPr>
              <a:t>T</a:t>
            </a:r>
            <a:r>
              <a:rPr lang="ja-JP" altLang="en-US" sz="2400" b="1" i="1" dirty="0">
                <a:solidFill>
                  <a:srgbClr val="0000FF"/>
                </a:solidFill>
                <a:latin typeface="Lucida Console" panose="020B0609040504020204" pitchFamily="49" charset="0"/>
              </a:rPr>
              <a:t>‘</a:t>
            </a:r>
            <a:r>
              <a:rPr lang="en-US" sz="2400" dirty="0"/>
              <a:t> </a:t>
            </a:r>
            <a:r>
              <a:rPr lang="en-US" sz="2400" dirty="0" smtClean="0"/>
              <a:t>using</a:t>
            </a:r>
            <a:endParaRPr lang="en-US" sz="2400" dirty="0"/>
          </a:p>
          <a:p>
            <a:pPr marL="773113" lvl="2"/>
            <a:endParaRPr lang="en-US" sz="2400" dirty="0"/>
          </a:p>
          <a:p>
            <a:pPr marL="773113" lvl="2"/>
            <a:endParaRPr lang="en-US" sz="2400" dirty="0" smtClean="0"/>
          </a:p>
          <a:p>
            <a:pPr marL="1163638" lvl="3"/>
            <a:r>
              <a:rPr lang="en-US" sz="2400" dirty="0" smtClean="0"/>
              <a:t>If </a:t>
            </a:r>
            <a:r>
              <a:rPr lang="en-US" sz="2400" dirty="0"/>
              <a:t>final result equals 1, then </a:t>
            </a:r>
            <a:r>
              <a:rPr lang="en-US" sz="2400" dirty="0" smtClean="0"/>
              <a:t>match, </a:t>
            </a:r>
            <a:r>
              <a:rPr lang="en-US" sz="2400" dirty="0"/>
              <a:t>otherwise </a:t>
            </a:r>
            <a:r>
              <a:rPr lang="en-US" sz="2400" dirty="0" smtClean="0"/>
              <a:t>non-match</a:t>
            </a:r>
            <a:endParaRPr lang="en-US" sz="2400" dirty="0"/>
          </a:p>
          <a:p>
            <a:endParaRPr lang="el-GR" sz="2400"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24</a:t>
            </a:fld>
            <a:endParaRPr lang="en-US" dirty="0"/>
          </a:p>
        </p:txBody>
      </p:sp>
      <p:sp>
        <p:nvSpPr>
          <p:cNvPr id="5" name="Titre 1"/>
          <p:cNvSpPr>
            <a:spLocks noGrp="1"/>
          </p:cNvSpPr>
          <p:nvPr>
            <p:ph type="title"/>
          </p:nvPr>
        </p:nvSpPr>
        <p:spPr>
          <a:xfrm>
            <a:off x="671513" y="33013"/>
            <a:ext cx="7805737" cy="1254125"/>
          </a:xfrm>
        </p:spPr>
        <p:txBody>
          <a:bodyPr/>
          <a:lstStyle/>
          <a:p>
            <a:r>
              <a:rPr lang="en-US" dirty="0"/>
              <a:t>DELPHI Containment Metric [</a:t>
            </a:r>
            <a:r>
              <a:rPr lang="en-US" dirty="0" err="1"/>
              <a:t>Ananthakrishna</a:t>
            </a:r>
            <a:r>
              <a:rPr lang="en-US" dirty="0"/>
              <a:t> et al. </a:t>
            </a:r>
            <a:r>
              <a:rPr lang="en-US" dirty="0" smtClean="0"/>
              <a:t>2002]</a:t>
            </a:r>
            <a:endParaRPr lang="el-GR" dirty="0"/>
          </a:p>
        </p:txBody>
      </p:sp>
      <p:pic>
        <p:nvPicPr>
          <p:cNvPr id="6" name="Picture 5"/>
          <p:cNvPicPr>
            <a:picLocks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45168" y="4633682"/>
            <a:ext cx="8903799" cy="496886"/>
          </a:xfrm>
          <a:prstGeom prst="rect">
            <a:avLst/>
          </a:prstGeom>
          <a:noFill/>
          <a:ln>
            <a:noFill/>
          </a:ln>
          <a:extLst>
            <a:ext uri="{909E8E84-426E-40dd-AFC4-6F175D3DCCD1}">
              <a14:hiddenFill xmlns="" xmlns:a14="http://schemas.microsoft.com/office/drawing/2010/main" xmlns:mv="urn:schemas-microsoft-com:mac:vml" xmlns:mc="http://schemas.openxmlformats.org/markup-compatibility/2006">
                <a:solidFill>
                  <a:srgbClr val="FFFFFF"/>
                </a:solidFill>
              </a14:hiddenFill>
            </a:ext>
            <a:ext uri="{91240B29-F687-4f45-9708-019B960494DF}">
              <a14:hiddenLine xmlns="" xmlns:a14="http://schemas.microsoft.com/office/drawing/2010/main" xmlns:mv="urn:schemas-microsoft-com:mac:vml" xmlns:mc="http://schemas.openxmlformats.org/markup-compatibility/2006" w="9525" cap="flat">
                <a:solidFill>
                  <a:schemeClr val="tx1"/>
                </a:solidFill>
                <a:miter lim="800000"/>
                <a:headEnd/>
                <a:tailEnd/>
              </a14:hiddenLine>
            </a:ext>
          </a:extLst>
        </p:spPr>
      </p:pic>
    </p:spTree>
    <p:extLst>
      <p:ext uri="{BB962C8B-B14F-4D97-AF65-F5344CB8AC3E}">
        <p14:creationId xmlns:p14="http://schemas.microsoft.com/office/powerpoint/2010/main" val="2975443490"/>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264366" y="6465049"/>
            <a:ext cx="7805737" cy="376325"/>
          </a:xfrm>
        </p:spPr>
        <p:txBody>
          <a:bodyPr/>
          <a:lstStyle/>
          <a:p>
            <a:endParaRPr lang="el-GR"/>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25</a:t>
            </a:fld>
            <a:endParaRPr lang="en-US" dirty="0"/>
          </a:p>
        </p:txBody>
      </p:sp>
      <p:sp>
        <p:nvSpPr>
          <p:cNvPr id="5" name="Titre 1"/>
          <p:cNvSpPr>
            <a:spLocks noGrp="1"/>
          </p:cNvSpPr>
          <p:nvPr>
            <p:ph type="title"/>
          </p:nvPr>
        </p:nvSpPr>
        <p:spPr>
          <a:xfrm>
            <a:off x="1" y="22966"/>
            <a:ext cx="9144000" cy="861290"/>
          </a:xfrm>
        </p:spPr>
        <p:txBody>
          <a:bodyPr/>
          <a:lstStyle/>
          <a:p>
            <a:r>
              <a:rPr lang="en-US" dirty="0"/>
              <a:t>DELPHI Containment </a:t>
            </a:r>
            <a:r>
              <a:rPr lang="en-US" dirty="0" smtClean="0"/>
              <a:t>Metric: Example</a:t>
            </a:r>
            <a:endParaRPr lang="el-GR" dirty="0"/>
          </a:p>
        </p:txBody>
      </p:sp>
      <p:sp>
        <p:nvSpPr>
          <p:cNvPr id="6" name="Rectangle 95"/>
          <p:cNvSpPr>
            <a:spLocks/>
          </p:cNvSpPr>
          <p:nvPr/>
        </p:nvSpPr>
        <p:spPr bwMode="auto">
          <a:xfrm>
            <a:off x="5148064" y="2133943"/>
            <a:ext cx="3601094" cy="1163984"/>
          </a:xfrm>
          <a:prstGeom prst="rect">
            <a:avLst/>
          </a:prstGeom>
          <a:ln/>
          <a:extLst/>
        </p:spPr>
        <p:style>
          <a:lnRef idx="1">
            <a:schemeClr val="accent6"/>
          </a:lnRef>
          <a:fillRef idx="2">
            <a:schemeClr val="accent6"/>
          </a:fillRef>
          <a:effectRef idx="1">
            <a:schemeClr val="accent6"/>
          </a:effectRef>
          <a:fontRef idx="minor">
            <a:schemeClr val="dk1"/>
          </a:fontRef>
        </p:style>
        <p:txBody>
          <a:bodyPr lIns="0" tIns="0" rIns="40639" bIns="0"/>
          <a:lstStyle/>
          <a:p>
            <a:pPr marL="39688">
              <a:spcBef>
                <a:spcPts val="0"/>
              </a:spcBef>
              <a:buNone/>
            </a:pPr>
            <a:r>
              <a:rPr lang="en-US" sz="1700" b="1" dirty="0" smtClean="0">
                <a:solidFill>
                  <a:schemeClr val="tx1"/>
                </a:solidFill>
                <a:latin typeface="Rockwell"/>
                <a:ea typeface="ＭＳ Ｐゴシック" charset="0"/>
                <a:cs typeface="Rockwell"/>
                <a:sym typeface="Helvetica Neue" charset="0"/>
              </a:rPr>
              <a:t>1. Token sets:</a:t>
            </a:r>
          </a:p>
          <a:p>
            <a:pPr marL="39688">
              <a:buNone/>
            </a:pPr>
            <a:r>
              <a:rPr lang="en-US" sz="1700" i="1" dirty="0" smtClean="0">
                <a:solidFill>
                  <a:schemeClr val="tx1"/>
                </a:solidFill>
                <a:latin typeface="Rockwell"/>
                <a:ea typeface="ＭＳ Ｐゴシック" charset="0"/>
                <a:cs typeface="Rockwell"/>
                <a:sym typeface="Helvetica Neue" charset="0"/>
              </a:rPr>
              <a:t>TS(F1</a:t>
            </a:r>
            <a:r>
              <a:rPr lang="en-US" sz="1700" i="1" dirty="0">
                <a:solidFill>
                  <a:schemeClr val="tx1"/>
                </a:solidFill>
                <a:latin typeface="Rockwell"/>
                <a:ea typeface="ＭＳ Ｐゴシック" charset="0"/>
                <a:cs typeface="Rockwell"/>
                <a:sym typeface="Helvetica Neue" charset="0"/>
              </a:rPr>
              <a:t>) </a:t>
            </a:r>
            <a:r>
              <a:rPr lang="en-US" sz="1700" dirty="0">
                <a:solidFill>
                  <a:schemeClr val="tx1"/>
                </a:solidFill>
                <a:latin typeface="Rockwell"/>
                <a:ea typeface="ＭＳ Ｐゴシック" charset="0"/>
                <a:cs typeface="Rockwell"/>
                <a:sym typeface="Helvetica Neue" charset="0"/>
              </a:rPr>
              <a:t>= {The, Godfather, 1972, </a:t>
            </a:r>
            <a:r>
              <a:rPr lang="en-US" sz="1700" dirty="0" smtClean="0">
                <a:solidFill>
                  <a:schemeClr val="tx1"/>
                </a:solidFill>
                <a:latin typeface="Rockwell"/>
                <a:ea typeface="ＭＳ Ｐゴシック" charset="0"/>
                <a:cs typeface="Rockwell"/>
                <a:sym typeface="Helvetica Neue" charset="0"/>
              </a:rPr>
              <a:t>9.2}</a:t>
            </a:r>
            <a:endParaRPr lang="en-US" sz="1700" dirty="0">
              <a:solidFill>
                <a:schemeClr val="tx1"/>
              </a:solidFill>
              <a:latin typeface="Rockwell"/>
              <a:ea typeface="ＭＳ Ｐゴシック" charset="0"/>
              <a:cs typeface="Rockwell"/>
              <a:sym typeface="Helvetica Neue" charset="0"/>
            </a:endParaRPr>
          </a:p>
          <a:p>
            <a:pPr marL="39688">
              <a:buNone/>
            </a:pPr>
            <a:r>
              <a:rPr lang="en-US" sz="1700" i="1" dirty="0">
                <a:solidFill>
                  <a:schemeClr val="tx1"/>
                </a:solidFill>
                <a:latin typeface="Rockwell"/>
                <a:ea typeface="ＭＳ Ｐゴシック" charset="0"/>
                <a:cs typeface="Rockwell"/>
                <a:sym typeface="Helvetica Neue" charset="0"/>
              </a:rPr>
              <a:t>TS(F2)</a:t>
            </a:r>
            <a:r>
              <a:rPr lang="en-US" sz="1700" dirty="0">
                <a:solidFill>
                  <a:schemeClr val="tx1"/>
                </a:solidFill>
                <a:latin typeface="Rockwell"/>
                <a:ea typeface="ＭＳ Ｐゴシック" charset="0"/>
                <a:cs typeface="Rockwell"/>
                <a:sym typeface="Helvetica Neue" charset="0"/>
              </a:rPr>
              <a:t> = {</a:t>
            </a:r>
            <a:r>
              <a:rPr lang="en-US" sz="1700" dirty="0" err="1">
                <a:solidFill>
                  <a:schemeClr val="tx1"/>
                </a:solidFill>
                <a:latin typeface="Rockwell"/>
                <a:ea typeface="ＭＳ Ｐゴシック" charset="0"/>
                <a:cs typeface="Rockwell"/>
                <a:sym typeface="Helvetica Neue" charset="0"/>
              </a:rPr>
              <a:t>Gottvatter</a:t>
            </a:r>
            <a:r>
              <a:rPr lang="en-US" sz="1700" dirty="0">
                <a:solidFill>
                  <a:schemeClr val="tx1"/>
                </a:solidFill>
                <a:latin typeface="Rockwell"/>
                <a:ea typeface="ＭＳ Ｐゴシック" charset="0"/>
                <a:cs typeface="Rockwell"/>
                <a:sym typeface="Helvetica Neue" charset="0"/>
              </a:rPr>
              <a:t>, The, 72}</a:t>
            </a:r>
          </a:p>
        </p:txBody>
      </p:sp>
      <p:sp>
        <p:nvSpPr>
          <p:cNvPr id="7" name="Rectangle 96"/>
          <p:cNvSpPr>
            <a:spLocks/>
          </p:cNvSpPr>
          <p:nvPr/>
        </p:nvSpPr>
        <p:spPr bwMode="auto">
          <a:xfrm>
            <a:off x="5148064" y="3416989"/>
            <a:ext cx="3601094" cy="921501"/>
          </a:xfrm>
          <a:prstGeom prst="rect">
            <a:avLst/>
          </a:prstGeom>
          <a:ln/>
          <a:extLst/>
        </p:spPr>
        <p:style>
          <a:lnRef idx="1">
            <a:schemeClr val="accent6"/>
          </a:lnRef>
          <a:fillRef idx="2">
            <a:schemeClr val="accent6"/>
          </a:fillRef>
          <a:effectRef idx="1">
            <a:schemeClr val="accent6"/>
          </a:effectRef>
          <a:fontRef idx="minor">
            <a:schemeClr val="dk1"/>
          </a:fontRef>
        </p:style>
        <p:txBody>
          <a:bodyPr lIns="0" tIns="0" rIns="40639" bIns="0"/>
          <a:lstStyle/>
          <a:p>
            <a:pPr marL="39688">
              <a:buNone/>
            </a:pPr>
            <a:r>
              <a:rPr lang="en-US" sz="1700" b="1" dirty="0">
                <a:solidFill>
                  <a:schemeClr val="tx1"/>
                </a:solidFill>
                <a:latin typeface="Rockwell"/>
                <a:ea typeface="ＭＳ Ｐゴシック" charset="0"/>
                <a:cs typeface="Rockwell"/>
                <a:sym typeface="Helvetica Neue" charset="0"/>
              </a:rPr>
              <a:t>2. Attribute </a:t>
            </a:r>
            <a:r>
              <a:rPr lang="en-US" sz="1700" b="1" dirty="0" smtClean="0">
                <a:solidFill>
                  <a:schemeClr val="tx1"/>
                </a:solidFill>
                <a:latin typeface="Rockwell"/>
                <a:ea typeface="ＭＳ Ｐゴシック" charset="0"/>
                <a:cs typeface="Rockwell"/>
                <a:sym typeface="Helvetica Neue" charset="0"/>
              </a:rPr>
              <a:t>value similarities</a:t>
            </a:r>
            <a:endParaRPr lang="en-US" sz="1700" b="1" dirty="0">
              <a:solidFill>
                <a:schemeClr val="tx1"/>
              </a:solidFill>
              <a:latin typeface="Rockwell"/>
              <a:ea typeface="ＭＳ Ｐゴシック" charset="0"/>
              <a:cs typeface="Rockwell"/>
              <a:sym typeface="Helvetica Neue" charset="0"/>
            </a:endParaRPr>
          </a:p>
          <a:p>
            <a:pPr marL="39688">
              <a:buNone/>
            </a:pPr>
            <a:r>
              <a:rPr lang="en-US" sz="1700" dirty="0">
                <a:solidFill>
                  <a:schemeClr val="tx1"/>
                </a:solidFill>
                <a:latin typeface="Rockwell"/>
                <a:ea typeface="ＭＳ Ｐゴシック" charset="0"/>
                <a:cs typeface="Rockwell"/>
                <a:sym typeface="Helvetica Neue" charset="0"/>
              </a:rPr>
              <a:t>The = The, Godfather = </a:t>
            </a:r>
            <a:r>
              <a:rPr lang="en-US" sz="1700" dirty="0" err="1">
                <a:solidFill>
                  <a:schemeClr val="tx1"/>
                </a:solidFill>
                <a:latin typeface="Rockwell"/>
                <a:ea typeface="ＭＳ Ｐゴシック" charset="0"/>
                <a:cs typeface="Rockwell"/>
                <a:sym typeface="Helvetica Neue" charset="0"/>
              </a:rPr>
              <a:t>Gottvatter</a:t>
            </a:r>
            <a:r>
              <a:rPr lang="en-US" sz="1700" dirty="0">
                <a:solidFill>
                  <a:schemeClr val="tx1"/>
                </a:solidFill>
                <a:latin typeface="Rockwell"/>
                <a:ea typeface="ＭＳ Ｐゴシック" charset="0"/>
                <a:cs typeface="Rockwell"/>
                <a:sym typeface="Helvetica Neue" charset="0"/>
              </a:rPr>
              <a:t>, </a:t>
            </a:r>
            <a:br>
              <a:rPr lang="en-US" sz="1700" dirty="0">
                <a:solidFill>
                  <a:schemeClr val="tx1"/>
                </a:solidFill>
                <a:latin typeface="Rockwell"/>
                <a:ea typeface="ＭＳ Ｐゴシック" charset="0"/>
                <a:cs typeface="Rockwell"/>
                <a:sym typeface="Helvetica Neue" charset="0"/>
              </a:rPr>
            </a:br>
            <a:r>
              <a:rPr lang="en-US" sz="1700" dirty="0">
                <a:solidFill>
                  <a:schemeClr val="tx1"/>
                </a:solidFill>
                <a:latin typeface="Rockwell"/>
                <a:ea typeface="ＭＳ Ｐゴシック" charset="0"/>
                <a:cs typeface="Rockwell"/>
                <a:sym typeface="Helvetica Neue" charset="0"/>
              </a:rPr>
              <a:t>1972 = 72.</a:t>
            </a:r>
          </a:p>
        </p:txBody>
      </p:sp>
      <p:sp>
        <p:nvSpPr>
          <p:cNvPr id="8" name="Rectangle 97"/>
          <p:cNvSpPr>
            <a:spLocks/>
          </p:cNvSpPr>
          <p:nvPr/>
        </p:nvSpPr>
        <p:spPr bwMode="auto">
          <a:xfrm>
            <a:off x="5148064" y="4418683"/>
            <a:ext cx="3601094" cy="965219"/>
          </a:xfrm>
          <a:prstGeom prst="rect">
            <a:avLst/>
          </a:prstGeom>
          <a:ln/>
          <a:extLst/>
        </p:spPr>
        <p:style>
          <a:lnRef idx="1">
            <a:schemeClr val="accent6"/>
          </a:lnRef>
          <a:fillRef idx="2">
            <a:schemeClr val="accent6"/>
          </a:fillRef>
          <a:effectRef idx="1">
            <a:schemeClr val="accent6"/>
          </a:effectRef>
          <a:fontRef idx="minor">
            <a:schemeClr val="dk1"/>
          </a:fontRef>
        </p:style>
        <p:txBody>
          <a:bodyPr lIns="0" tIns="0" rIns="40639" bIns="0"/>
          <a:lstStyle/>
          <a:p>
            <a:pPr marL="39688">
              <a:buNone/>
            </a:pPr>
            <a:r>
              <a:rPr lang="en-US" sz="1700" b="1" dirty="0">
                <a:solidFill>
                  <a:schemeClr val="tx1"/>
                </a:solidFill>
                <a:latin typeface="Rockwell"/>
                <a:ea typeface="ＭＳ Ｐゴシック" charset="0"/>
                <a:cs typeface="Rockwell"/>
                <a:sym typeface="Helvetica Neue" charset="0"/>
              </a:rPr>
              <a:t>3. Weights</a:t>
            </a:r>
          </a:p>
          <a:p>
            <a:pPr marL="39688">
              <a:buNone/>
            </a:pPr>
            <a:r>
              <a:rPr lang="en-US" sz="1700" dirty="0">
                <a:solidFill>
                  <a:schemeClr val="tx1"/>
                </a:solidFill>
                <a:latin typeface="Rockwell"/>
                <a:ea typeface="ＭＳ Ｐゴシック" charset="0"/>
                <a:cs typeface="Rockwell"/>
                <a:sym typeface="Helvetica Neue" charset="0"/>
              </a:rPr>
              <a:t>For simplification, we assume all tokens have equal </a:t>
            </a:r>
            <a:r>
              <a:rPr lang="en-US" sz="1700" dirty="0" smtClean="0">
                <a:solidFill>
                  <a:schemeClr val="tx1"/>
                </a:solidFill>
                <a:latin typeface="Rockwell"/>
                <a:ea typeface="ＭＳ Ｐゴシック" charset="0"/>
                <a:cs typeface="Rockwell"/>
                <a:sym typeface="Helvetica Neue" charset="0"/>
              </a:rPr>
              <a:t>weight</a:t>
            </a:r>
            <a:endParaRPr lang="en-US" sz="1700" dirty="0">
              <a:solidFill>
                <a:schemeClr val="tx1"/>
              </a:solidFill>
              <a:latin typeface="Rockwell"/>
              <a:ea typeface="ＭＳ Ｐゴシック" charset="0"/>
              <a:cs typeface="Rockwell"/>
              <a:sym typeface="Helvetica Neue" charset="0"/>
            </a:endParaRPr>
          </a:p>
        </p:txBody>
      </p:sp>
      <p:sp>
        <p:nvSpPr>
          <p:cNvPr id="9" name="Rectangle 98"/>
          <p:cNvSpPr>
            <a:spLocks/>
          </p:cNvSpPr>
          <p:nvPr/>
        </p:nvSpPr>
        <p:spPr bwMode="auto">
          <a:xfrm>
            <a:off x="5148064" y="5454238"/>
            <a:ext cx="3601094" cy="688377"/>
          </a:xfrm>
          <a:prstGeom prst="rect">
            <a:avLst/>
          </a:prstGeom>
          <a:ln/>
          <a:extLst/>
        </p:spPr>
        <p:style>
          <a:lnRef idx="1">
            <a:schemeClr val="accent6"/>
          </a:lnRef>
          <a:fillRef idx="2">
            <a:schemeClr val="accent6"/>
          </a:fillRef>
          <a:effectRef idx="1">
            <a:schemeClr val="accent6"/>
          </a:effectRef>
          <a:fontRef idx="minor">
            <a:schemeClr val="dk1"/>
          </a:fontRef>
        </p:style>
        <p:txBody>
          <a:bodyPr lIns="0" tIns="0" rIns="40639" bIns="0"/>
          <a:lstStyle/>
          <a:p>
            <a:pPr marL="39688">
              <a:buNone/>
            </a:pPr>
            <a:r>
              <a:rPr lang="en-US" sz="1700" b="1" dirty="0">
                <a:solidFill>
                  <a:schemeClr val="tx1"/>
                </a:solidFill>
                <a:latin typeface="Rockwell"/>
                <a:ea typeface="ＭＳ Ｐゴシック" charset="0"/>
                <a:cs typeface="Rockwell"/>
                <a:sym typeface="Helvetica Neue" charset="0"/>
              </a:rPr>
              <a:t>4. Token containment metric </a:t>
            </a:r>
          </a:p>
          <a:p>
            <a:pPr marL="39688">
              <a:buNone/>
            </a:pPr>
            <a:r>
              <a:rPr lang="en-US" sz="1700" dirty="0" err="1">
                <a:solidFill>
                  <a:schemeClr val="tx1"/>
                </a:solidFill>
                <a:latin typeface="Rockwell"/>
                <a:ea typeface="ＭＳ Ｐゴシック" charset="0"/>
                <a:cs typeface="Rockwell"/>
                <a:sym typeface="Helvetica Neue" charset="0"/>
              </a:rPr>
              <a:t>tcm</a:t>
            </a:r>
            <a:r>
              <a:rPr lang="en-US" sz="1700" dirty="0">
                <a:solidFill>
                  <a:schemeClr val="tx1"/>
                </a:solidFill>
                <a:latin typeface="Rockwell"/>
                <a:ea typeface="ＭＳ Ｐゴシック" charset="0"/>
                <a:cs typeface="Rockwell"/>
                <a:sym typeface="Helvetica Neue" charset="0"/>
              </a:rPr>
              <a:t>(F1,F2) = ¾, </a:t>
            </a:r>
            <a:r>
              <a:rPr lang="en-US" sz="1700" dirty="0" err="1">
                <a:solidFill>
                  <a:schemeClr val="tx1"/>
                </a:solidFill>
                <a:latin typeface="Rockwell"/>
                <a:ea typeface="ＭＳ Ｐゴシック" charset="0"/>
                <a:cs typeface="Rockwell"/>
                <a:sym typeface="Helvetica Neue" charset="0"/>
              </a:rPr>
              <a:t>tcm</a:t>
            </a:r>
            <a:r>
              <a:rPr lang="en-US" sz="1700" dirty="0">
                <a:solidFill>
                  <a:schemeClr val="tx1"/>
                </a:solidFill>
                <a:latin typeface="Rockwell"/>
                <a:ea typeface="ＭＳ Ｐゴシック" charset="0"/>
                <a:cs typeface="Rockwell"/>
                <a:sym typeface="Helvetica Neue" charset="0"/>
              </a:rPr>
              <a:t>(F2,F1) = 1</a:t>
            </a:r>
          </a:p>
        </p:txBody>
      </p:sp>
      <p:sp>
        <p:nvSpPr>
          <p:cNvPr id="10" name="Rectangle 99"/>
          <p:cNvSpPr>
            <a:spLocks/>
          </p:cNvSpPr>
          <p:nvPr/>
        </p:nvSpPr>
        <p:spPr bwMode="auto">
          <a:xfrm>
            <a:off x="271463" y="3022034"/>
            <a:ext cx="4300537" cy="700448"/>
          </a:xfrm>
          <a:prstGeom prst="rect">
            <a:avLst/>
          </a:prstGeom>
          <a:ln/>
          <a:extLst/>
        </p:spPr>
        <p:style>
          <a:lnRef idx="1">
            <a:schemeClr val="accent6"/>
          </a:lnRef>
          <a:fillRef idx="2">
            <a:schemeClr val="accent6"/>
          </a:fillRef>
          <a:effectRef idx="1">
            <a:schemeClr val="accent6"/>
          </a:effectRef>
          <a:fontRef idx="minor">
            <a:schemeClr val="dk1"/>
          </a:fontRef>
        </p:style>
        <p:txBody>
          <a:bodyPr wrap="square" lIns="0" tIns="0" rIns="40639" bIns="0">
            <a:spAutoFit/>
          </a:bodyPr>
          <a:lstStyle/>
          <a:p>
            <a:pPr marL="39688">
              <a:buNone/>
            </a:pPr>
            <a:r>
              <a:rPr lang="en-US" sz="1700" b="1" dirty="0">
                <a:solidFill>
                  <a:schemeClr val="tx1"/>
                </a:solidFill>
                <a:latin typeface="Rockwell"/>
                <a:ea typeface="ＭＳ Ｐゴシック" charset="0"/>
                <a:cs typeface="Rockwell"/>
                <a:sym typeface="Helvetica Neue" charset="0"/>
              </a:rPr>
              <a:t>5. Children co-occurrence</a:t>
            </a:r>
          </a:p>
          <a:p>
            <a:pPr marL="39688">
              <a:buNone/>
            </a:pPr>
            <a:r>
              <a:rPr lang="en-US" sz="1700" i="1" dirty="0" err="1">
                <a:solidFill>
                  <a:schemeClr val="tx1"/>
                </a:solidFill>
                <a:latin typeface="Rockwell"/>
                <a:ea typeface="ＭＳ Ｐゴシック" charset="0"/>
                <a:cs typeface="Rockwell"/>
                <a:sym typeface="Helvetica Neue" charset="0"/>
              </a:rPr>
              <a:t>fkcm</a:t>
            </a:r>
            <a:r>
              <a:rPr lang="en-US" sz="1700" i="1" dirty="0">
                <a:solidFill>
                  <a:schemeClr val="tx1"/>
                </a:solidFill>
                <a:latin typeface="Rockwell"/>
                <a:ea typeface="ＭＳ Ｐゴシック" charset="0"/>
                <a:cs typeface="Rockwell"/>
                <a:sym typeface="Helvetica Neue" charset="0"/>
              </a:rPr>
              <a:t>(F1,F2)</a:t>
            </a:r>
            <a:r>
              <a:rPr lang="en-US" sz="1700" dirty="0">
                <a:solidFill>
                  <a:schemeClr val="tx1"/>
                </a:solidFill>
                <a:latin typeface="Rockwell"/>
                <a:ea typeface="ＭＳ Ｐゴシック" charset="0"/>
                <a:cs typeface="Rockwell"/>
                <a:sym typeface="Helvetica Neue" charset="0"/>
              </a:rPr>
              <a:t> = 1, </a:t>
            </a:r>
            <a:r>
              <a:rPr lang="en-US" sz="1700" i="1" dirty="0" err="1">
                <a:solidFill>
                  <a:schemeClr val="tx1"/>
                </a:solidFill>
                <a:latin typeface="Rockwell"/>
                <a:ea typeface="ＭＳ Ｐゴシック" charset="0"/>
                <a:cs typeface="Rockwell"/>
                <a:sym typeface="Helvetica Neue" charset="0"/>
              </a:rPr>
              <a:t>fkcm</a:t>
            </a:r>
            <a:r>
              <a:rPr lang="en-US" sz="1700" i="1" dirty="0">
                <a:solidFill>
                  <a:schemeClr val="tx1"/>
                </a:solidFill>
                <a:latin typeface="Rockwell"/>
                <a:ea typeface="ＭＳ Ｐゴシック" charset="0"/>
                <a:cs typeface="Rockwell"/>
                <a:sym typeface="Helvetica Neue" charset="0"/>
              </a:rPr>
              <a:t>(F2,F1)</a:t>
            </a:r>
            <a:r>
              <a:rPr lang="en-US" sz="1700" dirty="0">
                <a:solidFill>
                  <a:schemeClr val="tx1"/>
                </a:solidFill>
                <a:latin typeface="Rockwell"/>
                <a:ea typeface="ＭＳ Ｐゴシック" charset="0"/>
                <a:cs typeface="Rockwell"/>
                <a:sym typeface="Helvetica Neue" charset="0"/>
              </a:rPr>
              <a:t> = ½ </a:t>
            </a:r>
          </a:p>
        </p:txBody>
      </p:sp>
      <p:sp>
        <p:nvSpPr>
          <p:cNvPr id="11" name="Rectangle 100"/>
          <p:cNvSpPr>
            <a:spLocks/>
          </p:cNvSpPr>
          <p:nvPr/>
        </p:nvSpPr>
        <p:spPr bwMode="auto">
          <a:xfrm>
            <a:off x="271463" y="4989832"/>
            <a:ext cx="3736278" cy="1400896"/>
          </a:xfrm>
          <a:prstGeom prst="rect">
            <a:avLst/>
          </a:prstGeom>
          <a:ln/>
          <a:extLst/>
        </p:spPr>
        <p:style>
          <a:lnRef idx="1">
            <a:schemeClr val="accent6"/>
          </a:lnRef>
          <a:fillRef idx="2">
            <a:schemeClr val="accent6"/>
          </a:fillRef>
          <a:effectRef idx="1">
            <a:schemeClr val="accent6"/>
          </a:effectRef>
          <a:fontRef idx="minor">
            <a:schemeClr val="dk1"/>
          </a:fontRef>
        </p:style>
        <p:txBody>
          <a:bodyPr wrap="none" lIns="0" tIns="0" rIns="40639" bIns="0">
            <a:spAutoFit/>
          </a:bodyPr>
          <a:lstStyle/>
          <a:p>
            <a:pPr marL="39688">
              <a:buNone/>
            </a:pPr>
            <a:r>
              <a:rPr lang="en-US" sz="1700" dirty="0">
                <a:solidFill>
                  <a:schemeClr val="tx1"/>
                </a:solidFill>
                <a:latin typeface="Rockwell"/>
                <a:ea typeface="ＭＳ Ｐゴシック" charset="0"/>
                <a:cs typeface="Rockwell"/>
                <a:sym typeface="Helvetica Neue" charset="0"/>
              </a:rPr>
              <a:t>6. </a:t>
            </a:r>
            <a:r>
              <a:rPr lang="en-US" sz="1700" b="1" dirty="0">
                <a:solidFill>
                  <a:schemeClr val="tx1"/>
                </a:solidFill>
                <a:latin typeface="Rockwell"/>
                <a:ea typeface="ＭＳ Ｐゴシック" charset="0"/>
                <a:cs typeface="Rockwell"/>
                <a:sym typeface="Helvetica Neue" charset="0"/>
              </a:rPr>
              <a:t>Combination of both metrics</a:t>
            </a:r>
            <a:r>
              <a:rPr lang="en-US" sz="1700" dirty="0">
                <a:solidFill>
                  <a:schemeClr val="tx1"/>
                </a:solidFill>
                <a:latin typeface="Rockwell"/>
                <a:ea typeface="ＭＳ Ｐゴシック" charset="0"/>
                <a:cs typeface="Rockwell"/>
                <a:sym typeface="Helvetica Neue" charset="0"/>
              </a:rPr>
              <a:t> </a:t>
            </a:r>
            <a:br>
              <a:rPr lang="en-US" sz="1700" dirty="0">
                <a:solidFill>
                  <a:schemeClr val="tx1"/>
                </a:solidFill>
                <a:latin typeface="Rockwell"/>
                <a:ea typeface="ＭＳ Ｐゴシック" charset="0"/>
                <a:cs typeface="Rockwell"/>
                <a:sym typeface="Helvetica Neue" charset="0"/>
              </a:rPr>
            </a:br>
            <a:r>
              <a:rPr lang="en-US" sz="1700" dirty="0">
                <a:solidFill>
                  <a:schemeClr val="tx1"/>
                </a:solidFill>
                <a:latin typeface="Rockwell"/>
                <a:ea typeface="ＭＳ Ｐゴシック" charset="0"/>
                <a:cs typeface="Rockwell"/>
                <a:sym typeface="Helvetica Neue" charset="0"/>
              </a:rPr>
              <a:t>(</a:t>
            </a:r>
            <a:r>
              <a:rPr lang="en-US" sz="1700" i="1" dirty="0">
                <a:solidFill>
                  <a:schemeClr val="tx1"/>
                </a:solidFill>
                <a:latin typeface="Rockwell"/>
                <a:ea typeface="ＭＳ Ｐゴシック" charset="0"/>
                <a:cs typeface="Rockwell"/>
                <a:sym typeface="Helvetica Neue" charset="0"/>
              </a:rPr>
              <a:t>s1 = s2</a:t>
            </a:r>
            <a:r>
              <a:rPr lang="en-US" sz="1700" dirty="0">
                <a:solidFill>
                  <a:schemeClr val="tx1"/>
                </a:solidFill>
                <a:latin typeface="Rockwell"/>
                <a:ea typeface="ＭＳ Ｐゴシック" charset="0"/>
                <a:cs typeface="Rockwell"/>
                <a:sym typeface="Helvetica Neue" charset="0"/>
              </a:rPr>
              <a:t> = 0.5, weights = 1)</a:t>
            </a:r>
          </a:p>
          <a:p>
            <a:pPr marL="39688">
              <a:buNone/>
            </a:pPr>
            <a:r>
              <a:rPr lang="en-US" sz="1700" i="1" dirty="0" err="1">
                <a:solidFill>
                  <a:schemeClr val="tx1"/>
                </a:solidFill>
                <a:latin typeface="Rockwell"/>
                <a:ea typeface="ＭＳ Ｐゴシック" charset="0"/>
                <a:cs typeface="Rockwell"/>
                <a:sym typeface="Helvetica Neue" charset="0"/>
              </a:rPr>
              <a:t>pos</a:t>
            </a:r>
            <a:r>
              <a:rPr lang="en-US" sz="1700" i="1" dirty="0">
                <a:solidFill>
                  <a:schemeClr val="tx1"/>
                </a:solidFill>
                <a:latin typeface="Rockwell"/>
                <a:ea typeface="ＭＳ Ｐゴシック" charset="0"/>
                <a:cs typeface="Rockwell"/>
                <a:sym typeface="Helvetica Neue" charset="0"/>
              </a:rPr>
              <a:t>( </a:t>
            </a:r>
            <a:r>
              <a:rPr lang="en-US" sz="1700" i="1" dirty="0" err="1">
                <a:solidFill>
                  <a:schemeClr val="tx1"/>
                </a:solidFill>
                <a:latin typeface="Rockwell"/>
                <a:ea typeface="ＭＳ Ｐゴシック" charset="0"/>
                <a:cs typeface="Rockwell"/>
                <a:sym typeface="Helvetica Neue" charset="0"/>
              </a:rPr>
              <a:t>pos</a:t>
            </a:r>
            <a:r>
              <a:rPr lang="en-US" sz="1700" i="1" dirty="0">
                <a:solidFill>
                  <a:schemeClr val="tx1"/>
                </a:solidFill>
                <a:latin typeface="Rockwell"/>
                <a:ea typeface="ＭＳ Ｐゴシック" charset="0"/>
                <a:cs typeface="Rockwell"/>
                <a:sym typeface="Helvetica Neue" charset="0"/>
              </a:rPr>
              <a:t>(3/4 - 0.5) + </a:t>
            </a:r>
            <a:r>
              <a:rPr lang="en-US" sz="1700" i="1" dirty="0" err="1">
                <a:solidFill>
                  <a:schemeClr val="tx1"/>
                </a:solidFill>
                <a:latin typeface="Rockwell"/>
                <a:ea typeface="ＭＳ Ｐゴシック" charset="0"/>
                <a:cs typeface="Rockwell"/>
                <a:sym typeface="Helvetica Neue" charset="0"/>
              </a:rPr>
              <a:t>pos</a:t>
            </a:r>
            <a:r>
              <a:rPr lang="en-US" sz="1700" i="1" dirty="0">
                <a:solidFill>
                  <a:schemeClr val="tx1"/>
                </a:solidFill>
                <a:latin typeface="Rockwell"/>
                <a:ea typeface="ＭＳ Ｐゴシック" charset="0"/>
                <a:cs typeface="Rockwell"/>
                <a:sym typeface="Helvetica Neue" charset="0"/>
              </a:rPr>
              <a:t>(1 - 0.5) = 1 </a:t>
            </a:r>
          </a:p>
          <a:p>
            <a:pPr marL="39688">
              <a:buNone/>
            </a:pPr>
            <a:r>
              <a:rPr lang="en-US" sz="1700" dirty="0">
                <a:solidFill>
                  <a:schemeClr val="tx1"/>
                </a:solidFill>
                <a:latin typeface="Rockwell"/>
                <a:ea typeface="ＭＳ Ｐゴシック" charset="0"/>
                <a:cs typeface="Rockwell"/>
                <a:sym typeface="Helvetica Neue" charset="0"/>
              </a:rPr>
              <a:t>→ F1 and F2 </a:t>
            </a:r>
            <a:r>
              <a:rPr lang="en-US" sz="1700" dirty="0" smtClean="0">
                <a:solidFill>
                  <a:schemeClr val="tx1"/>
                </a:solidFill>
                <a:latin typeface="Rockwell"/>
                <a:ea typeface="ＭＳ Ｐゴシック" charset="0"/>
                <a:cs typeface="Rockwell"/>
                <a:sym typeface="Helvetica Neue" charset="0"/>
              </a:rPr>
              <a:t>match</a:t>
            </a:r>
            <a:endParaRPr lang="en-US" sz="1700" dirty="0">
              <a:solidFill>
                <a:schemeClr val="tx1"/>
              </a:solidFill>
              <a:latin typeface="Rockwell"/>
              <a:ea typeface="ＭＳ Ｐゴシック" charset="0"/>
              <a:cs typeface="Rockwell"/>
              <a:sym typeface="Helvetica Neue" charset="0"/>
            </a:endParaRPr>
          </a:p>
        </p:txBody>
      </p:sp>
      <p:sp>
        <p:nvSpPr>
          <p:cNvPr id="17" name="Flèche vers le bas 16"/>
          <p:cNvSpPr/>
          <p:nvPr/>
        </p:nvSpPr>
        <p:spPr>
          <a:xfrm>
            <a:off x="1619672" y="3750490"/>
            <a:ext cx="576064" cy="1080120"/>
          </a:xfrm>
          <a:prstGeom prst="down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buNone/>
            </a:pPr>
            <a:endParaRPr lang="fr-FR"/>
          </a:p>
        </p:txBody>
      </p:sp>
      <p:sp>
        <p:nvSpPr>
          <p:cNvPr id="18" name="Flèche à angle droit 17"/>
          <p:cNvSpPr/>
          <p:nvPr/>
        </p:nvSpPr>
        <p:spPr>
          <a:xfrm flipH="1">
            <a:off x="3923928" y="3750490"/>
            <a:ext cx="1129909" cy="1855316"/>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buNone/>
            </a:pPr>
            <a:endParaRPr lang="fr-FR"/>
          </a:p>
        </p:txBody>
      </p:sp>
      <p:graphicFrame>
        <p:nvGraphicFramePr>
          <p:cNvPr id="20" name="Tableau 19"/>
          <p:cNvGraphicFramePr>
            <a:graphicFrameLocks noGrp="1"/>
          </p:cNvGraphicFramePr>
          <p:nvPr>
            <p:extLst>
              <p:ext uri="{D42A27DB-BD31-4B8C-83A1-F6EECF244321}">
                <p14:modId xmlns:p14="http://schemas.microsoft.com/office/powerpoint/2010/main" val="2313142996"/>
              </p:ext>
            </p:extLst>
          </p:nvPr>
        </p:nvGraphicFramePr>
        <p:xfrm>
          <a:off x="1422134" y="835758"/>
          <a:ext cx="2507456" cy="1528064"/>
        </p:xfrm>
        <a:graphic>
          <a:graphicData uri="http://schemas.openxmlformats.org/drawingml/2006/table">
            <a:tbl>
              <a:tblPr firstRow="1" bandRow="1">
                <a:tableStyleId>{69C7853C-536D-4A76-A0AE-DD22124D55A5}</a:tableStyleId>
              </a:tblPr>
              <a:tblGrid>
                <a:gridCol w="432048">
                  <a:extLst>
                    <a:ext uri="{9D8B030D-6E8A-4147-A177-3AD203B41FA5}">
                      <a16:colId xmlns:a16="http://schemas.microsoft.com/office/drawing/2014/main" val="20000"/>
                    </a:ext>
                  </a:extLst>
                </a:gridCol>
                <a:gridCol w="1512168">
                  <a:extLst>
                    <a:ext uri="{9D8B030D-6E8A-4147-A177-3AD203B41FA5}">
                      <a16:colId xmlns:a16="http://schemas.microsoft.com/office/drawing/2014/main" val="20001"/>
                    </a:ext>
                  </a:extLst>
                </a:gridCol>
                <a:gridCol w="563240">
                  <a:extLst>
                    <a:ext uri="{9D8B030D-6E8A-4147-A177-3AD203B41FA5}">
                      <a16:colId xmlns:a16="http://schemas.microsoft.com/office/drawing/2014/main" val="20002"/>
                    </a:ext>
                  </a:extLst>
                </a:gridCol>
              </a:tblGrid>
              <a:tr h="370840">
                <a:tc>
                  <a:txBody>
                    <a:bodyPr/>
                    <a:lstStyle/>
                    <a:p>
                      <a:pPr marL="382588" marR="0" lvl="0" indent="-342900" algn="l" defTabSz="914400" rtl="0" eaLnBrk="1" fontAlgn="base" latinLnBrk="0" hangingPunct="1">
                        <a:lnSpc>
                          <a:spcPct val="115000"/>
                        </a:lnSpc>
                        <a:spcBef>
                          <a:spcPct val="0"/>
                        </a:spcBef>
                        <a:spcAft>
                          <a:spcPct val="0"/>
                        </a:spcAft>
                        <a:buClr>
                          <a:srgbClr val="000000"/>
                        </a:buClr>
                        <a:buSzPct val="100000"/>
                        <a:buFont typeface="Helvetica Neue" charset="0"/>
                        <a:buNone/>
                        <a:tabLst>
                          <a:tab pos="939800" algn="l"/>
                          <a:tab pos="952500" algn="l"/>
                        </a:tabLst>
                      </a:pPr>
                      <a:r>
                        <a:rPr kumimoji="0" lang="en-US" sz="1600" b="1" i="0" u="none" strike="noStrike" cap="none" normalizeH="0" baseline="0" dirty="0">
                          <a:ln>
                            <a:noFill/>
                          </a:ln>
                          <a:solidFill>
                            <a:srgbClr val="0000FF"/>
                          </a:solidFill>
                          <a:effectLst/>
                          <a:latin typeface="Calibri"/>
                          <a:ea typeface="ヒラギノ角ゴ ProN W3" charset="0"/>
                          <a:cs typeface="Calibri"/>
                          <a:sym typeface="Helvetica Neue" charset="0"/>
                        </a:rPr>
                        <a:t>ID</a:t>
                      </a:r>
                    </a:p>
                  </a:txBody>
                  <a:tcPr marL="50800" marR="50800" marT="50800" marB="50800" horzOverflow="overflow">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82588" marR="0" lvl="0" indent="-342900" algn="l" defTabSz="914400" rtl="0" eaLnBrk="1" fontAlgn="base" latinLnBrk="0" hangingPunct="1">
                        <a:lnSpc>
                          <a:spcPct val="115000"/>
                        </a:lnSpc>
                        <a:spcBef>
                          <a:spcPct val="0"/>
                        </a:spcBef>
                        <a:spcAft>
                          <a:spcPct val="0"/>
                        </a:spcAft>
                        <a:buClr>
                          <a:srgbClr val="000000"/>
                        </a:buClr>
                        <a:buSzPct val="100000"/>
                        <a:buFont typeface="Helvetica Neue" charset="0"/>
                        <a:buNone/>
                        <a:tabLst>
                          <a:tab pos="939800" algn="l"/>
                          <a:tab pos="952500" algn="l"/>
                        </a:tabLst>
                      </a:pPr>
                      <a:r>
                        <a:rPr kumimoji="0" lang="en-US" sz="1600" b="1" i="0" u="none" strike="noStrike" cap="none" normalizeH="0" baseline="0" dirty="0">
                          <a:ln>
                            <a:noFill/>
                          </a:ln>
                          <a:solidFill>
                            <a:srgbClr val="0000FF"/>
                          </a:solidFill>
                          <a:effectLst/>
                          <a:latin typeface="Calibri"/>
                          <a:ea typeface="ヒラギノ角ゴ ProN W3" charset="0"/>
                          <a:cs typeface="Calibri"/>
                          <a:sym typeface="Helvetica Neue" charset="0"/>
                        </a:rPr>
                        <a:t>Actor</a:t>
                      </a:r>
                    </a:p>
                  </a:txBody>
                  <a:tcPr marL="50800" marR="50800" marT="50800" marB="50800" horzOverflow="overflow">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82588" marR="0" lvl="0" indent="-342900" algn="l" defTabSz="914400" rtl="0" eaLnBrk="1" fontAlgn="base" latinLnBrk="0" hangingPunct="1">
                        <a:lnSpc>
                          <a:spcPct val="115000"/>
                        </a:lnSpc>
                        <a:spcBef>
                          <a:spcPct val="0"/>
                        </a:spcBef>
                        <a:spcAft>
                          <a:spcPct val="0"/>
                        </a:spcAft>
                        <a:buClr>
                          <a:srgbClr val="000000"/>
                        </a:buClr>
                        <a:buSzPct val="100000"/>
                        <a:buFont typeface="Helvetica Neue" charset="0"/>
                        <a:buNone/>
                        <a:tabLst>
                          <a:tab pos="939800" algn="l"/>
                          <a:tab pos="952500" algn="l"/>
                        </a:tabLst>
                      </a:pPr>
                      <a:r>
                        <a:rPr kumimoji="0" lang="en-US" sz="1600" b="1" i="0" u="none" strike="noStrike" cap="none" normalizeH="0" baseline="0" dirty="0">
                          <a:ln>
                            <a:noFill/>
                          </a:ln>
                          <a:solidFill>
                            <a:srgbClr val="0000FF"/>
                          </a:solidFill>
                          <a:effectLst/>
                          <a:latin typeface="Calibri"/>
                          <a:ea typeface="ヒラギノ角ゴ ProN W3" charset="0"/>
                          <a:cs typeface="Calibri"/>
                          <a:sym typeface="Helvetica Neue" charset="0"/>
                        </a:rPr>
                        <a:t>Film</a:t>
                      </a:r>
                    </a:p>
                  </a:txBody>
                  <a:tcPr marL="50800" marR="50800" marT="50800" marB="50800" horzOverflow="overflow">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0"/>
                  </a:ext>
                </a:extLst>
              </a:tr>
              <a:tr h="370840">
                <a:tc>
                  <a:txBody>
                    <a:bodyPr/>
                    <a:lstStyle/>
                    <a:p>
                      <a:pPr marL="39688" marR="0" lvl="0" indent="0" algn="l" defTabSz="914400" rtl="0" eaLnBrk="1" fontAlgn="base" latinLnBrk="0" hangingPunct="1">
                        <a:lnSpc>
                          <a:spcPct val="115000"/>
                        </a:lnSpc>
                        <a:spcBef>
                          <a:spcPct val="0"/>
                        </a:spcBef>
                        <a:spcAft>
                          <a:spcPct val="0"/>
                        </a:spcAft>
                        <a:buClr>
                          <a:srgbClr val="000000"/>
                        </a:buClr>
                        <a:buSzPct val="100000"/>
                        <a:buFont typeface="Helvetica Neue" charset="0"/>
                        <a:buNone/>
                        <a:tabLst/>
                      </a:pPr>
                      <a:r>
                        <a:rPr kumimoji="0" lang="en-US" sz="1600" b="0" i="0" u="none" strike="noStrike" cap="none" normalizeH="0" baseline="0">
                          <a:ln>
                            <a:noFill/>
                          </a:ln>
                          <a:solidFill>
                            <a:schemeClr val="tx1"/>
                          </a:solidFill>
                          <a:effectLst/>
                          <a:latin typeface="Calibri"/>
                          <a:ea typeface="ヒラギノ角ゴ ProN W3" charset="0"/>
                          <a:cs typeface="Calibri"/>
                          <a:sym typeface="Helvetica Neue" charset="0"/>
                        </a:rPr>
                        <a:t>S1</a:t>
                      </a:r>
                    </a:p>
                  </a:txBody>
                  <a:tcPr marL="50800" marR="50800" marT="50800" marB="50800" anchor="ctr" horzOverflow="overflow">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9688" marR="0" lvl="0" indent="0" algn="l" defTabSz="914400" rtl="0" eaLnBrk="1" fontAlgn="base" latinLnBrk="0" hangingPunct="1">
                        <a:lnSpc>
                          <a:spcPct val="115000"/>
                        </a:lnSpc>
                        <a:spcBef>
                          <a:spcPct val="0"/>
                        </a:spcBef>
                        <a:spcAft>
                          <a:spcPct val="0"/>
                        </a:spcAft>
                        <a:buClr>
                          <a:srgbClr val="000000"/>
                        </a:buClr>
                        <a:buSzPct val="100000"/>
                        <a:buFont typeface="Helvetica Neue" charset="0"/>
                        <a:buNone/>
                        <a:tabLst/>
                      </a:pPr>
                      <a:r>
                        <a:rPr kumimoji="0" lang="en-US" sz="1600" b="0" i="0" u="none" strike="noStrike" cap="none" normalizeH="0" baseline="0" dirty="0">
                          <a:ln>
                            <a:noFill/>
                          </a:ln>
                          <a:solidFill>
                            <a:schemeClr val="tx1"/>
                          </a:solidFill>
                          <a:effectLst/>
                          <a:latin typeface="Calibri"/>
                          <a:ea typeface="ヒラギノ角ゴ ProN W3" charset="0"/>
                          <a:cs typeface="Calibri"/>
                          <a:sym typeface="Helvetica Neue" charset="0"/>
                        </a:rPr>
                        <a:t>Al Pacino</a:t>
                      </a:r>
                    </a:p>
                  </a:txBody>
                  <a:tcPr marL="50800" marR="50800" marT="50800" marB="50800" anchor="ctr" horzOverflow="overflow">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9688" marR="0" lvl="0" indent="0" algn="l" defTabSz="914400" rtl="0" eaLnBrk="1" fontAlgn="base" latinLnBrk="0" hangingPunct="1">
                        <a:lnSpc>
                          <a:spcPct val="115000"/>
                        </a:lnSpc>
                        <a:spcBef>
                          <a:spcPct val="0"/>
                        </a:spcBef>
                        <a:spcAft>
                          <a:spcPct val="0"/>
                        </a:spcAft>
                        <a:buClr>
                          <a:srgbClr val="000000"/>
                        </a:buClr>
                        <a:buSzPct val="100000"/>
                        <a:buFont typeface="Helvetica Neue" charset="0"/>
                        <a:buNone/>
                        <a:tabLst/>
                      </a:pPr>
                      <a:r>
                        <a:rPr kumimoji="0" lang="en-US" sz="1600" b="0" i="0" u="none" strike="noStrike" cap="none" normalizeH="0" baseline="0" dirty="0">
                          <a:ln>
                            <a:noFill/>
                          </a:ln>
                          <a:solidFill>
                            <a:schemeClr val="tx1"/>
                          </a:solidFill>
                          <a:effectLst/>
                          <a:latin typeface="Calibri"/>
                          <a:ea typeface="ヒラギノ角ゴ ProN W3" charset="0"/>
                          <a:cs typeface="Calibri"/>
                          <a:sym typeface="Helvetica Neue" charset="0"/>
                        </a:rPr>
                        <a:t>F1</a:t>
                      </a:r>
                    </a:p>
                  </a:txBody>
                  <a:tcPr marL="50800" marR="50800" marT="50800" marB="50800" anchor="ctr" horzOverflow="overflow">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1"/>
                  </a:ext>
                </a:extLst>
              </a:tr>
              <a:tr h="370840">
                <a:tc>
                  <a:txBody>
                    <a:bodyPr/>
                    <a:lstStyle/>
                    <a:p>
                      <a:pPr marL="39688" marR="0" lvl="0" indent="0" algn="l" defTabSz="914400" rtl="0" eaLnBrk="1" fontAlgn="base" latinLnBrk="0" hangingPunct="1">
                        <a:lnSpc>
                          <a:spcPct val="115000"/>
                        </a:lnSpc>
                        <a:spcBef>
                          <a:spcPct val="0"/>
                        </a:spcBef>
                        <a:spcAft>
                          <a:spcPct val="0"/>
                        </a:spcAft>
                        <a:buClr>
                          <a:srgbClr val="000000"/>
                        </a:buClr>
                        <a:buSzPct val="100000"/>
                        <a:buFont typeface="Helvetica Neue" charset="0"/>
                        <a:buNone/>
                        <a:tabLst/>
                      </a:pPr>
                      <a:r>
                        <a:rPr kumimoji="0" lang="en-US" sz="1600" b="0" i="0" u="none" strike="noStrike" cap="none" normalizeH="0" baseline="0">
                          <a:ln>
                            <a:noFill/>
                          </a:ln>
                          <a:solidFill>
                            <a:schemeClr val="tx1"/>
                          </a:solidFill>
                          <a:effectLst/>
                          <a:latin typeface="Calibri"/>
                          <a:ea typeface="ヒラギノ角ゴ ProN W3" charset="0"/>
                          <a:cs typeface="Calibri"/>
                          <a:sym typeface="Helvetica Neue" charset="0"/>
                        </a:rPr>
                        <a:t>S2</a:t>
                      </a:r>
                    </a:p>
                  </a:txBody>
                  <a:tcPr marL="50800" marR="50800" marT="50800" marB="50800" anchor="ctr" horzOverflow="overflow">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9688" marR="0" lvl="0" indent="0" algn="l" defTabSz="914400" rtl="0" eaLnBrk="1" fontAlgn="base" latinLnBrk="0" hangingPunct="1">
                        <a:lnSpc>
                          <a:spcPct val="115000"/>
                        </a:lnSpc>
                        <a:spcBef>
                          <a:spcPct val="0"/>
                        </a:spcBef>
                        <a:spcAft>
                          <a:spcPct val="0"/>
                        </a:spcAft>
                        <a:buClr>
                          <a:srgbClr val="000000"/>
                        </a:buClr>
                        <a:buSzPct val="100000"/>
                        <a:buFont typeface="Helvetica Neue" charset="0"/>
                        <a:buNone/>
                        <a:tabLst/>
                      </a:pPr>
                      <a:r>
                        <a:rPr kumimoji="0" lang="en-US" sz="1600" b="0" i="0" u="none" strike="noStrike" cap="none" normalizeH="0" baseline="0" dirty="0">
                          <a:ln>
                            <a:noFill/>
                          </a:ln>
                          <a:solidFill>
                            <a:schemeClr val="tx1"/>
                          </a:solidFill>
                          <a:effectLst/>
                          <a:latin typeface="Calibri"/>
                          <a:ea typeface="ヒラギノ角ゴ ProN W3" charset="0"/>
                          <a:cs typeface="Calibri"/>
                          <a:sym typeface="Helvetica Neue" charset="0"/>
                        </a:rPr>
                        <a:t>Al Pacino</a:t>
                      </a:r>
                    </a:p>
                  </a:txBody>
                  <a:tcPr marL="50800" marR="50800" marT="50800" marB="50800" anchor="ctr" horzOverflow="overflow">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9688" marR="0" lvl="0" indent="0" algn="l" defTabSz="914400" rtl="0" eaLnBrk="1" fontAlgn="base" latinLnBrk="0" hangingPunct="1">
                        <a:lnSpc>
                          <a:spcPct val="115000"/>
                        </a:lnSpc>
                        <a:spcBef>
                          <a:spcPct val="0"/>
                        </a:spcBef>
                        <a:spcAft>
                          <a:spcPct val="0"/>
                        </a:spcAft>
                        <a:buClr>
                          <a:srgbClr val="000000"/>
                        </a:buClr>
                        <a:buSzPct val="100000"/>
                        <a:buFont typeface="Helvetica Neue" charset="0"/>
                        <a:buNone/>
                        <a:tabLst/>
                      </a:pPr>
                      <a:r>
                        <a:rPr kumimoji="0" lang="en-US" sz="1600" b="0" i="0" u="none" strike="noStrike" cap="none" normalizeH="0" baseline="0">
                          <a:ln>
                            <a:noFill/>
                          </a:ln>
                          <a:solidFill>
                            <a:schemeClr val="tx1"/>
                          </a:solidFill>
                          <a:effectLst/>
                          <a:latin typeface="Calibri"/>
                          <a:ea typeface="ヒラギノ角ゴ ProN W3" charset="0"/>
                          <a:cs typeface="Calibri"/>
                          <a:sym typeface="Helvetica Neue" charset="0"/>
                        </a:rPr>
                        <a:t>F2</a:t>
                      </a:r>
                    </a:p>
                  </a:txBody>
                  <a:tcPr marL="50800" marR="50800" marT="50800" marB="50800" anchor="ctr" horzOverflow="overflow">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2"/>
                  </a:ext>
                </a:extLst>
              </a:tr>
              <a:tr h="370840">
                <a:tc>
                  <a:txBody>
                    <a:bodyPr/>
                    <a:lstStyle/>
                    <a:p>
                      <a:pPr marL="39688" marR="0" lvl="0" indent="0" algn="l" defTabSz="914400" rtl="0" eaLnBrk="1" fontAlgn="base" latinLnBrk="0" hangingPunct="1">
                        <a:lnSpc>
                          <a:spcPct val="115000"/>
                        </a:lnSpc>
                        <a:spcBef>
                          <a:spcPct val="0"/>
                        </a:spcBef>
                        <a:spcAft>
                          <a:spcPct val="0"/>
                        </a:spcAft>
                        <a:buClr>
                          <a:srgbClr val="000000"/>
                        </a:buClr>
                        <a:buSzPct val="100000"/>
                        <a:buFont typeface="Helvetica Neue" charset="0"/>
                        <a:buNone/>
                        <a:tabLst/>
                      </a:pPr>
                      <a:r>
                        <a:rPr kumimoji="0" lang="en-US" sz="1600" b="0" i="0" u="none" strike="noStrike" cap="none" normalizeH="0" baseline="0">
                          <a:ln>
                            <a:noFill/>
                          </a:ln>
                          <a:solidFill>
                            <a:schemeClr val="tx1"/>
                          </a:solidFill>
                          <a:effectLst/>
                          <a:latin typeface="Calibri"/>
                          <a:ea typeface="ヒラギノ角ゴ ProN W3" charset="0"/>
                          <a:cs typeface="Calibri"/>
                          <a:sym typeface="Helvetica Neue" charset="0"/>
                        </a:rPr>
                        <a:t>S3</a:t>
                      </a:r>
                    </a:p>
                  </a:txBody>
                  <a:tcPr marL="50800" marR="50800" marT="50800" marB="50800" anchor="ctr" horzOverflow="overflow">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9688" marR="0" lvl="0" indent="0" algn="l" defTabSz="914400" rtl="0" eaLnBrk="1" fontAlgn="base" latinLnBrk="0" hangingPunct="1">
                        <a:lnSpc>
                          <a:spcPct val="115000"/>
                        </a:lnSpc>
                        <a:spcBef>
                          <a:spcPct val="0"/>
                        </a:spcBef>
                        <a:spcAft>
                          <a:spcPct val="0"/>
                        </a:spcAft>
                        <a:buClr>
                          <a:srgbClr val="000000"/>
                        </a:buClr>
                        <a:buSzPct val="100000"/>
                        <a:buFont typeface="Helvetica Neue" charset="0"/>
                        <a:buNone/>
                        <a:tabLst/>
                      </a:pPr>
                      <a:r>
                        <a:rPr kumimoji="0" lang="en-US" sz="1600" b="0" i="0" u="none" strike="noStrike" cap="none" normalizeH="0" baseline="0">
                          <a:ln>
                            <a:noFill/>
                          </a:ln>
                          <a:solidFill>
                            <a:schemeClr val="tx1"/>
                          </a:solidFill>
                          <a:effectLst/>
                          <a:latin typeface="Calibri"/>
                          <a:ea typeface="ヒラギノ角ゴ ProN W3" charset="0"/>
                          <a:cs typeface="Calibri"/>
                          <a:sym typeface="Helvetica Neue" charset="0"/>
                        </a:rPr>
                        <a:t>Marlon Brando</a:t>
                      </a:r>
                    </a:p>
                  </a:txBody>
                  <a:tcPr marL="50800" marR="50800" marT="50800" marB="50800" anchor="ctr" horzOverflow="overflow">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marL="39688" marR="0" lvl="0" indent="0" algn="l" defTabSz="914400" rtl="0" eaLnBrk="1" fontAlgn="base" latinLnBrk="0" hangingPunct="1">
                        <a:lnSpc>
                          <a:spcPct val="115000"/>
                        </a:lnSpc>
                        <a:spcBef>
                          <a:spcPct val="0"/>
                        </a:spcBef>
                        <a:spcAft>
                          <a:spcPct val="0"/>
                        </a:spcAft>
                        <a:buClr>
                          <a:srgbClr val="000000"/>
                        </a:buClr>
                        <a:buSzPct val="100000"/>
                        <a:buFont typeface="Helvetica Neue" charset="0"/>
                        <a:buNone/>
                        <a:tabLst/>
                      </a:pPr>
                      <a:r>
                        <a:rPr kumimoji="0" lang="en-US" sz="1600" b="0" i="0" u="none" strike="noStrike" cap="none" normalizeH="0" baseline="0" dirty="0">
                          <a:ln>
                            <a:noFill/>
                          </a:ln>
                          <a:solidFill>
                            <a:schemeClr val="tx1"/>
                          </a:solidFill>
                          <a:effectLst/>
                          <a:latin typeface="Calibri"/>
                          <a:ea typeface="ヒラギノ角ゴ ProN W3" charset="0"/>
                          <a:cs typeface="Calibri"/>
                          <a:sym typeface="Helvetica Neue" charset="0"/>
                        </a:rPr>
                        <a:t>F2</a:t>
                      </a:r>
                    </a:p>
                  </a:txBody>
                  <a:tcPr marL="50800" marR="50800" marT="50800" marB="50800" anchor="ctr" horzOverflow="overflow">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10003"/>
                  </a:ext>
                </a:extLst>
              </a:tr>
            </a:tbl>
          </a:graphicData>
        </a:graphic>
      </p:graphicFrame>
      <p:graphicFrame>
        <p:nvGraphicFramePr>
          <p:cNvPr id="21" name="Tableau 20"/>
          <p:cNvGraphicFramePr>
            <a:graphicFrameLocks noGrp="1"/>
          </p:cNvGraphicFramePr>
          <p:nvPr>
            <p:extLst>
              <p:ext uri="{D42A27DB-BD31-4B8C-83A1-F6EECF244321}">
                <p14:modId xmlns:p14="http://schemas.microsoft.com/office/powerpoint/2010/main" val="2613907279"/>
              </p:ext>
            </p:extLst>
          </p:nvPr>
        </p:nvGraphicFramePr>
        <p:xfrm>
          <a:off x="5022534" y="789720"/>
          <a:ext cx="3456384" cy="1146048"/>
        </p:xfrm>
        <a:graphic>
          <a:graphicData uri="http://schemas.openxmlformats.org/drawingml/2006/table">
            <a:tbl>
              <a:tblPr firstRow="1" bandRow="1">
                <a:tableStyleId>{69C7853C-536D-4A76-A0AE-DD22124D55A5}</a:tableStyleId>
              </a:tblPr>
              <a:tblGrid>
                <a:gridCol w="432048">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648072">
                  <a:extLst>
                    <a:ext uri="{9D8B030D-6E8A-4147-A177-3AD203B41FA5}">
                      <a16:colId xmlns:a16="http://schemas.microsoft.com/office/drawing/2014/main" val="20002"/>
                    </a:ext>
                  </a:extLst>
                </a:gridCol>
                <a:gridCol w="792088">
                  <a:extLst>
                    <a:ext uri="{9D8B030D-6E8A-4147-A177-3AD203B41FA5}">
                      <a16:colId xmlns:a16="http://schemas.microsoft.com/office/drawing/2014/main" val="20003"/>
                    </a:ext>
                  </a:extLst>
                </a:gridCol>
              </a:tblGrid>
              <a:tr h="370840">
                <a:tc>
                  <a:txBody>
                    <a:bodyPr/>
                    <a:lstStyle/>
                    <a:p>
                      <a:pPr marL="382588" marR="0" lvl="0" indent="-342900" algn="l" defTabSz="914400" rtl="0" eaLnBrk="1" fontAlgn="base" latinLnBrk="0" hangingPunct="1">
                        <a:lnSpc>
                          <a:spcPct val="115000"/>
                        </a:lnSpc>
                        <a:spcBef>
                          <a:spcPct val="0"/>
                        </a:spcBef>
                        <a:spcAft>
                          <a:spcPct val="0"/>
                        </a:spcAft>
                        <a:buClr>
                          <a:srgbClr val="000000"/>
                        </a:buClr>
                        <a:buSzPct val="100000"/>
                        <a:buFont typeface="Helvetica Neue" charset="0"/>
                        <a:buNone/>
                        <a:tabLst>
                          <a:tab pos="939800" algn="l"/>
                          <a:tab pos="952500" algn="l"/>
                        </a:tabLst>
                      </a:pPr>
                      <a:r>
                        <a:rPr kumimoji="0" lang="en-US" sz="1600" b="1" i="0" u="none" strike="noStrike" cap="none" normalizeH="0" baseline="0" dirty="0">
                          <a:ln>
                            <a:noFill/>
                          </a:ln>
                          <a:solidFill>
                            <a:srgbClr val="FFFFFF"/>
                          </a:solidFill>
                          <a:effectLst/>
                          <a:latin typeface="Calibri"/>
                          <a:ea typeface="ヒラギノ角ゴ ProN W3" charset="0"/>
                          <a:cs typeface="Calibri"/>
                          <a:sym typeface="Helvetica Neue" charset="0"/>
                        </a:rPr>
                        <a:t>ID</a:t>
                      </a:r>
                    </a:p>
                  </a:txBody>
                  <a:tcPr marL="50800" marR="50800" marT="50800" marB="50800" horzOverflow="overflow">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tc>
                  <a:txBody>
                    <a:bodyPr/>
                    <a:lstStyle/>
                    <a:p>
                      <a:pPr marL="382588" marR="0" lvl="0" indent="-342900" algn="l" defTabSz="914400" rtl="0" eaLnBrk="1" fontAlgn="base" latinLnBrk="0" hangingPunct="1">
                        <a:lnSpc>
                          <a:spcPct val="115000"/>
                        </a:lnSpc>
                        <a:spcBef>
                          <a:spcPct val="0"/>
                        </a:spcBef>
                        <a:spcAft>
                          <a:spcPct val="0"/>
                        </a:spcAft>
                        <a:buClr>
                          <a:srgbClr val="000000"/>
                        </a:buClr>
                        <a:buSzPct val="100000"/>
                        <a:buFont typeface="Helvetica Neue" charset="0"/>
                        <a:buNone/>
                        <a:tabLst>
                          <a:tab pos="939800" algn="l"/>
                          <a:tab pos="952500" algn="l"/>
                        </a:tabLst>
                      </a:pPr>
                      <a:r>
                        <a:rPr kumimoji="0" lang="en-US" sz="1600" b="1" i="0" u="none" strike="noStrike" cap="none" normalizeH="0" baseline="0" dirty="0">
                          <a:ln>
                            <a:noFill/>
                          </a:ln>
                          <a:solidFill>
                            <a:srgbClr val="FFFFFF"/>
                          </a:solidFill>
                          <a:effectLst/>
                          <a:latin typeface="Calibri"/>
                          <a:ea typeface="ヒラギノ角ゴ ProN W3" charset="0"/>
                          <a:cs typeface="Calibri"/>
                          <a:sym typeface="Helvetica Neue" charset="0"/>
                        </a:rPr>
                        <a:t>Name</a:t>
                      </a:r>
                    </a:p>
                  </a:txBody>
                  <a:tcPr marL="50800" marR="50800" marT="50800" marB="50800" horzOverflow="overflow">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tc>
                  <a:txBody>
                    <a:bodyPr/>
                    <a:lstStyle/>
                    <a:p>
                      <a:pPr marL="382588" marR="0" lvl="0" indent="-342900" algn="l" defTabSz="914400" rtl="0" eaLnBrk="1" fontAlgn="base" latinLnBrk="0" hangingPunct="1">
                        <a:lnSpc>
                          <a:spcPct val="115000"/>
                        </a:lnSpc>
                        <a:spcBef>
                          <a:spcPct val="0"/>
                        </a:spcBef>
                        <a:spcAft>
                          <a:spcPct val="0"/>
                        </a:spcAft>
                        <a:buClr>
                          <a:srgbClr val="000000"/>
                        </a:buClr>
                        <a:buSzPct val="100000"/>
                        <a:buFont typeface="Helvetica Neue" charset="0"/>
                        <a:buNone/>
                        <a:tabLst>
                          <a:tab pos="939800" algn="l"/>
                          <a:tab pos="952500" algn="l"/>
                        </a:tabLst>
                      </a:pPr>
                      <a:r>
                        <a:rPr kumimoji="0" lang="en-US" sz="1600" b="1" i="0" u="none" strike="noStrike" cap="none" normalizeH="0" baseline="0" dirty="0">
                          <a:ln>
                            <a:noFill/>
                          </a:ln>
                          <a:solidFill>
                            <a:srgbClr val="FFFFFF"/>
                          </a:solidFill>
                          <a:effectLst/>
                          <a:latin typeface="Calibri"/>
                          <a:ea typeface="ヒラギノ角ゴ ProN W3" charset="0"/>
                          <a:cs typeface="Calibri"/>
                          <a:sym typeface="Helvetica Neue" charset="0"/>
                        </a:rPr>
                        <a:t>Year</a:t>
                      </a:r>
                    </a:p>
                  </a:txBody>
                  <a:tcPr marL="50800" marR="50800" marT="50800" marB="50800" horzOverflow="overflow">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tc>
                  <a:txBody>
                    <a:bodyPr/>
                    <a:lstStyle/>
                    <a:p>
                      <a:pPr marL="382588" marR="0" lvl="0" indent="-342900" algn="l" defTabSz="914400" rtl="0" eaLnBrk="1" fontAlgn="base" latinLnBrk="0" hangingPunct="1">
                        <a:lnSpc>
                          <a:spcPct val="115000"/>
                        </a:lnSpc>
                        <a:spcBef>
                          <a:spcPct val="0"/>
                        </a:spcBef>
                        <a:spcAft>
                          <a:spcPct val="0"/>
                        </a:spcAft>
                        <a:buClr>
                          <a:srgbClr val="000000"/>
                        </a:buClr>
                        <a:buSzPct val="100000"/>
                        <a:buFont typeface="Helvetica Neue" charset="0"/>
                        <a:buNone/>
                        <a:tabLst>
                          <a:tab pos="939800" algn="l"/>
                          <a:tab pos="952500" algn="l"/>
                        </a:tabLst>
                      </a:pPr>
                      <a:r>
                        <a:rPr kumimoji="0" lang="en-US" sz="1600" b="1" i="0" u="none" strike="noStrike" cap="none" normalizeH="0" baseline="0">
                          <a:ln>
                            <a:noFill/>
                          </a:ln>
                          <a:solidFill>
                            <a:srgbClr val="FFFFFF"/>
                          </a:solidFill>
                          <a:effectLst/>
                          <a:latin typeface="Calibri"/>
                          <a:ea typeface="ヒラギノ角ゴ ProN W3" charset="0"/>
                          <a:cs typeface="Calibri"/>
                          <a:sym typeface="Helvetica Neue" charset="0"/>
                        </a:rPr>
                        <a:t>Rating</a:t>
                      </a:r>
                    </a:p>
                  </a:txBody>
                  <a:tcPr marL="50800" marR="50800" marT="50800" marB="50800" horzOverflow="overflow">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extLst>
                  <a:ext uri="{0D108BD9-81ED-4DB2-BD59-A6C34878D82A}">
                    <a16:rowId xmlns:a16="http://schemas.microsoft.com/office/drawing/2014/main" val="10000"/>
                  </a:ext>
                </a:extLst>
              </a:tr>
              <a:tr h="370840">
                <a:tc>
                  <a:txBody>
                    <a:bodyPr/>
                    <a:lstStyle/>
                    <a:p>
                      <a:pPr marL="39688" marR="0" lvl="0" indent="0" algn="l" defTabSz="914400" rtl="0" eaLnBrk="1" fontAlgn="base" latinLnBrk="0" hangingPunct="1">
                        <a:lnSpc>
                          <a:spcPct val="115000"/>
                        </a:lnSpc>
                        <a:spcBef>
                          <a:spcPct val="0"/>
                        </a:spcBef>
                        <a:spcAft>
                          <a:spcPct val="0"/>
                        </a:spcAft>
                        <a:buClr>
                          <a:srgbClr val="000000"/>
                        </a:buClr>
                        <a:buSzPct val="100000"/>
                        <a:buFont typeface="Helvetica Neue" charset="0"/>
                        <a:buNone/>
                        <a:tabLst/>
                      </a:pPr>
                      <a:r>
                        <a:rPr kumimoji="0" lang="en-US" sz="1600" b="0" i="0" u="none" strike="noStrike" cap="none" normalizeH="0" baseline="0">
                          <a:ln>
                            <a:noFill/>
                          </a:ln>
                          <a:solidFill>
                            <a:schemeClr val="tx1"/>
                          </a:solidFill>
                          <a:effectLst/>
                          <a:latin typeface="Calibri"/>
                          <a:ea typeface="ヒラギノ角ゴ ProN W3" charset="0"/>
                          <a:cs typeface="Calibri"/>
                          <a:sym typeface="Helvetica Neue" charset="0"/>
                        </a:rPr>
                        <a:t>F1</a:t>
                      </a:r>
                    </a:p>
                  </a:txBody>
                  <a:tcPr marL="50800" marR="50800" marT="50800" marB="50800" anchor="ctr" horzOverflow="overflow">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tc>
                  <a:txBody>
                    <a:bodyPr/>
                    <a:lstStyle/>
                    <a:p>
                      <a:pPr marL="39688" marR="0" lvl="0" indent="0" algn="l" defTabSz="914400" rtl="0" eaLnBrk="1" fontAlgn="base" latinLnBrk="0" hangingPunct="1">
                        <a:lnSpc>
                          <a:spcPct val="115000"/>
                        </a:lnSpc>
                        <a:spcBef>
                          <a:spcPct val="0"/>
                        </a:spcBef>
                        <a:spcAft>
                          <a:spcPct val="0"/>
                        </a:spcAft>
                        <a:buClr>
                          <a:srgbClr val="000000"/>
                        </a:buClr>
                        <a:buSzPct val="100000"/>
                        <a:buFont typeface="Helvetica Neue" charset="0"/>
                        <a:buNone/>
                        <a:tabLst/>
                      </a:pPr>
                      <a:r>
                        <a:rPr kumimoji="0" lang="en-US" sz="1600" b="0" i="0" u="none" strike="noStrike" cap="none" normalizeH="0" baseline="0" dirty="0">
                          <a:ln>
                            <a:noFill/>
                          </a:ln>
                          <a:solidFill>
                            <a:schemeClr val="tx1"/>
                          </a:solidFill>
                          <a:effectLst/>
                          <a:latin typeface="Calibri"/>
                          <a:ea typeface="ヒラギノ角ゴ ProN W3" charset="0"/>
                          <a:cs typeface="Calibri"/>
                          <a:sym typeface="Helvetica Neue" charset="0"/>
                        </a:rPr>
                        <a:t>The Godfather</a:t>
                      </a:r>
                    </a:p>
                  </a:txBody>
                  <a:tcPr marL="50800" marR="50800" marT="50800" marB="50800" anchor="ctr" horzOverflow="overflow">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tc>
                  <a:txBody>
                    <a:bodyPr/>
                    <a:lstStyle/>
                    <a:p>
                      <a:pPr marL="39688" marR="0" lvl="0" indent="0" algn="l" defTabSz="914400" rtl="0" eaLnBrk="1" fontAlgn="base" latinLnBrk="0" hangingPunct="1">
                        <a:lnSpc>
                          <a:spcPct val="115000"/>
                        </a:lnSpc>
                        <a:spcBef>
                          <a:spcPct val="0"/>
                        </a:spcBef>
                        <a:spcAft>
                          <a:spcPct val="0"/>
                        </a:spcAft>
                        <a:buClr>
                          <a:srgbClr val="000000"/>
                        </a:buClr>
                        <a:buSzPct val="100000"/>
                        <a:buFont typeface="Helvetica Neue" charset="0"/>
                        <a:buNone/>
                        <a:tabLst/>
                      </a:pPr>
                      <a:r>
                        <a:rPr kumimoji="0" lang="en-US" sz="1600" b="0" i="0" u="none" strike="noStrike" cap="none" normalizeH="0" baseline="0" dirty="0">
                          <a:ln>
                            <a:noFill/>
                          </a:ln>
                          <a:solidFill>
                            <a:schemeClr val="tx1"/>
                          </a:solidFill>
                          <a:effectLst/>
                          <a:latin typeface="Calibri"/>
                          <a:ea typeface="ヒラギノ角ゴ ProN W3" charset="0"/>
                          <a:cs typeface="Calibri"/>
                          <a:sym typeface="Helvetica Neue" charset="0"/>
                        </a:rPr>
                        <a:t>1972</a:t>
                      </a:r>
                    </a:p>
                  </a:txBody>
                  <a:tcPr marL="50800" marR="50800" marT="50800" marB="50800" anchor="ctr" horzOverflow="overflow">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tc>
                  <a:txBody>
                    <a:bodyPr/>
                    <a:lstStyle/>
                    <a:p>
                      <a:pPr marL="39688" marR="0" lvl="0" indent="0" algn="l" defTabSz="914400" rtl="0" eaLnBrk="1" fontAlgn="base" latinLnBrk="0" hangingPunct="1">
                        <a:lnSpc>
                          <a:spcPct val="115000"/>
                        </a:lnSpc>
                        <a:spcBef>
                          <a:spcPct val="0"/>
                        </a:spcBef>
                        <a:spcAft>
                          <a:spcPct val="0"/>
                        </a:spcAft>
                        <a:buClr>
                          <a:srgbClr val="000000"/>
                        </a:buClr>
                        <a:buSzPct val="100000"/>
                        <a:buFont typeface="Helvetica Neue" charset="0"/>
                        <a:buNone/>
                        <a:tabLst/>
                      </a:pPr>
                      <a:r>
                        <a:rPr kumimoji="0" lang="en-US" sz="1600" b="0" i="0" u="none" strike="noStrike" cap="none" normalizeH="0" baseline="0" dirty="0" smtClean="0">
                          <a:ln>
                            <a:noFill/>
                          </a:ln>
                          <a:solidFill>
                            <a:schemeClr val="tx1"/>
                          </a:solidFill>
                          <a:effectLst/>
                          <a:latin typeface="Calibri"/>
                          <a:ea typeface="ヒラギノ角ゴ ProN W3" charset="0"/>
                          <a:cs typeface="Calibri"/>
                          <a:sym typeface="Helvetica Neue" charset="0"/>
                        </a:rPr>
                        <a:t>9.2</a:t>
                      </a:r>
                      <a:endParaRPr kumimoji="0" lang="en-US" sz="1600" b="0" i="0" u="none" strike="noStrike" cap="none" normalizeH="0" baseline="0" dirty="0">
                        <a:ln>
                          <a:noFill/>
                        </a:ln>
                        <a:solidFill>
                          <a:schemeClr val="tx1"/>
                        </a:solidFill>
                        <a:effectLst/>
                        <a:latin typeface="Calibri"/>
                        <a:ea typeface="ヒラギノ角ゴ ProN W3" charset="0"/>
                        <a:cs typeface="Calibri"/>
                        <a:sym typeface="Helvetica Neue" charset="0"/>
                      </a:endParaRPr>
                    </a:p>
                  </a:txBody>
                  <a:tcPr marL="50800" marR="50800" marT="50800" marB="50800" anchor="ctr" horzOverflow="overflow">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extLst>
                  <a:ext uri="{0D108BD9-81ED-4DB2-BD59-A6C34878D82A}">
                    <a16:rowId xmlns:a16="http://schemas.microsoft.com/office/drawing/2014/main" val="10001"/>
                  </a:ext>
                </a:extLst>
              </a:tr>
              <a:tr h="370840">
                <a:tc>
                  <a:txBody>
                    <a:bodyPr/>
                    <a:lstStyle/>
                    <a:p>
                      <a:pPr marL="39688" marR="0" lvl="0" indent="0" algn="l" defTabSz="914400" rtl="0" eaLnBrk="1" fontAlgn="base" latinLnBrk="0" hangingPunct="1">
                        <a:lnSpc>
                          <a:spcPct val="115000"/>
                        </a:lnSpc>
                        <a:spcBef>
                          <a:spcPct val="0"/>
                        </a:spcBef>
                        <a:spcAft>
                          <a:spcPct val="0"/>
                        </a:spcAft>
                        <a:buClr>
                          <a:srgbClr val="000000"/>
                        </a:buClr>
                        <a:buSzPct val="100000"/>
                        <a:buFont typeface="Helvetica Neue" charset="0"/>
                        <a:buNone/>
                        <a:tabLst/>
                      </a:pPr>
                      <a:r>
                        <a:rPr kumimoji="0" lang="en-US" sz="1600" b="0" i="0" u="none" strike="noStrike" cap="none" normalizeH="0" baseline="0">
                          <a:ln>
                            <a:noFill/>
                          </a:ln>
                          <a:solidFill>
                            <a:schemeClr val="tx1"/>
                          </a:solidFill>
                          <a:effectLst/>
                          <a:latin typeface="Calibri"/>
                          <a:ea typeface="ヒラギノ角ゴ ProN W3" charset="0"/>
                          <a:cs typeface="Calibri"/>
                          <a:sym typeface="Helvetica Neue" charset="0"/>
                        </a:rPr>
                        <a:t>F2</a:t>
                      </a:r>
                    </a:p>
                  </a:txBody>
                  <a:tcPr marL="50800" marR="50800" marT="50800" marB="50800" anchor="ctr" horzOverflow="overflow">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tc>
                  <a:txBody>
                    <a:bodyPr/>
                    <a:lstStyle/>
                    <a:p>
                      <a:pPr marL="39688" marR="0" lvl="0" indent="0" algn="l" defTabSz="914400" rtl="0" eaLnBrk="1" fontAlgn="base" latinLnBrk="0" hangingPunct="1">
                        <a:lnSpc>
                          <a:spcPct val="115000"/>
                        </a:lnSpc>
                        <a:spcBef>
                          <a:spcPct val="0"/>
                        </a:spcBef>
                        <a:spcAft>
                          <a:spcPct val="0"/>
                        </a:spcAft>
                        <a:buClr>
                          <a:srgbClr val="000000"/>
                        </a:buClr>
                        <a:buSzPct val="100000"/>
                        <a:buFont typeface="Helvetica Neue" charset="0"/>
                        <a:buNone/>
                        <a:tabLst/>
                      </a:pPr>
                      <a:r>
                        <a:rPr kumimoji="0" lang="en-US" sz="1600" b="0" i="0" u="none" strike="noStrike" cap="none" normalizeH="0" baseline="0" dirty="0" err="1">
                          <a:ln>
                            <a:noFill/>
                          </a:ln>
                          <a:solidFill>
                            <a:schemeClr val="tx1"/>
                          </a:solidFill>
                          <a:effectLst/>
                          <a:latin typeface="Calibri"/>
                          <a:ea typeface="ヒラギノ角ゴ ProN W3" charset="0"/>
                          <a:cs typeface="Calibri"/>
                          <a:sym typeface="Helvetica Neue" charset="0"/>
                        </a:rPr>
                        <a:t>Gottvatter</a:t>
                      </a:r>
                      <a:r>
                        <a:rPr kumimoji="0" lang="en-US" sz="1600" b="0" i="0" u="none" strike="noStrike" cap="none" normalizeH="0" baseline="0" dirty="0">
                          <a:ln>
                            <a:noFill/>
                          </a:ln>
                          <a:solidFill>
                            <a:schemeClr val="tx1"/>
                          </a:solidFill>
                          <a:effectLst/>
                          <a:latin typeface="Calibri"/>
                          <a:ea typeface="ヒラギノ角ゴ ProN W3" charset="0"/>
                          <a:cs typeface="Calibri"/>
                          <a:sym typeface="Helvetica Neue" charset="0"/>
                        </a:rPr>
                        <a:t>, The</a:t>
                      </a:r>
                    </a:p>
                  </a:txBody>
                  <a:tcPr marL="50800" marR="50800" marT="50800" marB="50800" anchor="ctr" horzOverflow="overflow">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tc>
                  <a:txBody>
                    <a:bodyPr/>
                    <a:lstStyle/>
                    <a:p>
                      <a:pPr marL="39688" marR="0" lvl="0" indent="0" algn="l" defTabSz="914400" rtl="0" eaLnBrk="1" fontAlgn="base" latinLnBrk="0" hangingPunct="1">
                        <a:lnSpc>
                          <a:spcPct val="115000"/>
                        </a:lnSpc>
                        <a:spcBef>
                          <a:spcPct val="0"/>
                        </a:spcBef>
                        <a:spcAft>
                          <a:spcPct val="0"/>
                        </a:spcAft>
                        <a:buClr>
                          <a:srgbClr val="000000"/>
                        </a:buClr>
                        <a:buSzPct val="100000"/>
                        <a:buFont typeface="Helvetica Neue" charset="0"/>
                        <a:buNone/>
                        <a:tabLst/>
                      </a:pPr>
                      <a:r>
                        <a:rPr kumimoji="0" lang="en-US" sz="1600" b="0" i="0" u="none" strike="noStrike" cap="none" normalizeH="0" baseline="0" dirty="0">
                          <a:ln>
                            <a:noFill/>
                          </a:ln>
                          <a:solidFill>
                            <a:schemeClr val="tx1"/>
                          </a:solidFill>
                          <a:effectLst/>
                          <a:latin typeface="Calibri"/>
                          <a:ea typeface="ヒラギノ角ゴ ProN W3" charset="0"/>
                          <a:cs typeface="Calibri"/>
                          <a:sym typeface="Helvetica Neue" charset="0"/>
                        </a:rPr>
                        <a:t>72</a:t>
                      </a:r>
                    </a:p>
                  </a:txBody>
                  <a:tcPr marL="50800" marR="50800" marT="50800" marB="50800" anchor="ctr" horzOverflow="overflow">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tc>
                  <a:txBody>
                    <a:bodyPr/>
                    <a:lstStyle/>
                    <a:p>
                      <a:pPr marL="39688" marR="0" lvl="0" indent="0" algn="l" defTabSz="914400" rtl="0" eaLnBrk="1" fontAlgn="base" latinLnBrk="0" hangingPunct="1">
                        <a:lnSpc>
                          <a:spcPct val="115000"/>
                        </a:lnSpc>
                        <a:spcBef>
                          <a:spcPct val="0"/>
                        </a:spcBef>
                        <a:spcAft>
                          <a:spcPct val="0"/>
                        </a:spcAft>
                        <a:buClr>
                          <a:srgbClr val="000000"/>
                        </a:buClr>
                        <a:buSzPct val="100000"/>
                        <a:buFont typeface="Helvetica Neue" charset="0"/>
                        <a:buNone/>
                        <a:tabLst/>
                      </a:pPr>
                      <a:endParaRPr kumimoji="0" lang="en-US" sz="1600" b="0" i="0" u="none" strike="noStrike" cap="none" normalizeH="0" baseline="0" dirty="0">
                        <a:ln>
                          <a:noFill/>
                        </a:ln>
                        <a:solidFill>
                          <a:schemeClr val="tx1"/>
                        </a:solidFill>
                        <a:effectLst/>
                        <a:latin typeface="Calibri"/>
                        <a:ea typeface="ヒラギノ角ゴ ProN W3" charset="0"/>
                        <a:cs typeface="Calibri"/>
                        <a:sym typeface="Helvetica Neue" charset="0"/>
                      </a:endParaRPr>
                    </a:p>
                  </a:txBody>
                  <a:tcPr marL="50800" marR="50800" marT="50800" marB="50800" anchor="ctr" horzOverflow="overflow">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tcPr>
                </a:tc>
                <a:extLst>
                  <a:ext uri="{0D108BD9-81ED-4DB2-BD59-A6C34878D82A}">
                    <a16:rowId xmlns:a16="http://schemas.microsoft.com/office/drawing/2014/main" val="10002"/>
                  </a:ext>
                </a:extLst>
              </a:tr>
            </a:tbl>
          </a:graphicData>
        </a:graphic>
      </p:graphicFrame>
      <p:cxnSp>
        <p:nvCxnSpPr>
          <p:cNvPr id="22" name="Connecteur droit avec flèche 21"/>
          <p:cNvCxnSpPr/>
          <p:nvPr/>
        </p:nvCxnSpPr>
        <p:spPr>
          <a:xfrm flipH="1">
            <a:off x="3942414" y="1381560"/>
            <a:ext cx="1092944" cy="720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3" name="Connecteur droit avec flèche 22"/>
          <p:cNvCxnSpPr/>
          <p:nvPr/>
        </p:nvCxnSpPr>
        <p:spPr>
          <a:xfrm flipH="1">
            <a:off x="3942414" y="1741600"/>
            <a:ext cx="1092944" cy="7200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4" name="Connecteur droit avec flèche 23"/>
          <p:cNvCxnSpPr/>
          <p:nvPr/>
        </p:nvCxnSpPr>
        <p:spPr>
          <a:xfrm flipH="1">
            <a:off x="3942414" y="1741600"/>
            <a:ext cx="1092944" cy="45623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773631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autoUpdateAnimBg="0"/>
      <p:bldP spid="7" grpId="0" animBg="1" autoUpdateAnimBg="0"/>
      <p:bldP spid="8" grpId="0" animBg="1" autoUpdateAnimBg="0"/>
      <p:bldP spid="9" grpId="0" animBg="1" autoUpdateAnimBg="0"/>
      <p:bldP spid="10" grpId="0" animBg="1" autoUpdateAnimBg="0"/>
      <p:bldP spid="11" grpId="0" animBg="1" autoUpdateAnimBg="0"/>
      <p:bldP spid="17" grpId="0" animBg="1"/>
      <p:bldP spid="1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a:xfrm>
            <a:off x="8185851" y="6515100"/>
            <a:ext cx="342900" cy="276225"/>
          </a:xfrm>
        </p:spPr>
        <p:txBody>
          <a:bodyPr/>
          <a:lstStyle/>
          <a:p>
            <a:pPr>
              <a:defRPr/>
            </a:pPr>
            <a:fld id="{8CC49870-FC5F-1046-8A0C-D94918725A28}" type="slidenum">
              <a:rPr lang="en-US" smtClean="0"/>
              <a:pPr>
                <a:defRPr/>
              </a:pPr>
              <a:t>26</a:t>
            </a:fld>
            <a:endParaRPr lang="en-US" dirty="0"/>
          </a:p>
        </p:txBody>
      </p:sp>
      <p:sp>
        <p:nvSpPr>
          <p:cNvPr id="5" name="Titre 1"/>
          <p:cNvSpPr>
            <a:spLocks noGrp="1"/>
          </p:cNvSpPr>
          <p:nvPr>
            <p:ph type="title"/>
          </p:nvPr>
        </p:nvSpPr>
        <p:spPr>
          <a:xfrm>
            <a:off x="671512" y="0"/>
            <a:ext cx="7805737" cy="723481"/>
          </a:xfrm>
        </p:spPr>
        <p:txBody>
          <a:bodyPr/>
          <a:lstStyle/>
          <a:p>
            <a:r>
              <a:rPr lang="en-US" dirty="0" smtClean="0"/>
              <a:t>Graph-Context Similarity</a:t>
            </a:r>
            <a:endParaRPr lang="el-GR" dirty="0"/>
          </a:p>
        </p:txBody>
      </p:sp>
      <p:pic>
        <p:nvPicPr>
          <p:cNvPr id="6"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022071" y="2896475"/>
            <a:ext cx="26638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1515" y="2946715"/>
            <a:ext cx="6762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1102457" y="3752251"/>
            <a:ext cx="2663825" cy="46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Connecteur droit 9"/>
          <p:cNvCxnSpPr/>
          <p:nvPr/>
        </p:nvCxnSpPr>
        <p:spPr bwMode="auto">
          <a:xfrm flipV="1">
            <a:off x="2049863" y="4230355"/>
            <a:ext cx="1716419" cy="10048"/>
          </a:xfrm>
          <a:prstGeom prst="line">
            <a:avLst/>
          </a:prstGeom>
          <a:noFill/>
          <a:ln w="28575" cap="flat" cmpd="sng" algn="ctr">
            <a:solidFill>
              <a:schemeClr val="tx1"/>
            </a:solidFill>
            <a:prstDash val="solid"/>
            <a:round/>
            <a:headEnd type="none" w="med" len="med"/>
            <a:tailEnd type="none" w="med" len="med"/>
          </a:ln>
          <a:effectLst/>
        </p:spPr>
      </p:cxnSp>
      <p:pic>
        <p:nvPicPr>
          <p:cNvPr id="11" name="Image 10"/>
          <p:cNvPicPr>
            <a:picLocks noChangeAspect="1"/>
          </p:cNvPicPr>
          <p:nvPr/>
        </p:nvPicPr>
        <p:blipFill>
          <a:blip r:embed="rId5"/>
          <a:stretch>
            <a:fillRect/>
          </a:stretch>
        </p:blipFill>
        <p:spPr>
          <a:xfrm>
            <a:off x="1998434" y="4248177"/>
            <a:ext cx="1819275" cy="400050"/>
          </a:xfrm>
          <a:prstGeom prst="rect">
            <a:avLst/>
          </a:prstGeom>
        </p:spPr>
      </p:pic>
      <p:pic>
        <p:nvPicPr>
          <p:cNvPr id="1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25980" y="3808997"/>
            <a:ext cx="676275" cy="390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ZoneTexte 12"/>
          <p:cNvSpPr txBox="1"/>
          <p:nvPr/>
        </p:nvSpPr>
        <p:spPr>
          <a:xfrm>
            <a:off x="1045675" y="3673969"/>
            <a:ext cx="338554" cy="406265"/>
          </a:xfrm>
          <a:prstGeom prst="rect">
            <a:avLst/>
          </a:prstGeom>
          <a:noFill/>
        </p:spPr>
        <p:txBody>
          <a:bodyPr wrap="none" rtlCol="0">
            <a:spAutoFit/>
          </a:bodyPr>
          <a:lstStyle/>
          <a:p>
            <a:pPr>
              <a:buNone/>
            </a:pPr>
            <a:r>
              <a:rPr lang="en-GB" sz="2000" dirty="0" smtClean="0">
                <a:latin typeface="Courier New" panose="02070309020205020404" pitchFamily="49" charset="0"/>
                <a:cs typeface="Courier New" panose="02070309020205020404" pitchFamily="49" charset="0"/>
              </a:rPr>
              <a:t>N</a:t>
            </a:r>
            <a:endParaRPr lang="el-GR" sz="2000" dirty="0">
              <a:latin typeface="Courier New" panose="02070309020205020404" pitchFamily="49" charset="0"/>
              <a:cs typeface="Courier New" panose="02070309020205020404" pitchFamily="49" charset="0"/>
            </a:endParaRPr>
          </a:p>
        </p:txBody>
      </p:sp>
      <p:pic>
        <p:nvPicPr>
          <p:cNvPr id="14" name="Picture 6"/>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85385" y="4944451"/>
            <a:ext cx="316865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Image 15"/>
          <p:cNvPicPr>
            <a:picLocks noChangeAspect="1"/>
          </p:cNvPicPr>
          <p:nvPr/>
        </p:nvPicPr>
        <p:blipFill>
          <a:blip r:embed="rId7"/>
          <a:stretch>
            <a:fillRect/>
          </a:stretch>
        </p:blipFill>
        <p:spPr>
          <a:xfrm>
            <a:off x="4991846" y="5275386"/>
            <a:ext cx="656040" cy="641461"/>
          </a:xfrm>
          <a:prstGeom prst="rect">
            <a:avLst/>
          </a:prstGeom>
        </p:spPr>
      </p:pic>
      <p:pic>
        <p:nvPicPr>
          <p:cNvPr id="15"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59636" y="5017646"/>
            <a:ext cx="381000" cy="352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Espace réservé du contenu 2"/>
          <p:cNvSpPr>
            <a:spLocks noGrp="1"/>
          </p:cNvSpPr>
          <p:nvPr>
            <p:ph idx="1"/>
          </p:nvPr>
        </p:nvSpPr>
        <p:spPr>
          <a:xfrm>
            <a:off x="0" y="884252"/>
            <a:ext cx="9143999" cy="5048808"/>
          </a:xfrm>
        </p:spPr>
        <p:txBody>
          <a:bodyPr/>
          <a:lstStyle/>
          <a:p>
            <a:pPr>
              <a:spcBef>
                <a:spcPts val="600"/>
              </a:spcBef>
            </a:pPr>
            <a:r>
              <a:rPr lang="en-US" altLang="zh-CN" sz="2400" dirty="0"/>
              <a:t>Assign a score  </a:t>
            </a:r>
            <a:r>
              <a:rPr lang="en-US" altLang="zh-CN" sz="2400" b="1" i="1" dirty="0" err="1" smtClean="0">
                <a:solidFill>
                  <a:srgbClr val="0000FF"/>
                </a:solidFill>
                <a:latin typeface="Lucida Console" panose="020B0609040504020204" pitchFamily="49" charset="0"/>
              </a:rPr>
              <a:t>s</a:t>
            </a:r>
            <a:r>
              <a:rPr lang="en-US" altLang="zh-CN" sz="2400" b="1" i="1" baseline="-25000" dirty="0" err="1" smtClean="0">
                <a:solidFill>
                  <a:srgbClr val="0000FF"/>
                </a:solidFill>
                <a:latin typeface="Lucida Console" panose="020B0609040504020204" pitchFamily="49" charset="0"/>
              </a:rPr>
              <a:t>x</a:t>
            </a:r>
            <a:r>
              <a:rPr lang="en-US" altLang="zh-CN" sz="2400" b="1" i="1" baseline="-25000" dirty="0" smtClean="0">
                <a:solidFill>
                  <a:srgbClr val="0000FF"/>
                </a:solidFill>
                <a:latin typeface="Lucida Console" panose="020B0609040504020204" pitchFamily="49" charset="0"/>
              </a:rPr>
              <a:t> y</a:t>
            </a:r>
            <a:r>
              <a:rPr lang="en-US" altLang="zh-CN" sz="2400" dirty="0" smtClean="0"/>
              <a:t> </a:t>
            </a:r>
            <a:r>
              <a:rPr lang="en-US" altLang="zh-CN" sz="2400" dirty="0"/>
              <a:t>to each pair of </a:t>
            </a:r>
            <a:r>
              <a:rPr lang="en-US" altLang="zh-CN" sz="2400" dirty="0" smtClean="0"/>
              <a:t>entities </a:t>
            </a:r>
            <a:r>
              <a:rPr lang="en-US" altLang="zh-CN" sz="2400" b="1" i="1" dirty="0" smtClean="0">
                <a:latin typeface="Lucida Console" panose="020B0609040504020204" pitchFamily="49" charset="0"/>
              </a:rPr>
              <a:t>x </a:t>
            </a:r>
            <a:r>
              <a:rPr lang="en-US" altLang="zh-CN" sz="2400" dirty="0"/>
              <a:t>and </a:t>
            </a:r>
            <a:r>
              <a:rPr lang="en-US" altLang="zh-CN" sz="2400" b="1" i="1" dirty="0" smtClean="0">
                <a:latin typeface="Lucida Console" panose="020B0609040504020204" pitchFamily="49" charset="0"/>
              </a:rPr>
              <a:t>y</a:t>
            </a:r>
          </a:p>
          <a:p>
            <a:pPr lvl="1">
              <a:spcBef>
                <a:spcPts val="600"/>
              </a:spcBef>
            </a:pPr>
            <a:r>
              <a:rPr lang="en-US" altLang="zh-CN" dirty="0" smtClean="0"/>
              <a:t> </a:t>
            </a:r>
            <a:r>
              <a:rPr lang="en-GB" altLang="zh-CN" dirty="0"/>
              <a:t>two </a:t>
            </a:r>
            <a:r>
              <a:rPr lang="en-GB" altLang="zh-CN" dirty="0" smtClean="0"/>
              <a:t>descriptions </a:t>
            </a:r>
            <a:r>
              <a:rPr lang="en-GB" altLang="zh-CN" dirty="0"/>
              <a:t>are </a:t>
            </a:r>
            <a:r>
              <a:rPr lang="en-GB" altLang="zh-CN" dirty="0" smtClean="0"/>
              <a:t>similar </a:t>
            </a:r>
            <a:r>
              <a:rPr lang="en-GB" altLang="zh-CN" dirty="0"/>
              <a:t>if </a:t>
            </a:r>
            <a:r>
              <a:rPr lang="en-GB" altLang="zh-CN" dirty="0" smtClean="0"/>
              <a:t>their </a:t>
            </a:r>
            <a:r>
              <a:rPr lang="en-GB" altLang="zh-CN" dirty="0" smtClean="0">
                <a:solidFill>
                  <a:srgbClr val="0000FF"/>
                </a:solidFill>
              </a:rPr>
              <a:t>structural </a:t>
            </a:r>
            <a:r>
              <a:rPr lang="en-US" altLang="zh-CN" dirty="0" smtClean="0">
                <a:solidFill>
                  <a:srgbClr val="0000FF"/>
                </a:solidFill>
              </a:rPr>
              <a:t>neighborhood </a:t>
            </a:r>
            <a:r>
              <a:rPr lang="en-GB" altLang="zh-CN" dirty="0" smtClean="0">
                <a:solidFill>
                  <a:srgbClr val="0000FF"/>
                </a:solidFill>
              </a:rPr>
              <a:t>is similar </a:t>
            </a:r>
            <a:r>
              <a:rPr lang="en-GB" altLang="zh-CN" dirty="0" smtClean="0"/>
              <a:t>(hide attribute values) </a:t>
            </a:r>
            <a:endParaRPr lang="en-GB" altLang="zh-CN" dirty="0"/>
          </a:p>
          <a:p>
            <a:pPr>
              <a:spcBef>
                <a:spcPts val="600"/>
              </a:spcBef>
            </a:pPr>
            <a:r>
              <a:rPr lang="en-US" altLang="zh-CN" sz="2400" dirty="0">
                <a:solidFill>
                  <a:srgbClr val="0000FF"/>
                </a:solidFill>
              </a:rPr>
              <a:t>Local similarity Indices</a:t>
            </a:r>
          </a:p>
          <a:p>
            <a:pPr marL="762000" lvl="1" indent="-342900">
              <a:spcBef>
                <a:spcPts val="300"/>
              </a:spcBef>
            </a:pPr>
            <a:r>
              <a:rPr lang="en-US" altLang="zh-CN" sz="2000" dirty="0" smtClean="0"/>
              <a:t>  </a:t>
            </a:r>
            <a:r>
              <a:rPr lang="en-US" altLang="zh-CN" dirty="0" smtClean="0">
                <a:solidFill>
                  <a:srgbClr val="0000FF"/>
                </a:solidFill>
              </a:rPr>
              <a:t>Common </a:t>
            </a:r>
            <a:r>
              <a:rPr lang="en-US" altLang="zh-CN" dirty="0">
                <a:solidFill>
                  <a:srgbClr val="0000FF"/>
                </a:solidFill>
              </a:rPr>
              <a:t>neighbors (CN)</a:t>
            </a:r>
          </a:p>
          <a:p>
            <a:pPr lvl="2">
              <a:spcBef>
                <a:spcPts val="300"/>
              </a:spcBef>
            </a:pPr>
            <a:r>
              <a:rPr lang="en-US" altLang="zh-CN" sz="2400" dirty="0"/>
              <a:t>                                   where            </a:t>
            </a:r>
            <a:r>
              <a:rPr lang="en-US" altLang="zh-CN" sz="2400" dirty="0" smtClean="0"/>
              <a:t>is the set </a:t>
            </a:r>
            <a:r>
              <a:rPr lang="en-US" altLang="zh-CN" sz="2400" dirty="0"/>
              <a:t>of </a:t>
            </a:r>
            <a:r>
              <a:rPr lang="en-US" altLang="zh-CN" sz="2400" dirty="0" smtClean="0"/>
              <a:t>neighbors </a:t>
            </a:r>
            <a:endParaRPr lang="en-GB" sz="2400" dirty="0" smtClean="0"/>
          </a:p>
          <a:p>
            <a:pPr marL="762000" lvl="1" indent="-342900">
              <a:spcBef>
                <a:spcPts val="300"/>
              </a:spcBef>
            </a:pPr>
            <a:r>
              <a:rPr lang="en-GB" dirty="0" smtClean="0"/>
              <a:t>  </a:t>
            </a:r>
            <a:r>
              <a:rPr lang="en-GB" dirty="0" err="1" smtClean="0">
                <a:solidFill>
                  <a:srgbClr val="0000FF"/>
                </a:solidFill>
              </a:rPr>
              <a:t>Jaccard</a:t>
            </a:r>
            <a:r>
              <a:rPr lang="en-GB" dirty="0" smtClean="0"/>
              <a:t>: Normalized </a:t>
            </a:r>
            <a:r>
              <a:rPr lang="en-US" altLang="zh-CN" dirty="0" smtClean="0"/>
              <a:t>common </a:t>
            </a:r>
            <a:r>
              <a:rPr lang="en-US" altLang="zh-CN" dirty="0"/>
              <a:t>neighbors </a:t>
            </a:r>
            <a:r>
              <a:rPr lang="en-US" altLang="zh-CN" dirty="0" smtClean="0"/>
              <a:t>(NCN)</a:t>
            </a:r>
            <a:r>
              <a:rPr lang="en-GB" dirty="0" smtClean="0"/>
              <a:t>  </a:t>
            </a:r>
          </a:p>
          <a:p>
            <a:pPr lvl="2">
              <a:spcBef>
                <a:spcPts val="300"/>
              </a:spcBef>
            </a:pPr>
            <a:r>
              <a:rPr lang="en-US" altLang="zh-CN" sz="2400" dirty="0"/>
              <a:t> </a:t>
            </a:r>
            <a:r>
              <a:rPr lang="en-US" altLang="zh-CN" sz="2400" dirty="0" smtClean="0"/>
              <a:t>                                  where            is the set </a:t>
            </a:r>
            <a:r>
              <a:rPr lang="en-US" altLang="zh-CN" sz="2400" dirty="0"/>
              <a:t>of neighbors </a:t>
            </a:r>
            <a:endParaRPr lang="en-US" altLang="zh-CN" sz="2400" dirty="0" smtClean="0"/>
          </a:p>
          <a:p>
            <a:pPr marL="704850" lvl="2" indent="0">
              <a:spcBef>
                <a:spcPts val="300"/>
              </a:spcBef>
              <a:buNone/>
            </a:pPr>
            <a:endParaRPr lang="en-US" sz="2400" dirty="0" smtClean="0"/>
          </a:p>
          <a:p>
            <a:pPr marL="762000" lvl="1" indent="-342900">
              <a:spcBef>
                <a:spcPts val="300"/>
              </a:spcBef>
            </a:pPr>
            <a:r>
              <a:rPr lang="en-GB" dirty="0" smtClean="0"/>
              <a:t> </a:t>
            </a:r>
            <a:r>
              <a:rPr lang="en-GB" dirty="0" err="1" smtClean="0">
                <a:solidFill>
                  <a:srgbClr val="0000FF"/>
                </a:solidFill>
              </a:rPr>
              <a:t>Adamic</a:t>
            </a:r>
            <a:r>
              <a:rPr lang="en-GB" dirty="0" smtClean="0">
                <a:solidFill>
                  <a:srgbClr val="0000FF"/>
                </a:solidFill>
              </a:rPr>
              <a:t>-Adar</a:t>
            </a:r>
            <a:r>
              <a:rPr lang="en-GB" dirty="0" smtClean="0"/>
              <a:t> (</a:t>
            </a:r>
            <a:r>
              <a:rPr lang="en-GB" dirty="0"/>
              <a:t>AA</a:t>
            </a:r>
            <a:r>
              <a:rPr lang="en-GB" dirty="0" smtClean="0"/>
              <a:t>): </a:t>
            </a:r>
            <a:endParaRPr lang="en-GB" dirty="0"/>
          </a:p>
          <a:p>
            <a:pPr lvl="2">
              <a:spcBef>
                <a:spcPts val="300"/>
              </a:spcBef>
            </a:pPr>
            <a:r>
              <a:rPr lang="en-GB" sz="2400" dirty="0"/>
              <a:t>                                       where       </a:t>
            </a:r>
            <a:r>
              <a:rPr lang="en-GB" sz="2400" dirty="0" smtClean="0"/>
              <a:t>is the </a:t>
            </a:r>
            <a:r>
              <a:rPr lang="en-GB" sz="2400" dirty="0"/>
              <a:t>degree of </a:t>
            </a:r>
            <a:r>
              <a:rPr lang="en-GB" sz="2400" dirty="0" smtClean="0"/>
              <a:t>node z </a:t>
            </a:r>
          </a:p>
          <a:p>
            <a:pPr marL="704850" lvl="2" indent="0">
              <a:spcBef>
                <a:spcPts val="300"/>
              </a:spcBef>
              <a:buNone/>
            </a:pPr>
            <a:r>
              <a:rPr lang="en-GB" sz="2400" dirty="0"/>
              <a:t>                                          and           </a:t>
            </a:r>
            <a:r>
              <a:rPr lang="en-GB" sz="2400" dirty="0" smtClean="0"/>
              <a:t>counts </a:t>
            </a:r>
            <a:r>
              <a:rPr lang="en-GB" sz="2400" dirty="0"/>
              <a:t>the uniqueness</a:t>
            </a:r>
          </a:p>
          <a:p>
            <a:pPr marL="704850" lvl="2" indent="0">
              <a:spcBef>
                <a:spcPts val="300"/>
              </a:spcBef>
              <a:buNone/>
            </a:pPr>
            <a:r>
              <a:rPr lang="en-GB" sz="2400" dirty="0"/>
              <a:t>of </a:t>
            </a:r>
            <a:r>
              <a:rPr lang="en-GB" sz="2400" dirty="0" smtClean="0"/>
              <a:t>z, </a:t>
            </a:r>
            <a:r>
              <a:rPr lang="en-GB" sz="2400" dirty="0"/>
              <a:t>which is inversely proportional to its number of </a:t>
            </a:r>
            <a:r>
              <a:rPr lang="en-US" altLang="zh-CN" sz="2400" dirty="0" smtClean="0"/>
              <a:t>neighbors</a:t>
            </a:r>
            <a:endParaRPr lang="en-GB" sz="2400" dirty="0" smtClean="0"/>
          </a:p>
        </p:txBody>
      </p:sp>
    </p:spTree>
    <p:extLst>
      <p:ext uri="{BB962C8B-B14F-4D97-AF65-F5344CB8AC3E}">
        <p14:creationId xmlns:p14="http://schemas.microsoft.com/office/powerpoint/2010/main" val="1277975160"/>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1513" y="12909"/>
            <a:ext cx="7805737" cy="1254125"/>
          </a:xfrm>
        </p:spPr>
        <p:txBody>
          <a:bodyPr/>
          <a:lstStyle/>
          <a:p>
            <a:r>
              <a:rPr lang="en-GB" dirty="0" smtClean="0"/>
              <a:t>Content &amp; Context Similarity: </a:t>
            </a:r>
            <a:br>
              <a:rPr lang="en-GB" dirty="0" smtClean="0"/>
            </a:br>
            <a:r>
              <a:rPr lang="da-DK" dirty="0"/>
              <a:t>Linda [Böhm et al. 2012]</a:t>
            </a:r>
            <a:endParaRPr lang="el-GR" dirty="0"/>
          </a:p>
        </p:txBody>
      </p:sp>
      <p:sp>
        <p:nvSpPr>
          <p:cNvPr id="3" name="Espace réservé du contenu 2"/>
          <p:cNvSpPr>
            <a:spLocks noGrp="1"/>
          </p:cNvSpPr>
          <p:nvPr>
            <p:ph idx="1"/>
          </p:nvPr>
        </p:nvSpPr>
        <p:spPr>
          <a:xfrm>
            <a:off x="0" y="1492455"/>
            <a:ext cx="9244484" cy="4181475"/>
          </a:xfrm>
        </p:spPr>
        <p:txBody>
          <a:bodyPr/>
          <a:lstStyle/>
          <a:p>
            <a:r>
              <a:rPr lang="en-US" sz="2400" dirty="0"/>
              <a:t>Works on an </a:t>
            </a:r>
            <a:r>
              <a:rPr lang="en-US" sz="2400" dirty="0">
                <a:solidFill>
                  <a:srgbClr val="0000FF"/>
                </a:solidFill>
              </a:rPr>
              <a:t>entity graph </a:t>
            </a:r>
            <a:r>
              <a:rPr lang="en-US" sz="2400" dirty="0"/>
              <a:t>constructed from RDF triples having URIs as subject, predicate and object</a:t>
            </a:r>
          </a:p>
          <a:p>
            <a:pPr lvl="1"/>
            <a:r>
              <a:rPr lang="en-US" dirty="0"/>
              <a:t>Literals are stored for each entity e as L(e</a:t>
            </a:r>
            <a:r>
              <a:rPr lang="en-US" dirty="0" smtClean="0"/>
              <a:t>)</a:t>
            </a:r>
            <a:endParaRPr lang="en-US" dirty="0"/>
          </a:p>
          <a:p>
            <a:r>
              <a:rPr lang="en-US" sz="2400" dirty="0"/>
              <a:t>Matches are identified using </a:t>
            </a:r>
            <a:r>
              <a:rPr lang="en-US" sz="2400" dirty="0" smtClean="0">
                <a:solidFill>
                  <a:srgbClr val="0000FF"/>
                </a:solidFill>
              </a:rPr>
              <a:t>a hybrid similarity</a:t>
            </a:r>
            <a:r>
              <a:rPr lang="en-US" sz="2400" dirty="0" smtClean="0"/>
              <a:t>:</a:t>
            </a:r>
            <a:endParaRPr lang="en-US" sz="2400" dirty="0"/>
          </a:p>
          <a:p>
            <a:pPr lvl="1"/>
            <a:r>
              <a:rPr lang="en-US" dirty="0">
                <a:solidFill>
                  <a:srgbClr val="0000FF"/>
                </a:solidFill>
              </a:rPr>
              <a:t>String similarity </a:t>
            </a:r>
            <a:r>
              <a:rPr lang="en-US" dirty="0"/>
              <a:t>(token-based) of their literal values L(e)</a:t>
            </a:r>
          </a:p>
          <a:p>
            <a:pPr lvl="1"/>
            <a:r>
              <a:rPr lang="en-US" dirty="0" smtClean="0">
                <a:solidFill>
                  <a:srgbClr val="0000FF"/>
                </a:solidFill>
              </a:rPr>
              <a:t>Contextual </a:t>
            </a:r>
            <a:r>
              <a:rPr lang="en-US" dirty="0">
                <a:solidFill>
                  <a:srgbClr val="0000FF"/>
                </a:solidFill>
              </a:rPr>
              <a:t>similarity </a:t>
            </a:r>
            <a:r>
              <a:rPr lang="en-US" dirty="0"/>
              <a:t>(based on </a:t>
            </a:r>
            <a:r>
              <a:rPr lang="en-US" dirty="0" smtClean="0"/>
              <a:t>in and out neighbors </a:t>
            </a:r>
            <a:r>
              <a:rPr lang="en-US" dirty="0"/>
              <a:t>in the entity graph)</a:t>
            </a:r>
          </a:p>
          <a:p>
            <a:r>
              <a:rPr lang="en-US" sz="2400" dirty="0" smtClean="0"/>
              <a:t>The </a:t>
            </a:r>
            <a:r>
              <a:rPr lang="en-US" sz="2400" dirty="0">
                <a:solidFill>
                  <a:srgbClr val="0000FF"/>
                </a:solidFill>
              </a:rPr>
              <a:t>context </a:t>
            </a:r>
            <a:r>
              <a:rPr lang="en-US" sz="2400" dirty="0">
                <a:solidFill>
                  <a:srgbClr val="0000FF"/>
                </a:solidFill>
                <a:latin typeface="Lucida Console" panose="020B0609040504020204" pitchFamily="49" charset="0"/>
              </a:rPr>
              <a:t>C(n)</a:t>
            </a:r>
            <a:r>
              <a:rPr lang="en-US" sz="2400" dirty="0">
                <a:solidFill>
                  <a:srgbClr val="0000FF"/>
                </a:solidFill>
              </a:rPr>
              <a:t> </a:t>
            </a:r>
            <a:r>
              <a:rPr lang="en-US" sz="2400" dirty="0"/>
              <a:t>of </a:t>
            </a:r>
            <a:r>
              <a:rPr lang="en-US" sz="2400" dirty="0" smtClean="0">
                <a:latin typeface="Lucida Console" panose="020B0609040504020204" pitchFamily="49" charset="0"/>
              </a:rPr>
              <a:t>e</a:t>
            </a:r>
            <a:r>
              <a:rPr lang="en-US" sz="2400" dirty="0" smtClean="0"/>
              <a:t> </a:t>
            </a:r>
            <a:r>
              <a:rPr lang="en-US" sz="2400" dirty="0"/>
              <a:t>is a set of tuples </a:t>
            </a:r>
            <a:r>
              <a:rPr lang="en-US" sz="2400" dirty="0">
                <a:latin typeface="Lucida Console" panose="020B0609040504020204" pitchFamily="49" charset="0"/>
              </a:rPr>
              <a:t>(</a:t>
            </a:r>
            <a:r>
              <a:rPr lang="en-US" sz="2400" dirty="0" err="1" smtClean="0">
                <a:latin typeface="Lucida Console" panose="020B0609040504020204" pitchFamily="49" charset="0"/>
              </a:rPr>
              <a:t>p</a:t>
            </a:r>
            <a:r>
              <a:rPr lang="en-US" sz="2400" baseline="-25000" dirty="0" err="1" smtClean="0">
                <a:latin typeface="Lucida Console" panose="020B0609040504020204" pitchFamily="49" charset="0"/>
              </a:rPr>
              <a:t>i</a:t>
            </a:r>
            <a:r>
              <a:rPr lang="en-US" sz="2400" dirty="0" err="1" smtClean="0">
                <a:latin typeface="Lucida Console" panose="020B0609040504020204" pitchFamily="49" charset="0"/>
              </a:rPr>
              <a:t>,e</a:t>
            </a:r>
            <a:r>
              <a:rPr lang="en-US" sz="2400" baseline="-25000" dirty="0" err="1" smtClean="0">
                <a:latin typeface="Lucida Console" panose="020B0609040504020204" pitchFamily="49" charset="0"/>
              </a:rPr>
              <a:t>i</a:t>
            </a:r>
            <a:r>
              <a:rPr lang="en-US" sz="2400" dirty="0" err="1" smtClean="0">
                <a:latin typeface="Lucida Console" panose="020B0609040504020204" pitchFamily="49" charset="0"/>
              </a:rPr>
              <a:t>,w</a:t>
            </a:r>
            <a:r>
              <a:rPr lang="en-US" sz="2400" baseline="-25000" dirty="0" err="1" smtClean="0">
                <a:latin typeface="Lucida Console" panose="020B0609040504020204" pitchFamily="49" charset="0"/>
              </a:rPr>
              <a:t>i</a:t>
            </a:r>
            <a:r>
              <a:rPr lang="en-US" sz="2400" dirty="0">
                <a:latin typeface="Lucida Console" panose="020B0609040504020204" pitchFamily="49" charset="0"/>
              </a:rPr>
              <a:t>)</a:t>
            </a:r>
            <a:r>
              <a:rPr lang="en-US" sz="2400" dirty="0"/>
              <a:t>, where</a:t>
            </a:r>
          </a:p>
          <a:p>
            <a:pPr lvl="2"/>
            <a:r>
              <a:rPr lang="en-US" sz="2400" dirty="0" err="1" smtClean="0">
                <a:latin typeface="Lucida Console" panose="020B0609040504020204" pitchFamily="49" charset="0"/>
              </a:rPr>
              <a:t>e</a:t>
            </a:r>
            <a:r>
              <a:rPr lang="en-US" sz="2400" baseline="-25000" dirty="0" err="1" smtClean="0">
                <a:latin typeface="Lucida Console" panose="020B0609040504020204" pitchFamily="49" charset="0"/>
              </a:rPr>
              <a:t>i</a:t>
            </a:r>
            <a:r>
              <a:rPr lang="en-US" sz="2400" dirty="0" smtClean="0">
                <a:latin typeface="Lucida Console" panose="020B0609040504020204" pitchFamily="49" charset="0"/>
              </a:rPr>
              <a:t> </a:t>
            </a:r>
            <a:r>
              <a:rPr lang="en-US" sz="2400" dirty="0"/>
              <a:t>is a neighboring node of </a:t>
            </a:r>
            <a:r>
              <a:rPr lang="en-US" sz="2400" dirty="0" smtClean="0">
                <a:latin typeface="Lucida Console" panose="020B0609040504020204" pitchFamily="49" charset="0"/>
              </a:rPr>
              <a:t>e</a:t>
            </a:r>
            <a:r>
              <a:rPr lang="en-US" sz="2400" dirty="0" smtClean="0"/>
              <a:t> </a:t>
            </a:r>
            <a:endParaRPr lang="en-US" sz="2400" dirty="0"/>
          </a:p>
          <a:p>
            <a:pPr lvl="2"/>
            <a:r>
              <a:rPr lang="en-US" sz="2400" dirty="0">
                <a:latin typeface="Lucida Console" panose="020B0609040504020204" pitchFamily="49" charset="0"/>
              </a:rPr>
              <a:t>p</a:t>
            </a:r>
            <a:r>
              <a:rPr lang="en-US" sz="2400" baseline="-25000" dirty="0">
                <a:latin typeface="Lucida Console" panose="020B0609040504020204" pitchFamily="49" charset="0"/>
              </a:rPr>
              <a:t>i</a:t>
            </a:r>
            <a:r>
              <a:rPr lang="en-US" sz="2400" dirty="0"/>
              <a:t> is the </a:t>
            </a:r>
            <a:r>
              <a:rPr lang="en-US" sz="2400" dirty="0" smtClean="0"/>
              <a:t>label of the relationship between </a:t>
            </a:r>
            <a:r>
              <a:rPr lang="en-US" sz="2400" dirty="0" smtClean="0">
                <a:latin typeface="Lucida Console" panose="020B0609040504020204" pitchFamily="49" charset="0"/>
              </a:rPr>
              <a:t>e</a:t>
            </a:r>
            <a:r>
              <a:rPr lang="en-US" sz="2400" dirty="0" smtClean="0"/>
              <a:t> and </a:t>
            </a:r>
            <a:r>
              <a:rPr lang="en-US" sz="2400" dirty="0" err="1" smtClean="0">
                <a:latin typeface="Lucida Console" panose="020B0609040504020204" pitchFamily="49" charset="0"/>
              </a:rPr>
              <a:t>e</a:t>
            </a:r>
            <a:r>
              <a:rPr lang="en-US" sz="2400" baseline="-25000" dirty="0" err="1" smtClean="0">
                <a:latin typeface="Lucida Console" panose="020B0609040504020204" pitchFamily="49" charset="0"/>
              </a:rPr>
              <a:t>i</a:t>
            </a:r>
            <a:r>
              <a:rPr lang="en-US" sz="2400" dirty="0" smtClean="0"/>
              <a:t> </a:t>
            </a:r>
            <a:endParaRPr lang="en-US" sz="2400" dirty="0"/>
          </a:p>
          <a:p>
            <a:pPr lvl="2"/>
            <a:r>
              <a:rPr lang="en-US" sz="2400" dirty="0" err="1">
                <a:latin typeface="Lucida Console" panose="020B0609040504020204" pitchFamily="49" charset="0"/>
              </a:rPr>
              <a:t>w</a:t>
            </a:r>
            <a:r>
              <a:rPr lang="en-US" sz="2400" baseline="-25000" dirty="0" err="1">
                <a:latin typeface="Lucida Console" panose="020B0609040504020204" pitchFamily="49" charset="0"/>
              </a:rPr>
              <a:t>i</a:t>
            </a:r>
            <a:r>
              <a:rPr lang="en-US" sz="2400" dirty="0"/>
              <a:t> is a numeric weight </a:t>
            </a:r>
            <a:r>
              <a:rPr lang="en-US" sz="2400" kern="1200" dirty="0">
                <a:ea typeface="ＭＳ Ｐゴシック" charset="0"/>
                <a:cs typeface="ＭＳ Ｐゴシック" charset="0"/>
              </a:rPr>
              <a:t>selected to be higher for less frequent and thus </a:t>
            </a:r>
            <a:r>
              <a:rPr lang="en-US" sz="2400" kern="1200" dirty="0" smtClean="0">
                <a:ea typeface="ＭＳ Ｐゴシック" charset="0"/>
                <a:cs typeface="ＭＳ Ｐゴシック" charset="0"/>
              </a:rPr>
              <a:t>the most </a:t>
            </a:r>
            <a:r>
              <a:rPr lang="en-US" sz="2400" kern="1200" dirty="0">
                <a:ea typeface="ＭＳ Ｐゴシック" charset="0"/>
                <a:cs typeface="ＭＳ Ｐゴシック" charset="0"/>
              </a:rPr>
              <a:t>discriminative context </a:t>
            </a:r>
            <a:r>
              <a:rPr lang="en-US" sz="2400" dirty="0" smtClean="0"/>
              <a:t>information</a:t>
            </a:r>
            <a:endParaRPr lang="en-US" sz="2400" dirty="0"/>
          </a:p>
          <a:p>
            <a:endParaRPr lang="el-GR" sz="2400"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27</a:t>
            </a:fld>
            <a:endParaRPr lang="en-US" dirty="0"/>
          </a:p>
        </p:txBody>
      </p:sp>
    </p:spTree>
    <p:extLst>
      <p:ext uri="{BB962C8B-B14F-4D97-AF65-F5344CB8AC3E}">
        <p14:creationId xmlns:p14="http://schemas.microsoft.com/office/powerpoint/2010/main" val="3356708249"/>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1851" y="0"/>
            <a:ext cx="7805737" cy="763675"/>
          </a:xfrm>
        </p:spPr>
        <p:txBody>
          <a:bodyPr/>
          <a:lstStyle/>
          <a:p>
            <a:r>
              <a:rPr lang="en-US" dirty="0"/>
              <a:t>Contextual Similarity</a:t>
            </a:r>
            <a:endParaRPr lang="el-GR" dirty="0"/>
          </a:p>
        </p:txBody>
      </p:sp>
      <p:sp>
        <p:nvSpPr>
          <p:cNvPr id="3" name="Espace réservé du contenu 2"/>
          <p:cNvSpPr>
            <a:spLocks noGrp="1"/>
          </p:cNvSpPr>
          <p:nvPr>
            <p:ph idx="1"/>
          </p:nvPr>
        </p:nvSpPr>
        <p:spPr>
          <a:xfrm>
            <a:off x="0" y="997962"/>
            <a:ext cx="9143999" cy="5161678"/>
          </a:xfrm>
        </p:spPr>
        <p:txBody>
          <a:bodyPr/>
          <a:lstStyle/>
          <a:p>
            <a:pPr>
              <a:buNone/>
            </a:pPr>
            <a:r>
              <a:rPr lang="en-US" sz="2400" dirty="0"/>
              <a:t>	The contextual similarity of nodes </a:t>
            </a:r>
            <a:r>
              <a:rPr lang="en-US" sz="2400" dirty="0">
                <a:latin typeface="Lucida Console" panose="020B0609040504020204" pitchFamily="49" charset="0"/>
              </a:rPr>
              <a:t>n</a:t>
            </a:r>
            <a:r>
              <a:rPr lang="en-US" sz="2400" dirty="0"/>
              <a:t> and </a:t>
            </a:r>
            <a:r>
              <a:rPr lang="en-US" sz="2400" dirty="0">
                <a:latin typeface="Lucida Console" panose="020B0609040504020204" pitchFamily="49" charset="0"/>
              </a:rPr>
              <a:t>m</a:t>
            </a:r>
            <a:r>
              <a:rPr lang="en-US" sz="2400" dirty="0"/>
              <a:t> is</a:t>
            </a:r>
            <a:r>
              <a:rPr lang="en-US" sz="2400" dirty="0" smtClean="0"/>
              <a:t>:</a:t>
            </a:r>
            <a:endParaRPr lang="en-US" sz="2400" dirty="0"/>
          </a:p>
          <a:p>
            <a:pPr>
              <a:buNone/>
            </a:pPr>
            <a:r>
              <a:rPr lang="en-US" sz="2400" dirty="0"/>
              <a:t>	</a:t>
            </a:r>
            <a:r>
              <a:rPr lang="en-US" sz="2400" b="1" i="1" dirty="0" err="1">
                <a:solidFill>
                  <a:srgbClr val="0000FF"/>
                </a:solidFill>
                <a:latin typeface="Lucida Console" panose="020B0609040504020204" pitchFamily="49" charset="0"/>
              </a:rPr>
              <a:t>context_sim</a:t>
            </a:r>
            <a:r>
              <a:rPr lang="en-US" sz="2400" b="1" i="1" dirty="0">
                <a:solidFill>
                  <a:srgbClr val="0000FF"/>
                </a:solidFill>
                <a:latin typeface="Lucida Console" panose="020B0609040504020204" pitchFamily="49" charset="0"/>
              </a:rPr>
              <a:t>(n, m) </a:t>
            </a:r>
            <a:r>
              <a:rPr lang="en-US" sz="2400" dirty="0" smtClean="0"/>
              <a:t>=</a:t>
            </a:r>
            <a:endParaRPr lang="en-US" sz="2400" dirty="0"/>
          </a:p>
          <a:p>
            <a:pPr>
              <a:buNone/>
            </a:pPr>
            <a:r>
              <a:rPr lang="en-US" sz="2400" dirty="0"/>
              <a:t>	</a:t>
            </a:r>
            <a:endParaRPr lang="en-US" sz="2400" dirty="0" smtClean="0"/>
          </a:p>
          <a:p>
            <a:pPr>
              <a:buNone/>
            </a:pPr>
            <a:endParaRPr lang="en-US" sz="2400" dirty="0"/>
          </a:p>
          <a:p>
            <a:pPr>
              <a:buNone/>
            </a:pPr>
            <a:r>
              <a:rPr lang="en-US" sz="2400" dirty="0" smtClean="0"/>
              <a:t>where </a:t>
            </a:r>
            <a:endParaRPr lang="en-US" sz="2400" dirty="0"/>
          </a:p>
          <a:p>
            <a:pPr>
              <a:buNone/>
            </a:pPr>
            <a:r>
              <a:rPr lang="en-US" sz="2400" dirty="0"/>
              <a:t>	</a:t>
            </a:r>
            <a:r>
              <a:rPr lang="en-US" sz="2400" dirty="0" err="1">
                <a:latin typeface="Lucida Console" panose="020B0609040504020204" pitchFamily="49" charset="0"/>
              </a:rPr>
              <a:t>x</a:t>
            </a:r>
            <a:r>
              <a:rPr lang="en-US" sz="2400" baseline="-25000" dirty="0" err="1">
                <a:latin typeface="Lucida Console" panose="020B0609040504020204" pitchFamily="49" charset="0"/>
              </a:rPr>
              <a:t>n,m</a:t>
            </a:r>
            <a:r>
              <a:rPr lang="en-US" sz="2400" dirty="0"/>
              <a:t> is </a:t>
            </a:r>
            <a:r>
              <a:rPr lang="en-US" sz="2400" dirty="0">
                <a:solidFill>
                  <a:srgbClr val="0000FF"/>
                </a:solidFill>
              </a:rPr>
              <a:t>1</a:t>
            </a:r>
            <a:r>
              <a:rPr lang="en-US" sz="2400" dirty="0"/>
              <a:t>, if </a:t>
            </a:r>
            <a:r>
              <a:rPr lang="en-US" sz="2400" dirty="0">
                <a:latin typeface="Lucida Console" panose="020B0609040504020204" pitchFamily="49" charset="0"/>
              </a:rPr>
              <a:t>n</a:t>
            </a:r>
            <a:r>
              <a:rPr lang="en-US" sz="2400" dirty="0"/>
              <a:t>, </a:t>
            </a:r>
            <a:r>
              <a:rPr lang="en-US" sz="2400" dirty="0">
                <a:latin typeface="Lucida Console" panose="020B0609040504020204" pitchFamily="49" charset="0"/>
              </a:rPr>
              <a:t>m</a:t>
            </a:r>
            <a:r>
              <a:rPr lang="en-US" sz="2400" dirty="0"/>
              <a:t> are identified as </a:t>
            </a:r>
            <a:r>
              <a:rPr lang="en-US" sz="2400" dirty="0">
                <a:solidFill>
                  <a:srgbClr val="0000FF"/>
                </a:solidFill>
              </a:rPr>
              <a:t>matches</a:t>
            </a:r>
            <a:r>
              <a:rPr lang="en-US" sz="2400" dirty="0"/>
              <a:t>, and </a:t>
            </a:r>
            <a:r>
              <a:rPr lang="en-US" sz="2400" dirty="0" smtClean="0">
                <a:solidFill>
                  <a:srgbClr val="0000FF"/>
                </a:solidFill>
              </a:rPr>
              <a:t>0</a:t>
            </a:r>
            <a:r>
              <a:rPr lang="en-US" sz="2400" dirty="0" smtClean="0"/>
              <a:t> </a:t>
            </a:r>
            <a:r>
              <a:rPr lang="en-US" sz="2400" dirty="0" smtClean="0">
                <a:solidFill>
                  <a:srgbClr val="0000FF"/>
                </a:solidFill>
              </a:rPr>
              <a:t>else</a:t>
            </a:r>
            <a:r>
              <a:rPr lang="en-US" sz="2400" dirty="0" smtClean="0"/>
              <a:t> and    </a:t>
            </a:r>
            <a:r>
              <a:rPr lang="en-US" sz="2400" dirty="0" smtClean="0">
                <a:latin typeface="Lucida Console" panose="020B0609040504020204" pitchFamily="49" charset="0"/>
              </a:rPr>
              <a:t>sim(p</a:t>
            </a:r>
            <a:r>
              <a:rPr lang="en-US" sz="2400" baseline="-25000" dirty="0" smtClean="0">
                <a:latin typeface="Lucida Console" panose="020B0609040504020204" pitchFamily="49" charset="0"/>
              </a:rPr>
              <a:t>i</a:t>
            </a:r>
            <a:r>
              <a:rPr lang="en-US" sz="2400" dirty="0">
                <a:latin typeface="Lucida Console" panose="020B0609040504020204" pitchFamily="49" charset="0"/>
              </a:rPr>
              <a:t>, </a:t>
            </a:r>
            <a:r>
              <a:rPr lang="en-US" sz="2400" dirty="0" err="1">
                <a:latin typeface="Lucida Console" panose="020B0609040504020204" pitchFamily="49" charset="0"/>
              </a:rPr>
              <a:t>p</a:t>
            </a:r>
            <a:r>
              <a:rPr lang="en-US" sz="2400" baseline="-25000" dirty="0" err="1">
                <a:latin typeface="Lucida Console" panose="020B0609040504020204" pitchFamily="49" charset="0"/>
              </a:rPr>
              <a:t>j</a:t>
            </a:r>
            <a:r>
              <a:rPr lang="en-US" sz="2400" dirty="0">
                <a:latin typeface="Lucida Console" panose="020B0609040504020204" pitchFamily="49" charset="0"/>
              </a:rPr>
              <a:t>) </a:t>
            </a:r>
            <a:r>
              <a:rPr lang="en-US" sz="2400" dirty="0"/>
              <a:t>is the string </a:t>
            </a:r>
            <a:r>
              <a:rPr lang="en-US" sz="2400" dirty="0" smtClean="0"/>
              <a:t>similarity </a:t>
            </a:r>
            <a:r>
              <a:rPr lang="en-US" sz="2400" dirty="0"/>
              <a:t>of the predicates of n, m (</a:t>
            </a:r>
            <a:r>
              <a:rPr lang="en-US" sz="2400" dirty="0">
                <a:solidFill>
                  <a:srgbClr val="0000FF"/>
                </a:solidFill>
              </a:rPr>
              <a:t>edit-distance</a:t>
            </a:r>
            <a:r>
              <a:rPr lang="en-US" sz="2400" dirty="0"/>
              <a:t> based) </a:t>
            </a:r>
            <a:r>
              <a:rPr lang="en-US" sz="2400" dirty="0" smtClean="0"/>
              <a:t> </a:t>
            </a:r>
          </a:p>
          <a:p>
            <a:r>
              <a:rPr lang="en-GB" sz="2400" dirty="0" smtClean="0"/>
              <a:t>It </a:t>
            </a:r>
            <a:r>
              <a:rPr lang="en-GB" sz="2400" dirty="0"/>
              <a:t>counts the number of </a:t>
            </a:r>
            <a:r>
              <a:rPr lang="en-GB" sz="2400" dirty="0">
                <a:solidFill>
                  <a:srgbClr val="0000FF"/>
                </a:solidFill>
              </a:rPr>
              <a:t>common or matching </a:t>
            </a:r>
            <a:r>
              <a:rPr lang="en-GB" sz="2400" dirty="0" err="1">
                <a:solidFill>
                  <a:srgbClr val="0000FF"/>
                </a:solidFill>
              </a:rPr>
              <a:t>neighbors</a:t>
            </a:r>
            <a:r>
              <a:rPr lang="en-GB" sz="2400" dirty="0">
                <a:solidFill>
                  <a:srgbClr val="0000FF"/>
                </a:solidFill>
              </a:rPr>
              <a:t> </a:t>
            </a:r>
            <a:r>
              <a:rPr lang="en-GB" sz="2400" dirty="0"/>
              <a:t>of two descriptions, which are </a:t>
            </a:r>
            <a:r>
              <a:rPr lang="en-GB" sz="2400" dirty="0">
                <a:solidFill>
                  <a:srgbClr val="0000FF"/>
                </a:solidFill>
              </a:rPr>
              <a:t>linked to them in a similar way</a:t>
            </a:r>
            <a:r>
              <a:rPr lang="en-GB" sz="2400" dirty="0"/>
              <a:t>, i.e., using a </a:t>
            </a:r>
            <a:r>
              <a:rPr lang="en-GB" sz="2400" dirty="0" smtClean="0"/>
              <a:t>relationship with a </a:t>
            </a:r>
            <a:r>
              <a:rPr lang="en-GB" sz="2400" dirty="0"/>
              <a:t>similar </a:t>
            </a:r>
            <a:r>
              <a:rPr lang="en-GB" sz="2400" dirty="0" smtClean="0"/>
              <a:t>name</a:t>
            </a:r>
            <a:endParaRPr lang="en-GB" sz="2400" dirty="0"/>
          </a:p>
          <a:p>
            <a:endParaRPr lang="en-US" sz="2400" dirty="0" smtClean="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28</a:t>
            </a:fld>
            <a:endParaRPr lang="en-US" dirty="0"/>
          </a:p>
        </p:txBody>
      </p:sp>
      <p:graphicFrame>
        <p:nvGraphicFramePr>
          <p:cNvPr id="5" name="Object 4"/>
          <p:cNvGraphicFramePr>
            <a:graphicFrameLocks noChangeAspect="1"/>
          </p:cNvGraphicFramePr>
          <p:nvPr>
            <p:extLst>
              <p:ext uri="{D42A27DB-BD31-4B8C-83A1-F6EECF244321}">
                <p14:modId xmlns:p14="http://schemas.microsoft.com/office/powerpoint/2010/main" val="4279306629"/>
              </p:ext>
            </p:extLst>
          </p:nvPr>
        </p:nvGraphicFramePr>
        <p:xfrm>
          <a:off x="1105319" y="1997947"/>
          <a:ext cx="7714832" cy="1620114"/>
        </p:xfrm>
        <a:graphic>
          <a:graphicData uri="http://schemas.openxmlformats.org/presentationml/2006/ole">
            <mc:AlternateContent xmlns:mc="http://schemas.openxmlformats.org/markup-compatibility/2006">
              <mc:Choice xmlns:v="urn:schemas-microsoft-com:vml" Requires="v">
                <p:oleObj spid="_x0000_s1321" name="Equation" r:id="rId4" imgW="7315200" imgH="1536700" progId="Equation.3">
                  <p:embed/>
                </p:oleObj>
              </mc:Choice>
              <mc:Fallback>
                <p:oleObj name="Equation" r:id="rId4" imgW="7315200" imgH="1536700" progId="Equation.3">
                  <p:embed/>
                  <p:pic>
                    <p:nvPicPr>
                      <p:cNvPr id="5"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05319" y="1997947"/>
                        <a:ext cx="7714832" cy="1620114"/>
                      </a:xfrm>
                      <a:prstGeom prst="rect">
                        <a:avLst/>
                      </a:prstGeom>
                      <a:noFill/>
                    </p:spPr>
                  </p:pic>
                </p:oleObj>
              </mc:Fallback>
            </mc:AlternateContent>
          </a:graphicData>
        </a:graphic>
      </p:graphicFrame>
    </p:spTree>
    <p:extLst>
      <p:ext uri="{BB962C8B-B14F-4D97-AF65-F5344CB8AC3E}">
        <p14:creationId xmlns:p14="http://schemas.microsoft.com/office/powerpoint/2010/main" val="282223031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843" name="Group 3"/>
          <p:cNvGrpSpPr>
            <a:grpSpLocks/>
          </p:cNvGrpSpPr>
          <p:nvPr/>
        </p:nvGrpSpPr>
        <p:grpSpPr bwMode="auto">
          <a:xfrm>
            <a:off x="1149350" y="1579563"/>
            <a:ext cx="6821488" cy="3857625"/>
            <a:chOff x="828" y="639"/>
            <a:chExt cx="4297" cy="2430"/>
          </a:xfrm>
        </p:grpSpPr>
        <p:sp>
          <p:nvSpPr>
            <p:cNvPr id="35844" name="Rectangle 4" descr="Horizontale Steine"/>
            <p:cNvSpPr>
              <a:spLocks noChangeArrowheads="1"/>
            </p:cNvSpPr>
            <p:nvPr/>
          </p:nvSpPr>
          <p:spPr bwMode="auto">
            <a:xfrm>
              <a:off x="828" y="639"/>
              <a:ext cx="1018" cy="820"/>
            </a:xfrm>
            <a:prstGeom prst="rect">
              <a:avLst/>
            </a:prstGeom>
            <a:pattFill prst="horzBrick">
              <a:fgClr>
                <a:srgbClr val="FFC000"/>
              </a:fgClr>
              <a:bgClr>
                <a:srgbClr val="FFFFFF"/>
              </a:bgClr>
            </a:pattFill>
            <a:ln w="12700">
              <a:solidFill>
                <a:srgbClr val="FFC000"/>
              </a:solidFill>
              <a:miter lim="800000"/>
              <a:headEnd/>
              <a:tailEnd/>
            </a:ln>
            <a:scene3d>
              <a:camera prst="orthographicFront"/>
              <a:lightRig rig="threePt" dir="t"/>
            </a:scene3d>
            <a:sp3d extrusionH="76200">
              <a:extrusionClr>
                <a:srgbClr val="FFC000"/>
              </a:extrusionClr>
            </a:sp3d>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a:p>
          </p:txBody>
        </p:sp>
        <p:sp>
          <p:nvSpPr>
            <p:cNvPr id="35845" name="Oval 5" descr="Horizontale Steine"/>
            <p:cNvSpPr>
              <a:spLocks noChangeArrowheads="1"/>
            </p:cNvSpPr>
            <p:nvPr/>
          </p:nvSpPr>
          <p:spPr bwMode="auto">
            <a:xfrm>
              <a:off x="1149" y="1882"/>
              <a:ext cx="388" cy="370"/>
            </a:xfrm>
            <a:prstGeom prst="ellipse">
              <a:avLst/>
            </a:prstGeom>
            <a:pattFill prst="horzBrick">
              <a:fgClr>
                <a:srgbClr val="C00000"/>
              </a:fgClr>
              <a:bgClr>
                <a:schemeClr val="bg1"/>
              </a:bgClr>
            </a:pattFill>
            <a:ln w="12700">
              <a:solidFill>
                <a:schemeClr va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a:p>
          </p:txBody>
        </p:sp>
        <p:sp>
          <p:nvSpPr>
            <p:cNvPr id="35846" name="AutoShape 6" descr="Kleine Schachfelder"/>
            <p:cNvSpPr>
              <a:spLocks noChangeArrowheads="1"/>
            </p:cNvSpPr>
            <p:nvPr/>
          </p:nvSpPr>
          <p:spPr bwMode="auto">
            <a:xfrm>
              <a:off x="2164" y="1367"/>
              <a:ext cx="1501" cy="833"/>
            </a:xfrm>
            <a:prstGeom prst="rtTriangle">
              <a:avLst/>
            </a:prstGeom>
            <a:pattFill prst="smCheck">
              <a:fgClr>
                <a:srgbClr val="C00000"/>
              </a:fgClr>
              <a:bgClr>
                <a:srgbClr val="FFFFFF"/>
              </a:bgClr>
            </a:pattFill>
            <a:ln w="12700">
              <a:solidFill>
                <a:schemeClr val="hlink"/>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a:p>
          </p:txBody>
        </p:sp>
        <p:sp>
          <p:nvSpPr>
            <p:cNvPr id="35847" name="Rectangle 7" descr="Diagonal weit nach unten"/>
            <p:cNvSpPr>
              <a:spLocks noChangeArrowheads="1"/>
            </p:cNvSpPr>
            <p:nvPr/>
          </p:nvSpPr>
          <p:spPr bwMode="auto">
            <a:xfrm>
              <a:off x="3752" y="1093"/>
              <a:ext cx="808" cy="719"/>
            </a:xfrm>
            <a:prstGeom prst="rect">
              <a:avLst/>
            </a:prstGeom>
            <a:pattFill prst="wdDnDiag">
              <a:fgClr>
                <a:srgbClr val="C00000"/>
              </a:fgClr>
              <a:bgClr>
                <a:srgbClr val="FFFFFF"/>
              </a:bgClr>
            </a:pattFill>
            <a:ln w="12700">
              <a:solidFill>
                <a:schemeClr val="hlink"/>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a:p>
          </p:txBody>
        </p:sp>
        <p:sp>
          <p:nvSpPr>
            <p:cNvPr id="35848" name="Oval 8" descr="Kleine Schachfelder"/>
            <p:cNvSpPr>
              <a:spLocks noChangeArrowheads="1"/>
            </p:cNvSpPr>
            <p:nvPr/>
          </p:nvSpPr>
          <p:spPr bwMode="auto">
            <a:xfrm>
              <a:off x="2247" y="2349"/>
              <a:ext cx="675" cy="648"/>
            </a:xfrm>
            <a:prstGeom prst="ellipse">
              <a:avLst/>
            </a:prstGeom>
            <a:pattFill prst="smCheck">
              <a:fgClr>
                <a:srgbClr val="FFC000"/>
              </a:fgClr>
              <a:bgClr>
                <a:srgbClr val="FFFFFF"/>
              </a:bgClr>
            </a:pattFill>
            <a:ln w="12700">
              <a:solidFill>
                <a:schemeClr val="accent2"/>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a:p>
          </p:txBody>
        </p:sp>
        <p:sp>
          <p:nvSpPr>
            <p:cNvPr id="35849" name="Oval 9" descr="Diagonal weit nach unten"/>
            <p:cNvSpPr>
              <a:spLocks noChangeArrowheads="1"/>
            </p:cNvSpPr>
            <p:nvPr/>
          </p:nvSpPr>
          <p:spPr bwMode="auto">
            <a:xfrm>
              <a:off x="4082" y="2108"/>
              <a:ext cx="1043" cy="961"/>
            </a:xfrm>
            <a:prstGeom prst="ellipse">
              <a:avLst/>
            </a:prstGeom>
            <a:pattFill prst="wdDnDiag">
              <a:fgClr>
                <a:srgbClr val="0000CC"/>
              </a:fgClr>
              <a:bgClr>
                <a:schemeClr val="bg1"/>
              </a:bgClr>
            </a:pattFill>
            <a:ln w="12700">
              <a:solidFill>
                <a:srgbClr val="0000CC"/>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a:p>
          </p:txBody>
        </p:sp>
        <p:sp>
          <p:nvSpPr>
            <p:cNvPr id="35850" name="Rectangle 10" descr="Kleine Schachfelder"/>
            <p:cNvSpPr>
              <a:spLocks noChangeArrowheads="1"/>
            </p:cNvSpPr>
            <p:nvPr/>
          </p:nvSpPr>
          <p:spPr bwMode="auto">
            <a:xfrm>
              <a:off x="3201" y="2437"/>
              <a:ext cx="486" cy="360"/>
            </a:xfrm>
            <a:prstGeom prst="rect">
              <a:avLst/>
            </a:prstGeom>
            <a:pattFill prst="smCheck">
              <a:fgClr>
                <a:srgbClr val="0000CC"/>
              </a:fgClr>
              <a:bgClr>
                <a:srgbClr val="FFFFFF"/>
              </a:bgClr>
            </a:pattFill>
            <a:ln w="12700">
              <a:solidFill>
                <a:srgbClr val="0000CC"/>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a:p>
          </p:txBody>
        </p:sp>
        <p:sp>
          <p:nvSpPr>
            <p:cNvPr id="35851" name="AutoShape 11" descr="Diagonal weit nach unten"/>
            <p:cNvSpPr>
              <a:spLocks noChangeArrowheads="1"/>
            </p:cNvSpPr>
            <p:nvPr/>
          </p:nvSpPr>
          <p:spPr bwMode="auto">
            <a:xfrm>
              <a:off x="3147" y="700"/>
              <a:ext cx="464" cy="263"/>
            </a:xfrm>
            <a:prstGeom prst="rtTriangle">
              <a:avLst/>
            </a:prstGeom>
            <a:pattFill prst="wdDnDiag">
              <a:fgClr>
                <a:srgbClr val="FFC000"/>
              </a:fgClr>
              <a:bgClr>
                <a:schemeClr val="bg1"/>
              </a:bgClr>
            </a:pattFill>
            <a:ln w="12700">
              <a:solidFill>
                <a:schemeClr val="accent2"/>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a:p>
          </p:txBody>
        </p:sp>
        <p:sp>
          <p:nvSpPr>
            <p:cNvPr id="35852" name="AutoShape 12" descr="Horizontale Steine"/>
            <p:cNvSpPr>
              <a:spLocks noChangeArrowheads="1"/>
            </p:cNvSpPr>
            <p:nvPr/>
          </p:nvSpPr>
          <p:spPr bwMode="auto">
            <a:xfrm>
              <a:off x="930" y="2465"/>
              <a:ext cx="909" cy="545"/>
            </a:xfrm>
            <a:prstGeom prst="rtTriangle">
              <a:avLst/>
            </a:prstGeom>
            <a:pattFill prst="horzBrick">
              <a:fgClr>
                <a:srgbClr val="0000CC"/>
              </a:fgClr>
              <a:bgClr>
                <a:schemeClr val="bg1"/>
              </a:bgClr>
            </a:pattFill>
            <a:ln w="12700">
              <a:solidFill>
                <a:srgbClr val="333399"/>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a:p>
          </p:txBody>
        </p:sp>
      </p:grpSp>
      <p:sp>
        <p:nvSpPr>
          <p:cNvPr id="13" name="Titre 1"/>
          <p:cNvSpPr txBox="1">
            <a:spLocks/>
          </p:cNvSpPr>
          <p:nvPr/>
        </p:nvSpPr>
        <p:spPr>
          <a:xfrm>
            <a:off x="739752" y="0"/>
            <a:ext cx="7805737" cy="846161"/>
          </a:xfrm>
          <a:prstGeom prst="rect">
            <a:avLst/>
          </a:prstGeom>
        </p:spPr>
        <p:txBody>
          <a:bodyPr/>
          <a:lstStyle>
            <a:lvl1pPr marL="23813" indent="-23813" algn="ctr" defTabSz="828675" rtl="0" eaLnBrk="0" fontAlgn="base" hangingPunct="0">
              <a:lnSpc>
                <a:spcPct val="102000"/>
              </a:lnSpc>
              <a:spcBef>
                <a:spcPct val="0"/>
              </a:spcBef>
              <a:spcAft>
                <a:spcPct val="0"/>
              </a:spcAft>
              <a:defRPr sz="4000">
                <a:solidFill>
                  <a:srgbClr val="FF0000"/>
                </a:solidFill>
                <a:latin typeface="+mj-lt"/>
                <a:ea typeface="ＭＳ Ｐゴシック" charset="0"/>
                <a:cs typeface="+mj-cs"/>
                <a:sym typeface="Arial" charset="0"/>
              </a:defRPr>
            </a:lvl1pPr>
            <a:lvl2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2pPr>
            <a:lvl3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3pPr>
            <a:lvl4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4pPr>
            <a:lvl5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5pPr>
            <a:lvl6pPr marL="4810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6pPr>
            <a:lvl7pPr marL="9382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7pPr>
            <a:lvl8pPr marL="13954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8pPr>
            <a:lvl9pPr marL="18526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9pPr>
          </a:lstStyle>
          <a:p>
            <a:pPr>
              <a:buClrTx/>
              <a:buSzTx/>
              <a:buFontTx/>
              <a:buNone/>
            </a:pPr>
            <a:r>
              <a:rPr lang="en-US" kern="0" dirty="0" smtClean="0"/>
              <a:t>Similar or Dissimilar?</a:t>
            </a:r>
            <a:endParaRPr lang="en-US" kern="0" dirty="0"/>
          </a:p>
        </p:txBody>
      </p:sp>
    </p:spTree>
    <p:extLst>
      <p:ext uri="{BB962C8B-B14F-4D97-AF65-F5344CB8AC3E}">
        <p14:creationId xmlns:p14="http://schemas.microsoft.com/office/powerpoint/2010/main" val="2796514900"/>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1513" y="0"/>
            <a:ext cx="7805737" cy="620137"/>
          </a:xfrm>
        </p:spPr>
        <p:txBody>
          <a:bodyPr/>
          <a:lstStyle/>
          <a:p>
            <a:r>
              <a:rPr lang="en-GB" dirty="0" smtClean="0"/>
              <a:t>LINDA Hybrid Similarity</a:t>
            </a:r>
            <a:endParaRPr lang="el-GR" dirty="0"/>
          </a:p>
        </p:txBody>
      </p:sp>
      <p:sp>
        <p:nvSpPr>
          <p:cNvPr id="3" name="Espace réservé du contenu 2"/>
          <p:cNvSpPr>
            <a:spLocks noGrp="1"/>
          </p:cNvSpPr>
          <p:nvPr>
            <p:ph idx="1"/>
          </p:nvPr>
        </p:nvSpPr>
        <p:spPr>
          <a:xfrm>
            <a:off x="0" y="803868"/>
            <a:ext cx="9143999" cy="5058857"/>
          </a:xfrm>
        </p:spPr>
        <p:txBody>
          <a:bodyPr/>
          <a:lstStyle/>
          <a:p>
            <a:pPr>
              <a:spcBef>
                <a:spcPts val="300"/>
              </a:spcBef>
            </a:pPr>
            <a:r>
              <a:rPr lang="en-US" sz="2400" dirty="0"/>
              <a:t>The similarity score for descriptions </a:t>
            </a:r>
            <a:r>
              <a:rPr lang="en-US" sz="2400" dirty="0" smtClean="0"/>
              <a:t>e </a:t>
            </a:r>
            <a:r>
              <a:rPr lang="en-US" sz="2400" dirty="0"/>
              <a:t>and </a:t>
            </a:r>
            <a:r>
              <a:rPr lang="en-US" sz="2400" dirty="0" smtClean="0"/>
              <a:t>e’ </a:t>
            </a:r>
            <a:r>
              <a:rPr lang="en-US" sz="2400" dirty="0"/>
              <a:t>is: </a:t>
            </a:r>
          </a:p>
          <a:p>
            <a:pPr>
              <a:spcBef>
                <a:spcPts val="300"/>
              </a:spcBef>
              <a:buNone/>
            </a:pPr>
            <a:r>
              <a:rPr lang="en-US" sz="2400" dirty="0" err="1" smtClean="0">
                <a:latin typeface="Lucida Console" panose="020B0609040504020204" pitchFamily="49" charset="0"/>
              </a:rPr>
              <a:t>sim</a:t>
            </a:r>
            <a:r>
              <a:rPr lang="en-US" sz="2400" baseline="30000" dirty="0" err="1" smtClean="0">
                <a:latin typeface="Lucida Console" panose="020B0609040504020204" pitchFamily="49" charset="0"/>
              </a:rPr>
              <a:t>LINDA</a:t>
            </a:r>
            <a:r>
              <a:rPr lang="en-US" sz="2400" dirty="0" smtClean="0">
                <a:latin typeface="Lucida Console" panose="020B0609040504020204" pitchFamily="49" charset="0"/>
              </a:rPr>
              <a:t>(</a:t>
            </a:r>
            <a:r>
              <a:rPr lang="en-US" sz="2400" dirty="0" err="1" smtClean="0">
                <a:latin typeface="Lucida Console" panose="020B0609040504020204" pitchFamily="49" charset="0"/>
              </a:rPr>
              <a:t>e,e</a:t>
            </a:r>
            <a:r>
              <a:rPr lang="en-US" sz="2400" dirty="0" smtClean="0">
                <a:latin typeface="Lucida Console" panose="020B0609040504020204" pitchFamily="49" charset="0"/>
              </a:rPr>
              <a:t>’)= </a:t>
            </a:r>
            <a:r>
              <a:rPr lang="en-US" sz="2400" dirty="0" err="1" smtClean="0">
                <a:latin typeface="Lucida Console" panose="020B0609040504020204" pitchFamily="49" charset="0"/>
              </a:rPr>
              <a:t>content_sim</a:t>
            </a:r>
            <a:r>
              <a:rPr lang="en-US" sz="2400" dirty="0" smtClean="0">
                <a:latin typeface="Lucida Console" panose="020B0609040504020204" pitchFamily="49" charset="0"/>
              </a:rPr>
              <a:t>(</a:t>
            </a:r>
            <a:r>
              <a:rPr lang="en-US" sz="2400" dirty="0" err="1" smtClean="0">
                <a:latin typeface="Lucida Console" panose="020B0609040504020204" pitchFamily="49" charset="0"/>
              </a:rPr>
              <a:t>e,e</a:t>
            </a:r>
            <a:r>
              <a:rPr lang="en-US" sz="2400" dirty="0" smtClean="0">
                <a:latin typeface="Lucida Console" panose="020B0609040504020204" pitchFamily="49" charset="0"/>
              </a:rPr>
              <a:t>’)+    </a:t>
            </a:r>
          </a:p>
          <a:p>
            <a:pPr>
              <a:spcBef>
                <a:spcPts val="300"/>
              </a:spcBef>
              <a:buNone/>
            </a:pPr>
            <a:r>
              <a:rPr lang="en-US" sz="2400" dirty="0">
                <a:latin typeface="Lucida Console" panose="020B0609040504020204" pitchFamily="49" charset="0"/>
              </a:rPr>
              <a:t> </a:t>
            </a:r>
            <a:r>
              <a:rPr lang="en-US" sz="2400" dirty="0" smtClean="0">
                <a:latin typeface="Lucida Console" panose="020B0609040504020204" pitchFamily="49" charset="0"/>
              </a:rPr>
              <a:t>             </a:t>
            </a:r>
            <a:r>
              <a:rPr lang="en-US" sz="2400" dirty="0" smtClean="0">
                <a:solidFill>
                  <a:srgbClr val="0000FF"/>
                </a:solidFill>
                <a:latin typeface="Lucida Console" panose="020B0609040504020204" pitchFamily="49" charset="0"/>
              </a:rPr>
              <a:t>β</a:t>
            </a:r>
            <a:r>
              <a:rPr lang="en-US" sz="2400" dirty="0" smtClean="0">
                <a:latin typeface="Lucida Console" panose="020B0609040504020204" pitchFamily="49" charset="0"/>
              </a:rPr>
              <a:t>*</a:t>
            </a:r>
            <a:r>
              <a:rPr lang="en-US" sz="2400" dirty="0" err="1" smtClean="0">
                <a:latin typeface="Lucida Console" panose="020B0609040504020204" pitchFamily="49" charset="0"/>
              </a:rPr>
              <a:t>context_sim</a:t>
            </a:r>
            <a:r>
              <a:rPr lang="en-US" sz="2400" dirty="0" smtClean="0">
                <a:latin typeface="Lucida Console" panose="020B0609040504020204" pitchFamily="49" charset="0"/>
              </a:rPr>
              <a:t>(C(e),C(e’))−</a:t>
            </a:r>
            <a:r>
              <a:rPr lang="en-US" sz="2400" dirty="0" smtClean="0">
                <a:solidFill>
                  <a:srgbClr val="0000FF"/>
                </a:solidFill>
                <a:latin typeface="Lucida Console" panose="020B0609040504020204" pitchFamily="49" charset="0"/>
              </a:rPr>
              <a:t>θ</a:t>
            </a:r>
            <a:endParaRPr lang="en-US" sz="2400" dirty="0">
              <a:solidFill>
                <a:srgbClr val="0000FF"/>
              </a:solidFill>
              <a:latin typeface="Lucida Console" panose="020B0609040504020204" pitchFamily="49" charset="0"/>
            </a:endParaRPr>
          </a:p>
          <a:p>
            <a:pPr>
              <a:spcBef>
                <a:spcPts val="300"/>
              </a:spcBef>
              <a:buNone/>
            </a:pPr>
            <a:r>
              <a:rPr lang="en-US" sz="2400" dirty="0" smtClean="0"/>
              <a:t>where</a:t>
            </a:r>
          </a:p>
          <a:p>
            <a:pPr>
              <a:spcBef>
                <a:spcPts val="300"/>
              </a:spcBef>
              <a:buNone/>
            </a:pPr>
            <a:r>
              <a:rPr lang="en-US" sz="2400" dirty="0"/>
              <a:t> </a:t>
            </a:r>
            <a:r>
              <a:rPr lang="en-US" sz="2400" dirty="0" smtClean="0"/>
              <a:t>   </a:t>
            </a:r>
            <a:r>
              <a:rPr lang="en-US" sz="2400" dirty="0" smtClean="0">
                <a:solidFill>
                  <a:srgbClr val="0000FF"/>
                </a:solidFill>
              </a:rPr>
              <a:t>β</a:t>
            </a:r>
            <a:r>
              <a:rPr lang="en-US" sz="2400" dirty="0" smtClean="0"/>
              <a:t> </a:t>
            </a:r>
            <a:r>
              <a:rPr lang="en-US" sz="2400" dirty="0"/>
              <a:t>controls the contextual </a:t>
            </a:r>
            <a:r>
              <a:rPr lang="en-US" sz="2400" dirty="0" smtClean="0"/>
              <a:t>influence </a:t>
            </a:r>
            <a:endParaRPr lang="en-US" sz="2400" dirty="0"/>
          </a:p>
          <a:p>
            <a:pPr>
              <a:spcBef>
                <a:spcPts val="300"/>
              </a:spcBef>
              <a:buNone/>
            </a:pPr>
            <a:r>
              <a:rPr lang="en-US" sz="2400" dirty="0" smtClean="0"/>
              <a:t>    </a:t>
            </a:r>
            <a:r>
              <a:rPr lang="en-US" sz="2400" dirty="0" smtClean="0">
                <a:solidFill>
                  <a:srgbClr val="0000FF"/>
                </a:solidFill>
              </a:rPr>
              <a:t>θ</a:t>
            </a:r>
            <a:r>
              <a:rPr lang="en-US" sz="2400" dirty="0" smtClean="0"/>
              <a:t> </a:t>
            </a:r>
            <a:r>
              <a:rPr lang="en-US" sz="2400" dirty="0"/>
              <a:t>is used for re-normalization to values around </a:t>
            </a:r>
            <a:r>
              <a:rPr lang="en-US" sz="2400" dirty="0" smtClean="0"/>
              <a:t>0</a:t>
            </a:r>
          </a:p>
          <a:p>
            <a:pPr>
              <a:spcBef>
                <a:spcPts val="300"/>
              </a:spcBef>
              <a:buNone/>
            </a:pPr>
            <a:r>
              <a:rPr lang="en-US" sz="2400" dirty="0"/>
              <a:t> </a:t>
            </a:r>
            <a:r>
              <a:rPr lang="en-US" sz="2400" dirty="0" smtClean="0"/>
              <a:t>   </a:t>
            </a:r>
            <a:r>
              <a:rPr lang="en-US" sz="2400" dirty="0">
                <a:solidFill>
                  <a:srgbClr val="0000FF"/>
                </a:solidFill>
              </a:rPr>
              <a:t>content_</a:t>
            </a:r>
          </a:p>
          <a:p>
            <a:pPr>
              <a:spcBef>
                <a:spcPts val="300"/>
              </a:spcBef>
              <a:buNone/>
            </a:pPr>
            <a:endParaRPr lang="en-US" sz="2400" dirty="0" smtClean="0"/>
          </a:p>
          <a:p>
            <a:r>
              <a:rPr lang="en-US" sz="2400" dirty="0" err="1">
                <a:latin typeface="Lucida Console" panose="020B0609040504020204" pitchFamily="49" charset="0"/>
              </a:rPr>
              <a:t>sim</a:t>
            </a:r>
            <a:r>
              <a:rPr lang="en-US" sz="2400" baseline="30000" dirty="0" err="1">
                <a:latin typeface="Lucida Console" panose="020B0609040504020204" pitchFamily="49" charset="0"/>
              </a:rPr>
              <a:t>LINDA</a:t>
            </a:r>
            <a:r>
              <a:rPr lang="en-GB" sz="2400" dirty="0" smtClean="0"/>
              <a:t> </a:t>
            </a:r>
            <a:r>
              <a:rPr lang="en-GB" sz="2400" dirty="0"/>
              <a:t>is not </a:t>
            </a:r>
            <a:r>
              <a:rPr lang="en-GB" sz="2400" dirty="0" smtClean="0"/>
              <a:t>a normalized </a:t>
            </a:r>
            <a:r>
              <a:rPr lang="en-GB" sz="2400" dirty="0"/>
              <a:t>measure </a:t>
            </a:r>
            <a:r>
              <a:rPr lang="en-GB" sz="2400" dirty="0" smtClean="0"/>
              <a:t>as </a:t>
            </a:r>
            <a:r>
              <a:rPr lang="en-GB" sz="2400" dirty="0"/>
              <a:t>it serves </a:t>
            </a:r>
            <a:r>
              <a:rPr lang="en-GB" sz="2400" dirty="0" smtClean="0"/>
              <a:t>to rank </a:t>
            </a:r>
            <a:r>
              <a:rPr lang="en-GB" sz="2400" dirty="0"/>
              <a:t>pairs of </a:t>
            </a:r>
            <a:r>
              <a:rPr lang="en-GB" sz="2400" dirty="0" smtClean="0"/>
              <a:t>descriptions </a:t>
            </a:r>
            <a:r>
              <a:rPr lang="en-GB" sz="2400" dirty="0"/>
              <a:t>based on the </a:t>
            </a:r>
            <a:r>
              <a:rPr lang="en-GB" sz="2400" dirty="0" smtClean="0"/>
              <a:t>evidence that </a:t>
            </a:r>
            <a:r>
              <a:rPr lang="en-GB" sz="2400" dirty="0"/>
              <a:t>they are </a:t>
            </a:r>
            <a:r>
              <a:rPr lang="en-GB" sz="2400" dirty="0" smtClean="0"/>
              <a:t>matching</a:t>
            </a:r>
            <a:endParaRPr lang="en-US" sz="2400" dirty="0" smtClean="0"/>
          </a:p>
          <a:p>
            <a:pPr lvl="1"/>
            <a:r>
              <a:rPr lang="en-US" dirty="0" smtClean="0">
                <a:solidFill>
                  <a:srgbClr val="0000FF"/>
                </a:solidFill>
              </a:rPr>
              <a:t>positive </a:t>
            </a:r>
            <a:r>
              <a:rPr lang="en-US" dirty="0">
                <a:solidFill>
                  <a:srgbClr val="0000FF"/>
                </a:solidFill>
              </a:rPr>
              <a:t>scores reflect likely mappings </a:t>
            </a:r>
          </a:p>
          <a:p>
            <a:pPr lvl="1"/>
            <a:r>
              <a:rPr lang="en-US" dirty="0">
                <a:solidFill>
                  <a:srgbClr val="0000FF"/>
                </a:solidFill>
              </a:rPr>
              <a:t>negative scores imply </a:t>
            </a:r>
            <a:r>
              <a:rPr lang="en-US" dirty="0" smtClean="0">
                <a:solidFill>
                  <a:srgbClr val="0000FF"/>
                </a:solidFill>
              </a:rPr>
              <a:t>dissimilarities</a:t>
            </a:r>
          </a:p>
          <a:p>
            <a:endParaRPr lang="el-GR" sz="2400"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29</a:t>
            </a:fld>
            <a:endParaRPr lang="en-US" dirty="0"/>
          </a:p>
        </p:txBody>
      </p:sp>
      <p:graphicFrame>
        <p:nvGraphicFramePr>
          <p:cNvPr id="5" name="Object 1"/>
          <p:cNvGraphicFramePr>
            <a:graphicFrameLocks noChangeAspect="1"/>
          </p:cNvGraphicFramePr>
          <p:nvPr>
            <p:extLst>
              <p:ext uri="{D42A27DB-BD31-4B8C-83A1-F6EECF244321}">
                <p14:modId xmlns:p14="http://schemas.microsoft.com/office/powerpoint/2010/main" val="2716909929"/>
              </p:ext>
            </p:extLst>
          </p:nvPr>
        </p:nvGraphicFramePr>
        <p:xfrm>
          <a:off x="1538992" y="3131017"/>
          <a:ext cx="5247888" cy="709816"/>
        </p:xfrm>
        <a:graphic>
          <a:graphicData uri="http://schemas.openxmlformats.org/presentationml/2006/ole">
            <mc:AlternateContent xmlns:mc="http://schemas.openxmlformats.org/markup-compatibility/2006">
              <mc:Choice xmlns:v="urn:schemas-microsoft-com:vml" Requires="v">
                <p:oleObj spid="_x0000_s6281" name="Equation" r:id="rId4" imgW="3187440" imgH="431640" progId="Equation.3">
                  <p:embed/>
                </p:oleObj>
              </mc:Choice>
              <mc:Fallback>
                <p:oleObj name="Equation" r:id="rId4" imgW="3187440" imgH="431640" progId="Equation.3">
                  <p:embed/>
                  <p:pic>
                    <p:nvPicPr>
                      <p:cNvPr id="6" name="Object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8992" y="3131017"/>
                        <a:ext cx="5247888" cy="709816"/>
                      </a:xfrm>
                      <a:prstGeom prst="rect">
                        <a:avLst/>
                      </a:prstGeom>
                      <a:noFill/>
                    </p:spPr>
                  </p:pic>
                </p:oleObj>
              </mc:Fallback>
            </mc:AlternateContent>
          </a:graphicData>
        </a:graphic>
      </p:graphicFrame>
    </p:spTree>
    <p:extLst>
      <p:ext uri="{BB962C8B-B14F-4D97-AF65-F5344CB8AC3E}">
        <p14:creationId xmlns:p14="http://schemas.microsoft.com/office/powerpoint/2010/main" val="3463849090"/>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786569" y="907842"/>
            <a:ext cx="7877802" cy="4218514"/>
          </a:xfrm>
          <a:prstGeom prst="rect">
            <a:avLst/>
          </a:prstGeom>
        </p:spPr>
      </p:pic>
      <p:sp>
        <p:nvSpPr>
          <p:cNvPr id="2" name="Titre 1"/>
          <p:cNvSpPr>
            <a:spLocks noGrp="1"/>
          </p:cNvSpPr>
          <p:nvPr>
            <p:ph type="title"/>
          </p:nvPr>
        </p:nvSpPr>
        <p:spPr>
          <a:xfrm>
            <a:off x="473530" y="0"/>
            <a:ext cx="8346621" cy="1254125"/>
          </a:xfrm>
        </p:spPr>
        <p:txBody>
          <a:bodyPr/>
          <a:lstStyle/>
          <a:p>
            <a:r>
              <a:rPr lang="en-GB" dirty="0"/>
              <a:t>Content &amp; Structure Similarity: </a:t>
            </a:r>
            <a:br>
              <a:rPr lang="en-GB" dirty="0"/>
            </a:br>
            <a:r>
              <a:rPr lang="en-GB" dirty="0" err="1" smtClean="0"/>
              <a:t>SiGMa</a:t>
            </a:r>
            <a:r>
              <a:rPr lang="en-GB" dirty="0" smtClean="0"/>
              <a:t> </a:t>
            </a:r>
            <a:r>
              <a:rPr lang="en-US" dirty="0" smtClean="0"/>
              <a:t>[Lacoste-Julien et all 2013]</a:t>
            </a:r>
            <a:endParaRPr lang="el-GR" dirty="0"/>
          </a:p>
        </p:txBody>
      </p:sp>
      <p:sp>
        <p:nvSpPr>
          <p:cNvPr id="3" name="Espace réservé du contenu 2"/>
          <p:cNvSpPr>
            <a:spLocks noGrp="1"/>
          </p:cNvSpPr>
          <p:nvPr>
            <p:ph idx="1"/>
          </p:nvPr>
        </p:nvSpPr>
        <p:spPr>
          <a:xfrm>
            <a:off x="31700" y="4953840"/>
            <a:ext cx="9112300" cy="396421"/>
          </a:xfrm>
        </p:spPr>
        <p:txBody>
          <a:bodyPr/>
          <a:lstStyle/>
          <a:p>
            <a:pPr>
              <a:spcBef>
                <a:spcPts val="0"/>
              </a:spcBef>
            </a:pPr>
            <a:r>
              <a:rPr lang="en-US" sz="2400" dirty="0" smtClean="0"/>
              <a:t>Even though entities </a:t>
            </a:r>
            <a:r>
              <a:rPr lang="en-US" sz="2400" dirty="0" err="1" smtClean="0">
                <a:solidFill>
                  <a:srgbClr val="FF0000"/>
                </a:solidFill>
                <a:latin typeface="Lucida Console" panose="020B0609040504020204" pitchFamily="49" charset="0"/>
              </a:rPr>
              <a:t>i</a:t>
            </a:r>
            <a:r>
              <a:rPr lang="en-US" sz="2400" dirty="0" smtClean="0"/>
              <a:t> and </a:t>
            </a:r>
            <a:r>
              <a:rPr lang="en-US" sz="2400" dirty="0" smtClean="0">
                <a:solidFill>
                  <a:srgbClr val="FF0000"/>
                </a:solidFill>
                <a:latin typeface="Lucida Console" panose="020B0609040504020204" pitchFamily="49" charset="0"/>
              </a:rPr>
              <a:t>j</a:t>
            </a:r>
            <a:r>
              <a:rPr lang="en-US" sz="2400" dirty="0" smtClean="0"/>
              <a:t> have no tokens in common, the fact that several of their respective neighbors are matched together is a strong evidence that </a:t>
            </a:r>
            <a:r>
              <a:rPr lang="en-US" sz="2400" dirty="0" err="1" smtClean="0">
                <a:solidFill>
                  <a:srgbClr val="FF0000"/>
                </a:solidFill>
                <a:latin typeface="Lucida Console" panose="020B0609040504020204" pitchFamily="49" charset="0"/>
              </a:rPr>
              <a:t>i</a:t>
            </a:r>
            <a:r>
              <a:rPr lang="en-US" sz="2400" dirty="0" smtClean="0"/>
              <a:t> and </a:t>
            </a:r>
            <a:r>
              <a:rPr lang="en-US" sz="2400" dirty="0" smtClean="0">
                <a:solidFill>
                  <a:srgbClr val="FF0000"/>
                </a:solidFill>
                <a:latin typeface="Lucida Console" panose="020B0609040504020204" pitchFamily="49" charset="0"/>
              </a:rPr>
              <a:t>j</a:t>
            </a:r>
            <a:r>
              <a:rPr lang="en-US" sz="2400" dirty="0" smtClean="0"/>
              <a:t> should be matched together</a:t>
            </a:r>
          </a:p>
          <a:p>
            <a:pPr lvl="1"/>
            <a:r>
              <a:rPr lang="en-US" dirty="0" smtClean="0"/>
              <a:t>Use </a:t>
            </a:r>
            <a:r>
              <a:rPr lang="en-US" dirty="0" smtClean="0">
                <a:solidFill>
                  <a:srgbClr val="0000FF"/>
                </a:solidFill>
              </a:rPr>
              <a:t>neighbors</a:t>
            </a:r>
            <a:r>
              <a:rPr lang="en-US" dirty="0" smtClean="0"/>
              <a:t> for </a:t>
            </a:r>
            <a:r>
              <a:rPr lang="en-US" dirty="0" smtClean="0">
                <a:solidFill>
                  <a:srgbClr val="0000FF"/>
                </a:solidFill>
              </a:rPr>
              <a:t>scoring</a:t>
            </a:r>
            <a:r>
              <a:rPr lang="en-US" dirty="0" smtClean="0"/>
              <a:t> and </a:t>
            </a:r>
            <a:r>
              <a:rPr lang="en-US" dirty="0" smtClean="0">
                <a:solidFill>
                  <a:srgbClr val="0000FF"/>
                </a:solidFill>
              </a:rPr>
              <a:t>suggesting</a:t>
            </a:r>
            <a:r>
              <a:rPr lang="en-US" dirty="0" smtClean="0"/>
              <a:t> candidate pairs</a:t>
            </a:r>
            <a:endParaRPr lang="en-US"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30</a:t>
            </a:fld>
            <a:endParaRPr lang="en-US" dirty="0"/>
          </a:p>
        </p:txBody>
      </p:sp>
      <p:pic>
        <p:nvPicPr>
          <p:cNvPr id="7170" name="Picture 2" descr="See original imag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6940" y="1472253"/>
            <a:ext cx="1029897" cy="1544846"/>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Bloodinbloodout poster.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850148" y="1472253"/>
            <a:ext cx="970003" cy="1444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7867811"/>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1514" y="0"/>
            <a:ext cx="7805737" cy="700524"/>
          </a:xfrm>
        </p:spPr>
        <p:txBody>
          <a:bodyPr/>
          <a:lstStyle/>
          <a:p>
            <a:r>
              <a:rPr lang="en-US" dirty="0" err="1" smtClean="0"/>
              <a:t>SiGMa</a:t>
            </a:r>
            <a:r>
              <a:rPr lang="en-US" dirty="0" smtClean="0"/>
              <a:t> Neighbors Similarity</a:t>
            </a:r>
            <a:endParaRPr lang="en-US" dirty="0"/>
          </a:p>
        </p:txBody>
      </p:sp>
      <p:sp>
        <p:nvSpPr>
          <p:cNvPr id="4" name="Espace réservé du numéro de diapositive 3"/>
          <p:cNvSpPr>
            <a:spLocks noGrp="1"/>
          </p:cNvSpPr>
          <p:nvPr>
            <p:ph type="sldNum" sz="quarter" idx="10"/>
          </p:nvPr>
        </p:nvSpPr>
        <p:spPr>
          <a:xfrm>
            <a:off x="8504466" y="6500785"/>
            <a:ext cx="342900" cy="276225"/>
          </a:xfrm>
        </p:spPr>
        <p:txBody>
          <a:bodyPr/>
          <a:lstStyle/>
          <a:p>
            <a:pPr>
              <a:defRPr/>
            </a:pPr>
            <a:fld id="{8CC49870-FC5F-1046-8A0C-D94918725A28}" type="slidenum">
              <a:rPr lang="en-US" smtClean="0"/>
              <a:pPr>
                <a:defRPr/>
              </a:pPr>
              <a:t>31</a:t>
            </a:fld>
            <a:endParaRPr lang="en-US" dirty="0"/>
          </a:p>
        </p:txBody>
      </p:sp>
      <p:pic>
        <p:nvPicPr>
          <p:cNvPr id="9" name="Image 8"/>
          <p:cNvPicPr>
            <a:picLocks noChangeAspect="1"/>
          </p:cNvPicPr>
          <p:nvPr/>
        </p:nvPicPr>
        <p:blipFill>
          <a:blip r:embed="rId3"/>
          <a:stretch>
            <a:fillRect/>
          </a:stretch>
        </p:blipFill>
        <p:spPr>
          <a:xfrm>
            <a:off x="680246" y="700524"/>
            <a:ext cx="7877802" cy="4218514"/>
          </a:xfrm>
          <a:prstGeom prst="rect">
            <a:avLst/>
          </a:prstGeom>
        </p:spPr>
      </p:pic>
      <p:sp>
        <p:nvSpPr>
          <p:cNvPr id="3" name="Espace réservé du contenu 2"/>
          <p:cNvSpPr>
            <a:spLocks noGrp="1"/>
          </p:cNvSpPr>
          <p:nvPr>
            <p:ph idx="1"/>
          </p:nvPr>
        </p:nvSpPr>
        <p:spPr>
          <a:xfrm>
            <a:off x="-82680" y="4927166"/>
            <a:ext cx="9301106" cy="1573619"/>
          </a:xfrm>
        </p:spPr>
        <p:txBody>
          <a:bodyPr/>
          <a:lstStyle/>
          <a:p>
            <a:r>
              <a:rPr lang="en-US" sz="2400" dirty="0" smtClean="0">
                <a:solidFill>
                  <a:srgbClr val="0000FF"/>
                </a:solidFill>
              </a:rPr>
              <a:t>Compatible-neighbors </a:t>
            </a:r>
            <a:r>
              <a:rPr lang="en-US" sz="2400" dirty="0" err="1" smtClean="0">
                <a:solidFill>
                  <a:srgbClr val="008000"/>
                </a:solidFill>
                <a:latin typeface="Lucida Console" panose="020B0609040504020204" pitchFamily="49" charset="0"/>
              </a:rPr>
              <a:t>N</a:t>
            </a:r>
            <a:r>
              <a:rPr lang="en-US" sz="2400" baseline="-25000" dirty="0" err="1" smtClean="0">
                <a:solidFill>
                  <a:srgbClr val="008000"/>
                </a:solidFill>
                <a:latin typeface="Lucida Console" panose="020B0609040504020204" pitchFamily="49" charset="0"/>
              </a:rPr>
              <a:t>ij</a:t>
            </a:r>
            <a:r>
              <a:rPr lang="en-US" sz="2400" dirty="0" smtClean="0"/>
              <a:t>: a neighbor </a:t>
            </a:r>
            <a:r>
              <a:rPr lang="en-US" sz="2400" dirty="0" smtClean="0">
                <a:solidFill>
                  <a:srgbClr val="008000"/>
                </a:solidFill>
                <a:latin typeface="Lucida Console" panose="020B0609040504020204" pitchFamily="49" charset="0"/>
              </a:rPr>
              <a:t>k</a:t>
            </a:r>
            <a:r>
              <a:rPr lang="en-US" sz="2400" dirty="0" smtClean="0"/>
              <a:t> of </a:t>
            </a:r>
            <a:r>
              <a:rPr lang="en-US" sz="2400" b="1" dirty="0" err="1" smtClean="0">
                <a:solidFill>
                  <a:srgbClr val="FF0000"/>
                </a:solidFill>
                <a:latin typeface="Lucida Console" panose="020B0609040504020204" pitchFamily="49" charset="0"/>
              </a:rPr>
              <a:t>i</a:t>
            </a:r>
            <a:r>
              <a:rPr lang="en-US" sz="2400" dirty="0" smtClean="0"/>
              <a:t> being matched to a </a:t>
            </a:r>
            <a:r>
              <a:rPr lang="en-US" sz="2400" i="1" dirty="0" smtClean="0">
                <a:solidFill>
                  <a:srgbClr val="0000FF"/>
                </a:solidFill>
              </a:rPr>
              <a:t>compatible</a:t>
            </a:r>
            <a:r>
              <a:rPr lang="en-US" sz="2400" dirty="0" smtClean="0"/>
              <a:t> neighbor </a:t>
            </a:r>
            <a:r>
              <a:rPr lang="en-US" sz="2400" dirty="0" smtClean="0">
                <a:solidFill>
                  <a:srgbClr val="008000"/>
                </a:solidFill>
                <a:latin typeface="Lucida Console" panose="020B0609040504020204" pitchFamily="49" charset="0"/>
              </a:rPr>
              <a:t>l</a:t>
            </a:r>
            <a:r>
              <a:rPr lang="en-US" sz="2400" dirty="0" smtClean="0"/>
              <a:t> of </a:t>
            </a:r>
            <a:r>
              <a:rPr lang="en-US" sz="2400" b="1" dirty="0" smtClean="0">
                <a:solidFill>
                  <a:srgbClr val="FF0000"/>
                </a:solidFill>
                <a:latin typeface="Lucida Console" panose="020B0609040504020204" pitchFamily="49" charset="0"/>
              </a:rPr>
              <a:t>j</a:t>
            </a:r>
            <a:r>
              <a:rPr lang="en-US" sz="2400" dirty="0" smtClean="0"/>
              <a:t> should encourage </a:t>
            </a:r>
            <a:r>
              <a:rPr lang="en-US" sz="2400" b="1" dirty="0" err="1" smtClean="0">
                <a:solidFill>
                  <a:srgbClr val="FF0000"/>
                </a:solidFill>
                <a:latin typeface="Lucida Console" panose="020B0609040504020204" pitchFamily="49" charset="0"/>
              </a:rPr>
              <a:t>i</a:t>
            </a:r>
            <a:r>
              <a:rPr lang="en-US" sz="2400" dirty="0" smtClean="0"/>
              <a:t> to be matched to </a:t>
            </a:r>
            <a:r>
              <a:rPr lang="en-US" sz="2400" b="1" dirty="0" smtClean="0">
                <a:solidFill>
                  <a:srgbClr val="FF0000"/>
                </a:solidFill>
                <a:latin typeface="Lucida Console" panose="020B0609040504020204" pitchFamily="49" charset="0"/>
              </a:rPr>
              <a:t>j</a:t>
            </a:r>
          </a:p>
          <a:p>
            <a:pPr lvl="1"/>
            <a:r>
              <a:rPr lang="en-US" dirty="0" err="1" smtClean="0">
                <a:solidFill>
                  <a:srgbClr val="008000"/>
                </a:solidFill>
                <a:latin typeface="Lucida Console" panose="020B0609040504020204" pitchFamily="49" charset="0"/>
              </a:rPr>
              <a:t>N</a:t>
            </a:r>
            <a:r>
              <a:rPr lang="en-US" baseline="-25000" dirty="0" err="1" smtClean="0">
                <a:solidFill>
                  <a:srgbClr val="008000"/>
                </a:solidFill>
                <a:latin typeface="Lucida Console" panose="020B0609040504020204" pitchFamily="49" charset="0"/>
              </a:rPr>
              <a:t>ij</a:t>
            </a:r>
            <a:r>
              <a:rPr lang="en-US" dirty="0" smtClean="0">
                <a:latin typeface="Lucida Console" panose="020B0609040504020204" pitchFamily="49" charset="0"/>
              </a:rPr>
              <a:t> = {(</a:t>
            </a:r>
            <a:r>
              <a:rPr lang="en-US" dirty="0" smtClean="0">
                <a:solidFill>
                  <a:srgbClr val="008000"/>
                </a:solidFill>
                <a:latin typeface="Lucida Console" panose="020B0609040504020204" pitchFamily="49" charset="0"/>
              </a:rPr>
              <a:t>k</a:t>
            </a:r>
            <a:r>
              <a:rPr lang="en-US" dirty="0" smtClean="0">
                <a:latin typeface="Lucida Console" panose="020B0609040504020204" pitchFamily="49" charset="0"/>
              </a:rPr>
              <a:t>, </a:t>
            </a:r>
            <a:r>
              <a:rPr lang="en-US" dirty="0" smtClean="0">
                <a:solidFill>
                  <a:srgbClr val="008000"/>
                </a:solidFill>
                <a:latin typeface="Lucida Console" panose="020B0609040504020204" pitchFamily="49" charset="0"/>
              </a:rPr>
              <a:t>l</a:t>
            </a:r>
            <a:r>
              <a:rPr lang="en-US" dirty="0" smtClean="0">
                <a:latin typeface="Lucida Console" panose="020B0609040504020204" pitchFamily="49" charset="0"/>
              </a:rPr>
              <a:t>): (</a:t>
            </a:r>
            <a:r>
              <a:rPr lang="en-US" dirty="0" err="1" smtClean="0">
                <a:solidFill>
                  <a:srgbClr val="FF0000"/>
                </a:solidFill>
                <a:latin typeface="Lucida Console" panose="020B0609040504020204" pitchFamily="49" charset="0"/>
              </a:rPr>
              <a:t>i</a:t>
            </a:r>
            <a:r>
              <a:rPr lang="en-US" dirty="0" smtClean="0">
                <a:latin typeface="Lucida Console" panose="020B0609040504020204" pitchFamily="49" charset="0"/>
              </a:rPr>
              <a:t>, </a:t>
            </a:r>
            <a:r>
              <a:rPr lang="en-US" dirty="0" smtClean="0">
                <a:solidFill>
                  <a:srgbClr val="0000FF"/>
                </a:solidFill>
                <a:latin typeface="Lucida Console" panose="020B0609040504020204" pitchFamily="49" charset="0"/>
              </a:rPr>
              <a:t>r</a:t>
            </a:r>
            <a:r>
              <a:rPr lang="en-US" dirty="0" smtClean="0">
                <a:latin typeface="Lucida Console" panose="020B0609040504020204" pitchFamily="49" charset="0"/>
              </a:rPr>
              <a:t>, </a:t>
            </a:r>
            <a:r>
              <a:rPr lang="en-US" dirty="0" smtClean="0">
                <a:solidFill>
                  <a:srgbClr val="008000"/>
                </a:solidFill>
                <a:latin typeface="Lucida Console" panose="020B0609040504020204" pitchFamily="49" charset="0"/>
              </a:rPr>
              <a:t>k</a:t>
            </a:r>
            <a:r>
              <a:rPr lang="en-US" dirty="0" smtClean="0">
                <a:latin typeface="Lucida Console" panose="020B0609040504020204" pitchFamily="49" charset="0"/>
              </a:rPr>
              <a:t>)</a:t>
            </a:r>
            <a:r>
              <a:rPr lang="en-US" dirty="0" smtClean="0">
                <a:latin typeface="Lucida Console" panose="020B0609040504020204" pitchFamily="49" charset="0"/>
                <a:sym typeface="Symbol" panose="05050102010706020507" pitchFamily="18" charset="2"/>
              </a:rPr>
              <a:t>KB1 </a:t>
            </a:r>
            <a:r>
              <a:rPr lang="en-US" dirty="0" smtClean="0">
                <a:latin typeface="Lucida Console" panose="020B0609040504020204" pitchFamily="49" charset="0"/>
              </a:rPr>
              <a:t>and (</a:t>
            </a:r>
            <a:r>
              <a:rPr lang="en-US" dirty="0" smtClean="0">
                <a:solidFill>
                  <a:srgbClr val="FF0000"/>
                </a:solidFill>
                <a:latin typeface="Lucida Console" panose="020B0609040504020204" pitchFamily="49" charset="0"/>
              </a:rPr>
              <a:t>j</a:t>
            </a:r>
            <a:r>
              <a:rPr lang="en-US" dirty="0" smtClean="0">
                <a:latin typeface="Lucida Console" panose="020B0609040504020204" pitchFamily="49" charset="0"/>
              </a:rPr>
              <a:t>, </a:t>
            </a:r>
            <a:r>
              <a:rPr lang="en-US" dirty="0" smtClean="0">
                <a:solidFill>
                  <a:srgbClr val="0000FF"/>
                </a:solidFill>
                <a:latin typeface="Lucida Console" panose="020B0609040504020204" pitchFamily="49" charset="0"/>
              </a:rPr>
              <a:t>s</a:t>
            </a:r>
            <a:r>
              <a:rPr lang="en-US" dirty="0" smtClean="0">
                <a:latin typeface="Lucida Console" panose="020B0609040504020204" pitchFamily="49" charset="0"/>
              </a:rPr>
              <a:t>, </a:t>
            </a:r>
            <a:r>
              <a:rPr lang="en-US" dirty="0" smtClean="0">
                <a:solidFill>
                  <a:srgbClr val="008000"/>
                </a:solidFill>
                <a:latin typeface="Lucida Console" panose="020B0609040504020204" pitchFamily="49" charset="0"/>
              </a:rPr>
              <a:t>l</a:t>
            </a:r>
            <a:r>
              <a:rPr lang="en-US" dirty="0" smtClean="0">
                <a:latin typeface="Lucida Console" panose="020B0609040504020204" pitchFamily="49" charset="0"/>
              </a:rPr>
              <a:t>)</a:t>
            </a:r>
            <a:r>
              <a:rPr lang="en-US" dirty="0" smtClean="0">
                <a:latin typeface="Lucida Console" panose="020B0609040504020204" pitchFamily="49" charset="0"/>
                <a:sym typeface="Symbol" panose="05050102010706020507" pitchFamily="18" charset="2"/>
              </a:rPr>
              <a:t></a:t>
            </a:r>
            <a:r>
              <a:rPr lang="en-US" dirty="0" smtClean="0">
                <a:latin typeface="Lucida Console" panose="020B0609040504020204" pitchFamily="49" charset="0"/>
              </a:rPr>
              <a:t>KB2 and </a:t>
            </a:r>
            <a:r>
              <a:rPr lang="en-US" dirty="0" smtClean="0">
                <a:solidFill>
                  <a:srgbClr val="0000FF"/>
                </a:solidFill>
                <a:latin typeface="Lucida Console" panose="020B0609040504020204" pitchFamily="49" charset="0"/>
              </a:rPr>
              <a:t>relationship r</a:t>
            </a:r>
            <a:r>
              <a:rPr lang="en-US" dirty="0" smtClean="0">
                <a:latin typeface="Lucida Console" panose="020B0609040504020204" pitchFamily="49" charset="0"/>
              </a:rPr>
              <a:t> is matched to </a:t>
            </a:r>
            <a:r>
              <a:rPr lang="en-US" dirty="0" smtClean="0">
                <a:solidFill>
                  <a:srgbClr val="0000FF"/>
                </a:solidFill>
                <a:latin typeface="Lucida Console" panose="020B0609040504020204" pitchFamily="49" charset="0"/>
              </a:rPr>
              <a:t>s</a:t>
            </a:r>
            <a:r>
              <a:rPr lang="en-US" dirty="0" smtClean="0">
                <a:latin typeface="Lucida Console" panose="020B0609040504020204" pitchFamily="49" charset="0"/>
              </a:rPr>
              <a:t>}</a:t>
            </a:r>
          </a:p>
          <a:p>
            <a:endParaRPr lang="en-US" sz="2400" dirty="0"/>
          </a:p>
        </p:txBody>
      </p:sp>
    </p:spTree>
    <p:extLst>
      <p:ext uri="{BB962C8B-B14F-4D97-AF65-F5344CB8AC3E}">
        <p14:creationId xmlns:p14="http://schemas.microsoft.com/office/powerpoint/2010/main" val="4216119118"/>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1514" y="0"/>
            <a:ext cx="7805737" cy="700524"/>
          </a:xfrm>
        </p:spPr>
        <p:txBody>
          <a:bodyPr/>
          <a:lstStyle/>
          <a:p>
            <a:r>
              <a:rPr lang="en-GB" dirty="0" err="1"/>
              <a:t>SiGMa</a:t>
            </a:r>
            <a:r>
              <a:rPr lang="en-GB" dirty="0"/>
              <a:t> Similarity Measures</a:t>
            </a:r>
            <a:endParaRPr lang="el-GR" dirty="0"/>
          </a:p>
        </p:txBody>
      </p:sp>
      <p:sp>
        <p:nvSpPr>
          <p:cNvPr id="4" name="Espace réservé du numéro de diapositive 3"/>
          <p:cNvSpPr>
            <a:spLocks noGrp="1"/>
          </p:cNvSpPr>
          <p:nvPr>
            <p:ph type="sldNum" sz="quarter" idx="10"/>
          </p:nvPr>
        </p:nvSpPr>
        <p:spPr>
          <a:xfrm>
            <a:off x="8636557" y="6629389"/>
            <a:ext cx="327770" cy="190153"/>
          </a:xfrm>
        </p:spPr>
        <p:txBody>
          <a:bodyPr/>
          <a:lstStyle/>
          <a:p>
            <a:pPr>
              <a:defRPr/>
            </a:pPr>
            <a:fld id="{8CC49870-FC5F-1046-8A0C-D94918725A28}" type="slidenum">
              <a:rPr lang="en-US" smtClean="0"/>
              <a:pPr>
                <a:defRPr/>
              </a:pPr>
              <a:t>32</a:t>
            </a:fld>
            <a:endParaRPr lang="en-US" dirty="0"/>
          </a:p>
        </p:txBody>
      </p:sp>
      <p:pic>
        <p:nvPicPr>
          <p:cNvPr id="5" name="Image 4"/>
          <p:cNvPicPr>
            <a:picLocks noChangeAspect="1"/>
          </p:cNvPicPr>
          <p:nvPr/>
        </p:nvPicPr>
        <p:blipFill>
          <a:blip r:embed="rId4"/>
          <a:stretch>
            <a:fillRect/>
          </a:stretch>
        </p:blipFill>
        <p:spPr>
          <a:xfrm>
            <a:off x="2253723" y="5731068"/>
            <a:ext cx="6549404" cy="755989"/>
          </a:xfrm>
          <a:prstGeom prst="rect">
            <a:avLst/>
          </a:prstGeom>
        </p:spPr>
      </p:pic>
      <p:pic>
        <p:nvPicPr>
          <p:cNvPr id="6" name="Image 5"/>
          <p:cNvPicPr>
            <a:picLocks noChangeAspect="1"/>
          </p:cNvPicPr>
          <p:nvPr/>
        </p:nvPicPr>
        <p:blipFill>
          <a:blip r:embed="rId5"/>
          <a:stretch>
            <a:fillRect/>
          </a:stretch>
        </p:blipFill>
        <p:spPr>
          <a:xfrm>
            <a:off x="1717871" y="3372286"/>
            <a:ext cx="5495612" cy="972101"/>
          </a:xfrm>
          <a:prstGeom prst="rect">
            <a:avLst/>
          </a:prstGeom>
        </p:spPr>
      </p:pic>
      <p:pic>
        <p:nvPicPr>
          <p:cNvPr id="9" name="Image 8"/>
          <p:cNvPicPr>
            <a:picLocks noChangeAspect="1"/>
          </p:cNvPicPr>
          <p:nvPr/>
        </p:nvPicPr>
        <p:blipFill>
          <a:blip r:embed="rId6"/>
          <a:stretch>
            <a:fillRect/>
          </a:stretch>
        </p:blipFill>
        <p:spPr>
          <a:xfrm>
            <a:off x="1631009" y="5011958"/>
            <a:ext cx="5688797" cy="963037"/>
          </a:xfrm>
          <a:prstGeom prst="rect">
            <a:avLst/>
          </a:prstGeom>
        </p:spPr>
      </p:pic>
      <p:sp>
        <p:nvSpPr>
          <p:cNvPr id="3" name="Espace réservé du contenu 2"/>
          <p:cNvSpPr>
            <a:spLocks noGrp="1"/>
          </p:cNvSpPr>
          <p:nvPr>
            <p:ph idx="1"/>
          </p:nvPr>
        </p:nvSpPr>
        <p:spPr>
          <a:xfrm>
            <a:off x="-1" y="850123"/>
            <a:ext cx="9250327" cy="4181475"/>
          </a:xfrm>
        </p:spPr>
        <p:txBody>
          <a:bodyPr/>
          <a:lstStyle/>
          <a:p>
            <a:r>
              <a:rPr lang="en-US" sz="2400" dirty="0">
                <a:solidFill>
                  <a:srgbClr val="0000FF"/>
                </a:solidFill>
              </a:rPr>
              <a:t>Content </a:t>
            </a:r>
            <a:r>
              <a:rPr lang="en-US" sz="2400" dirty="0" smtClean="0">
                <a:solidFill>
                  <a:srgbClr val="0000FF"/>
                </a:solidFill>
              </a:rPr>
              <a:t>similarity</a:t>
            </a:r>
            <a:r>
              <a:rPr lang="en-US" sz="2400" dirty="0" smtClean="0"/>
              <a:t>: </a:t>
            </a:r>
            <a:r>
              <a:rPr lang="en-US" sz="2400" i="1" dirty="0" smtClean="0">
                <a:solidFill>
                  <a:srgbClr val="0000FF"/>
                </a:solidFill>
              </a:rPr>
              <a:t>static</a:t>
            </a:r>
            <a:r>
              <a:rPr lang="en-US" sz="2400" dirty="0" smtClean="0"/>
              <a:t> </a:t>
            </a:r>
            <a:r>
              <a:rPr lang="en-US" sz="2400" dirty="0"/>
              <a:t>score of both the string representation of entities (</a:t>
            </a:r>
            <a:r>
              <a:rPr lang="en-US" sz="2400" dirty="0" err="1">
                <a:latin typeface="Lucida Console" panose="020B0609040504020204" pitchFamily="49" charset="0"/>
              </a:rPr>
              <a:t>rdfs:label</a:t>
            </a:r>
            <a:r>
              <a:rPr lang="en-US" sz="2400" dirty="0"/>
              <a:t>) and </a:t>
            </a:r>
            <a:r>
              <a:rPr lang="en-US" sz="2400" dirty="0" smtClean="0"/>
              <a:t>their other property values</a:t>
            </a:r>
          </a:p>
          <a:p>
            <a:endParaRPr lang="en-US" sz="2400" dirty="0">
              <a:latin typeface="Lucida Console" panose="020B0609040504020204" pitchFamily="49" charset="0"/>
            </a:endParaRPr>
          </a:p>
          <a:p>
            <a:r>
              <a:rPr lang="en-US" sz="2400" dirty="0" smtClean="0">
                <a:solidFill>
                  <a:srgbClr val="0000FF"/>
                </a:solidFill>
              </a:rPr>
              <a:t>Context-dependent similarity</a:t>
            </a:r>
            <a:r>
              <a:rPr lang="en-US" sz="2400" dirty="0" smtClean="0"/>
              <a:t>: </a:t>
            </a:r>
            <a:r>
              <a:rPr lang="en-US" sz="2400" i="1" dirty="0" smtClean="0">
                <a:solidFill>
                  <a:srgbClr val="0000FF"/>
                </a:solidFill>
              </a:rPr>
              <a:t>dynamic</a:t>
            </a:r>
            <a:r>
              <a:rPr lang="en-US" sz="2400" dirty="0" smtClean="0"/>
              <a:t> </a:t>
            </a:r>
            <a:r>
              <a:rPr lang="en-US" sz="2400" dirty="0"/>
              <a:t>score where </a:t>
            </a:r>
            <a:r>
              <a:rPr lang="en-US" sz="2400" dirty="0" smtClean="0"/>
              <a:t>the weight </a:t>
            </a:r>
            <a:r>
              <a:rPr lang="en-US" sz="2400" dirty="0" err="1" smtClean="0">
                <a:latin typeface="Lucida Console" panose="020B0609040504020204" pitchFamily="49" charset="0"/>
              </a:rPr>
              <a:t>w</a:t>
            </a:r>
            <a:r>
              <a:rPr lang="en-US" sz="2400" baseline="-25000" dirty="0" err="1" smtClean="0">
                <a:latin typeface="Lucida Console" panose="020B0609040504020204" pitchFamily="49" charset="0"/>
              </a:rPr>
              <a:t>ij,kl</a:t>
            </a:r>
            <a:r>
              <a:rPr lang="en-US" sz="2400" dirty="0" smtClean="0"/>
              <a:t> is the contribution of a neighboring matched pair </a:t>
            </a:r>
            <a:r>
              <a:rPr lang="en-US" sz="2400" dirty="0" smtClean="0">
                <a:latin typeface="Lucida Console" panose="020B0609040504020204" pitchFamily="49" charset="0"/>
              </a:rPr>
              <a:t>(</a:t>
            </a:r>
            <a:r>
              <a:rPr lang="en-US" sz="2400" dirty="0" err="1" smtClean="0">
                <a:latin typeface="Lucida Console" panose="020B0609040504020204" pitchFamily="49" charset="0"/>
              </a:rPr>
              <a:t>k,l</a:t>
            </a:r>
            <a:r>
              <a:rPr lang="en-US" sz="2400" dirty="0" smtClean="0">
                <a:latin typeface="Lucida Console" panose="020B0609040504020204" pitchFamily="49" charset="0"/>
              </a:rPr>
              <a:t>)</a:t>
            </a:r>
            <a:r>
              <a:rPr lang="en-US" sz="2400" dirty="0" smtClean="0"/>
              <a:t> to the score of the candidate pair </a:t>
            </a:r>
            <a:r>
              <a:rPr lang="en-US" sz="2400" dirty="0" smtClean="0">
                <a:latin typeface="Lucida Console" panose="020B0609040504020204" pitchFamily="49" charset="0"/>
              </a:rPr>
              <a:t>(</a:t>
            </a:r>
            <a:r>
              <a:rPr lang="en-US" sz="2400" dirty="0" err="1" smtClean="0">
                <a:latin typeface="Lucida Console" panose="020B0609040504020204" pitchFamily="49" charset="0"/>
              </a:rPr>
              <a:t>i,j</a:t>
            </a:r>
            <a:r>
              <a:rPr lang="en-US" sz="2400" dirty="0" smtClean="0">
                <a:latin typeface="Lucida Console" panose="020B0609040504020204" pitchFamily="49" charset="0"/>
              </a:rPr>
              <a:t>)</a:t>
            </a:r>
          </a:p>
          <a:p>
            <a:pPr marL="0" indent="0">
              <a:buNone/>
            </a:pPr>
            <a:endParaRPr lang="en-US" sz="2400" dirty="0">
              <a:latin typeface="Lucida Console" panose="020B0609040504020204" pitchFamily="49" charset="0"/>
            </a:endParaRPr>
          </a:p>
          <a:p>
            <a:pPr marL="0" indent="0">
              <a:buNone/>
            </a:pPr>
            <a:endParaRPr lang="en-US" sz="1400" dirty="0" smtClean="0">
              <a:latin typeface="Lucida Console" panose="020B0609040504020204" pitchFamily="49" charset="0"/>
            </a:endParaRPr>
          </a:p>
          <a:p>
            <a:pPr marL="876300" lvl="1" indent="-457200"/>
            <a:r>
              <a:rPr lang="en-US" dirty="0" smtClean="0">
                <a:solidFill>
                  <a:srgbClr val="0000FF"/>
                </a:solidFill>
              </a:rPr>
              <a:t>count the number of compatible neighbors currently matched together for a pair of candidates</a:t>
            </a:r>
          </a:p>
          <a:p>
            <a:pPr marL="0" indent="0">
              <a:buNone/>
            </a:pPr>
            <a:endParaRPr lang="en-US" sz="2400" dirty="0" smtClean="0"/>
          </a:p>
          <a:p>
            <a:r>
              <a:rPr lang="en-US" sz="2400" dirty="0" smtClean="0">
                <a:solidFill>
                  <a:srgbClr val="0000FF"/>
                </a:solidFill>
              </a:rPr>
              <a:t>Global Score</a:t>
            </a:r>
            <a:r>
              <a:rPr lang="en-US" sz="2400" dirty="0" smtClean="0"/>
              <a:t>: </a:t>
            </a:r>
            <a:endParaRPr lang="en-US" sz="2400" dirty="0"/>
          </a:p>
        </p:txBody>
      </p:sp>
      <p:graphicFrame>
        <p:nvGraphicFramePr>
          <p:cNvPr id="8" name="Objet 7"/>
          <p:cNvGraphicFramePr>
            <a:graphicFrameLocks noChangeAspect="1"/>
          </p:cNvGraphicFramePr>
          <p:nvPr>
            <p:extLst>
              <p:ext uri="{D42A27DB-BD31-4B8C-83A1-F6EECF244321}">
                <p14:modId xmlns:p14="http://schemas.microsoft.com/office/powerpoint/2010/main" val="644221502"/>
              </p:ext>
            </p:extLst>
          </p:nvPr>
        </p:nvGraphicFramePr>
        <p:xfrm>
          <a:off x="1041990" y="1692569"/>
          <a:ext cx="6085003" cy="530627"/>
        </p:xfrm>
        <a:graphic>
          <a:graphicData uri="http://schemas.openxmlformats.org/presentationml/2006/ole">
            <mc:AlternateContent xmlns:mc="http://schemas.openxmlformats.org/markup-compatibility/2006">
              <mc:Choice xmlns:v="urn:schemas-microsoft-com:vml" Requires="v">
                <p:oleObj spid="_x0000_s5337" name="Bitmap Image" r:id="rId7" imgW="6735960" imgH="586800" progId="Paint.Picture">
                  <p:embed/>
                </p:oleObj>
              </mc:Choice>
              <mc:Fallback>
                <p:oleObj name="Bitmap Image" r:id="rId7" imgW="6735960" imgH="586800" progId="Paint.Picture">
                  <p:embed/>
                  <p:pic>
                    <p:nvPicPr>
                      <p:cNvPr id="7" name="Objet 6"/>
                      <p:cNvPicPr/>
                      <p:nvPr/>
                    </p:nvPicPr>
                    <p:blipFill>
                      <a:blip r:embed="rId8"/>
                      <a:stretch>
                        <a:fillRect/>
                      </a:stretch>
                    </p:blipFill>
                    <p:spPr>
                      <a:xfrm>
                        <a:off x="1041990" y="1692569"/>
                        <a:ext cx="6085003" cy="530627"/>
                      </a:xfrm>
                      <a:prstGeom prst="rect">
                        <a:avLst/>
                      </a:prstGeom>
                    </p:spPr>
                  </p:pic>
                </p:oleObj>
              </mc:Fallback>
            </mc:AlternateContent>
          </a:graphicData>
        </a:graphic>
      </p:graphicFrame>
      <p:pic>
        <p:nvPicPr>
          <p:cNvPr id="10" name="Image 9"/>
          <p:cNvPicPr>
            <a:picLocks noChangeAspect="1"/>
          </p:cNvPicPr>
          <p:nvPr/>
        </p:nvPicPr>
        <p:blipFill>
          <a:blip r:embed="rId9"/>
          <a:stretch>
            <a:fillRect/>
          </a:stretch>
        </p:blipFill>
        <p:spPr>
          <a:xfrm>
            <a:off x="7319806" y="1715584"/>
            <a:ext cx="1596306" cy="507612"/>
          </a:xfrm>
          <a:prstGeom prst="rect">
            <a:avLst/>
          </a:prstGeom>
        </p:spPr>
      </p:pic>
    </p:spTree>
    <p:extLst>
      <p:ext uri="{BB962C8B-B14F-4D97-AF65-F5344CB8AC3E}">
        <p14:creationId xmlns:p14="http://schemas.microsoft.com/office/powerpoint/2010/main" val="3493256608"/>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9182" y="22830"/>
            <a:ext cx="9114817" cy="784563"/>
          </a:xfrm>
        </p:spPr>
        <p:txBody>
          <a:bodyPr/>
          <a:lstStyle/>
          <a:p>
            <a:r>
              <a:rPr lang="en-GB" dirty="0" smtClean="0"/>
              <a:t>In Search of Entity Similarity Measures</a:t>
            </a:r>
            <a:endParaRPr lang="el-GR" dirty="0"/>
          </a:p>
        </p:txBody>
      </p:sp>
      <p:sp>
        <p:nvSpPr>
          <p:cNvPr id="3" name="Espace réservé du contenu 2"/>
          <p:cNvSpPr>
            <a:spLocks noGrp="1"/>
          </p:cNvSpPr>
          <p:nvPr>
            <p:ph idx="1"/>
          </p:nvPr>
        </p:nvSpPr>
        <p:spPr>
          <a:xfrm>
            <a:off x="29183" y="980042"/>
            <a:ext cx="9114817" cy="4836403"/>
          </a:xfrm>
        </p:spPr>
        <p:txBody>
          <a:bodyPr/>
          <a:lstStyle/>
          <a:p>
            <a:pPr>
              <a:spcBef>
                <a:spcPts val="0"/>
              </a:spcBef>
            </a:pPr>
            <a:r>
              <a:rPr lang="en-GB" sz="2400" dirty="0" smtClean="0"/>
              <a:t>For </a:t>
            </a:r>
            <a:r>
              <a:rPr lang="en-GB" sz="2400" dirty="0" smtClean="0">
                <a:solidFill>
                  <a:srgbClr val="0000FF"/>
                </a:solidFill>
              </a:rPr>
              <a:t>highly similar entities </a:t>
            </a:r>
            <a:r>
              <a:rPr lang="en-GB" sz="2400" dirty="0" smtClean="0"/>
              <a:t>content similarity </a:t>
            </a:r>
            <a:r>
              <a:rPr lang="en-US" sz="2400" dirty="0"/>
              <a:t>(i.e., their attribute </a:t>
            </a:r>
            <a:r>
              <a:rPr lang="en-US" sz="2400" dirty="0" smtClean="0"/>
              <a:t>values) </a:t>
            </a:r>
            <a:r>
              <a:rPr lang="en-GB" sz="2400" dirty="0" smtClean="0"/>
              <a:t>is sufficient</a:t>
            </a:r>
            <a:endParaRPr lang="en-GB" sz="2400" dirty="0"/>
          </a:p>
          <a:p>
            <a:pPr>
              <a:spcBef>
                <a:spcPts val="0"/>
              </a:spcBef>
            </a:pPr>
            <a:r>
              <a:rPr lang="en-GB" sz="2400" dirty="0" smtClean="0"/>
              <a:t>For </a:t>
            </a:r>
            <a:r>
              <a:rPr lang="en-GB" sz="2400" dirty="0" smtClean="0">
                <a:solidFill>
                  <a:srgbClr val="0000FF"/>
                </a:solidFill>
              </a:rPr>
              <a:t>somehow similar entities </a:t>
            </a:r>
            <a:r>
              <a:rPr lang="en-GB" sz="2400" dirty="0" smtClean="0"/>
              <a:t>we need to also consider the similarity of the structured context of entities in an </a:t>
            </a:r>
            <a:r>
              <a:rPr lang="en-GB" sz="2400" dirty="0" smtClean="0">
                <a:solidFill>
                  <a:srgbClr val="0000FF"/>
                </a:solidFill>
              </a:rPr>
              <a:t>iterative way </a:t>
            </a:r>
          </a:p>
          <a:p>
            <a:pPr lvl="1"/>
            <a:r>
              <a:rPr lang="en-GB" dirty="0" smtClean="0"/>
              <a:t>Identifying </a:t>
            </a:r>
            <a:r>
              <a:rPr lang="en-GB" i="1" dirty="0" smtClean="0">
                <a:solidFill>
                  <a:srgbClr val="0000FF"/>
                </a:solidFill>
              </a:rPr>
              <a:t>most discriminating </a:t>
            </a:r>
            <a:r>
              <a:rPr lang="en-GB" dirty="0" smtClean="0"/>
              <a:t>attributes and relationships is helpful</a:t>
            </a:r>
          </a:p>
          <a:p>
            <a:pPr>
              <a:spcBef>
                <a:spcPts val="0"/>
              </a:spcBef>
            </a:pPr>
            <a:endParaRPr lang="en-GB" sz="2400" dirty="0" smtClean="0"/>
          </a:p>
          <a:p>
            <a:pPr>
              <a:spcBef>
                <a:spcPts val="0"/>
              </a:spcBef>
            </a:pPr>
            <a:r>
              <a:rPr lang="en-GB" sz="2400" dirty="0" smtClean="0"/>
              <a:t>An orthogonal issue </a:t>
            </a:r>
            <a:r>
              <a:rPr lang="en-GB" sz="2400" dirty="0"/>
              <a:t>is </a:t>
            </a:r>
            <a:r>
              <a:rPr lang="en-GB" sz="2400" dirty="0" smtClean="0"/>
              <a:t>the </a:t>
            </a:r>
            <a:r>
              <a:rPr lang="en-GB" sz="2400" dirty="0" smtClean="0">
                <a:solidFill>
                  <a:srgbClr val="0000FF"/>
                </a:solidFill>
              </a:rPr>
              <a:t>schematic </a:t>
            </a:r>
            <a:r>
              <a:rPr lang="en-GB" sz="2400" dirty="0">
                <a:solidFill>
                  <a:srgbClr val="0000FF"/>
                </a:solidFill>
              </a:rPr>
              <a:t>discrepancy </a:t>
            </a:r>
            <a:r>
              <a:rPr lang="en-GB" sz="2400" dirty="0" smtClean="0"/>
              <a:t>of attributes and relationships employed in the entity descriptions whose hybrid similarity is assessed </a:t>
            </a:r>
          </a:p>
          <a:p>
            <a:pPr lvl="1"/>
            <a:r>
              <a:rPr lang="en-GB" dirty="0" smtClean="0">
                <a:solidFill>
                  <a:srgbClr val="0000FF"/>
                </a:solidFill>
              </a:rPr>
              <a:t>Simple</a:t>
            </a:r>
            <a:r>
              <a:rPr lang="en-GB" dirty="0" smtClean="0"/>
              <a:t>: either ontological commitments exist or schematic mappings  are provided by the users</a:t>
            </a:r>
          </a:p>
          <a:p>
            <a:pPr lvl="1"/>
            <a:r>
              <a:rPr lang="en-GB" dirty="0" smtClean="0">
                <a:solidFill>
                  <a:srgbClr val="0000FF"/>
                </a:solidFill>
              </a:rPr>
              <a:t>Complex</a:t>
            </a:r>
            <a:r>
              <a:rPr lang="en-GB" dirty="0" smtClean="0"/>
              <a:t>: assess similarity of attributes and relationships based on the similarity of their names or values</a:t>
            </a:r>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33</a:t>
            </a:fld>
            <a:endParaRPr lang="en-US" dirty="0"/>
          </a:p>
        </p:txBody>
      </p:sp>
    </p:spTree>
    <p:extLst>
      <p:ext uri="{BB962C8B-B14F-4D97-AF65-F5344CB8AC3E}">
        <p14:creationId xmlns:p14="http://schemas.microsoft.com/office/powerpoint/2010/main" val="247041505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522514" y="2419350"/>
            <a:ext cx="8279842" cy="2317750"/>
          </a:xfrm>
        </p:spPr>
        <p:txBody>
          <a:bodyPr/>
          <a:lstStyle/>
          <a:p>
            <a:r>
              <a:rPr lang="en-GB" dirty="0"/>
              <a:t>Matching and Resolving Entities (I):  </a:t>
            </a:r>
            <a:r>
              <a:rPr lang="en-GB" dirty="0" smtClean="0"/>
              <a:t>Blocking </a:t>
            </a:r>
            <a:r>
              <a:rPr lang="en-GB" dirty="0"/>
              <a:t>Techniques</a:t>
            </a:r>
          </a:p>
        </p:txBody>
      </p:sp>
    </p:spTree>
    <p:extLst>
      <p:ext uri="{BB962C8B-B14F-4D97-AF65-F5344CB8AC3E}">
        <p14:creationId xmlns:p14="http://schemas.microsoft.com/office/powerpoint/2010/main" val="2524272515"/>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39119" y="5952021"/>
            <a:ext cx="5563901" cy="429904"/>
          </a:xfrm>
        </p:spPr>
        <p:txBody>
          <a:bodyPr/>
          <a:lstStyle/>
          <a:p>
            <a:r>
              <a:rPr lang="en-US" dirty="0" smtClean="0"/>
              <a:t>Good for </a:t>
            </a:r>
            <a:r>
              <a:rPr lang="en-US" dirty="0"/>
              <a:t>high </a:t>
            </a:r>
            <a:r>
              <a:rPr lang="en-US" dirty="0" smtClean="0">
                <a:solidFill>
                  <a:srgbClr val="0000FF"/>
                </a:solidFill>
              </a:rPr>
              <a:t>Volumes</a:t>
            </a:r>
            <a:endParaRPr lang="en-US" dirty="0">
              <a:solidFill>
                <a:srgbClr val="0000FF"/>
              </a:solidFill>
            </a:endParaRPr>
          </a:p>
        </p:txBody>
      </p:sp>
      <p:sp>
        <p:nvSpPr>
          <p:cNvPr id="4" name="Slide Number Placeholder 3"/>
          <p:cNvSpPr>
            <a:spLocks noGrp="1"/>
          </p:cNvSpPr>
          <p:nvPr>
            <p:ph type="sldNum" sz="quarter" idx="10"/>
          </p:nvPr>
        </p:nvSpPr>
        <p:spPr/>
        <p:txBody>
          <a:bodyPr/>
          <a:lstStyle/>
          <a:p>
            <a:pPr>
              <a:defRPr/>
            </a:pPr>
            <a:fld id="{8CC49870-FC5F-1046-8A0C-D94918725A28}" type="slidenum">
              <a:rPr lang="en-US" smtClean="0"/>
              <a:pPr>
                <a:defRPr/>
              </a:pPr>
              <a:t>35</a:t>
            </a:fld>
            <a:endParaRPr lang="en-US" dirty="0"/>
          </a:p>
        </p:txBody>
      </p:sp>
      <p:sp>
        <p:nvSpPr>
          <p:cNvPr id="5" name="Title 1"/>
          <p:cNvSpPr>
            <a:spLocks noGrp="1"/>
          </p:cNvSpPr>
          <p:nvPr>
            <p:ph type="title"/>
          </p:nvPr>
        </p:nvSpPr>
        <p:spPr>
          <a:xfrm>
            <a:off x="671513" y="0"/>
            <a:ext cx="7805737" cy="873457"/>
          </a:xfrm>
        </p:spPr>
        <p:txBody>
          <a:bodyPr>
            <a:normAutofit/>
          </a:bodyPr>
          <a:lstStyle/>
          <a:p>
            <a:r>
              <a:rPr lang="en-US" dirty="0" smtClean="0"/>
              <a:t>Typical ER Workflow</a:t>
            </a:r>
            <a:endParaRPr lang="en-US" dirty="0"/>
          </a:p>
        </p:txBody>
      </p:sp>
      <p:grpSp>
        <p:nvGrpSpPr>
          <p:cNvPr id="11" name="Group 10"/>
          <p:cNvGrpSpPr/>
          <p:nvPr/>
        </p:nvGrpSpPr>
        <p:grpSpPr>
          <a:xfrm>
            <a:off x="3980340" y="2048120"/>
            <a:ext cx="4754223" cy="3756274"/>
            <a:chOff x="3980340" y="1556792"/>
            <a:chExt cx="4754223" cy="3756274"/>
          </a:xfrm>
        </p:grpSpPr>
        <p:sp>
          <p:nvSpPr>
            <p:cNvPr id="6" name="Rectangle 5"/>
            <p:cNvSpPr/>
            <p:nvPr/>
          </p:nvSpPr>
          <p:spPr>
            <a:xfrm>
              <a:off x="5106418" y="1556792"/>
              <a:ext cx="2990850"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3600" b="1" dirty="0" smtClean="0"/>
                <a:t>Matching</a:t>
              </a:r>
            </a:p>
            <a:p>
              <a:pPr algn="ctr">
                <a:buNone/>
              </a:pPr>
              <a:endParaRPr lang="en-US" sz="3600" dirty="0"/>
            </a:p>
            <a:p>
              <a:pPr algn="ctr">
                <a:buNone/>
              </a:pPr>
              <a:endParaRPr lang="en-US" sz="3600" dirty="0" smtClean="0"/>
            </a:p>
            <a:p>
              <a:pPr algn="ctr">
                <a:buNone/>
              </a:pPr>
              <a:endParaRPr lang="en-GB" sz="3600" dirty="0"/>
            </a:p>
          </p:txBody>
        </p:sp>
        <p:pic>
          <p:nvPicPr>
            <p:cNvPr id="9218" name="Picture 2" descr="See original imag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06417" y="2464295"/>
              <a:ext cx="2990850" cy="153352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p:cNvSpPr/>
            <p:nvPr/>
          </p:nvSpPr>
          <p:spPr>
            <a:xfrm>
              <a:off x="5063314" y="4467322"/>
              <a:ext cx="3671249" cy="845744"/>
            </a:xfrm>
            <a:prstGeom prst="rect">
              <a:avLst/>
            </a:prstGeom>
          </p:spPr>
          <p:txBody>
            <a:bodyPr wrap="square">
              <a:spAutoFit/>
            </a:bodyPr>
            <a:lstStyle/>
            <a:p>
              <a:pPr>
                <a:buNone/>
              </a:pPr>
              <a:r>
                <a:rPr lang="en-US" sz="2400" dirty="0" smtClean="0"/>
                <a:t>Recognize pairs of similar entity descriptions</a:t>
              </a:r>
              <a:endParaRPr lang="en-US" sz="2400" dirty="0"/>
            </a:p>
          </p:txBody>
        </p:sp>
        <p:sp>
          <p:nvSpPr>
            <p:cNvPr id="12" name="Right Arrow 11"/>
            <p:cNvSpPr/>
            <p:nvPr/>
          </p:nvSpPr>
          <p:spPr>
            <a:xfrm>
              <a:off x="3980340" y="2636912"/>
              <a:ext cx="1042034" cy="504056"/>
            </a:xfrm>
            <a:prstGeom prst="rightArrow">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sp>
        <p:nvSpPr>
          <p:cNvPr id="15" name="Right Arrow 14"/>
          <p:cNvSpPr/>
          <p:nvPr/>
        </p:nvSpPr>
        <p:spPr>
          <a:xfrm>
            <a:off x="8131658" y="3233960"/>
            <a:ext cx="1042034" cy="504056"/>
          </a:xfrm>
          <a:prstGeom prst="rightArrow">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nvGrpSpPr>
          <p:cNvPr id="16" name="Group 15"/>
          <p:cNvGrpSpPr/>
          <p:nvPr/>
        </p:nvGrpSpPr>
        <p:grpSpPr>
          <a:xfrm>
            <a:off x="30754" y="2048120"/>
            <a:ext cx="4165487" cy="3777774"/>
            <a:chOff x="30754" y="1556792"/>
            <a:chExt cx="4165487" cy="3777774"/>
          </a:xfrm>
        </p:grpSpPr>
        <p:sp>
          <p:nvSpPr>
            <p:cNvPr id="7" name="Rectangle 6"/>
            <p:cNvSpPr/>
            <p:nvPr/>
          </p:nvSpPr>
          <p:spPr>
            <a:xfrm>
              <a:off x="1131607" y="1556792"/>
              <a:ext cx="2798952"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3600" b="1" dirty="0" smtClean="0"/>
                <a:t>Blocking</a:t>
              </a:r>
            </a:p>
            <a:p>
              <a:pPr algn="ctr">
                <a:buNone/>
              </a:pPr>
              <a:endParaRPr lang="en-US" sz="3600" dirty="0"/>
            </a:p>
            <a:p>
              <a:pPr algn="ctr">
                <a:buNone/>
              </a:pPr>
              <a:endParaRPr lang="en-US" sz="3600" dirty="0" smtClean="0"/>
            </a:p>
            <a:p>
              <a:pPr algn="ctr">
                <a:buNone/>
              </a:pPr>
              <a:endParaRPr lang="en-GB" sz="3600" dirty="0"/>
            </a:p>
          </p:txBody>
        </p:sp>
        <p:sp>
          <p:nvSpPr>
            <p:cNvPr id="8" name="TextBox 7"/>
            <p:cNvSpPr txBox="1"/>
            <p:nvPr/>
          </p:nvSpPr>
          <p:spPr>
            <a:xfrm>
              <a:off x="980296" y="4512931"/>
              <a:ext cx="3215945" cy="821635"/>
            </a:xfrm>
            <a:prstGeom prst="rect">
              <a:avLst/>
            </a:prstGeom>
            <a:noFill/>
          </p:spPr>
          <p:txBody>
            <a:bodyPr wrap="none" rtlCol="0">
              <a:spAutoFit/>
            </a:bodyPr>
            <a:lstStyle/>
            <a:p>
              <a:pPr>
                <a:spcBef>
                  <a:spcPts val="0"/>
                </a:spcBef>
                <a:buNone/>
              </a:pPr>
              <a:r>
                <a:rPr lang="en-US" sz="2400" dirty="0"/>
                <a:t>Group similar </a:t>
              </a:r>
              <a:r>
                <a:rPr lang="en-US" sz="2400" dirty="0" smtClean="0"/>
                <a:t>enough </a:t>
              </a:r>
            </a:p>
            <a:p>
              <a:pPr>
                <a:spcBef>
                  <a:spcPts val="0"/>
                </a:spcBef>
                <a:buNone/>
              </a:pPr>
              <a:r>
                <a:rPr lang="en-US" sz="2400" dirty="0" smtClean="0"/>
                <a:t>entity </a:t>
              </a:r>
              <a:r>
                <a:rPr lang="en-US" sz="2400" dirty="0"/>
                <a:t>descriptions</a:t>
              </a:r>
            </a:p>
          </p:txBody>
        </p:sp>
        <p:sp>
          <p:nvSpPr>
            <p:cNvPr id="14" name="Right Arrow 13"/>
            <p:cNvSpPr/>
            <p:nvPr/>
          </p:nvSpPr>
          <p:spPr>
            <a:xfrm>
              <a:off x="30754" y="2742632"/>
              <a:ext cx="1042034" cy="504056"/>
            </a:xfrm>
            <a:prstGeom prst="rightArrow">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9223"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63099" y="2056427"/>
              <a:ext cx="1972617" cy="2236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7" name="TextBox 16"/>
          <p:cNvSpPr txBox="1"/>
          <p:nvPr/>
        </p:nvSpPr>
        <p:spPr>
          <a:xfrm>
            <a:off x="1116409" y="1297171"/>
            <a:ext cx="2328530" cy="845809"/>
          </a:xfrm>
          <a:prstGeom prst="rect">
            <a:avLst/>
          </a:prstGeom>
          <a:noFill/>
        </p:spPr>
        <p:txBody>
          <a:bodyPr wrap="square" rtlCol="0">
            <a:spAutoFit/>
          </a:bodyPr>
          <a:lstStyle/>
          <a:p>
            <a:pPr>
              <a:buNone/>
            </a:pPr>
            <a:r>
              <a:rPr lang="en-US" dirty="0" smtClean="0"/>
              <a:t>O(n) </a:t>
            </a:r>
            <a:br>
              <a:rPr lang="en-US" dirty="0" smtClean="0"/>
            </a:br>
            <a:r>
              <a:rPr lang="en-US" sz="1600" dirty="0" smtClean="0"/>
              <a:t>if hash-based</a:t>
            </a:r>
            <a:endParaRPr lang="en-US" sz="1600" dirty="0"/>
          </a:p>
        </p:txBody>
      </p:sp>
      <p:sp>
        <p:nvSpPr>
          <p:cNvPr id="18" name="TextBox 17"/>
          <p:cNvSpPr txBox="1"/>
          <p:nvPr/>
        </p:nvSpPr>
        <p:spPr>
          <a:xfrm>
            <a:off x="5092997" y="1279439"/>
            <a:ext cx="4890976" cy="845809"/>
          </a:xfrm>
          <a:prstGeom prst="rect">
            <a:avLst/>
          </a:prstGeom>
          <a:noFill/>
        </p:spPr>
        <p:txBody>
          <a:bodyPr wrap="square" rtlCol="0">
            <a:spAutoFit/>
          </a:bodyPr>
          <a:lstStyle/>
          <a:p>
            <a:pPr>
              <a:buNone/>
            </a:pPr>
            <a:r>
              <a:rPr lang="en-US" dirty="0" smtClean="0"/>
              <a:t>O(b</a:t>
            </a:r>
            <a:r>
              <a:rPr lang="en-US" dirty="0" smtClean="0">
                <a:latin typeface="Calibri"/>
              </a:rPr>
              <a:t>∙d</a:t>
            </a:r>
            <a:r>
              <a:rPr lang="en-US" baseline="30000" dirty="0" smtClean="0">
                <a:latin typeface="Calibri"/>
              </a:rPr>
              <a:t>2</a:t>
            </a:r>
            <a:r>
              <a:rPr lang="en-US" dirty="0" smtClean="0"/>
              <a:t>) </a:t>
            </a:r>
            <a:br>
              <a:rPr lang="en-US" dirty="0" smtClean="0"/>
            </a:br>
            <a:r>
              <a:rPr lang="en-US" sz="1600" dirty="0" smtClean="0"/>
              <a:t>b blocks of d descriptions (</a:t>
            </a:r>
            <a:r>
              <a:rPr lang="en-US" sz="1600" dirty="0" err="1" smtClean="0"/>
              <a:t>avg</a:t>
            </a:r>
            <a:r>
              <a:rPr lang="en-US" sz="1600" dirty="0" smtClean="0"/>
              <a:t>)</a:t>
            </a:r>
            <a:endParaRPr lang="en-US" dirty="0" smtClean="0"/>
          </a:p>
        </p:txBody>
      </p:sp>
      <p:sp>
        <p:nvSpPr>
          <p:cNvPr id="19" name="TextBox 18"/>
          <p:cNvSpPr txBox="1"/>
          <p:nvPr/>
        </p:nvSpPr>
        <p:spPr>
          <a:xfrm>
            <a:off x="5117801" y="1293610"/>
            <a:ext cx="3611529" cy="845809"/>
          </a:xfrm>
          <a:prstGeom prst="rect">
            <a:avLst/>
          </a:prstGeom>
          <a:noFill/>
        </p:spPr>
        <p:txBody>
          <a:bodyPr wrap="square" rtlCol="0">
            <a:spAutoFit/>
          </a:bodyPr>
          <a:lstStyle/>
          <a:p>
            <a:pPr>
              <a:buNone/>
            </a:pPr>
            <a:r>
              <a:rPr lang="en-US" dirty="0" smtClean="0"/>
              <a:t>O(n</a:t>
            </a:r>
            <a:r>
              <a:rPr lang="en-US" baseline="30000" dirty="0" smtClean="0">
                <a:latin typeface="Calibri"/>
              </a:rPr>
              <a:t>2</a:t>
            </a:r>
            <a:r>
              <a:rPr lang="en-US" dirty="0" smtClean="0"/>
              <a:t>) </a:t>
            </a:r>
            <a:br>
              <a:rPr lang="en-US" dirty="0" smtClean="0"/>
            </a:br>
            <a:r>
              <a:rPr lang="en-US" sz="1600" dirty="0" smtClean="0"/>
              <a:t>n entity descriptions</a:t>
            </a:r>
            <a:endParaRPr lang="en-US" dirty="0" smtClean="0"/>
          </a:p>
        </p:txBody>
      </p:sp>
      <p:sp>
        <p:nvSpPr>
          <p:cNvPr id="21" name="TextBox 20"/>
          <p:cNvSpPr txBox="1"/>
          <p:nvPr/>
        </p:nvSpPr>
        <p:spPr>
          <a:xfrm>
            <a:off x="522068" y="801912"/>
            <a:ext cx="7871305" cy="444930"/>
          </a:xfrm>
          <a:prstGeom prst="rect">
            <a:avLst/>
          </a:prstGeom>
          <a:solidFill>
            <a:schemeClr val="accent1">
              <a:lumMod val="75000"/>
            </a:schemeClr>
          </a:solidFill>
          <a:ln>
            <a:solidFill>
              <a:schemeClr val="tx1"/>
            </a:solidFill>
          </a:ln>
        </p:spPr>
        <p:txBody>
          <a:bodyPr wrap="square" lIns="72000" rIns="36000" rtlCol="0">
            <a:spAutoFit/>
          </a:bodyPr>
          <a:lstStyle/>
          <a:p>
            <a:pPr algn="ctr">
              <a:buNone/>
            </a:pPr>
            <a:r>
              <a:rPr lang="en-US" sz="2400" dirty="0" smtClean="0">
                <a:solidFill>
                  <a:schemeClr val="bg1"/>
                </a:solidFill>
              </a:rPr>
              <a:t>Reduce comparisons leading to non-matching entities</a:t>
            </a:r>
          </a:p>
        </p:txBody>
      </p:sp>
      <p:sp>
        <p:nvSpPr>
          <p:cNvPr id="20" name="Rectangle 19"/>
          <p:cNvSpPr/>
          <p:nvPr/>
        </p:nvSpPr>
        <p:spPr>
          <a:xfrm>
            <a:off x="1439734" y="4773304"/>
            <a:ext cx="6096000" cy="2057400"/>
          </a:xfrm>
          <a:prstGeom prst="rect">
            <a:avLst/>
          </a:prstGeom>
          <a:solidFill>
            <a:schemeClr val="accent2">
              <a:lumMod val="60000"/>
              <a:lumOff val="40000"/>
            </a:schemeClr>
          </a:solidFill>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buNone/>
            </a:pPr>
            <a:r>
              <a:rPr lang="en-US" sz="2400" dirty="0" smtClean="0"/>
              <a:t>Preliminary experiment over 9M entity descriptions in a cluster of 15 VMs:</a:t>
            </a:r>
          </a:p>
          <a:p>
            <a:pPr algn="ctr">
              <a:buNone/>
            </a:pPr>
            <a:r>
              <a:rPr lang="en-US" sz="2400" dirty="0" smtClean="0"/>
              <a:t>ER workflow without blocking: &gt;200 hrs</a:t>
            </a:r>
          </a:p>
          <a:p>
            <a:pPr algn="ctr">
              <a:buNone/>
            </a:pPr>
            <a:r>
              <a:rPr lang="en-US" sz="2400" dirty="0" smtClean="0"/>
              <a:t>ER workflow with blocking: 11 hrs</a:t>
            </a:r>
            <a:endParaRPr lang="en-US" sz="2400" dirty="0"/>
          </a:p>
        </p:txBody>
      </p:sp>
    </p:spTree>
    <p:extLst>
      <p:ext uri="{BB962C8B-B14F-4D97-AF65-F5344CB8AC3E}">
        <p14:creationId xmlns:p14="http://schemas.microsoft.com/office/powerpoint/2010/main" val="24738605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6" presetClass="entr" presetSubtype="16"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circle(in)">
                                      <p:cBhvr>
                                        <p:cTn id="11" dur="2000"/>
                                        <p:tgtEl>
                                          <p:spTgt spid="16"/>
                                        </p:tgtEl>
                                      </p:cBhvr>
                                    </p:animEffect>
                                  </p:childTnLst>
                                </p:cTn>
                              </p:par>
                            </p:childTnLst>
                          </p:cTn>
                        </p:par>
                        <p:par>
                          <p:cTn id="12" fill="hold">
                            <p:stCondLst>
                              <p:cond delay="2000"/>
                            </p:stCondLst>
                            <p:childTnLst>
                              <p:par>
                                <p:cTn id="13" presetID="1" presetClass="exit" presetSubtype="0" fill="hold" grpId="1" nodeType="after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7" grpId="0"/>
      <p:bldP spid="18" grpId="0"/>
      <p:bldP spid="19" grpId="0"/>
      <p:bldP spid="19" grpId="1"/>
      <p:bldP spid="21" grpId="0" animBg="1"/>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596210" y="0"/>
            <a:ext cx="7805737" cy="722630"/>
          </a:xfrm>
        </p:spPr>
        <p:txBody>
          <a:bodyPr/>
          <a:lstStyle/>
          <a:p>
            <a:r>
              <a:rPr lang="en-GB" dirty="0" smtClean="0"/>
              <a:t>Blocking: Formal Definition</a:t>
            </a:r>
            <a:endParaRPr lang="el-GR"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252663" y="1831975"/>
                <a:ext cx="8771021" cy="4181475"/>
              </a:xfrm>
            </p:spPr>
            <p:txBody>
              <a:bodyPr/>
              <a:lstStyle/>
              <a:p>
                <a:pPr marL="276225" indent="-342900"/>
                <a:r>
                  <a:rPr lang="en-GB" sz="2400" dirty="0" smtClean="0"/>
                  <a:t>Let</a:t>
                </a:r>
              </a:p>
              <a:p>
                <a:pPr lvl="1"/>
                <a:r>
                  <a:rPr lang="en-GB" dirty="0">
                    <a:latin typeface="Lucida Console" panose="020B0609040504020204" pitchFamily="49" charset="0"/>
                  </a:rPr>
                  <a:t>E = {e</a:t>
                </a:r>
                <a:r>
                  <a:rPr lang="en-GB" baseline="-25000" dirty="0">
                    <a:latin typeface="Lucida Console" panose="020B0609040504020204" pitchFamily="49" charset="0"/>
                  </a:rPr>
                  <a:t>1</a:t>
                </a:r>
                <a:r>
                  <a:rPr lang="en-GB" dirty="0">
                    <a:latin typeface="Lucida Console" panose="020B0609040504020204" pitchFamily="49" charset="0"/>
                  </a:rPr>
                  <a:t>, ..., </a:t>
                </a:r>
                <a:r>
                  <a:rPr lang="en-GB" dirty="0" err="1">
                    <a:latin typeface="Lucida Console" panose="020B0609040504020204" pitchFamily="49" charset="0"/>
                  </a:rPr>
                  <a:t>e</a:t>
                </a:r>
                <a:r>
                  <a:rPr lang="en-GB" baseline="-25000" dirty="0" err="1">
                    <a:latin typeface="Lucida Console" panose="020B0609040504020204" pitchFamily="49" charset="0"/>
                  </a:rPr>
                  <a:t>m</a:t>
                </a:r>
                <a:r>
                  <a:rPr lang="en-GB" dirty="0">
                    <a:latin typeface="Lucida Console" panose="020B0609040504020204" pitchFamily="49" charset="0"/>
                  </a:rPr>
                  <a:t>} </a:t>
                </a:r>
                <a:r>
                  <a:rPr lang="en-GB" dirty="0"/>
                  <a:t>is a </a:t>
                </a:r>
                <a:r>
                  <a:rPr lang="en-GB" dirty="0">
                    <a:solidFill>
                      <a:srgbClr val="0000FF"/>
                    </a:solidFill>
                  </a:rPr>
                  <a:t>set</a:t>
                </a:r>
                <a:r>
                  <a:rPr lang="en-GB" dirty="0"/>
                  <a:t> of </a:t>
                </a:r>
                <a:r>
                  <a:rPr lang="en-GB" dirty="0">
                    <a:solidFill>
                      <a:srgbClr val="0000FF"/>
                    </a:solidFill>
                  </a:rPr>
                  <a:t>entity descriptions </a:t>
                </a:r>
              </a:p>
              <a:p>
                <a:r>
                  <a:rPr lang="en-US" sz="2400" dirty="0"/>
                  <a:t>A </a:t>
                </a:r>
                <a:r>
                  <a:rPr lang="en-US" sz="2400" dirty="0">
                    <a:solidFill>
                      <a:srgbClr val="0000FF"/>
                    </a:solidFill>
                  </a:rPr>
                  <a:t>blocking </a:t>
                </a:r>
                <a:r>
                  <a:rPr lang="en-US" sz="2400" dirty="0" smtClean="0">
                    <a:solidFill>
                      <a:srgbClr val="0000FF"/>
                    </a:solidFill>
                  </a:rPr>
                  <a:t>collection </a:t>
                </a:r>
                <a:r>
                  <a:rPr lang="en-GB" sz="2400" dirty="0" smtClean="0"/>
                  <a:t>is </a:t>
                </a:r>
                <a:r>
                  <a:rPr lang="en-GB" sz="2400" dirty="0"/>
                  <a:t>a set of </a:t>
                </a:r>
                <a:r>
                  <a:rPr lang="en-GB" sz="2400" dirty="0" smtClean="0"/>
                  <a:t>blocks, </a:t>
                </a:r>
                <a:r>
                  <a:rPr lang="en-GB" sz="2400" dirty="0">
                    <a:latin typeface="Lucida Console" panose="020B0609040504020204" pitchFamily="49" charset="0"/>
                  </a:rPr>
                  <a:t>B </a:t>
                </a:r>
                <a:r>
                  <a:rPr lang="en-GB" sz="2400" dirty="0" smtClean="0">
                    <a:latin typeface="Lucida Console" panose="020B0609040504020204" pitchFamily="49" charset="0"/>
                  </a:rPr>
                  <a:t>= {b</a:t>
                </a:r>
                <a:r>
                  <a:rPr lang="en-GB" sz="2400" baseline="-25000" dirty="0" smtClean="0">
                    <a:latin typeface="Lucida Console" panose="020B0609040504020204" pitchFamily="49" charset="0"/>
                  </a:rPr>
                  <a:t>1</a:t>
                </a:r>
                <a:r>
                  <a:rPr lang="en-GB" sz="2400" dirty="0" smtClean="0">
                    <a:latin typeface="Lucida Console" panose="020B0609040504020204" pitchFamily="49" charset="0"/>
                  </a:rPr>
                  <a:t>, …, </a:t>
                </a:r>
                <a:r>
                  <a:rPr lang="en-GB" sz="2400" dirty="0" err="1" smtClean="0">
                    <a:latin typeface="Lucida Console" panose="020B0609040504020204" pitchFamily="49" charset="0"/>
                  </a:rPr>
                  <a:t>b</a:t>
                </a:r>
                <a:r>
                  <a:rPr lang="en-GB" sz="2400" baseline="-25000" dirty="0" err="1" smtClean="0">
                    <a:latin typeface="Lucida Console" panose="020B0609040504020204" pitchFamily="49" charset="0"/>
                  </a:rPr>
                  <a:t>m</a:t>
                </a:r>
                <a:r>
                  <a:rPr lang="en-GB" sz="2400" dirty="0" smtClean="0">
                    <a:latin typeface="Lucida Console" panose="020B0609040504020204" pitchFamily="49" charset="0"/>
                  </a:rPr>
                  <a:t>}</a:t>
                </a:r>
                <a:r>
                  <a:rPr lang="en-GB" sz="2400" dirty="0" smtClean="0"/>
                  <a:t>, </a:t>
                </a:r>
                <a:r>
                  <a:rPr lang="en-GB" sz="2400" dirty="0"/>
                  <a:t>containing entity descriptions </a:t>
                </a:r>
                <a:r>
                  <a:rPr lang="en-GB" sz="2400" dirty="0" smtClean="0"/>
                  <a:t>such </a:t>
                </a:r>
                <a:r>
                  <a:rPr lang="en-GB" sz="2400" dirty="0"/>
                  <a:t>that</a:t>
                </a:r>
                <a:r>
                  <a:rPr lang="en-GB" sz="2400" dirty="0" smtClean="0"/>
                  <a:t>, </a:t>
                </a:r>
                <a14:m>
                  <m:oMath xmlns:m="http://schemas.openxmlformats.org/officeDocument/2006/math">
                    <m:r>
                      <a:rPr lang="en-GB" sz="3600" i="1" smtClean="0">
                        <a:latin typeface="Cambria Math" panose="02040503050406030204" pitchFamily="18" charset="0"/>
                        <a:ea typeface="Cambria Math" panose="02040503050406030204" pitchFamily="18" charset="0"/>
                      </a:rPr>
                      <m:t>∪</m:t>
                    </m:r>
                    <m:r>
                      <a:rPr lang="en-GB" sz="3600" b="0" i="1" baseline="-25000" smtClean="0">
                        <a:latin typeface="Cambria Math" panose="02040503050406030204" pitchFamily="18" charset="0"/>
                        <a:ea typeface="Cambria Math" panose="02040503050406030204" pitchFamily="18" charset="0"/>
                      </a:rPr>
                      <m:t>𝑏𝑖</m:t>
                    </m:r>
                    <m:r>
                      <a:rPr lang="en-GB" sz="3600" b="0" i="1" baseline="-25000" smtClean="0">
                        <a:latin typeface="Cambria Math" panose="02040503050406030204" pitchFamily="18" charset="0"/>
                        <a:ea typeface="Cambria Math" panose="02040503050406030204" pitchFamily="18" charset="0"/>
                      </a:rPr>
                      <m:t>∈</m:t>
                    </m:r>
                    <m:r>
                      <a:rPr lang="en-GB" sz="3600" b="0" i="1" baseline="-25000" smtClean="0">
                        <a:latin typeface="Cambria Math" panose="02040503050406030204" pitchFamily="18" charset="0"/>
                        <a:ea typeface="Cambria Math" panose="02040503050406030204" pitchFamily="18" charset="0"/>
                      </a:rPr>
                      <m:t>𝐵</m:t>
                    </m:r>
                  </m:oMath>
                </a14:m>
                <a:r>
                  <a:rPr lang="en-GB" sz="2400" baseline="-25000" dirty="0" smtClean="0">
                    <a:latin typeface="Lucida Console" panose="020B0609040504020204" pitchFamily="49" charset="0"/>
                  </a:rPr>
                  <a:t> </a:t>
                </a:r>
                <a:r>
                  <a:rPr lang="en-GB" sz="2400" dirty="0">
                    <a:latin typeface="Lucida Console" panose="020B0609040504020204" pitchFamily="49" charset="0"/>
                  </a:rPr>
                  <a:t>= E</a:t>
                </a:r>
                <a:endParaRPr lang="el-GR" sz="2400" baseline="-25000" dirty="0">
                  <a:latin typeface="Lucida Console" panose="020B0609040504020204" pitchFamily="49" charset="0"/>
                </a:endParaRPr>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252663" y="1831975"/>
                <a:ext cx="8771021" cy="4181475"/>
              </a:xfrm>
              <a:blipFill>
                <a:blip r:embed="rId3"/>
                <a:stretch>
                  <a:fillRect l="-973" t="-2628"/>
                </a:stretch>
              </a:blipFill>
            </p:spPr>
            <p:txBody>
              <a:bodyPr/>
              <a:lstStyle/>
              <a:p>
                <a:r>
                  <a:rPr lang="el-GR">
                    <a:noFill/>
                  </a:rPr>
                  <a:t> </a:t>
                </a:r>
              </a:p>
            </p:txBody>
          </p:sp>
        </mc:Fallback>
      </mc:AlternateContent>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36</a:t>
            </a:fld>
            <a:endParaRPr lang="en-US" dirty="0"/>
          </a:p>
        </p:txBody>
      </p:sp>
    </p:spTree>
    <p:extLst>
      <p:ext uri="{BB962C8B-B14F-4D97-AF65-F5344CB8AC3E}">
        <p14:creationId xmlns:p14="http://schemas.microsoft.com/office/powerpoint/2010/main" val="320533685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0"/>
            <a:ext cx="9144000" cy="812124"/>
          </a:xfrm>
        </p:spPr>
        <p:txBody>
          <a:bodyPr/>
          <a:lstStyle/>
          <a:p>
            <a:r>
              <a:rPr lang="en-US" dirty="0"/>
              <a:t>Token Blocking [</a:t>
            </a:r>
            <a:r>
              <a:rPr lang="en-US" dirty="0" err="1"/>
              <a:t>Papadakis</a:t>
            </a:r>
            <a:r>
              <a:rPr lang="en-US" dirty="0"/>
              <a:t> et al. 2011]</a:t>
            </a:r>
            <a:endParaRPr lang="el-GR" dirty="0"/>
          </a:p>
        </p:txBody>
      </p:sp>
      <p:sp>
        <p:nvSpPr>
          <p:cNvPr id="3" name="Espace réservé du contenu 2"/>
          <p:cNvSpPr>
            <a:spLocks noGrp="1"/>
          </p:cNvSpPr>
          <p:nvPr>
            <p:ph idx="1"/>
          </p:nvPr>
        </p:nvSpPr>
        <p:spPr>
          <a:xfrm>
            <a:off x="0" y="1036610"/>
            <a:ext cx="9144000" cy="5195748"/>
          </a:xfrm>
        </p:spPr>
        <p:txBody>
          <a:bodyPr/>
          <a:lstStyle/>
          <a:p>
            <a:r>
              <a:rPr lang="en-US" sz="2400" dirty="0"/>
              <a:t>Assume two clean sets </a:t>
            </a:r>
            <a:r>
              <a:rPr lang="en-US" sz="2400" dirty="0" smtClean="0"/>
              <a:t>KB</a:t>
            </a:r>
            <a:r>
              <a:rPr lang="en-US" sz="2400" baseline="-25000" dirty="0" smtClean="0"/>
              <a:t>1</a:t>
            </a:r>
            <a:r>
              <a:rPr lang="en-US" sz="2400" dirty="0"/>
              <a:t>, </a:t>
            </a:r>
            <a:r>
              <a:rPr lang="en-US" sz="2400" dirty="0" smtClean="0"/>
              <a:t>KB</a:t>
            </a:r>
            <a:r>
              <a:rPr lang="en-US" sz="2400" baseline="-25000" dirty="0" smtClean="0"/>
              <a:t>2</a:t>
            </a:r>
            <a:r>
              <a:rPr lang="en-US" sz="2400" dirty="0" smtClean="0"/>
              <a:t> </a:t>
            </a:r>
            <a:r>
              <a:rPr lang="en-US" sz="2400" dirty="0"/>
              <a:t>of entity </a:t>
            </a:r>
            <a:r>
              <a:rPr lang="en-US" sz="2400" dirty="0" smtClean="0"/>
              <a:t>descriptions free of intra-overlapping (</a:t>
            </a:r>
            <a:r>
              <a:rPr lang="en-US" sz="2400" i="1" dirty="0" smtClean="0">
                <a:solidFill>
                  <a:srgbClr val="0000FF"/>
                </a:solidFill>
              </a:rPr>
              <a:t>Clean-Clean ER)</a:t>
            </a:r>
            <a:endParaRPr lang="en-US" sz="2400" i="1" dirty="0">
              <a:solidFill>
                <a:srgbClr val="0000FF"/>
              </a:solidFill>
            </a:endParaRPr>
          </a:p>
          <a:p>
            <a:r>
              <a:rPr lang="en-US" sz="2400" dirty="0"/>
              <a:t>Each distinct token </a:t>
            </a:r>
            <a:r>
              <a:rPr lang="en-US" sz="2400" dirty="0" err="1"/>
              <a:t>t</a:t>
            </a:r>
            <a:r>
              <a:rPr lang="en-US" sz="2400" baseline="-25000" dirty="0" err="1"/>
              <a:t>i</a:t>
            </a:r>
            <a:r>
              <a:rPr lang="en-US" sz="2400" baseline="-25000" dirty="0"/>
              <a:t> </a:t>
            </a:r>
            <a:r>
              <a:rPr lang="en-US" sz="2400" dirty="0"/>
              <a:t>of </a:t>
            </a:r>
            <a:r>
              <a:rPr lang="en-US" sz="2400" dirty="0" smtClean="0"/>
              <a:t>values </a:t>
            </a:r>
            <a:r>
              <a:rPr lang="en-US" sz="2400" dirty="0"/>
              <a:t>of </a:t>
            </a:r>
            <a:r>
              <a:rPr lang="en-US" sz="2400" dirty="0" smtClean="0"/>
              <a:t>entity descriptions </a:t>
            </a:r>
            <a:r>
              <a:rPr lang="en-US" sz="2400" dirty="0"/>
              <a:t>in KB</a:t>
            </a:r>
            <a:r>
              <a:rPr lang="en-US" sz="2400" baseline="-25000" dirty="0"/>
              <a:t>1 </a:t>
            </a:r>
            <a:r>
              <a:rPr lang="en-US" sz="2400" dirty="0" smtClean="0"/>
              <a:t>∪ KB</a:t>
            </a:r>
            <a:r>
              <a:rPr lang="en-US" sz="2400" baseline="-25000" dirty="0" smtClean="0"/>
              <a:t>2</a:t>
            </a:r>
            <a:r>
              <a:rPr lang="en-US" sz="2400" dirty="0" smtClean="0"/>
              <a:t> corresponds </a:t>
            </a:r>
            <a:r>
              <a:rPr lang="en-US" sz="2400" dirty="0"/>
              <a:t>to a block</a:t>
            </a:r>
          </a:p>
          <a:p>
            <a:pPr lvl="1"/>
            <a:r>
              <a:rPr lang="en-US" dirty="0"/>
              <a:t>Each block contains all entity descriptions </a:t>
            </a:r>
            <a:r>
              <a:rPr lang="en-US" dirty="0" smtClean="0">
                <a:solidFill>
                  <a:srgbClr val="0000FF"/>
                </a:solidFill>
              </a:rPr>
              <a:t>sharing</a:t>
            </a:r>
            <a:r>
              <a:rPr lang="en-US" dirty="0" smtClean="0"/>
              <a:t> </a:t>
            </a:r>
            <a:r>
              <a:rPr lang="en-US" dirty="0"/>
              <a:t>the corresponding </a:t>
            </a:r>
            <a:r>
              <a:rPr lang="en-US" dirty="0" smtClean="0">
                <a:solidFill>
                  <a:srgbClr val="0000FF"/>
                </a:solidFill>
              </a:rPr>
              <a:t>token</a:t>
            </a:r>
            <a:r>
              <a:rPr lang="en-US" dirty="0" smtClean="0"/>
              <a:t> </a:t>
            </a:r>
            <a:endParaRPr lang="en-US" dirty="0"/>
          </a:p>
          <a:p>
            <a:pPr lvl="1"/>
            <a:r>
              <a:rPr lang="en-US" dirty="0"/>
              <a:t>Pairs originating from the </a:t>
            </a:r>
            <a:r>
              <a:rPr lang="en-US" dirty="0">
                <a:solidFill>
                  <a:srgbClr val="0000FF"/>
                </a:solidFill>
              </a:rPr>
              <a:t>same (clean) </a:t>
            </a:r>
            <a:r>
              <a:rPr lang="en-US" dirty="0" smtClean="0">
                <a:solidFill>
                  <a:srgbClr val="0000FF"/>
                </a:solidFill>
              </a:rPr>
              <a:t>KB </a:t>
            </a:r>
            <a:r>
              <a:rPr lang="en-US" dirty="0">
                <a:solidFill>
                  <a:srgbClr val="0000FF"/>
                </a:solidFill>
              </a:rPr>
              <a:t>are not </a:t>
            </a:r>
            <a:r>
              <a:rPr lang="en-US" dirty="0" smtClean="0">
                <a:solidFill>
                  <a:srgbClr val="0000FF"/>
                </a:solidFill>
              </a:rPr>
              <a:t>compared</a:t>
            </a:r>
            <a:endParaRPr lang="en-US" dirty="0">
              <a:solidFill>
                <a:srgbClr val="0000FF"/>
              </a:solidFill>
            </a:endParaRPr>
          </a:p>
          <a:p>
            <a:r>
              <a:rPr lang="en-GB" sz="2400" dirty="0"/>
              <a:t>Token blocking offers a </a:t>
            </a:r>
            <a:r>
              <a:rPr lang="en-GB" sz="2400" dirty="0">
                <a:solidFill>
                  <a:srgbClr val="0000FF"/>
                </a:solidFill>
              </a:rPr>
              <a:t>brute-force method </a:t>
            </a:r>
            <a:r>
              <a:rPr lang="en-GB" sz="2400" dirty="0"/>
              <a:t>for </a:t>
            </a:r>
            <a:r>
              <a:rPr lang="en-GB" sz="2400" dirty="0" smtClean="0"/>
              <a:t>comparing descriptions </a:t>
            </a:r>
            <a:r>
              <a:rPr lang="en-GB" sz="2400" dirty="0"/>
              <a:t>even </a:t>
            </a:r>
            <a:r>
              <a:rPr lang="en-GB" sz="2400" dirty="0" smtClean="0"/>
              <a:t>if they are </a:t>
            </a:r>
            <a:r>
              <a:rPr lang="en-GB" sz="2400" dirty="0" smtClean="0">
                <a:solidFill>
                  <a:srgbClr val="0000FF"/>
                </a:solidFill>
              </a:rPr>
              <a:t>highly heterogeneous</a:t>
            </a:r>
          </a:p>
          <a:p>
            <a:pPr lvl="1"/>
            <a:r>
              <a:rPr lang="en-US" dirty="0" smtClean="0"/>
              <a:t>The </a:t>
            </a:r>
            <a:r>
              <a:rPr lang="en-US" dirty="0"/>
              <a:t>same pair of descriptions is contained in many </a:t>
            </a:r>
            <a:r>
              <a:rPr lang="en-US" dirty="0" smtClean="0"/>
              <a:t>blocks (</a:t>
            </a:r>
            <a:r>
              <a:rPr lang="en-US" dirty="0" smtClean="0">
                <a:solidFill>
                  <a:srgbClr val="0000FF"/>
                </a:solidFill>
              </a:rPr>
              <a:t>redundant</a:t>
            </a:r>
            <a:r>
              <a:rPr lang="en-US" dirty="0" smtClean="0"/>
              <a:t> comparisons)</a:t>
            </a:r>
            <a:endParaRPr lang="en-US" dirty="0"/>
          </a:p>
          <a:p>
            <a:pPr lvl="1"/>
            <a:r>
              <a:rPr lang="en-US" dirty="0"/>
              <a:t>Many dissimilar pairs are put in the same </a:t>
            </a:r>
            <a:r>
              <a:rPr lang="en-US" dirty="0" smtClean="0"/>
              <a:t>block (</a:t>
            </a:r>
            <a:r>
              <a:rPr lang="en-US" dirty="0" smtClean="0">
                <a:solidFill>
                  <a:srgbClr val="0000FF"/>
                </a:solidFill>
              </a:rPr>
              <a:t>unnecessary</a:t>
            </a:r>
            <a:r>
              <a:rPr lang="en-US" dirty="0" smtClean="0"/>
              <a:t> comparisons)</a:t>
            </a:r>
            <a:endParaRPr lang="en-US" dirty="0"/>
          </a:p>
          <a:p>
            <a:endParaRPr lang="el-GR" sz="2400"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37</a:t>
            </a:fld>
            <a:endParaRPr lang="en-US" dirty="0"/>
          </a:p>
        </p:txBody>
      </p:sp>
    </p:spTree>
    <p:extLst>
      <p:ext uri="{BB962C8B-B14F-4D97-AF65-F5344CB8AC3E}">
        <p14:creationId xmlns:p14="http://schemas.microsoft.com/office/powerpoint/2010/main" val="2381834016"/>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814" y="13128"/>
            <a:ext cx="8580475" cy="932803"/>
          </a:xfrm>
        </p:spPr>
        <p:txBody>
          <a:bodyPr/>
          <a:lstStyle/>
          <a:p>
            <a:r>
              <a:rPr lang="en-US" dirty="0" smtClean="0"/>
              <a:t>Token Blocking Example</a:t>
            </a:r>
            <a:endParaRPr lang="en-US" dirty="0"/>
          </a:p>
        </p:txBody>
      </p:sp>
      <p:sp>
        <p:nvSpPr>
          <p:cNvPr id="4" name="Slide Number Placeholder 3"/>
          <p:cNvSpPr>
            <a:spLocks noGrp="1"/>
          </p:cNvSpPr>
          <p:nvPr>
            <p:ph type="sldNum" sz="quarter" idx="10"/>
          </p:nvPr>
        </p:nvSpPr>
        <p:spPr>
          <a:xfrm>
            <a:off x="8537575" y="6515100"/>
            <a:ext cx="282575" cy="276225"/>
          </a:xfrm>
        </p:spPr>
        <p:txBody>
          <a:bodyPr/>
          <a:lstStyle/>
          <a:p>
            <a:pPr>
              <a:defRPr/>
            </a:pPr>
            <a:fld id="{8CC49870-FC5F-1046-8A0C-D94918725A28}" type="slidenum">
              <a:rPr lang="en-US" smtClean="0"/>
              <a:pPr>
                <a:defRPr/>
              </a:pPr>
              <a:t>38</a:t>
            </a:fld>
            <a:endParaRPr lang="en-US" dirty="0"/>
          </a:p>
        </p:txBody>
      </p:sp>
      <p:graphicFrame>
        <p:nvGraphicFramePr>
          <p:cNvPr id="41" name="4 - Πίνακας"/>
          <p:cNvGraphicFramePr>
            <a:graphicFrameLocks noGrp="1"/>
          </p:cNvGraphicFramePr>
          <p:nvPr>
            <p:extLst>
              <p:ext uri="{D42A27DB-BD31-4B8C-83A1-F6EECF244321}">
                <p14:modId xmlns:p14="http://schemas.microsoft.com/office/powerpoint/2010/main" val="2846167583"/>
              </p:ext>
            </p:extLst>
          </p:nvPr>
        </p:nvGraphicFramePr>
        <p:xfrm>
          <a:off x="457200" y="789782"/>
          <a:ext cx="2530624" cy="1483360"/>
        </p:xfrm>
        <a:graphic>
          <a:graphicData uri="http://schemas.openxmlformats.org/drawingml/2006/table">
            <a:tbl>
              <a:tblPr bandRow="1"/>
              <a:tblGrid>
                <a:gridCol w="1090464">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tblGrid>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dirty="0" smtClean="0"/>
                        <a:t>name</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alpha val="20000"/>
                      </a:sysClr>
                    </a:solid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dirty="0" smtClean="0"/>
                        <a:t>Eiffel</a:t>
                      </a:r>
                      <a:r>
                        <a:rPr lang="en-US" sz="1600" baseline="0" dirty="0" smtClean="0"/>
                        <a:t> Tower</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dirty="0" smtClean="0"/>
                        <a:t>architect</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dirty="0" err="1" smtClean="0"/>
                        <a:t>Sauvestre</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dirty="0" smtClean="0"/>
                        <a:t>year</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alpha val="20000"/>
                      </a:sysClr>
                    </a:solid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dirty="0" smtClean="0"/>
                        <a:t>1889</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2"/>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dirty="0" smtClean="0"/>
                        <a:t>location</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dirty="0" smtClean="0"/>
                        <a:t>Paris</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42" name="5 - Πίνακας"/>
          <p:cNvGraphicFramePr>
            <a:graphicFrameLocks noGrp="1"/>
          </p:cNvGraphicFramePr>
          <p:nvPr>
            <p:extLst>
              <p:ext uri="{D42A27DB-BD31-4B8C-83A1-F6EECF244321}">
                <p14:modId xmlns:p14="http://schemas.microsoft.com/office/powerpoint/2010/main" val="669849999"/>
              </p:ext>
            </p:extLst>
          </p:nvPr>
        </p:nvGraphicFramePr>
        <p:xfrm>
          <a:off x="3140224" y="810420"/>
          <a:ext cx="2530624" cy="1691640"/>
        </p:xfrm>
        <a:graphic>
          <a:graphicData uri="http://schemas.openxmlformats.org/drawingml/2006/table">
            <a:tbl>
              <a:tblPr bandRow="1"/>
              <a:tblGrid>
                <a:gridCol w="1090464">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tblGrid>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name</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alpha val="20000"/>
                      </a:sysClr>
                    </a:solid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Statue of Liberty</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architect</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Bartholdi Eiffel</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year</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alpha val="20000"/>
                      </a:sysClr>
                    </a:solid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1886</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2"/>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located</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NY</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43" name="6 - Πίνακας"/>
          <p:cNvGraphicFramePr>
            <a:graphicFrameLocks noGrp="1"/>
          </p:cNvGraphicFramePr>
          <p:nvPr>
            <p:extLst>
              <p:ext uri="{D42A27DB-BD31-4B8C-83A1-F6EECF244321}">
                <p14:modId xmlns:p14="http://schemas.microsoft.com/office/powerpoint/2010/main" val="3687623866"/>
              </p:ext>
            </p:extLst>
          </p:nvPr>
        </p:nvGraphicFramePr>
        <p:xfrm>
          <a:off x="5823248" y="810420"/>
          <a:ext cx="2530624" cy="1112520"/>
        </p:xfrm>
        <a:graphic>
          <a:graphicData uri="http://schemas.openxmlformats.org/drawingml/2006/table">
            <a:tbl>
              <a:tblPr firstRow="1" bandRow="1"/>
              <a:tblGrid>
                <a:gridCol w="1090464">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tblGrid>
              <a:tr h="370840">
                <a:tc>
                  <a:txBody>
                    <a:bodyPr/>
                    <a:lstStyle>
                      <a:defPPr>
                        <a:defRPr lang="fr-FR"/>
                      </a:defPPr>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r>
                        <a:rPr lang="en-US" sz="1600" b="0" dirty="0" smtClean="0"/>
                        <a:t>about</a:t>
                      </a:r>
                      <a:endParaRPr lang="el-GR" sz="1600" b="0" dirty="0"/>
                    </a:p>
                  </a:txBody>
                  <a:tcPr>
                    <a:lnL w="12700" cmpd="sng">
                      <a:solidFill>
                        <a:srgbClr val="94B6D2"/>
                      </a:solidFill>
                    </a:lnL>
                    <a:lnR w="12700" cmpd="sng">
                      <a:solidFill>
                        <a:srgbClr val="94B6D2"/>
                      </a:solidFill>
                    </a:lnR>
                    <a:lnT w="12700" cmpd="sng">
                      <a:solidFill>
                        <a:srgbClr val="94B6D2"/>
                      </a:solidFill>
                    </a:lnT>
                    <a:lnB w="25400" cmpd="sng">
                      <a:solidFill>
                        <a:srgbClr val="94B6D2"/>
                      </a:solidFill>
                    </a:lnB>
                    <a:lnTlToBr w="12700" cmpd="sng">
                      <a:noFill/>
                      <a:prstDash val="solid"/>
                    </a:lnTlToBr>
                    <a:lnBlToTr w="12700" cmpd="sng">
                      <a:noFill/>
                      <a:prstDash val="solid"/>
                    </a:lnBlToTr>
                    <a:noFill/>
                  </a:tcPr>
                </a:tc>
                <a:tc>
                  <a:txBody>
                    <a:bodyPr/>
                    <a:lstStyle>
                      <a:defPPr>
                        <a:defRPr lang="fr-FR"/>
                      </a:defPPr>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r>
                        <a:rPr lang="en-US" sz="1600" b="0" dirty="0" smtClean="0"/>
                        <a:t>Lady liberty</a:t>
                      </a:r>
                      <a:endParaRPr lang="el-GR" sz="1600" b="0" dirty="0"/>
                    </a:p>
                  </a:txBody>
                  <a:tcPr>
                    <a:lnL w="12700" cmpd="sng">
                      <a:solidFill>
                        <a:srgbClr val="94B6D2"/>
                      </a:solidFill>
                    </a:lnL>
                    <a:lnR w="12700" cmpd="sng">
                      <a:solidFill>
                        <a:srgbClr val="94B6D2"/>
                      </a:solidFill>
                    </a:lnR>
                    <a:lnT w="12700" cmpd="sng">
                      <a:solidFill>
                        <a:srgbClr val="94B6D2"/>
                      </a:solidFill>
                    </a:lnT>
                    <a:lnB w="25400" cmpd="sng">
                      <a:solidFill>
                        <a:srgbClr val="94B6D2"/>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architect</a:t>
                      </a:r>
                      <a:endParaRPr lang="el-GR" sz="1600" b="0" dirty="0"/>
                    </a:p>
                  </a:txBody>
                  <a:tcPr>
                    <a:lnL w="12700" cmpd="sng">
                      <a:solidFill>
                        <a:srgbClr val="94B6D2"/>
                      </a:solidFill>
                    </a:lnL>
                    <a:lnR w="12700" cmpd="sng">
                      <a:solidFill>
                        <a:srgbClr val="94B6D2"/>
                      </a:solidFill>
                    </a:lnR>
                    <a:lnT w="25400" cmpd="sng">
                      <a:solidFill>
                        <a:srgbClr val="94B6D2"/>
                      </a:solidFill>
                    </a:lnT>
                    <a:lnB w="12700" cmpd="sng">
                      <a:solidFill>
                        <a:srgbClr val="94B6D2"/>
                      </a:solidFill>
                    </a:lnB>
                    <a:lnTlToBr w="12700" cmpd="sng">
                      <a:noFill/>
                      <a:prstDash val="solid"/>
                    </a:lnTlToBr>
                    <a:lnBlToTr w="12700" cmpd="sng">
                      <a:noFill/>
                      <a:prstDash val="solid"/>
                    </a:lnBlToTr>
                    <a:solidFill>
                      <a:srgbClr val="94B6D2">
                        <a:alpha val="20000"/>
                      </a:srgbClr>
                    </a:solid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Eiffel</a:t>
                      </a:r>
                      <a:endParaRPr lang="el-GR" sz="1600" b="0" dirty="0"/>
                    </a:p>
                  </a:txBody>
                  <a:tcPr>
                    <a:lnL w="12700" cmpd="sng">
                      <a:solidFill>
                        <a:srgbClr val="94B6D2"/>
                      </a:solidFill>
                    </a:lnL>
                    <a:lnR w="12700" cmpd="sng">
                      <a:solidFill>
                        <a:srgbClr val="94B6D2"/>
                      </a:solidFill>
                    </a:lnR>
                    <a:lnT w="25400" cmpd="sng">
                      <a:solidFill>
                        <a:srgbClr val="94B6D2"/>
                      </a:solidFill>
                    </a:lnT>
                    <a:lnB w="12700" cmpd="sng">
                      <a:solidFill>
                        <a:srgbClr val="94B6D2"/>
                      </a:solidFill>
                    </a:lnB>
                    <a:lnTlToBr w="12700" cmpd="sng">
                      <a:noFill/>
                      <a:prstDash val="solid"/>
                    </a:lnTlToBr>
                    <a:lnBlToTr w="12700" cmpd="sng">
                      <a:noFill/>
                      <a:prstDash val="solid"/>
                    </a:lnBlToTr>
                    <a:solidFill>
                      <a:srgbClr val="94B6D2">
                        <a:alpha val="20000"/>
                      </a:srgbClr>
                    </a:solidFill>
                  </a:tcPr>
                </a:tc>
                <a:extLst>
                  <a:ext uri="{0D108BD9-81ED-4DB2-BD59-A6C34878D82A}">
                    <a16:rowId xmlns:a16="http://schemas.microsoft.com/office/drawing/2014/main" val="10001"/>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location</a:t>
                      </a:r>
                      <a:endParaRPr lang="el-GR"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no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NY</a:t>
                      </a:r>
                      <a:endParaRPr lang="el-GR"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44" name="7 - Πίνακας"/>
          <p:cNvGraphicFramePr>
            <a:graphicFrameLocks noGrp="1"/>
          </p:cNvGraphicFramePr>
          <p:nvPr>
            <p:extLst>
              <p:ext uri="{D42A27DB-BD31-4B8C-83A1-F6EECF244321}">
                <p14:modId xmlns:p14="http://schemas.microsoft.com/office/powerpoint/2010/main" val="2660617912"/>
              </p:ext>
            </p:extLst>
          </p:nvPr>
        </p:nvGraphicFramePr>
        <p:xfrm>
          <a:off x="457200" y="2469278"/>
          <a:ext cx="2530624" cy="1483360"/>
        </p:xfrm>
        <a:graphic>
          <a:graphicData uri="http://schemas.openxmlformats.org/drawingml/2006/table">
            <a:tbl>
              <a:tblPr firstRow="1" bandRow="1"/>
              <a:tblGrid>
                <a:gridCol w="1090464">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tblGrid>
              <a:tr h="370840">
                <a:tc>
                  <a:txBody>
                    <a:bodyPr/>
                    <a:lstStyle>
                      <a:defPPr>
                        <a:defRPr lang="fr-FR"/>
                      </a:defPPr>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r>
                        <a:rPr lang="en-US" sz="1600" b="0" dirty="0" smtClean="0"/>
                        <a:t>about</a:t>
                      </a:r>
                      <a:endParaRPr lang="el-GR" sz="1600" b="0" dirty="0"/>
                    </a:p>
                  </a:txBody>
                  <a:tcPr>
                    <a:lnL w="12700" cmpd="sng">
                      <a:solidFill>
                        <a:srgbClr val="94B6D2"/>
                      </a:solidFill>
                    </a:lnL>
                    <a:lnR w="12700" cmpd="sng">
                      <a:solidFill>
                        <a:srgbClr val="94B6D2"/>
                      </a:solidFill>
                    </a:lnR>
                    <a:lnT w="12700" cmpd="sng">
                      <a:solidFill>
                        <a:srgbClr val="94B6D2"/>
                      </a:solidFill>
                    </a:lnT>
                    <a:lnB w="25400" cmpd="sng">
                      <a:solidFill>
                        <a:srgbClr val="94B6D2"/>
                      </a:solidFill>
                    </a:lnB>
                    <a:lnTlToBr w="12700" cmpd="sng">
                      <a:noFill/>
                      <a:prstDash val="solid"/>
                    </a:lnTlToBr>
                    <a:lnBlToTr w="12700" cmpd="sng">
                      <a:noFill/>
                      <a:prstDash val="solid"/>
                    </a:lnBlToTr>
                    <a:noFill/>
                  </a:tcPr>
                </a:tc>
                <a:tc>
                  <a:txBody>
                    <a:bodyPr/>
                    <a:lstStyle>
                      <a:defPPr>
                        <a:defRPr lang="fr-FR"/>
                      </a:defPPr>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r>
                        <a:rPr lang="en-US" sz="1600" b="0" dirty="0" smtClean="0"/>
                        <a:t>Eiffel</a:t>
                      </a:r>
                      <a:r>
                        <a:rPr lang="en-US" sz="1600" b="0" baseline="0" dirty="0" smtClean="0"/>
                        <a:t> Tower</a:t>
                      </a:r>
                      <a:endParaRPr lang="el-GR" sz="1600" b="0" dirty="0"/>
                    </a:p>
                  </a:txBody>
                  <a:tcPr>
                    <a:lnL w="12700" cmpd="sng">
                      <a:solidFill>
                        <a:srgbClr val="94B6D2"/>
                      </a:solidFill>
                    </a:lnL>
                    <a:lnR w="12700" cmpd="sng">
                      <a:solidFill>
                        <a:srgbClr val="94B6D2"/>
                      </a:solidFill>
                    </a:lnR>
                    <a:lnT w="12700" cmpd="sng">
                      <a:solidFill>
                        <a:srgbClr val="94B6D2"/>
                      </a:solidFill>
                    </a:lnT>
                    <a:lnB w="25400" cmpd="sng">
                      <a:solidFill>
                        <a:srgbClr val="94B6D2"/>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architect</a:t>
                      </a:r>
                      <a:endParaRPr lang="el-GR" sz="1600" b="0" dirty="0"/>
                    </a:p>
                  </a:txBody>
                  <a:tcPr>
                    <a:lnL w="12700" cmpd="sng">
                      <a:solidFill>
                        <a:srgbClr val="94B6D2"/>
                      </a:solidFill>
                    </a:lnL>
                    <a:lnR w="12700" cmpd="sng">
                      <a:solidFill>
                        <a:srgbClr val="94B6D2"/>
                      </a:solidFill>
                    </a:lnR>
                    <a:lnT w="25400" cmpd="sng">
                      <a:solidFill>
                        <a:srgbClr val="94B6D2"/>
                      </a:solidFill>
                    </a:lnT>
                    <a:lnB w="12700" cmpd="sng">
                      <a:solidFill>
                        <a:srgbClr val="94B6D2"/>
                      </a:solidFill>
                    </a:lnB>
                    <a:lnTlToBr w="12700" cmpd="sng">
                      <a:noFill/>
                      <a:prstDash val="solid"/>
                    </a:lnTlToBr>
                    <a:lnBlToTr w="12700" cmpd="sng">
                      <a:noFill/>
                      <a:prstDash val="solid"/>
                    </a:lnBlToTr>
                    <a:solidFill>
                      <a:srgbClr val="94B6D2">
                        <a:alpha val="20000"/>
                      </a:srgbClr>
                    </a:solid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err="1" smtClean="0"/>
                        <a:t>Sauvestre</a:t>
                      </a:r>
                      <a:endParaRPr lang="el-GR" sz="1600" b="0" dirty="0"/>
                    </a:p>
                  </a:txBody>
                  <a:tcPr>
                    <a:lnL w="12700" cmpd="sng">
                      <a:solidFill>
                        <a:srgbClr val="94B6D2"/>
                      </a:solidFill>
                    </a:lnL>
                    <a:lnR w="12700" cmpd="sng">
                      <a:solidFill>
                        <a:srgbClr val="94B6D2"/>
                      </a:solidFill>
                    </a:lnR>
                    <a:lnT w="25400" cmpd="sng">
                      <a:solidFill>
                        <a:srgbClr val="94B6D2"/>
                      </a:solidFill>
                    </a:lnT>
                    <a:lnB w="12700" cmpd="sng">
                      <a:solidFill>
                        <a:srgbClr val="94B6D2"/>
                      </a:solidFill>
                    </a:lnB>
                    <a:lnTlToBr w="12700" cmpd="sng">
                      <a:noFill/>
                      <a:prstDash val="solid"/>
                    </a:lnTlToBr>
                    <a:lnBlToTr w="12700" cmpd="sng">
                      <a:noFill/>
                      <a:prstDash val="solid"/>
                    </a:lnBlToTr>
                    <a:solidFill>
                      <a:srgbClr val="94B6D2">
                        <a:alpha val="20000"/>
                      </a:srgbClr>
                    </a:solidFill>
                  </a:tcPr>
                </a:tc>
                <a:extLst>
                  <a:ext uri="{0D108BD9-81ED-4DB2-BD59-A6C34878D82A}">
                    <a16:rowId xmlns:a16="http://schemas.microsoft.com/office/drawing/2014/main" val="10001"/>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year</a:t>
                      </a:r>
                      <a:endParaRPr lang="el-GR"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no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1889</a:t>
                      </a:r>
                      <a:endParaRPr lang="el-GR"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located</a:t>
                      </a:r>
                      <a:endParaRPr lang="el-GR"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94B6D2">
                        <a:alpha val="20000"/>
                      </a:srgbClr>
                    </a:solid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Paris</a:t>
                      </a:r>
                      <a:endParaRPr lang="el-GR"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94B6D2">
                        <a:alpha val="20000"/>
                      </a:srgbClr>
                    </a:solidFill>
                  </a:tcPr>
                </a:tc>
                <a:extLst>
                  <a:ext uri="{0D108BD9-81ED-4DB2-BD59-A6C34878D82A}">
                    <a16:rowId xmlns:a16="http://schemas.microsoft.com/office/drawing/2014/main" val="10003"/>
                  </a:ext>
                </a:extLst>
              </a:tr>
            </a:tbl>
          </a:graphicData>
        </a:graphic>
      </p:graphicFrame>
      <p:graphicFrame>
        <p:nvGraphicFramePr>
          <p:cNvPr id="45" name="8 - Πίνακας"/>
          <p:cNvGraphicFramePr>
            <a:graphicFrameLocks noGrp="1"/>
          </p:cNvGraphicFramePr>
          <p:nvPr>
            <p:extLst>
              <p:ext uri="{D42A27DB-BD31-4B8C-83A1-F6EECF244321}">
                <p14:modId xmlns:p14="http://schemas.microsoft.com/office/powerpoint/2010/main" val="3759960042"/>
              </p:ext>
            </p:extLst>
          </p:nvPr>
        </p:nvGraphicFramePr>
        <p:xfrm>
          <a:off x="5823248" y="2161486"/>
          <a:ext cx="2500945" cy="1320800"/>
        </p:xfrm>
        <a:graphic>
          <a:graphicData uri="http://schemas.openxmlformats.org/drawingml/2006/table">
            <a:tbl>
              <a:tblPr firstRow="1" bandRow="1"/>
              <a:tblGrid>
                <a:gridCol w="1113580">
                  <a:extLst>
                    <a:ext uri="{9D8B030D-6E8A-4147-A177-3AD203B41FA5}">
                      <a16:colId xmlns:a16="http://schemas.microsoft.com/office/drawing/2014/main" val="20000"/>
                    </a:ext>
                  </a:extLst>
                </a:gridCol>
                <a:gridCol w="1387365">
                  <a:extLst>
                    <a:ext uri="{9D8B030D-6E8A-4147-A177-3AD203B41FA5}">
                      <a16:colId xmlns:a16="http://schemas.microsoft.com/office/drawing/2014/main" val="20001"/>
                    </a:ext>
                  </a:extLst>
                </a:gridCol>
              </a:tblGrid>
              <a:tr h="370840">
                <a:tc>
                  <a:txBody>
                    <a:bodyPr/>
                    <a:lstStyle>
                      <a:defPPr>
                        <a:defRPr lang="fr-FR"/>
                      </a:defPPr>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r>
                        <a:rPr lang="en-US" sz="1600" b="0" dirty="0" smtClean="0"/>
                        <a:t>name</a:t>
                      </a:r>
                      <a:endParaRPr lang="el-GR" sz="1600" b="0" dirty="0"/>
                    </a:p>
                  </a:txBody>
                  <a:tcPr>
                    <a:lnL w="12700" cmpd="sng">
                      <a:solidFill>
                        <a:srgbClr val="94B6D2"/>
                      </a:solidFill>
                    </a:lnL>
                    <a:lnR w="12700" cmpd="sng">
                      <a:solidFill>
                        <a:srgbClr val="94B6D2"/>
                      </a:solidFill>
                    </a:lnR>
                    <a:lnT w="12700" cmpd="sng">
                      <a:solidFill>
                        <a:srgbClr val="94B6D2"/>
                      </a:solidFill>
                    </a:lnT>
                    <a:lnB w="25400" cmpd="sng">
                      <a:solidFill>
                        <a:srgbClr val="94B6D2"/>
                      </a:solidFill>
                    </a:lnB>
                    <a:lnTlToBr w="12700" cmpd="sng">
                      <a:noFill/>
                      <a:prstDash val="solid"/>
                    </a:lnTlToBr>
                    <a:lnBlToTr w="12700" cmpd="sng">
                      <a:noFill/>
                      <a:prstDash val="solid"/>
                    </a:lnBlToTr>
                    <a:noFill/>
                  </a:tcPr>
                </a:tc>
                <a:tc>
                  <a:txBody>
                    <a:bodyPr/>
                    <a:lstStyle>
                      <a:defPPr>
                        <a:defRPr lang="fr-FR"/>
                      </a:defPPr>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r>
                        <a:rPr lang="en-US" sz="1600" b="0" dirty="0" smtClean="0"/>
                        <a:t>White </a:t>
                      </a:r>
                      <a:r>
                        <a:rPr lang="en-US" sz="1600" b="0" baseline="0" dirty="0" smtClean="0"/>
                        <a:t>Tower</a:t>
                      </a:r>
                      <a:endParaRPr lang="el-GR" sz="1600" b="0" dirty="0"/>
                    </a:p>
                  </a:txBody>
                  <a:tcPr>
                    <a:lnL w="12700" cmpd="sng">
                      <a:solidFill>
                        <a:srgbClr val="94B6D2"/>
                      </a:solidFill>
                    </a:lnL>
                    <a:lnR w="12700" cmpd="sng">
                      <a:solidFill>
                        <a:srgbClr val="94B6D2"/>
                      </a:solidFill>
                    </a:lnR>
                    <a:lnT w="12700" cmpd="sng">
                      <a:solidFill>
                        <a:srgbClr val="94B6D2"/>
                      </a:solidFill>
                    </a:lnT>
                    <a:lnB w="25400" cmpd="sng">
                      <a:solidFill>
                        <a:srgbClr val="94B6D2"/>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location</a:t>
                      </a:r>
                      <a:endParaRPr lang="el-GR" sz="1600" b="0" dirty="0"/>
                    </a:p>
                  </a:txBody>
                  <a:tcPr>
                    <a:lnL w="12700" cmpd="sng">
                      <a:solidFill>
                        <a:srgbClr val="94B6D2"/>
                      </a:solidFill>
                    </a:lnL>
                    <a:lnR w="12700" cmpd="sng">
                      <a:solidFill>
                        <a:srgbClr val="94B6D2"/>
                      </a:solidFill>
                    </a:lnR>
                    <a:lnT w="25400" cmpd="sng">
                      <a:solidFill>
                        <a:srgbClr val="94B6D2"/>
                      </a:solidFill>
                    </a:lnT>
                    <a:lnB w="12700" cmpd="sng">
                      <a:solidFill>
                        <a:srgbClr val="94B6D2"/>
                      </a:solidFill>
                    </a:lnB>
                    <a:lnTlToBr w="12700" cmpd="sng">
                      <a:noFill/>
                      <a:prstDash val="solid"/>
                    </a:lnTlToBr>
                    <a:lnBlToTr w="12700" cmpd="sng">
                      <a:noFill/>
                      <a:prstDash val="solid"/>
                    </a:lnBlToTr>
                    <a:solidFill>
                      <a:srgbClr val="94B6D2">
                        <a:alpha val="20000"/>
                      </a:srgbClr>
                    </a:solid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Thessaloniki</a:t>
                      </a:r>
                      <a:endParaRPr lang="el-GR" sz="1600" b="0" dirty="0"/>
                    </a:p>
                  </a:txBody>
                  <a:tcPr>
                    <a:lnL w="12700" cmpd="sng">
                      <a:solidFill>
                        <a:srgbClr val="94B6D2"/>
                      </a:solidFill>
                    </a:lnL>
                    <a:lnR w="12700" cmpd="sng">
                      <a:solidFill>
                        <a:srgbClr val="94B6D2"/>
                      </a:solidFill>
                    </a:lnR>
                    <a:lnT w="25400" cmpd="sng">
                      <a:solidFill>
                        <a:srgbClr val="94B6D2"/>
                      </a:solidFill>
                    </a:lnT>
                    <a:lnB w="12700" cmpd="sng">
                      <a:solidFill>
                        <a:srgbClr val="94B6D2"/>
                      </a:solidFill>
                    </a:lnB>
                    <a:lnTlToBr w="12700" cmpd="sng">
                      <a:noFill/>
                      <a:prstDash val="solid"/>
                    </a:lnTlToBr>
                    <a:lnBlToTr w="12700" cmpd="sng">
                      <a:noFill/>
                      <a:prstDash val="solid"/>
                    </a:lnBlToTr>
                    <a:solidFill>
                      <a:srgbClr val="94B6D2">
                        <a:alpha val="20000"/>
                      </a:srgbClr>
                    </a:solidFill>
                  </a:tcPr>
                </a:tc>
                <a:extLst>
                  <a:ext uri="{0D108BD9-81ED-4DB2-BD59-A6C34878D82A}">
                    <a16:rowId xmlns:a16="http://schemas.microsoft.com/office/drawing/2014/main" val="10001"/>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year-constructed</a:t>
                      </a:r>
                      <a:endParaRPr lang="el-GR"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no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1450</a:t>
                      </a:r>
                      <a:endParaRPr lang="el-GR"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46" name="Table 45"/>
          <p:cNvGraphicFramePr>
            <a:graphicFrameLocks noGrp="1"/>
          </p:cNvGraphicFramePr>
          <p:nvPr>
            <p:extLst>
              <p:ext uri="{D42A27DB-BD31-4B8C-83A1-F6EECF244321}">
                <p14:modId xmlns:p14="http://schemas.microsoft.com/office/powerpoint/2010/main" val="3534376197"/>
              </p:ext>
            </p:extLst>
          </p:nvPr>
        </p:nvGraphicFramePr>
        <p:xfrm>
          <a:off x="1804952" y="4203150"/>
          <a:ext cx="864096" cy="949960"/>
        </p:xfrm>
        <a:graphic>
          <a:graphicData uri="http://schemas.openxmlformats.org/drawingml/2006/table">
            <a:tbl>
              <a:tblPr firstRow="1" bandRow="1"/>
              <a:tblGrid>
                <a:gridCol w="864096">
                  <a:extLst>
                    <a:ext uri="{9D8B030D-6E8A-4147-A177-3AD203B41FA5}">
                      <a16:colId xmlns:a16="http://schemas.microsoft.com/office/drawing/2014/main" val="20000"/>
                    </a:ext>
                  </a:extLst>
                </a:gridCol>
              </a:tblGrid>
              <a:tr h="370840">
                <a:tc>
                  <a:txBody>
                    <a:bodyPr/>
                    <a:lstStyle>
                      <a:defPPr>
                        <a:defRPr lang="fr-FR"/>
                      </a:defPPr>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600" b="0" dirty="0" smtClean="0"/>
                        <a:t>Eiffel</a:t>
                      </a:r>
                      <a:endParaRPr lang="en-US"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600" dirty="0" smtClean="0">
                          <a:solidFill>
                            <a:schemeClr val="accent2"/>
                          </a:solidFill>
                        </a:rPr>
                        <a:t>e</a:t>
                      </a:r>
                      <a:r>
                        <a:rPr lang="en-US" sz="1600" baseline="-25000" dirty="0" smtClean="0">
                          <a:solidFill>
                            <a:schemeClr val="accent2"/>
                          </a:solidFill>
                        </a:rPr>
                        <a:t>1</a:t>
                      </a:r>
                      <a:r>
                        <a:rPr lang="en-US" sz="1600" dirty="0" smtClean="0"/>
                        <a:t>, e</a:t>
                      </a:r>
                      <a:r>
                        <a:rPr lang="en-US" sz="1600" baseline="-25000" dirty="0" smtClean="0"/>
                        <a:t>2</a:t>
                      </a:r>
                      <a:r>
                        <a:rPr lang="en-US" sz="1600" dirty="0" smtClean="0"/>
                        <a:t>, e</a:t>
                      </a:r>
                      <a:r>
                        <a:rPr lang="en-US" sz="1600" baseline="-25000" dirty="0" smtClean="0"/>
                        <a:t>3</a:t>
                      </a:r>
                      <a:r>
                        <a:rPr lang="en-US" sz="1600" dirty="0" smtClean="0"/>
                        <a:t>, </a:t>
                      </a:r>
                      <a:r>
                        <a:rPr lang="en-US" sz="1600" dirty="0" smtClean="0">
                          <a:solidFill>
                            <a:srgbClr val="0000FF"/>
                          </a:solidFill>
                        </a:rPr>
                        <a:t>e</a:t>
                      </a:r>
                      <a:r>
                        <a:rPr lang="en-US" sz="1600" baseline="-25000" dirty="0" smtClean="0">
                          <a:solidFill>
                            <a:srgbClr val="0000FF"/>
                          </a:solidFill>
                        </a:rPr>
                        <a:t>4</a:t>
                      </a:r>
                      <a:endParaRPr lang="en-US" sz="1600" baseline="-25000" dirty="0">
                        <a:solidFill>
                          <a:srgbClr val="0000FF"/>
                        </a:solidFill>
                      </a:endParaRPr>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C9E7A7"/>
                    </a:solidFill>
                  </a:tcPr>
                </a:tc>
                <a:extLst>
                  <a:ext uri="{0D108BD9-81ED-4DB2-BD59-A6C34878D82A}">
                    <a16:rowId xmlns:a16="http://schemas.microsoft.com/office/drawing/2014/main" val="10001"/>
                  </a:ext>
                </a:extLst>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2084561209"/>
              </p:ext>
            </p:extLst>
          </p:nvPr>
        </p:nvGraphicFramePr>
        <p:xfrm>
          <a:off x="2813064" y="4203150"/>
          <a:ext cx="864096" cy="949960"/>
        </p:xfrm>
        <a:graphic>
          <a:graphicData uri="http://schemas.openxmlformats.org/drawingml/2006/table">
            <a:tbl>
              <a:tblPr firstRow="1" bandRow="1"/>
              <a:tblGrid>
                <a:gridCol w="864096">
                  <a:extLst>
                    <a:ext uri="{9D8B030D-6E8A-4147-A177-3AD203B41FA5}">
                      <a16:colId xmlns:a16="http://schemas.microsoft.com/office/drawing/2014/main" val="20000"/>
                    </a:ext>
                  </a:extLst>
                </a:gridCol>
              </a:tblGrid>
              <a:tr h="370840">
                <a:tc>
                  <a:txBody>
                    <a:bodyPr/>
                    <a:lstStyle>
                      <a:defPPr>
                        <a:defRPr lang="fr-FR"/>
                      </a:defPPr>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600" b="0" dirty="0" smtClean="0"/>
                        <a:t>Tower</a:t>
                      </a:r>
                      <a:endParaRPr lang="en-US"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600" dirty="0" smtClean="0">
                          <a:solidFill>
                            <a:schemeClr val="accent2"/>
                          </a:solidFill>
                        </a:rPr>
                        <a:t>e</a:t>
                      </a:r>
                      <a:r>
                        <a:rPr lang="en-US" sz="1600" baseline="-25000" dirty="0" smtClean="0">
                          <a:solidFill>
                            <a:schemeClr val="accent2"/>
                          </a:solidFill>
                        </a:rPr>
                        <a:t>1</a:t>
                      </a:r>
                      <a:r>
                        <a:rPr lang="en-US" sz="1600" dirty="0" smtClean="0"/>
                        <a:t>, </a:t>
                      </a:r>
                      <a:r>
                        <a:rPr lang="en-US" sz="1600" dirty="0" smtClean="0">
                          <a:solidFill>
                            <a:srgbClr val="0000FF"/>
                          </a:solidFill>
                        </a:rPr>
                        <a:t>e</a:t>
                      </a:r>
                      <a:r>
                        <a:rPr lang="en-US" sz="1600" baseline="-25000" dirty="0" smtClean="0">
                          <a:solidFill>
                            <a:srgbClr val="0000FF"/>
                          </a:solidFill>
                        </a:rPr>
                        <a:t>4</a:t>
                      </a:r>
                      <a:r>
                        <a:rPr lang="en-US" sz="1600" dirty="0" smtClean="0"/>
                        <a:t>, e</a:t>
                      </a:r>
                      <a:r>
                        <a:rPr lang="en-US" sz="1600" baseline="-25000" dirty="0" smtClean="0"/>
                        <a:t>5</a:t>
                      </a:r>
                      <a:endParaRPr lang="en-US" sz="1600" baseline="-25000" dirty="0">
                        <a:solidFill>
                          <a:schemeClr val="accent1"/>
                        </a:solidFill>
                      </a:endParaRPr>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C9E7A7"/>
                    </a:solidFill>
                  </a:tcPr>
                </a:tc>
                <a:extLst>
                  <a:ext uri="{0D108BD9-81ED-4DB2-BD59-A6C34878D82A}">
                    <a16:rowId xmlns:a16="http://schemas.microsoft.com/office/drawing/2014/main" val="10001"/>
                  </a:ext>
                </a:extLst>
              </a:tr>
            </a:tbl>
          </a:graphicData>
        </a:graphic>
      </p:graphicFrame>
      <p:graphicFrame>
        <p:nvGraphicFramePr>
          <p:cNvPr id="48" name="Table 47"/>
          <p:cNvGraphicFramePr>
            <a:graphicFrameLocks noGrp="1"/>
          </p:cNvGraphicFramePr>
          <p:nvPr>
            <p:extLst>
              <p:ext uri="{D42A27DB-BD31-4B8C-83A1-F6EECF244321}">
                <p14:modId xmlns:p14="http://schemas.microsoft.com/office/powerpoint/2010/main" val="2674997801"/>
              </p:ext>
            </p:extLst>
          </p:nvPr>
        </p:nvGraphicFramePr>
        <p:xfrm>
          <a:off x="3821176" y="4203150"/>
          <a:ext cx="864096" cy="741680"/>
        </p:xfrm>
        <a:graphic>
          <a:graphicData uri="http://schemas.openxmlformats.org/drawingml/2006/table">
            <a:tbl>
              <a:tblPr firstRow="1" bandRow="1"/>
              <a:tblGrid>
                <a:gridCol w="864096">
                  <a:extLst>
                    <a:ext uri="{9D8B030D-6E8A-4147-A177-3AD203B41FA5}">
                      <a16:colId xmlns:a16="http://schemas.microsoft.com/office/drawing/2014/main" val="20000"/>
                    </a:ext>
                  </a:extLst>
                </a:gridCol>
              </a:tblGrid>
              <a:tr h="370840">
                <a:tc>
                  <a:txBody>
                    <a:bodyPr/>
                    <a:lstStyle>
                      <a:defPPr>
                        <a:defRPr lang="fr-FR"/>
                      </a:defPPr>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600" b="0" dirty="0" smtClean="0"/>
                        <a:t>Statue</a:t>
                      </a:r>
                      <a:endParaRPr lang="en-US"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600" dirty="0" smtClean="0"/>
                        <a:t>e</a:t>
                      </a:r>
                      <a:r>
                        <a:rPr lang="en-US" sz="1600" baseline="-25000" dirty="0" smtClean="0"/>
                        <a:t>2</a:t>
                      </a:r>
                      <a:endParaRPr lang="en-US" sz="1600" baseline="-25000" dirty="0">
                        <a:solidFill>
                          <a:schemeClr val="accent2"/>
                        </a:solidFill>
                      </a:endParaRPr>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C9E7A7"/>
                    </a:solidFill>
                  </a:tcPr>
                </a:tc>
                <a:extLst>
                  <a:ext uri="{0D108BD9-81ED-4DB2-BD59-A6C34878D82A}">
                    <a16:rowId xmlns:a16="http://schemas.microsoft.com/office/drawing/2014/main" val="10001"/>
                  </a:ext>
                </a:extLst>
              </a:tr>
            </a:tbl>
          </a:graphicData>
        </a:graphic>
      </p:graphicFrame>
      <p:graphicFrame>
        <p:nvGraphicFramePr>
          <p:cNvPr id="49" name="Table 48"/>
          <p:cNvGraphicFramePr>
            <a:graphicFrameLocks noGrp="1"/>
          </p:cNvGraphicFramePr>
          <p:nvPr>
            <p:extLst>
              <p:ext uri="{D42A27DB-BD31-4B8C-83A1-F6EECF244321}">
                <p14:modId xmlns:p14="http://schemas.microsoft.com/office/powerpoint/2010/main" val="4041257729"/>
              </p:ext>
            </p:extLst>
          </p:nvPr>
        </p:nvGraphicFramePr>
        <p:xfrm>
          <a:off x="4829288" y="4203150"/>
          <a:ext cx="864096" cy="741680"/>
        </p:xfrm>
        <a:graphic>
          <a:graphicData uri="http://schemas.openxmlformats.org/drawingml/2006/table">
            <a:tbl>
              <a:tblPr firstRow="1" bandRow="1"/>
              <a:tblGrid>
                <a:gridCol w="864096">
                  <a:extLst>
                    <a:ext uri="{9D8B030D-6E8A-4147-A177-3AD203B41FA5}">
                      <a16:colId xmlns:a16="http://schemas.microsoft.com/office/drawing/2014/main" val="20000"/>
                    </a:ext>
                  </a:extLst>
                </a:gridCol>
              </a:tblGrid>
              <a:tr h="370840">
                <a:tc>
                  <a:txBody>
                    <a:bodyPr/>
                    <a:lstStyle>
                      <a:defPPr>
                        <a:defRPr lang="fr-FR"/>
                      </a:defPPr>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600" b="0" dirty="0" smtClean="0"/>
                        <a:t>Liberty</a:t>
                      </a:r>
                      <a:endParaRPr lang="en-US"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600" dirty="0" smtClean="0"/>
                        <a:t>e</a:t>
                      </a:r>
                      <a:r>
                        <a:rPr lang="en-US" sz="1600" baseline="-25000" dirty="0" smtClean="0"/>
                        <a:t>2</a:t>
                      </a:r>
                      <a:r>
                        <a:rPr lang="en-US" sz="1600" dirty="0" smtClean="0"/>
                        <a:t>, e</a:t>
                      </a:r>
                      <a:r>
                        <a:rPr lang="en-US" sz="1600" baseline="-25000" dirty="0" smtClean="0"/>
                        <a:t>3</a:t>
                      </a:r>
                      <a:endParaRPr lang="en-US" sz="1600" baseline="-25000" dirty="0">
                        <a:solidFill>
                          <a:schemeClr val="accent1"/>
                        </a:solidFill>
                      </a:endParaRPr>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C9E7A7"/>
                    </a:solidFill>
                  </a:tcPr>
                </a:tc>
                <a:extLst>
                  <a:ext uri="{0D108BD9-81ED-4DB2-BD59-A6C34878D82A}">
                    <a16:rowId xmlns:a16="http://schemas.microsoft.com/office/drawing/2014/main" val="10001"/>
                  </a:ext>
                </a:extLst>
              </a:tr>
            </a:tbl>
          </a:graphicData>
        </a:graphic>
      </p:graphicFrame>
      <p:graphicFrame>
        <p:nvGraphicFramePr>
          <p:cNvPr id="50" name="Table 49"/>
          <p:cNvGraphicFramePr>
            <a:graphicFrameLocks noGrp="1"/>
          </p:cNvGraphicFramePr>
          <p:nvPr>
            <p:extLst>
              <p:ext uri="{D42A27DB-BD31-4B8C-83A1-F6EECF244321}">
                <p14:modId xmlns:p14="http://schemas.microsoft.com/office/powerpoint/2010/main" val="520417383"/>
              </p:ext>
            </p:extLst>
          </p:nvPr>
        </p:nvGraphicFramePr>
        <p:xfrm>
          <a:off x="5837400" y="4200342"/>
          <a:ext cx="864096" cy="741680"/>
        </p:xfrm>
        <a:graphic>
          <a:graphicData uri="http://schemas.openxmlformats.org/drawingml/2006/table">
            <a:tbl>
              <a:tblPr firstRow="1" bandRow="1"/>
              <a:tblGrid>
                <a:gridCol w="864096">
                  <a:extLst>
                    <a:ext uri="{9D8B030D-6E8A-4147-A177-3AD203B41FA5}">
                      <a16:colId xmlns:a16="http://schemas.microsoft.com/office/drawing/2014/main" val="20000"/>
                    </a:ext>
                  </a:extLst>
                </a:gridCol>
              </a:tblGrid>
              <a:tr h="370840">
                <a:tc>
                  <a:txBody>
                    <a:bodyPr/>
                    <a:lstStyle>
                      <a:defPPr>
                        <a:defRPr lang="fr-FR"/>
                      </a:defPPr>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600" b="0" dirty="0" smtClean="0"/>
                        <a:t>White</a:t>
                      </a:r>
                      <a:endParaRPr lang="en-US"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600" dirty="0" smtClean="0"/>
                        <a:t>e</a:t>
                      </a:r>
                      <a:r>
                        <a:rPr lang="en-US" sz="1600" baseline="-25000" dirty="0" smtClean="0"/>
                        <a:t>5</a:t>
                      </a:r>
                      <a:endParaRPr lang="en-US" sz="1600" baseline="-25000" dirty="0">
                        <a:solidFill>
                          <a:schemeClr val="accent1"/>
                        </a:solidFill>
                      </a:endParaRPr>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C9E7A7"/>
                    </a:solidFill>
                  </a:tcPr>
                </a:tc>
                <a:extLst>
                  <a:ext uri="{0D108BD9-81ED-4DB2-BD59-A6C34878D82A}">
                    <a16:rowId xmlns:a16="http://schemas.microsoft.com/office/drawing/2014/main" val="10001"/>
                  </a:ext>
                </a:extLst>
              </a:tr>
            </a:tbl>
          </a:graphicData>
        </a:graphic>
      </p:graphicFrame>
      <p:graphicFrame>
        <p:nvGraphicFramePr>
          <p:cNvPr id="51" name="Table 50"/>
          <p:cNvGraphicFramePr>
            <a:graphicFrameLocks noGrp="1"/>
          </p:cNvGraphicFramePr>
          <p:nvPr>
            <p:extLst>
              <p:ext uri="{D42A27DB-BD31-4B8C-83A1-F6EECF244321}">
                <p14:modId xmlns:p14="http://schemas.microsoft.com/office/powerpoint/2010/main" val="2740996574"/>
              </p:ext>
            </p:extLst>
          </p:nvPr>
        </p:nvGraphicFramePr>
        <p:xfrm>
          <a:off x="6845512" y="4203150"/>
          <a:ext cx="864096" cy="741680"/>
        </p:xfrm>
        <a:graphic>
          <a:graphicData uri="http://schemas.openxmlformats.org/drawingml/2006/table">
            <a:tbl>
              <a:tblPr firstRow="1" bandRow="1"/>
              <a:tblGrid>
                <a:gridCol w="864096">
                  <a:extLst>
                    <a:ext uri="{9D8B030D-6E8A-4147-A177-3AD203B41FA5}">
                      <a16:colId xmlns:a16="http://schemas.microsoft.com/office/drawing/2014/main" val="20000"/>
                    </a:ext>
                  </a:extLst>
                </a:gridCol>
              </a:tblGrid>
              <a:tr h="370840">
                <a:tc>
                  <a:txBody>
                    <a:bodyPr/>
                    <a:lstStyle>
                      <a:defPPr>
                        <a:defRPr lang="fr-FR"/>
                      </a:defPPr>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600" b="0" dirty="0" smtClean="0"/>
                        <a:t>1889</a:t>
                      </a:r>
                      <a:endParaRPr lang="en-US"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600" dirty="0" smtClean="0">
                          <a:solidFill>
                            <a:schemeClr val="accent2"/>
                          </a:solidFill>
                        </a:rPr>
                        <a:t>e</a:t>
                      </a:r>
                      <a:r>
                        <a:rPr lang="en-US" sz="1600" baseline="-25000" dirty="0" smtClean="0">
                          <a:solidFill>
                            <a:schemeClr val="accent2"/>
                          </a:solidFill>
                        </a:rPr>
                        <a:t>1</a:t>
                      </a:r>
                      <a:r>
                        <a:rPr lang="en-US" sz="1600" dirty="0" smtClean="0"/>
                        <a:t>, </a:t>
                      </a:r>
                      <a:r>
                        <a:rPr lang="en-US" sz="1600" dirty="0" smtClean="0">
                          <a:solidFill>
                            <a:srgbClr val="0000FF"/>
                          </a:solidFill>
                        </a:rPr>
                        <a:t>e</a:t>
                      </a:r>
                      <a:r>
                        <a:rPr lang="en-US" sz="1600" baseline="-25000" dirty="0" smtClean="0">
                          <a:solidFill>
                            <a:srgbClr val="0000FF"/>
                          </a:solidFill>
                        </a:rPr>
                        <a:t>4</a:t>
                      </a:r>
                      <a:endParaRPr lang="en-US" sz="1600" baseline="-25000" dirty="0">
                        <a:solidFill>
                          <a:srgbClr val="0000FF"/>
                        </a:solidFill>
                      </a:endParaRPr>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C9E7A7"/>
                    </a:solidFill>
                  </a:tcPr>
                </a:tc>
                <a:extLst>
                  <a:ext uri="{0D108BD9-81ED-4DB2-BD59-A6C34878D82A}">
                    <a16:rowId xmlns:a16="http://schemas.microsoft.com/office/drawing/2014/main" val="10001"/>
                  </a:ext>
                </a:extLst>
              </a:tr>
            </a:tbl>
          </a:graphicData>
        </a:graphic>
      </p:graphicFrame>
      <p:graphicFrame>
        <p:nvGraphicFramePr>
          <p:cNvPr id="52" name="Table 51"/>
          <p:cNvGraphicFramePr>
            <a:graphicFrameLocks noGrp="1"/>
          </p:cNvGraphicFramePr>
          <p:nvPr>
            <p:extLst>
              <p:ext uri="{D42A27DB-BD31-4B8C-83A1-F6EECF244321}">
                <p14:modId xmlns:p14="http://schemas.microsoft.com/office/powerpoint/2010/main" val="3160242915"/>
              </p:ext>
            </p:extLst>
          </p:nvPr>
        </p:nvGraphicFramePr>
        <p:xfrm>
          <a:off x="7853624" y="4203150"/>
          <a:ext cx="1059160" cy="741680"/>
        </p:xfrm>
        <a:graphic>
          <a:graphicData uri="http://schemas.openxmlformats.org/drawingml/2006/table">
            <a:tbl>
              <a:tblPr firstRow="1" bandRow="1"/>
              <a:tblGrid>
                <a:gridCol w="1059160">
                  <a:extLst>
                    <a:ext uri="{9D8B030D-6E8A-4147-A177-3AD203B41FA5}">
                      <a16:colId xmlns:a16="http://schemas.microsoft.com/office/drawing/2014/main" val="20000"/>
                    </a:ext>
                  </a:extLst>
                </a:gridCol>
              </a:tblGrid>
              <a:tr h="370840">
                <a:tc>
                  <a:txBody>
                    <a:bodyPr/>
                    <a:lstStyle>
                      <a:defPPr>
                        <a:defRPr lang="fr-FR"/>
                      </a:defPPr>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600" b="0" dirty="0" smtClean="0"/>
                        <a:t>Bartholdi</a:t>
                      </a:r>
                      <a:endParaRPr lang="en-US"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600" dirty="0" smtClean="0"/>
                        <a:t>e</a:t>
                      </a:r>
                      <a:r>
                        <a:rPr lang="en-US" sz="1600" baseline="-25000" dirty="0" smtClean="0"/>
                        <a:t>2</a:t>
                      </a:r>
                      <a:endParaRPr lang="en-US" sz="1600" baseline="-25000" dirty="0">
                        <a:solidFill>
                          <a:schemeClr val="accent2"/>
                        </a:solidFill>
                      </a:endParaRPr>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C9E7A7"/>
                    </a:solidFill>
                  </a:tcPr>
                </a:tc>
                <a:extLst>
                  <a:ext uri="{0D108BD9-81ED-4DB2-BD59-A6C34878D82A}">
                    <a16:rowId xmlns:a16="http://schemas.microsoft.com/office/drawing/2014/main" val="10001"/>
                  </a:ext>
                </a:extLst>
              </a:tr>
            </a:tbl>
          </a:graphicData>
        </a:graphic>
      </p:graphicFrame>
      <p:graphicFrame>
        <p:nvGraphicFramePr>
          <p:cNvPr id="53" name="Table 52"/>
          <p:cNvGraphicFramePr>
            <a:graphicFrameLocks noGrp="1"/>
          </p:cNvGraphicFramePr>
          <p:nvPr>
            <p:extLst>
              <p:ext uri="{D42A27DB-BD31-4B8C-83A1-F6EECF244321}">
                <p14:modId xmlns:p14="http://schemas.microsoft.com/office/powerpoint/2010/main" val="2666160624"/>
              </p:ext>
            </p:extLst>
          </p:nvPr>
        </p:nvGraphicFramePr>
        <p:xfrm>
          <a:off x="1426568" y="5249630"/>
          <a:ext cx="864096" cy="741680"/>
        </p:xfrm>
        <a:graphic>
          <a:graphicData uri="http://schemas.openxmlformats.org/drawingml/2006/table">
            <a:tbl>
              <a:tblPr firstRow="1" bandRow="1"/>
              <a:tblGrid>
                <a:gridCol w="864096">
                  <a:extLst>
                    <a:ext uri="{9D8B030D-6E8A-4147-A177-3AD203B41FA5}">
                      <a16:colId xmlns:a16="http://schemas.microsoft.com/office/drawing/2014/main" val="20000"/>
                    </a:ext>
                  </a:extLst>
                </a:gridCol>
              </a:tblGrid>
              <a:tr h="370840">
                <a:tc>
                  <a:txBody>
                    <a:bodyPr/>
                    <a:lstStyle>
                      <a:defPPr>
                        <a:defRPr lang="fr-FR"/>
                      </a:defPPr>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600" b="0" dirty="0" smtClean="0"/>
                        <a:t>NY</a:t>
                      </a:r>
                      <a:endParaRPr lang="en-US"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600" dirty="0" smtClean="0"/>
                        <a:t>e</a:t>
                      </a:r>
                      <a:r>
                        <a:rPr lang="en-US" sz="1600" baseline="-25000" dirty="0" smtClean="0"/>
                        <a:t>2</a:t>
                      </a:r>
                      <a:r>
                        <a:rPr lang="en-US" sz="1600" dirty="0" smtClean="0"/>
                        <a:t>, e</a:t>
                      </a:r>
                      <a:r>
                        <a:rPr lang="en-US" sz="1600" baseline="-25000" dirty="0" smtClean="0"/>
                        <a:t>3</a:t>
                      </a:r>
                      <a:endParaRPr lang="en-US" sz="1600" baseline="-25000" dirty="0">
                        <a:solidFill>
                          <a:schemeClr val="accent1"/>
                        </a:solidFill>
                      </a:endParaRPr>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C9E7A7"/>
                    </a:solidFill>
                  </a:tcPr>
                </a:tc>
                <a:extLst>
                  <a:ext uri="{0D108BD9-81ED-4DB2-BD59-A6C34878D82A}">
                    <a16:rowId xmlns:a16="http://schemas.microsoft.com/office/drawing/2014/main" val="10001"/>
                  </a:ext>
                </a:extLst>
              </a:tr>
            </a:tbl>
          </a:graphicData>
        </a:graphic>
      </p:graphicFrame>
      <p:graphicFrame>
        <p:nvGraphicFramePr>
          <p:cNvPr id="54" name="Table 53"/>
          <p:cNvGraphicFramePr>
            <a:graphicFrameLocks noGrp="1"/>
          </p:cNvGraphicFramePr>
          <p:nvPr>
            <p:extLst>
              <p:ext uri="{D42A27DB-BD31-4B8C-83A1-F6EECF244321}">
                <p14:modId xmlns:p14="http://schemas.microsoft.com/office/powerpoint/2010/main" val="878793677"/>
              </p:ext>
            </p:extLst>
          </p:nvPr>
        </p:nvGraphicFramePr>
        <p:xfrm>
          <a:off x="6400800" y="5249630"/>
          <a:ext cx="1152872" cy="741680"/>
        </p:xfrm>
        <a:graphic>
          <a:graphicData uri="http://schemas.openxmlformats.org/drawingml/2006/table">
            <a:tbl>
              <a:tblPr firstRow="1" bandRow="1"/>
              <a:tblGrid>
                <a:gridCol w="1152872">
                  <a:extLst>
                    <a:ext uri="{9D8B030D-6E8A-4147-A177-3AD203B41FA5}">
                      <a16:colId xmlns:a16="http://schemas.microsoft.com/office/drawing/2014/main" val="20000"/>
                    </a:ext>
                  </a:extLst>
                </a:gridCol>
              </a:tblGrid>
              <a:tr h="370840">
                <a:tc>
                  <a:txBody>
                    <a:bodyPr/>
                    <a:lstStyle>
                      <a:defPPr>
                        <a:defRPr lang="fr-FR"/>
                      </a:defPPr>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600" b="0" dirty="0" err="1" smtClean="0"/>
                        <a:t>Sauvestre</a:t>
                      </a:r>
                      <a:endParaRPr lang="en-US"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600" dirty="0" smtClean="0">
                          <a:solidFill>
                            <a:schemeClr val="accent2"/>
                          </a:solidFill>
                        </a:rPr>
                        <a:t>e</a:t>
                      </a:r>
                      <a:r>
                        <a:rPr lang="en-US" sz="1600" baseline="-25000" dirty="0" smtClean="0">
                          <a:solidFill>
                            <a:schemeClr val="accent2"/>
                          </a:solidFill>
                        </a:rPr>
                        <a:t>1</a:t>
                      </a:r>
                      <a:r>
                        <a:rPr lang="en-US" sz="1600" dirty="0" smtClean="0"/>
                        <a:t>, e</a:t>
                      </a:r>
                      <a:r>
                        <a:rPr lang="en-US" sz="1600" baseline="-25000" dirty="0" smtClean="0"/>
                        <a:t>4</a:t>
                      </a:r>
                      <a:endParaRPr lang="en-US" sz="1600" baseline="-25000" dirty="0">
                        <a:solidFill>
                          <a:schemeClr val="accent1"/>
                        </a:solidFill>
                      </a:endParaRPr>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C9E7A7"/>
                    </a:solidFill>
                  </a:tcPr>
                </a:tc>
                <a:extLst>
                  <a:ext uri="{0D108BD9-81ED-4DB2-BD59-A6C34878D82A}">
                    <a16:rowId xmlns:a16="http://schemas.microsoft.com/office/drawing/2014/main" val="10001"/>
                  </a:ext>
                </a:extLst>
              </a:tr>
            </a:tbl>
          </a:graphicData>
        </a:graphic>
      </p:graphicFrame>
      <p:graphicFrame>
        <p:nvGraphicFramePr>
          <p:cNvPr id="55" name="Table 54"/>
          <p:cNvGraphicFramePr>
            <a:graphicFrameLocks noGrp="1"/>
          </p:cNvGraphicFramePr>
          <p:nvPr>
            <p:extLst>
              <p:ext uri="{D42A27DB-BD31-4B8C-83A1-F6EECF244321}">
                <p14:modId xmlns:p14="http://schemas.microsoft.com/office/powerpoint/2010/main" val="4135741159"/>
              </p:ext>
            </p:extLst>
          </p:nvPr>
        </p:nvGraphicFramePr>
        <p:xfrm>
          <a:off x="2434680" y="5249630"/>
          <a:ext cx="864096" cy="741680"/>
        </p:xfrm>
        <a:graphic>
          <a:graphicData uri="http://schemas.openxmlformats.org/drawingml/2006/table">
            <a:tbl>
              <a:tblPr firstRow="1" bandRow="1"/>
              <a:tblGrid>
                <a:gridCol w="864096">
                  <a:extLst>
                    <a:ext uri="{9D8B030D-6E8A-4147-A177-3AD203B41FA5}">
                      <a16:colId xmlns:a16="http://schemas.microsoft.com/office/drawing/2014/main" val="20000"/>
                    </a:ext>
                  </a:extLst>
                </a:gridCol>
              </a:tblGrid>
              <a:tr h="370840">
                <a:tc>
                  <a:txBody>
                    <a:bodyPr/>
                    <a:lstStyle>
                      <a:defPPr>
                        <a:defRPr lang="fr-FR"/>
                      </a:defPPr>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600" b="0" dirty="0" smtClean="0"/>
                        <a:t>Paris</a:t>
                      </a:r>
                      <a:endParaRPr lang="en-US"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600" dirty="0" smtClean="0">
                          <a:solidFill>
                            <a:schemeClr val="accent2"/>
                          </a:solidFill>
                        </a:rPr>
                        <a:t>e</a:t>
                      </a:r>
                      <a:r>
                        <a:rPr lang="en-US" sz="1600" baseline="-25000" dirty="0" smtClean="0">
                          <a:solidFill>
                            <a:schemeClr val="accent2"/>
                          </a:solidFill>
                        </a:rPr>
                        <a:t>1</a:t>
                      </a:r>
                      <a:r>
                        <a:rPr lang="en-US" sz="1600" dirty="0" smtClean="0"/>
                        <a:t>, </a:t>
                      </a:r>
                      <a:r>
                        <a:rPr lang="en-US" sz="1600" dirty="0" smtClean="0">
                          <a:solidFill>
                            <a:srgbClr val="0000FF"/>
                          </a:solidFill>
                        </a:rPr>
                        <a:t>e</a:t>
                      </a:r>
                      <a:r>
                        <a:rPr lang="en-US" sz="1600" baseline="-25000" dirty="0" smtClean="0">
                          <a:solidFill>
                            <a:srgbClr val="0000FF"/>
                          </a:solidFill>
                        </a:rPr>
                        <a:t>4</a:t>
                      </a:r>
                      <a:endParaRPr lang="en-US" sz="1600" baseline="-25000" dirty="0">
                        <a:solidFill>
                          <a:srgbClr val="0000FF"/>
                        </a:solidFill>
                      </a:endParaRPr>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C9E7A7"/>
                    </a:solidFill>
                  </a:tcPr>
                </a:tc>
                <a:extLst>
                  <a:ext uri="{0D108BD9-81ED-4DB2-BD59-A6C34878D82A}">
                    <a16:rowId xmlns:a16="http://schemas.microsoft.com/office/drawing/2014/main" val="10001"/>
                  </a:ext>
                </a:extLst>
              </a:tr>
            </a:tbl>
          </a:graphicData>
        </a:graphic>
      </p:graphicFrame>
      <p:graphicFrame>
        <p:nvGraphicFramePr>
          <p:cNvPr id="56" name="Table 55"/>
          <p:cNvGraphicFramePr>
            <a:graphicFrameLocks noGrp="1"/>
          </p:cNvGraphicFramePr>
          <p:nvPr>
            <p:extLst>
              <p:ext uri="{D42A27DB-BD31-4B8C-83A1-F6EECF244321}">
                <p14:modId xmlns:p14="http://schemas.microsoft.com/office/powerpoint/2010/main" val="2498938556"/>
              </p:ext>
            </p:extLst>
          </p:nvPr>
        </p:nvGraphicFramePr>
        <p:xfrm>
          <a:off x="3442792" y="5246822"/>
          <a:ext cx="864096" cy="741680"/>
        </p:xfrm>
        <a:graphic>
          <a:graphicData uri="http://schemas.openxmlformats.org/drawingml/2006/table">
            <a:tbl>
              <a:tblPr firstRow="1" bandRow="1"/>
              <a:tblGrid>
                <a:gridCol w="864096">
                  <a:extLst>
                    <a:ext uri="{9D8B030D-6E8A-4147-A177-3AD203B41FA5}">
                      <a16:colId xmlns:a16="http://schemas.microsoft.com/office/drawing/2014/main" val="20000"/>
                    </a:ext>
                  </a:extLst>
                </a:gridCol>
              </a:tblGrid>
              <a:tr h="370840">
                <a:tc>
                  <a:txBody>
                    <a:bodyPr/>
                    <a:lstStyle>
                      <a:defPPr>
                        <a:defRPr lang="fr-FR"/>
                      </a:defPPr>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600" b="0" dirty="0" smtClean="0"/>
                        <a:t>1886</a:t>
                      </a:r>
                      <a:endParaRPr lang="en-US"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600" dirty="0" smtClean="0"/>
                        <a:t>e</a:t>
                      </a:r>
                      <a:r>
                        <a:rPr lang="en-US" sz="1600" baseline="-25000" dirty="0" smtClean="0"/>
                        <a:t>2</a:t>
                      </a:r>
                      <a:endParaRPr lang="en-US" sz="1600" baseline="-25000" dirty="0">
                        <a:solidFill>
                          <a:schemeClr val="accent2"/>
                        </a:solidFill>
                      </a:endParaRPr>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C9E7A7"/>
                    </a:solidFill>
                  </a:tcPr>
                </a:tc>
                <a:extLst>
                  <a:ext uri="{0D108BD9-81ED-4DB2-BD59-A6C34878D82A}">
                    <a16:rowId xmlns:a16="http://schemas.microsoft.com/office/drawing/2014/main" val="10001"/>
                  </a:ext>
                </a:extLst>
              </a:tr>
            </a:tbl>
          </a:graphicData>
        </a:graphic>
      </p:graphicFrame>
      <p:graphicFrame>
        <p:nvGraphicFramePr>
          <p:cNvPr id="57" name="Table 56"/>
          <p:cNvGraphicFramePr>
            <a:graphicFrameLocks noGrp="1"/>
          </p:cNvGraphicFramePr>
          <p:nvPr>
            <p:extLst>
              <p:ext uri="{D42A27DB-BD31-4B8C-83A1-F6EECF244321}">
                <p14:modId xmlns:p14="http://schemas.microsoft.com/office/powerpoint/2010/main" val="2404294788"/>
              </p:ext>
            </p:extLst>
          </p:nvPr>
        </p:nvGraphicFramePr>
        <p:xfrm>
          <a:off x="4450904" y="5249630"/>
          <a:ext cx="864096" cy="741680"/>
        </p:xfrm>
        <a:graphic>
          <a:graphicData uri="http://schemas.openxmlformats.org/drawingml/2006/table">
            <a:tbl>
              <a:tblPr firstRow="1" bandRow="1"/>
              <a:tblGrid>
                <a:gridCol w="864096">
                  <a:extLst>
                    <a:ext uri="{9D8B030D-6E8A-4147-A177-3AD203B41FA5}">
                      <a16:colId xmlns:a16="http://schemas.microsoft.com/office/drawing/2014/main" val="20000"/>
                    </a:ext>
                  </a:extLst>
                </a:gridCol>
              </a:tblGrid>
              <a:tr h="370840">
                <a:tc>
                  <a:txBody>
                    <a:bodyPr/>
                    <a:lstStyle>
                      <a:defPPr>
                        <a:defRPr lang="fr-FR"/>
                      </a:defPPr>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600" b="0" dirty="0" smtClean="0"/>
                        <a:t>1450</a:t>
                      </a:r>
                      <a:endParaRPr lang="en-US"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600" dirty="0" smtClean="0"/>
                        <a:t>e</a:t>
                      </a:r>
                      <a:r>
                        <a:rPr lang="en-US" sz="1600" baseline="-25000" dirty="0" smtClean="0"/>
                        <a:t>5</a:t>
                      </a:r>
                      <a:endParaRPr lang="en-US" sz="1600" baseline="-25000" dirty="0">
                        <a:solidFill>
                          <a:schemeClr val="accent1"/>
                        </a:solidFill>
                      </a:endParaRPr>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C9E7A7"/>
                    </a:solidFill>
                  </a:tcPr>
                </a:tc>
                <a:extLst>
                  <a:ext uri="{0D108BD9-81ED-4DB2-BD59-A6C34878D82A}">
                    <a16:rowId xmlns:a16="http://schemas.microsoft.com/office/drawing/2014/main" val="10001"/>
                  </a:ext>
                </a:extLst>
              </a:tr>
            </a:tbl>
          </a:graphicData>
        </a:graphic>
      </p:graphicFrame>
      <p:graphicFrame>
        <p:nvGraphicFramePr>
          <p:cNvPr id="58" name="Table 57"/>
          <p:cNvGraphicFramePr>
            <a:graphicFrameLocks noGrp="1"/>
          </p:cNvGraphicFramePr>
          <p:nvPr>
            <p:extLst>
              <p:ext uri="{D42A27DB-BD31-4B8C-83A1-F6EECF244321}">
                <p14:modId xmlns:p14="http://schemas.microsoft.com/office/powerpoint/2010/main" val="2316805766"/>
              </p:ext>
            </p:extLst>
          </p:nvPr>
        </p:nvGraphicFramePr>
        <p:xfrm>
          <a:off x="5459016" y="5246822"/>
          <a:ext cx="864096" cy="741680"/>
        </p:xfrm>
        <a:graphic>
          <a:graphicData uri="http://schemas.openxmlformats.org/drawingml/2006/table">
            <a:tbl>
              <a:tblPr firstRow="1" bandRow="1"/>
              <a:tblGrid>
                <a:gridCol w="864096">
                  <a:extLst>
                    <a:ext uri="{9D8B030D-6E8A-4147-A177-3AD203B41FA5}">
                      <a16:colId xmlns:a16="http://schemas.microsoft.com/office/drawing/2014/main" val="20000"/>
                    </a:ext>
                  </a:extLst>
                </a:gridCol>
              </a:tblGrid>
              <a:tr h="370840">
                <a:tc>
                  <a:txBody>
                    <a:bodyPr/>
                    <a:lstStyle>
                      <a:defPPr>
                        <a:defRPr lang="fr-FR"/>
                      </a:defPPr>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600" b="0" dirty="0" smtClean="0"/>
                        <a:t>Lady</a:t>
                      </a:r>
                      <a:endParaRPr lang="en-US"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600" dirty="0" smtClean="0"/>
                        <a:t>e</a:t>
                      </a:r>
                      <a:r>
                        <a:rPr lang="en-US" sz="1600" baseline="-25000" dirty="0" smtClean="0"/>
                        <a:t>3</a:t>
                      </a:r>
                      <a:endParaRPr lang="en-US" sz="1600" baseline="-25000" dirty="0">
                        <a:solidFill>
                          <a:schemeClr val="accent1"/>
                        </a:solidFill>
                      </a:endParaRPr>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C9E7A7"/>
                    </a:solidFill>
                  </a:tcPr>
                </a:tc>
                <a:extLst>
                  <a:ext uri="{0D108BD9-81ED-4DB2-BD59-A6C34878D82A}">
                    <a16:rowId xmlns:a16="http://schemas.microsoft.com/office/drawing/2014/main" val="10001"/>
                  </a:ext>
                </a:extLst>
              </a:tr>
            </a:tbl>
          </a:graphicData>
        </a:graphic>
      </p:graphicFrame>
      <p:graphicFrame>
        <p:nvGraphicFramePr>
          <p:cNvPr id="59" name="Table 58"/>
          <p:cNvGraphicFramePr>
            <a:graphicFrameLocks noGrp="1"/>
          </p:cNvGraphicFramePr>
          <p:nvPr>
            <p:extLst>
              <p:ext uri="{D42A27DB-BD31-4B8C-83A1-F6EECF244321}">
                <p14:modId xmlns:p14="http://schemas.microsoft.com/office/powerpoint/2010/main" val="2408221025"/>
              </p:ext>
            </p:extLst>
          </p:nvPr>
        </p:nvGraphicFramePr>
        <p:xfrm>
          <a:off x="7619256" y="5246822"/>
          <a:ext cx="1372344" cy="741680"/>
        </p:xfrm>
        <a:graphic>
          <a:graphicData uri="http://schemas.openxmlformats.org/drawingml/2006/table">
            <a:tbl>
              <a:tblPr firstRow="1" bandRow="1"/>
              <a:tblGrid>
                <a:gridCol w="1372344">
                  <a:extLst>
                    <a:ext uri="{9D8B030D-6E8A-4147-A177-3AD203B41FA5}">
                      <a16:colId xmlns:a16="http://schemas.microsoft.com/office/drawing/2014/main" val="20000"/>
                    </a:ext>
                  </a:extLst>
                </a:gridCol>
              </a:tblGrid>
              <a:tr h="370840">
                <a:tc>
                  <a:txBody>
                    <a:bodyPr/>
                    <a:lstStyle>
                      <a:defPPr>
                        <a:defRPr lang="fr-FR"/>
                      </a:defPPr>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600" b="0" dirty="0" smtClean="0"/>
                        <a:t>Thessaloniki</a:t>
                      </a:r>
                      <a:endParaRPr lang="en-US"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600" dirty="0" smtClean="0"/>
                        <a:t>e</a:t>
                      </a:r>
                      <a:r>
                        <a:rPr lang="en-US" sz="1600" baseline="-25000" dirty="0" smtClean="0"/>
                        <a:t>5</a:t>
                      </a:r>
                      <a:endParaRPr lang="en-US" sz="1600" baseline="-25000" dirty="0">
                        <a:solidFill>
                          <a:schemeClr val="accent1"/>
                        </a:solidFill>
                      </a:endParaRPr>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C9E7A7"/>
                    </a:solidFill>
                  </a:tcPr>
                </a:tc>
                <a:extLst>
                  <a:ext uri="{0D108BD9-81ED-4DB2-BD59-A6C34878D82A}">
                    <a16:rowId xmlns:a16="http://schemas.microsoft.com/office/drawing/2014/main" val="10001"/>
                  </a:ext>
                </a:extLst>
              </a:tr>
            </a:tbl>
          </a:graphicData>
        </a:graphic>
      </p:graphicFrame>
      <p:sp>
        <p:nvSpPr>
          <p:cNvPr id="60" name="Content Placeholder 2"/>
          <p:cNvSpPr txBox="1">
            <a:spLocks/>
          </p:cNvSpPr>
          <p:nvPr/>
        </p:nvSpPr>
        <p:spPr>
          <a:xfrm>
            <a:off x="-1" y="4505142"/>
            <a:ext cx="1797270" cy="838200"/>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smtClean="0">
                <a:ln>
                  <a:noFill/>
                </a:ln>
                <a:solidFill>
                  <a:srgbClr val="7F7F7F"/>
                </a:solidFill>
                <a:effectLst/>
                <a:uLnTx/>
                <a:uFillTx/>
                <a:latin typeface="Rockwell"/>
                <a:ea typeface="+mn-ea"/>
                <a:cs typeface="Rockwell"/>
              </a:rPr>
              <a:t>Generated</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sz="2400" dirty="0" smtClean="0">
                <a:solidFill>
                  <a:srgbClr val="7F7F7F"/>
                </a:solidFill>
                <a:latin typeface="Rockwell"/>
                <a:cs typeface="Rockwell"/>
              </a:rPr>
              <a:t>Blocks</a:t>
            </a:r>
            <a:endParaRPr kumimoji="0" lang="en-US" sz="2400" b="0" i="0" u="none" strike="noStrike" kern="1200" cap="none" spc="0" normalizeH="0" baseline="0" noProof="0" dirty="0" smtClean="0">
              <a:ln>
                <a:noFill/>
              </a:ln>
              <a:solidFill>
                <a:srgbClr val="7F7F7F"/>
              </a:solidFill>
              <a:effectLst/>
              <a:uLnTx/>
              <a:uFillTx/>
              <a:latin typeface="Rockwell"/>
              <a:ea typeface="+mn-ea"/>
              <a:cs typeface="Rockwell"/>
            </a:endParaRPr>
          </a:p>
        </p:txBody>
      </p:sp>
      <p:cxnSp>
        <p:nvCxnSpPr>
          <p:cNvPr id="61" name="Straight Connector 60"/>
          <p:cNvCxnSpPr/>
          <p:nvPr/>
        </p:nvCxnSpPr>
        <p:spPr>
          <a:xfrm flipV="1">
            <a:off x="3807384" y="4124142"/>
            <a:ext cx="914400" cy="914400"/>
          </a:xfrm>
          <a:prstGeom prst="line">
            <a:avLst/>
          </a:prstGeom>
          <a:noFill/>
          <a:ln w="19050" cap="flat" cmpd="sng" algn="ctr">
            <a:solidFill>
              <a:sysClr val="windowText" lastClr="000000"/>
            </a:solidFill>
            <a:prstDash val="solid"/>
          </a:ln>
          <a:effectLst>
            <a:outerShdw blurRad="38100" dist="30000" dir="5400000" rotWithShape="0">
              <a:srgbClr val="000000">
                <a:alpha val="45000"/>
              </a:srgbClr>
            </a:outerShdw>
          </a:effectLst>
        </p:spPr>
      </p:cxnSp>
      <p:cxnSp>
        <p:nvCxnSpPr>
          <p:cNvPr id="62" name="Straight Connector 61"/>
          <p:cNvCxnSpPr/>
          <p:nvPr/>
        </p:nvCxnSpPr>
        <p:spPr>
          <a:xfrm flipV="1">
            <a:off x="5788584" y="4124142"/>
            <a:ext cx="914400" cy="914400"/>
          </a:xfrm>
          <a:prstGeom prst="line">
            <a:avLst/>
          </a:prstGeom>
          <a:noFill/>
          <a:ln w="19050" cap="flat" cmpd="sng" algn="ctr">
            <a:solidFill>
              <a:sysClr val="windowText" lastClr="000000"/>
            </a:solidFill>
            <a:prstDash val="solid"/>
          </a:ln>
          <a:effectLst>
            <a:outerShdw blurRad="38100" dist="30000" dir="5400000" rotWithShape="0">
              <a:srgbClr val="000000">
                <a:alpha val="45000"/>
              </a:srgbClr>
            </a:outerShdw>
          </a:effectLst>
        </p:spPr>
      </p:cxnSp>
      <p:cxnSp>
        <p:nvCxnSpPr>
          <p:cNvPr id="63" name="Straight Connector 62"/>
          <p:cNvCxnSpPr/>
          <p:nvPr/>
        </p:nvCxnSpPr>
        <p:spPr>
          <a:xfrm flipV="1">
            <a:off x="7845984" y="4124142"/>
            <a:ext cx="914400" cy="914400"/>
          </a:xfrm>
          <a:prstGeom prst="line">
            <a:avLst/>
          </a:prstGeom>
          <a:noFill/>
          <a:ln w="19050" cap="flat" cmpd="sng" algn="ctr">
            <a:solidFill>
              <a:sysClr val="windowText" lastClr="000000"/>
            </a:solidFill>
            <a:prstDash val="solid"/>
          </a:ln>
          <a:effectLst>
            <a:outerShdw blurRad="38100" dist="30000" dir="5400000" rotWithShape="0">
              <a:srgbClr val="000000">
                <a:alpha val="45000"/>
              </a:srgbClr>
            </a:outerShdw>
          </a:effectLst>
        </p:spPr>
      </p:cxnSp>
      <p:cxnSp>
        <p:nvCxnSpPr>
          <p:cNvPr id="64" name="Straight Connector 63"/>
          <p:cNvCxnSpPr/>
          <p:nvPr/>
        </p:nvCxnSpPr>
        <p:spPr>
          <a:xfrm flipV="1">
            <a:off x="3429000" y="5190942"/>
            <a:ext cx="914400" cy="914400"/>
          </a:xfrm>
          <a:prstGeom prst="line">
            <a:avLst/>
          </a:prstGeom>
          <a:noFill/>
          <a:ln w="19050" cap="flat" cmpd="sng" algn="ctr">
            <a:solidFill>
              <a:sysClr val="windowText" lastClr="000000"/>
            </a:solidFill>
            <a:prstDash val="solid"/>
          </a:ln>
          <a:effectLst>
            <a:outerShdw blurRad="38100" dist="30000" dir="5400000" rotWithShape="0">
              <a:srgbClr val="000000">
                <a:alpha val="45000"/>
              </a:srgbClr>
            </a:outerShdw>
          </a:effectLst>
        </p:spPr>
      </p:cxnSp>
      <p:cxnSp>
        <p:nvCxnSpPr>
          <p:cNvPr id="65" name="Straight Connector 64"/>
          <p:cNvCxnSpPr/>
          <p:nvPr/>
        </p:nvCxnSpPr>
        <p:spPr>
          <a:xfrm flipV="1">
            <a:off x="4419600" y="5190942"/>
            <a:ext cx="914400" cy="914400"/>
          </a:xfrm>
          <a:prstGeom prst="line">
            <a:avLst/>
          </a:prstGeom>
          <a:noFill/>
          <a:ln w="19050" cap="flat" cmpd="sng" algn="ctr">
            <a:solidFill>
              <a:sysClr val="windowText" lastClr="000000"/>
            </a:solidFill>
            <a:prstDash val="solid"/>
          </a:ln>
          <a:effectLst>
            <a:outerShdw blurRad="38100" dist="30000" dir="5400000" rotWithShape="0">
              <a:srgbClr val="000000">
                <a:alpha val="45000"/>
              </a:srgbClr>
            </a:outerShdw>
          </a:effectLst>
        </p:spPr>
      </p:cxnSp>
      <p:cxnSp>
        <p:nvCxnSpPr>
          <p:cNvPr id="66" name="Straight Connector 65"/>
          <p:cNvCxnSpPr/>
          <p:nvPr/>
        </p:nvCxnSpPr>
        <p:spPr>
          <a:xfrm flipV="1">
            <a:off x="5410200" y="5190942"/>
            <a:ext cx="914400" cy="914400"/>
          </a:xfrm>
          <a:prstGeom prst="line">
            <a:avLst/>
          </a:prstGeom>
          <a:noFill/>
          <a:ln w="19050" cap="flat" cmpd="sng" algn="ctr">
            <a:solidFill>
              <a:sysClr val="windowText" lastClr="000000"/>
            </a:solidFill>
            <a:prstDash val="solid"/>
          </a:ln>
          <a:effectLst>
            <a:outerShdw blurRad="38100" dist="30000" dir="5400000" rotWithShape="0">
              <a:srgbClr val="000000">
                <a:alpha val="45000"/>
              </a:srgbClr>
            </a:outerShdw>
          </a:effectLst>
        </p:spPr>
      </p:cxnSp>
      <p:cxnSp>
        <p:nvCxnSpPr>
          <p:cNvPr id="67" name="Straight Connector 66"/>
          <p:cNvCxnSpPr/>
          <p:nvPr/>
        </p:nvCxnSpPr>
        <p:spPr>
          <a:xfrm flipV="1">
            <a:off x="7696200" y="5114742"/>
            <a:ext cx="914400" cy="914400"/>
          </a:xfrm>
          <a:prstGeom prst="line">
            <a:avLst/>
          </a:prstGeom>
          <a:noFill/>
          <a:ln w="19050" cap="flat" cmpd="sng" algn="ctr">
            <a:solidFill>
              <a:sysClr val="windowText" lastClr="000000"/>
            </a:solidFill>
            <a:prstDash val="solid"/>
          </a:ln>
          <a:effectLst>
            <a:outerShdw blurRad="38100" dist="30000" dir="5400000" rotWithShape="0">
              <a:srgbClr val="000000">
                <a:alpha val="45000"/>
              </a:srgbClr>
            </a:outerShdw>
          </a:effectLst>
        </p:spPr>
      </p:cxnSp>
      <p:sp>
        <p:nvSpPr>
          <p:cNvPr id="68" name="Rectangle 67"/>
          <p:cNvSpPr/>
          <p:nvPr/>
        </p:nvSpPr>
        <p:spPr>
          <a:xfrm>
            <a:off x="2514600" y="1932782"/>
            <a:ext cx="457200" cy="304800"/>
          </a:xfrm>
          <a:prstGeom prst="rect">
            <a:avLst/>
          </a:prstGeom>
          <a:solidFill>
            <a:srgbClr val="94B6D2"/>
          </a:solidFill>
          <a:ln w="19050" cap="flat" cmpd="sng" algn="ctr">
            <a:solidFill>
              <a:srgbClr val="94B6D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Tw Cen MT"/>
                <a:ea typeface="+mn-ea"/>
                <a:cs typeface="+mn-cs"/>
              </a:rPr>
              <a:t>e1</a:t>
            </a:r>
            <a:endParaRPr kumimoji="0" lang="en-GB" sz="1800" b="0" i="0" u="none" strike="noStrike" kern="0" cap="none" spc="0" normalizeH="0" baseline="0" noProof="0" dirty="0">
              <a:ln>
                <a:noFill/>
              </a:ln>
              <a:solidFill>
                <a:sysClr val="window" lastClr="FFFFFF"/>
              </a:solidFill>
              <a:effectLst/>
              <a:uLnTx/>
              <a:uFillTx/>
              <a:latin typeface="Tw Cen MT"/>
              <a:ea typeface="+mn-ea"/>
              <a:cs typeface="+mn-cs"/>
            </a:endParaRPr>
          </a:p>
        </p:txBody>
      </p:sp>
      <p:sp>
        <p:nvSpPr>
          <p:cNvPr id="69" name="Rectangle 68"/>
          <p:cNvSpPr/>
          <p:nvPr/>
        </p:nvSpPr>
        <p:spPr>
          <a:xfrm>
            <a:off x="5181600" y="2186498"/>
            <a:ext cx="457200" cy="304800"/>
          </a:xfrm>
          <a:prstGeom prst="rect">
            <a:avLst/>
          </a:prstGeom>
          <a:solidFill>
            <a:srgbClr val="94B6D2"/>
          </a:solidFill>
          <a:ln w="19050" cap="flat" cmpd="sng" algn="ctr">
            <a:solidFill>
              <a:srgbClr val="94B6D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Tw Cen MT"/>
                <a:ea typeface="+mn-ea"/>
                <a:cs typeface="+mn-cs"/>
              </a:rPr>
              <a:t>e2</a:t>
            </a:r>
            <a:endParaRPr kumimoji="0" lang="en-GB" sz="1800" b="0" i="0" u="none" strike="noStrike" kern="0" cap="none" spc="0" normalizeH="0" baseline="0" noProof="0" dirty="0">
              <a:ln>
                <a:noFill/>
              </a:ln>
              <a:solidFill>
                <a:sysClr val="window" lastClr="FFFFFF"/>
              </a:solidFill>
              <a:effectLst/>
              <a:uLnTx/>
              <a:uFillTx/>
              <a:latin typeface="Tw Cen MT"/>
              <a:ea typeface="+mn-ea"/>
              <a:cs typeface="+mn-cs"/>
            </a:endParaRPr>
          </a:p>
        </p:txBody>
      </p:sp>
      <p:sp>
        <p:nvSpPr>
          <p:cNvPr id="70" name="Rectangle 69"/>
          <p:cNvSpPr/>
          <p:nvPr/>
        </p:nvSpPr>
        <p:spPr>
          <a:xfrm>
            <a:off x="7848600" y="1551782"/>
            <a:ext cx="457200" cy="304800"/>
          </a:xfrm>
          <a:prstGeom prst="rect">
            <a:avLst/>
          </a:prstGeom>
          <a:solidFill>
            <a:srgbClr val="94B6D2"/>
          </a:solidFill>
          <a:ln w="19050" cap="flat" cmpd="sng" algn="ctr">
            <a:solidFill>
              <a:srgbClr val="94B6D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Tw Cen MT"/>
                <a:ea typeface="+mn-ea"/>
                <a:cs typeface="+mn-cs"/>
              </a:rPr>
              <a:t>e3</a:t>
            </a:r>
            <a:endParaRPr kumimoji="0" lang="en-GB" sz="1800" b="0" i="0" u="none" strike="noStrike" kern="0" cap="none" spc="0" normalizeH="0" baseline="0" noProof="0" dirty="0">
              <a:ln>
                <a:noFill/>
              </a:ln>
              <a:solidFill>
                <a:sysClr val="window" lastClr="FFFFFF"/>
              </a:solidFill>
              <a:effectLst/>
              <a:uLnTx/>
              <a:uFillTx/>
              <a:latin typeface="Tw Cen MT"/>
              <a:ea typeface="+mn-ea"/>
              <a:cs typeface="+mn-cs"/>
            </a:endParaRPr>
          </a:p>
        </p:txBody>
      </p:sp>
      <p:sp>
        <p:nvSpPr>
          <p:cNvPr id="71" name="Rectangle 70"/>
          <p:cNvSpPr/>
          <p:nvPr/>
        </p:nvSpPr>
        <p:spPr>
          <a:xfrm>
            <a:off x="2514600" y="3625102"/>
            <a:ext cx="457200" cy="304800"/>
          </a:xfrm>
          <a:prstGeom prst="rect">
            <a:avLst/>
          </a:prstGeom>
          <a:solidFill>
            <a:srgbClr val="94B6D2"/>
          </a:solidFill>
          <a:ln w="19050" cap="flat" cmpd="sng" algn="ctr">
            <a:solidFill>
              <a:srgbClr val="94B6D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Tw Cen MT"/>
                <a:ea typeface="+mn-ea"/>
                <a:cs typeface="+mn-cs"/>
              </a:rPr>
              <a:t>e4</a:t>
            </a:r>
            <a:endParaRPr kumimoji="0" lang="en-GB" sz="1800" b="0" i="0" u="none" strike="noStrike" kern="0" cap="none" spc="0" normalizeH="0" baseline="0" noProof="0" dirty="0">
              <a:ln>
                <a:noFill/>
              </a:ln>
              <a:solidFill>
                <a:sysClr val="window" lastClr="FFFFFF"/>
              </a:solidFill>
              <a:effectLst/>
              <a:uLnTx/>
              <a:uFillTx/>
              <a:latin typeface="Tw Cen MT"/>
              <a:ea typeface="+mn-ea"/>
              <a:cs typeface="+mn-cs"/>
            </a:endParaRPr>
          </a:p>
        </p:txBody>
      </p:sp>
      <p:sp>
        <p:nvSpPr>
          <p:cNvPr id="72" name="Rectangle 71"/>
          <p:cNvSpPr/>
          <p:nvPr/>
        </p:nvSpPr>
        <p:spPr>
          <a:xfrm>
            <a:off x="7856476" y="3156526"/>
            <a:ext cx="457200" cy="304800"/>
          </a:xfrm>
          <a:prstGeom prst="rect">
            <a:avLst/>
          </a:prstGeom>
          <a:solidFill>
            <a:srgbClr val="94B6D2"/>
          </a:solidFill>
          <a:ln w="19050" cap="flat" cmpd="sng" algn="ctr">
            <a:solidFill>
              <a:srgbClr val="94B6D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Tw Cen MT"/>
                <a:ea typeface="+mn-ea"/>
                <a:cs typeface="+mn-cs"/>
              </a:rPr>
              <a:t>e5</a:t>
            </a:r>
            <a:endParaRPr kumimoji="0" lang="en-GB" sz="1800" b="0" i="0" u="none" strike="noStrike" kern="0" cap="none" spc="0" normalizeH="0" baseline="0" noProof="0" dirty="0">
              <a:ln>
                <a:noFill/>
              </a:ln>
              <a:solidFill>
                <a:sysClr val="window" lastClr="FFFFFF"/>
              </a:solidFill>
              <a:effectLst/>
              <a:uLnTx/>
              <a:uFillTx/>
              <a:latin typeface="Tw Cen MT"/>
              <a:ea typeface="+mn-ea"/>
              <a:cs typeface="+mn-cs"/>
            </a:endParaRPr>
          </a:p>
        </p:txBody>
      </p:sp>
      <p:sp>
        <p:nvSpPr>
          <p:cNvPr id="73" name="TextBox 72"/>
          <p:cNvSpPr txBox="1"/>
          <p:nvPr/>
        </p:nvSpPr>
        <p:spPr>
          <a:xfrm>
            <a:off x="3131840" y="2792974"/>
            <a:ext cx="2376264" cy="1200329"/>
          </a:xfrm>
          <a:prstGeom prst="rect">
            <a:avLst/>
          </a:prstGeom>
          <a:no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Actually, an </a:t>
            </a:r>
            <a:r>
              <a:rPr kumimoji="0" lang="en-US" sz="2400" b="1" i="0" u="none" strike="noStrike" kern="0" cap="none" spc="0" normalizeH="0" baseline="0" noProof="0" dirty="0" smtClean="0">
                <a:ln>
                  <a:noFill/>
                </a:ln>
                <a:solidFill>
                  <a:srgbClr val="0000FF"/>
                </a:solidFill>
                <a:effectLst/>
                <a:uLnTx/>
                <a:uFillTx/>
                <a:latin typeface="Verdana" panose="020B0604030504040204" pitchFamily="34" charset="0"/>
                <a:ea typeface="Verdana" panose="020B0604030504040204" pitchFamily="34" charset="0"/>
                <a:cs typeface="Verdana" panose="020B0604030504040204" pitchFamily="34" charset="0"/>
              </a:rPr>
              <a:t>inverted index</a:t>
            </a:r>
            <a:endParaRPr kumimoji="0" lang="en-GB" sz="2400" b="1" i="0" u="none" strike="noStrike" kern="0" cap="none" spc="0" normalizeH="0" baseline="0" noProof="0" dirty="0">
              <a:ln>
                <a:noFill/>
              </a:ln>
              <a:solidFill>
                <a:srgbClr val="0000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 name="Content Placeholder 2"/>
          <p:cNvSpPr>
            <a:spLocks noGrp="1"/>
          </p:cNvSpPr>
          <p:nvPr>
            <p:ph idx="1"/>
          </p:nvPr>
        </p:nvSpPr>
        <p:spPr>
          <a:xfrm>
            <a:off x="48132" y="6105606"/>
            <a:ext cx="9023684" cy="299720"/>
          </a:xfrm>
        </p:spPr>
        <p:txBody>
          <a:bodyPr>
            <a:noAutofit/>
          </a:bodyPr>
          <a:lstStyle/>
          <a:p>
            <a:pPr>
              <a:buNone/>
            </a:pPr>
            <a:r>
              <a:rPr lang="en-US" sz="2400" dirty="0" smtClean="0">
                <a:solidFill>
                  <a:srgbClr val="0000FF"/>
                </a:solidFill>
              </a:rPr>
              <a:t>Redundant</a:t>
            </a:r>
            <a:r>
              <a:rPr lang="en-US" sz="2400" dirty="0" smtClean="0"/>
              <a:t> comparisons for (</a:t>
            </a:r>
            <a:r>
              <a:rPr lang="en-US" sz="2400" dirty="0" smtClean="0">
                <a:solidFill>
                  <a:schemeClr val="accent2"/>
                </a:solidFill>
                <a:latin typeface="Tw Cen MT" panose="020B0602020104020603" pitchFamily="34" charset="0"/>
              </a:rPr>
              <a:t>e</a:t>
            </a:r>
            <a:r>
              <a:rPr lang="en-US" sz="2400" baseline="-25000" dirty="0" smtClean="0">
                <a:solidFill>
                  <a:schemeClr val="accent2"/>
                </a:solidFill>
                <a:latin typeface="Tw Cen MT" panose="020B0602020104020603" pitchFamily="34" charset="0"/>
              </a:rPr>
              <a:t>1</a:t>
            </a:r>
            <a:r>
              <a:rPr lang="en-US" sz="2400" dirty="0" smtClean="0"/>
              <a:t>, </a:t>
            </a:r>
            <a:r>
              <a:rPr lang="en-US" sz="2400" dirty="0" smtClean="0">
                <a:solidFill>
                  <a:srgbClr val="0000FF"/>
                </a:solidFill>
                <a:latin typeface="Tw Cen MT" panose="020B0602020104020603" pitchFamily="34" charset="0"/>
              </a:rPr>
              <a:t>e</a:t>
            </a:r>
            <a:r>
              <a:rPr lang="en-US" sz="2400" baseline="-25000" dirty="0" smtClean="0">
                <a:solidFill>
                  <a:srgbClr val="0000FF"/>
                </a:solidFill>
                <a:latin typeface="Tw Cen MT" panose="020B0602020104020603" pitchFamily="34" charset="0"/>
              </a:rPr>
              <a:t>4</a:t>
            </a:r>
            <a:r>
              <a:rPr lang="en-US" sz="2400" dirty="0" smtClean="0"/>
              <a:t>) contained in 5 different blocks!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2"/>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3"/>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4"/>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6"/>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8"/>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7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64"/>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6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66"/>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67"/>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62"/>
                                        </p:tgtEl>
                                        <p:attrNameLst>
                                          <p:attrName>style.visibility</p:attrName>
                                        </p:attrNameLst>
                                      </p:cBhvr>
                                      <p:to>
                                        <p:strVal val="visible"/>
                                      </p:to>
                                    </p:set>
                                  </p:childTnLst>
                                </p:cTn>
                              </p:par>
                              <p:par>
                                <p:cTn id="55" presetID="1" presetClass="entr" presetSubtype="0" fill="hold" nodeType="withEffect">
                                  <p:stCondLst>
                                    <p:cond delay="0"/>
                                  </p:stCondLst>
                                  <p:childTnLst>
                                    <p:set>
                                      <p:cBhvr>
                                        <p:cTn id="56" dur="1" fill="hold">
                                          <p:stCondLst>
                                            <p:cond delay="0"/>
                                          </p:stCondLst>
                                        </p:cTn>
                                        <p:tgtEl>
                                          <p:spTgt spid="63"/>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73" grpId="0" animBg="1"/>
      <p:bldP spid="3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262063" y="998609"/>
            <a:ext cx="2454275" cy="2174743"/>
            <a:chOff x="792" y="532"/>
            <a:chExt cx="1861" cy="1596"/>
          </a:xfrm>
        </p:grpSpPr>
        <p:grpSp>
          <p:nvGrpSpPr>
            <p:cNvPr id="36913" name="Group 3"/>
            <p:cNvGrpSpPr>
              <a:grpSpLocks noChangeAspect="1"/>
            </p:cNvGrpSpPr>
            <p:nvPr/>
          </p:nvGrpSpPr>
          <p:grpSpPr bwMode="auto">
            <a:xfrm>
              <a:off x="792" y="855"/>
              <a:ext cx="1861" cy="1273"/>
              <a:chOff x="355" y="427"/>
              <a:chExt cx="2327" cy="1591"/>
            </a:xfrm>
          </p:grpSpPr>
          <p:sp>
            <p:nvSpPr>
              <p:cNvPr id="36915" name="Rectangle 4" descr="Horizontale Steine"/>
              <p:cNvSpPr>
                <a:spLocks noChangeAspect="1" noChangeArrowheads="1"/>
              </p:cNvSpPr>
              <p:nvPr/>
            </p:nvSpPr>
            <p:spPr bwMode="auto">
              <a:xfrm>
                <a:off x="491" y="531"/>
                <a:ext cx="484" cy="445"/>
              </a:xfrm>
              <a:prstGeom prst="rect">
                <a:avLst/>
              </a:prstGeom>
              <a:pattFill prst="horzBrick">
                <a:fgClr>
                  <a:srgbClr val="FFC000"/>
                </a:fgClr>
                <a:bgClr>
                  <a:srgbClr val="FFFFFF"/>
                </a:bgClr>
              </a:pattFill>
              <a:ln w="12700">
                <a:solidFill>
                  <a:schemeClr val="accent2"/>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916" name="Oval 5" descr="Horizontale Steine"/>
              <p:cNvSpPr>
                <a:spLocks noChangeAspect="1" noChangeArrowheads="1"/>
              </p:cNvSpPr>
              <p:nvPr/>
            </p:nvSpPr>
            <p:spPr bwMode="auto">
              <a:xfrm>
                <a:off x="1317" y="551"/>
                <a:ext cx="184" cy="201"/>
              </a:xfrm>
              <a:prstGeom prst="ellipse">
                <a:avLst/>
              </a:prstGeom>
              <a:pattFill prst="horzBrick">
                <a:fgClr>
                  <a:srgbClr val="C00000"/>
                </a:fgClr>
                <a:bgClr>
                  <a:schemeClr val="bg1"/>
                </a:bgClr>
              </a:pattFill>
              <a:ln w="12700">
                <a:solidFill>
                  <a:schemeClr va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917" name="AutoShape 6" descr="Kleine Schachfelder"/>
              <p:cNvSpPr>
                <a:spLocks noChangeAspect="1" noChangeArrowheads="1"/>
              </p:cNvSpPr>
              <p:nvPr/>
            </p:nvSpPr>
            <p:spPr bwMode="auto">
              <a:xfrm>
                <a:off x="1898" y="465"/>
                <a:ext cx="713" cy="453"/>
              </a:xfrm>
              <a:prstGeom prst="rtTriangle">
                <a:avLst/>
              </a:prstGeom>
              <a:pattFill prst="smCheck">
                <a:fgClr>
                  <a:srgbClr val="C00000"/>
                </a:fgClr>
                <a:bgClr>
                  <a:srgbClr val="FFFFFF"/>
                </a:bgClr>
              </a:pattFill>
              <a:ln w="12700">
                <a:solidFill>
                  <a:schemeClr val="hlink"/>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918" name="Rectangle 7" descr="Diagonal weit nach unten"/>
              <p:cNvSpPr>
                <a:spLocks noChangeAspect="1" noChangeArrowheads="1"/>
              </p:cNvSpPr>
              <p:nvPr/>
            </p:nvSpPr>
            <p:spPr bwMode="auto">
              <a:xfrm>
                <a:off x="544" y="1096"/>
                <a:ext cx="384" cy="390"/>
              </a:xfrm>
              <a:prstGeom prst="rect">
                <a:avLst/>
              </a:prstGeom>
              <a:pattFill prst="wdDnDiag">
                <a:fgClr>
                  <a:srgbClr val="C00000"/>
                </a:fgClr>
                <a:bgClr>
                  <a:srgbClr val="FFFFFF"/>
                </a:bgClr>
              </a:pattFill>
              <a:ln w="12700">
                <a:solidFill>
                  <a:schemeClr val="hlink"/>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919" name="Oval 8" descr="Kleine Schachfelder"/>
              <p:cNvSpPr>
                <a:spLocks noChangeAspect="1" noChangeArrowheads="1"/>
              </p:cNvSpPr>
              <p:nvPr/>
            </p:nvSpPr>
            <p:spPr bwMode="auto">
              <a:xfrm>
                <a:off x="1265" y="918"/>
                <a:ext cx="321" cy="352"/>
              </a:xfrm>
              <a:prstGeom prst="ellipse">
                <a:avLst/>
              </a:prstGeom>
              <a:pattFill prst="smCheck">
                <a:fgClr>
                  <a:srgbClr val="FFC000"/>
                </a:fgClr>
                <a:bgClr>
                  <a:srgbClr val="FFFFFF"/>
                </a:bgClr>
              </a:pattFill>
              <a:ln w="12700">
                <a:solidFill>
                  <a:schemeClr val="accent2"/>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920" name="Oval 9" descr="Diagonal weit nach unten"/>
              <p:cNvSpPr>
                <a:spLocks noChangeAspect="1" noChangeArrowheads="1"/>
              </p:cNvSpPr>
              <p:nvPr/>
            </p:nvSpPr>
            <p:spPr bwMode="auto">
              <a:xfrm>
                <a:off x="1200" y="1392"/>
                <a:ext cx="496" cy="522"/>
              </a:xfrm>
              <a:prstGeom prst="ellipse">
                <a:avLst/>
              </a:prstGeom>
              <a:pattFill prst="wdDnDiag">
                <a:fgClr>
                  <a:srgbClr val="0000CC"/>
                </a:fgClr>
                <a:bgClr>
                  <a:schemeClr val="bg1"/>
                </a:bgClr>
              </a:pattFill>
              <a:ln w="12700">
                <a:solidFill>
                  <a:srgbClr val="0000CC"/>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921" name="Rectangle 10" descr="Kleine Schachfelder"/>
              <p:cNvSpPr>
                <a:spLocks noChangeAspect="1" noChangeArrowheads="1"/>
              </p:cNvSpPr>
              <p:nvPr/>
            </p:nvSpPr>
            <p:spPr bwMode="auto">
              <a:xfrm>
                <a:off x="610" y="1672"/>
                <a:ext cx="231" cy="195"/>
              </a:xfrm>
              <a:prstGeom prst="rect">
                <a:avLst/>
              </a:prstGeom>
              <a:pattFill prst="smCheck">
                <a:fgClr>
                  <a:srgbClr val="0000CC"/>
                </a:fgClr>
                <a:bgClr>
                  <a:srgbClr val="FFFFFF"/>
                </a:bgClr>
              </a:pattFill>
              <a:ln w="12700">
                <a:solidFill>
                  <a:srgbClr val="0000CC"/>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922" name="AutoShape 11" descr="Diagonal weit nach unten"/>
              <p:cNvSpPr>
                <a:spLocks noChangeAspect="1" noChangeArrowheads="1"/>
              </p:cNvSpPr>
              <p:nvPr/>
            </p:nvSpPr>
            <p:spPr bwMode="auto">
              <a:xfrm>
                <a:off x="2183" y="1591"/>
                <a:ext cx="221" cy="143"/>
              </a:xfrm>
              <a:prstGeom prst="rtTriangle">
                <a:avLst/>
              </a:prstGeom>
              <a:pattFill prst="wdDnDiag">
                <a:fgClr>
                  <a:srgbClr val="FFC000"/>
                </a:fgClr>
                <a:bgClr>
                  <a:schemeClr val="bg1"/>
                </a:bgClr>
              </a:pattFill>
              <a:ln w="12700">
                <a:solidFill>
                  <a:schemeClr val="accent2"/>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923" name="AutoShape 12" descr="Horizontale Steine"/>
              <p:cNvSpPr>
                <a:spLocks noChangeAspect="1" noChangeArrowheads="1"/>
              </p:cNvSpPr>
              <p:nvPr/>
            </p:nvSpPr>
            <p:spPr bwMode="auto">
              <a:xfrm>
                <a:off x="2048" y="1042"/>
                <a:ext cx="432" cy="296"/>
              </a:xfrm>
              <a:prstGeom prst="rtTriangle">
                <a:avLst/>
              </a:prstGeom>
              <a:pattFill prst="horzBrick">
                <a:fgClr>
                  <a:srgbClr val="0000CC"/>
                </a:fgClr>
                <a:bgClr>
                  <a:schemeClr val="bg1"/>
                </a:bgClr>
              </a:pattFill>
              <a:ln w="12700">
                <a:solidFill>
                  <a:srgbClr val="333399"/>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924" name="Rectangle 13"/>
              <p:cNvSpPr>
                <a:spLocks noChangeAspect="1" noChangeArrowheads="1"/>
              </p:cNvSpPr>
              <p:nvPr/>
            </p:nvSpPr>
            <p:spPr bwMode="auto">
              <a:xfrm>
                <a:off x="355" y="427"/>
                <a:ext cx="2327" cy="159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925" name="Line 14"/>
              <p:cNvSpPr>
                <a:spLocks noChangeAspect="1" noChangeShapeType="1"/>
              </p:cNvSpPr>
              <p:nvPr/>
            </p:nvSpPr>
            <p:spPr bwMode="auto">
              <a:xfrm>
                <a:off x="1136" y="427"/>
                <a:ext cx="0" cy="159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36926" name="Line 15"/>
              <p:cNvSpPr>
                <a:spLocks noChangeAspect="1" noChangeShapeType="1"/>
              </p:cNvSpPr>
              <p:nvPr/>
            </p:nvSpPr>
            <p:spPr bwMode="auto">
              <a:xfrm>
                <a:off x="1773" y="427"/>
                <a:ext cx="0" cy="159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grpSp>
        <p:sp>
          <p:nvSpPr>
            <p:cNvPr id="36914" name="Text Box 16"/>
            <p:cNvSpPr txBox="1">
              <a:spLocks noChangeArrowheads="1"/>
            </p:cNvSpPr>
            <p:nvPr/>
          </p:nvSpPr>
          <p:spPr bwMode="auto">
            <a:xfrm>
              <a:off x="1237" y="532"/>
              <a:ext cx="872"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sz="2400">
                  <a:solidFill>
                    <a:schemeClr val="tx1"/>
                  </a:solidFill>
                  <a:latin typeface="Times New Roman" pitchFamily="18" charset="0"/>
                </a:defRPr>
              </a:lvl1pPr>
              <a:lvl2pPr marL="742950" indent="-285750" defTabSz="762000" eaLnBrk="0" hangingPunct="0">
                <a:defRPr sz="2400">
                  <a:solidFill>
                    <a:schemeClr val="tx1"/>
                  </a:solidFill>
                  <a:latin typeface="Times New Roman" pitchFamily="18" charset="0"/>
                </a:defRPr>
              </a:lvl2pPr>
              <a:lvl3pPr marL="1143000" indent="-228600" defTabSz="762000" eaLnBrk="0" hangingPunct="0">
                <a:defRPr sz="2400">
                  <a:solidFill>
                    <a:schemeClr val="tx1"/>
                  </a:solidFill>
                  <a:latin typeface="Times New Roman" pitchFamily="18" charset="0"/>
                </a:defRPr>
              </a:lvl3pPr>
              <a:lvl4pPr marL="1600200" indent="-228600" defTabSz="762000" eaLnBrk="0" hangingPunct="0">
                <a:defRPr sz="2400">
                  <a:solidFill>
                    <a:schemeClr val="tx1"/>
                  </a:solidFill>
                  <a:latin typeface="Times New Roman" pitchFamily="18" charset="0"/>
                </a:defRPr>
              </a:lvl4pPr>
              <a:lvl5pPr marL="2057400" indent="-228600" defTabSz="762000" eaLnBrk="0" hangingPunct="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pPr>
                <a:buNone/>
              </a:pPr>
              <a:r>
                <a:rPr lang="en-US" altLang="fr-FR" dirty="0" smtClean="0">
                  <a:latin typeface="Verdana" panose="020B0604030504040204" pitchFamily="34" charset="0"/>
                  <a:ea typeface="Verdana" panose="020B0604030504040204" pitchFamily="34" charset="0"/>
                  <a:cs typeface="Verdana" panose="020B0604030504040204" pitchFamily="34" charset="0"/>
                </a:rPr>
                <a:t>Shape</a:t>
              </a:r>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4" name="Group 17"/>
          <p:cNvGrpSpPr>
            <a:grpSpLocks/>
          </p:cNvGrpSpPr>
          <p:nvPr/>
        </p:nvGrpSpPr>
        <p:grpSpPr bwMode="auto">
          <a:xfrm>
            <a:off x="5219700" y="987497"/>
            <a:ext cx="2454275" cy="2184267"/>
            <a:chOff x="3285" y="525"/>
            <a:chExt cx="1861" cy="1603"/>
          </a:xfrm>
        </p:grpSpPr>
        <p:grpSp>
          <p:nvGrpSpPr>
            <p:cNvPr id="36899" name="Group 18"/>
            <p:cNvGrpSpPr>
              <a:grpSpLocks noChangeAspect="1"/>
            </p:cNvGrpSpPr>
            <p:nvPr/>
          </p:nvGrpSpPr>
          <p:grpSpPr bwMode="auto">
            <a:xfrm>
              <a:off x="3285" y="855"/>
              <a:ext cx="1861" cy="1273"/>
              <a:chOff x="3060" y="469"/>
              <a:chExt cx="2327" cy="1591"/>
            </a:xfrm>
          </p:grpSpPr>
          <p:sp>
            <p:nvSpPr>
              <p:cNvPr id="36901" name="Rectangle 19" descr="Horizontale Steine"/>
              <p:cNvSpPr>
                <a:spLocks noChangeAspect="1" noChangeArrowheads="1"/>
              </p:cNvSpPr>
              <p:nvPr/>
            </p:nvSpPr>
            <p:spPr bwMode="auto">
              <a:xfrm>
                <a:off x="3196" y="573"/>
                <a:ext cx="484" cy="445"/>
              </a:xfrm>
              <a:prstGeom prst="rect">
                <a:avLst/>
              </a:prstGeom>
              <a:pattFill prst="horzBrick">
                <a:fgClr>
                  <a:srgbClr val="FFC000"/>
                </a:fgClr>
                <a:bgClr>
                  <a:srgbClr val="FFFFFF"/>
                </a:bgClr>
              </a:pattFill>
              <a:ln w="12700">
                <a:solidFill>
                  <a:schemeClr val="accent2"/>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902" name="Oval 20" descr="Horizontale Steine"/>
              <p:cNvSpPr>
                <a:spLocks noChangeAspect="1" noChangeArrowheads="1"/>
              </p:cNvSpPr>
              <p:nvPr/>
            </p:nvSpPr>
            <p:spPr bwMode="auto">
              <a:xfrm>
                <a:off x="4778" y="1748"/>
                <a:ext cx="184" cy="201"/>
              </a:xfrm>
              <a:prstGeom prst="ellipse">
                <a:avLst/>
              </a:prstGeom>
              <a:pattFill prst="horzBrick">
                <a:fgClr>
                  <a:srgbClr val="C00000"/>
                </a:fgClr>
                <a:bgClr>
                  <a:schemeClr val="bg1"/>
                </a:bgClr>
              </a:pattFill>
              <a:ln w="12700">
                <a:solidFill>
                  <a:schemeClr va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903" name="AutoShape 21" descr="Kleine Schachfelder"/>
              <p:cNvSpPr>
                <a:spLocks noChangeAspect="1" noChangeArrowheads="1"/>
              </p:cNvSpPr>
              <p:nvPr/>
            </p:nvSpPr>
            <p:spPr bwMode="auto">
              <a:xfrm>
                <a:off x="4603" y="507"/>
                <a:ext cx="713" cy="453"/>
              </a:xfrm>
              <a:prstGeom prst="rtTriangle">
                <a:avLst/>
              </a:prstGeom>
              <a:pattFill prst="smCheck">
                <a:fgClr>
                  <a:srgbClr val="C00000"/>
                </a:fgClr>
                <a:bgClr>
                  <a:srgbClr val="FFFFFF"/>
                </a:bgClr>
              </a:pattFill>
              <a:ln w="12700">
                <a:solidFill>
                  <a:schemeClr val="hlink"/>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904" name="Rectangle 22" descr="Diagonal weit nach unten"/>
              <p:cNvSpPr>
                <a:spLocks noChangeAspect="1" noChangeArrowheads="1"/>
              </p:cNvSpPr>
              <p:nvPr/>
            </p:nvSpPr>
            <p:spPr bwMode="auto">
              <a:xfrm>
                <a:off x="4713" y="1165"/>
                <a:ext cx="384" cy="390"/>
              </a:xfrm>
              <a:prstGeom prst="rect">
                <a:avLst/>
              </a:prstGeom>
              <a:pattFill prst="wdDnDiag">
                <a:fgClr>
                  <a:srgbClr val="C00000"/>
                </a:fgClr>
                <a:bgClr>
                  <a:srgbClr val="FFFFFF"/>
                </a:bgClr>
              </a:pattFill>
              <a:ln w="12700">
                <a:solidFill>
                  <a:schemeClr val="hlink"/>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905" name="Oval 23" descr="Kleine Schachfelder"/>
              <p:cNvSpPr>
                <a:spLocks noChangeAspect="1" noChangeArrowheads="1"/>
              </p:cNvSpPr>
              <p:nvPr/>
            </p:nvSpPr>
            <p:spPr bwMode="auto">
              <a:xfrm>
                <a:off x="3270" y="1123"/>
                <a:ext cx="321" cy="352"/>
              </a:xfrm>
              <a:prstGeom prst="ellipse">
                <a:avLst/>
              </a:prstGeom>
              <a:pattFill prst="smCheck">
                <a:fgClr>
                  <a:srgbClr val="FFC000"/>
                </a:fgClr>
                <a:bgClr>
                  <a:srgbClr val="FFFFFF"/>
                </a:bgClr>
              </a:pattFill>
              <a:ln w="12700">
                <a:solidFill>
                  <a:schemeClr val="accent2"/>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906" name="Oval 24" descr="Diagonal weit nach unten"/>
              <p:cNvSpPr>
                <a:spLocks noChangeAspect="1" noChangeArrowheads="1"/>
              </p:cNvSpPr>
              <p:nvPr/>
            </p:nvSpPr>
            <p:spPr bwMode="auto">
              <a:xfrm>
                <a:off x="3905" y="1434"/>
                <a:ext cx="496" cy="522"/>
              </a:xfrm>
              <a:prstGeom prst="ellipse">
                <a:avLst/>
              </a:prstGeom>
              <a:pattFill prst="wdDnDiag">
                <a:fgClr>
                  <a:srgbClr val="0000CC"/>
                </a:fgClr>
                <a:bgClr>
                  <a:schemeClr val="bg1"/>
                </a:bgClr>
              </a:pattFill>
              <a:ln w="12700">
                <a:solidFill>
                  <a:srgbClr val="0000CC"/>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907" name="Rectangle 25" descr="Kleine Schachfelder"/>
              <p:cNvSpPr>
                <a:spLocks noChangeAspect="1" noChangeArrowheads="1"/>
              </p:cNvSpPr>
              <p:nvPr/>
            </p:nvSpPr>
            <p:spPr bwMode="auto">
              <a:xfrm>
                <a:off x="4043" y="613"/>
                <a:ext cx="231" cy="195"/>
              </a:xfrm>
              <a:prstGeom prst="rect">
                <a:avLst/>
              </a:prstGeom>
              <a:pattFill prst="smCheck">
                <a:fgClr>
                  <a:srgbClr val="0000CC"/>
                </a:fgClr>
                <a:bgClr>
                  <a:srgbClr val="FFFFFF"/>
                </a:bgClr>
              </a:pattFill>
              <a:ln w="12700">
                <a:solidFill>
                  <a:srgbClr val="0000CC"/>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908" name="AutoShape 26" descr="Diagonal weit nach unten"/>
              <p:cNvSpPr>
                <a:spLocks noChangeAspect="1" noChangeArrowheads="1"/>
              </p:cNvSpPr>
              <p:nvPr/>
            </p:nvSpPr>
            <p:spPr bwMode="auto">
              <a:xfrm>
                <a:off x="3397" y="1715"/>
                <a:ext cx="221" cy="143"/>
              </a:xfrm>
              <a:prstGeom prst="rtTriangle">
                <a:avLst/>
              </a:prstGeom>
              <a:pattFill prst="wdDnDiag">
                <a:fgClr>
                  <a:srgbClr val="FFC000"/>
                </a:fgClr>
                <a:bgClr>
                  <a:schemeClr val="bg1"/>
                </a:bgClr>
              </a:pattFill>
              <a:ln w="12700">
                <a:solidFill>
                  <a:schemeClr val="accent2"/>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909" name="AutoShape 27" descr="Horizontale Steine"/>
              <p:cNvSpPr>
                <a:spLocks noChangeAspect="1" noChangeArrowheads="1"/>
              </p:cNvSpPr>
              <p:nvPr/>
            </p:nvSpPr>
            <p:spPr bwMode="auto">
              <a:xfrm>
                <a:off x="3981" y="1028"/>
                <a:ext cx="432" cy="296"/>
              </a:xfrm>
              <a:prstGeom prst="rtTriangle">
                <a:avLst/>
              </a:prstGeom>
              <a:pattFill prst="horzBrick">
                <a:fgClr>
                  <a:srgbClr val="0000CC"/>
                </a:fgClr>
                <a:bgClr>
                  <a:schemeClr val="bg1"/>
                </a:bgClr>
              </a:pattFill>
              <a:ln w="12700">
                <a:solidFill>
                  <a:srgbClr val="333399"/>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910" name="Rectangle 28"/>
              <p:cNvSpPr>
                <a:spLocks noChangeAspect="1" noChangeArrowheads="1"/>
              </p:cNvSpPr>
              <p:nvPr/>
            </p:nvSpPr>
            <p:spPr bwMode="auto">
              <a:xfrm>
                <a:off x="3060" y="469"/>
                <a:ext cx="2327" cy="159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911" name="Line 29"/>
              <p:cNvSpPr>
                <a:spLocks noChangeAspect="1" noChangeShapeType="1"/>
              </p:cNvSpPr>
              <p:nvPr/>
            </p:nvSpPr>
            <p:spPr bwMode="auto">
              <a:xfrm>
                <a:off x="3841" y="469"/>
                <a:ext cx="0" cy="159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36912" name="Line 30"/>
              <p:cNvSpPr>
                <a:spLocks noChangeAspect="1" noChangeShapeType="1"/>
              </p:cNvSpPr>
              <p:nvPr/>
            </p:nvSpPr>
            <p:spPr bwMode="auto">
              <a:xfrm>
                <a:off x="4478" y="469"/>
                <a:ext cx="0" cy="159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grpSp>
        <p:sp>
          <p:nvSpPr>
            <p:cNvPr id="36900" name="Text Box 31"/>
            <p:cNvSpPr txBox="1">
              <a:spLocks noChangeArrowheads="1"/>
            </p:cNvSpPr>
            <p:nvPr/>
          </p:nvSpPr>
          <p:spPr bwMode="auto">
            <a:xfrm>
              <a:off x="3915" y="525"/>
              <a:ext cx="751"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sz="2400">
                  <a:solidFill>
                    <a:schemeClr val="tx1"/>
                  </a:solidFill>
                  <a:latin typeface="Times New Roman" pitchFamily="18" charset="0"/>
                </a:defRPr>
              </a:lvl1pPr>
              <a:lvl2pPr marL="742950" indent="-285750" defTabSz="762000" eaLnBrk="0" hangingPunct="0">
                <a:defRPr sz="2400">
                  <a:solidFill>
                    <a:schemeClr val="tx1"/>
                  </a:solidFill>
                  <a:latin typeface="Times New Roman" pitchFamily="18" charset="0"/>
                </a:defRPr>
              </a:lvl2pPr>
              <a:lvl3pPr marL="1143000" indent="-228600" defTabSz="762000" eaLnBrk="0" hangingPunct="0">
                <a:defRPr sz="2400">
                  <a:solidFill>
                    <a:schemeClr val="tx1"/>
                  </a:solidFill>
                  <a:latin typeface="Times New Roman" pitchFamily="18" charset="0"/>
                </a:defRPr>
              </a:lvl3pPr>
              <a:lvl4pPr marL="1600200" indent="-228600" defTabSz="762000" eaLnBrk="0" hangingPunct="0">
                <a:defRPr sz="2400">
                  <a:solidFill>
                    <a:schemeClr val="tx1"/>
                  </a:solidFill>
                  <a:latin typeface="Times New Roman" pitchFamily="18" charset="0"/>
                </a:defRPr>
              </a:lvl4pPr>
              <a:lvl5pPr marL="2057400" indent="-228600" defTabSz="762000" eaLnBrk="0" hangingPunct="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pPr>
                <a:buNone/>
              </a:pPr>
              <a:r>
                <a:rPr lang="en-US" altLang="fr-FR" dirty="0" smtClean="0">
                  <a:latin typeface="Verdana" panose="020B0604030504040204" pitchFamily="34" charset="0"/>
                  <a:ea typeface="Verdana" panose="020B0604030504040204" pitchFamily="34" charset="0"/>
                  <a:cs typeface="Verdana" panose="020B0604030504040204" pitchFamily="34" charset="0"/>
                </a:rPr>
                <a:t>Color</a:t>
              </a:r>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6" name="Group 32"/>
          <p:cNvGrpSpPr>
            <a:grpSpLocks/>
          </p:cNvGrpSpPr>
          <p:nvPr/>
        </p:nvGrpSpPr>
        <p:grpSpPr bwMode="auto">
          <a:xfrm>
            <a:off x="1211263" y="3679902"/>
            <a:ext cx="2454275" cy="2163625"/>
            <a:chOff x="760" y="2221"/>
            <a:chExt cx="1861" cy="1588"/>
          </a:xfrm>
        </p:grpSpPr>
        <p:grpSp>
          <p:nvGrpSpPr>
            <p:cNvPr id="36885" name="Group 33"/>
            <p:cNvGrpSpPr>
              <a:grpSpLocks noChangeAspect="1"/>
            </p:cNvGrpSpPr>
            <p:nvPr/>
          </p:nvGrpSpPr>
          <p:grpSpPr bwMode="auto">
            <a:xfrm>
              <a:off x="760" y="2536"/>
              <a:ext cx="1861" cy="1273"/>
              <a:chOff x="351" y="2214"/>
              <a:chExt cx="2327" cy="1591"/>
            </a:xfrm>
          </p:grpSpPr>
          <p:sp>
            <p:nvSpPr>
              <p:cNvPr id="36887" name="Rectangle 34" descr="Horizontale Steine"/>
              <p:cNvSpPr>
                <a:spLocks noChangeAspect="1" noChangeArrowheads="1"/>
              </p:cNvSpPr>
              <p:nvPr/>
            </p:nvSpPr>
            <p:spPr bwMode="auto">
              <a:xfrm>
                <a:off x="606" y="2328"/>
                <a:ext cx="484" cy="445"/>
              </a:xfrm>
              <a:prstGeom prst="rect">
                <a:avLst/>
              </a:prstGeom>
              <a:pattFill prst="horzBrick">
                <a:fgClr>
                  <a:srgbClr val="FFC000"/>
                </a:fgClr>
                <a:bgClr>
                  <a:srgbClr val="FFFFFF"/>
                </a:bgClr>
              </a:pattFill>
              <a:ln w="12700">
                <a:solidFill>
                  <a:schemeClr val="accent2"/>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888" name="Oval 35" descr="Horizontale Steine"/>
              <p:cNvSpPr>
                <a:spLocks noChangeAspect="1" noChangeArrowheads="1"/>
              </p:cNvSpPr>
              <p:nvPr/>
            </p:nvSpPr>
            <p:spPr bwMode="auto">
              <a:xfrm>
                <a:off x="2176" y="3329"/>
                <a:ext cx="184" cy="201"/>
              </a:xfrm>
              <a:prstGeom prst="ellipse">
                <a:avLst/>
              </a:prstGeom>
              <a:pattFill prst="horzBrick">
                <a:fgClr>
                  <a:srgbClr val="C00000"/>
                </a:fgClr>
                <a:bgClr>
                  <a:schemeClr val="bg1"/>
                </a:bgClr>
              </a:pattFill>
              <a:ln w="12700">
                <a:solidFill>
                  <a:schemeClr va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889" name="AutoShape 36" descr="Kleine Schachfelder"/>
              <p:cNvSpPr>
                <a:spLocks noChangeAspect="1" noChangeArrowheads="1"/>
              </p:cNvSpPr>
              <p:nvPr/>
            </p:nvSpPr>
            <p:spPr bwMode="auto">
              <a:xfrm>
                <a:off x="413" y="2716"/>
                <a:ext cx="713" cy="453"/>
              </a:xfrm>
              <a:prstGeom prst="rtTriangle">
                <a:avLst/>
              </a:prstGeom>
              <a:pattFill prst="smCheck">
                <a:fgClr>
                  <a:srgbClr val="C00000"/>
                </a:fgClr>
                <a:bgClr>
                  <a:srgbClr val="FFFFFF"/>
                </a:bgClr>
              </a:pattFill>
              <a:ln w="12700">
                <a:solidFill>
                  <a:schemeClr val="hlink"/>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890" name="Rectangle 37" descr="Diagonal weit nach unten"/>
              <p:cNvSpPr>
                <a:spLocks noChangeAspect="1" noChangeArrowheads="1"/>
              </p:cNvSpPr>
              <p:nvPr/>
            </p:nvSpPr>
            <p:spPr bwMode="auto">
              <a:xfrm>
                <a:off x="1294" y="3320"/>
                <a:ext cx="384" cy="390"/>
              </a:xfrm>
              <a:prstGeom prst="rect">
                <a:avLst/>
              </a:prstGeom>
              <a:pattFill prst="wdDnDiag">
                <a:fgClr>
                  <a:srgbClr val="C00000"/>
                </a:fgClr>
                <a:bgClr>
                  <a:srgbClr val="FFFFFF"/>
                </a:bgClr>
              </a:pattFill>
              <a:ln w="12700">
                <a:solidFill>
                  <a:schemeClr val="hlink"/>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891" name="Oval 38" descr="Kleine Schachfelder"/>
              <p:cNvSpPr>
                <a:spLocks noChangeAspect="1" noChangeArrowheads="1"/>
              </p:cNvSpPr>
              <p:nvPr/>
            </p:nvSpPr>
            <p:spPr bwMode="auto">
              <a:xfrm>
                <a:off x="1362" y="2343"/>
                <a:ext cx="321" cy="352"/>
              </a:xfrm>
              <a:prstGeom prst="ellipse">
                <a:avLst/>
              </a:prstGeom>
              <a:pattFill prst="smCheck">
                <a:fgClr>
                  <a:srgbClr val="FFC000"/>
                </a:fgClr>
                <a:bgClr>
                  <a:srgbClr val="FFFFFF"/>
                </a:bgClr>
              </a:pattFill>
              <a:ln w="12700">
                <a:solidFill>
                  <a:schemeClr val="accent2"/>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892" name="Oval 39" descr="Diagonal weit nach unten"/>
              <p:cNvSpPr>
                <a:spLocks noChangeAspect="1" noChangeArrowheads="1"/>
              </p:cNvSpPr>
              <p:nvPr/>
            </p:nvSpPr>
            <p:spPr bwMode="auto">
              <a:xfrm>
                <a:off x="523" y="3234"/>
                <a:ext cx="496" cy="522"/>
              </a:xfrm>
              <a:prstGeom prst="ellipse">
                <a:avLst/>
              </a:prstGeom>
              <a:pattFill prst="wdDnDiag">
                <a:fgClr>
                  <a:srgbClr val="0000CC"/>
                </a:fgClr>
                <a:bgClr>
                  <a:schemeClr val="bg1"/>
                </a:bgClr>
              </a:pattFill>
              <a:ln w="12700">
                <a:solidFill>
                  <a:srgbClr val="0000CC"/>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893" name="Rectangle 40" descr="Kleine Schachfelder"/>
              <p:cNvSpPr>
                <a:spLocks noChangeAspect="1" noChangeArrowheads="1"/>
              </p:cNvSpPr>
              <p:nvPr/>
            </p:nvSpPr>
            <p:spPr bwMode="auto">
              <a:xfrm>
                <a:off x="2133" y="2441"/>
                <a:ext cx="231" cy="195"/>
              </a:xfrm>
              <a:prstGeom prst="rect">
                <a:avLst/>
              </a:prstGeom>
              <a:pattFill prst="smCheck">
                <a:fgClr>
                  <a:srgbClr val="0000CC"/>
                </a:fgClr>
                <a:bgClr>
                  <a:srgbClr val="FFFFFF"/>
                </a:bgClr>
              </a:pattFill>
              <a:ln w="12700">
                <a:solidFill>
                  <a:srgbClr val="0000CC"/>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894" name="AutoShape 41" descr="Diagonal weit nach unten"/>
              <p:cNvSpPr>
                <a:spLocks noChangeAspect="1" noChangeArrowheads="1"/>
              </p:cNvSpPr>
              <p:nvPr/>
            </p:nvSpPr>
            <p:spPr bwMode="auto">
              <a:xfrm>
                <a:off x="2170" y="2905"/>
                <a:ext cx="221" cy="143"/>
              </a:xfrm>
              <a:prstGeom prst="rtTriangle">
                <a:avLst/>
              </a:prstGeom>
              <a:pattFill prst="wdDnDiag">
                <a:fgClr>
                  <a:srgbClr val="FFC000"/>
                </a:fgClr>
                <a:bgClr>
                  <a:schemeClr val="bg1"/>
                </a:bgClr>
              </a:pattFill>
              <a:ln w="12700">
                <a:solidFill>
                  <a:schemeClr val="accent2"/>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895" name="AutoShape 42" descr="Horizontale Steine"/>
              <p:cNvSpPr>
                <a:spLocks noChangeAspect="1" noChangeArrowheads="1"/>
              </p:cNvSpPr>
              <p:nvPr/>
            </p:nvSpPr>
            <p:spPr bwMode="auto">
              <a:xfrm>
                <a:off x="1290" y="2847"/>
                <a:ext cx="432" cy="296"/>
              </a:xfrm>
              <a:prstGeom prst="rtTriangle">
                <a:avLst/>
              </a:prstGeom>
              <a:pattFill prst="horzBrick">
                <a:fgClr>
                  <a:srgbClr val="0000CC"/>
                </a:fgClr>
                <a:bgClr>
                  <a:schemeClr val="bg1"/>
                </a:bgClr>
              </a:pattFill>
              <a:ln w="12700">
                <a:solidFill>
                  <a:srgbClr val="333399"/>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896" name="Rectangle 43"/>
              <p:cNvSpPr>
                <a:spLocks noChangeAspect="1" noChangeArrowheads="1"/>
              </p:cNvSpPr>
              <p:nvPr/>
            </p:nvSpPr>
            <p:spPr bwMode="auto">
              <a:xfrm>
                <a:off x="351" y="2214"/>
                <a:ext cx="2327" cy="159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897" name="Line 44"/>
              <p:cNvSpPr>
                <a:spLocks noChangeAspect="1" noChangeShapeType="1"/>
              </p:cNvSpPr>
              <p:nvPr/>
            </p:nvSpPr>
            <p:spPr bwMode="auto">
              <a:xfrm>
                <a:off x="1205" y="2214"/>
                <a:ext cx="0" cy="159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36898" name="Line 45"/>
              <p:cNvSpPr>
                <a:spLocks noChangeAspect="1" noChangeShapeType="1"/>
              </p:cNvSpPr>
              <p:nvPr/>
            </p:nvSpPr>
            <p:spPr bwMode="auto">
              <a:xfrm>
                <a:off x="1878" y="2214"/>
                <a:ext cx="0" cy="159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grpSp>
        <p:sp>
          <p:nvSpPr>
            <p:cNvPr id="36886" name="Text Box 46"/>
            <p:cNvSpPr txBox="1">
              <a:spLocks noChangeArrowheads="1"/>
            </p:cNvSpPr>
            <p:nvPr/>
          </p:nvSpPr>
          <p:spPr bwMode="auto">
            <a:xfrm>
              <a:off x="1422" y="2221"/>
              <a:ext cx="624"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sz="2400">
                  <a:solidFill>
                    <a:schemeClr val="tx1"/>
                  </a:solidFill>
                  <a:latin typeface="Times New Roman" pitchFamily="18" charset="0"/>
                </a:defRPr>
              </a:lvl1pPr>
              <a:lvl2pPr marL="742950" indent="-285750" defTabSz="762000" eaLnBrk="0" hangingPunct="0">
                <a:defRPr sz="2400">
                  <a:solidFill>
                    <a:schemeClr val="tx1"/>
                  </a:solidFill>
                  <a:latin typeface="Times New Roman" pitchFamily="18" charset="0"/>
                </a:defRPr>
              </a:lvl2pPr>
              <a:lvl3pPr marL="1143000" indent="-228600" defTabSz="762000" eaLnBrk="0" hangingPunct="0">
                <a:defRPr sz="2400">
                  <a:solidFill>
                    <a:schemeClr val="tx1"/>
                  </a:solidFill>
                  <a:latin typeface="Times New Roman" pitchFamily="18" charset="0"/>
                </a:defRPr>
              </a:lvl3pPr>
              <a:lvl4pPr marL="1600200" indent="-228600" defTabSz="762000" eaLnBrk="0" hangingPunct="0">
                <a:defRPr sz="2400">
                  <a:solidFill>
                    <a:schemeClr val="tx1"/>
                  </a:solidFill>
                  <a:latin typeface="Times New Roman" pitchFamily="18" charset="0"/>
                </a:defRPr>
              </a:lvl4pPr>
              <a:lvl5pPr marL="2057400" indent="-228600" defTabSz="762000" eaLnBrk="0" hangingPunct="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pPr>
                <a:buNone/>
              </a:pPr>
              <a:r>
                <a:rPr lang="en-US" altLang="fr-FR" dirty="0" smtClean="0">
                  <a:latin typeface="Verdana" panose="020B0604030504040204" pitchFamily="34" charset="0"/>
                  <a:ea typeface="Verdana" panose="020B0604030504040204" pitchFamily="34" charset="0"/>
                  <a:cs typeface="Verdana" panose="020B0604030504040204" pitchFamily="34" charset="0"/>
                </a:rPr>
                <a:t>Size</a:t>
              </a:r>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grpSp>
      <p:grpSp>
        <p:nvGrpSpPr>
          <p:cNvPr id="8" name="Group 47"/>
          <p:cNvGrpSpPr>
            <a:grpSpLocks/>
          </p:cNvGrpSpPr>
          <p:nvPr/>
        </p:nvGrpSpPr>
        <p:grpSpPr bwMode="auto">
          <a:xfrm>
            <a:off x="5219700" y="3662414"/>
            <a:ext cx="2454275" cy="2168408"/>
            <a:chOff x="3285" y="2210"/>
            <a:chExt cx="1861" cy="1591"/>
          </a:xfrm>
        </p:grpSpPr>
        <p:grpSp>
          <p:nvGrpSpPr>
            <p:cNvPr id="36871" name="Group 48"/>
            <p:cNvGrpSpPr>
              <a:grpSpLocks noChangeAspect="1"/>
            </p:cNvGrpSpPr>
            <p:nvPr/>
          </p:nvGrpSpPr>
          <p:grpSpPr bwMode="auto">
            <a:xfrm>
              <a:off x="3285" y="2521"/>
              <a:ext cx="1861" cy="1280"/>
              <a:chOff x="3060" y="2233"/>
              <a:chExt cx="2327" cy="1600"/>
            </a:xfrm>
          </p:grpSpPr>
          <p:sp>
            <p:nvSpPr>
              <p:cNvPr id="36873" name="Rectangle 49" descr="Horizontale Steine"/>
              <p:cNvSpPr>
                <a:spLocks noChangeAspect="1" noChangeArrowheads="1"/>
              </p:cNvSpPr>
              <p:nvPr/>
            </p:nvSpPr>
            <p:spPr bwMode="auto">
              <a:xfrm>
                <a:off x="3196" y="2337"/>
                <a:ext cx="484" cy="445"/>
              </a:xfrm>
              <a:prstGeom prst="rect">
                <a:avLst/>
              </a:prstGeom>
              <a:pattFill prst="horzBrick">
                <a:fgClr>
                  <a:srgbClr val="FFC000"/>
                </a:fgClr>
                <a:bgClr>
                  <a:srgbClr val="FFFFFF"/>
                </a:bgClr>
              </a:pattFill>
              <a:ln w="12700">
                <a:solidFill>
                  <a:schemeClr val="accent2"/>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874" name="Oval 50" descr="Horizontale Steine"/>
              <p:cNvSpPr>
                <a:spLocks noChangeAspect="1" noChangeArrowheads="1"/>
              </p:cNvSpPr>
              <p:nvPr/>
            </p:nvSpPr>
            <p:spPr bwMode="auto">
              <a:xfrm>
                <a:off x="3349" y="3457"/>
                <a:ext cx="184" cy="201"/>
              </a:xfrm>
              <a:prstGeom prst="ellipse">
                <a:avLst/>
              </a:prstGeom>
              <a:pattFill prst="horzBrick">
                <a:fgClr>
                  <a:srgbClr val="C00000"/>
                </a:fgClr>
                <a:bgClr>
                  <a:schemeClr val="bg1"/>
                </a:bgClr>
              </a:pattFill>
              <a:ln w="12700">
                <a:solidFill>
                  <a:schemeClr val="hlink"/>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875" name="AutoShape 51" descr="Kleine Schachfelder"/>
              <p:cNvSpPr>
                <a:spLocks noChangeAspect="1" noChangeArrowheads="1"/>
              </p:cNvSpPr>
              <p:nvPr/>
            </p:nvSpPr>
            <p:spPr bwMode="auto">
              <a:xfrm>
                <a:off x="4585" y="2343"/>
                <a:ext cx="713" cy="453"/>
              </a:xfrm>
              <a:prstGeom prst="rtTriangle">
                <a:avLst/>
              </a:prstGeom>
              <a:pattFill prst="smCheck">
                <a:fgClr>
                  <a:srgbClr val="C00000"/>
                </a:fgClr>
                <a:bgClr>
                  <a:srgbClr val="FFFFFF"/>
                </a:bgClr>
              </a:pattFill>
              <a:ln w="12700">
                <a:solidFill>
                  <a:schemeClr val="hlink"/>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876" name="Rectangle 52" descr="Diagonal weit nach unten"/>
              <p:cNvSpPr>
                <a:spLocks noChangeAspect="1" noChangeArrowheads="1"/>
              </p:cNvSpPr>
              <p:nvPr/>
            </p:nvSpPr>
            <p:spPr bwMode="auto">
              <a:xfrm>
                <a:off x="3967" y="2693"/>
                <a:ext cx="384" cy="390"/>
              </a:xfrm>
              <a:prstGeom prst="rect">
                <a:avLst/>
              </a:prstGeom>
              <a:pattFill prst="wdDnDiag">
                <a:fgClr>
                  <a:srgbClr val="C00000"/>
                </a:fgClr>
                <a:bgClr>
                  <a:srgbClr val="FFFFFF"/>
                </a:bgClr>
              </a:pattFill>
              <a:ln w="12700">
                <a:solidFill>
                  <a:schemeClr val="hlink"/>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877" name="Oval 53" descr="Kleine Schachfelder"/>
              <p:cNvSpPr>
                <a:spLocks noChangeAspect="1" noChangeArrowheads="1"/>
              </p:cNvSpPr>
              <p:nvPr/>
            </p:nvSpPr>
            <p:spPr bwMode="auto">
              <a:xfrm>
                <a:off x="4788" y="2924"/>
                <a:ext cx="321" cy="352"/>
              </a:xfrm>
              <a:prstGeom prst="ellipse">
                <a:avLst/>
              </a:prstGeom>
              <a:pattFill prst="smCheck">
                <a:fgClr>
                  <a:srgbClr val="FFC000"/>
                </a:fgClr>
                <a:bgClr>
                  <a:srgbClr val="FFFFFF"/>
                </a:bgClr>
              </a:pattFill>
              <a:ln w="12700">
                <a:solidFill>
                  <a:schemeClr val="accent2"/>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878" name="Oval 54" descr="Diagonal weit nach unten"/>
              <p:cNvSpPr>
                <a:spLocks noChangeAspect="1" noChangeArrowheads="1"/>
              </p:cNvSpPr>
              <p:nvPr/>
            </p:nvSpPr>
            <p:spPr bwMode="auto">
              <a:xfrm>
                <a:off x="3905" y="3198"/>
                <a:ext cx="496" cy="522"/>
              </a:xfrm>
              <a:prstGeom prst="ellipse">
                <a:avLst/>
              </a:prstGeom>
              <a:pattFill prst="wdDnDiag">
                <a:fgClr>
                  <a:srgbClr val="0000CC"/>
                </a:fgClr>
                <a:bgClr>
                  <a:schemeClr val="bg1"/>
                </a:bgClr>
              </a:pattFill>
              <a:ln w="12700">
                <a:solidFill>
                  <a:srgbClr val="0000CC"/>
                </a:solidFill>
                <a:round/>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879" name="Rectangle 55" descr="Kleine Schachfelder"/>
              <p:cNvSpPr>
                <a:spLocks noChangeAspect="1" noChangeArrowheads="1"/>
              </p:cNvSpPr>
              <p:nvPr/>
            </p:nvSpPr>
            <p:spPr bwMode="auto">
              <a:xfrm>
                <a:off x="4840" y="3468"/>
                <a:ext cx="231" cy="195"/>
              </a:xfrm>
              <a:prstGeom prst="rect">
                <a:avLst/>
              </a:prstGeom>
              <a:pattFill prst="smCheck">
                <a:fgClr>
                  <a:srgbClr val="0000CC"/>
                </a:fgClr>
                <a:bgClr>
                  <a:srgbClr val="FFFFFF"/>
                </a:bgClr>
              </a:pattFill>
              <a:ln w="12700">
                <a:solidFill>
                  <a:srgbClr val="0000CC"/>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880" name="AutoShape 56" descr="Diagonal weit nach unten"/>
              <p:cNvSpPr>
                <a:spLocks noChangeAspect="1" noChangeArrowheads="1"/>
              </p:cNvSpPr>
              <p:nvPr/>
            </p:nvSpPr>
            <p:spPr bwMode="auto">
              <a:xfrm>
                <a:off x="4088" y="2397"/>
                <a:ext cx="221" cy="143"/>
              </a:xfrm>
              <a:prstGeom prst="rtTriangle">
                <a:avLst/>
              </a:prstGeom>
              <a:pattFill prst="wdDnDiag">
                <a:fgClr>
                  <a:srgbClr val="FFC000"/>
                </a:fgClr>
                <a:bgClr>
                  <a:schemeClr val="bg1"/>
                </a:bgClr>
              </a:pattFill>
              <a:ln w="12700">
                <a:solidFill>
                  <a:schemeClr val="accent2"/>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881" name="AutoShape 57" descr="Horizontale Steine"/>
              <p:cNvSpPr>
                <a:spLocks noChangeAspect="1" noChangeArrowheads="1"/>
              </p:cNvSpPr>
              <p:nvPr/>
            </p:nvSpPr>
            <p:spPr bwMode="auto">
              <a:xfrm>
                <a:off x="3289" y="2903"/>
                <a:ext cx="432" cy="296"/>
              </a:xfrm>
              <a:prstGeom prst="rtTriangle">
                <a:avLst/>
              </a:prstGeom>
              <a:pattFill prst="horzBrick">
                <a:fgClr>
                  <a:srgbClr val="0000CC"/>
                </a:fgClr>
                <a:bgClr>
                  <a:schemeClr val="bg1"/>
                </a:bgClr>
              </a:pattFill>
              <a:ln w="12700">
                <a:solidFill>
                  <a:srgbClr val="333399"/>
                </a:solidFill>
                <a:miter lim="800000"/>
                <a:headEnd/>
                <a:tailEnd/>
              </a:ln>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882" name="Rectangle 58"/>
              <p:cNvSpPr>
                <a:spLocks noChangeAspect="1" noChangeArrowheads="1"/>
              </p:cNvSpPr>
              <p:nvPr/>
            </p:nvSpPr>
            <p:spPr bwMode="auto">
              <a:xfrm>
                <a:off x="3060" y="2242"/>
                <a:ext cx="2327" cy="1591"/>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sp>
            <p:nvSpPr>
              <p:cNvPr id="36883" name="Line 59"/>
              <p:cNvSpPr>
                <a:spLocks noChangeAspect="1" noChangeShapeType="1"/>
              </p:cNvSpPr>
              <p:nvPr/>
            </p:nvSpPr>
            <p:spPr bwMode="auto">
              <a:xfrm>
                <a:off x="3841" y="2233"/>
                <a:ext cx="0" cy="159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sp>
            <p:nvSpPr>
              <p:cNvPr id="36884" name="Line 60"/>
              <p:cNvSpPr>
                <a:spLocks noChangeAspect="1" noChangeShapeType="1"/>
              </p:cNvSpPr>
              <p:nvPr/>
            </p:nvSpPr>
            <p:spPr bwMode="auto">
              <a:xfrm>
                <a:off x="4478" y="2233"/>
                <a:ext cx="0" cy="1591"/>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sz="2400" dirty="0">
                  <a:latin typeface="Verdana" panose="020B0604030504040204" pitchFamily="34" charset="0"/>
                  <a:ea typeface="Verdana" panose="020B0604030504040204" pitchFamily="34" charset="0"/>
                  <a:cs typeface="Verdana" panose="020B0604030504040204" pitchFamily="34" charset="0"/>
                </a:endParaRPr>
              </a:p>
            </p:txBody>
          </p:sp>
        </p:grpSp>
        <p:sp>
          <p:nvSpPr>
            <p:cNvPr id="36872" name="Text Box 61"/>
            <p:cNvSpPr txBox="1">
              <a:spLocks noChangeArrowheads="1"/>
            </p:cNvSpPr>
            <p:nvPr/>
          </p:nvSpPr>
          <p:spPr bwMode="auto">
            <a:xfrm>
              <a:off x="3634" y="2210"/>
              <a:ext cx="986" cy="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defTabSz="762000" eaLnBrk="0" hangingPunct="0">
                <a:defRPr sz="2400">
                  <a:solidFill>
                    <a:schemeClr val="tx1"/>
                  </a:solidFill>
                  <a:latin typeface="Times New Roman" pitchFamily="18" charset="0"/>
                </a:defRPr>
              </a:lvl1pPr>
              <a:lvl2pPr marL="742950" indent="-285750" defTabSz="762000" eaLnBrk="0" hangingPunct="0">
                <a:defRPr sz="2400">
                  <a:solidFill>
                    <a:schemeClr val="tx1"/>
                  </a:solidFill>
                  <a:latin typeface="Times New Roman" pitchFamily="18" charset="0"/>
                </a:defRPr>
              </a:lvl2pPr>
              <a:lvl3pPr marL="1143000" indent="-228600" defTabSz="762000" eaLnBrk="0" hangingPunct="0">
                <a:defRPr sz="2400">
                  <a:solidFill>
                    <a:schemeClr val="tx1"/>
                  </a:solidFill>
                  <a:latin typeface="Times New Roman" pitchFamily="18" charset="0"/>
                </a:defRPr>
              </a:lvl3pPr>
              <a:lvl4pPr marL="1600200" indent="-228600" defTabSz="762000" eaLnBrk="0" hangingPunct="0">
                <a:defRPr sz="2400">
                  <a:solidFill>
                    <a:schemeClr val="tx1"/>
                  </a:solidFill>
                  <a:latin typeface="Times New Roman" pitchFamily="18" charset="0"/>
                </a:defRPr>
              </a:lvl4pPr>
              <a:lvl5pPr marL="2057400" indent="-228600" defTabSz="762000" eaLnBrk="0" hangingPunct="0">
                <a:defRPr sz="2400">
                  <a:solidFill>
                    <a:schemeClr val="tx1"/>
                  </a:solidFill>
                  <a:latin typeface="Times New Roman" pitchFamily="18" charset="0"/>
                </a:defRPr>
              </a:lvl5pPr>
              <a:lvl6pPr marL="2514600" indent="-228600" defTabSz="762000" eaLnBrk="0" fontAlgn="base" hangingPunct="0">
                <a:spcBef>
                  <a:spcPct val="0"/>
                </a:spcBef>
                <a:spcAft>
                  <a:spcPct val="0"/>
                </a:spcAft>
                <a:defRPr sz="2400">
                  <a:solidFill>
                    <a:schemeClr val="tx1"/>
                  </a:solidFill>
                  <a:latin typeface="Times New Roman" pitchFamily="18" charset="0"/>
                </a:defRPr>
              </a:lvl6pPr>
              <a:lvl7pPr marL="2971800" indent="-228600" defTabSz="762000" eaLnBrk="0" fontAlgn="base" hangingPunct="0">
                <a:spcBef>
                  <a:spcPct val="0"/>
                </a:spcBef>
                <a:spcAft>
                  <a:spcPct val="0"/>
                </a:spcAft>
                <a:defRPr sz="2400">
                  <a:solidFill>
                    <a:schemeClr val="tx1"/>
                  </a:solidFill>
                  <a:latin typeface="Times New Roman" pitchFamily="18" charset="0"/>
                </a:defRPr>
              </a:lvl7pPr>
              <a:lvl8pPr marL="3429000" indent="-228600" defTabSz="762000" eaLnBrk="0" fontAlgn="base" hangingPunct="0">
                <a:spcBef>
                  <a:spcPct val="0"/>
                </a:spcBef>
                <a:spcAft>
                  <a:spcPct val="0"/>
                </a:spcAft>
                <a:defRPr sz="2400">
                  <a:solidFill>
                    <a:schemeClr val="tx1"/>
                  </a:solidFill>
                  <a:latin typeface="Times New Roman" pitchFamily="18" charset="0"/>
                </a:defRPr>
              </a:lvl8pPr>
              <a:lvl9pPr marL="3886200" indent="-228600" defTabSz="762000" eaLnBrk="0" fontAlgn="base" hangingPunct="0">
                <a:spcBef>
                  <a:spcPct val="0"/>
                </a:spcBef>
                <a:spcAft>
                  <a:spcPct val="0"/>
                </a:spcAft>
                <a:defRPr sz="2400">
                  <a:solidFill>
                    <a:schemeClr val="tx1"/>
                  </a:solidFill>
                  <a:latin typeface="Times New Roman" pitchFamily="18" charset="0"/>
                </a:defRPr>
              </a:lvl9pPr>
            </a:lstStyle>
            <a:p>
              <a:pPr>
                <a:buNone/>
              </a:pPr>
              <a:r>
                <a:rPr lang="en-US" altLang="fr-FR" dirty="0" smtClean="0">
                  <a:latin typeface="Verdana" panose="020B0604030504040204" pitchFamily="34" charset="0"/>
                  <a:ea typeface="Verdana" panose="020B0604030504040204" pitchFamily="34" charset="0"/>
                  <a:cs typeface="Verdana" panose="020B0604030504040204" pitchFamily="34" charset="0"/>
                </a:rPr>
                <a:t>Pattern</a:t>
              </a:r>
              <a:endParaRPr lang="en-US" altLang="fr-FR" dirty="0">
                <a:latin typeface="Verdana" panose="020B0604030504040204" pitchFamily="34" charset="0"/>
                <a:ea typeface="Verdana" panose="020B0604030504040204" pitchFamily="34" charset="0"/>
                <a:cs typeface="Verdana" panose="020B0604030504040204" pitchFamily="34" charset="0"/>
              </a:endParaRPr>
            </a:p>
          </p:txBody>
        </p:sp>
      </p:grpSp>
      <p:sp>
        <p:nvSpPr>
          <p:cNvPr id="63" name="Titre 1"/>
          <p:cNvSpPr txBox="1">
            <a:spLocks/>
          </p:cNvSpPr>
          <p:nvPr/>
        </p:nvSpPr>
        <p:spPr>
          <a:xfrm>
            <a:off x="739752" y="0"/>
            <a:ext cx="7805737" cy="846161"/>
          </a:xfrm>
          <a:prstGeom prst="rect">
            <a:avLst/>
          </a:prstGeom>
        </p:spPr>
        <p:txBody>
          <a:bodyPr/>
          <a:lstStyle>
            <a:lvl1pPr marL="23813" indent="-23813" algn="ctr" defTabSz="828675" rtl="0" eaLnBrk="0" fontAlgn="base" hangingPunct="0">
              <a:lnSpc>
                <a:spcPct val="102000"/>
              </a:lnSpc>
              <a:spcBef>
                <a:spcPct val="0"/>
              </a:spcBef>
              <a:spcAft>
                <a:spcPct val="0"/>
              </a:spcAft>
              <a:defRPr sz="4000">
                <a:solidFill>
                  <a:srgbClr val="FF0000"/>
                </a:solidFill>
                <a:latin typeface="+mj-lt"/>
                <a:ea typeface="ＭＳ Ｐゴシック" charset="0"/>
                <a:cs typeface="+mj-cs"/>
                <a:sym typeface="Arial" charset="0"/>
              </a:defRPr>
            </a:lvl1pPr>
            <a:lvl2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2pPr>
            <a:lvl3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3pPr>
            <a:lvl4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4pPr>
            <a:lvl5pPr marL="23813" indent="-23813" algn="ctr" defTabSz="828675" rtl="0" eaLnBrk="0" fontAlgn="base" hangingPunct="0">
              <a:lnSpc>
                <a:spcPct val="102000"/>
              </a:lnSpc>
              <a:spcBef>
                <a:spcPct val="0"/>
              </a:spcBef>
              <a:spcAft>
                <a:spcPct val="0"/>
              </a:spcAft>
              <a:defRPr sz="4000">
                <a:solidFill>
                  <a:srgbClr val="FF0000"/>
                </a:solidFill>
                <a:latin typeface="Arial" charset="0"/>
                <a:ea typeface="ＭＳ Ｐゴシック" charset="0"/>
                <a:cs typeface="Arial" charset="0"/>
                <a:sym typeface="Arial" charset="0"/>
              </a:defRPr>
            </a:lvl5pPr>
            <a:lvl6pPr marL="4810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6pPr>
            <a:lvl7pPr marL="9382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7pPr>
            <a:lvl8pPr marL="13954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8pPr>
            <a:lvl9pPr marL="1852613" algn="ctr" defTabSz="828675" rtl="0" fontAlgn="base">
              <a:lnSpc>
                <a:spcPct val="102000"/>
              </a:lnSpc>
              <a:spcBef>
                <a:spcPct val="0"/>
              </a:spcBef>
              <a:spcAft>
                <a:spcPct val="0"/>
              </a:spcAft>
              <a:defRPr sz="4000">
                <a:solidFill>
                  <a:srgbClr val="667F9E"/>
                </a:solidFill>
                <a:latin typeface="Arial" charset="0"/>
                <a:cs typeface="Arial" charset="0"/>
                <a:sym typeface="Arial" charset="0"/>
              </a:defRPr>
            </a:lvl9pPr>
          </a:lstStyle>
          <a:p>
            <a:pPr>
              <a:buClrTx/>
              <a:buSzTx/>
              <a:buFontTx/>
              <a:buNone/>
            </a:pPr>
            <a:r>
              <a:rPr lang="en-US" kern="0" dirty="0" smtClean="0"/>
              <a:t>Similarity is Domain Specific</a:t>
            </a:r>
            <a:endParaRPr lang="en-US" kern="0" dirty="0"/>
          </a:p>
        </p:txBody>
      </p:sp>
    </p:spTree>
    <p:extLst>
      <p:ext uri="{BB962C8B-B14F-4D97-AF65-F5344CB8AC3E}">
        <p14:creationId xmlns:p14="http://schemas.microsoft.com/office/powerpoint/2010/main" val="4170810301"/>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5814" y="13128"/>
            <a:ext cx="8580475" cy="932803"/>
          </a:xfrm>
        </p:spPr>
        <p:txBody>
          <a:bodyPr/>
          <a:lstStyle/>
          <a:p>
            <a:r>
              <a:rPr lang="en-US" dirty="0" smtClean="0"/>
              <a:t>Token Blocking Example</a:t>
            </a:r>
            <a:endParaRPr lang="en-US" dirty="0"/>
          </a:p>
        </p:txBody>
      </p:sp>
      <p:sp>
        <p:nvSpPr>
          <p:cNvPr id="4" name="Slide Number Placeholder 3"/>
          <p:cNvSpPr>
            <a:spLocks noGrp="1"/>
          </p:cNvSpPr>
          <p:nvPr>
            <p:ph type="sldNum" sz="quarter" idx="10"/>
          </p:nvPr>
        </p:nvSpPr>
        <p:spPr>
          <a:xfrm>
            <a:off x="8537575" y="6515100"/>
            <a:ext cx="282575" cy="276225"/>
          </a:xfrm>
        </p:spPr>
        <p:txBody>
          <a:bodyPr/>
          <a:lstStyle/>
          <a:p>
            <a:pPr>
              <a:defRPr/>
            </a:pPr>
            <a:fld id="{8CC49870-FC5F-1046-8A0C-D94918725A28}" type="slidenum">
              <a:rPr lang="en-US" smtClean="0"/>
              <a:pPr>
                <a:defRPr/>
              </a:pPr>
              <a:t>39</a:t>
            </a:fld>
            <a:endParaRPr lang="en-US" dirty="0"/>
          </a:p>
        </p:txBody>
      </p:sp>
      <p:graphicFrame>
        <p:nvGraphicFramePr>
          <p:cNvPr id="41" name="4 - Πίνακας"/>
          <p:cNvGraphicFramePr>
            <a:graphicFrameLocks noGrp="1"/>
          </p:cNvGraphicFramePr>
          <p:nvPr>
            <p:extLst>
              <p:ext uri="{D42A27DB-BD31-4B8C-83A1-F6EECF244321}">
                <p14:modId xmlns:p14="http://schemas.microsoft.com/office/powerpoint/2010/main" val="2846167583"/>
              </p:ext>
            </p:extLst>
          </p:nvPr>
        </p:nvGraphicFramePr>
        <p:xfrm>
          <a:off x="457200" y="789782"/>
          <a:ext cx="2530624" cy="1483360"/>
        </p:xfrm>
        <a:graphic>
          <a:graphicData uri="http://schemas.openxmlformats.org/drawingml/2006/table">
            <a:tbl>
              <a:tblPr bandRow="1"/>
              <a:tblGrid>
                <a:gridCol w="1090464">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tblGrid>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dirty="0" smtClean="0"/>
                        <a:t>name</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alpha val="20000"/>
                      </a:sysClr>
                    </a:solid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dirty="0" smtClean="0"/>
                        <a:t>Eiffel</a:t>
                      </a:r>
                      <a:r>
                        <a:rPr lang="en-US" sz="1600" baseline="0" dirty="0" smtClean="0"/>
                        <a:t> Tower</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dirty="0" smtClean="0"/>
                        <a:t>architect</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dirty="0" err="1" smtClean="0"/>
                        <a:t>Sauvestre</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dirty="0" smtClean="0"/>
                        <a:t>year</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alpha val="20000"/>
                      </a:sysClr>
                    </a:solid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dirty="0" smtClean="0"/>
                        <a:t>1889</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2"/>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dirty="0" smtClean="0"/>
                        <a:t>location</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dirty="0" smtClean="0"/>
                        <a:t>Paris</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42" name="5 - Πίνακας"/>
          <p:cNvGraphicFramePr>
            <a:graphicFrameLocks noGrp="1"/>
          </p:cNvGraphicFramePr>
          <p:nvPr>
            <p:extLst>
              <p:ext uri="{D42A27DB-BD31-4B8C-83A1-F6EECF244321}">
                <p14:modId xmlns:p14="http://schemas.microsoft.com/office/powerpoint/2010/main" val="669849999"/>
              </p:ext>
            </p:extLst>
          </p:nvPr>
        </p:nvGraphicFramePr>
        <p:xfrm>
          <a:off x="3140224" y="810420"/>
          <a:ext cx="2530624" cy="1691640"/>
        </p:xfrm>
        <a:graphic>
          <a:graphicData uri="http://schemas.openxmlformats.org/drawingml/2006/table">
            <a:tbl>
              <a:tblPr bandRow="1"/>
              <a:tblGrid>
                <a:gridCol w="1090464">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tblGrid>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name</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alpha val="20000"/>
                      </a:sysClr>
                    </a:solid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Statue of Liberty</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architect</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Bartholdi Eiffel</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year</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alpha val="20000"/>
                      </a:sysClr>
                    </a:solid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1886</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Text" lastClr="000000">
                        <a:alpha val="20000"/>
                      </a:sysClr>
                    </a:solidFill>
                  </a:tcPr>
                </a:tc>
                <a:extLst>
                  <a:ext uri="{0D108BD9-81ED-4DB2-BD59-A6C34878D82A}">
                    <a16:rowId xmlns:a16="http://schemas.microsoft.com/office/drawing/2014/main" val="10002"/>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located</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NY</a:t>
                      </a:r>
                      <a:endParaRPr lang="el-GR" sz="1600" b="0" dirty="0"/>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graphicFrame>
        <p:nvGraphicFramePr>
          <p:cNvPr id="43" name="6 - Πίνακας"/>
          <p:cNvGraphicFramePr>
            <a:graphicFrameLocks noGrp="1"/>
          </p:cNvGraphicFramePr>
          <p:nvPr>
            <p:extLst>
              <p:ext uri="{D42A27DB-BD31-4B8C-83A1-F6EECF244321}">
                <p14:modId xmlns:p14="http://schemas.microsoft.com/office/powerpoint/2010/main" val="3687623866"/>
              </p:ext>
            </p:extLst>
          </p:nvPr>
        </p:nvGraphicFramePr>
        <p:xfrm>
          <a:off x="5823248" y="810420"/>
          <a:ext cx="2530624" cy="1112520"/>
        </p:xfrm>
        <a:graphic>
          <a:graphicData uri="http://schemas.openxmlformats.org/drawingml/2006/table">
            <a:tbl>
              <a:tblPr firstRow="1" bandRow="1"/>
              <a:tblGrid>
                <a:gridCol w="1090464">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tblGrid>
              <a:tr h="370840">
                <a:tc>
                  <a:txBody>
                    <a:bodyPr/>
                    <a:lstStyle>
                      <a:defPPr>
                        <a:defRPr lang="fr-FR"/>
                      </a:defPPr>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r>
                        <a:rPr lang="en-US" sz="1600" b="0" dirty="0" smtClean="0"/>
                        <a:t>about</a:t>
                      </a:r>
                      <a:endParaRPr lang="el-GR" sz="1600" b="0" dirty="0"/>
                    </a:p>
                  </a:txBody>
                  <a:tcPr>
                    <a:lnL w="12700" cmpd="sng">
                      <a:solidFill>
                        <a:srgbClr val="94B6D2"/>
                      </a:solidFill>
                    </a:lnL>
                    <a:lnR w="12700" cmpd="sng">
                      <a:solidFill>
                        <a:srgbClr val="94B6D2"/>
                      </a:solidFill>
                    </a:lnR>
                    <a:lnT w="12700" cmpd="sng">
                      <a:solidFill>
                        <a:srgbClr val="94B6D2"/>
                      </a:solidFill>
                    </a:lnT>
                    <a:lnB w="25400" cmpd="sng">
                      <a:solidFill>
                        <a:srgbClr val="94B6D2"/>
                      </a:solidFill>
                    </a:lnB>
                    <a:lnTlToBr w="12700" cmpd="sng">
                      <a:noFill/>
                      <a:prstDash val="solid"/>
                    </a:lnTlToBr>
                    <a:lnBlToTr w="12700" cmpd="sng">
                      <a:noFill/>
                      <a:prstDash val="solid"/>
                    </a:lnBlToTr>
                    <a:noFill/>
                  </a:tcPr>
                </a:tc>
                <a:tc>
                  <a:txBody>
                    <a:bodyPr/>
                    <a:lstStyle>
                      <a:defPPr>
                        <a:defRPr lang="fr-FR"/>
                      </a:defPPr>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r>
                        <a:rPr lang="en-US" sz="1600" b="0" dirty="0" smtClean="0"/>
                        <a:t>Lady liberty</a:t>
                      </a:r>
                      <a:endParaRPr lang="el-GR" sz="1600" b="0" dirty="0"/>
                    </a:p>
                  </a:txBody>
                  <a:tcPr>
                    <a:lnL w="12700" cmpd="sng">
                      <a:solidFill>
                        <a:srgbClr val="94B6D2"/>
                      </a:solidFill>
                    </a:lnL>
                    <a:lnR w="12700" cmpd="sng">
                      <a:solidFill>
                        <a:srgbClr val="94B6D2"/>
                      </a:solidFill>
                    </a:lnR>
                    <a:lnT w="12700" cmpd="sng">
                      <a:solidFill>
                        <a:srgbClr val="94B6D2"/>
                      </a:solidFill>
                    </a:lnT>
                    <a:lnB w="25400" cmpd="sng">
                      <a:solidFill>
                        <a:srgbClr val="94B6D2"/>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architect</a:t>
                      </a:r>
                      <a:endParaRPr lang="el-GR" sz="1600" b="0" dirty="0"/>
                    </a:p>
                  </a:txBody>
                  <a:tcPr>
                    <a:lnL w="12700" cmpd="sng">
                      <a:solidFill>
                        <a:srgbClr val="94B6D2"/>
                      </a:solidFill>
                    </a:lnL>
                    <a:lnR w="12700" cmpd="sng">
                      <a:solidFill>
                        <a:srgbClr val="94B6D2"/>
                      </a:solidFill>
                    </a:lnR>
                    <a:lnT w="25400" cmpd="sng">
                      <a:solidFill>
                        <a:srgbClr val="94B6D2"/>
                      </a:solidFill>
                    </a:lnT>
                    <a:lnB w="12700" cmpd="sng">
                      <a:solidFill>
                        <a:srgbClr val="94B6D2"/>
                      </a:solidFill>
                    </a:lnB>
                    <a:lnTlToBr w="12700" cmpd="sng">
                      <a:noFill/>
                      <a:prstDash val="solid"/>
                    </a:lnTlToBr>
                    <a:lnBlToTr w="12700" cmpd="sng">
                      <a:noFill/>
                      <a:prstDash val="solid"/>
                    </a:lnBlToTr>
                    <a:solidFill>
                      <a:srgbClr val="94B6D2">
                        <a:alpha val="20000"/>
                      </a:srgbClr>
                    </a:solid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Eiffel</a:t>
                      </a:r>
                      <a:endParaRPr lang="el-GR" sz="1600" b="0" dirty="0"/>
                    </a:p>
                  </a:txBody>
                  <a:tcPr>
                    <a:lnL w="12700" cmpd="sng">
                      <a:solidFill>
                        <a:srgbClr val="94B6D2"/>
                      </a:solidFill>
                    </a:lnL>
                    <a:lnR w="12700" cmpd="sng">
                      <a:solidFill>
                        <a:srgbClr val="94B6D2"/>
                      </a:solidFill>
                    </a:lnR>
                    <a:lnT w="25400" cmpd="sng">
                      <a:solidFill>
                        <a:srgbClr val="94B6D2"/>
                      </a:solidFill>
                    </a:lnT>
                    <a:lnB w="12700" cmpd="sng">
                      <a:solidFill>
                        <a:srgbClr val="94B6D2"/>
                      </a:solidFill>
                    </a:lnB>
                    <a:lnTlToBr w="12700" cmpd="sng">
                      <a:noFill/>
                      <a:prstDash val="solid"/>
                    </a:lnTlToBr>
                    <a:lnBlToTr w="12700" cmpd="sng">
                      <a:noFill/>
                      <a:prstDash val="solid"/>
                    </a:lnBlToTr>
                    <a:solidFill>
                      <a:srgbClr val="94B6D2">
                        <a:alpha val="20000"/>
                      </a:srgbClr>
                    </a:solidFill>
                  </a:tcPr>
                </a:tc>
                <a:extLst>
                  <a:ext uri="{0D108BD9-81ED-4DB2-BD59-A6C34878D82A}">
                    <a16:rowId xmlns:a16="http://schemas.microsoft.com/office/drawing/2014/main" val="10001"/>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location</a:t>
                      </a:r>
                      <a:endParaRPr lang="el-GR"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no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NY</a:t>
                      </a:r>
                      <a:endParaRPr lang="el-GR"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44" name="7 - Πίνακας"/>
          <p:cNvGraphicFramePr>
            <a:graphicFrameLocks noGrp="1"/>
          </p:cNvGraphicFramePr>
          <p:nvPr>
            <p:extLst>
              <p:ext uri="{D42A27DB-BD31-4B8C-83A1-F6EECF244321}">
                <p14:modId xmlns:p14="http://schemas.microsoft.com/office/powerpoint/2010/main" val="2660617912"/>
              </p:ext>
            </p:extLst>
          </p:nvPr>
        </p:nvGraphicFramePr>
        <p:xfrm>
          <a:off x="457200" y="2469278"/>
          <a:ext cx="2530624" cy="1483360"/>
        </p:xfrm>
        <a:graphic>
          <a:graphicData uri="http://schemas.openxmlformats.org/drawingml/2006/table">
            <a:tbl>
              <a:tblPr firstRow="1" bandRow="1"/>
              <a:tblGrid>
                <a:gridCol w="1090464">
                  <a:extLst>
                    <a:ext uri="{9D8B030D-6E8A-4147-A177-3AD203B41FA5}">
                      <a16:colId xmlns:a16="http://schemas.microsoft.com/office/drawing/2014/main" val="20000"/>
                    </a:ext>
                  </a:extLst>
                </a:gridCol>
                <a:gridCol w="1440160">
                  <a:extLst>
                    <a:ext uri="{9D8B030D-6E8A-4147-A177-3AD203B41FA5}">
                      <a16:colId xmlns:a16="http://schemas.microsoft.com/office/drawing/2014/main" val="20001"/>
                    </a:ext>
                  </a:extLst>
                </a:gridCol>
              </a:tblGrid>
              <a:tr h="370840">
                <a:tc>
                  <a:txBody>
                    <a:bodyPr/>
                    <a:lstStyle>
                      <a:defPPr>
                        <a:defRPr lang="fr-FR"/>
                      </a:defPPr>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r>
                        <a:rPr lang="en-US" sz="1600" b="0" dirty="0" smtClean="0"/>
                        <a:t>about</a:t>
                      </a:r>
                      <a:endParaRPr lang="el-GR" sz="1600" b="0" dirty="0"/>
                    </a:p>
                  </a:txBody>
                  <a:tcPr>
                    <a:lnL w="12700" cmpd="sng">
                      <a:solidFill>
                        <a:srgbClr val="94B6D2"/>
                      </a:solidFill>
                    </a:lnL>
                    <a:lnR w="12700" cmpd="sng">
                      <a:solidFill>
                        <a:srgbClr val="94B6D2"/>
                      </a:solidFill>
                    </a:lnR>
                    <a:lnT w="12700" cmpd="sng">
                      <a:solidFill>
                        <a:srgbClr val="94B6D2"/>
                      </a:solidFill>
                    </a:lnT>
                    <a:lnB w="25400" cmpd="sng">
                      <a:solidFill>
                        <a:srgbClr val="94B6D2"/>
                      </a:solidFill>
                    </a:lnB>
                    <a:lnTlToBr w="12700" cmpd="sng">
                      <a:noFill/>
                      <a:prstDash val="solid"/>
                    </a:lnTlToBr>
                    <a:lnBlToTr w="12700" cmpd="sng">
                      <a:noFill/>
                      <a:prstDash val="solid"/>
                    </a:lnBlToTr>
                    <a:noFill/>
                  </a:tcPr>
                </a:tc>
                <a:tc>
                  <a:txBody>
                    <a:bodyPr/>
                    <a:lstStyle>
                      <a:defPPr>
                        <a:defRPr lang="fr-FR"/>
                      </a:defPPr>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r>
                        <a:rPr lang="en-US" sz="1600" b="0" dirty="0" smtClean="0"/>
                        <a:t>Eiffel</a:t>
                      </a:r>
                      <a:r>
                        <a:rPr lang="en-US" sz="1600" b="0" baseline="0" dirty="0" smtClean="0"/>
                        <a:t> Tower</a:t>
                      </a:r>
                      <a:endParaRPr lang="el-GR" sz="1600" b="0" dirty="0"/>
                    </a:p>
                  </a:txBody>
                  <a:tcPr>
                    <a:lnL w="12700" cmpd="sng">
                      <a:solidFill>
                        <a:srgbClr val="94B6D2"/>
                      </a:solidFill>
                    </a:lnL>
                    <a:lnR w="12700" cmpd="sng">
                      <a:solidFill>
                        <a:srgbClr val="94B6D2"/>
                      </a:solidFill>
                    </a:lnR>
                    <a:lnT w="12700" cmpd="sng">
                      <a:solidFill>
                        <a:srgbClr val="94B6D2"/>
                      </a:solidFill>
                    </a:lnT>
                    <a:lnB w="25400" cmpd="sng">
                      <a:solidFill>
                        <a:srgbClr val="94B6D2"/>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architect</a:t>
                      </a:r>
                      <a:endParaRPr lang="el-GR" sz="1600" b="0" dirty="0"/>
                    </a:p>
                  </a:txBody>
                  <a:tcPr>
                    <a:lnL w="12700" cmpd="sng">
                      <a:solidFill>
                        <a:srgbClr val="94B6D2"/>
                      </a:solidFill>
                    </a:lnL>
                    <a:lnR w="12700" cmpd="sng">
                      <a:solidFill>
                        <a:srgbClr val="94B6D2"/>
                      </a:solidFill>
                    </a:lnR>
                    <a:lnT w="25400" cmpd="sng">
                      <a:solidFill>
                        <a:srgbClr val="94B6D2"/>
                      </a:solidFill>
                    </a:lnT>
                    <a:lnB w="12700" cmpd="sng">
                      <a:solidFill>
                        <a:srgbClr val="94B6D2"/>
                      </a:solidFill>
                    </a:lnB>
                    <a:lnTlToBr w="12700" cmpd="sng">
                      <a:noFill/>
                      <a:prstDash val="solid"/>
                    </a:lnTlToBr>
                    <a:lnBlToTr w="12700" cmpd="sng">
                      <a:noFill/>
                      <a:prstDash val="solid"/>
                    </a:lnBlToTr>
                    <a:solidFill>
                      <a:srgbClr val="94B6D2">
                        <a:alpha val="20000"/>
                      </a:srgbClr>
                    </a:solid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err="1" smtClean="0"/>
                        <a:t>Sauvestre</a:t>
                      </a:r>
                      <a:endParaRPr lang="el-GR" sz="1600" b="0" dirty="0"/>
                    </a:p>
                  </a:txBody>
                  <a:tcPr>
                    <a:lnL w="12700" cmpd="sng">
                      <a:solidFill>
                        <a:srgbClr val="94B6D2"/>
                      </a:solidFill>
                    </a:lnL>
                    <a:lnR w="12700" cmpd="sng">
                      <a:solidFill>
                        <a:srgbClr val="94B6D2"/>
                      </a:solidFill>
                    </a:lnR>
                    <a:lnT w="25400" cmpd="sng">
                      <a:solidFill>
                        <a:srgbClr val="94B6D2"/>
                      </a:solidFill>
                    </a:lnT>
                    <a:lnB w="12700" cmpd="sng">
                      <a:solidFill>
                        <a:srgbClr val="94B6D2"/>
                      </a:solidFill>
                    </a:lnB>
                    <a:lnTlToBr w="12700" cmpd="sng">
                      <a:noFill/>
                      <a:prstDash val="solid"/>
                    </a:lnTlToBr>
                    <a:lnBlToTr w="12700" cmpd="sng">
                      <a:noFill/>
                      <a:prstDash val="solid"/>
                    </a:lnBlToTr>
                    <a:solidFill>
                      <a:srgbClr val="94B6D2">
                        <a:alpha val="20000"/>
                      </a:srgbClr>
                    </a:solidFill>
                  </a:tcPr>
                </a:tc>
                <a:extLst>
                  <a:ext uri="{0D108BD9-81ED-4DB2-BD59-A6C34878D82A}">
                    <a16:rowId xmlns:a16="http://schemas.microsoft.com/office/drawing/2014/main" val="10001"/>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year</a:t>
                      </a:r>
                      <a:endParaRPr lang="el-GR"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no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1889</a:t>
                      </a:r>
                      <a:endParaRPr lang="el-GR"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located</a:t>
                      </a:r>
                      <a:endParaRPr lang="el-GR"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94B6D2">
                        <a:alpha val="20000"/>
                      </a:srgbClr>
                    </a:solid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Paris</a:t>
                      </a:r>
                      <a:endParaRPr lang="el-GR"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94B6D2">
                        <a:alpha val="20000"/>
                      </a:srgbClr>
                    </a:solidFill>
                  </a:tcPr>
                </a:tc>
                <a:extLst>
                  <a:ext uri="{0D108BD9-81ED-4DB2-BD59-A6C34878D82A}">
                    <a16:rowId xmlns:a16="http://schemas.microsoft.com/office/drawing/2014/main" val="10003"/>
                  </a:ext>
                </a:extLst>
              </a:tr>
            </a:tbl>
          </a:graphicData>
        </a:graphic>
      </p:graphicFrame>
      <p:graphicFrame>
        <p:nvGraphicFramePr>
          <p:cNvPr id="45" name="8 - Πίνακας"/>
          <p:cNvGraphicFramePr>
            <a:graphicFrameLocks noGrp="1"/>
          </p:cNvGraphicFramePr>
          <p:nvPr>
            <p:extLst>
              <p:ext uri="{D42A27DB-BD31-4B8C-83A1-F6EECF244321}">
                <p14:modId xmlns:p14="http://schemas.microsoft.com/office/powerpoint/2010/main" val="3759960042"/>
              </p:ext>
            </p:extLst>
          </p:nvPr>
        </p:nvGraphicFramePr>
        <p:xfrm>
          <a:off x="5823248" y="2161486"/>
          <a:ext cx="2500945" cy="1320800"/>
        </p:xfrm>
        <a:graphic>
          <a:graphicData uri="http://schemas.openxmlformats.org/drawingml/2006/table">
            <a:tbl>
              <a:tblPr firstRow="1" bandRow="1"/>
              <a:tblGrid>
                <a:gridCol w="1113580">
                  <a:extLst>
                    <a:ext uri="{9D8B030D-6E8A-4147-A177-3AD203B41FA5}">
                      <a16:colId xmlns:a16="http://schemas.microsoft.com/office/drawing/2014/main" val="20000"/>
                    </a:ext>
                  </a:extLst>
                </a:gridCol>
                <a:gridCol w="1387365">
                  <a:extLst>
                    <a:ext uri="{9D8B030D-6E8A-4147-A177-3AD203B41FA5}">
                      <a16:colId xmlns:a16="http://schemas.microsoft.com/office/drawing/2014/main" val="20001"/>
                    </a:ext>
                  </a:extLst>
                </a:gridCol>
              </a:tblGrid>
              <a:tr h="370840">
                <a:tc>
                  <a:txBody>
                    <a:bodyPr/>
                    <a:lstStyle>
                      <a:defPPr>
                        <a:defRPr lang="fr-FR"/>
                      </a:defPPr>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r>
                        <a:rPr lang="en-US" sz="1600" b="0" dirty="0" smtClean="0"/>
                        <a:t>name</a:t>
                      </a:r>
                      <a:endParaRPr lang="el-GR" sz="1600" b="0" dirty="0"/>
                    </a:p>
                  </a:txBody>
                  <a:tcPr>
                    <a:lnL w="12700" cmpd="sng">
                      <a:solidFill>
                        <a:srgbClr val="94B6D2"/>
                      </a:solidFill>
                    </a:lnL>
                    <a:lnR w="12700" cmpd="sng">
                      <a:solidFill>
                        <a:srgbClr val="94B6D2"/>
                      </a:solidFill>
                    </a:lnR>
                    <a:lnT w="12700" cmpd="sng">
                      <a:solidFill>
                        <a:srgbClr val="94B6D2"/>
                      </a:solidFill>
                    </a:lnT>
                    <a:lnB w="25400" cmpd="sng">
                      <a:solidFill>
                        <a:srgbClr val="94B6D2"/>
                      </a:solidFill>
                    </a:lnB>
                    <a:lnTlToBr w="12700" cmpd="sng">
                      <a:noFill/>
                      <a:prstDash val="solid"/>
                    </a:lnTlToBr>
                    <a:lnBlToTr w="12700" cmpd="sng">
                      <a:noFill/>
                      <a:prstDash val="solid"/>
                    </a:lnBlToTr>
                    <a:noFill/>
                  </a:tcPr>
                </a:tc>
                <a:tc>
                  <a:txBody>
                    <a:bodyPr/>
                    <a:lstStyle>
                      <a:defPPr>
                        <a:defRPr lang="fr-FR"/>
                      </a:defPPr>
                      <a:lvl1pPr marL="0" algn="l" defTabSz="914400" rtl="0" eaLnBrk="1" latinLnBrk="0" hangingPunct="1">
                        <a:defRPr sz="1800" b="1" kern="1200">
                          <a:solidFill>
                            <a:schemeClr val="tx1"/>
                          </a:solidFill>
                          <a:latin typeface="Tw Cen MT"/>
                        </a:defRPr>
                      </a:lvl1pPr>
                      <a:lvl2pPr marL="457200" algn="l" defTabSz="914400" rtl="0" eaLnBrk="1" latinLnBrk="0" hangingPunct="1">
                        <a:defRPr sz="1800" b="1" kern="1200">
                          <a:solidFill>
                            <a:schemeClr val="tx1"/>
                          </a:solidFill>
                          <a:latin typeface="Tw Cen MT"/>
                        </a:defRPr>
                      </a:lvl2pPr>
                      <a:lvl3pPr marL="914400" algn="l" defTabSz="914400" rtl="0" eaLnBrk="1" latinLnBrk="0" hangingPunct="1">
                        <a:defRPr sz="1800" b="1" kern="1200">
                          <a:solidFill>
                            <a:schemeClr val="tx1"/>
                          </a:solidFill>
                          <a:latin typeface="Tw Cen MT"/>
                        </a:defRPr>
                      </a:lvl3pPr>
                      <a:lvl4pPr marL="1371600" algn="l" defTabSz="914400" rtl="0" eaLnBrk="1" latinLnBrk="0" hangingPunct="1">
                        <a:defRPr sz="1800" b="1" kern="1200">
                          <a:solidFill>
                            <a:schemeClr val="tx1"/>
                          </a:solidFill>
                          <a:latin typeface="Tw Cen MT"/>
                        </a:defRPr>
                      </a:lvl4pPr>
                      <a:lvl5pPr marL="1828800" algn="l" defTabSz="914400" rtl="0" eaLnBrk="1" latinLnBrk="0" hangingPunct="1">
                        <a:defRPr sz="1800" b="1" kern="1200">
                          <a:solidFill>
                            <a:schemeClr val="tx1"/>
                          </a:solidFill>
                          <a:latin typeface="Tw Cen MT"/>
                        </a:defRPr>
                      </a:lvl5pPr>
                      <a:lvl6pPr marL="2286000" algn="l" defTabSz="914400" rtl="0" eaLnBrk="1" latinLnBrk="0" hangingPunct="1">
                        <a:defRPr sz="1800" b="1" kern="1200">
                          <a:solidFill>
                            <a:schemeClr val="tx1"/>
                          </a:solidFill>
                          <a:latin typeface="Tw Cen MT"/>
                        </a:defRPr>
                      </a:lvl6pPr>
                      <a:lvl7pPr marL="2743200" algn="l" defTabSz="914400" rtl="0" eaLnBrk="1" latinLnBrk="0" hangingPunct="1">
                        <a:defRPr sz="1800" b="1" kern="1200">
                          <a:solidFill>
                            <a:schemeClr val="tx1"/>
                          </a:solidFill>
                          <a:latin typeface="Tw Cen MT"/>
                        </a:defRPr>
                      </a:lvl7pPr>
                      <a:lvl8pPr marL="3200400" algn="l" defTabSz="914400" rtl="0" eaLnBrk="1" latinLnBrk="0" hangingPunct="1">
                        <a:defRPr sz="1800" b="1" kern="1200">
                          <a:solidFill>
                            <a:schemeClr val="tx1"/>
                          </a:solidFill>
                          <a:latin typeface="Tw Cen MT"/>
                        </a:defRPr>
                      </a:lvl8pPr>
                      <a:lvl9pPr marL="3657600" algn="l" defTabSz="914400" rtl="0" eaLnBrk="1" latinLnBrk="0" hangingPunct="1">
                        <a:defRPr sz="1800" b="1" kern="1200">
                          <a:solidFill>
                            <a:schemeClr val="tx1"/>
                          </a:solidFill>
                          <a:latin typeface="Tw Cen MT"/>
                        </a:defRPr>
                      </a:lvl9pPr>
                    </a:lstStyle>
                    <a:p>
                      <a:r>
                        <a:rPr lang="en-US" sz="1600" b="0" dirty="0" smtClean="0"/>
                        <a:t>White </a:t>
                      </a:r>
                      <a:r>
                        <a:rPr lang="en-US" sz="1600" b="0" baseline="0" dirty="0" smtClean="0"/>
                        <a:t>Tower</a:t>
                      </a:r>
                      <a:endParaRPr lang="el-GR" sz="1600" b="0" dirty="0"/>
                    </a:p>
                  </a:txBody>
                  <a:tcPr>
                    <a:lnL w="12700" cmpd="sng">
                      <a:solidFill>
                        <a:srgbClr val="94B6D2"/>
                      </a:solidFill>
                    </a:lnL>
                    <a:lnR w="12700" cmpd="sng">
                      <a:solidFill>
                        <a:srgbClr val="94B6D2"/>
                      </a:solidFill>
                    </a:lnR>
                    <a:lnT w="12700" cmpd="sng">
                      <a:solidFill>
                        <a:srgbClr val="94B6D2"/>
                      </a:solidFill>
                    </a:lnT>
                    <a:lnB w="25400" cmpd="sng">
                      <a:solidFill>
                        <a:srgbClr val="94B6D2"/>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location</a:t>
                      </a:r>
                      <a:endParaRPr lang="el-GR" sz="1600" b="0" dirty="0"/>
                    </a:p>
                  </a:txBody>
                  <a:tcPr>
                    <a:lnL w="12700" cmpd="sng">
                      <a:solidFill>
                        <a:srgbClr val="94B6D2"/>
                      </a:solidFill>
                    </a:lnL>
                    <a:lnR w="12700" cmpd="sng">
                      <a:solidFill>
                        <a:srgbClr val="94B6D2"/>
                      </a:solidFill>
                    </a:lnR>
                    <a:lnT w="25400" cmpd="sng">
                      <a:solidFill>
                        <a:srgbClr val="94B6D2"/>
                      </a:solidFill>
                    </a:lnT>
                    <a:lnB w="12700" cmpd="sng">
                      <a:solidFill>
                        <a:srgbClr val="94B6D2"/>
                      </a:solidFill>
                    </a:lnB>
                    <a:lnTlToBr w="12700" cmpd="sng">
                      <a:noFill/>
                      <a:prstDash val="solid"/>
                    </a:lnTlToBr>
                    <a:lnBlToTr w="12700" cmpd="sng">
                      <a:noFill/>
                      <a:prstDash val="solid"/>
                    </a:lnBlToTr>
                    <a:solidFill>
                      <a:srgbClr val="94B6D2">
                        <a:alpha val="20000"/>
                      </a:srgbClr>
                    </a:solid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Thessaloniki</a:t>
                      </a:r>
                      <a:endParaRPr lang="el-GR" sz="1600" b="0" dirty="0"/>
                    </a:p>
                  </a:txBody>
                  <a:tcPr>
                    <a:lnL w="12700" cmpd="sng">
                      <a:solidFill>
                        <a:srgbClr val="94B6D2"/>
                      </a:solidFill>
                    </a:lnL>
                    <a:lnR w="12700" cmpd="sng">
                      <a:solidFill>
                        <a:srgbClr val="94B6D2"/>
                      </a:solidFill>
                    </a:lnR>
                    <a:lnT w="25400" cmpd="sng">
                      <a:solidFill>
                        <a:srgbClr val="94B6D2"/>
                      </a:solidFill>
                    </a:lnT>
                    <a:lnB w="12700" cmpd="sng">
                      <a:solidFill>
                        <a:srgbClr val="94B6D2"/>
                      </a:solidFill>
                    </a:lnB>
                    <a:lnTlToBr w="12700" cmpd="sng">
                      <a:noFill/>
                      <a:prstDash val="solid"/>
                    </a:lnTlToBr>
                    <a:lnBlToTr w="12700" cmpd="sng">
                      <a:noFill/>
                      <a:prstDash val="solid"/>
                    </a:lnBlToTr>
                    <a:solidFill>
                      <a:srgbClr val="94B6D2">
                        <a:alpha val="20000"/>
                      </a:srgbClr>
                    </a:solidFill>
                  </a:tcPr>
                </a:tc>
                <a:extLst>
                  <a:ext uri="{0D108BD9-81ED-4DB2-BD59-A6C34878D82A}">
                    <a16:rowId xmlns:a16="http://schemas.microsoft.com/office/drawing/2014/main" val="10001"/>
                  </a:ext>
                </a:extLst>
              </a:tr>
              <a:tr h="370840">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year-constructed</a:t>
                      </a:r>
                      <a:endParaRPr lang="el-GR"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noFill/>
                  </a:tcPr>
                </a:tc>
                <a:tc>
                  <a:txBody>
                    <a:bodyPr/>
                    <a:lstStyle>
                      <a:defPPr>
                        <a:defRPr lang="fr-FR"/>
                      </a:defPPr>
                      <a:lvl1pPr marL="0" algn="l" defTabSz="914400" rtl="0" eaLnBrk="1" latinLnBrk="0" hangingPunct="1">
                        <a:defRPr sz="1800" kern="1200">
                          <a:solidFill>
                            <a:schemeClr val="tx1"/>
                          </a:solidFill>
                          <a:latin typeface="Tw Cen MT"/>
                        </a:defRPr>
                      </a:lvl1pPr>
                      <a:lvl2pPr marL="457200" algn="l" defTabSz="914400" rtl="0" eaLnBrk="1" latinLnBrk="0" hangingPunct="1">
                        <a:defRPr sz="1800" kern="1200">
                          <a:solidFill>
                            <a:schemeClr val="tx1"/>
                          </a:solidFill>
                          <a:latin typeface="Tw Cen MT"/>
                        </a:defRPr>
                      </a:lvl2pPr>
                      <a:lvl3pPr marL="914400" algn="l" defTabSz="914400" rtl="0" eaLnBrk="1" latinLnBrk="0" hangingPunct="1">
                        <a:defRPr sz="1800" kern="1200">
                          <a:solidFill>
                            <a:schemeClr val="tx1"/>
                          </a:solidFill>
                          <a:latin typeface="Tw Cen MT"/>
                        </a:defRPr>
                      </a:lvl3pPr>
                      <a:lvl4pPr marL="1371600" algn="l" defTabSz="914400" rtl="0" eaLnBrk="1" latinLnBrk="0" hangingPunct="1">
                        <a:defRPr sz="1800" kern="1200">
                          <a:solidFill>
                            <a:schemeClr val="tx1"/>
                          </a:solidFill>
                          <a:latin typeface="Tw Cen MT"/>
                        </a:defRPr>
                      </a:lvl4pPr>
                      <a:lvl5pPr marL="1828800" algn="l" defTabSz="914400" rtl="0" eaLnBrk="1" latinLnBrk="0" hangingPunct="1">
                        <a:defRPr sz="1800" kern="1200">
                          <a:solidFill>
                            <a:schemeClr val="tx1"/>
                          </a:solidFill>
                          <a:latin typeface="Tw Cen MT"/>
                        </a:defRPr>
                      </a:lvl5pPr>
                      <a:lvl6pPr marL="2286000" algn="l" defTabSz="914400" rtl="0" eaLnBrk="1" latinLnBrk="0" hangingPunct="1">
                        <a:defRPr sz="1800" kern="1200">
                          <a:solidFill>
                            <a:schemeClr val="tx1"/>
                          </a:solidFill>
                          <a:latin typeface="Tw Cen MT"/>
                        </a:defRPr>
                      </a:lvl6pPr>
                      <a:lvl7pPr marL="2743200" algn="l" defTabSz="914400" rtl="0" eaLnBrk="1" latinLnBrk="0" hangingPunct="1">
                        <a:defRPr sz="1800" kern="1200">
                          <a:solidFill>
                            <a:schemeClr val="tx1"/>
                          </a:solidFill>
                          <a:latin typeface="Tw Cen MT"/>
                        </a:defRPr>
                      </a:lvl7pPr>
                      <a:lvl8pPr marL="3200400" algn="l" defTabSz="914400" rtl="0" eaLnBrk="1" latinLnBrk="0" hangingPunct="1">
                        <a:defRPr sz="1800" kern="1200">
                          <a:solidFill>
                            <a:schemeClr val="tx1"/>
                          </a:solidFill>
                          <a:latin typeface="Tw Cen MT"/>
                        </a:defRPr>
                      </a:lvl8pPr>
                      <a:lvl9pPr marL="3657600" algn="l" defTabSz="914400" rtl="0" eaLnBrk="1" latinLnBrk="0" hangingPunct="1">
                        <a:defRPr sz="1800" kern="1200">
                          <a:solidFill>
                            <a:schemeClr val="tx1"/>
                          </a:solidFill>
                          <a:latin typeface="Tw Cen MT"/>
                        </a:defRPr>
                      </a:lvl9pPr>
                    </a:lstStyle>
                    <a:p>
                      <a:r>
                        <a:rPr lang="en-US" sz="1600" b="0" dirty="0" smtClean="0"/>
                        <a:t>1450</a:t>
                      </a:r>
                      <a:endParaRPr lang="el-GR"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bl>
          </a:graphicData>
        </a:graphic>
      </p:graphicFrame>
      <p:graphicFrame>
        <p:nvGraphicFramePr>
          <p:cNvPr id="46" name="Table 45"/>
          <p:cNvGraphicFramePr>
            <a:graphicFrameLocks noGrp="1"/>
          </p:cNvGraphicFramePr>
          <p:nvPr>
            <p:extLst>
              <p:ext uri="{D42A27DB-BD31-4B8C-83A1-F6EECF244321}">
                <p14:modId xmlns:p14="http://schemas.microsoft.com/office/powerpoint/2010/main" val="3269594751"/>
              </p:ext>
            </p:extLst>
          </p:nvPr>
        </p:nvGraphicFramePr>
        <p:xfrm>
          <a:off x="1804952" y="4203150"/>
          <a:ext cx="864096" cy="949960"/>
        </p:xfrm>
        <a:graphic>
          <a:graphicData uri="http://schemas.openxmlformats.org/drawingml/2006/table">
            <a:tbl>
              <a:tblPr firstRow="1" bandRow="1"/>
              <a:tblGrid>
                <a:gridCol w="864096">
                  <a:extLst>
                    <a:ext uri="{9D8B030D-6E8A-4147-A177-3AD203B41FA5}">
                      <a16:colId xmlns:a16="http://schemas.microsoft.com/office/drawing/2014/main" val="20000"/>
                    </a:ext>
                  </a:extLst>
                </a:gridCol>
              </a:tblGrid>
              <a:tr h="370840">
                <a:tc>
                  <a:txBody>
                    <a:bodyPr/>
                    <a:lstStyle>
                      <a:defPPr>
                        <a:defRPr lang="fr-FR"/>
                      </a:defPPr>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600" b="0" dirty="0" smtClean="0"/>
                        <a:t>Eiffel</a:t>
                      </a:r>
                      <a:endParaRPr lang="en-US"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600" dirty="0" smtClean="0">
                          <a:solidFill>
                            <a:schemeClr val="accent2"/>
                          </a:solidFill>
                        </a:rPr>
                        <a:t>e</a:t>
                      </a:r>
                      <a:r>
                        <a:rPr lang="en-US" sz="1600" baseline="-25000" dirty="0" smtClean="0">
                          <a:solidFill>
                            <a:schemeClr val="accent2"/>
                          </a:solidFill>
                        </a:rPr>
                        <a:t>1</a:t>
                      </a:r>
                      <a:r>
                        <a:rPr lang="en-US" sz="1600" dirty="0" smtClean="0"/>
                        <a:t>, </a:t>
                      </a:r>
                      <a:r>
                        <a:rPr lang="en-US" sz="1600" dirty="0" smtClean="0">
                          <a:solidFill>
                            <a:schemeClr val="accent1">
                              <a:lumMod val="50000"/>
                            </a:schemeClr>
                          </a:solidFill>
                        </a:rPr>
                        <a:t>e</a:t>
                      </a:r>
                      <a:r>
                        <a:rPr lang="en-US" sz="1600" baseline="-25000" dirty="0" smtClean="0">
                          <a:solidFill>
                            <a:schemeClr val="accent1">
                              <a:lumMod val="50000"/>
                            </a:schemeClr>
                          </a:solidFill>
                        </a:rPr>
                        <a:t>2</a:t>
                      </a:r>
                      <a:r>
                        <a:rPr lang="en-US" sz="1600" dirty="0" smtClean="0"/>
                        <a:t>, </a:t>
                      </a:r>
                      <a:r>
                        <a:rPr lang="en-US" sz="1600" dirty="0" smtClean="0">
                          <a:solidFill>
                            <a:srgbClr val="0000FF"/>
                          </a:solidFill>
                        </a:rPr>
                        <a:t>e</a:t>
                      </a:r>
                      <a:r>
                        <a:rPr lang="en-US" sz="1600" baseline="-25000" dirty="0" smtClean="0">
                          <a:solidFill>
                            <a:srgbClr val="0000FF"/>
                          </a:solidFill>
                        </a:rPr>
                        <a:t>3</a:t>
                      </a:r>
                      <a:r>
                        <a:rPr lang="en-US" sz="1600" dirty="0" smtClean="0"/>
                        <a:t>, </a:t>
                      </a:r>
                      <a:r>
                        <a:rPr lang="en-US" sz="1600" dirty="0" smtClean="0">
                          <a:solidFill>
                            <a:schemeClr val="accent1">
                              <a:lumMod val="75000"/>
                            </a:schemeClr>
                          </a:solidFill>
                        </a:rPr>
                        <a:t>e</a:t>
                      </a:r>
                      <a:r>
                        <a:rPr lang="en-US" sz="1600" baseline="-25000" dirty="0" smtClean="0">
                          <a:solidFill>
                            <a:schemeClr val="accent1">
                              <a:lumMod val="75000"/>
                            </a:schemeClr>
                          </a:solidFill>
                        </a:rPr>
                        <a:t>4</a:t>
                      </a:r>
                      <a:endParaRPr lang="en-US" sz="1600" baseline="-25000" dirty="0">
                        <a:solidFill>
                          <a:schemeClr val="accent1">
                            <a:lumMod val="75000"/>
                          </a:schemeClr>
                        </a:solidFill>
                      </a:endParaRPr>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C9E7A7"/>
                    </a:solidFill>
                  </a:tcPr>
                </a:tc>
                <a:extLst>
                  <a:ext uri="{0D108BD9-81ED-4DB2-BD59-A6C34878D82A}">
                    <a16:rowId xmlns:a16="http://schemas.microsoft.com/office/drawing/2014/main" val="10001"/>
                  </a:ext>
                </a:extLst>
              </a:tr>
            </a:tbl>
          </a:graphicData>
        </a:graphic>
      </p:graphicFrame>
      <p:graphicFrame>
        <p:nvGraphicFramePr>
          <p:cNvPr id="47" name="Table 46"/>
          <p:cNvGraphicFramePr>
            <a:graphicFrameLocks noGrp="1"/>
          </p:cNvGraphicFramePr>
          <p:nvPr>
            <p:extLst>
              <p:ext uri="{D42A27DB-BD31-4B8C-83A1-F6EECF244321}">
                <p14:modId xmlns:p14="http://schemas.microsoft.com/office/powerpoint/2010/main" val="2131623906"/>
              </p:ext>
            </p:extLst>
          </p:nvPr>
        </p:nvGraphicFramePr>
        <p:xfrm>
          <a:off x="2813064" y="4203150"/>
          <a:ext cx="864096" cy="949960"/>
        </p:xfrm>
        <a:graphic>
          <a:graphicData uri="http://schemas.openxmlformats.org/drawingml/2006/table">
            <a:tbl>
              <a:tblPr firstRow="1" bandRow="1"/>
              <a:tblGrid>
                <a:gridCol w="864096">
                  <a:extLst>
                    <a:ext uri="{9D8B030D-6E8A-4147-A177-3AD203B41FA5}">
                      <a16:colId xmlns:a16="http://schemas.microsoft.com/office/drawing/2014/main" val="20000"/>
                    </a:ext>
                  </a:extLst>
                </a:gridCol>
              </a:tblGrid>
              <a:tr h="370840">
                <a:tc>
                  <a:txBody>
                    <a:bodyPr/>
                    <a:lstStyle>
                      <a:defPPr>
                        <a:defRPr lang="fr-FR"/>
                      </a:defPPr>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600" b="0" dirty="0" smtClean="0"/>
                        <a:t>Tower</a:t>
                      </a:r>
                      <a:endParaRPr lang="en-US"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600" dirty="0" smtClean="0">
                          <a:solidFill>
                            <a:schemeClr val="accent2"/>
                          </a:solidFill>
                        </a:rPr>
                        <a:t>e</a:t>
                      </a:r>
                      <a:r>
                        <a:rPr lang="en-US" sz="1600" baseline="-25000" dirty="0" smtClean="0">
                          <a:solidFill>
                            <a:schemeClr val="accent2"/>
                          </a:solidFill>
                        </a:rPr>
                        <a:t>1</a:t>
                      </a:r>
                      <a:r>
                        <a:rPr lang="en-US" sz="1600" dirty="0" smtClean="0"/>
                        <a:t>, </a:t>
                      </a:r>
                      <a:r>
                        <a:rPr lang="en-US" sz="1600" dirty="0" smtClean="0">
                          <a:solidFill>
                            <a:schemeClr val="tx1"/>
                          </a:solidFill>
                        </a:rPr>
                        <a:t>e</a:t>
                      </a:r>
                      <a:r>
                        <a:rPr lang="en-US" sz="1600" baseline="-25000" dirty="0" smtClean="0">
                          <a:solidFill>
                            <a:schemeClr val="tx1"/>
                          </a:solidFill>
                        </a:rPr>
                        <a:t>4</a:t>
                      </a:r>
                      <a:r>
                        <a:rPr lang="en-US" sz="1600" dirty="0" smtClean="0"/>
                        <a:t>, </a:t>
                      </a:r>
                      <a:r>
                        <a:rPr lang="en-US" sz="1600" dirty="0" smtClean="0">
                          <a:solidFill>
                            <a:srgbClr val="0000FF"/>
                          </a:solidFill>
                        </a:rPr>
                        <a:t>e</a:t>
                      </a:r>
                      <a:r>
                        <a:rPr lang="en-US" sz="1600" baseline="-25000" dirty="0" smtClean="0">
                          <a:solidFill>
                            <a:srgbClr val="0000FF"/>
                          </a:solidFill>
                        </a:rPr>
                        <a:t>5</a:t>
                      </a:r>
                      <a:endParaRPr lang="en-US" sz="1600" baseline="-25000" dirty="0">
                        <a:solidFill>
                          <a:srgbClr val="0000FF"/>
                        </a:solidFill>
                      </a:endParaRPr>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C9E7A7"/>
                    </a:solidFill>
                  </a:tcPr>
                </a:tc>
                <a:extLst>
                  <a:ext uri="{0D108BD9-81ED-4DB2-BD59-A6C34878D82A}">
                    <a16:rowId xmlns:a16="http://schemas.microsoft.com/office/drawing/2014/main" val="10001"/>
                  </a:ext>
                </a:extLst>
              </a:tr>
            </a:tbl>
          </a:graphicData>
        </a:graphic>
      </p:graphicFrame>
      <p:graphicFrame>
        <p:nvGraphicFramePr>
          <p:cNvPr id="49" name="Table 48"/>
          <p:cNvGraphicFramePr>
            <a:graphicFrameLocks noGrp="1"/>
          </p:cNvGraphicFramePr>
          <p:nvPr>
            <p:extLst>
              <p:ext uri="{D42A27DB-BD31-4B8C-83A1-F6EECF244321}">
                <p14:modId xmlns:p14="http://schemas.microsoft.com/office/powerpoint/2010/main" val="777305507"/>
              </p:ext>
            </p:extLst>
          </p:nvPr>
        </p:nvGraphicFramePr>
        <p:xfrm>
          <a:off x="4829288" y="4203150"/>
          <a:ext cx="864096" cy="741680"/>
        </p:xfrm>
        <a:graphic>
          <a:graphicData uri="http://schemas.openxmlformats.org/drawingml/2006/table">
            <a:tbl>
              <a:tblPr firstRow="1" bandRow="1"/>
              <a:tblGrid>
                <a:gridCol w="864096">
                  <a:extLst>
                    <a:ext uri="{9D8B030D-6E8A-4147-A177-3AD203B41FA5}">
                      <a16:colId xmlns:a16="http://schemas.microsoft.com/office/drawing/2014/main" val="20000"/>
                    </a:ext>
                  </a:extLst>
                </a:gridCol>
              </a:tblGrid>
              <a:tr h="370840">
                <a:tc>
                  <a:txBody>
                    <a:bodyPr/>
                    <a:lstStyle>
                      <a:defPPr>
                        <a:defRPr lang="fr-FR"/>
                      </a:defPPr>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600" b="0" dirty="0" smtClean="0"/>
                        <a:t>Liberty</a:t>
                      </a:r>
                      <a:endParaRPr lang="en-US"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600" dirty="0" smtClean="0"/>
                        <a:t>e</a:t>
                      </a:r>
                      <a:r>
                        <a:rPr lang="en-US" sz="1600" baseline="-25000" dirty="0" smtClean="0"/>
                        <a:t>2</a:t>
                      </a:r>
                      <a:r>
                        <a:rPr lang="en-US" sz="1600" dirty="0" smtClean="0"/>
                        <a:t>, e</a:t>
                      </a:r>
                      <a:r>
                        <a:rPr lang="en-US" sz="1600" baseline="-25000" dirty="0" smtClean="0"/>
                        <a:t>3</a:t>
                      </a:r>
                      <a:endParaRPr lang="en-US" sz="1600" baseline="-25000" dirty="0">
                        <a:solidFill>
                          <a:schemeClr val="accent1"/>
                        </a:solidFill>
                      </a:endParaRPr>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C9E7A7"/>
                    </a:solidFill>
                  </a:tcPr>
                </a:tc>
                <a:extLst>
                  <a:ext uri="{0D108BD9-81ED-4DB2-BD59-A6C34878D82A}">
                    <a16:rowId xmlns:a16="http://schemas.microsoft.com/office/drawing/2014/main" val="10001"/>
                  </a:ext>
                </a:extLst>
              </a:tr>
            </a:tbl>
          </a:graphicData>
        </a:graphic>
      </p:graphicFrame>
      <p:graphicFrame>
        <p:nvGraphicFramePr>
          <p:cNvPr id="51" name="Table 50"/>
          <p:cNvGraphicFramePr>
            <a:graphicFrameLocks noGrp="1"/>
          </p:cNvGraphicFramePr>
          <p:nvPr>
            <p:extLst>
              <p:ext uri="{D42A27DB-BD31-4B8C-83A1-F6EECF244321}">
                <p14:modId xmlns:p14="http://schemas.microsoft.com/office/powerpoint/2010/main" val="851160550"/>
              </p:ext>
            </p:extLst>
          </p:nvPr>
        </p:nvGraphicFramePr>
        <p:xfrm>
          <a:off x="6845512" y="4203150"/>
          <a:ext cx="864096" cy="741680"/>
        </p:xfrm>
        <a:graphic>
          <a:graphicData uri="http://schemas.openxmlformats.org/drawingml/2006/table">
            <a:tbl>
              <a:tblPr firstRow="1" bandRow="1"/>
              <a:tblGrid>
                <a:gridCol w="864096">
                  <a:extLst>
                    <a:ext uri="{9D8B030D-6E8A-4147-A177-3AD203B41FA5}">
                      <a16:colId xmlns:a16="http://schemas.microsoft.com/office/drawing/2014/main" val="20000"/>
                    </a:ext>
                  </a:extLst>
                </a:gridCol>
              </a:tblGrid>
              <a:tr h="370840">
                <a:tc>
                  <a:txBody>
                    <a:bodyPr/>
                    <a:lstStyle>
                      <a:defPPr>
                        <a:defRPr lang="fr-FR"/>
                      </a:defPPr>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600" b="0" dirty="0" smtClean="0"/>
                        <a:t>1889</a:t>
                      </a:r>
                      <a:endParaRPr lang="en-US"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600" dirty="0" smtClean="0">
                          <a:solidFill>
                            <a:schemeClr val="tx1"/>
                          </a:solidFill>
                        </a:rPr>
                        <a:t>e</a:t>
                      </a:r>
                      <a:r>
                        <a:rPr lang="en-US" sz="1600" baseline="-25000" dirty="0" smtClean="0">
                          <a:solidFill>
                            <a:schemeClr val="tx1"/>
                          </a:solidFill>
                        </a:rPr>
                        <a:t>1</a:t>
                      </a:r>
                      <a:r>
                        <a:rPr lang="en-US" sz="1600" dirty="0" smtClean="0">
                          <a:solidFill>
                            <a:schemeClr val="tx1"/>
                          </a:solidFill>
                        </a:rPr>
                        <a:t>, e</a:t>
                      </a:r>
                      <a:r>
                        <a:rPr lang="en-US" sz="1600" baseline="-25000" dirty="0" smtClean="0">
                          <a:solidFill>
                            <a:schemeClr val="tx1"/>
                          </a:solidFill>
                        </a:rPr>
                        <a:t>4</a:t>
                      </a:r>
                      <a:endParaRPr lang="en-US" sz="1600" baseline="-25000" dirty="0">
                        <a:solidFill>
                          <a:schemeClr val="tx1"/>
                        </a:solidFill>
                      </a:endParaRPr>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C9E7A7"/>
                    </a:solidFill>
                  </a:tcPr>
                </a:tc>
                <a:extLst>
                  <a:ext uri="{0D108BD9-81ED-4DB2-BD59-A6C34878D82A}">
                    <a16:rowId xmlns:a16="http://schemas.microsoft.com/office/drawing/2014/main" val="10001"/>
                  </a:ext>
                </a:extLst>
              </a:tr>
            </a:tbl>
          </a:graphicData>
        </a:graphic>
      </p:graphicFrame>
      <p:graphicFrame>
        <p:nvGraphicFramePr>
          <p:cNvPr id="53" name="Table 52"/>
          <p:cNvGraphicFramePr>
            <a:graphicFrameLocks noGrp="1"/>
          </p:cNvGraphicFramePr>
          <p:nvPr>
            <p:extLst>
              <p:ext uri="{D42A27DB-BD31-4B8C-83A1-F6EECF244321}">
                <p14:modId xmlns:p14="http://schemas.microsoft.com/office/powerpoint/2010/main" val="298834316"/>
              </p:ext>
            </p:extLst>
          </p:nvPr>
        </p:nvGraphicFramePr>
        <p:xfrm>
          <a:off x="1426568" y="5249630"/>
          <a:ext cx="864096" cy="741680"/>
        </p:xfrm>
        <a:graphic>
          <a:graphicData uri="http://schemas.openxmlformats.org/drawingml/2006/table">
            <a:tbl>
              <a:tblPr firstRow="1" bandRow="1"/>
              <a:tblGrid>
                <a:gridCol w="864096">
                  <a:extLst>
                    <a:ext uri="{9D8B030D-6E8A-4147-A177-3AD203B41FA5}">
                      <a16:colId xmlns:a16="http://schemas.microsoft.com/office/drawing/2014/main" val="20000"/>
                    </a:ext>
                  </a:extLst>
                </a:gridCol>
              </a:tblGrid>
              <a:tr h="370840">
                <a:tc>
                  <a:txBody>
                    <a:bodyPr/>
                    <a:lstStyle>
                      <a:defPPr>
                        <a:defRPr lang="fr-FR"/>
                      </a:defPPr>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600" b="0" dirty="0" smtClean="0"/>
                        <a:t>NY</a:t>
                      </a:r>
                      <a:endParaRPr lang="en-US"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600" dirty="0" smtClean="0"/>
                        <a:t>e</a:t>
                      </a:r>
                      <a:r>
                        <a:rPr lang="en-US" sz="1600" baseline="-25000" dirty="0" smtClean="0"/>
                        <a:t>2</a:t>
                      </a:r>
                      <a:r>
                        <a:rPr lang="en-US" sz="1600" dirty="0" smtClean="0"/>
                        <a:t>, e</a:t>
                      </a:r>
                      <a:r>
                        <a:rPr lang="en-US" sz="1600" baseline="-25000" dirty="0" smtClean="0"/>
                        <a:t>3</a:t>
                      </a:r>
                      <a:endParaRPr lang="en-US" sz="1600" baseline="-25000" dirty="0">
                        <a:solidFill>
                          <a:schemeClr val="accent1"/>
                        </a:solidFill>
                      </a:endParaRPr>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C9E7A7"/>
                    </a:solidFill>
                  </a:tcPr>
                </a:tc>
                <a:extLst>
                  <a:ext uri="{0D108BD9-81ED-4DB2-BD59-A6C34878D82A}">
                    <a16:rowId xmlns:a16="http://schemas.microsoft.com/office/drawing/2014/main" val="10001"/>
                  </a:ext>
                </a:extLst>
              </a:tr>
            </a:tbl>
          </a:graphicData>
        </a:graphic>
      </p:graphicFrame>
      <p:graphicFrame>
        <p:nvGraphicFramePr>
          <p:cNvPr id="54" name="Table 53"/>
          <p:cNvGraphicFramePr>
            <a:graphicFrameLocks noGrp="1"/>
          </p:cNvGraphicFramePr>
          <p:nvPr>
            <p:extLst>
              <p:ext uri="{D42A27DB-BD31-4B8C-83A1-F6EECF244321}">
                <p14:modId xmlns:p14="http://schemas.microsoft.com/office/powerpoint/2010/main" val="3872948318"/>
              </p:ext>
            </p:extLst>
          </p:nvPr>
        </p:nvGraphicFramePr>
        <p:xfrm>
          <a:off x="6400800" y="5249630"/>
          <a:ext cx="1152872" cy="741680"/>
        </p:xfrm>
        <a:graphic>
          <a:graphicData uri="http://schemas.openxmlformats.org/drawingml/2006/table">
            <a:tbl>
              <a:tblPr firstRow="1" bandRow="1"/>
              <a:tblGrid>
                <a:gridCol w="1152872">
                  <a:extLst>
                    <a:ext uri="{9D8B030D-6E8A-4147-A177-3AD203B41FA5}">
                      <a16:colId xmlns:a16="http://schemas.microsoft.com/office/drawing/2014/main" val="20000"/>
                    </a:ext>
                  </a:extLst>
                </a:gridCol>
              </a:tblGrid>
              <a:tr h="370840">
                <a:tc>
                  <a:txBody>
                    <a:bodyPr/>
                    <a:lstStyle>
                      <a:defPPr>
                        <a:defRPr lang="fr-FR"/>
                      </a:defPPr>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600" b="0" dirty="0" err="1" smtClean="0"/>
                        <a:t>Sauvestre</a:t>
                      </a:r>
                      <a:endParaRPr lang="en-US"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600" dirty="0" smtClean="0">
                          <a:solidFill>
                            <a:schemeClr val="tx1"/>
                          </a:solidFill>
                        </a:rPr>
                        <a:t>e</a:t>
                      </a:r>
                      <a:r>
                        <a:rPr lang="en-US" sz="1600" baseline="-25000" dirty="0" smtClean="0">
                          <a:solidFill>
                            <a:schemeClr val="tx1"/>
                          </a:solidFill>
                        </a:rPr>
                        <a:t>1</a:t>
                      </a:r>
                      <a:r>
                        <a:rPr lang="en-US" sz="1600" dirty="0" smtClean="0">
                          <a:solidFill>
                            <a:schemeClr val="tx1"/>
                          </a:solidFill>
                        </a:rPr>
                        <a:t>, e</a:t>
                      </a:r>
                      <a:r>
                        <a:rPr lang="en-US" sz="1600" baseline="-25000" dirty="0" smtClean="0">
                          <a:solidFill>
                            <a:schemeClr val="tx1"/>
                          </a:solidFill>
                        </a:rPr>
                        <a:t>4</a:t>
                      </a:r>
                      <a:endParaRPr lang="en-US" sz="1600" baseline="-25000" dirty="0">
                        <a:solidFill>
                          <a:schemeClr val="tx1"/>
                        </a:solidFill>
                      </a:endParaRPr>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C9E7A7"/>
                    </a:solidFill>
                  </a:tcPr>
                </a:tc>
                <a:extLst>
                  <a:ext uri="{0D108BD9-81ED-4DB2-BD59-A6C34878D82A}">
                    <a16:rowId xmlns:a16="http://schemas.microsoft.com/office/drawing/2014/main" val="10001"/>
                  </a:ext>
                </a:extLst>
              </a:tr>
            </a:tbl>
          </a:graphicData>
        </a:graphic>
      </p:graphicFrame>
      <p:graphicFrame>
        <p:nvGraphicFramePr>
          <p:cNvPr id="55" name="Table 54"/>
          <p:cNvGraphicFramePr>
            <a:graphicFrameLocks noGrp="1"/>
          </p:cNvGraphicFramePr>
          <p:nvPr>
            <p:extLst>
              <p:ext uri="{D42A27DB-BD31-4B8C-83A1-F6EECF244321}">
                <p14:modId xmlns:p14="http://schemas.microsoft.com/office/powerpoint/2010/main" val="2746147710"/>
              </p:ext>
            </p:extLst>
          </p:nvPr>
        </p:nvGraphicFramePr>
        <p:xfrm>
          <a:off x="2434680" y="5249630"/>
          <a:ext cx="864096" cy="741680"/>
        </p:xfrm>
        <a:graphic>
          <a:graphicData uri="http://schemas.openxmlformats.org/drawingml/2006/table">
            <a:tbl>
              <a:tblPr firstRow="1" bandRow="1"/>
              <a:tblGrid>
                <a:gridCol w="864096">
                  <a:extLst>
                    <a:ext uri="{9D8B030D-6E8A-4147-A177-3AD203B41FA5}">
                      <a16:colId xmlns:a16="http://schemas.microsoft.com/office/drawing/2014/main" val="20000"/>
                    </a:ext>
                  </a:extLst>
                </a:gridCol>
              </a:tblGrid>
              <a:tr h="370840">
                <a:tc>
                  <a:txBody>
                    <a:bodyPr/>
                    <a:lstStyle>
                      <a:defPPr>
                        <a:defRPr lang="fr-FR"/>
                      </a:defPPr>
                      <a:lvl1pPr marL="0" algn="l" defTabSz="914400" rtl="0" eaLnBrk="1" latinLnBrk="0" hangingPunct="1">
                        <a:defRPr sz="1800" b="1" kern="1200">
                          <a:solidFill>
                            <a:schemeClr val="lt1"/>
                          </a:solidFill>
                          <a:latin typeface="Tw Cen MT"/>
                        </a:defRPr>
                      </a:lvl1pPr>
                      <a:lvl2pPr marL="457200" algn="l" defTabSz="914400" rtl="0" eaLnBrk="1" latinLnBrk="0" hangingPunct="1">
                        <a:defRPr sz="1800" b="1" kern="1200">
                          <a:solidFill>
                            <a:schemeClr val="lt1"/>
                          </a:solidFill>
                          <a:latin typeface="Tw Cen MT"/>
                        </a:defRPr>
                      </a:lvl2pPr>
                      <a:lvl3pPr marL="914400" algn="l" defTabSz="914400" rtl="0" eaLnBrk="1" latinLnBrk="0" hangingPunct="1">
                        <a:defRPr sz="1800" b="1" kern="1200">
                          <a:solidFill>
                            <a:schemeClr val="lt1"/>
                          </a:solidFill>
                          <a:latin typeface="Tw Cen MT"/>
                        </a:defRPr>
                      </a:lvl3pPr>
                      <a:lvl4pPr marL="1371600" algn="l" defTabSz="914400" rtl="0" eaLnBrk="1" latinLnBrk="0" hangingPunct="1">
                        <a:defRPr sz="1800" b="1" kern="1200">
                          <a:solidFill>
                            <a:schemeClr val="lt1"/>
                          </a:solidFill>
                          <a:latin typeface="Tw Cen MT"/>
                        </a:defRPr>
                      </a:lvl4pPr>
                      <a:lvl5pPr marL="1828800" algn="l" defTabSz="914400" rtl="0" eaLnBrk="1" latinLnBrk="0" hangingPunct="1">
                        <a:defRPr sz="1800" b="1" kern="1200">
                          <a:solidFill>
                            <a:schemeClr val="lt1"/>
                          </a:solidFill>
                          <a:latin typeface="Tw Cen MT"/>
                        </a:defRPr>
                      </a:lvl5pPr>
                      <a:lvl6pPr marL="2286000" algn="l" defTabSz="914400" rtl="0" eaLnBrk="1" latinLnBrk="0" hangingPunct="1">
                        <a:defRPr sz="1800" b="1" kern="1200">
                          <a:solidFill>
                            <a:schemeClr val="lt1"/>
                          </a:solidFill>
                          <a:latin typeface="Tw Cen MT"/>
                        </a:defRPr>
                      </a:lvl6pPr>
                      <a:lvl7pPr marL="2743200" algn="l" defTabSz="914400" rtl="0" eaLnBrk="1" latinLnBrk="0" hangingPunct="1">
                        <a:defRPr sz="1800" b="1" kern="1200">
                          <a:solidFill>
                            <a:schemeClr val="lt1"/>
                          </a:solidFill>
                          <a:latin typeface="Tw Cen MT"/>
                        </a:defRPr>
                      </a:lvl7pPr>
                      <a:lvl8pPr marL="3200400" algn="l" defTabSz="914400" rtl="0" eaLnBrk="1" latinLnBrk="0" hangingPunct="1">
                        <a:defRPr sz="1800" b="1" kern="1200">
                          <a:solidFill>
                            <a:schemeClr val="lt1"/>
                          </a:solidFill>
                          <a:latin typeface="Tw Cen MT"/>
                        </a:defRPr>
                      </a:lvl8pPr>
                      <a:lvl9pPr marL="3657600" algn="l" defTabSz="914400" rtl="0" eaLnBrk="1" latinLnBrk="0" hangingPunct="1">
                        <a:defRPr sz="1800" b="1" kern="1200">
                          <a:solidFill>
                            <a:schemeClr val="lt1"/>
                          </a:solidFill>
                          <a:latin typeface="Tw Cen MT"/>
                        </a:defRPr>
                      </a:lvl9pPr>
                    </a:lstStyle>
                    <a:p>
                      <a:r>
                        <a:rPr lang="en-US" sz="1600" b="0" dirty="0" smtClean="0"/>
                        <a:t>Paris</a:t>
                      </a:r>
                      <a:endParaRPr lang="en-US" sz="1600" b="0" dirty="0"/>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10000"/>
                  </a:ext>
                </a:extLst>
              </a:tr>
              <a:tr h="370840">
                <a:tc>
                  <a:txBody>
                    <a:bodyPr/>
                    <a:lstStyle>
                      <a:defPPr>
                        <a:defRPr lang="fr-FR"/>
                      </a:defPPr>
                      <a:lvl1pPr marL="0" algn="l" defTabSz="914400" rtl="0" eaLnBrk="1" latinLnBrk="0" hangingPunct="1">
                        <a:defRPr sz="1800" kern="1200">
                          <a:solidFill>
                            <a:schemeClr val="dk1"/>
                          </a:solidFill>
                          <a:latin typeface="Tw Cen MT"/>
                        </a:defRPr>
                      </a:lvl1pPr>
                      <a:lvl2pPr marL="457200" algn="l" defTabSz="914400" rtl="0" eaLnBrk="1" latinLnBrk="0" hangingPunct="1">
                        <a:defRPr sz="1800" kern="1200">
                          <a:solidFill>
                            <a:schemeClr val="dk1"/>
                          </a:solidFill>
                          <a:latin typeface="Tw Cen MT"/>
                        </a:defRPr>
                      </a:lvl2pPr>
                      <a:lvl3pPr marL="914400" algn="l" defTabSz="914400" rtl="0" eaLnBrk="1" latinLnBrk="0" hangingPunct="1">
                        <a:defRPr sz="1800" kern="1200">
                          <a:solidFill>
                            <a:schemeClr val="dk1"/>
                          </a:solidFill>
                          <a:latin typeface="Tw Cen MT"/>
                        </a:defRPr>
                      </a:lvl3pPr>
                      <a:lvl4pPr marL="1371600" algn="l" defTabSz="914400" rtl="0" eaLnBrk="1" latinLnBrk="0" hangingPunct="1">
                        <a:defRPr sz="1800" kern="1200">
                          <a:solidFill>
                            <a:schemeClr val="dk1"/>
                          </a:solidFill>
                          <a:latin typeface="Tw Cen MT"/>
                        </a:defRPr>
                      </a:lvl4pPr>
                      <a:lvl5pPr marL="1828800" algn="l" defTabSz="914400" rtl="0" eaLnBrk="1" latinLnBrk="0" hangingPunct="1">
                        <a:defRPr sz="1800" kern="1200">
                          <a:solidFill>
                            <a:schemeClr val="dk1"/>
                          </a:solidFill>
                          <a:latin typeface="Tw Cen MT"/>
                        </a:defRPr>
                      </a:lvl5pPr>
                      <a:lvl6pPr marL="2286000" algn="l" defTabSz="914400" rtl="0" eaLnBrk="1" latinLnBrk="0" hangingPunct="1">
                        <a:defRPr sz="1800" kern="1200">
                          <a:solidFill>
                            <a:schemeClr val="dk1"/>
                          </a:solidFill>
                          <a:latin typeface="Tw Cen MT"/>
                        </a:defRPr>
                      </a:lvl6pPr>
                      <a:lvl7pPr marL="2743200" algn="l" defTabSz="914400" rtl="0" eaLnBrk="1" latinLnBrk="0" hangingPunct="1">
                        <a:defRPr sz="1800" kern="1200">
                          <a:solidFill>
                            <a:schemeClr val="dk1"/>
                          </a:solidFill>
                          <a:latin typeface="Tw Cen MT"/>
                        </a:defRPr>
                      </a:lvl7pPr>
                      <a:lvl8pPr marL="3200400" algn="l" defTabSz="914400" rtl="0" eaLnBrk="1" latinLnBrk="0" hangingPunct="1">
                        <a:defRPr sz="1800" kern="1200">
                          <a:solidFill>
                            <a:schemeClr val="dk1"/>
                          </a:solidFill>
                          <a:latin typeface="Tw Cen MT"/>
                        </a:defRPr>
                      </a:lvl8pPr>
                      <a:lvl9pPr marL="3657600" algn="l" defTabSz="914400" rtl="0" eaLnBrk="1" latinLnBrk="0" hangingPunct="1">
                        <a:defRPr sz="1800" kern="1200">
                          <a:solidFill>
                            <a:schemeClr val="dk1"/>
                          </a:solidFill>
                          <a:latin typeface="Tw Cen MT"/>
                        </a:defRPr>
                      </a:lvl9pPr>
                    </a:lstStyle>
                    <a:p>
                      <a:r>
                        <a:rPr lang="en-US" sz="1600" dirty="0" smtClean="0">
                          <a:solidFill>
                            <a:schemeClr val="tx1"/>
                          </a:solidFill>
                        </a:rPr>
                        <a:t>e</a:t>
                      </a:r>
                      <a:r>
                        <a:rPr lang="en-US" sz="1600" baseline="-25000" dirty="0" smtClean="0">
                          <a:solidFill>
                            <a:schemeClr val="tx1"/>
                          </a:solidFill>
                        </a:rPr>
                        <a:t>1</a:t>
                      </a:r>
                      <a:r>
                        <a:rPr lang="en-US" sz="1600" dirty="0" smtClean="0">
                          <a:solidFill>
                            <a:schemeClr val="tx1"/>
                          </a:solidFill>
                        </a:rPr>
                        <a:t>, e</a:t>
                      </a:r>
                      <a:r>
                        <a:rPr lang="en-US" sz="1600" baseline="-25000" dirty="0" smtClean="0">
                          <a:solidFill>
                            <a:schemeClr val="tx1"/>
                          </a:solidFill>
                        </a:rPr>
                        <a:t>4</a:t>
                      </a:r>
                      <a:endParaRPr lang="en-US" sz="1600" baseline="-25000" dirty="0">
                        <a:solidFill>
                          <a:schemeClr val="tx1"/>
                        </a:solidFill>
                      </a:endParaRPr>
                    </a:p>
                  </a:txBody>
                  <a:tcPr>
                    <a:lnL w="12700" cmpd="sng">
                      <a:solidFill>
                        <a:srgbClr val="94B6D2"/>
                      </a:solidFill>
                    </a:lnL>
                    <a:lnR w="12700" cmpd="sng">
                      <a:solidFill>
                        <a:srgbClr val="94B6D2"/>
                      </a:solidFill>
                    </a:lnR>
                    <a:lnT w="12700" cmpd="sng">
                      <a:solidFill>
                        <a:srgbClr val="94B6D2"/>
                      </a:solidFill>
                    </a:lnT>
                    <a:lnB w="12700" cmpd="sng">
                      <a:solidFill>
                        <a:srgbClr val="94B6D2"/>
                      </a:solidFill>
                    </a:lnB>
                    <a:lnTlToBr w="12700" cmpd="sng">
                      <a:noFill/>
                      <a:prstDash val="solid"/>
                    </a:lnTlToBr>
                    <a:lnBlToTr w="12700" cmpd="sng">
                      <a:noFill/>
                      <a:prstDash val="solid"/>
                    </a:lnBlToTr>
                    <a:solidFill>
                      <a:srgbClr val="C9E7A7"/>
                    </a:solidFill>
                  </a:tcPr>
                </a:tc>
                <a:extLst>
                  <a:ext uri="{0D108BD9-81ED-4DB2-BD59-A6C34878D82A}">
                    <a16:rowId xmlns:a16="http://schemas.microsoft.com/office/drawing/2014/main" val="10001"/>
                  </a:ext>
                </a:extLst>
              </a:tr>
            </a:tbl>
          </a:graphicData>
        </a:graphic>
      </p:graphicFrame>
      <p:sp>
        <p:nvSpPr>
          <p:cNvPr id="60" name="Content Placeholder 2"/>
          <p:cNvSpPr txBox="1">
            <a:spLocks/>
          </p:cNvSpPr>
          <p:nvPr/>
        </p:nvSpPr>
        <p:spPr>
          <a:xfrm>
            <a:off x="-1" y="4505142"/>
            <a:ext cx="1797270" cy="838200"/>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400" b="0" i="0" u="none" strike="noStrike" kern="1200" cap="none" spc="0" normalizeH="0" baseline="0" noProof="0" dirty="0" smtClean="0">
                <a:ln>
                  <a:noFill/>
                </a:ln>
                <a:solidFill>
                  <a:srgbClr val="7F7F7F"/>
                </a:solidFill>
                <a:effectLst/>
                <a:uLnTx/>
                <a:uFillTx/>
                <a:latin typeface="Rockwell"/>
                <a:ea typeface="+mn-ea"/>
                <a:cs typeface="Rockwell"/>
              </a:rPr>
              <a:t>Generated</a:t>
            </a:r>
          </a:p>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lang="en-US" sz="2400" dirty="0" smtClean="0">
                <a:solidFill>
                  <a:srgbClr val="7F7F7F"/>
                </a:solidFill>
                <a:latin typeface="Rockwell"/>
                <a:cs typeface="Rockwell"/>
              </a:rPr>
              <a:t>Blocks</a:t>
            </a:r>
            <a:endParaRPr kumimoji="0" lang="en-US" sz="2400" b="0" i="0" u="none" strike="noStrike" kern="1200" cap="none" spc="0" normalizeH="0" baseline="0" noProof="0" dirty="0" smtClean="0">
              <a:ln>
                <a:noFill/>
              </a:ln>
              <a:solidFill>
                <a:srgbClr val="7F7F7F"/>
              </a:solidFill>
              <a:effectLst/>
              <a:uLnTx/>
              <a:uFillTx/>
              <a:latin typeface="Rockwell"/>
              <a:ea typeface="+mn-ea"/>
              <a:cs typeface="Rockwell"/>
            </a:endParaRPr>
          </a:p>
        </p:txBody>
      </p:sp>
      <p:sp>
        <p:nvSpPr>
          <p:cNvPr id="68" name="Rectangle 67"/>
          <p:cNvSpPr/>
          <p:nvPr/>
        </p:nvSpPr>
        <p:spPr>
          <a:xfrm>
            <a:off x="2514600" y="1932782"/>
            <a:ext cx="457200" cy="304800"/>
          </a:xfrm>
          <a:prstGeom prst="rect">
            <a:avLst/>
          </a:prstGeom>
          <a:solidFill>
            <a:srgbClr val="94B6D2"/>
          </a:solidFill>
          <a:ln w="19050" cap="flat" cmpd="sng" algn="ctr">
            <a:solidFill>
              <a:srgbClr val="94B6D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Tw Cen MT"/>
                <a:ea typeface="+mn-ea"/>
                <a:cs typeface="+mn-cs"/>
              </a:rPr>
              <a:t>e1</a:t>
            </a:r>
            <a:endParaRPr kumimoji="0" lang="en-GB" sz="1800" b="0" i="0" u="none" strike="noStrike" kern="0" cap="none" spc="0" normalizeH="0" baseline="0" noProof="0" dirty="0">
              <a:ln>
                <a:noFill/>
              </a:ln>
              <a:solidFill>
                <a:sysClr val="window" lastClr="FFFFFF"/>
              </a:solidFill>
              <a:effectLst/>
              <a:uLnTx/>
              <a:uFillTx/>
              <a:latin typeface="Tw Cen MT"/>
              <a:ea typeface="+mn-ea"/>
              <a:cs typeface="+mn-cs"/>
            </a:endParaRPr>
          </a:p>
        </p:txBody>
      </p:sp>
      <p:sp>
        <p:nvSpPr>
          <p:cNvPr id="69" name="Rectangle 68"/>
          <p:cNvSpPr/>
          <p:nvPr/>
        </p:nvSpPr>
        <p:spPr>
          <a:xfrm>
            <a:off x="5181600" y="2186498"/>
            <a:ext cx="457200" cy="304800"/>
          </a:xfrm>
          <a:prstGeom prst="rect">
            <a:avLst/>
          </a:prstGeom>
          <a:solidFill>
            <a:srgbClr val="94B6D2"/>
          </a:solidFill>
          <a:ln w="19050" cap="flat" cmpd="sng" algn="ctr">
            <a:solidFill>
              <a:srgbClr val="94B6D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Tw Cen MT"/>
                <a:ea typeface="+mn-ea"/>
                <a:cs typeface="+mn-cs"/>
              </a:rPr>
              <a:t>e2</a:t>
            </a:r>
            <a:endParaRPr kumimoji="0" lang="en-GB" sz="1800" b="0" i="0" u="none" strike="noStrike" kern="0" cap="none" spc="0" normalizeH="0" baseline="0" noProof="0" dirty="0">
              <a:ln>
                <a:noFill/>
              </a:ln>
              <a:solidFill>
                <a:sysClr val="window" lastClr="FFFFFF"/>
              </a:solidFill>
              <a:effectLst/>
              <a:uLnTx/>
              <a:uFillTx/>
              <a:latin typeface="Tw Cen MT"/>
              <a:ea typeface="+mn-ea"/>
              <a:cs typeface="+mn-cs"/>
            </a:endParaRPr>
          </a:p>
        </p:txBody>
      </p:sp>
      <p:sp>
        <p:nvSpPr>
          <p:cNvPr id="70" name="Rectangle 69"/>
          <p:cNvSpPr/>
          <p:nvPr/>
        </p:nvSpPr>
        <p:spPr>
          <a:xfrm>
            <a:off x="7848600" y="1551782"/>
            <a:ext cx="457200" cy="304800"/>
          </a:xfrm>
          <a:prstGeom prst="rect">
            <a:avLst/>
          </a:prstGeom>
          <a:solidFill>
            <a:srgbClr val="94B6D2"/>
          </a:solidFill>
          <a:ln w="19050" cap="flat" cmpd="sng" algn="ctr">
            <a:solidFill>
              <a:srgbClr val="94B6D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Tw Cen MT"/>
                <a:ea typeface="+mn-ea"/>
                <a:cs typeface="+mn-cs"/>
              </a:rPr>
              <a:t>e3</a:t>
            </a:r>
            <a:endParaRPr kumimoji="0" lang="en-GB" sz="1800" b="0" i="0" u="none" strike="noStrike" kern="0" cap="none" spc="0" normalizeH="0" baseline="0" noProof="0" dirty="0">
              <a:ln>
                <a:noFill/>
              </a:ln>
              <a:solidFill>
                <a:sysClr val="window" lastClr="FFFFFF"/>
              </a:solidFill>
              <a:effectLst/>
              <a:uLnTx/>
              <a:uFillTx/>
              <a:latin typeface="Tw Cen MT"/>
              <a:ea typeface="+mn-ea"/>
              <a:cs typeface="+mn-cs"/>
            </a:endParaRPr>
          </a:p>
        </p:txBody>
      </p:sp>
      <p:sp>
        <p:nvSpPr>
          <p:cNvPr id="71" name="Rectangle 70"/>
          <p:cNvSpPr/>
          <p:nvPr/>
        </p:nvSpPr>
        <p:spPr>
          <a:xfrm>
            <a:off x="2514600" y="3625102"/>
            <a:ext cx="457200" cy="304800"/>
          </a:xfrm>
          <a:prstGeom prst="rect">
            <a:avLst/>
          </a:prstGeom>
          <a:solidFill>
            <a:srgbClr val="94B6D2"/>
          </a:solidFill>
          <a:ln w="19050" cap="flat" cmpd="sng" algn="ctr">
            <a:solidFill>
              <a:srgbClr val="94B6D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Tw Cen MT"/>
                <a:ea typeface="+mn-ea"/>
                <a:cs typeface="+mn-cs"/>
              </a:rPr>
              <a:t>e4</a:t>
            </a:r>
            <a:endParaRPr kumimoji="0" lang="en-GB" sz="1800" b="0" i="0" u="none" strike="noStrike" kern="0" cap="none" spc="0" normalizeH="0" baseline="0" noProof="0" dirty="0">
              <a:ln>
                <a:noFill/>
              </a:ln>
              <a:solidFill>
                <a:sysClr val="window" lastClr="FFFFFF"/>
              </a:solidFill>
              <a:effectLst/>
              <a:uLnTx/>
              <a:uFillTx/>
              <a:latin typeface="Tw Cen MT"/>
              <a:ea typeface="+mn-ea"/>
              <a:cs typeface="+mn-cs"/>
            </a:endParaRPr>
          </a:p>
        </p:txBody>
      </p:sp>
      <p:sp>
        <p:nvSpPr>
          <p:cNvPr id="72" name="Rectangle 71"/>
          <p:cNvSpPr/>
          <p:nvPr/>
        </p:nvSpPr>
        <p:spPr>
          <a:xfrm>
            <a:off x="7856476" y="3156526"/>
            <a:ext cx="457200" cy="304800"/>
          </a:xfrm>
          <a:prstGeom prst="rect">
            <a:avLst/>
          </a:prstGeom>
          <a:solidFill>
            <a:srgbClr val="94B6D2"/>
          </a:solidFill>
          <a:ln w="19050" cap="flat" cmpd="sng" algn="ctr">
            <a:solidFill>
              <a:srgbClr val="94B6D2">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smtClean="0">
                <a:ln>
                  <a:noFill/>
                </a:ln>
                <a:solidFill>
                  <a:sysClr val="window" lastClr="FFFFFF"/>
                </a:solidFill>
                <a:effectLst/>
                <a:uLnTx/>
                <a:uFillTx/>
                <a:latin typeface="Tw Cen MT"/>
                <a:ea typeface="+mn-ea"/>
                <a:cs typeface="+mn-cs"/>
              </a:rPr>
              <a:t>e5</a:t>
            </a:r>
            <a:endParaRPr kumimoji="0" lang="en-GB" sz="1800" b="0" i="0" u="none" strike="noStrike" kern="0" cap="none" spc="0" normalizeH="0" baseline="0" noProof="0" dirty="0">
              <a:ln>
                <a:noFill/>
              </a:ln>
              <a:solidFill>
                <a:sysClr val="window" lastClr="FFFFFF"/>
              </a:solidFill>
              <a:effectLst/>
              <a:uLnTx/>
              <a:uFillTx/>
              <a:latin typeface="Tw Cen MT"/>
              <a:ea typeface="+mn-ea"/>
              <a:cs typeface="+mn-cs"/>
            </a:endParaRPr>
          </a:p>
        </p:txBody>
      </p:sp>
      <p:sp>
        <p:nvSpPr>
          <p:cNvPr id="73" name="TextBox 72"/>
          <p:cNvSpPr txBox="1"/>
          <p:nvPr/>
        </p:nvSpPr>
        <p:spPr>
          <a:xfrm>
            <a:off x="3131840" y="2792974"/>
            <a:ext cx="2376264" cy="1200329"/>
          </a:xfrm>
          <a:prstGeom prst="rect">
            <a:avLst/>
          </a:prstGeom>
          <a:noFill/>
          <a:ln>
            <a:solidFill>
              <a:sysClr val="windowText" lastClr="000000"/>
            </a:solidFill>
          </a:ln>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smtClean="0">
                <a:ln>
                  <a:noFill/>
                </a:ln>
                <a:solidFill>
                  <a:sysClr val="windowText" lastClr="000000"/>
                </a:solidFill>
                <a:effectLst/>
                <a:uLnTx/>
                <a:uFillTx/>
                <a:latin typeface="Verdana" panose="020B0604030504040204" pitchFamily="34" charset="0"/>
                <a:ea typeface="Verdana" panose="020B0604030504040204" pitchFamily="34" charset="0"/>
                <a:cs typeface="Verdana" panose="020B0604030504040204" pitchFamily="34" charset="0"/>
              </a:rPr>
              <a:t>Actually, an </a:t>
            </a:r>
            <a:r>
              <a:rPr kumimoji="0" lang="en-US" sz="2400" b="1" i="0" u="none" strike="noStrike" kern="0" cap="none" spc="0" normalizeH="0" baseline="0" noProof="0" dirty="0" smtClean="0">
                <a:ln>
                  <a:noFill/>
                </a:ln>
                <a:solidFill>
                  <a:srgbClr val="0000FF"/>
                </a:solidFill>
                <a:effectLst/>
                <a:uLnTx/>
                <a:uFillTx/>
                <a:latin typeface="Verdana" panose="020B0604030504040204" pitchFamily="34" charset="0"/>
                <a:ea typeface="Verdana" panose="020B0604030504040204" pitchFamily="34" charset="0"/>
                <a:cs typeface="Verdana" panose="020B0604030504040204" pitchFamily="34" charset="0"/>
              </a:rPr>
              <a:t>inverted index</a:t>
            </a:r>
            <a:endParaRPr kumimoji="0" lang="en-GB" sz="2400" b="1" i="0" u="none" strike="noStrike" kern="0" cap="none" spc="0" normalizeH="0" baseline="0" noProof="0" dirty="0">
              <a:ln>
                <a:noFill/>
              </a:ln>
              <a:solidFill>
                <a:srgbClr val="0000FF"/>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37" name="Content Placeholder 2"/>
          <p:cNvSpPr>
            <a:spLocks noGrp="1"/>
          </p:cNvSpPr>
          <p:nvPr>
            <p:ph idx="1"/>
          </p:nvPr>
        </p:nvSpPr>
        <p:spPr>
          <a:xfrm>
            <a:off x="973666" y="6069780"/>
            <a:ext cx="8170334" cy="381000"/>
          </a:xfrm>
        </p:spPr>
        <p:txBody>
          <a:bodyPr>
            <a:noAutofit/>
          </a:bodyPr>
          <a:lstStyle/>
          <a:p>
            <a:pPr>
              <a:buNone/>
            </a:pPr>
            <a:r>
              <a:rPr lang="en-US" sz="2400" dirty="0" smtClean="0">
                <a:solidFill>
                  <a:srgbClr val="0000FF"/>
                </a:solidFill>
              </a:rPr>
              <a:t>Unnecessary</a:t>
            </a:r>
            <a:r>
              <a:rPr lang="en-US" sz="2400" dirty="0" smtClean="0"/>
              <a:t> comparisons between </a:t>
            </a:r>
            <a:r>
              <a:rPr lang="en-US" sz="2400" dirty="0"/>
              <a:t>(</a:t>
            </a:r>
            <a:r>
              <a:rPr lang="en-US" sz="2400" dirty="0">
                <a:solidFill>
                  <a:srgbClr val="002060"/>
                </a:solidFill>
                <a:latin typeface="Tw Cen MT" panose="020B0602020104020603" pitchFamily="34" charset="0"/>
              </a:rPr>
              <a:t>e</a:t>
            </a:r>
            <a:r>
              <a:rPr lang="en-US" sz="2400" baseline="-25000" dirty="0">
                <a:solidFill>
                  <a:srgbClr val="002060"/>
                </a:solidFill>
                <a:latin typeface="Tw Cen MT" panose="020B0602020104020603" pitchFamily="34" charset="0"/>
              </a:rPr>
              <a:t>1</a:t>
            </a:r>
            <a:r>
              <a:rPr lang="en-US" sz="2400" dirty="0"/>
              <a:t>, </a:t>
            </a:r>
            <a:r>
              <a:rPr lang="en-US" sz="2400" dirty="0">
                <a:solidFill>
                  <a:srgbClr val="0000FF"/>
                </a:solidFill>
                <a:latin typeface="Tw Cen MT" panose="020B0602020104020603" pitchFamily="34" charset="0"/>
              </a:rPr>
              <a:t>e</a:t>
            </a:r>
            <a:r>
              <a:rPr lang="en-US" sz="2400" baseline="-25000" dirty="0">
                <a:solidFill>
                  <a:srgbClr val="0000FF"/>
                </a:solidFill>
                <a:latin typeface="Tw Cen MT" panose="020B0602020104020603" pitchFamily="34" charset="0"/>
              </a:rPr>
              <a:t>3</a:t>
            </a:r>
            <a:r>
              <a:rPr lang="en-US" sz="2400" dirty="0"/>
              <a:t>), (</a:t>
            </a:r>
            <a:r>
              <a:rPr lang="en-US" sz="2400" dirty="0">
                <a:solidFill>
                  <a:schemeClr val="accent1">
                    <a:lumMod val="50000"/>
                  </a:schemeClr>
                </a:solidFill>
                <a:latin typeface="Tw Cen MT" panose="020B0602020104020603" pitchFamily="34" charset="0"/>
              </a:rPr>
              <a:t>e</a:t>
            </a:r>
            <a:r>
              <a:rPr lang="en-US" sz="2400" baseline="-25000" dirty="0">
                <a:solidFill>
                  <a:schemeClr val="accent1">
                    <a:lumMod val="50000"/>
                  </a:schemeClr>
                </a:solidFill>
                <a:latin typeface="Tw Cen MT" panose="020B0602020104020603" pitchFamily="34" charset="0"/>
              </a:rPr>
              <a:t>2</a:t>
            </a:r>
            <a:r>
              <a:rPr lang="en-US" sz="2400" dirty="0"/>
              <a:t>, </a:t>
            </a:r>
            <a:r>
              <a:rPr lang="en-US" sz="2400" dirty="0">
                <a:solidFill>
                  <a:schemeClr val="accent1">
                    <a:lumMod val="75000"/>
                  </a:schemeClr>
                </a:solidFill>
                <a:latin typeface="Tw Cen MT" panose="020B0602020104020603" pitchFamily="34" charset="0"/>
              </a:rPr>
              <a:t>e</a:t>
            </a:r>
            <a:r>
              <a:rPr lang="en-US" sz="2400" baseline="-25000" dirty="0">
                <a:solidFill>
                  <a:schemeClr val="accent1">
                    <a:lumMod val="75000"/>
                  </a:schemeClr>
                </a:solidFill>
                <a:latin typeface="Tw Cen MT" panose="020B0602020104020603" pitchFamily="34" charset="0"/>
              </a:rPr>
              <a:t>4</a:t>
            </a:r>
            <a:r>
              <a:rPr lang="en-US" sz="2400" dirty="0"/>
              <a:t>), (</a:t>
            </a:r>
            <a:r>
              <a:rPr lang="en-US" sz="2400" dirty="0">
                <a:solidFill>
                  <a:srgbClr val="002060"/>
                </a:solidFill>
                <a:latin typeface="Tw Cen MT" panose="020B0602020104020603" pitchFamily="34" charset="0"/>
              </a:rPr>
              <a:t>e</a:t>
            </a:r>
            <a:r>
              <a:rPr lang="en-US" sz="2400" baseline="-25000" dirty="0">
                <a:solidFill>
                  <a:srgbClr val="002060"/>
                </a:solidFill>
                <a:latin typeface="Tw Cen MT" panose="020B0602020104020603" pitchFamily="34" charset="0"/>
              </a:rPr>
              <a:t>1</a:t>
            </a:r>
            <a:r>
              <a:rPr lang="en-US" sz="2400" dirty="0"/>
              <a:t>, </a:t>
            </a:r>
            <a:r>
              <a:rPr lang="en-US" sz="2400" dirty="0">
                <a:solidFill>
                  <a:srgbClr val="0000FF"/>
                </a:solidFill>
                <a:latin typeface="Tw Cen MT" panose="020B0602020104020603" pitchFamily="34" charset="0"/>
              </a:rPr>
              <a:t>e</a:t>
            </a:r>
            <a:r>
              <a:rPr lang="en-US" sz="2400" baseline="-25000" dirty="0">
                <a:solidFill>
                  <a:srgbClr val="0000FF"/>
                </a:solidFill>
                <a:latin typeface="Tw Cen MT" panose="020B0602020104020603" pitchFamily="34" charset="0"/>
              </a:rPr>
              <a:t>5</a:t>
            </a:r>
            <a:r>
              <a:rPr lang="en-US" sz="2400" dirty="0"/>
              <a:t>)</a:t>
            </a:r>
          </a:p>
        </p:txBody>
      </p:sp>
    </p:spTree>
    <p:extLst>
      <p:ext uri="{BB962C8B-B14F-4D97-AF65-F5344CB8AC3E}">
        <p14:creationId xmlns:p14="http://schemas.microsoft.com/office/powerpoint/2010/main" val="168091242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1513" y="27516"/>
            <a:ext cx="7805737" cy="1254125"/>
          </a:xfrm>
        </p:spPr>
        <p:txBody>
          <a:bodyPr/>
          <a:lstStyle/>
          <a:p>
            <a:r>
              <a:rPr lang="en-GB" dirty="0"/>
              <a:t>Attribute Clustering Blocking [</a:t>
            </a:r>
            <a:r>
              <a:rPr lang="en-GB" dirty="0" err="1"/>
              <a:t>Papadakis</a:t>
            </a:r>
            <a:r>
              <a:rPr lang="en-GB" dirty="0"/>
              <a:t> et al. </a:t>
            </a:r>
            <a:r>
              <a:rPr lang="en-GB" dirty="0" smtClean="0"/>
              <a:t>2013]</a:t>
            </a:r>
            <a:endParaRPr lang="el-GR" dirty="0"/>
          </a:p>
        </p:txBody>
      </p:sp>
      <p:sp>
        <p:nvSpPr>
          <p:cNvPr id="3" name="Espace réservé du contenu 2"/>
          <p:cNvSpPr>
            <a:spLocks noGrp="1"/>
          </p:cNvSpPr>
          <p:nvPr>
            <p:ph idx="1"/>
          </p:nvPr>
        </p:nvSpPr>
        <p:spPr>
          <a:xfrm>
            <a:off x="-72192" y="1831975"/>
            <a:ext cx="9264315" cy="4181475"/>
          </a:xfrm>
        </p:spPr>
        <p:txBody>
          <a:bodyPr/>
          <a:lstStyle/>
          <a:p>
            <a:r>
              <a:rPr lang="en-GB" sz="2400" dirty="0" smtClean="0"/>
              <a:t>Token </a:t>
            </a:r>
            <a:r>
              <a:rPr lang="en-GB" sz="2400" dirty="0"/>
              <a:t>blocking totally </a:t>
            </a:r>
            <a:r>
              <a:rPr lang="en-GB" sz="2400" dirty="0">
                <a:solidFill>
                  <a:srgbClr val="0000FF"/>
                </a:solidFill>
              </a:rPr>
              <a:t>ignores </a:t>
            </a:r>
            <a:r>
              <a:rPr lang="en-GB" sz="2400" dirty="0" smtClean="0">
                <a:solidFill>
                  <a:srgbClr val="0000FF"/>
                </a:solidFill>
              </a:rPr>
              <a:t>the semantics of attributes</a:t>
            </a:r>
            <a:endParaRPr lang="en-GB" sz="2400" dirty="0">
              <a:solidFill>
                <a:srgbClr val="0000FF"/>
              </a:solidFill>
            </a:endParaRPr>
          </a:p>
          <a:p>
            <a:pPr lvl="1"/>
            <a:r>
              <a:rPr lang="en-GB" dirty="0" smtClean="0"/>
              <a:t>When attribute mappings are not known, attribute </a:t>
            </a:r>
            <a:r>
              <a:rPr lang="en-GB" dirty="0"/>
              <a:t>clustering considers </a:t>
            </a:r>
            <a:r>
              <a:rPr lang="en-GB" dirty="0" smtClean="0">
                <a:solidFill>
                  <a:srgbClr val="0000FF"/>
                </a:solidFill>
              </a:rPr>
              <a:t>similarity of attributes</a:t>
            </a:r>
          </a:p>
          <a:p>
            <a:pPr lvl="1"/>
            <a:r>
              <a:rPr lang="en-GB" dirty="0" smtClean="0"/>
              <a:t>Attribute similarity is </a:t>
            </a:r>
            <a:r>
              <a:rPr lang="en-GB" dirty="0"/>
              <a:t>computed w.r.t. the </a:t>
            </a:r>
            <a:r>
              <a:rPr lang="en-GB" dirty="0">
                <a:solidFill>
                  <a:srgbClr val="0000FF"/>
                </a:solidFill>
              </a:rPr>
              <a:t>string similarities of </a:t>
            </a:r>
            <a:r>
              <a:rPr lang="en-GB" dirty="0" smtClean="0">
                <a:solidFill>
                  <a:srgbClr val="0000FF"/>
                </a:solidFill>
              </a:rPr>
              <a:t>their values</a:t>
            </a:r>
          </a:p>
          <a:p>
            <a:r>
              <a:rPr lang="en-GB" sz="2400" dirty="0"/>
              <a:t>Two main steps:</a:t>
            </a:r>
          </a:p>
          <a:p>
            <a:pPr lvl="1"/>
            <a:r>
              <a:rPr lang="en-GB" dirty="0"/>
              <a:t>Similar </a:t>
            </a:r>
            <a:r>
              <a:rPr lang="en-GB" dirty="0" smtClean="0"/>
              <a:t>attributes </a:t>
            </a:r>
            <a:r>
              <a:rPr lang="en-GB" dirty="0"/>
              <a:t>are placed together in </a:t>
            </a:r>
            <a:r>
              <a:rPr lang="en-GB" dirty="0">
                <a:solidFill>
                  <a:srgbClr val="0000FF"/>
                </a:solidFill>
              </a:rPr>
              <a:t>non-overlapping clusters</a:t>
            </a:r>
          </a:p>
          <a:p>
            <a:pPr lvl="1"/>
            <a:r>
              <a:rPr lang="en-GB" dirty="0">
                <a:solidFill>
                  <a:srgbClr val="0000FF"/>
                </a:solidFill>
              </a:rPr>
              <a:t>Token blocking </a:t>
            </a:r>
            <a:r>
              <a:rPr lang="en-GB" dirty="0"/>
              <a:t>is performed on the descriptions of </a:t>
            </a:r>
            <a:r>
              <a:rPr lang="en-GB" dirty="0">
                <a:solidFill>
                  <a:srgbClr val="0000FF"/>
                </a:solidFill>
              </a:rPr>
              <a:t>each cluster</a:t>
            </a:r>
          </a:p>
          <a:p>
            <a:endParaRPr lang="en-GB" sz="2400" dirty="0"/>
          </a:p>
          <a:p>
            <a:endParaRPr lang="el-GR" sz="2400"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40</a:t>
            </a:fld>
            <a:endParaRPr lang="en-US" dirty="0"/>
          </a:p>
        </p:txBody>
      </p:sp>
    </p:spTree>
    <p:extLst>
      <p:ext uri="{BB962C8B-B14F-4D97-AF65-F5344CB8AC3E}">
        <p14:creationId xmlns:p14="http://schemas.microsoft.com/office/powerpoint/2010/main" val="482972200"/>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671513" y="27516"/>
            <a:ext cx="7805737" cy="1254125"/>
          </a:xfrm>
        </p:spPr>
        <p:txBody>
          <a:bodyPr/>
          <a:lstStyle/>
          <a:p>
            <a:r>
              <a:rPr lang="en-GB" dirty="0"/>
              <a:t>Attribute Clustering Blocking [</a:t>
            </a:r>
            <a:r>
              <a:rPr lang="en-GB" dirty="0" err="1"/>
              <a:t>Papadakis</a:t>
            </a:r>
            <a:r>
              <a:rPr lang="en-GB" dirty="0"/>
              <a:t> et al. </a:t>
            </a:r>
            <a:r>
              <a:rPr lang="en-GB" dirty="0" smtClean="0"/>
              <a:t>2013]</a:t>
            </a:r>
            <a:endParaRPr lang="el-GR" dirty="0"/>
          </a:p>
        </p:txBody>
      </p:sp>
      <p:sp>
        <p:nvSpPr>
          <p:cNvPr id="3" name="Espace réservé du contenu 2"/>
          <p:cNvSpPr>
            <a:spLocks noGrp="1"/>
          </p:cNvSpPr>
          <p:nvPr>
            <p:ph idx="1"/>
          </p:nvPr>
        </p:nvSpPr>
        <p:spPr>
          <a:xfrm>
            <a:off x="1" y="1831975"/>
            <a:ext cx="9144000" cy="4181475"/>
          </a:xfrm>
        </p:spPr>
        <p:txBody>
          <a:bodyPr/>
          <a:lstStyle/>
          <a:p>
            <a:pPr>
              <a:buFont typeface="+mj-lt"/>
              <a:buAutoNum type="arabicPeriod"/>
            </a:pPr>
            <a:r>
              <a:rPr lang="en-US" sz="2400" dirty="0"/>
              <a:t>For each attribute of </a:t>
            </a:r>
            <a:r>
              <a:rPr lang="en-US" sz="2400" dirty="0" smtClean="0"/>
              <a:t>KB</a:t>
            </a:r>
            <a:r>
              <a:rPr lang="en-US" sz="2400" baseline="-25000" dirty="0" smtClean="0"/>
              <a:t>1</a:t>
            </a:r>
            <a:r>
              <a:rPr lang="en-US" sz="2400" dirty="0"/>
              <a:t>:</a:t>
            </a:r>
          </a:p>
          <a:p>
            <a:pPr lvl="1"/>
            <a:r>
              <a:rPr lang="en-US" dirty="0"/>
              <a:t>Find the most similar attribute of </a:t>
            </a:r>
            <a:r>
              <a:rPr lang="en-US" dirty="0" smtClean="0"/>
              <a:t>KB</a:t>
            </a:r>
            <a:r>
              <a:rPr lang="en-US" baseline="-25000" dirty="0" smtClean="0"/>
              <a:t>2</a:t>
            </a:r>
            <a:endParaRPr lang="en-US" baseline="-25000" dirty="0"/>
          </a:p>
          <a:p>
            <a:pPr>
              <a:buFont typeface="+mj-lt"/>
              <a:buAutoNum type="arabicPeriod"/>
            </a:pPr>
            <a:r>
              <a:rPr lang="en-US" sz="2400" dirty="0"/>
              <a:t>For each attribute of dataset </a:t>
            </a:r>
            <a:r>
              <a:rPr lang="en-US" sz="2400" dirty="0" smtClean="0"/>
              <a:t>KB</a:t>
            </a:r>
            <a:r>
              <a:rPr lang="en-US" sz="2400" baseline="-25000" dirty="0" smtClean="0"/>
              <a:t>2</a:t>
            </a:r>
            <a:r>
              <a:rPr lang="en-US" sz="2400" dirty="0"/>
              <a:t>: </a:t>
            </a:r>
          </a:p>
          <a:p>
            <a:pPr lvl="1"/>
            <a:r>
              <a:rPr lang="en-US" dirty="0"/>
              <a:t>Find the most similar attribute of dataset </a:t>
            </a:r>
            <a:r>
              <a:rPr lang="en-US" dirty="0" smtClean="0"/>
              <a:t>KB</a:t>
            </a:r>
            <a:r>
              <a:rPr lang="en-US" baseline="-25000" dirty="0" smtClean="0"/>
              <a:t>1</a:t>
            </a:r>
            <a:endParaRPr lang="en-US" baseline="-25000" dirty="0"/>
          </a:p>
          <a:p>
            <a:pPr>
              <a:buFont typeface="+mj-lt"/>
              <a:buAutoNum type="arabicPeriod"/>
            </a:pPr>
            <a:r>
              <a:rPr lang="en-US" sz="2400" dirty="0"/>
              <a:t>Compute the transitive closure of the generated pairs of attributes</a:t>
            </a:r>
          </a:p>
          <a:p>
            <a:pPr>
              <a:buFont typeface="+mj-lt"/>
              <a:buAutoNum type="arabicPeriod"/>
            </a:pPr>
            <a:r>
              <a:rPr lang="en-US" sz="2400" dirty="0"/>
              <a:t>Connected attributes form clusters</a:t>
            </a:r>
            <a:endParaRPr lang="en-US" sz="2400" baseline="-25000" dirty="0"/>
          </a:p>
          <a:p>
            <a:pPr>
              <a:buFont typeface="+mj-lt"/>
              <a:buAutoNum type="arabicPeriod"/>
            </a:pPr>
            <a:r>
              <a:rPr lang="en-US" sz="2400" dirty="0"/>
              <a:t>All single-member clusters are merged into a common cluster</a:t>
            </a:r>
          </a:p>
          <a:p>
            <a:endParaRPr lang="el-GR" sz="2400"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41</a:t>
            </a:fld>
            <a:endParaRPr lang="en-US" dirty="0"/>
          </a:p>
        </p:txBody>
      </p:sp>
    </p:spTree>
    <p:extLst>
      <p:ext uri="{BB962C8B-B14F-4D97-AF65-F5344CB8AC3E}">
        <p14:creationId xmlns:p14="http://schemas.microsoft.com/office/powerpoint/2010/main" val="4279924682"/>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0"/>
            <a:ext cx="9144000" cy="734483"/>
          </a:xfrm>
        </p:spPr>
        <p:txBody>
          <a:bodyPr/>
          <a:lstStyle/>
          <a:p>
            <a:r>
              <a:rPr lang="en-GB" dirty="0"/>
              <a:t>Attribute Clustering </a:t>
            </a:r>
            <a:r>
              <a:rPr lang="en-GB" dirty="0" smtClean="0"/>
              <a:t>Blocking: Example</a:t>
            </a:r>
            <a:endParaRPr lang="el-GR" dirty="0"/>
          </a:p>
        </p:txBody>
      </p:sp>
      <p:sp>
        <p:nvSpPr>
          <p:cNvPr id="3" name="Espace réservé du contenu 2"/>
          <p:cNvSpPr>
            <a:spLocks noGrp="1"/>
          </p:cNvSpPr>
          <p:nvPr>
            <p:ph idx="1"/>
          </p:nvPr>
        </p:nvSpPr>
        <p:spPr>
          <a:xfrm>
            <a:off x="67730" y="3888583"/>
            <a:ext cx="8991600" cy="2287162"/>
          </a:xfrm>
        </p:spPr>
        <p:txBody>
          <a:bodyPr/>
          <a:lstStyle/>
          <a:p>
            <a:pPr marL="173038" lvl="1" indent="-173038">
              <a:buClr>
                <a:srgbClr val="FF6600"/>
              </a:buClr>
              <a:buNone/>
            </a:pPr>
            <a:r>
              <a:rPr lang="en-US" sz="2200" dirty="0"/>
              <a:t>Finding the attribute of </a:t>
            </a:r>
            <a:r>
              <a:rPr lang="en-US" sz="2200" dirty="0" smtClean="0">
                <a:solidFill>
                  <a:srgbClr val="0000FF"/>
                </a:solidFill>
              </a:rPr>
              <a:t>KB</a:t>
            </a:r>
            <a:r>
              <a:rPr lang="en-US" sz="2200" baseline="-25000" dirty="0" smtClean="0">
                <a:solidFill>
                  <a:srgbClr val="0000FF"/>
                </a:solidFill>
              </a:rPr>
              <a:t>2</a:t>
            </a:r>
            <a:r>
              <a:rPr lang="en-US" sz="2200" dirty="0" smtClean="0"/>
              <a:t> </a:t>
            </a:r>
            <a:r>
              <a:rPr lang="en-US" sz="2200" dirty="0"/>
              <a:t>that is the most similar to </a:t>
            </a:r>
            <a:r>
              <a:rPr lang="en-US" sz="2200" dirty="0" smtClean="0"/>
              <a:t>“</a:t>
            </a:r>
            <a:r>
              <a:rPr lang="en-US" sz="2200" dirty="0">
                <a:solidFill>
                  <a:schemeClr val="accent1"/>
                </a:solidFill>
              </a:rPr>
              <a:t>about</a:t>
            </a:r>
            <a:r>
              <a:rPr lang="en-US" sz="2200" dirty="0"/>
              <a:t>” of </a:t>
            </a:r>
            <a:r>
              <a:rPr lang="en-US" sz="2200" dirty="0" smtClean="0">
                <a:solidFill>
                  <a:schemeClr val="accent1">
                    <a:lumMod val="75000"/>
                  </a:schemeClr>
                </a:solidFill>
              </a:rPr>
              <a:t>KB</a:t>
            </a:r>
            <a:r>
              <a:rPr lang="en-US" sz="2200" baseline="-25000" dirty="0" smtClean="0">
                <a:solidFill>
                  <a:schemeClr val="accent1">
                    <a:lumMod val="75000"/>
                  </a:schemeClr>
                </a:solidFill>
              </a:rPr>
              <a:t>1</a:t>
            </a:r>
            <a:r>
              <a:rPr lang="en-US" sz="2200" dirty="0" smtClean="0"/>
              <a:t>: values </a:t>
            </a:r>
            <a:r>
              <a:rPr lang="en-US" sz="2000" dirty="0" smtClean="0"/>
              <a:t>{</a:t>
            </a:r>
            <a:r>
              <a:rPr lang="en-US" sz="2000" dirty="0" smtClean="0">
                <a:solidFill>
                  <a:schemeClr val="accent1">
                    <a:lumMod val="75000"/>
                  </a:schemeClr>
                </a:solidFill>
              </a:rPr>
              <a:t>Eiffel</a:t>
            </a:r>
            <a:r>
              <a:rPr lang="en-US" sz="2000" dirty="0"/>
              <a:t>,</a:t>
            </a:r>
            <a:r>
              <a:rPr lang="en-US" sz="2000" dirty="0">
                <a:solidFill>
                  <a:schemeClr val="accent1"/>
                </a:solidFill>
              </a:rPr>
              <a:t> </a:t>
            </a:r>
            <a:r>
              <a:rPr lang="en-US" sz="2000" dirty="0">
                <a:solidFill>
                  <a:schemeClr val="accent1">
                    <a:lumMod val="75000"/>
                  </a:schemeClr>
                </a:solidFill>
              </a:rPr>
              <a:t>Tower</a:t>
            </a:r>
            <a:r>
              <a:rPr lang="en-US" sz="2000" dirty="0"/>
              <a:t>,</a:t>
            </a:r>
            <a:r>
              <a:rPr lang="en-US" sz="2000" dirty="0">
                <a:solidFill>
                  <a:schemeClr val="accent1"/>
                </a:solidFill>
              </a:rPr>
              <a:t> </a:t>
            </a:r>
            <a:r>
              <a:rPr lang="en-US" sz="2000" dirty="0">
                <a:solidFill>
                  <a:schemeClr val="accent1">
                    <a:lumMod val="75000"/>
                  </a:schemeClr>
                </a:solidFill>
              </a:rPr>
              <a:t>Statue</a:t>
            </a:r>
            <a:r>
              <a:rPr lang="en-US" sz="2000" dirty="0"/>
              <a:t>,</a:t>
            </a:r>
            <a:r>
              <a:rPr lang="en-US" sz="2000" dirty="0">
                <a:solidFill>
                  <a:schemeClr val="accent1"/>
                </a:solidFill>
              </a:rPr>
              <a:t> </a:t>
            </a:r>
            <a:r>
              <a:rPr lang="en-US" sz="2000" dirty="0">
                <a:solidFill>
                  <a:schemeClr val="accent1">
                    <a:lumMod val="75000"/>
                  </a:schemeClr>
                </a:solidFill>
              </a:rPr>
              <a:t>Liberty</a:t>
            </a:r>
            <a:r>
              <a:rPr lang="en-US" sz="2000" dirty="0"/>
              <a:t>,</a:t>
            </a:r>
            <a:r>
              <a:rPr lang="en-US" sz="2000" dirty="0">
                <a:solidFill>
                  <a:schemeClr val="accent1"/>
                </a:solidFill>
              </a:rPr>
              <a:t> </a:t>
            </a:r>
            <a:r>
              <a:rPr lang="en-US" sz="2000" dirty="0" err="1">
                <a:solidFill>
                  <a:schemeClr val="accent1">
                    <a:lumMod val="75000"/>
                  </a:schemeClr>
                </a:solidFill>
              </a:rPr>
              <a:t>Auguste</a:t>
            </a:r>
            <a:r>
              <a:rPr lang="en-US" sz="2000" dirty="0"/>
              <a:t>,</a:t>
            </a:r>
            <a:r>
              <a:rPr lang="en-US" sz="2000" dirty="0">
                <a:solidFill>
                  <a:schemeClr val="accent1"/>
                </a:solidFill>
              </a:rPr>
              <a:t> </a:t>
            </a:r>
            <a:r>
              <a:rPr lang="en-US" sz="2000" dirty="0">
                <a:solidFill>
                  <a:schemeClr val="accent1">
                    <a:lumMod val="75000"/>
                  </a:schemeClr>
                </a:solidFill>
              </a:rPr>
              <a:t>Bartholdi</a:t>
            </a:r>
            <a:r>
              <a:rPr lang="en-US" sz="2000" dirty="0"/>
              <a:t>,</a:t>
            </a:r>
            <a:r>
              <a:rPr lang="en-US" sz="2000" dirty="0">
                <a:solidFill>
                  <a:schemeClr val="accent1"/>
                </a:solidFill>
              </a:rPr>
              <a:t> </a:t>
            </a:r>
            <a:r>
              <a:rPr lang="en-US" sz="2000" dirty="0">
                <a:solidFill>
                  <a:schemeClr val="accent1">
                    <a:lumMod val="75000"/>
                  </a:schemeClr>
                </a:solidFill>
              </a:rPr>
              <a:t>Joan</a:t>
            </a:r>
            <a:r>
              <a:rPr lang="en-US" sz="2000" dirty="0" smtClean="0"/>
              <a:t>}</a:t>
            </a:r>
            <a:endParaRPr lang="en-US" sz="2000" dirty="0"/>
          </a:p>
          <a:p>
            <a:pPr>
              <a:spcBef>
                <a:spcPts val="0"/>
              </a:spcBef>
              <a:buNone/>
            </a:pPr>
            <a:r>
              <a:rPr lang="en-US" sz="2000" dirty="0"/>
              <a:t>compared to (with </a:t>
            </a:r>
            <a:r>
              <a:rPr lang="en-US" sz="2000" dirty="0" err="1"/>
              <a:t>Jaccard</a:t>
            </a:r>
            <a:r>
              <a:rPr lang="en-US" sz="2000" dirty="0"/>
              <a:t> similarity) :</a:t>
            </a:r>
          </a:p>
          <a:p>
            <a:pPr>
              <a:spcBef>
                <a:spcPts val="0"/>
              </a:spcBef>
              <a:buNone/>
            </a:pPr>
            <a:r>
              <a:rPr lang="en-US" sz="2000" dirty="0">
                <a:solidFill>
                  <a:schemeClr val="accent2"/>
                </a:solidFill>
              </a:rPr>
              <a:t>values of </a:t>
            </a:r>
            <a:r>
              <a:rPr lang="en-US" sz="2000" b="1" u="sng" dirty="0">
                <a:solidFill>
                  <a:schemeClr val="accent2"/>
                </a:solidFill>
              </a:rPr>
              <a:t>work</a:t>
            </a:r>
            <a:r>
              <a:rPr lang="en-US" sz="2000" dirty="0">
                <a:solidFill>
                  <a:schemeClr val="accent2"/>
                </a:solidFill>
              </a:rPr>
              <a:t>: {</a:t>
            </a:r>
            <a:r>
              <a:rPr lang="en-US" sz="2000" dirty="0" err="1" smtClean="0">
                <a:solidFill>
                  <a:schemeClr val="accent2"/>
                </a:solidFill>
              </a:rPr>
              <a:t>Lady,Liberty,Eiffel,Tower,Bartholdi,Fountain</a:t>
            </a:r>
            <a:r>
              <a:rPr lang="en-US" sz="2000" dirty="0">
                <a:solidFill>
                  <a:schemeClr val="accent2"/>
                </a:solidFill>
              </a:rPr>
              <a:t>} </a:t>
            </a:r>
            <a:r>
              <a:rPr lang="en-US" sz="2000" dirty="0" smtClean="0">
                <a:sym typeface="Wingdings" pitchFamily="2" charset="2"/>
              </a:rPr>
              <a:t></a:t>
            </a:r>
            <a:r>
              <a:rPr lang="en-US" sz="2000" dirty="0" smtClean="0"/>
              <a:t> </a:t>
            </a:r>
            <a:r>
              <a:rPr lang="en-US" sz="2000" b="1" dirty="0" err="1"/>
              <a:t>Jaccard</a:t>
            </a:r>
            <a:r>
              <a:rPr lang="en-US" sz="2000" b="1" dirty="0"/>
              <a:t> = 4/9</a:t>
            </a:r>
          </a:p>
          <a:p>
            <a:pPr>
              <a:spcBef>
                <a:spcPts val="0"/>
              </a:spcBef>
              <a:buNone/>
            </a:pPr>
            <a:r>
              <a:rPr lang="en-US" sz="2000" dirty="0">
                <a:solidFill>
                  <a:schemeClr val="accent2"/>
                </a:solidFill>
              </a:rPr>
              <a:t>values of artist: {Bartholdi} </a:t>
            </a:r>
            <a:r>
              <a:rPr lang="en-US" sz="2000" dirty="0">
                <a:sym typeface="Wingdings" pitchFamily="2" charset="2"/>
              </a:rPr>
              <a:t> </a:t>
            </a:r>
            <a:r>
              <a:rPr lang="en-US" sz="2000" dirty="0" err="1">
                <a:sym typeface="Wingdings" pitchFamily="2" charset="2"/>
              </a:rPr>
              <a:t>Jaccard</a:t>
            </a:r>
            <a:r>
              <a:rPr lang="en-US" sz="2000" dirty="0">
                <a:sym typeface="Wingdings" pitchFamily="2" charset="2"/>
              </a:rPr>
              <a:t> = 1/8</a:t>
            </a:r>
            <a:endParaRPr lang="en-US" sz="2000" dirty="0">
              <a:solidFill>
                <a:schemeClr val="accent2"/>
              </a:solidFill>
            </a:endParaRPr>
          </a:p>
          <a:p>
            <a:pPr>
              <a:spcBef>
                <a:spcPts val="0"/>
              </a:spcBef>
              <a:buNone/>
            </a:pPr>
            <a:r>
              <a:rPr lang="en-US" sz="2000" dirty="0">
                <a:solidFill>
                  <a:schemeClr val="accent2"/>
                </a:solidFill>
              </a:rPr>
              <a:t>values of location: {NY, Paris, Washington, D.C.} </a:t>
            </a:r>
            <a:r>
              <a:rPr lang="en-US" sz="2000" dirty="0">
                <a:sym typeface="Wingdings" pitchFamily="2" charset="2"/>
              </a:rPr>
              <a:t> </a:t>
            </a:r>
            <a:r>
              <a:rPr lang="en-US" sz="2000" dirty="0" err="1">
                <a:sym typeface="Wingdings" pitchFamily="2" charset="2"/>
              </a:rPr>
              <a:t>Jaccard</a:t>
            </a:r>
            <a:r>
              <a:rPr lang="en-US" sz="2000" dirty="0">
                <a:sym typeface="Wingdings" pitchFamily="2" charset="2"/>
              </a:rPr>
              <a:t> = 0</a:t>
            </a:r>
            <a:endParaRPr lang="en-US" sz="2000" dirty="0">
              <a:solidFill>
                <a:schemeClr val="accent2"/>
              </a:solidFill>
            </a:endParaRPr>
          </a:p>
          <a:p>
            <a:pPr>
              <a:spcBef>
                <a:spcPts val="0"/>
              </a:spcBef>
              <a:buNone/>
            </a:pPr>
            <a:r>
              <a:rPr lang="en-US" sz="2000" dirty="0">
                <a:solidFill>
                  <a:schemeClr val="accent2"/>
                </a:solidFill>
              </a:rPr>
              <a:t>values of year-constructed: {1889, 1876} </a:t>
            </a:r>
            <a:r>
              <a:rPr lang="en-US" sz="2000" dirty="0">
                <a:sym typeface="Wingdings" pitchFamily="2" charset="2"/>
              </a:rPr>
              <a:t> </a:t>
            </a:r>
            <a:r>
              <a:rPr lang="en-US" sz="2000" dirty="0" err="1">
                <a:sym typeface="Wingdings" pitchFamily="2" charset="2"/>
              </a:rPr>
              <a:t>Jaccard</a:t>
            </a:r>
            <a:r>
              <a:rPr lang="en-US" sz="2000" dirty="0">
                <a:sym typeface="Wingdings" pitchFamily="2" charset="2"/>
              </a:rPr>
              <a:t> = </a:t>
            </a:r>
            <a:r>
              <a:rPr lang="en-US" sz="2000" dirty="0" smtClean="0">
                <a:sym typeface="Wingdings" pitchFamily="2" charset="2"/>
              </a:rPr>
              <a:t>0</a:t>
            </a:r>
            <a:endParaRPr lang="el-GR" sz="2000"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42</a:t>
            </a:fld>
            <a:endParaRPr lang="en-US" dirty="0"/>
          </a:p>
        </p:txBody>
      </p:sp>
      <p:graphicFrame>
        <p:nvGraphicFramePr>
          <p:cNvPr id="5" name="4 - Πίνακας"/>
          <p:cNvGraphicFramePr>
            <a:graphicFrameLocks noGrp="1"/>
          </p:cNvGraphicFramePr>
          <p:nvPr>
            <p:extLst>
              <p:ext uri="{D42A27DB-BD31-4B8C-83A1-F6EECF244321}">
                <p14:modId xmlns:p14="http://schemas.microsoft.com/office/powerpoint/2010/main" val="643782745"/>
              </p:ext>
            </p:extLst>
          </p:nvPr>
        </p:nvGraphicFramePr>
        <p:xfrm>
          <a:off x="76200" y="694266"/>
          <a:ext cx="2209800" cy="1483360"/>
        </p:xfrm>
        <a:graphic>
          <a:graphicData uri="http://schemas.openxmlformats.org/drawingml/2006/table">
            <a:tbl>
              <a:tblPr firstRow="1" bandRow="1">
                <a:tableStyleId>{69CF1AB2-1976-4502-BF36-3FF5EA218861}</a:tableStyleId>
              </a:tblPr>
              <a:tblGrid>
                <a:gridCol w="952219">
                  <a:extLst>
                    <a:ext uri="{9D8B030D-6E8A-4147-A177-3AD203B41FA5}">
                      <a16:colId xmlns:a16="http://schemas.microsoft.com/office/drawing/2014/main" val="20000"/>
                    </a:ext>
                  </a:extLst>
                </a:gridCol>
                <a:gridCol w="1257581">
                  <a:extLst>
                    <a:ext uri="{9D8B030D-6E8A-4147-A177-3AD203B41FA5}">
                      <a16:colId xmlns:a16="http://schemas.microsoft.com/office/drawing/2014/main" val="20001"/>
                    </a:ext>
                  </a:extLst>
                </a:gridCol>
              </a:tblGrid>
              <a:tr h="370840">
                <a:tc>
                  <a:txBody>
                    <a:bodyPr/>
                    <a:lstStyle/>
                    <a:p>
                      <a:r>
                        <a:rPr lang="en-US" sz="1600" b="0" dirty="0" smtClean="0"/>
                        <a:t>about</a:t>
                      </a:r>
                      <a:endParaRPr lang="el-GR" sz="1600" b="0" dirty="0"/>
                    </a:p>
                  </a:txBody>
                  <a:tcPr/>
                </a:tc>
                <a:tc>
                  <a:txBody>
                    <a:bodyPr/>
                    <a:lstStyle/>
                    <a:p>
                      <a:r>
                        <a:rPr lang="en-US" sz="1600" b="0" dirty="0" smtClean="0"/>
                        <a:t>Eiffel</a:t>
                      </a:r>
                      <a:r>
                        <a:rPr lang="en-US" sz="1600" b="0" baseline="0" dirty="0" smtClean="0"/>
                        <a:t> Tower</a:t>
                      </a:r>
                      <a:endParaRPr lang="el-GR" sz="1600" b="0" dirty="0"/>
                    </a:p>
                  </a:txBody>
                  <a:tcPr/>
                </a:tc>
                <a:extLst>
                  <a:ext uri="{0D108BD9-81ED-4DB2-BD59-A6C34878D82A}">
                    <a16:rowId xmlns:a16="http://schemas.microsoft.com/office/drawing/2014/main" val="10000"/>
                  </a:ext>
                </a:extLst>
              </a:tr>
              <a:tr h="370840">
                <a:tc>
                  <a:txBody>
                    <a:bodyPr/>
                    <a:lstStyle/>
                    <a:p>
                      <a:r>
                        <a:rPr lang="en-US" sz="1600" dirty="0" smtClean="0"/>
                        <a:t>architect</a:t>
                      </a:r>
                      <a:endParaRPr lang="el-GR" sz="1600" dirty="0"/>
                    </a:p>
                  </a:txBody>
                  <a:tcPr/>
                </a:tc>
                <a:tc>
                  <a:txBody>
                    <a:bodyPr/>
                    <a:lstStyle/>
                    <a:p>
                      <a:r>
                        <a:rPr lang="en-US" sz="1600" dirty="0" err="1" smtClean="0"/>
                        <a:t>Sauvestre</a:t>
                      </a:r>
                      <a:endParaRPr lang="el-GR" sz="1600" dirty="0"/>
                    </a:p>
                  </a:txBody>
                  <a:tcPr/>
                </a:tc>
                <a:extLst>
                  <a:ext uri="{0D108BD9-81ED-4DB2-BD59-A6C34878D82A}">
                    <a16:rowId xmlns:a16="http://schemas.microsoft.com/office/drawing/2014/main" val="10001"/>
                  </a:ext>
                </a:extLst>
              </a:tr>
              <a:tr h="370840">
                <a:tc>
                  <a:txBody>
                    <a:bodyPr/>
                    <a:lstStyle/>
                    <a:p>
                      <a:r>
                        <a:rPr lang="en-US" sz="1600" dirty="0" smtClean="0"/>
                        <a:t>year</a:t>
                      </a:r>
                      <a:endParaRPr lang="el-GR" sz="1600" dirty="0"/>
                    </a:p>
                  </a:txBody>
                  <a:tcPr/>
                </a:tc>
                <a:tc>
                  <a:txBody>
                    <a:bodyPr/>
                    <a:lstStyle/>
                    <a:p>
                      <a:r>
                        <a:rPr lang="en-US" sz="1600" dirty="0" smtClean="0"/>
                        <a:t>1889</a:t>
                      </a:r>
                      <a:endParaRPr lang="el-GR" sz="1600" dirty="0"/>
                    </a:p>
                  </a:txBody>
                  <a:tcPr/>
                </a:tc>
                <a:extLst>
                  <a:ext uri="{0D108BD9-81ED-4DB2-BD59-A6C34878D82A}">
                    <a16:rowId xmlns:a16="http://schemas.microsoft.com/office/drawing/2014/main" val="10002"/>
                  </a:ext>
                </a:extLst>
              </a:tr>
              <a:tr h="370840">
                <a:tc>
                  <a:txBody>
                    <a:bodyPr/>
                    <a:lstStyle/>
                    <a:p>
                      <a:r>
                        <a:rPr lang="en-US" sz="1600" dirty="0" smtClean="0"/>
                        <a:t>located</a:t>
                      </a:r>
                      <a:endParaRPr lang="el-GR" sz="1600" dirty="0"/>
                    </a:p>
                  </a:txBody>
                  <a:tcPr/>
                </a:tc>
                <a:tc>
                  <a:txBody>
                    <a:bodyPr/>
                    <a:lstStyle/>
                    <a:p>
                      <a:r>
                        <a:rPr lang="en-US" sz="1600" dirty="0" smtClean="0"/>
                        <a:t>Paris</a:t>
                      </a:r>
                      <a:endParaRPr lang="el-GR" sz="1600" dirty="0"/>
                    </a:p>
                  </a:txBody>
                  <a:tcPr/>
                </a:tc>
                <a:extLst>
                  <a:ext uri="{0D108BD9-81ED-4DB2-BD59-A6C34878D82A}">
                    <a16:rowId xmlns:a16="http://schemas.microsoft.com/office/drawing/2014/main" val="10003"/>
                  </a:ext>
                </a:extLst>
              </a:tr>
            </a:tbl>
          </a:graphicData>
        </a:graphic>
      </p:graphicFrame>
      <p:sp>
        <p:nvSpPr>
          <p:cNvPr id="6" name="9 - Στρογγυλεμένο ορθογώνιο"/>
          <p:cNvSpPr/>
          <p:nvPr/>
        </p:nvSpPr>
        <p:spPr>
          <a:xfrm>
            <a:off x="1693333" y="1837266"/>
            <a:ext cx="592667" cy="350202"/>
          </a:xfrm>
          <a:prstGeom prst="roundRect">
            <a:avLst/>
          </a:prstGeom>
        </p:spPr>
        <p:style>
          <a:lnRef idx="2">
            <a:schemeClr val="dk1"/>
          </a:lnRef>
          <a:fillRef idx="1">
            <a:schemeClr val="lt1"/>
          </a:fillRef>
          <a:effectRef idx="0">
            <a:schemeClr val="dk1"/>
          </a:effectRef>
          <a:fontRef idx="minor">
            <a:schemeClr val="dk1"/>
          </a:fontRef>
        </p:style>
        <p:txBody>
          <a:bodyPr lIns="72000" rIns="72000" rtlCol="0" anchor="ctr"/>
          <a:lstStyle/>
          <a:p>
            <a:pPr algn="ctr">
              <a:buNone/>
            </a:pPr>
            <a:r>
              <a:rPr lang="en-US" sz="2000" b="1" dirty="0" smtClean="0">
                <a:solidFill>
                  <a:prstClr val="black"/>
                </a:solidFill>
                <a:latin typeface="Tw Cen MT" panose="020B0602020104020603" pitchFamily="34" charset="0"/>
              </a:rPr>
              <a:t>e11</a:t>
            </a:r>
            <a:endParaRPr lang="el-GR" sz="2000" b="1" dirty="0">
              <a:solidFill>
                <a:prstClr val="black"/>
              </a:solidFill>
              <a:latin typeface="Calibri" panose="020F0502020204030204" pitchFamily="34" charset="0"/>
            </a:endParaRPr>
          </a:p>
        </p:txBody>
      </p:sp>
      <p:graphicFrame>
        <p:nvGraphicFramePr>
          <p:cNvPr id="7" name="4 - Πίνακας"/>
          <p:cNvGraphicFramePr>
            <a:graphicFrameLocks noGrp="1"/>
          </p:cNvGraphicFramePr>
          <p:nvPr>
            <p:extLst>
              <p:ext uri="{D42A27DB-BD31-4B8C-83A1-F6EECF244321}">
                <p14:modId xmlns:p14="http://schemas.microsoft.com/office/powerpoint/2010/main" val="3239460053"/>
              </p:ext>
            </p:extLst>
          </p:nvPr>
        </p:nvGraphicFramePr>
        <p:xfrm>
          <a:off x="2311401" y="694266"/>
          <a:ext cx="2209800" cy="1899920"/>
        </p:xfrm>
        <a:graphic>
          <a:graphicData uri="http://schemas.openxmlformats.org/drawingml/2006/table">
            <a:tbl>
              <a:tblPr firstRow="1" bandRow="1">
                <a:tableStyleId>{69CF1AB2-1976-4502-BF36-3FF5EA218861}</a:tableStyleId>
              </a:tblPr>
              <a:tblGrid>
                <a:gridCol w="952219">
                  <a:extLst>
                    <a:ext uri="{9D8B030D-6E8A-4147-A177-3AD203B41FA5}">
                      <a16:colId xmlns:a16="http://schemas.microsoft.com/office/drawing/2014/main" val="20000"/>
                    </a:ext>
                  </a:extLst>
                </a:gridCol>
                <a:gridCol w="1257581">
                  <a:extLst>
                    <a:ext uri="{9D8B030D-6E8A-4147-A177-3AD203B41FA5}">
                      <a16:colId xmlns:a16="http://schemas.microsoft.com/office/drawing/2014/main" val="20001"/>
                    </a:ext>
                  </a:extLst>
                </a:gridCol>
              </a:tblGrid>
              <a:tr h="370840">
                <a:tc>
                  <a:txBody>
                    <a:bodyPr/>
                    <a:lstStyle/>
                    <a:p>
                      <a:r>
                        <a:rPr lang="en-US" sz="1600" b="0" dirty="0" smtClean="0"/>
                        <a:t>about</a:t>
                      </a:r>
                      <a:endParaRPr lang="el-GR" sz="1600" b="0" dirty="0"/>
                    </a:p>
                  </a:txBody>
                  <a:tcPr/>
                </a:tc>
                <a:tc>
                  <a:txBody>
                    <a:bodyPr/>
                    <a:lstStyle/>
                    <a:p>
                      <a:r>
                        <a:rPr lang="en-US" sz="1600" b="0" dirty="0" smtClean="0"/>
                        <a:t>Statue of Liberty</a:t>
                      </a:r>
                      <a:endParaRPr lang="el-GR" sz="1600" b="0" dirty="0"/>
                    </a:p>
                  </a:txBody>
                  <a:tcPr/>
                </a:tc>
                <a:extLst>
                  <a:ext uri="{0D108BD9-81ED-4DB2-BD59-A6C34878D82A}">
                    <a16:rowId xmlns:a16="http://schemas.microsoft.com/office/drawing/2014/main" val="10000"/>
                  </a:ext>
                </a:extLst>
              </a:tr>
              <a:tr h="370840">
                <a:tc>
                  <a:txBody>
                    <a:bodyPr/>
                    <a:lstStyle/>
                    <a:p>
                      <a:r>
                        <a:rPr lang="en-US" sz="1600" dirty="0" smtClean="0"/>
                        <a:t>architect</a:t>
                      </a:r>
                      <a:endParaRPr lang="el-GR" sz="1600" dirty="0"/>
                    </a:p>
                  </a:txBody>
                  <a:tcPr/>
                </a:tc>
                <a:tc>
                  <a:txBody>
                    <a:bodyPr/>
                    <a:lstStyle/>
                    <a:p>
                      <a:r>
                        <a:rPr lang="en-US" sz="1600" dirty="0" smtClean="0"/>
                        <a:t>Bartholdi Eiffel</a:t>
                      </a:r>
                      <a:endParaRPr lang="el-GR" sz="1600" dirty="0"/>
                    </a:p>
                  </a:txBody>
                  <a:tcPr/>
                </a:tc>
                <a:extLst>
                  <a:ext uri="{0D108BD9-81ED-4DB2-BD59-A6C34878D82A}">
                    <a16:rowId xmlns:a16="http://schemas.microsoft.com/office/drawing/2014/main" val="10001"/>
                  </a:ext>
                </a:extLst>
              </a:tr>
              <a:tr h="370840">
                <a:tc>
                  <a:txBody>
                    <a:bodyPr/>
                    <a:lstStyle/>
                    <a:p>
                      <a:r>
                        <a:rPr lang="en-US" sz="1600" dirty="0" smtClean="0"/>
                        <a:t>year</a:t>
                      </a:r>
                      <a:endParaRPr lang="el-GR" sz="1600" dirty="0"/>
                    </a:p>
                  </a:txBody>
                  <a:tcPr/>
                </a:tc>
                <a:tc>
                  <a:txBody>
                    <a:bodyPr/>
                    <a:lstStyle/>
                    <a:p>
                      <a:r>
                        <a:rPr lang="en-US" sz="1600" dirty="0" smtClean="0"/>
                        <a:t>1886</a:t>
                      </a:r>
                      <a:endParaRPr lang="el-GR" sz="1600" dirty="0"/>
                    </a:p>
                  </a:txBody>
                  <a:tcPr/>
                </a:tc>
                <a:extLst>
                  <a:ext uri="{0D108BD9-81ED-4DB2-BD59-A6C34878D82A}">
                    <a16:rowId xmlns:a16="http://schemas.microsoft.com/office/drawing/2014/main" val="10002"/>
                  </a:ext>
                </a:extLst>
              </a:tr>
              <a:tr h="370840">
                <a:tc>
                  <a:txBody>
                    <a:bodyPr/>
                    <a:lstStyle/>
                    <a:p>
                      <a:r>
                        <a:rPr lang="en-US" sz="1600" dirty="0" smtClean="0"/>
                        <a:t>located</a:t>
                      </a:r>
                      <a:endParaRPr lang="el-GR" sz="1600" dirty="0"/>
                    </a:p>
                  </a:txBody>
                  <a:tcPr/>
                </a:tc>
                <a:tc>
                  <a:txBody>
                    <a:bodyPr/>
                    <a:lstStyle/>
                    <a:p>
                      <a:r>
                        <a:rPr lang="en-US" sz="1600" dirty="0" smtClean="0"/>
                        <a:t>NY</a:t>
                      </a:r>
                      <a:endParaRPr lang="el-GR" sz="1600" dirty="0"/>
                    </a:p>
                  </a:txBody>
                  <a:tcPr/>
                </a:tc>
                <a:extLst>
                  <a:ext uri="{0D108BD9-81ED-4DB2-BD59-A6C34878D82A}">
                    <a16:rowId xmlns:a16="http://schemas.microsoft.com/office/drawing/2014/main" val="10003"/>
                  </a:ext>
                </a:extLst>
              </a:tr>
            </a:tbl>
          </a:graphicData>
        </a:graphic>
      </p:graphicFrame>
      <p:sp>
        <p:nvSpPr>
          <p:cNvPr id="8" name="9 - Στρογγυλεμένο ορθογώνιο"/>
          <p:cNvSpPr/>
          <p:nvPr/>
        </p:nvSpPr>
        <p:spPr>
          <a:xfrm>
            <a:off x="3886200" y="2249064"/>
            <a:ext cx="609600" cy="350202"/>
          </a:xfrm>
          <a:prstGeom prst="roundRect">
            <a:avLst/>
          </a:prstGeom>
        </p:spPr>
        <p:style>
          <a:lnRef idx="2">
            <a:schemeClr val="dk1"/>
          </a:lnRef>
          <a:fillRef idx="1">
            <a:schemeClr val="lt1"/>
          </a:fillRef>
          <a:effectRef idx="0">
            <a:schemeClr val="dk1"/>
          </a:effectRef>
          <a:fontRef idx="minor">
            <a:schemeClr val="dk1"/>
          </a:fontRef>
        </p:style>
        <p:txBody>
          <a:bodyPr lIns="72000" rIns="72000" rtlCol="0" anchor="ctr"/>
          <a:lstStyle/>
          <a:p>
            <a:pPr algn="ctr">
              <a:buNone/>
            </a:pPr>
            <a:r>
              <a:rPr lang="en-US" sz="2000" b="1" dirty="0" smtClean="0">
                <a:solidFill>
                  <a:prstClr val="black"/>
                </a:solidFill>
                <a:latin typeface="Tw Cen MT" panose="020B0602020104020603" pitchFamily="34" charset="0"/>
              </a:rPr>
              <a:t>e12</a:t>
            </a:r>
            <a:endParaRPr lang="el-GR" sz="2000" b="1" dirty="0">
              <a:solidFill>
                <a:prstClr val="black"/>
              </a:solidFill>
              <a:latin typeface="Calibri" panose="020F0502020204030204" pitchFamily="34" charset="0"/>
            </a:endParaRPr>
          </a:p>
        </p:txBody>
      </p:sp>
      <p:graphicFrame>
        <p:nvGraphicFramePr>
          <p:cNvPr id="9" name="4 - Πίνακας"/>
          <p:cNvGraphicFramePr>
            <a:graphicFrameLocks noGrp="1"/>
          </p:cNvGraphicFramePr>
          <p:nvPr>
            <p:extLst>
              <p:ext uri="{D42A27DB-BD31-4B8C-83A1-F6EECF244321}">
                <p14:modId xmlns:p14="http://schemas.microsoft.com/office/powerpoint/2010/main" val="2396751440"/>
              </p:ext>
            </p:extLst>
          </p:nvPr>
        </p:nvGraphicFramePr>
        <p:xfrm>
          <a:off x="4572000" y="694266"/>
          <a:ext cx="2133600" cy="949960"/>
        </p:xfrm>
        <a:graphic>
          <a:graphicData uri="http://schemas.openxmlformats.org/drawingml/2006/table">
            <a:tbl>
              <a:tblPr firstRow="1" bandRow="1">
                <a:tableStyleId>{69CF1AB2-1976-4502-BF36-3FF5EA218861}</a:tableStyleId>
              </a:tblPr>
              <a:tblGrid>
                <a:gridCol w="919384">
                  <a:extLst>
                    <a:ext uri="{9D8B030D-6E8A-4147-A177-3AD203B41FA5}">
                      <a16:colId xmlns:a16="http://schemas.microsoft.com/office/drawing/2014/main" val="20000"/>
                    </a:ext>
                  </a:extLst>
                </a:gridCol>
                <a:gridCol w="1214216">
                  <a:extLst>
                    <a:ext uri="{9D8B030D-6E8A-4147-A177-3AD203B41FA5}">
                      <a16:colId xmlns:a16="http://schemas.microsoft.com/office/drawing/2014/main" val="20001"/>
                    </a:ext>
                  </a:extLst>
                </a:gridCol>
              </a:tblGrid>
              <a:tr h="370840">
                <a:tc>
                  <a:txBody>
                    <a:bodyPr/>
                    <a:lstStyle/>
                    <a:p>
                      <a:r>
                        <a:rPr lang="en-US" sz="1600" b="0" dirty="0" smtClean="0"/>
                        <a:t>about</a:t>
                      </a:r>
                      <a:endParaRPr lang="el-GR" sz="1600" b="0" dirty="0"/>
                    </a:p>
                  </a:txBody>
                  <a:tcPr/>
                </a:tc>
                <a:tc>
                  <a:txBody>
                    <a:bodyPr/>
                    <a:lstStyle/>
                    <a:p>
                      <a:r>
                        <a:rPr lang="en-US" sz="1600" b="0" dirty="0" err="1" smtClean="0"/>
                        <a:t>Auguste</a:t>
                      </a:r>
                      <a:r>
                        <a:rPr lang="en-US" sz="1600" b="0" dirty="0" smtClean="0"/>
                        <a:t> Bartholdi</a:t>
                      </a:r>
                      <a:endParaRPr lang="el-GR" sz="1600" b="0" dirty="0"/>
                    </a:p>
                  </a:txBody>
                  <a:tcPr/>
                </a:tc>
                <a:extLst>
                  <a:ext uri="{0D108BD9-81ED-4DB2-BD59-A6C34878D82A}">
                    <a16:rowId xmlns:a16="http://schemas.microsoft.com/office/drawing/2014/main" val="10000"/>
                  </a:ext>
                </a:extLst>
              </a:tr>
              <a:tr h="370840">
                <a:tc>
                  <a:txBody>
                    <a:bodyPr/>
                    <a:lstStyle/>
                    <a:p>
                      <a:r>
                        <a:rPr lang="en-US" sz="1600" dirty="0" smtClean="0"/>
                        <a:t>born</a:t>
                      </a:r>
                      <a:endParaRPr lang="el-GR" sz="1600" dirty="0"/>
                    </a:p>
                  </a:txBody>
                  <a:tcPr/>
                </a:tc>
                <a:tc>
                  <a:txBody>
                    <a:bodyPr/>
                    <a:lstStyle/>
                    <a:p>
                      <a:r>
                        <a:rPr lang="en-US" sz="1600" dirty="0" smtClean="0"/>
                        <a:t>1834</a:t>
                      </a:r>
                      <a:endParaRPr lang="el-GR" sz="1600" dirty="0"/>
                    </a:p>
                  </a:txBody>
                  <a:tcPr/>
                </a:tc>
                <a:extLst>
                  <a:ext uri="{0D108BD9-81ED-4DB2-BD59-A6C34878D82A}">
                    <a16:rowId xmlns:a16="http://schemas.microsoft.com/office/drawing/2014/main" val="10001"/>
                  </a:ext>
                </a:extLst>
              </a:tr>
            </a:tbl>
          </a:graphicData>
        </a:graphic>
      </p:graphicFrame>
      <p:sp>
        <p:nvSpPr>
          <p:cNvPr id="10" name="9 - Στρογγυλεμένο ορθογώνιο"/>
          <p:cNvSpPr/>
          <p:nvPr/>
        </p:nvSpPr>
        <p:spPr>
          <a:xfrm>
            <a:off x="6112933" y="1303866"/>
            <a:ext cx="592667" cy="350202"/>
          </a:xfrm>
          <a:prstGeom prst="roundRect">
            <a:avLst/>
          </a:prstGeom>
        </p:spPr>
        <p:style>
          <a:lnRef idx="2">
            <a:schemeClr val="dk1"/>
          </a:lnRef>
          <a:fillRef idx="1">
            <a:schemeClr val="lt1"/>
          </a:fillRef>
          <a:effectRef idx="0">
            <a:schemeClr val="dk1"/>
          </a:effectRef>
          <a:fontRef idx="minor">
            <a:schemeClr val="dk1"/>
          </a:fontRef>
        </p:style>
        <p:txBody>
          <a:bodyPr lIns="72000" rIns="72000" rtlCol="0" anchor="ctr"/>
          <a:lstStyle/>
          <a:p>
            <a:pPr algn="ctr">
              <a:buNone/>
            </a:pPr>
            <a:r>
              <a:rPr lang="en-US" sz="2000" b="1" dirty="0" smtClean="0">
                <a:solidFill>
                  <a:prstClr val="black"/>
                </a:solidFill>
                <a:latin typeface="Tw Cen MT" panose="020B0602020104020603" pitchFamily="34" charset="0"/>
              </a:rPr>
              <a:t>e13</a:t>
            </a:r>
            <a:endParaRPr lang="el-GR" sz="2000" b="1" dirty="0">
              <a:solidFill>
                <a:prstClr val="black"/>
              </a:solidFill>
              <a:latin typeface="Calibri" panose="020F0502020204030204" pitchFamily="34" charset="0"/>
            </a:endParaRPr>
          </a:p>
        </p:txBody>
      </p:sp>
      <p:graphicFrame>
        <p:nvGraphicFramePr>
          <p:cNvPr id="11" name="4 - Πίνακας"/>
          <p:cNvGraphicFramePr>
            <a:graphicFrameLocks noGrp="1"/>
          </p:cNvGraphicFramePr>
          <p:nvPr>
            <p:extLst>
              <p:ext uri="{D42A27DB-BD31-4B8C-83A1-F6EECF244321}">
                <p14:modId xmlns:p14="http://schemas.microsoft.com/office/powerpoint/2010/main" val="1198818092"/>
              </p:ext>
            </p:extLst>
          </p:nvPr>
        </p:nvGraphicFramePr>
        <p:xfrm>
          <a:off x="6781800" y="694266"/>
          <a:ext cx="2133600" cy="949960"/>
        </p:xfrm>
        <a:graphic>
          <a:graphicData uri="http://schemas.openxmlformats.org/drawingml/2006/table">
            <a:tbl>
              <a:tblPr firstRow="1" bandRow="1">
                <a:tableStyleId>{69CF1AB2-1976-4502-BF36-3FF5EA218861}</a:tableStyleId>
              </a:tblPr>
              <a:tblGrid>
                <a:gridCol w="919384">
                  <a:extLst>
                    <a:ext uri="{9D8B030D-6E8A-4147-A177-3AD203B41FA5}">
                      <a16:colId xmlns:a16="http://schemas.microsoft.com/office/drawing/2014/main" val="20000"/>
                    </a:ext>
                  </a:extLst>
                </a:gridCol>
                <a:gridCol w="1214216">
                  <a:extLst>
                    <a:ext uri="{9D8B030D-6E8A-4147-A177-3AD203B41FA5}">
                      <a16:colId xmlns:a16="http://schemas.microsoft.com/office/drawing/2014/main" val="20001"/>
                    </a:ext>
                  </a:extLst>
                </a:gridCol>
              </a:tblGrid>
              <a:tr h="370840">
                <a:tc>
                  <a:txBody>
                    <a:bodyPr/>
                    <a:lstStyle/>
                    <a:p>
                      <a:r>
                        <a:rPr lang="en-US" sz="1600" b="0" dirty="0" smtClean="0"/>
                        <a:t>about</a:t>
                      </a:r>
                      <a:endParaRPr lang="el-GR" sz="1600" b="0" dirty="0"/>
                    </a:p>
                  </a:txBody>
                  <a:tcPr/>
                </a:tc>
                <a:tc>
                  <a:txBody>
                    <a:bodyPr/>
                    <a:lstStyle/>
                    <a:p>
                      <a:r>
                        <a:rPr lang="en-US" sz="1600" b="0" dirty="0" smtClean="0"/>
                        <a:t>Joan</a:t>
                      </a:r>
                      <a:r>
                        <a:rPr lang="en-US" sz="1600" b="0" baseline="0" dirty="0" smtClean="0"/>
                        <a:t> Tower</a:t>
                      </a:r>
                      <a:endParaRPr lang="el-GR" sz="1600" b="0" dirty="0"/>
                    </a:p>
                  </a:txBody>
                  <a:tcPr/>
                </a:tc>
                <a:extLst>
                  <a:ext uri="{0D108BD9-81ED-4DB2-BD59-A6C34878D82A}">
                    <a16:rowId xmlns:a16="http://schemas.microsoft.com/office/drawing/2014/main" val="10000"/>
                  </a:ext>
                </a:extLst>
              </a:tr>
              <a:tr h="370840">
                <a:tc>
                  <a:txBody>
                    <a:bodyPr/>
                    <a:lstStyle/>
                    <a:p>
                      <a:r>
                        <a:rPr lang="en-US" sz="1600" dirty="0" smtClean="0"/>
                        <a:t>born</a:t>
                      </a:r>
                      <a:endParaRPr lang="el-GR" sz="1600" dirty="0"/>
                    </a:p>
                  </a:txBody>
                  <a:tcPr/>
                </a:tc>
                <a:tc>
                  <a:txBody>
                    <a:bodyPr/>
                    <a:lstStyle/>
                    <a:p>
                      <a:r>
                        <a:rPr lang="en-US" sz="1600" dirty="0" smtClean="0"/>
                        <a:t>1938</a:t>
                      </a:r>
                      <a:endParaRPr lang="el-GR" sz="1600" dirty="0"/>
                    </a:p>
                  </a:txBody>
                  <a:tcPr/>
                </a:tc>
                <a:extLst>
                  <a:ext uri="{0D108BD9-81ED-4DB2-BD59-A6C34878D82A}">
                    <a16:rowId xmlns:a16="http://schemas.microsoft.com/office/drawing/2014/main" val="10001"/>
                  </a:ext>
                </a:extLst>
              </a:tr>
            </a:tbl>
          </a:graphicData>
        </a:graphic>
      </p:graphicFrame>
      <p:sp>
        <p:nvSpPr>
          <p:cNvPr id="12" name="9 - Στρογγυλεμένο ορθογώνιο"/>
          <p:cNvSpPr/>
          <p:nvPr/>
        </p:nvSpPr>
        <p:spPr>
          <a:xfrm>
            <a:off x="8305800" y="1283867"/>
            <a:ext cx="609600" cy="350202"/>
          </a:xfrm>
          <a:prstGeom prst="roundRect">
            <a:avLst/>
          </a:prstGeom>
        </p:spPr>
        <p:style>
          <a:lnRef idx="2">
            <a:schemeClr val="dk1"/>
          </a:lnRef>
          <a:fillRef idx="1">
            <a:schemeClr val="lt1"/>
          </a:fillRef>
          <a:effectRef idx="0">
            <a:schemeClr val="dk1"/>
          </a:effectRef>
          <a:fontRef idx="minor">
            <a:schemeClr val="dk1"/>
          </a:fontRef>
        </p:style>
        <p:txBody>
          <a:bodyPr lIns="72000" rIns="72000" rtlCol="0" anchor="ctr"/>
          <a:lstStyle/>
          <a:p>
            <a:pPr algn="ctr">
              <a:buNone/>
            </a:pPr>
            <a:r>
              <a:rPr lang="en-US" sz="2000" b="1" dirty="0" smtClean="0">
                <a:solidFill>
                  <a:prstClr val="black"/>
                </a:solidFill>
                <a:latin typeface="Tw Cen MT" panose="020B0602020104020603" pitchFamily="34" charset="0"/>
              </a:rPr>
              <a:t>e14</a:t>
            </a:r>
            <a:endParaRPr lang="el-GR" sz="2000" b="1" dirty="0">
              <a:solidFill>
                <a:prstClr val="black"/>
              </a:solidFill>
              <a:latin typeface="Calibri" panose="020F0502020204030204" pitchFamily="34" charset="0"/>
            </a:endParaRPr>
          </a:p>
        </p:txBody>
      </p:sp>
      <p:graphicFrame>
        <p:nvGraphicFramePr>
          <p:cNvPr id="13" name="4 - Πίνακας"/>
          <p:cNvGraphicFramePr>
            <a:graphicFrameLocks noGrp="1"/>
          </p:cNvGraphicFramePr>
          <p:nvPr>
            <p:extLst>
              <p:ext uri="{D42A27DB-BD31-4B8C-83A1-F6EECF244321}">
                <p14:modId xmlns:p14="http://schemas.microsoft.com/office/powerpoint/2010/main" val="427540361"/>
              </p:ext>
            </p:extLst>
          </p:nvPr>
        </p:nvGraphicFramePr>
        <p:xfrm>
          <a:off x="76200" y="2294463"/>
          <a:ext cx="2209800" cy="1320800"/>
        </p:xfrm>
        <a:graphic>
          <a:graphicData uri="http://schemas.openxmlformats.org/drawingml/2006/table">
            <a:tbl>
              <a:tblPr firstRow="1" bandRow="1">
                <a:tableStyleId>{8A107856-5554-42FB-B03E-39F5DBC370BA}</a:tableStyleId>
              </a:tblPr>
              <a:tblGrid>
                <a:gridCol w="952219">
                  <a:extLst>
                    <a:ext uri="{9D8B030D-6E8A-4147-A177-3AD203B41FA5}">
                      <a16:colId xmlns:a16="http://schemas.microsoft.com/office/drawing/2014/main" val="20000"/>
                    </a:ext>
                  </a:extLst>
                </a:gridCol>
                <a:gridCol w="1257581">
                  <a:extLst>
                    <a:ext uri="{9D8B030D-6E8A-4147-A177-3AD203B41FA5}">
                      <a16:colId xmlns:a16="http://schemas.microsoft.com/office/drawing/2014/main" val="20001"/>
                    </a:ext>
                  </a:extLst>
                </a:gridCol>
              </a:tblGrid>
              <a:tr h="370840">
                <a:tc>
                  <a:txBody>
                    <a:bodyPr/>
                    <a:lstStyle/>
                    <a:p>
                      <a:r>
                        <a:rPr lang="en-US" sz="1600" b="0" dirty="0" smtClean="0"/>
                        <a:t>work</a:t>
                      </a:r>
                      <a:endParaRPr lang="el-GR" sz="1600" b="0" dirty="0"/>
                    </a:p>
                  </a:txBody>
                  <a:tcPr/>
                </a:tc>
                <a:tc>
                  <a:txBody>
                    <a:bodyPr/>
                    <a:lstStyle/>
                    <a:p>
                      <a:r>
                        <a:rPr lang="en-US" sz="1600" b="0" dirty="0" smtClean="0"/>
                        <a:t>Lady Liberty</a:t>
                      </a:r>
                      <a:endParaRPr lang="el-GR" sz="1600" b="0" dirty="0"/>
                    </a:p>
                  </a:txBody>
                  <a:tcPr/>
                </a:tc>
                <a:extLst>
                  <a:ext uri="{0D108BD9-81ED-4DB2-BD59-A6C34878D82A}">
                    <a16:rowId xmlns:a16="http://schemas.microsoft.com/office/drawing/2014/main" val="10000"/>
                  </a:ext>
                </a:extLst>
              </a:tr>
              <a:tr h="370840">
                <a:tc>
                  <a:txBody>
                    <a:bodyPr/>
                    <a:lstStyle/>
                    <a:p>
                      <a:r>
                        <a:rPr lang="en-US" sz="1600" dirty="0" smtClean="0"/>
                        <a:t>artist</a:t>
                      </a:r>
                      <a:endParaRPr lang="el-GR" sz="1600" dirty="0"/>
                    </a:p>
                  </a:txBody>
                  <a:tcPr/>
                </a:tc>
                <a:tc>
                  <a:txBody>
                    <a:bodyPr/>
                    <a:lstStyle/>
                    <a:p>
                      <a:r>
                        <a:rPr lang="en-US" sz="1600" dirty="0" smtClean="0"/>
                        <a:t>Bartholdi</a:t>
                      </a:r>
                      <a:endParaRPr lang="el-GR" sz="1600" dirty="0"/>
                    </a:p>
                  </a:txBody>
                  <a:tcPr/>
                </a:tc>
                <a:extLst>
                  <a:ext uri="{0D108BD9-81ED-4DB2-BD59-A6C34878D82A}">
                    <a16:rowId xmlns:a16="http://schemas.microsoft.com/office/drawing/2014/main" val="10001"/>
                  </a:ext>
                </a:extLst>
              </a:tr>
              <a:tr h="370840">
                <a:tc>
                  <a:txBody>
                    <a:bodyPr/>
                    <a:lstStyle/>
                    <a:p>
                      <a:r>
                        <a:rPr lang="en-US" sz="1600" dirty="0" smtClean="0"/>
                        <a:t>location</a:t>
                      </a:r>
                      <a:endParaRPr lang="el-GR" sz="1600" dirty="0"/>
                    </a:p>
                  </a:txBody>
                  <a:tcPr/>
                </a:tc>
                <a:tc>
                  <a:txBody>
                    <a:bodyPr/>
                    <a:lstStyle/>
                    <a:p>
                      <a:r>
                        <a:rPr lang="en-US" sz="1600" dirty="0" smtClean="0"/>
                        <a:t>NY</a:t>
                      </a:r>
                      <a:endParaRPr lang="el-GR" sz="1600" dirty="0"/>
                    </a:p>
                  </a:txBody>
                  <a:tcPr/>
                </a:tc>
                <a:extLst>
                  <a:ext uri="{0D108BD9-81ED-4DB2-BD59-A6C34878D82A}">
                    <a16:rowId xmlns:a16="http://schemas.microsoft.com/office/drawing/2014/main" val="10002"/>
                  </a:ext>
                </a:extLst>
              </a:tr>
            </a:tbl>
          </a:graphicData>
        </a:graphic>
      </p:graphicFrame>
      <p:sp>
        <p:nvSpPr>
          <p:cNvPr id="14" name="9 - Στρογγυλεμένο ορθογώνιο"/>
          <p:cNvSpPr/>
          <p:nvPr/>
        </p:nvSpPr>
        <p:spPr>
          <a:xfrm>
            <a:off x="1693333" y="3243055"/>
            <a:ext cx="592667" cy="350202"/>
          </a:xfrm>
          <a:prstGeom prst="roundRect">
            <a:avLst/>
          </a:prstGeom>
        </p:spPr>
        <p:style>
          <a:lnRef idx="2">
            <a:schemeClr val="dk1"/>
          </a:lnRef>
          <a:fillRef idx="1">
            <a:schemeClr val="lt1"/>
          </a:fillRef>
          <a:effectRef idx="0">
            <a:schemeClr val="dk1"/>
          </a:effectRef>
          <a:fontRef idx="minor">
            <a:schemeClr val="dk1"/>
          </a:fontRef>
        </p:style>
        <p:txBody>
          <a:bodyPr lIns="72000" rIns="72000" rtlCol="0" anchor="ctr"/>
          <a:lstStyle/>
          <a:p>
            <a:pPr algn="ctr">
              <a:buNone/>
            </a:pPr>
            <a:r>
              <a:rPr lang="en-US" sz="2000" b="1" dirty="0" smtClean="0">
                <a:solidFill>
                  <a:prstClr val="black"/>
                </a:solidFill>
                <a:latin typeface="Tw Cen MT" panose="020B0602020104020603" pitchFamily="34" charset="0"/>
              </a:rPr>
              <a:t>e15</a:t>
            </a:r>
            <a:endParaRPr lang="el-GR" sz="2000" b="1" dirty="0">
              <a:solidFill>
                <a:prstClr val="black"/>
              </a:solidFill>
              <a:latin typeface="Calibri" panose="020F0502020204030204" pitchFamily="34" charset="0"/>
            </a:endParaRPr>
          </a:p>
        </p:txBody>
      </p:sp>
      <p:graphicFrame>
        <p:nvGraphicFramePr>
          <p:cNvPr id="15" name="4 - Πίνακας"/>
          <p:cNvGraphicFramePr>
            <a:graphicFrameLocks noGrp="1"/>
          </p:cNvGraphicFramePr>
          <p:nvPr>
            <p:extLst>
              <p:ext uri="{D42A27DB-BD31-4B8C-83A1-F6EECF244321}">
                <p14:modId xmlns:p14="http://schemas.microsoft.com/office/powerpoint/2010/main" val="2122003220"/>
              </p:ext>
            </p:extLst>
          </p:nvPr>
        </p:nvGraphicFramePr>
        <p:xfrm>
          <a:off x="4546599" y="1761066"/>
          <a:ext cx="2159001" cy="1529080"/>
        </p:xfrm>
        <a:graphic>
          <a:graphicData uri="http://schemas.openxmlformats.org/drawingml/2006/table">
            <a:tbl>
              <a:tblPr firstRow="1" bandRow="1">
                <a:tableStyleId>{8A107856-5554-42FB-B03E-39F5DBC370BA}</a:tableStyleId>
              </a:tblPr>
              <a:tblGrid>
                <a:gridCol w="1227668">
                  <a:extLst>
                    <a:ext uri="{9D8B030D-6E8A-4147-A177-3AD203B41FA5}">
                      <a16:colId xmlns:a16="http://schemas.microsoft.com/office/drawing/2014/main" val="20000"/>
                    </a:ext>
                  </a:extLst>
                </a:gridCol>
                <a:gridCol w="931333">
                  <a:extLst>
                    <a:ext uri="{9D8B030D-6E8A-4147-A177-3AD203B41FA5}">
                      <a16:colId xmlns:a16="http://schemas.microsoft.com/office/drawing/2014/main" val="20001"/>
                    </a:ext>
                  </a:extLst>
                </a:gridCol>
              </a:tblGrid>
              <a:tr h="370840">
                <a:tc>
                  <a:txBody>
                    <a:bodyPr/>
                    <a:lstStyle/>
                    <a:p>
                      <a:r>
                        <a:rPr lang="en-US" sz="1600" b="0" dirty="0" smtClean="0"/>
                        <a:t>work</a:t>
                      </a:r>
                      <a:endParaRPr lang="el-GR" sz="1600" b="0" dirty="0"/>
                    </a:p>
                  </a:txBody>
                  <a:tcPr/>
                </a:tc>
                <a:tc>
                  <a:txBody>
                    <a:bodyPr/>
                    <a:lstStyle/>
                    <a:p>
                      <a:r>
                        <a:rPr lang="en-US" sz="1600" b="0" dirty="0" smtClean="0"/>
                        <a:t>Eiffel Tower</a:t>
                      </a:r>
                      <a:endParaRPr lang="el-GR" sz="1600" b="0" dirty="0"/>
                    </a:p>
                  </a:txBody>
                  <a:tcPr/>
                </a:tc>
                <a:extLst>
                  <a:ext uri="{0D108BD9-81ED-4DB2-BD59-A6C34878D82A}">
                    <a16:rowId xmlns:a16="http://schemas.microsoft.com/office/drawing/2014/main" val="10000"/>
                  </a:ext>
                </a:extLst>
              </a:tr>
              <a:tr h="370840">
                <a:tc>
                  <a:txBody>
                    <a:bodyPr/>
                    <a:lstStyle/>
                    <a:p>
                      <a:r>
                        <a:rPr lang="en-US" sz="1600" dirty="0" smtClean="0"/>
                        <a:t>year-constructed</a:t>
                      </a:r>
                      <a:endParaRPr lang="el-GR" sz="1600" dirty="0"/>
                    </a:p>
                  </a:txBody>
                  <a:tcPr marL="72000" marR="72000"/>
                </a:tc>
                <a:tc>
                  <a:txBody>
                    <a:bodyPr/>
                    <a:lstStyle/>
                    <a:p>
                      <a:r>
                        <a:rPr lang="en-US" sz="1600" dirty="0" smtClean="0"/>
                        <a:t>1889</a:t>
                      </a:r>
                      <a:endParaRPr lang="el-GR" sz="1600" dirty="0"/>
                    </a:p>
                  </a:txBody>
                  <a:tcPr/>
                </a:tc>
                <a:extLst>
                  <a:ext uri="{0D108BD9-81ED-4DB2-BD59-A6C34878D82A}">
                    <a16:rowId xmlns:a16="http://schemas.microsoft.com/office/drawing/2014/main" val="10001"/>
                  </a:ext>
                </a:extLst>
              </a:tr>
              <a:tr h="370840">
                <a:tc>
                  <a:txBody>
                    <a:bodyPr/>
                    <a:lstStyle/>
                    <a:p>
                      <a:r>
                        <a:rPr lang="en-US" sz="1600" dirty="0" smtClean="0"/>
                        <a:t>location</a:t>
                      </a:r>
                      <a:endParaRPr lang="el-GR" sz="1600" dirty="0"/>
                    </a:p>
                  </a:txBody>
                  <a:tcPr/>
                </a:tc>
                <a:tc>
                  <a:txBody>
                    <a:bodyPr/>
                    <a:lstStyle/>
                    <a:p>
                      <a:r>
                        <a:rPr lang="en-US" sz="1600" dirty="0" smtClean="0"/>
                        <a:t>Paris</a:t>
                      </a:r>
                      <a:endParaRPr lang="el-GR" sz="1600" dirty="0"/>
                    </a:p>
                  </a:txBody>
                  <a:tcPr/>
                </a:tc>
                <a:extLst>
                  <a:ext uri="{0D108BD9-81ED-4DB2-BD59-A6C34878D82A}">
                    <a16:rowId xmlns:a16="http://schemas.microsoft.com/office/drawing/2014/main" val="10002"/>
                  </a:ext>
                </a:extLst>
              </a:tr>
            </a:tbl>
          </a:graphicData>
        </a:graphic>
      </p:graphicFrame>
      <p:sp>
        <p:nvSpPr>
          <p:cNvPr id="16" name="9 - Στρογγυλεμένο ορθογώνιο"/>
          <p:cNvSpPr/>
          <p:nvPr/>
        </p:nvSpPr>
        <p:spPr>
          <a:xfrm>
            <a:off x="6112933" y="3293163"/>
            <a:ext cx="592667" cy="350202"/>
          </a:xfrm>
          <a:prstGeom prst="roundRect">
            <a:avLst/>
          </a:prstGeom>
        </p:spPr>
        <p:style>
          <a:lnRef idx="2">
            <a:schemeClr val="dk1"/>
          </a:lnRef>
          <a:fillRef idx="1">
            <a:schemeClr val="lt1"/>
          </a:fillRef>
          <a:effectRef idx="0">
            <a:schemeClr val="dk1"/>
          </a:effectRef>
          <a:fontRef idx="minor">
            <a:schemeClr val="dk1"/>
          </a:fontRef>
        </p:style>
        <p:txBody>
          <a:bodyPr lIns="72000" rIns="72000" rtlCol="0" anchor="ctr"/>
          <a:lstStyle/>
          <a:p>
            <a:pPr algn="ctr">
              <a:buNone/>
            </a:pPr>
            <a:r>
              <a:rPr lang="en-US" sz="2000" b="1" dirty="0" smtClean="0">
                <a:solidFill>
                  <a:prstClr val="black"/>
                </a:solidFill>
                <a:latin typeface="Tw Cen MT" panose="020B0602020104020603" pitchFamily="34" charset="0"/>
              </a:rPr>
              <a:t>e16</a:t>
            </a:r>
            <a:endParaRPr lang="el-GR" sz="2000" b="1" dirty="0">
              <a:solidFill>
                <a:prstClr val="black"/>
              </a:solidFill>
              <a:latin typeface="Calibri" panose="020F0502020204030204" pitchFamily="34" charset="0"/>
            </a:endParaRPr>
          </a:p>
        </p:txBody>
      </p:sp>
      <p:graphicFrame>
        <p:nvGraphicFramePr>
          <p:cNvPr id="17" name="4 - Πίνακας"/>
          <p:cNvGraphicFramePr>
            <a:graphicFrameLocks noGrp="1"/>
          </p:cNvGraphicFramePr>
          <p:nvPr>
            <p:extLst>
              <p:ext uri="{D42A27DB-BD31-4B8C-83A1-F6EECF244321}">
                <p14:modId xmlns:p14="http://schemas.microsoft.com/office/powerpoint/2010/main" val="3096904198"/>
              </p:ext>
            </p:extLst>
          </p:nvPr>
        </p:nvGraphicFramePr>
        <p:xfrm>
          <a:off x="6781799" y="1761066"/>
          <a:ext cx="2294468" cy="1737360"/>
        </p:xfrm>
        <a:graphic>
          <a:graphicData uri="http://schemas.openxmlformats.org/drawingml/2006/table">
            <a:tbl>
              <a:tblPr firstRow="1" bandRow="1">
                <a:tableStyleId>{8A107856-5554-42FB-B03E-39F5DBC370BA}</a:tableStyleId>
              </a:tblPr>
              <a:tblGrid>
                <a:gridCol w="1302019">
                  <a:extLst>
                    <a:ext uri="{9D8B030D-6E8A-4147-A177-3AD203B41FA5}">
                      <a16:colId xmlns:a16="http://schemas.microsoft.com/office/drawing/2014/main" val="20000"/>
                    </a:ext>
                  </a:extLst>
                </a:gridCol>
                <a:gridCol w="992449">
                  <a:extLst>
                    <a:ext uri="{9D8B030D-6E8A-4147-A177-3AD203B41FA5}">
                      <a16:colId xmlns:a16="http://schemas.microsoft.com/office/drawing/2014/main" val="20001"/>
                    </a:ext>
                  </a:extLst>
                </a:gridCol>
              </a:tblGrid>
              <a:tr h="370840">
                <a:tc>
                  <a:txBody>
                    <a:bodyPr/>
                    <a:lstStyle/>
                    <a:p>
                      <a:r>
                        <a:rPr lang="en-US" sz="1600" b="0" dirty="0" smtClean="0"/>
                        <a:t>work</a:t>
                      </a:r>
                      <a:endParaRPr lang="el-GR" sz="1600" b="0" dirty="0"/>
                    </a:p>
                  </a:txBody>
                  <a:tcPr/>
                </a:tc>
                <a:tc>
                  <a:txBody>
                    <a:bodyPr/>
                    <a:lstStyle/>
                    <a:p>
                      <a:r>
                        <a:rPr lang="en-US" sz="1600" b="0" dirty="0" smtClean="0"/>
                        <a:t>Bartholdi Fountain</a:t>
                      </a:r>
                      <a:endParaRPr lang="el-GR" sz="1600" b="0" dirty="0"/>
                    </a:p>
                  </a:txBody>
                  <a:tcPr/>
                </a:tc>
                <a:extLst>
                  <a:ext uri="{0D108BD9-81ED-4DB2-BD59-A6C34878D82A}">
                    <a16:rowId xmlns:a16="http://schemas.microsoft.com/office/drawing/2014/main" val="10000"/>
                  </a:ext>
                </a:extLst>
              </a:tr>
              <a:tr h="370840">
                <a:tc>
                  <a:txBody>
                    <a:bodyPr/>
                    <a:lstStyle/>
                    <a:p>
                      <a:r>
                        <a:rPr lang="en-US" sz="1600" dirty="0" smtClean="0"/>
                        <a:t>year-constructed</a:t>
                      </a:r>
                      <a:endParaRPr lang="el-GR" sz="1600" dirty="0"/>
                    </a:p>
                  </a:txBody>
                  <a:tcPr marL="72000" marR="72000"/>
                </a:tc>
                <a:tc>
                  <a:txBody>
                    <a:bodyPr/>
                    <a:lstStyle/>
                    <a:p>
                      <a:r>
                        <a:rPr lang="en-US" sz="1600" dirty="0" smtClean="0"/>
                        <a:t>1876</a:t>
                      </a:r>
                      <a:endParaRPr lang="el-GR" sz="1600" dirty="0"/>
                    </a:p>
                  </a:txBody>
                  <a:tcPr/>
                </a:tc>
                <a:extLst>
                  <a:ext uri="{0D108BD9-81ED-4DB2-BD59-A6C34878D82A}">
                    <a16:rowId xmlns:a16="http://schemas.microsoft.com/office/drawing/2014/main" val="10001"/>
                  </a:ext>
                </a:extLst>
              </a:tr>
              <a:tr h="370840">
                <a:tc>
                  <a:txBody>
                    <a:bodyPr/>
                    <a:lstStyle/>
                    <a:p>
                      <a:r>
                        <a:rPr lang="en-US" sz="1600" dirty="0" smtClean="0"/>
                        <a:t>location</a:t>
                      </a:r>
                      <a:endParaRPr lang="el-GR" sz="1600" dirty="0"/>
                    </a:p>
                  </a:txBody>
                  <a:tcPr/>
                </a:tc>
                <a:tc>
                  <a:txBody>
                    <a:bodyPr/>
                    <a:lstStyle/>
                    <a:p>
                      <a:r>
                        <a:rPr lang="en-US" sz="1600" dirty="0" smtClean="0"/>
                        <a:t>Washington D.C.</a:t>
                      </a:r>
                      <a:endParaRPr lang="el-GR" sz="1600" dirty="0"/>
                    </a:p>
                  </a:txBody>
                  <a:tcPr/>
                </a:tc>
                <a:extLst>
                  <a:ext uri="{0D108BD9-81ED-4DB2-BD59-A6C34878D82A}">
                    <a16:rowId xmlns:a16="http://schemas.microsoft.com/office/drawing/2014/main" val="10002"/>
                  </a:ext>
                </a:extLst>
              </a:tr>
            </a:tbl>
          </a:graphicData>
        </a:graphic>
      </p:graphicFrame>
      <p:sp>
        <p:nvSpPr>
          <p:cNvPr id="18" name="9 - Στρογγυλεμένο ορθογώνιο"/>
          <p:cNvSpPr/>
          <p:nvPr/>
        </p:nvSpPr>
        <p:spPr>
          <a:xfrm>
            <a:off x="8318377" y="3487579"/>
            <a:ext cx="660648" cy="350202"/>
          </a:xfrm>
          <a:prstGeom prst="roundRect">
            <a:avLst/>
          </a:prstGeom>
        </p:spPr>
        <p:style>
          <a:lnRef idx="2">
            <a:schemeClr val="dk1"/>
          </a:lnRef>
          <a:fillRef idx="1">
            <a:schemeClr val="lt1"/>
          </a:fillRef>
          <a:effectRef idx="0">
            <a:schemeClr val="dk1"/>
          </a:effectRef>
          <a:fontRef idx="minor">
            <a:schemeClr val="dk1"/>
          </a:fontRef>
        </p:style>
        <p:txBody>
          <a:bodyPr lIns="72000" rIns="72000" rtlCol="0" anchor="ctr"/>
          <a:lstStyle/>
          <a:p>
            <a:pPr algn="ctr">
              <a:buNone/>
            </a:pPr>
            <a:r>
              <a:rPr lang="en-US" sz="2000" b="1" dirty="0" smtClean="0">
                <a:solidFill>
                  <a:prstClr val="black"/>
                </a:solidFill>
                <a:latin typeface="Tw Cen MT" panose="020B0602020104020603" pitchFamily="34" charset="0"/>
              </a:rPr>
              <a:t>e17</a:t>
            </a:r>
            <a:endParaRPr lang="el-GR" sz="2000" b="1" dirty="0">
              <a:solidFill>
                <a:prstClr val="black"/>
              </a:solidFill>
              <a:latin typeface="Calibri" panose="020F0502020204030204" pitchFamily="34" charset="0"/>
            </a:endParaRPr>
          </a:p>
        </p:txBody>
      </p:sp>
    </p:spTree>
    <p:extLst>
      <p:ext uri="{BB962C8B-B14F-4D97-AF65-F5344CB8AC3E}">
        <p14:creationId xmlns:p14="http://schemas.microsoft.com/office/powerpoint/2010/main" val="293846740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0"/>
            <a:ext cx="9144000" cy="734483"/>
          </a:xfrm>
        </p:spPr>
        <p:txBody>
          <a:bodyPr/>
          <a:lstStyle/>
          <a:p>
            <a:r>
              <a:rPr lang="en-GB" dirty="0"/>
              <a:t>Attribute Clustering </a:t>
            </a:r>
            <a:r>
              <a:rPr lang="en-GB" dirty="0" smtClean="0"/>
              <a:t>Blocking: Example</a:t>
            </a:r>
            <a:endParaRPr lang="el-GR"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43</a:t>
            </a:fld>
            <a:endParaRPr lang="en-US" dirty="0"/>
          </a:p>
        </p:txBody>
      </p:sp>
      <p:graphicFrame>
        <p:nvGraphicFramePr>
          <p:cNvPr id="5" name="4 - Πίνακας"/>
          <p:cNvGraphicFramePr>
            <a:graphicFrameLocks noGrp="1"/>
          </p:cNvGraphicFramePr>
          <p:nvPr>
            <p:extLst>
              <p:ext uri="{D42A27DB-BD31-4B8C-83A1-F6EECF244321}">
                <p14:modId xmlns:p14="http://schemas.microsoft.com/office/powerpoint/2010/main" val="643782745"/>
              </p:ext>
            </p:extLst>
          </p:nvPr>
        </p:nvGraphicFramePr>
        <p:xfrm>
          <a:off x="76200" y="694266"/>
          <a:ext cx="2209800" cy="1483360"/>
        </p:xfrm>
        <a:graphic>
          <a:graphicData uri="http://schemas.openxmlformats.org/drawingml/2006/table">
            <a:tbl>
              <a:tblPr firstRow="1" bandRow="1">
                <a:tableStyleId>{69CF1AB2-1976-4502-BF36-3FF5EA218861}</a:tableStyleId>
              </a:tblPr>
              <a:tblGrid>
                <a:gridCol w="952219">
                  <a:extLst>
                    <a:ext uri="{9D8B030D-6E8A-4147-A177-3AD203B41FA5}">
                      <a16:colId xmlns:a16="http://schemas.microsoft.com/office/drawing/2014/main" val="20000"/>
                    </a:ext>
                  </a:extLst>
                </a:gridCol>
                <a:gridCol w="1257581">
                  <a:extLst>
                    <a:ext uri="{9D8B030D-6E8A-4147-A177-3AD203B41FA5}">
                      <a16:colId xmlns:a16="http://schemas.microsoft.com/office/drawing/2014/main" val="20001"/>
                    </a:ext>
                  </a:extLst>
                </a:gridCol>
              </a:tblGrid>
              <a:tr h="370840">
                <a:tc>
                  <a:txBody>
                    <a:bodyPr/>
                    <a:lstStyle/>
                    <a:p>
                      <a:r>
                        <a:rPr lang="en-US" sz="1600" b="0" dirty="0" smtClean="0"/>
                        <a:t>about</a:t>
                      </a:r>
                      <a:endParaRPr lang="el-GR" sz="1600" b="0" dirty="0"/>
                    </a:p>
                  </a:txBody>
                  <a:tcPr/>
                </a:tc>
                <a:tc>
                  <a:txBody>
                    <a:bodyPr/>
                    <a:lstStyle/>
                    <a:p>
                      <a:r>
                        <a:rPr lang="en-US" sz="1600" b="0" dirty="0" smtClean="0"/>
                        <a:t>Eiffel</a:t>
                      </a:r>
                      <a:r>
                        <a:rPr lang="en-US" sz="1600" b="0" baseline="0" dirty="0" smtClean="0"/>
                        <a:t> Tower</a:t>
                      </a:r>
                      <a:endParaRPr lang="el-GR" sz="1600" b="0" dirty="0"/>
                    </a:p>
                  </a:txBody>
                  <a:tcPr/>
                </a:tc>
                <a:extLst>
                  <a:ext uri="{0D108BD9-81ED-4DB2-BD59-A6C34878D82A}">
                    <a16:rowId xmlns:a16="http://schemas.microsoft.com/office/drawing/2014/main" val="10000"/>
                  </a:ext>
                </a:extLst>
              </a:tr>
              <a:tr h="370840">
                <a:tc>
                  <a:txBody>
                    <a:bodyPr/>
                    <a:lstStyle/>
                    <a:p>
                      <a:r>
                        <a:rPr lang="en-US" sz="1600" dirty="0" smtClean="0"/>
                        <a:t>architect</a:t>
                      </a:r>
                      <a:endParaRPr lang="el-GR" sz="1600" dirty="0"/>
                    </a:p>
                  </a:txBody>
                  <a:tcPr/>
                </a:tc>
                <a:tc>
                  <a:txBody>
                    <a:bodyPr/>
                    <a:lstStyle/>
                    <a:p>
                      <a:r>
                        <a:rPr lang="en-US" sz="1600" dirty="0" err="1" smtClean="0"/>
                        <a:t>Sauvestre</a:t>
                      </a:r>
                      <a:endParaRPr lang="el-GR" sz="1600" dirty="0"/>
                    </a:p>
                  </a:txBody>
                  <a:tcPr/>
                </a:tc>
                <a:extLst>
                  <a:ext uri="{0D108BD9-81ED-4DB2-BD59-A6C34878D82A}">
                    <a16:rowId xmlns:a16="http://schemas.microsoft.com/office/drawing/2014/main" val="10001"/>
                  </a:ext>
                </a:extLst>
              </a:tr>
              <a:tr h="370840">
                <a:tc>
                  <a:txBody>
                    <a:bodyPr/>
                    <a:lstStyle/>
                    <a:p>
                      <a:r>
                        <a:rPr lang="en-US" sz="1600" dirty="0" smtClean="0"/>
                        <a:t>year</a:t>
                      </a:r>
                      <a:endParaRPr lang="el-GR" sz="1600" dirty="0"/>
                    </a:p>
                  </a:txBody>
                  <a:tcPr/>
                </a:tc>
                <a:tc>
                  <a:txBody>
                    <a:bodyPr/>
                    <a:lstStyle/>
                    <a:p>
                      <a:r>
                        <a:rPr lang="en-US" sz="1600" dirty="0" smtClean="0"/>
                        <a:t>1889</a:t>
                      </a:r>
                      <a:endParaRPr lang="el-GR" sz="1600" dirty="0"/>
                    </a:p>
                  </a:txBody>
                  <a:tcPr/>
                </a:tc>
                <a:extLst>
                  <a:ext uri="{0D108BD9-81ED-4DB2-BD59-A6C34878D82A}">
                    <a16:rowId xmlns:a16="http://schemas.microsoft.com/office/drawing/2014/main" val="10002"/>
                  </a:ext>
                </a:extLst>
              </a:tr>
              <a:tr h="370840">
                <a:tc>
                  <a:txBody>
                    <a:bodyPr/>
                    <a:lstStyle/>
                    <a:p>
                      <a:r>
                        <a:rPr lang="en-US" sz="1600" dirty="0" smtClean="0"/>
                        <a:t>located</a:t>
                      </a:r>
                      <a:endParaRPr lang="el-GR" sz="1600" dirty="0"/>
                    </a:p>
                  </a:txBody>
                  <a:tcPr/>
                </a:tc>
                <a:tc>
                  <a:txBody>
                    <a:bodyPr/>
                    <a:lstStyle/>
                    <a:p>
                      <a:r>
                        <a:rPr lang="en-US" sz="1600" dirty="0" smtClean="0"/>
                        <a:t>Paris</a:t>
                      </a:r>
                      <a:endParaRPr lang="el-GR" sz="1600" dirty="0"/>
                    </a:p>
                  </a:txBody>
                  <a:tcPr/>
                </a:tc>
                <a:extLst>
                  <a:ext uri="{0D108BD9-81ED-4DB2-BD59-A6C34878D82A}">
                    <a16:rowId xmlns:a16="http://schemas.microsoft.com/office/drawing/2014/main" val="10003"/>
                  </a:ext>
                </a:extLst>
              </a:tr>
            </a:tbl>
          </a:graphicData>
        </a:graphic>
      </p:graphicFrame>
      <p:sp>
        <p:nvSpPr>
          <p:cNvPr id="6" name="9 - Στρογγυλεμένο ορθογώνιο"/>
          <p:cNvSpPr/>
          <p:nvPr/>
        </p:nvSpPr>
        <p:spPr>
          <a:xfrm>
            <a:off x="1693333" y="1837266"/>
            <a:ext cx="592667" cy="350202"/>
          </a:xfrm>
          <a:prstGeom prst="roundRect">
            <a:avLst/>
          </a:prstGeom>
        </p:spPr>
        <p:style>
          <a:lnRef idx="2">
            <a:schemeClr val="dk1"/>
          </a:lnRef>
          <a:fillRef idx="1">
            <a:schemeClr val="lt1"/>
          </a:fillRef>
          <a:effectRef idx="0">
            <a:schemeClr val="dk1"/>
          </a:effectRef>
          <a:fontRef idx="minor">
            <a:schemeClr val="dk1"/>
          </a:fontRef>
        </p:style>
        <p:txBody>
          <a:bodyPr lIns="72000" rIns="72000" rtlCol="0" anchor="ctr"/>
          <a:lstStyle/>
          <a:p>
            <a:pPr algn="ctr">
              <a:buNone/>
            </a:pPr>
            <a:r>
              <a:rPr lang="en-US" sz="2000" b="1" dirty="0" smtClean="0">
                <a:solidFill>
                  <a:prstClr val="black"/>
                </a:solidFill>
                <a:latin typeface="Tw Cen MT" panose="020B0602020104020603" pitchFamily="34" charset="0"/>
              </a:rPr>
              <a:t>e11</a:t>
            </a:r>
            <a:endParaRPr lang="el-GR" sz="2000" b="1" dirty="0">
              <a:solidFill>
                <a:prstClr val="black"/>
              </a:solidFill>
              <a:latin typeface="Calibri" panose="020F0502020204030204" pitchFamily="34" charset="0"/>
            </a:endParaRPr>
          </a:p>
        </p:txBody>
      </p:sp>
      <p:graphicFrame>
        <p:nvGraphicFramePr>
          <p:cNvPr id="7" name="4 - Πίνακας"/>
          <p:cNvGraphicFramePr>
            <a:graphicFrameLocks noGrp="1"/>
          </p:cNvGraphicFramePr>
          <p:nvPr>
            <p:extLst>
              <p:ext uri="{D42A27DB-BD31-4B8C-83A1-F6EECF244321}">
                <p14:modId xmlns:p14="http://schemas.microsoft.com/office/powerpoint/2010/main" val="3239460053"/>
              </p:ext>
            </p:extLst>
          </p:nvPr>
        </p:nvGraphicFramePr>
        <p:xfrm>
          <a:off x="2311401" y="694266"/>
          <a:ext cx="2209800" cy="1899920"/>
        </p:xfrm>
        <a:graphic>
          <a:graphicData uri="http://schemas.openxmlformats.org/drawingml/2006/table">
            <a:tbl>
              <a:tblPr firstRow="1" bandRow="1">
                <a:tableStyleId>{69CF1AB2-1976-4502-BF36-3FF5EA218861}</a:tableStyleId>
              </a:tblPr>
              <a:tblGrid>
                <a:gridCol w="952219">
                  <a:extLst>
                    <a:ext uri="{9D8B030D-6E8A-4147-A177-3AD203B41FA5}">
                      <a16:colId xmlns:a16="http://schemas.microsoft.com/office/drawing/2014/main" val="20000"/>
                    </a:ext>
                  </a:extLst>
                </a:gridCol>
                <a:gridCol w="1257581">
                  <a:extLst>
                    <a:ext uri="{9D8B030D-6E8A-4147-A177-3AD203B41FA5}">
                      <a16:colId xmlns:a16="http://schemas.microsoft.com/office/drawing/2014/main" val="20001"/>
                    </a:ext>
                  </a:extLst>
                </a:gridCol>
              </a:tblGrid>
              <a:tr h="370840">
                <a:tc>
                  <a:txBody>
                    <a:bodyPr/>
                    <a:lstStyle/>
                    <a:p>
                      <a:r>
                        <a:rPr lang="en-US" sz="1600" b="0" dirty="0" smtClean="0"/>
                        <a:t>about</a:t>
                      </a:r>
                      <a:endParaRPr lang="el-GR" sz="1600" b="0" dirty="0"/>
                    </a:p>
                  </a:txBody>
                  <a:tcPr/>
                </a:tc>
                <a:tc>
                  <a:txBody>
                    <a:bodyPr/>
                    <a:lstStyle/>
                    <a:p>
                      <a:r>
                        <a:rPr lang="en-US" sz="1600" b="0" dirty="0" smtClean="0"/>
                        <a:t>Statue of Liberty</a:t>
                      </a:r>
                      <a:endParaRPr lang="el-GR" sz="1600" b="0" dirty="0"/>
                    </a:p>
                  </a:txBody>
                  <a:tcPr/>
                </a:tc>
                <a:extLst>
                  <a:ext uri="{0D108BD9-81ED-4DB2-BD59-A6C34878D82A}">
                    <a16:rowId xmlns:a16="http://schemas.microsoft.com/office/drawing/2014/main" val="10000"/>
                  </a:ext>
                </a:extLst>
              </a:tr>
              <a:tr h="370840">
                <a:tc>
                  <a:txBody>
                    <a:bodyPr/>
                    <a:lstStyle/>
                    <a:p>
                      <a:r>
                        <a:rPr lang="en-US" sz="1600" dirty="0" smtClean="0"/>
                        <a:t>architect</a:t>
                      </a:r>
                      <a:endParaRPr lang="el-GR" sz="1600" dirty="0"/>
                    </a:p>
                  </a:txBody>
                  <a:tcPr/>
                </a:tc>
                <a:tc>
                  <a:txBody>
                    <a:bodyPr/>
                    <a:lstStyle/>
                    <a:p>
                      <a:r>
                        <a:rPr lang="en-US" sz="1600" dirty="0" smtClean="0"/>
                        <a:t>Bartholdi Eiffel</a:t>
                      </a:r>
                      <a:endParaRPr lang="el-GR" sz="1600" dirty="0"/>
                    </a:p>
                  </a:txBody>
                  <a:tcPr/>
                </a:tc>
                <a:extLst>
                  <a:ext uri="{0D108BD9-81ED-4DB2-BD59-A6C34878D82A}">
                    <a16:rowId xmlns:a16="http://schemas.microsoft.com/office/drawing/2014/main" val="10001"/>
                  </a:ext>
                </a:extLst>
              </a:tr>
              <a:tr h="370840">
                <a:tc>
                  <a:txBody>
                    <a:bodyPr/>
                    <a:lstStyle/>
                    <a:p>
                      <a:r>
                        <a:rPr lang="en-US" sz="1600" dirty="0" smtClean="0"/>
                        <a:t>year</a:t>
                      </a:r>
                      <a:endParaRPr lang="el-GR" sz="1600" dirty="0"/>
                    </a:p>
                  </a:txBody>
                  <a:tcPr/>
                </a:tc>
                <a:tc>
                  <a:txBody>
                    <a:bodyPr/>
                    <a:lstStyle/>
                    <a:p>
                      <a:r>
                        <a:rPr lang="en-US" sz="1600" dirty="0" smtClean="0"/>
                        <a:t>1886</a:t>
                      </a:r>
                      <a:endParaRPr lang="el-GR" sz="1600" dirty="0"/>
                    </a:p>
                  </a:txBody>
                  <a:tcPr/>
                </a:tc>
                <a:extLst>
                  <a:ext uri="{0D108BD9-81ED-4DB2-BD59-A6C34878D82A}">
                    <a16:rowId xmlns:a16="http://schemas.microsoft.com/office/drawing/2014/main" val="10002"/>
                  </a:ext>
                </a:extLst>
              </a:tr>
              <a:tr h="370840">
                <a:tc>
                  <a:txBody>
                    <a:bodyPr/>
                    <a:lstStyle/>
                    <a:p>
                      <a:r>
                        <a:rPr lang="en-US" sz="1600" dirty="0" smtClean="0"/>
                        <a:t>located</a:t>
                      </a:r>
                      <a:endParaRPr lang="el-GR" sz="1600" dirty="0"/>
                    </a:p>
                  </a:txBody>
                  <a:tcPr/>
                </a:tc>
                <a:tc>
                  <a:txBody>
                    <a:bodyPr/>
                    <a:lstStyle/>
                    <a:p>
                      <a:r>
                        <a:rPr lang="en-US" sz="1600" dirty="0" smtClean="0"/>
                        <a:t>NY</a:t>
                      </a:r>
                      <a:endParaRPr lang="el-GR" sz="1600" dirty="0"/>
                    </a:p>
                  </a:txBody>
                  <a:tcPr/>
                </a:tc>
                <a:extLst>
                  <a:ext uri="{0D108BD9-81ED-4DB2-BD59-A6C34878D82A}">
                    <a16:rowId xmlns:a16="http://schemas.microsoft.com/office/drawing/2014/main" val="10003"/>
                  </a:ext>
                </a:extLst>
              </a:tr>
            </a:tbl>
          </a:graphicData>
        </a:graphic>
      </p:graphicFrame>
      <p:sp>
        <p:nvSpPr>
          <p:cNvPr id="8" name="9 - Στρογγυλεμένο ορθογώνιο"/>
          <p:cNvSpPr/>
          <p:nvPr/>
        </p:nvSpPr>
        <p:spPr>
          <a:xfrm>
            <a:off x="3886200" y="2249064"/>
            <a:ext cx="609600" cy="350202"/>
          </a:xfrm>
          <a:prstGeom prst="roundRect">
            <a:avLst/>
          </a:prstGeom>
        </p:spPr>
        <p:style>
          <a:lnRef idx="2">
            <a:schemeClr val="dk1"/>
          </a:lnRef>
          <a:fillRef idx="1">
            <a:schemeClr val="lt1"/>
          </a:fillRef>
          <a:effectRef idx="0">
            <a:schemeClr val="dk1"/>
          </a:effectRef>
          <a:fontRef idx="minor">
            <a:schemeClr val="dk1"/>
          </a:fontRef>
        </p:style>
        <p:txBody>
          <a:bodyPr lIns="72000" rIns="72000" rtlCol="0" anchor="ctr"/>
          <a:lstStyle/>
          <a:p>
            <a:pPr algn="ctr">
              <a:buNone/>
            </a:pPr>
            <a:r>
              <a:rPr lang="en-US" sz="2000" b="1" dirty="0" smtClean="0">
                <a:solidFill>
                  <a:prstClr val="black"/>
                </a:solidFill>
                <a:latin typeface="Tw Cen MT" panose="020B0602020104020603" pitchFamily="34" charset="0"/>
              </a:rPr>
              <a:t>e12</a:t>
            </a:r>
            <a:endParaRPr lang="el-GR" sz="2000" b="1" dirty="0">
              <a:solidFill>
                <a:prstClr val="black"/>
              </a:solidFill>
              <a:latin typeface="Calibri" panose="020F0502020204030204" pitchFamily="34" charset="0"/>
            </a:endParaRPr>
          </a:p>
        </p:txBody>
      </p:sp>
      <p:graphicFrame>
        <p:nvGraphicFramePr>
          <p:cNvPr id="9" name="4 - Πίνακας"/>
          <p:cNvGraphicFramePr>
            <a:graphicFrameLocks noGrp="1"/>
          </p:cNvGraphicFramePr>
          <p:nvPr>
            <p:extLst>
              <p:ext uri="{D42A27DB-BD31-4B8C-83A1-F6EECF244321}">
                <p14:modId xmlns:p14="http://schemas.microsoft.com/office/powerpoint/2010/main" val="2396751440"/>
              </p:ext>
            </p:extLst>
          </p:nvPr>
        </p:nvGraphicFramePr>
        <p:xfrm>
          <a:off x="4572000" y="694266"/>
          <a:ext cx="2133600" cy="949960"/>
        </p:xfrm>
        <a:graphic>
          <a:graphicData uri="http://schemas.openxmlformats.org/drawingml/2006/table">
            <a:tbl>
              <a:tblPr firstRow="1" bandRow="1">
                <a:tableStyleId>{69CF1AB2-1976-4502-BF36-3FF5EA218861}</a:tableStyleId>
              </a:tblPr>
              <a:tblGrid>
                <a:gridCol w="919384">
                  <a:extLst>
                    <a:ext uri="{9D8B030D-6E8A-4147-A177-3AD203B41FA5}">
                      <a16:colId xmlns:a16="http://schemas.microsoft.com/office/drawing/2014/main" val="20000"/>
                    </a:ext>
                  </a:extLst>
                </a:gridCol>
                <a:gridCol w="1214216">
                  <a:extLst>
                    <a:ext uri="{9D8B030D-6E8A-4147-A177-3AD203B41FA5}">
                      <a16:colId xmlns:a16="http://schemas.microsoft.com/office/drawing/2014/main" val="20001"/>
                    </a:ext>
                  </a:extLst>
                </a:gridCol>
              </a:tblGrid>
              <a:tr h="370840">
                <a:tc>
                  <a:txBody>
                    <a:bodyPr/>
                    <a:lstStyle/>
                    <a:p>
                      <a:r>
                        <a:rPr lang="en-US" sz="1600" b="0" dirty="0" smtClean="0"/>
                        <a:t>about</a:t>
                      </a:r>
                      <a:endParaRPr lang="el-GR" sz="1600" b="0" dirty="0"/>
                    </a:p>
                  </a:txBody>
                  <a:tcPr/>
                </a:tc>
                <a:tc>
                  <a:txBody>
                    <a:bodyPr/>
                    <a:lstStyle/>
                    <a:p>
                      <a:r>
                        <a:rPr lang="en-US" sz="1600" b="0" dirty="0" err="1" smtClean="0"/>
                        <a:t>Auguste</a:t>
                      </a:r>
                      <a:r>
                        <a:rPr lang="en-US" sz="1600" b="0" dirty="0" smtClean="0"/>
                        <a:t> Bartholdi</a:t>
                      </a:r>
                      <a:endParaRPr lang="el-GR" sz="1600" b="0" dirty="0"/>
                    </a:p>
                  </a:txBody>
                  <a:tcPr/>
                </a:tc>
                <a:extLst>
                  <a:ext uri="{0D108BD9-81ED-4DB2-BD59-A6C34878D82A}">
                    <a16:rowId xmlns:a16="http://schemas.microsoft.com/office/drawing/2014/main" val="10000"/>
                  </a:ext>
                </a:extLst>
              </a:tr>
              <a:tr h="370840">
                <a:tc>
                  <a:txBody>
                    <a:bodyPr/>
                    <a:lstStyle/>
                    <a:p>
                      <a:r>
                        <a:rPr lang="en-US" sz="1600" dirty="0" smtClean="0"/>
                        <a:t>born</a:t>
                      </a:r>
                      <a:endParaRPr lang="el-GR" sz="1600" dirty="0"/>
                    </a:p>
                  </a:txBody>
                  <a:tcPr/>
                </a:tc>
                <a:tc>
                  <a:txBody>
                    <a:bodyPr/>
                    <a:lstStyle/>
                    <a:p>
                      <a:r>
                        <a:rPr lang="en-US" sz="1600" dirty="0" smtClean="0"/>
                        <a:t>1834</a:t>
                      </a:r>
                      <a:endParaRPr lang="el-GR" sz="1600" dirty="0"/>
                    </a:p>
                  </a:txBody>
                  <a:tcPr/>
                </a:tc>
                <a:extLst>
                  <a:ext uri="{0D108BD9-81ED-4DB2-BD59-A6C34878D82A}">
                    <a16:rowId xmlns:a16="http://schemas.microsoft.com/office/drawing/2014/main" val="10001"/>
                  </a:ext>
                </a:extLst>
              </a:tr>
            </a:tbl>
          </a:graphicData>
        </a:graphic>
      </p:graphicFrame>
      <p:sp>
        <p:nvSpPr>
          <p:cNvPr id="10" name="9 - Στρογγυλεμένο ορθογώνιο"/>
          <p:cNvSpPr/>
          <p:nvPr/>
        </p:nvSpPr>
        <p:spPr>
          <a:xfrm>
            <a:off x="6112933" y="1303866"/>
            <a:ext cx="592667" cy="350202"/>
          </a:xfrm>
          <a:prstGeom prst="roundRect">
            <a:avLst/>
          </a:prstGeom>
        </p:spPr>
        <p:style>
          <a:lnRef idx="2">
            <a:schemeClr val="dk1"/>
          </a:lnRef>
          <a:fillRef idx="1">
            <a:schemeClr val="lt1"/>
          </a:fillRef>
          <a:effectRef idx="0">
            <a:schemeClr val="dk1"/>
          </a:effectRef>
          <a:fontRef idx="minor">
            <a:schemeClr val="dk1"/>
          </a:fontRef>
        </p:style>
        <p:txBody>
          <a:bodyPr lIns="72000" rIns="72000" rtlCol="0" anchor="ctr"/>
          <a:lstStyle/>
          <a:p>
            <a:pPr algn="ctr">
              <a:buNone/>
            </a:pPr>
            <a:r>
              <a:rPr lang="en-US" sz="2000" b="1" dirty="0" smtClean="0">
                <a:solidFill>
                  <a:prstClr val="black"/>
                </a:solidFill>
                <a:latin typeface="Tw Cen MT" panose="020B0602020104020603" pitchFamily="34" charset="0"/>
              </a:rPr>
              <a:t>e13</a:t>
            </a:r>
            <a:endParaRPr lang="el-GR" sz="2000" b="1" dirty="0">
              <a:solidFill>
                <a:prstClr val="black"/>
              </a:solidFill>
              <a:latin typeface="Calibri" panose="020F0502020204030204" pitchFamily="34" charset="0"/>
            </a:endParaRPr>
          </a:p>
        </p:txBody>
      </p:sp>
      <p:graphicFrame>
        <p:nvGraphicFramePr>
          <p:cNvPr id="11" name="4 - Πίνακας"/>
          <p:cNvGraphicFramePr>
            <a:graphicFrameLocks noGrp="1"/>
          </p:cNvGraphicFramePr>
          <p:nvPr>
            <p:extLst>
              <p:ext uri="{D42A27DB-BD31-4B8C-83A1-F6EECF244321}">
                <p14:modId xmlns:p14="http://schemas.microsoft.com/office/powerpoint/2010/main" val="1198818092"/>
              </p:ext>
            </p:extLst>
          </p:nvPr>
        </p:nvGraphicFramePr>
        <p:xfrm>
          <a:off x="6781800" y="694266"/>
          <a:ext cx="2133600" cy="949960"/>
        </p:xfrm>
        <a:graphic>
          <a:graphicData uri="http://schemas.openxmlformats.org/drawingml/2006/table">
            <a:tbl>
              <a:tblPr firstRow="1" bandRow="1">
                <a:tableStyleId>{69CF1AB2-1976-4502-BF36-3FF5EA218861}</a:tableStyleId>
              </a:tblPr>
              <a:tblGrid>
                <a:gridCol w="919384">
                  <a:extLst>
                    <a:ext uri="{9D8B030D-6E8A-4147-A177-3AD203B41FA5}">
                      <a16:colId xmlns:a16="http://schemas.microsoft.com/office/drawing/2014/main" val="20000"/>
                    </a:ext>
                  </a:extLst>
                </a:gridCol>
                <a:gridCol w="1214216">
                  <a:extLst>
                    <a:ext uri="{9D8B030D-6E8A-4147-A177-3AD203B41FA5}">
                      <a16:colId xmlns:a16="http://schemas.microsoft.com/office/drawing/2014/main" val="20001"/>
                    </a:ext>
                  </a:extLst>
                </a:gridCol>
              </a:tblGrid>
              <a:tr h="370840">
                <a:tc>
                  <a:txBody>
                    <a:bodyPr/>
                    <a:lstStyle/>
                    <a:p>
                      <a:r>
                        <a:rPr lang="en-US" sz="1600" b="0" dirty="0" smtClean="0"/>
                        <a:t>about</a:t>
                      </a:r>
                      <a:endParaRPr lang="el-GR" sz="1600" b="0" dirty="0"/>
                    </a:p>
                  </a:txBody>
                  <a:tcPr/>
                </a:tc>
                <a:tc>
                  <a:txBody>
                    <a:bodyPr/>
                    <a:lstStyle/>
                    <a:p>
                      <a:r>
                        <a:rPr lang="en-US" sz="1600" b="0" dirty="0" smtClean="0"/>
                        <a:t>Joan</a:t>
                      </a:r>
                      <a:r>
                        <a:rPr lang="en-US" sz="1600" b="0" baseline="0" dirty="0" smtClean="0"/>
                        <a:t> Tower</a:t>
                      </a:r>
                      <a:endParaRPr lang="el-GR" sz="1600" b="0" dirty="0"/>
                    </a:p>
                  </a:txBody>
                  <a:tcPr/>
                </a:tc>
                <a:extLst>
                  <a:ext uri="{0D108BD9-81ED-4DB2-BD59-A6C34878D82A}">
                    <a16:rowId xmlns:a16="http://schemas.microsoft.com/office/drawing/2014/main" val="10000"/>
                  </a:ext>
                </a:extLst>
              </a:tr>
              <a:tr h="370840">
                <a:tc>
                  <a:txBody>
                    <a:bodyPr/>
                    <a:lstStyle/>
                    <a:p>
                      <a:r>
                        <a:rPr lang="en-US" sz="1600" dirty="0" smtClean="0"/>
                        <a:t>born</a:t>
                      </a:r>
                      <a:endParaRPr lang="el-GR" sz="1600" dirty="0"/>
                    </a:p>
                  </a:txBody>
                  <a:tcPr/>
                </a:tc>
                <a:tc>
                  <a:txBody>
                    <a:bodyPr/>
                    <a:lstStyle/>
                    <a:p>
                      <a:r>
                        <a:rPr lang="en-US" sz="1600" dirty="0" smtClean="0"/>
                        <a:t>1938</a:t>
                      </a:r>
                      <a:endParaRPr lang="el-GR" sz="1600" dirty="0"/>
                    </a:p>
                  </a:txBody>
                  <a:tcPr/>
                </a:tc>
                <a:extLst>
                  <a:ext uri="{0D108BD9-81ED-4DB2-BD59-A6C34878D82A}">
                    <a16:rowId xmlns:a16="http://schemas.microsoft.com/office/drawing/2014/main" val="10001"/>
                  </a:ext>
                </a:extLst>
              </a:tr>
            </a:tbl>
          </a:graphicData>
        </a:graphic>
      </p:graphicFrame>
      <p:sp>
        <p:nvSpPr>
          <p:cNvPr id="12" name="9 - Στρογγυλεμένο ορθογώνιο"/>
          <p:cNvSpPr/>
          <p:nvPr/>
        </p:nvSpPr>
        <p:spPr>
          <a:xfrm>
            <a:off x="8305800" y="1283867"/>
            <a:ext cx="609600" cy="350202"/>
          </a:xfrm>
          <a:prstGeom prst="roundRect">
            <a:avLst/>
          </a:prstGeom>
        </p:spPr>
        <p:style>
          <a:lnRef idx="2">
            <a:schemeClr val="dk1"/>
          </a:lnRef>
          <a:fillRef idx="1">
            <a:schemeClr val="lt1"/>
          </a:fillRef>
          <a:effectRef idx="0">
            <a:schemeClr val="dk1"/>
          </a:effectRef>
          <a:fontRef idx="minor">
            <a:schemeClr val="dk1"/>
          </a:fontRef>
        </p:style>
        <p:txBody>
          <a:bodyPr lIns="72000" rIns="72000" rtlCol="0" anchor="ctr"/>
          <a:lstStyle/>
          <a:p>
            <a:pPr algn="ctr">
              <a:buNone/>
            </a:pPr>
            <a:r>
              <a:rPr lang="en-US" sz="2000" b="1" dirty="0" smtClean="0">
                <a:solidFill>
                  <a:prstClr val="black"/>
                </a:solidFill>
                <a:latin typeface="Tw Cen MT" panose="020B0602020104020603" pitchFamily="34" charset="0"/>
              </a:rPr>
              <a:t>e14</a:t>
            </a:r>
            <a:endParaRPr lang="el-GR" sz="2000" b="1" dirty="0">
              <a:solidFill>
                <a:prstClr val="black"/>
              </a:solidFill>
              <a:latin typeface="Calibri" panose="020F0502020204030204" pitchFamily="34" charset="0"/>
            </a:endParaRPr>
          </a:p>
        </p:txBody>
      </p:sp>
      <p:graphicFrame>
        <p:nvGraphicFramePr>
          <p:cNvPr id="13" name="4 - Πίνακας"/>
          <p:cNvGraphicFramePr>
            <a:graphicFrameLocks noGrp="1"/>
          </p:cNvGraphicFramePr>
          <p:nvPr>
            <p:extLst>
              <p:ext uri="{D42A27DB-BD31-4B8C-83A1-F6EECF244321}">
                <p14:modId xmlns:p14="http://schemas.microsoft.com/office/powerpoint/2010/main" val="427540361"/>
              </p:ext>
            </p:extLst>
          </p:nvPr>
        </p:nvGraphicFramePr>
        <p:xfrm>
          <a:off x="76200" y="2294463"/>
          <a:ext cx="2209800" cy="1320800"/>
        </p:xfrm>
        <a:graphic>
          <a:graphicData uri="http://schemas.openxmlformats.org/drawingml/2006/table">
            <a:tbl>
              <a:tblPr firstRow="1" bandRow="1">
                <a:tableStyleId>{8A107856-5554-42FB-B03E-39F5DBC370BA}</a:tableStyleId>
              </a:tblPr>
              <a:tblGrid>
                <a:gridCol w="952219">
                  <a:extLst>
                    <a:ext uri="{9D8B030D-6E8A-4147-A177-3AD203B41FA5}">
                      <a16:colId xmlns:a16="http://schemas.microsoft.com/office/drawing/2014/main" val="20000"/>
                    </a:ext>
                  </a:extLst>
                </a:gridCol>
                <a:gridCol w="1257581">
                  <a:extLst>
                    <a:ext uri="{9D8B030D-6E8A-4147-A177-3AD203B41FA5}">
                      <a16:colId xmlns:a16="http://schemas.microsoft.com/office/drawing/2014/main" val="20001"/>
                    </a:ext>
                  </a:extLst>
                </a:gridCol>
              </a:tblGrid>
              <a:tr h="370840">
                <a:tc>
                  <a:txBody>
                    <a:bodyPr/>
                    <a:lstStyle/>
                    <a:p>
                      <a:r>
                        <a:rPr lang="en-US" sz="1600" b="0" dirty="0" smtClean="0"/>
                        <a:t>work</a:t>
                      </a:r>
                      <a:endParaRPr lang="el-GR" sz="1600" b="0" dirty="0"/>
                    </a:p>
                  </a:txBody>
                  <a:tcPr/>
                </a:tc>
                <a:tc>
                  <a:txBody>
                    <a:bodyPr/>
                    <a:lstStyle/>
                    <a:p>
                      <a:r>
                        <a:rPr lang="en-US" sz="1600" b="0" dirty="0" smtClean="0"/>
                        <a:t>Lady Liberty</a:t>
                      </a:r>
                      <a:endParaRPr lang="el-GR" sz="1600" b="0" dirty="0"/>
                    </a:p>
                  </a:txBody>
                  <a:tcPr/>
                </a:tc>
                <a:extLst>
                  <a:ext uri="{0D108BD9-81ED-4DB2-BD59-A6C34878D82A}">
                    <a16:rowId xmlns:a16="http://schemas.microsoft.com/office/drawing/2014/main" val="10000"/>
                  </a:ext>
                </a:extLst>
              </a:tr>
              <a:tr h="370840">
                <a:tc>
                  <a:txBody>
                    <a:bodyPr/>
                    <a:lstStyle/>
                    <a:p>
                      <a:r>
                        <a:rPr lang="en-US" sz="1600" dirty="0" smtClean="0"/>
                        <a:t>artist</a:t>
                      </a:r>
                      <a:endParaRPr lang="el-GR" sz="1600" dirty="0"/>
                    </a:p>
                  </a:txBody>
                  <a:tcPr/>
                </a:tc>
                <a:tc>
                  <a:txBody>
                    <a:bodyPr/>
                    <a:lstStyle/>
                    <a:p>
                      <a:r>
                        <a:rPr lang="en-US" sz="1600" dirty="0" smtClean="0"/>
                        <a:t>Bartholdi</a:t>
                      </a:r>
                      <a:endParaRPr lang="el-GR" sz="1600" dirty="0"/>
                    </a:p>
                  </a:txBody>
                  <a:tcPr/>
                </a:tc>
                <a:extLst>
                  <a:ext uri="{0D108BD9-81ED-4DB2-BD59-A6C34878D82A}">
                    <a16:rowId xmlns:a16="http://schemas.microsoft.com/office/drawing/2014/main" val="10001"/>
                  </a:ext>
                </a:extLst>
              </a:tr>
              <a:tr h="370840">
                <a:tc>
                  <a:txBody>
                    <a:bodyPr/>
                    <a:lstStyle/>
                    <a:p>
                      <a:r>
                        <a:rPr lang="en-US" sz="1600" dirty="0" smtClean="0"/>
                        <a:t>location</a:t>
                      </a:r>
                      <a:endParaRPr lang="el-GR" sz="1600" dirty="0"/>
                    </a:p>
                  </a:txBody>
                  <a:tcPr/>
                </a:tc>
                <a:tc>
                  <a:txBody>
                    <a:bodyPr/>
                    <a:lstStyle/>
                    <a:p>
                      <a:r>
                        <a:rPr lang="en-US" sz="1600" dirty="0" smtClean="0"/>
                        <a:t>NY</a:t>
                      </a:r>
                      <a:endParaRPr lang="el-GR" sz="1600" dirty="0"/>
                    </a:p>
                  </a:txBody>
                  <a:tcPr/>
                </a:tc>
                <a:extLst>
                  <a:ext uri="{0D108BD9-81ED-4DB2-BD59-A6C34878D82A}">
                    <a16:rowId xmlns:a16="http://schemas.microsoft.com/office/drawing/2014/main" val="10002"/>
                  </a:ext>
                </a:extLst>
              </a:tr>
            </a:tbl>
          </a:graphicData>
        </a:graphic>
      </p:graphicFrame>
      <p:sp>
        <p:nvSpPr>
          <p:cNvPr id="14" name="9 - Στρογγυλεμένο ορθογώνιο"/>
          <p:cNvSpPr/>
          <p:nvPr/>
        </p:nvSpPr>
        <p:spPr>
          <a:xfrm>
            <a:off x="1693333" y="3243055"/>
            <a:ext cx="592667" cy="350202"/>
          </a:xfrm>
          <a:prstGeom prst="roundRect">
            <a:avLst/>
          </a:prstGeom>
        </p:spPr>
        <p:style>
          <a:lnRef idx="2">
            <a:schemeClr val="dk1"/>
          </a:lnRef>
          <a:fillRef idx="1">
            <a:schemeClr val="lt1"/>
          </a:fillRef>
          <a:effectRef idx="0">
            <a:schemeClr val="dk1"/>
          </a:effectRef>
          <a:fontRef idx="minor">
            <a:schemeClr val="dk1"/>
          </a:fontRef>
        </p:style>
        <p:txBody>
          <a:bodyPr lIns="72000" rIns="72000" rtlCol="0" anchor="ctr"/>
          <a:lstStyle/>
          <a:p>
            <a:pPr algn="ctr">
              <a:buNone/>
            </a:pPr>
            <a:r>
              <a:rPr lang="en-US" sz="2000" b="1" dirty="0" smtClean="0">
                <a:solidFill>
                  <a:prstClr val="black"/>
                </a:solidFill>
                <a:latin typeface="Tw Cen MT" panose="020B0602020104020603" pitchFamily="34" charset="0"/>
              </a:rPr>
              <a:t>e15</a:t>
            </a:r>
            <a:endParaRPr lang="el-GR" sz="2000" b="1" dirty="0">
              <a:solidFill>
                <a:prstClr val="black"/>
              </a:solidFill>
              <a:latin typeface="Calibri" panose="020F0502020204030204" pitchFamily="34" charset="0"/>
            </a:endParaRPr>
          </a:p>
        </p:txBody>
      </p:sp>
      <p:graphicFrame>
        <p:nvGraphicFramePr>
          <p:cNvPr id="15" name="4 - Πίνακας"/>
          <p:cNvGraphicFramePr>
            <a:graphicFrameLocks noGrp="1"/>
          </p:cNvGraphicFramePr>
          <p:nvPr>
            <p:extLst>
              <p:ext uri="{D42A27DB-BD31-4B8C-83A1-F6EECF244321}">
                <p14:modId xmlns:p14="http://schemas.microsoft.com/office/powerpoint/2010/main" val="2122003220"/>
              </p:ext>
            </p:extLst>
          </p:nvPr>
        </p:nvGraphicFramePr>
        <p:xfrm>
          <a:off x="4546599" y="1761066"/>
          <a:ext cx="2159001" cy="1529080"/>
        </p:xfrm>
        <a:graphic>
          <a:graphicData uri="http://schemas.openxmlformats.org/drawingml/2006/table">
            <a:tbl>
              <a:tblPr firstRow="1" bandRow="1">
                <a:tableStyleId>{8A107856-5554-42FB-B03E-39F5DBC370BA}</a:tableStyleId>
              </a:tblPr>
              <a:tblGrid>
                <a:gridCol w="1227668">
                  <a:extLst>
                    <a:ext uri="{9D8B030D-6E8A-4147-A177-3AD203B41FA5}">
                      <a16:colId xmlns:a16="http://schemas.microsoft.com/office/drawing/2014/main" val="20000"/>
                    </a:ext>
                  </a:extLst>
                </a:gridCol>
                <a:gridCol w="931333">
                  <a:extLst>
                    <a:ext uri="{9D8B030D-6E8A-4147-A177-3AD203B41FA5}">
                      <a16:colId xmlns:a16="http://schemas.microsoft.com/office/drawing/2014/main" val="20001"/>
                    </a:ext>
                  </a:extLst>
                </a:gridCol>
              </a:tblGrid>
              <a:tr h="370840">
                <a:tc>
                  <a:txBody>
                    <a:bodyPr/>
                    <a:lstStyle/>
                    <a:p>
                      <a:r>
                        <a:rPr lang="en-US" sz="1600" b="0" dirty="0" smtClean="0"/>
                        <a:t>work</a:t>
                      </a:r>
                      <a:endParaRPr lang="el-GR" sz="1600" b="0" dirty="0"/>
                    </a:p>
                  </a:txBody>
                  <a:tcPr/>
                </a:tc>
                <a:tc>
                  <a:txBody>
                    <a:bodyPr/>
                    <a:lstStyle/>
                    <a:p>
                      <a:r>
                        <a:rPr lang="en-US" sz="1600" b="0" dirty="0" smtClean="0"/>
                        <a:t>Eiffel Tower</a:t>
                      </a:r>
                      <a:endParaRPr lang="el-GR" sz="1600" b="0" dirty="0"/>
                    </a:p>
                  </a:txBody>
                  <a:tcPr/>
                </a:tc>
                <a:extLst>
                  <a:ext uri="{0D108BD9-81ED-4DB2-BD59-A6C34878D82A}">
                    <a16:rowId xmlns:a16="http://schemas.microsoft.com/office/drawing/2014/main" val="10000"/>
                  </a:ext>
                </a:extLst>
              </a:tr>
              <a:tr h="370840">
                <a:tc>
                  <a:txBody>
                    <a:bodyPr/>
                    <a:lstStyle/>
                    <a:p>
                      <a:r>
                        <a:rPr lang="en-US" sz="1600" dirty="0" smtClean="0"/>
                        <a:t>year-constructed</a:t>
                      </a:r>
                      <a:endParaRPr lang="el-GR" sz="1600" dirty="0"/>
                    </a:p>
                  </a:txBody>
                  <a:tcPr marL="72000" marR="72000"/>
                </a:tc>
                <a:tc>
                  <a:txBody>
                    <a:bodyPr/>
                    <a:lstStyle/>
                    <a:p>
                      <a:r>
                        <a:rPr lang="en-US" sz="1600" dirty="0" smtClean="0"/>
                        <a:t>1889</a:t>
                      </a:r>
                      <a:endParaRPr lang="el-GR" sz="1600" dirty="0"/>
                    </a:p>
                  </a:txBody>
                  <a:tcPr/>
                </a:tc>
                <a:extLst>
                  <a:ext uri="{0D108BD9-81ED-4DB2-BD59-A6C34878D82A}">
                    <a16:rowId xmlns:a16="http://schemas.microsoft.com/office/drawing/2014/main" val="10001"/>
                  </a:ext>
                </a:extLst>
              </a:tr>
              <a:tr h="370840">
                <a:tc>
                  <a:txBody>
                    <a:bodyPr/>
                    <a:lstStyle/>
                    <a:p>
                      <a:r>
                        <a:rPr lang="en-US" sz="1600" dirty="0" smtClean="0"/>
                        <a:t>location</a:t>
                      </a:r>
                      <a:endParaRPr lang="el-GR" sz="1600" dirty="0"/>
                    </a:p>
                  </a:txBody>
                  <a:tcPr/>
                </a:tc>
                <a:tc>
                  <a:txBody>
                    <a:bodyPr/>
                    <a:lstStyle/>
                    <a:p>
                      <a:r>
                        <a:rPr lang="en-US" sz="1600" dirty="0" smtClean="0"/>
                        <a:t>Paris</a:t>
                      </a:r>
                      <a:endParaRPr lang="el-GR" sz="1600" dirty="0"/>
                    </a:p>
                  </a:txBody>
                  <a:tcPr/>
                </a:tc>
                <a:extLst>
                  <a:ext uri="{0D108BD9-81ED-4DB2-BD59-A6C34878D82A}">
                    <a16:rowId xmlns:a16="http://schemas.microsoft.com/office/drawing/2014/main" val="10002"/>
                  </a:ext>
                </a:extLst>
              </a:tr>
            </a:tbl>
          </a:graphicData>
        </a:graphic>
      </p:graphicFrame>
      <p:sp>
        <p:nvSpPr>
          <p:cNvPr id="16" name="9 - Στρογγυλεμένο ορθογώνιο"/>
          <p:cNvSpPr/>
          <p:nvPr/>
        </p:nvSpPr>
        <p:spPr>
          <a:xfrm>
            <a:off x="6112933" y="3293163"/>
            <a:ext cx="592667" cy="350202"/>
          </a:xfrm>
          <a:prstGeom prst="roundRect">
            <a:avLst/>
          </a:prstGeom>
        </p:spPr>
        <p:style>
          <a:lnRef idx="2">
            <a:schemeClr val="dk1"/>
          </a:lnRef>
          <a:fillRef idx="1">
            <a:schemeClr val="lt1"/>
          </a:fillRef>
          <a:effectRef idx="0">
            <a:schemeClr val="dk1"/>
          </a:effectRef>
          <a:fontRef idx="minor">
            <a:schemeClr val="dk1"/>
          </a:fontRef>
        </p:style>
        <p:txBody>
          <a:bodyPr lIns="72000" rIns="72000" rtlCol="0" anchor="ctr"/>
          <a:lstStyle/>
          <a:p>
            <a:pPr algn="ctr">
              <a:buNone/>
            </a:pPr>
            <a:r>
              <a:rPr lang="en-US" sz="2000" b="1" dirty="0" smtClean="0">
                <a:solidFill>
                  <a:prstClr val="black"/>
                </a:solidFill>
                <a:latin typeface="Tw Cen MT" panose="020B0602020104020603" pitchFamily="34" charset="0"/>
              </a:rPr>
              <a:t>e16</a:t>
            </a:r>
            <a:endParaRPr lang="el-GR" sz="2000" b="1" dirty="0">
              <a:solidFill>
                <a:prstClr val="black"/>
              </a:solidFill>
              <a:latin typeface="Calibri" panose="020F0502020204030204" pitchFamily="34" charset="0"/>
            </a:endParaRPr>
          </a:p>
        </p:txBody>
      </p:sp>
      <p:graphicFrame>
        <p:nvGraphicFramePr>
          <p:cNvPr id="17" name="4 - Πίνακας"/>
          <p:cNvGraphicFramePr>
            <a:graphicFrameLocks noGrp="1"/>
          </p:cNvGraphicFramePr>
          <p:nvPr>
            <p:extLst>
              <p:ext uri="{D42A27DB-BD31-4B8C-83A1-F6EECF244321}">
                <p14:modId xmlns:p14="http://schemas.microsoft.com/office/powerpoint/2010/main" val="3096904198"/>
              </p:ext>
            </p:extLst>
          </p:nvPr>
        </p:nvGraphicFramePr>
        <p:xfrm>
          <a:off x="6781799" y="1761066"/>
          <a:ext cx="2294468" cy="1737360"/>
        </p:xfrm>
        <a:graphic>
          <a:graphicData uri="http://schemas.openxmlformats.org/drawingml/2006/table">
            <a:tbl>
              <a:tblPr firstRow="1" bandRow="1">
                <a:tableStyleId>{8A107856-5554-42FB-B03E-39F5DBC370BA}</a:tableStyleId>
              </a:tblPr>
              <a:tblGrid>
                <a:gridCol w="1302019">
                  <a:extLst>
                    <a:ext uri="{9D8B030D-6E8A-4147-A177-3AD203B41FA5}">
                      <a16:colId xmlns:a16="http://schemas.microsoft.com/office/drawing/2014/main" val="20000"/>
                    </a:ext>
                  </a:extLst>
                </a:gridCol>
                <a:gridCol w="992449">
                  <a:extLst>
                    <a:ext uri="{9D8B030D-6E8A-4147-A177-3AD203B41FA5}">
                      <a16:colId xmlns:a16="http://schemas.microsoft.com/office/drawing/2014/main" val="20001"/>
                    </a:ext>
                  </a:extLst>
                </a:gridCol>
              </a:tblGrid>
              <a:tr h="370840">
                <a:tc>
                  <a:txBody>
                    <a:bodyPr/>
                    <a:lstStyle/>
                    <a:p>
                      <a:r>
                        <a:rPr lang="en-US" sz="1600" b="0" dirty="0" smtClean="0"/>
                        <a:t>work</a:t>
                      </a:r>
                      <a:endParaRPr lang="el-GR" sz="1600" b="0" dirty="0"/>
                    </a:p>
                  </a:txBody>
                  <a:tcPr/>
                </a:tc>
                <a:tc>
                  <a:txBody>
                    <a:bodyPr/>
                    <a:lstStyle/>
                    <a:p>
                      <a:r>
                        <a:rPr lang="en-US" sz="1600" b="0" dirty="0" smtClean="0"/>
                        <a:t>Bartholdi Fountain</a:t>
                      </a:r>
                      <a:endParaRPr lang="el-GR" sz="1600" b="0" dirty="0"/>
                    </a:p>
                  </a:txBody>
                  <a:tcPr/>
                </a:tc>
                <a:extLst>
                  <a:ext uri="{0D108BD9-81ED-4DB2-BD59-A6C34878D82A}">
                    <a16:rowId xmlns:a16="http://schemas.microsoft.com/office/drawing/2014/main" val="10000"/>
                  </a:ext>
                </a:extLst>
              </a:tr>
              <a:tr h="370840">
                <a:tc>
                  <a:txBody>
                    <a:bodyPr/>
                    <a:lstStyle/>
                    <a:p>
                      <a:r>
                        <a:rPr lang="en-US" sz="1600" dirty="0" smtClean="0"/>
                        <a:t>year-constructed</a:t>
                      </a:r>
                      <a:endParaRPr lang="el-GR" sz="1600" dirty="0"/>
                    </a:p>
                  </a:txBody>
                  <a:tcPr marL="72000" marR="72000"/>
                </a:tc>
                <a:tc>
                  <a:txBody>
                    <a:bodyPr/>
                    <a:lstStyle/>
                    <a:p>
                      <a:r>
                        <a:rPr lang="en-US" sz="1600" dirty="0" smtClean="0"/>
                        <a:t>1876</a:t>
                      </a:r>
                      <a:endParaRPr lang="el-GR" sz="1600" dirty="0"/>
                    </a:p>
                  </a:txBody>
                  <a:tcPr/>
                </a:tc>
                <a:extLst>
                  <a:ext uri="{0D108BD9-81ED-4DB2-BD59-A6C34878D82A}">
                    <a16:rowId xmlns:a16="http://schemas.microsoft.com/office/drawing/2014/main" val="10001"/>
                  </a:ext>
                </a:extLst>
              </a:tr>
              <a:tr h="370840">
                <a:tc>
                  <a:txBody>
                    <a:bodyPr/>
                    <a:lstStyle/>
                    <a:p>
                      <a:r>
                        <a:rPr lang="en-US" sz="1600" dirty="0" smtClean="0"/>
                        <a:t>location</a:t>
                      </a:r>
                      <a:endParaRPr lang="el-GR" sz="1600" dirty="0"/>
                    </a:p>
                  </a:txBody>
                  <a:tcPr/>
                </a:tc>
                <a:tc>
                  <a:txBody>
                    <a:bodyPr/>
                    <a:lstStyle/>
                    <a:p>
                      <a:r>
                        <a:rPr lang="en-US" sz="1600" dirty="0" smtClean="0"/>
                        <a:t>Washington D.C.</a:t>
                      </a:r>
                      <a:endParaRPr lang="el-GR" sz="1600" dirty="0"/>
                    </a:p>
                  </a:txBody>
                  <a:tcPr/>
                </a:tc>
                <a:extLst>
                  <a:ext uri="{0D108BD9-81ED-4DB2-BD59-A6C34878D82A}">
                    <a16:rowId xmlns:a16="http://schemas.microsoft.com/office/drawing/2014/main" val="10002"/>
                  </a:ext>
                </a:extLst>
              </a:tr>
            </a:tbl>
          </a:graphicData>
        </a:graphic>
      </p:graphicFrame>
      <p:sp>
        <p:nvSpPr>
          <p:cNvPr id="18" name="9 - Στρογγυλεμένο ορθογώνιο"/>
          <p:cNvSpPr/>
          <p:nvPr/>
        </p:nvSpPr>
        <p:spPr>
          <a:xfrm>
            <a:off x="8318377" y="3487579"/>
            <a:ext cx="660648" cy="350202"/>
          </a:xfrm>
          <a:prstGeom prst="roundRect">
            <a:avLst/>
          </a:prstGeom>
        </p:spPr>
        <p:style>
          <a:lnRef idx="2">
            <a:schemeClr val="dk1"/>
          </a:lnRef>
          <a:fillRef idx="1">
            <a:schemeClr val="lt1"/>
          </a:fillRef>
          <a:effectRef idx="0">
            <a:schemeClr val="dk1"/>
          </a:effectRef>
          <a:fontRef idx="minor">
            <a:schemeClr val="dk1"/>
          </a:fontRef>
        </p:style>
        <p:txBody>
          <a:bodyPr lIns="72000" rIns="72000" rtlCol="0" anchor="ctr"/>
          <a:lstStyle/>
          <a:p>
            <a:pPr algn="ctr">
              <a:buNone/>
            </a:pPr>
            <a:r>
              <a:rPr lang="en-US" sz="2000" b="1" dirty="0" smtClean="0">
                <a:solidFill>
                  <a:prstClr val="black"/>
                </a:solidFill>
                <a:latin typeface="Tw Cen MT" panose="020B0602020104020603" pitchFamily="34" charset="0"/>
              </a:rPr>
              <a:t>e17</a:t>
            </a:r>
            <a:endParaRPr lang="el-GR" sz="2000" b="1" dirty="0">
              <a:solidFill>
                <a:prstClr val="black"/>
              </a:solidFill>
              <a:latin typeface="Calibri" panose="020F0502020204030204" pitchFamily="34" charset="0"/>
            </a:endParaRPr>
          </a:p>
        </p:txBody>
      </p:sp>
      <p:sp>
        <p:nvSpPr>
          <p:cNvPr id="19" name="Espace réservé du contenu 18"/>
          <p:cNvSpPr>
            <a:spLocks noGrp="1"/>
          </p:cNvSpPr>
          <p:nvPr>
            <p:ph idx="1"/>
          </p:nvPr>
        </p:nvSpPr>
        <p:spPr>
          <a:xfrm>
            <a:off x="1270530" y="6433397"/>
            <a:ext cx="7805737" cy="439630"/>
          </a:xfrm>
        </p:spPr>
        <p:txBody>
          <a:bodyPr/>
          <a:lstStyle/>
          <a:p>
            <a:endParaRPr lang="el-GR"/>
          </a:p>
        </p:txBody>
      </p:sp>
      <p:sp>
        <p:nvSpPr>
          <p:cNvPr id="20" name="Rounded Rectangle 10"/>
          <p:cNvSpPr/>
          <p:nvPr/>
        </p:nvSpPr>
        <p:spPr>
          <a:xfrm>
            <a:off x="6044207" y="4162399"/>
            <a:ext cx="2524059" cy="1619964"/>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2400" dirty="0"/>
          </a:p>
        </p:txBody>
      </p:sp>
      <p:sp>
        <p:nvSpPr>
          <p:cNvPr id="21" name="Rounded Rectangle 4"/>
          <p:cNvSpPr/>
          <p:nvPr/>
        </p:nvSpPr>
        <p:spPr>
          <a:xfrm>
            <a:off x="1295400" y="4164994"/>
            <a:ext cx="1674483" cy="1951753"/>
          </a:xfrm>
          <a:prstGeom prst="round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buNone/>
            </a:pPr>
            <a:endParaRPr lang="en-US" sz="2400" dirty="0">
              <a:solidFill>
                <a:schemeClr val="accent1"/>
              </a:solidFill>
            </a:endParaRPr>
          </a:p>
        </p:txBody>
      </p:sp>
      <p:sp>
        <p:nvSpPr>
          <p:cNvPr id="22" name="TextBox 11"/>
          <p:cNvSpPr txBox="1"/>
          <p:nvPr/>
        </p:nvSpPr>
        <p:spPr>
          <a:xfrm>
            <a:off x="1786467" y="3795663"/>
            <a:ext cx="817581" cy="469039"/>
          </a:xfrm>
          <a:prstGeom prst="rect">
            <a:avLst/>
          </a:prstGeom>
          <a:noFill/>
        </p:spPr>
        <p:txBody>
          <a:bodyPr wrap="square" rtlCol="0">
            <a:spAutoFit/>
          </a:bodyPr>
          <a:lstStyle/>
          <a:p>
            <a:pPr>
              <a:buNone/>
            </a:pPr>
            <a:r>
              <a:rPr lang="en-US" sz="2400" dirty="0" smtClean="0">
                <a:solidFill>
                  <a:schemeClr val="accent1"/>
                </a:solidFill>
              </a:rPr>
              <a:t>KB1</a:t>
            </a:r>
            <a:endParaRPr lang="en-US" sz="2400" dirty="0">
              <a:solidFill>
                <a:schemeClr val="accent1"/>
              </a:solidFill>
            </a:endParaRPr>
          </a:p>
        </p:txBody>
      </p:sp>
      <p:sp>
        <p:nvSpPr>
          <p:cNvPr id="23" name="TextBox 12"/>
          <p:cNvSpPr txBox="1"/>
          <p:nvPr/>
        </p:nvSpPr>
        <p:spPr>
          <a:xfrm>
            <a:off x="6532039" y="3793066"/>
            <a:ext cx="817027" cy="469039"/>
          </a:xfrm>
          <a:prstGeom prst="rect">
            <a:avLst/>
          </a:prstGeom>
          <a:noFill/>
        </p:spPr>
        <p:txBody>
          <a:bodyPr wrap="square" rtlCol="0">
            <a:spAutoFit/>
          </a:bodyPr>
          <a:lstStyle/>
          <a:p>
            <a:pPr>
              <a:buNone/>
            </a:pPr>
            <a:r>
              <a:rPr lang="en-US" sz="2400" dirty="0" smtClean="0">
                <a:solidFill>
                  <a:schemeClr val="accent2"/>
                </a:solidFill>
              </a:rPr>
              <a:t>KB2</a:t>
            </a:r>
            <a:endParaRPr lang="en-US" sz="2400" dirty="0">
              <a:solidFill>
                <a:schemeClr val="accent2"/>
              </a:solidFill>
            </a:endParaRPr>
          </a:p>
        </p:txBody>
      </p:sp>
      <p:sp>
        <p:nvSpPr>
          <p:cNvPr id="24" name="TextBox 13"/>
          <p:cNvSpPr txBox="1"/>
          <p:nvPr/>
        </p:nvSpPr>
        <p:spPr>
          <a:xfrm>
            <a:off x="1295400" y="4164995"/>
            <a:ext cx="1580456" cy="1951753"/>
          </a:xfrm>
          <a:prstGeom prst="rect">
            <a:avLst/>
          </a:prstGeom>
          <a:noFill/>
        </p:spPr>
        <p:txBody>
          <a:bodyPr wrap="square" rtlCol="0">
            <a:spAutoFit/>
          </a:bodyPr>
          <a:lstStyle/>
          <a:p>
            <a:pPr>
              <a:spcBef>
                <a:spcPts val="0"/>
              </a:spcBef>
              <a:buNone/>
            </a:pPr>
            <a:r>
              <a:rPr lang="en-US" sz="2400" dirty="0" smtClean="0"/>
              <a:t>about</a:t>
            </a:r>
          </a:p>
          <a:p>
            <a:pPr>
              <a:spcBef>
                <a:spcPts val="0"/>
              </a:spcBef>
              <a:buNone/>
            </a:pPr>
            <a:r>
              <a:rPr lang="en-US" sz="2400" dirty="0" smtClean="0"/>
              <a:t>architect</a:t>
            </a:r>
          </a:p>
          <a:p>
            <a:pPr>
              <a:spcBef>
                <a:spcPts val="0"/>
              </a:spcBef>
              <a:buNone/>
            </a:pPr>
            <a:r>
              <a:rPr lang="en-US" sz="2400" dirty="0" smtClean="0"/>
              <a:t>year</a:t>
            </a:r>
          </a:p>
          <a:p>
            <a:pPr>
              <a:spcBef>
                <a:spcPts val="0"/>
              </a:spcBef>
              <a:buNone/>
            </a:pPr>
            <a:r>
              <a:rPr lang="en-US" sz="2400" dirty="0" smtClean="0"/>
              <a:t>born</a:t>
            </a:r>
          </a:p>
          <a:p>
            <a:pPr>
              <a:spcBef>
                <a:spcPts val="0"/>
              </a:spcBef>
              <a:buNone/>
            </a:pPr>
            <a:r>
              <a:rPr lang="en-US" sz="2400" dirty="0" smtClean="0"/>
              <a:t>located</a:t>
            </a:r>
          </a:p>
        </p:txBody>
      </p:sp>
      <p:sp>
        <p:nvSpPr>
          <p:cNvPr id="25" name="TextBox 14"/>
          <p:cNvSpPr txBox="1"/>
          <p:nvPr/>
        </p:nvSpPr>
        <p:spPr>
          <a:xfrm>
            <a:off x="6116216" y="4164994"/>
            <a:ext cx="2545184" cy="1625692"/>
          </a:xfrm>
          <a:prstGeom prst="rect">
            <a:avLst/>
          </a:prstGeom>
          <a:noFill/>
        </p:spPr>
        <p:txBody>
          <a:bodyPr wrap="square" tIns="72000" spcCol="1008000" rtlCol="0">
            <a:spAutoFit/>
          </a:bodyPr>
          <a:lstStyle/>
          <a:p>
            <a:pPr>
              <a:spcBef>
                <a:spcPts val="0"/>
              </a:spcBef>
              <a:buNone/>
            </a:pPr>
            <a:r>
              <a:rPr lang="en-US" sz="2400" dirty="0" smtClean="0"/>
              <a:t>work</a:t>
            </a:r>
          </a:p>
          <a:p>
            <a:pPr>
              <a:spcBef>
                <a:spcPts val="0"/>
              </a:spcBef>
              <a:buNone/>
            </a:pPr>
            <a:r>
              <a:rPr lang="en-US" sz="2400" dirty="0" smtClean="0"/>
              <a:t>artist</a:t>
            </a:r>
          </a:p>
          <a:p>
            <a:pPr>
              <a:spcBef>
                <a:spcPts val="0"/>
              </a:spcBef>
              <a:buNone/>
            </a:pPr>
            <a:r>
              <a:rPr lang="en-US" sz="2400" dirty="0" smtClean="0"/>
              <a:t>year-constructed</a:t>
            </a:r>
          </a:p>
          <a:p>
            <a:pPr>
              <a:spcBef>
                <a:spcPts val="0"/>
              </a:spcBef>
              <a:buNone/>
            </a:pPr>
            <a:r>
              <a:rPr lang="en-US" sz="2400" dirty="0" smtClean="0"/>
              <a:t>location</a:t>
            </a:r>
          </a:p>
        </p:txBody>
      </p:sp>
      <p:cxnSp>
        <p:nvCxnSpPr>
          <p:cNvPr id="26" name="Straight Arrow Connector 20"/>
          <p:cNvCxnSpPr/>
          <p:nvPr/>
        </p:nvCxnSpPr>
        <p:spPr>
          <a:xfrm>
            <a:off x="2812705" y="4365490"/>
            <a:ext cx="3325529" cy="51004"/>
          </a:xfrm>
          <a:prstGeom prst="straightConnector1">
            <a:avLst/>
          </a:prstGeom>
          <a:ln w="28575" cmpd="sng">
            <a:solidFill>
              <a:schemeClr val="accent1"/>
            </a:solidFill>
            <a:headEnd type="diamond"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6" name="Straight Arrow Connector 20"/>
          <p:cNvCxnSpPr/>
          <p:nvPr/>
        </p:nvCxnSpPr>
        <p:spPr>
          <a:xfrm flipV="1">
            <a:off x="2812705" y="4498161"/>
            <a:ext cx="3325529" cy="190679"/>
          </a:xfrm>
          <a:prstGeom prst="straightConnector1">
            <a:avLst/>
          </a:prstGeom>
          <a:ln w="28575" cmpd="sng">
            <a:solidFill>
              <a:schemeClr val="accent1"/>
            </a:solidFill>
            <a:headEnd type="diamond"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7" name="Straight Arrow Connector 20"/>
          <p:cNvCxnSpPr>
            <a:stCxn id="24" idx="3"/>
          </p:cNvCxnSpPr>
          <p:nvPr/>
        </p:nvCxnSpPr>
        <p:spPr>
          <a:xfrm>
            <a:off x="2875856" y="5140872"/>
            <a:ext cx="3262378" cy="18061"/>
          </a:xfrm>
          <a:prstGeom prst="straightConnector1">
            <a:avLst/>
          </a:prstGeom>
          <a:ln w="28575" cmpd="sng">
            <a:solidFill>
              <a:schemeClr val="accent1"/>
            </a:solidFill>
            <a:headEnd type="diamond"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38" name="Straight Arrow Connector 20"/>
          <p:cNvCxnSpPr/>
          <p:nvPr/>
        </p:nvCxnSpPr>
        <p:spPr>
          <a:xfrm flipV="1">
            <a:off x="2851617" y="5243724"/>
            <a:ext cx="3286617" cy="303998"/>
          </a:xfrm>
          <a:prstGeom prst="straightConnector1">
            <a:avLst/>
          </a:prstGeom>
          <a:ln w="28575" cmpd="sng">
            <a:solidFill>
              <a:schemeClr val="accent1"/>
            </a:solidFill>
            <a:headEnd type="diamond"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45" name="Straight Arrow Connector 20"/>
          <p:cNvCxnSpPr/>
          <p:nvPr/>
        </p:nvCxnSpPr>
        <p:spPr>
          <a:xfrm flipV="1">
            <a:off x="2810302" y="5571823"/>
            <a:ext cx="3386026" cy="292207"/>
          </a:xfrm>
          <a:prstGeom prst="straightConnector1">
            <a:avLst/>
          </a:prstGeom>
          <a:ln w="28575" cmpd="sng">
            <a:solidFill>
              <a:schemeClr val="accent1"/>
            </a:solidFill>
            <a:headEnd type="diamond"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0" name="Straight Arrow Connector 46"/>
          <p:cNvCxnSpPr/>
          <p:nvPr/>
        </p:nvCxnSpPr>
        <p:spPr>
          <a:xfrm flipH="1" flipV="1">
            <a:off x="2802727" y="4766820"/>
            <a:ext cx="3310206" cy="39198"/>
          </a:xfrm>
          <a:prstGeom prst="straightConnector1">
            <a:avLst/>
          </a:prstGeom>
          <a:ln w="28575">
            <a:solidFill>
              <a:schemeClr val="accent2"/>
            </a:solidFill>
            <a:headEnd type="diamond"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1" name="Straight Arrow Connector 46"/>
          <p:cNvCxnSpPr/>
          <p:nvPr/>
        </p:nvCxnSpPr>
        <p:spPr>
          <a:xfrm flipH="1" flipV="1">
            <a:off x="2810302" y="5068576"/>
            <a:ext cx="3302631" cy="28739"/>
          </a:xfrm>
          <a:prstGeom prst="straightConnector1">
            <a:avLst/>
          </a:prstGeom>
          <a:ln w="28575">
            <a:solidFill>
              <a:schemeClr val="accent2"/>
            </a:solidFill>
            <a:headEnd type="diamond"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3" name="Straight Arrow Connector 46"/>
          <p:cNvCxnSpPr/>
          <p:nvPr/>
        </p:nvCxnSpPr>
        <p:spPr>
          <a:xfrm flipH="1">
            <a:off x="2802727" y="5682391"/>
            <a:ext cx="3335507" cy="303063"/>
          </a:xfrm>
          <a:prstGeom prst="straightConnector1">
            <a:avLst/>
          </a:prstGeom>
          <a:ln w="28575">
            <a:solidFill>
              <a:schemeClr val="accent2"/>
            </a:solidFill>
            <a:headEnd type="diamond"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58" name="Straight Arrow Connector 46"/>
          <p:cNvCxnSpPr/>
          <p:nvPr/>
        </p:nvCxnSpPr>
        <p:spPr>
          <a:xfrm flipH="1" flipV="1">
            <a:off x="2802727" y="4267911"/>
            <a:ext cx="3310206" cy="39198"/>
          </a:xfrm>
          <a:prstGeom prst="straightConnector1">
            <a:avLst/>
          </a:prstGeom>
          <a:ln w="28575">
            <a:solidFill>
              <a:schemeClr val="accent2"/>
            </a:solidFill>
            <a:headEnd type="diamond" w="med" len="med"/>
            <a:tailEnd type="triangle" w="med" len="med"/>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1022185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fade">
                                      <p:cBhvr>
                                        <p:cTn id="12" dur="500"/>
                                        <p:tgtEl>
                                          <p:spTgt spid="3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5"/>
                                        </p:tgtEl>
                                        <p:attrNameLst>
                                          <p:attrName>style.visibility</p:attrName>
                                        </p:attrNameLst>
                                      </p:cBhvr>
                                      <p:to>
                                        <p:strVal val="visible"/>
                                      </p:to>
                                    </p:set>
                                    <p:animEffect transition="in" filter="fade">
                                      <p:cBhvr>
                                        <p:cTn id="22" dur="500"/>
                                        <p:tgtEl>
                                          <p:spTgt spid="4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8"/>
                                        </p:tgtEl>
                                        <p:attrNameLst>
                                          <p:attrName>style.visibility</p:attrName>
                                        </p:attrNameLst>
                                      </p:cBhvr>
                                      <p:to>
                                        <p:strVal val="visible"/>
                                      </p:to>
                                    </p:set>
                                    <p:animEffect transition="in" filter="fade">
                                      <p:cBhvr>
                                        <p:cTn id="27" dur="500"/>
                                        <p:tgtEl>
                                          <p:spTgt spid="5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fade">
                                      <p:cBhvr>
                                        <p:cTn id="32" dur="500"/>
                                        <p:tgtEl>
                                          <p:spTgt spid="5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1"/>
                                        </p:tgtEl>
                                        <p:attrNameLst>
                                          <p:attrName>style.visibility</p:attrName>
                                        </p:attrNameLst>
                                      </p:cBhvr>
                                      <p:to>
                                        <p:strVal val="visible"/>
                                      </p:to>
                                    </p:set>
                                    <p:animEffect transition="in" filter="fade">
                                      <p:cBhvr>
                                        <p:cTn id="37" dur="500"/>
                                        <p:tgtEl>
                                          <p:spTgt spid="5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fade">
                                      <p:cBhvr>
                                        <p:cTn id="42"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2919" y="914398"/>
            <a:ext cx="8735438" cy="4943407"/>
          </a:xfrm>
        </p:spPr>
        <p:txBody>
          <a:bodyPr/>
          <a:lstStyle/>
          <a:p>
            <a:r>
              <a:rPr lang="en-GB" sz="2400" dirty="0"/>
              <a:t>Compute the </a:t>
            </a:r>
            <a:r>
              <a:rPr lang="en-GB" sz="2400" dirty="0">
                <a:solidFill>
                  <a:srgbClr val="0000FF"/>
                </a:solidFill>
              </a:rPr>
              <a:t>transitive closure </a:t>
            </a:r>
            <a:r>
              <a:rPr lang="en-GB" sz="2400" dirty="0"/>
              <a:t>of the generated attribute pairs</a:t>
            </a:r>
          </a:p>
          <a:p>
            <a:pPr lvl="1"/>
            <a:r>
              <a:rPr lang="en-GB" dirty="0"/>
              <a:t>Connected attributes form </a:t>
            </a:r>
            <a:r>
              <a:rPr lang="en-GB" dirty="0" smtClean="0">
                <a:solidFill>
                  <a:srgbClr val="0000FF"/>
                </a:solidFill>
              </a:rPr>
              <a:t>clusters</a:t>
            </a:r>
            <a:endParaRPr lang="en-GB" dirty="0">
              <a:solidFill>
                <a:srgbClr val="0000FF"/>
              </a:solidFill>
            </a:endParaRPr>
          </a:p>
          <a:p>
            <a:r>
              <a:rPr lang="en-GB" sz="2400" dirty="0" smtClean="0"/>
              <a:t>Example: Pairs </a:t>
            </a:r>
            <a:r>
              <a:rPr lang="en-GB" sz="2400" dirty="0"/>
              <a:t>(about, work), (work, about), (artist, architect), (architect, </a:t>
            </a:r>
            <a:r>
              <a:rPr lang="en-GB" sz="2400" dirty="0" smtClean="0"/>
              <a:t>work)</a:t>
            </a:r>
            <a:endParaRPr lang="el-GR" sz="2400"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44</a:t>
            </a:fld>
            <a:endParaRPr lang="en-US" dirty="0"/>
          </a:p>
        </p:txBody>
      </p:sp>
      <p:sp>
        <p:nvSpPr>
          <p:cNvPr id="5" name="Titre 1"/>
          <p:cNvSpPr>
            <a:spLocks noGrp="1"/>
          </p:cNvSpPr>
          <p:nvPr>
            <p:ph type="title"/>
          </p:nvPr>
        </p:nvSpPr>
        <p:spPr>
          <a:xfrm>
            <a:off x="1" y="0"/>
            <a:ext cx="9144000" cy="734483"/>
          </a:xfrm>
        </p:spPr>
        <p:txBody>
          <a:bodyPr/>
          <a:lstStyle/>
          <a:p>
            <a:r>
              <a:rPr lang="en-GB" dirty="0"/>
              <a:t>Attribute Clustering </a:t>
            </a:r>
            <a:r>
              <a:rPr lang="en-GB" dirty="0" smtClean="0"/>
              <a:t>Blocking: Example</a:t>
            </a:r>
            <a:endParaRPr lang="el-GR" dirty="0"/>
          </a:p>
        </p:txBody>
      </p:sp>
      <p:sp>
        <p:nvSpPr>
          <p:cNvPr id="6" name="Rounded Rectangle 10"/>
          <p:cNvSpPr/>
          <p:nvPr/>
        </p:nvSpPr>
        <p:spPr>
          <a:xfrm>
            <a:off x="5946930" y="2946441"/>
            <a:ext cx="2524059" cy="1619964"/>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buNone/>
            </a:pPr>
            <a:endParaRPr lang="en-US" sz="2400" dirty="0"/>
          </a:p>
        </p:txBody>
      </p:sp>
      <p:sp>
        <p:nvSpPr>
          <p:cNvPr id="7" name="Rounded Rectangle 4"/>
          <p:cNvSpPr/>
          <p:nvPr/>
        </p:nvSpPr>
        <p:spPr>
          <a:xfrm>
            <a:off x="1198123" y="2949036"/>
            <a:ext cx="1674483" cy="1951753"/>
          </a:xfrm>
          <a:prstGeom prst="roundRect">
            <a:avLst/>
          </a:prstGeom>
          <a:noFill/>
          <a:ln>
            <a:solidFill>
              <a:schemeClr val="accent1"/>
            </a:solidFill>
          </a:ln>
        </p:spPr>
        <p:style>
          <a:lnRef idx="2">
            <a:schemeClr val="dk1"/>
          </a:lnRef>
          <a:fillRef idx="1">
            <a:schemeClr val="lt1"/>
          </a:fillRef>
          <a:effectRef idx="0">
            <a:schemeClr val="dk1"/>
          </a:effectRef>
          <a:fontRef idx="minor">
            <a:schemeClr val="dk1"/>
          </a:fontRef>
        </p:style>
        <p:txBody>
          <a:bodyPr rtlCol="0" anchor="ctr"/>
          <a:lstStyle/>
          <a:p>
            <a:pPr algn="ctr">
              <a:buNone/>
            </a:pPr>
            <a:endParaRPr lang="en-US" sz="2400" dirty="0">
              <a:solidFill>
                <a:schemeClr val="accent1"/>
              </a:solidFill>
            </a:endParaRPr>
          </a:p>
        </p:txBody>
      </p:sp>
      <p:sp>
        <p:nvSpPr>
          <p:cNvPr id="8" name="TextBox 11"/>
          <p:cNvSpPr txBox="1"/>
          <p:nvPr/>
        </p:nvSpPr>
        <p:spPr>
          <a:xfrm>
            <a:off x="1689190" y="2579705"/>
            <a:ext cx="817581" cy="469039"/>
          </a:xfrm>
          <a:prstGeom prst="rect">
            <a:avLst/>
          </a:prstGeom>
          <a:noFill/>
        </p:spPr>
        <p:txBody>
          <a:bodyPr wrap="square" rtlCol="0">
            <a:spAutoFit/>
          </a:bodyPr>
          <a:lstStyle/>
          <a:p>
            <a:pPr>
              <a:buNone/>
            </a:pPr>
            <a:r>
              <a:rPr lang="en-US" sz="2400" dirty="0" smtClean="0">
                <a:solidFill>
                  <a:schemeClr val="accent1"/>
                </a:solidFill>
              </a:rPr>
              <a:t>KB1</a:t>
            </a:r>
            <a:endParaRPr lang="en-US" sz="2400" dirty="0">
              <a:solidFill>
                <a:schemeClr val="accent1"/>
              </a:solidFill>
            </a:endParaRPr>
          </a:p>
        </p:txBody>
      </p:sp>
      <p:sp>
        <p:nvSpPr>
          <p:cNvPr id="9" name="TextBox 12"/>
          <p:cNvSpPr txBox="1"/>
          <p:nvPr/>
        </p:nvSpPr>
        <p:spPr>
          <a:xfrm>
            <a:off x="6434762" y="2577108"/>
            <a:ext cx="817027" cy="469039"/>
          </a:xfrm>
          <a:prstGeom prst="rect">
            <a:avLst/>
          </a:prstGeom>
          <a:noFill/>
        </p:spPr>
        <p:txBody>
          <a:bodyPr wrap="square" rtlCol="0">
            <a:spAutoFit/>
          </a:bodyPr>
          <a:lstStyle/>
          <a:p>
            <a:pPr>
              <a:buNone/>
            </a:pPr>
            <a:r>
              <a:rPr lang="en-US" sz="2400" dirty="0" smtClean="0">
                <a:solidFill>
                  <a:schemeClr val="accent2"/>
                </a:solidFill>
              </a:rPr>
              <a:t>KB2</a:t>
            </a:r>
            <a:endParaRPr lang="en-US" sz="2400" dirty="0">
              <a:solidFill>
                <a:schemeClr val="accent2"/>
              </a:solidFill>
            </a:endParaRPr>
          </a:p>
        </p:txBody>
      </p:sp>
      <p:sp>
        <p:nvSpPr>
          <p:cNvPr id="10" name="TextBox 13"/>
          <p:cNvSpPr txBox="1"/>
          <p:nvPr/>
        </p:nvSpPr>
        <p:spPr>
          <a:xfrm>
            <a:off x="1198123" y="2949037"/>
            <a:ext cx="1580456" cy="1975862"/>
          </a:xfrm>
          <a:prstGeom prst="rect">
            <a:avLst/>
          </a:prstGeom>
          <a:noFill/>
        </p:spPr>
        <p:txBody>
          <a:bodyPr wrap="square" rtlCol="0">
            <a:spAutoFit/>
          </a:bodyPr>
          <a:lstStyle/>
          <a:p>
            <a:pPr>
              <a:spcBef>
                <a:spcPts val="0"/>
              </a:spcBef>
              <a:buNone/>
            </a:pPr>
            <a:r>
              <a:rPr lang="en-US" sz="2400" dirty="0" smtClean="0">
                <a:solidFill>
                  <a:srgbClr val="0000FF"/>
                </a:solidFill>
              </a:rPr>
              <a:t>about</a:t>
            </a:r>
          </a:p>
          <a:p>
            <a:pPr>
              <a:spcBef>
                <a:spcPts val="0"/>
              </a:spcBef>
              <a:buNone/>
            </a:pPr>
            <a:r>
              <a:rPr lang="en-US" sz="2400" dirty="0" smtClean="0">
                <a:solidFill>
                  <a:srgbClr val="0000FF"/>
                </a:solidFill>
              </a:rPr>
              <a:t>architect</a:t>
            </a:r>
          </a:p>
          <a:p>
            <a:pPr>
              <a:spcBef>
                <a:spcPts val="0"/>
              </a:spcBef>
              <a:buNone/>
            </a:pPr>
            <a:r>
              <a:rPr lang="en-US" sz="2400" dirty="0" smtClean="0">
                <a:solidFill>
                  <a:srgbClr val="008000"/>
                </a:solidFill>
              </a:rPr>
              <a:t>year</a:t>
            </a:r>
          </a:p>
          <a:p>
            <a:pPr>
              <a:spcBef>
                <a:spcPts val="0"/>
              </a:spcBef>
              <a:buNone/>
            </a:pPr>
            <a:r>
              <a:rPr lang="en-US" sz="2400" dirty="0" smtClean="0">
                <a:solidFill>
                  <a:srgbClr val="008000"/>
                </a:solidFill>
              </a:rPr>
              <a:t>born</a:t>
            </a:r>
          </a:p>
          <a:p>
            <a:pPr>
              <a:spcBef>
                <a:spcPts val="0"/>
              </a:spcBef>
              <a:buNone/>
            </a:pPr>
            <a:r>
              <a:rPr lang="en-US" sz="2400" dirty="0" smtClean="0">
                <a:solidFill>
                  <a:srgbClr val="E46C0A"/>
                </a:solidFill>
              </a:rPr>
              <a:t>located</a:t>
            </a:r>
          </a:p>
        </p:txBody>
      </p:sp>
      <p:sp>
        <p:nvSpPr>
          <p:cNvPr id="11" name="TextBox 14"/>
          <p:cNvSpPr txBox="1"/>
          <p:nvPr/>
        </p:nvSpPr>
        <p:spPr>
          <a:xfrm>
            <a:off x="6018939" y="2949036"/>
            <a:ext cx="2545184" cy="1625692"/>
          </a:xfrm>
          <a:prstGeom prst="rect">
            <a:avLst/>
          </a:prstGeom>
          <a:noFill/>
        </p:spPr>
        <p:txBody>
          <a:bodyPr wrap="square" tIns="72000" spcCol="1008000" rtlCol="0">
            <a:spAutoFit/>
          </a:bodyPr>
          <a:lstStyle/>
          <a:p>
            <a:pPr>
              <a:spcBef>
                <a:spcPts val="0"/>
              </a:spcBef>
              <a:buNone/>
            </a:pPr>
            <a:r>
              <a:rPr lang="en-US" sz="2400" dirty="0" smtClean="0">
                <a:solidFill>
                  <a:srgbClr val="0000FF"/>
                </a:solidFill>
              </a:rPr>
              <a:t>work</a:t>
            </a:r>
          </a:p>
          <a:p>
            <a:pPr>
              <a:spcBef>
                <a:spcPts val="0"/>
              </a:spcBef>
              <a:buNone/>
            </a:pPr>
            <a:r>
              <a:rPr lang="en-US" sz="2400" dirty="0" smtClean="0">
                <a:solidFill>
                  <a:srgbClr val="0000FF"/>
                </a:solidFill>
              </a:rPr>
              <a:t>artist</a:t>
            </a:r>
          </a:p>
          <a:p>
            <a:pPr>
              <a:spcBef>
                <a:spcPts val="0"/>
              </a:spcBef>
              <a:buNone/>
            </a:pPr>
            <a:r>
              <a:rPr lang="en-US" sz="2400" dirty="0" smtClean="0">
                <a:solidFill>
                  <a:srgbClr val="008000"/>
                </a:solidFill>
              </a:rPr>
              <a:t>year-constructed</a:t>
            </a:r>
          </a:p>
          <a:p>
            <a:pPr>
              <a:spcBef>
                <a:spcPts val="0"/>
              </a:spcBef>
              <a:buNone/>
            </a:pPr>
            <a:r>
              <a:rPr lang="en-US" sz="2400" dirty="0" smtClean="0">
                <a:solidFill>
                  <a:srgbClr val="E46C0A"/>
                </a:solidFill>
              </a:rPr>
              <a:t>location</a:t>
            </a:r>
          </a:p>
        </p:txBody>
      </p:sp>
      <p:cxnSp>
        <p:nvCxnSpPr>
          <p:cNvPr id="12" name="Straight Arrow Connector 20"/>
          <p:cNvCxnSpPr/>
          <p:nvPr/>
        </p:nvCxnSpPr>
        <p:spPr>
          <a:xfrm>
            <a:off x="2715428" y="3149532"/>
            <a:ext cx="3325529" cy="51004"/>
          </a:xfrm>
          <a:prstGeom prst="straightConnector1">
            <a:avLst/>
          </a:prstGeom>
          <a:ln w="28575" cmpd="sng">
            <a:solidFill>
              <a:schemeClr val="accent2"/>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3" name="Straight Arrow Connector 20"/>
          <p:cNvCxnSpPr/>
          <p:nvPr/>
        </p:nvCxnSpPr>
        <p:spPr>
          <a:xfrm flipV="1">
            <a:off x="2715428" y="3282203"/>
            <a:ext cx="3325529" cy="190679"/>
          </a:xfrm>
          <a:prstGeom prst="straightConnector1">
            <a:avLst/>
          </a:prstGeom>
          <a:ln w="28575" cmpd="sng">
            <a:solidFill>
              <a:schemeClr val="accent1"/>
            </a:solidFill>
            <a:headEnd type="diamond"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5" name="Straight Arrow Connector 20"/>
          <p:cNvCxnSpPr/>
          <p:nvPr/>
        </p:nvCxnSpPr>
        <p:spPr>
          <a:xfrm flipV="1">
            <a:off x="2754340" y="4027766"/>
            <a:ext cx="3286617" cy="303998"/>
          </a:xfrm>
          <a:prstGeom prst="straightConnector1">
            <a:avLst/>
          </a:prstGeom>
          <a:ln w="28575" cmpd="sng">
            <a:solidFill>
              <a:srgbClr val="008000"/>
            </a:solidFill>
            <a:headEnd type="diamond"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7" name="Straight Arrow Connector 46"/>
          <p:cNvCxnSpPr/>
          <p:nvPr/>
        </p:nvCxnSpPr>
        <p:spPr>
          <a:xfrm flipH="1" flipV="1">
            <a:off x="2705450" y="3550862"/>
            <a:ext cx="3310206" cy="39198"/>
          </a:xfrm>
          <a:prstGeom prst="straightConnector1">
            <a:avLst/>
          </a:prstGeom>
          <a:ln w="28575">
            <a:solidFill>
              <a:schemeClr val="accent2"/>
            </a:solidFill>
            <a:headEnd type="diamond"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8" name="Straight Arrow Connector 46"/>
          <p:cNvCxnSpPr/>
          <p:nvPr/>
        </p:nvCxnSpPr>
        <p:spPr>
          <a:xfrm flipH="1" flipV="1">
            <a:off x="2713025" y="3823434"/>
            <a:ext cx="3302631" cy="28739"/>
          </a:xfrm>
          <a:prstGeom prst="straightConnector1">
            <a:avLst/>
          </a:prstGeom>
          <a:ln w="28575">
            <a:solidFill>
              <a:srgbClr val="008000"/>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cxnSp>
        <p:nvCxnSpPr>
          <p:cNvPr id="19" name="Straight Arrow Connector 46"/>
          <p:cNvCxnSpPr/>
          <p:nvPr/>
        </p:nvCxnSpPr>
        <p:spPr>
          <a:xfrm flipH="1">
            <a:off x="2705450" y="4380029"/>
            <a:ext cx="3335507" cy="303063"/>
          </a:xfrm>
          <a:prstGeom prst="straightConnector1">
            <a:avLst/>
          </a:prstGeom>
          <a:ln w="28575">
            <a:solidFill>
              <a:srgbClr val="E46C0A"/>
            </a:solidFill>
            <a:headEnd type="triangle" w="med" len="med"/>
            <a:tailEnd type="triangle" w="med" len="med"/>
          </a:ln>
        </p:spPr>
        <p:style>
          <a:lnRef idx="2">
            <a:schemeClr val="accent1"/>
          </a:lnRef>
          <a:fillRef idx="0">
            <a:schemeClr val="accent1"/>
          </a:fillRef>
          <a:effectRef idx="1">
            <a:schemeClr val="accent1"/>
          </a:effectRef>
          <a:fontRef idx="minor">
            <a:schemeClr val="tx1"/>
          </a:fontRef>
        </p:style>
      </p:cxnSp>
      <p:grpSp>
        <p:nvGrpSpPr>
          <p:cNvPr id="20" name="Group 32"/>
          <p:cNvGrpSpPr/>
          <p:nvPr/>
        </p:nvGrpSpPr>
        <p:grpSpPr>
          <a:xfrm>
            <a:off x="1154087" y="5010083"/>
            <a:ext cx="1882553" cy="1377206"/>
            <a:chOff x="457200" y="3122622"/>
            <a:chExt cx="1882553" cy="1377206"/>
          </a:xfrm>
        </p:grpSpPr>
        <p:sp>
          <p:nvSpPr>
            <p:cNvPr id="21" name="Oval 58"/>
            <p:cNvSpPr/>
            <p:nvPr/>
          </p:nvSpPr>
          <p:spPr>
            <a:xfrm>
              <a:off x="683569" y="3212976"/>
              <a:ext cx="1656184" cy="1286852"/>
            </a:xfrm>
            <a:prstGeom prst="ellipse">
              <a:avLst/>
            </a:prstGeom>
            <a:ln w="25400"/>
          </p:spPr>
          <p:style>
            <a:lnRef idx="2">
              <a:schemeClr val="accent4"/>
            </a:lnRef>
            <a:fillRef idx="1">
              <a:schemeClr val="lt1"/>
            </a:fillRef>
            <a:effectRef idx="0">
              <a:schemeClr val="accent4"/>
            </a:effectRef>
            <a:fontRef idx="minor">
              <a:schemeClr val="dk1"/>
            </a:fontRef>
          </p:style>
          <p:txBody>
            <a:bodyPr rtlCol="0" anchor="ctr"/>
            <a:lstStyle/>
            <a:p>
              <a:pPr algn="ctr">
                <a:spcBef>
                  <a:spcPts val="0"/>
                </a:spcBef>
                <a:buNone/>
              </a:pPr>
              <a:r>
                <a:rPr lang="en-US" sz="2000" dirty="0" smtClean="0">
                  <a:solidFill>
                    <a:srgbClr val="0000FF"/>
                  </a:solidFill>
                </a:rPr>
                <a:t>about</a:t>
              </a:r>
            </a:p>
            <a:p>
              <a:pPr algn="ctr">
                <a:spcBef>
                  <a:spcPts val="0"/>
                </a:spcBef>
                <a:buNone/>
              </a:pPr>
              <a:r>
                <a:rPr lang="en-US" sz="2000" dirty="0" smtClean="0">
                  <a:solidFill>
                    <a:srgbClr val="0000FF"/>
                  </a:solidFill>
                </a:rPr>
                <a:t>work</a:t>
              </a:r>
            </a:p>
            <a:p>
              <a:pPr algn="ctr">
                <a:spcBef>
                  <a:spcPts val="0"/>
                </a:spcBef>
                <a:buNone/>
              </a:pPr>
              <a:r>
                <a:rPr lang="en-US" sz="2000" dirty="0" smtClean="0">
                  <a:solidFill>
                    <a:srgbClr val="0000FF"/>
                  </a:solidFill>
                </a:rPr>
                <a:t>architect</a:t>
              </a:r>
            </a:p>
            <a:p>
              <a:pPr algn="ctr">
                <a:spcBef>
                  <a:spcPts val="0"/>
                </a:spcBef>
                <a:buNone/>
              </a:pPr>
              <a:r>
                <a:rPr lang="en-US" sz="2000" dirty="0" smtClean="0">
                  <a:solidFill>
                    <a:srgbClr val="0000FF"/>
                  </a:solidFill>
                </a:rPr>
                <a:t>artist</a:t>
              </a:r>
              <a:endParaRPr lang="en-US" sz="2000" dirty="0">
                <a:solidFill>
                  <a:srgbClr val="0000FF"/>
                </a:solidFill>
              </a:endParaRPr>
            </a:p>
          </p:txBody>
        </p:sp>
        <p:sp>
          <p:nvSpPr>
            <p:cNvPr id="22" name="TextBox 59"/>
            <p:cNvSpPr txBox="1"/>
            <p:nvPr/>
          </p:nvSpPr>
          <p:spPr>
            <a:xfrm>
              <a:off x="457200" y="3122622"/>
              <a:ext cx="616347" cy="406265"/>
            </a:xfrm>
            <a:prstGeom prst="rect">
              <a:avLst/>
            </a:prstGeom>
            <a:noFill/>
          </p:spPr>
          <p:txBody>
            <a:bodyPr wrap="square" rtlCol="0">
              <a:spAutoFit/>
            </a:bodyPr>
            <a:lstStyle/>
            <a:p>
              <a:pPr>
                <a:spcBef>
                  <a:spcPts val="0"/>
                </a:spcBef>
                <a:buNone/>
              </a:pPr>
              <a:r>
                <a:rPr lang="en-US" sz="2000" dirty="0" smtClean="0"/>
                <a:t>C1</a:t>
              </a:r>
              <a:endParaRPr lang="en-US" sz="2000" dirty="0"/>
            </a:p>
          </p:txBody>
        </p:sp>
      </p:grpSp>
      <p:grpSp>
        <p:nvGrpSpPr>
          <p:cNvPr id="23" name="Group 33"/>
          <p:cNvGrpSpPr/>
          <p:nvPr/>
        </p:nvGrpSpPr>
        <p:grpSpPr>
          <a:xfrm>
            <a:off x="3286062" y="5121925"/>
            <a:ext cx="3148699" cy="1018310"/>
            <a:chOff x="2858057" y="2986754"/>
            <a:chExt cx="2650047" cy="1018310"/>
          </a:xfrm>
        </p:grpSpPr>
        <p:sp>
          <p:nvSpPr>
            <p:cNvPr id="24" name="Oval 67"/>
            <p:cNvSpPr/>
            <p:nvPr/>
          </p:nvSpPr>
          <p:spPr>
            <a:xfrm>
              <a:off x="2987825" y="3140968"/>
              <a:ext cx="2520279" cy="864096"/>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spcBef>
                  <a:spcPts val="0"/>
                </a:spcBef>
                <a:buNone/>
              </a:pPr>
              <a:r>
                <a:rPr lang="en-US" sz="2000" dirty="0" smtClean="0">
                  <a:solidFill>
                    <a:srgbClr val="008000"/>
                  </a:solidFill>
                </a:rPr>
                <a:t>year</a:t>
              </a:r>
            </a:p>
            <a:p>
              <a:pPr algn="ctr">
                <a:spcBef>
                  <a:spcPts val="0"/>
                </a:spcBef>
                <a:buNone/>
              </a:pPr>
              <a:r>
                <a:rPr lang="en-US" sz="2000" dirty="0" smtClean="0">
                  <a:solidFill>
                    <a:srgbClr val="008000"/>
                  </a:solidFill>
                </a:rPr>
                <a:t>year-constructed</a:t>
              </a:r>
            </a:p>
            <a:p>
              <a:pPr algn="ctr">
                <a:spcBef>
                  <a:spcPts val="0"/>
                </a:spcBef>
                <a:buNone/>
              </a:pPr>
              <a:r>
                <a:rPr lang="en-US" sz="2000" dirty="0" smtClean="0">
                  <a:solidFill>
                    <a:srgbClr val="008000"/>
                  </a:solidFill>
                </a:rPr>
                <a:t>born</a:t>
              </a:r>
              <a:endParaRPr lang="en-US" sz="2000" dirty="0">
                <a:solidFill>
                  <a:srgbClr val="008000"/>
                </a:solidFill>
              </a:endParaRPr>
            </a:p>
          </p:txBody>
        </p:sp>
        <p:sp>
          <p:nvSpPr>
            <p:cNvPr id="25" name="TextBox 68"/>
            <p:cNvSpPr txBox="1"/>
            <p:nvPr/>
          </p:nvSpPr>
          <p:spPr>
            <a:xfrm>
              <a:off x="2858057" y="2986754"/>
              <a:ext cx="498617" cy="406265"/>
            </a:xfrm>
            <a:prstGeom prst="rect">
              <a:avLst/>
            </a:prstGeom>
            <a:noFill/>
          </p:spPr>
          <p:txBody>
            <a:bodyPr wrap="square" rtlCol="0">
              <a:spAutoFit/>
            </a:bodyPr>
            <a:lstStyle/>
            <a:p>
              <a:pPr>
                <a:spcBef>
                  <a:spcPts val="0"/>
                </a:spcBef>
                <a:buNone/>
              </a:pPr>
              <a:r>
                <a:rPr lang="en-US" sz="2000" dirty="0" smtClean="0"/>
                <a:t>C2</a:t>
              </a:r>
              <a:endParaRPr lang="en-US" sz="2000" dirty="0"/>
            </a:p>
          </p:txBody>
        </p:sp>
      </p:grpSp>
      <p:grpSp>
        <p:nvGrpSpPr>
          <p:cNvPr id="26" name="Group 34"/>
          <p:cNvGrpSpPr/>
          <p:nvPr/>
        </p:nvGrpSpPr>
        <p:grpSpPr>
          <a:xfrm>
            <a:off x="6423735" y="5172187"/>
            <a:ext cx="1958265" cy="975550"/>
            <a:chOff x="5726848" y="3256031"/>
            <a:chExt cx="1653465" cy="975550"/>
          </a:xfrm>
        </p:grpSpPr>
        <p:sp>
          <p:nvSpPr>
            <p:cNvPr id="27" name="Oval 65"/>
            <p:cNvSpPr/>
            <p:nvPr/>
          </p:nvSpPr>
          <p:spPr>
            <a:xfrm>
              <a:off x="5976157" y="3366284"/>
              <a:ext cx="1404156" cy="865297"/>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spcBef>
                  <a:spcPts val="0"/>
                </a:spcBef>
                <a:buNone/>
              </a:pPr>
              <a:r>
                <a:rPr lang="en-US" sz="2000" dirty="0" smtClean="0">
                  <a:solidFill>
                    <a:srgbClr val="E46C0A"/>
                  </a:solidFill>
                </a:rPr>
                <a:t>location</a:t>
              </a:r>
            </a:p>
            <a:p>
              <a:pPr algn="ctr">
                <a:spcBef>
                  <a:spcPts val="0"/>
                </a:spcBef>
                <a:buNone/>
              </a:pPr>
              <a:r>
                <a:rPr lang="en-US" sz="2000" dirty="0" smtClean="0">
                  <a:solidFill>
                    <a:srgbClr val="E46C0A"/>
                  </a:solidFill>
                </a:rPr>
                <a:t>located </a:t>
              </a:r>
            </a:p>
          </p:txBody>
        </p:sp>
        <p:sp>
          <p:nvSpPr>
            <p:cNvPr id="28" name="TextBox 66"/>
            <p:cNvSpPr txBox="1"/>
            <p:nvPr/>
          </p:nvSpPr>
          <p:spPr>
            <a:xfrm>
              <a:off x="5726848" y="3256031"/>
              <a:ext cx="498617" cy="406265"/>
            </a:xfrm>
            <a:prstGeom prst="rect">
              <a:avLst/>
            </a:prstGeom>
            <a:noFill/>
          </p:spPr>
          <p:txBody>
            <a:bodyPr wrap="square" rtlCol="0">
              <a:spAutoFit/>
            </a:bodyPr>
            <a:lstStyle/>
            <a:p>
              <a:pPr>
                <a:spcBef>
                  <a:spcPts val="0"/>
                </a:spcBef>
                <a:buNone/>
              </a:pPr>
              <a:r>
                <a:rPr lang="en-US" sz="2000" dirty="0" smtClean="0"/>
                <a:t>C3</a:t>
              </a:r>
              <a:endParaRPr lang="en-US" sz="2000" dirty="0"/>
            </a:p>
          </p:txBody>
        </p:sp>
      </p:grpSp>
    </p:spTree>
    <p:extLst>
      <p:ext uri="{BB962C8B-B14F-4D97-AF65-F5344CB8AC3E}">
        <p14:creationId xmlns:p14="http://schemas.microsoft.com/office/powerpoint/2010/main" val="16885176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fade">
                                      <p:cBhvr>
                                        <p:cTn id="14" dur="5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p:cTn id="19" dur="500" fill="hold"/>
                                        <p:tgtEl>
                                          <p:spTgt spid="23"/>
                                        </p:tgtEl>
                                        <p:attrNameLst>
                                          <p:attrName>ppt_w</p:attrName>
                                        </p:attrNameLst>
                                      </p:cBhvr>
                                      <p:tavLst>
                                        <p:tav tm="0">
                                          <p:val>
                                            <p:fltVal val="0"/>
                                          </p:val>
                                        </p:tav>
                                        <p:tav tm="100000">
                                          <p:val>
                                            <p:strVal val="#ppt_w"/>
                                          </p:val>
                                        </p:tav>
                                      </p:tavLst>
                                    </p:anim>
                                    <p:anim calcmode="lin" valueType="num">
                                      <p:cBhvr>
                                        <p:cTn id="20" dur="500" fill="hold"/>
                                        <p:tgtEl>
                                          <p:spTgt spid="23"/>
                                        </p:tgtEl>
                                        <p:attrNameLst>
                                          <p:attrName>ppt_h</p:attrName>
                                        </p:attrNameLst>
                                      </p:cBhvr>
                                      <p:tavLst>
                                        <p:tav tm="0">
                                          <p:val>
                                            <p:fltVal val="0"/>
                                          </p:val>
                                        </p:tav>
                                        <p:tav tm="100000">
                                          <p:val>
                                            <p:strVal val="#ppt_h"/>
                                          </p:val>
                                        </p:tav>
                                      </p:tavLst>
                                    </p:anim>
                                    <p:animEffect transition="in" filter="fade">
                                      <p:cBhvr>
                                        <p:cTn id="21" dur="500"/>
                                        <p:tgtEl>
                                          <p:spTgt spid="23"/>
                                        </p:tgtEl>
                                      </p:cBhvr>
                                    </p:animEffect>
                                  </p:childTnLst>
                                </p:cTn>
                              </p:par>
                              <p:par>
                                <p:cTn id="22" presetID="10" presetClass="entr" presetSubtype="0" fill="hold"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fade">
                                      <p:cBhvr>
                                        <p:cTn id="29" dur="500"/>
                                        <p:tgtEl>
                                          <p:spTgt spid="19"/>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19214" y="1"/>
            <a:ext cx="9387190" cy="807396"/>
          </a:xfrm>
        </p:spPr>
        <p:txBody>
          <a:bodyPr/>
          <a:lstStyle/>
          <a:p>
            <a:r>
              <a:rPr lang="en-GB" dirty="0" smtClean="0"/>
              <a:t>Token Blocking in Each Attribute Cluster</a:t>
            </a:r>
            <a:endParaRPr lang="el-GR" dirty="0"/>
          </a:p>
        </p:txBody>
      </p:sp>
      <p:graphicFrame>
        <p:nvGraphicFramePr>
          <p:cNvPr id="34" name="Espace réservé du contenu 33"/>
          <p:cNvGraphicFramePr>
            <a:graphicFrameLocks noGrp="1"/>
          </p:cNvGraphicFramePr>
          <p:nvPr>
            <p:ph idx="1"/>
            <p:extLst>
              <p:ext uri="{D42A27DB-BD31-4B8C-83A1-F6EECF244321}">
                <p14:modId xmlns:p14="http://schemas.microsoft.com/office/powerpoint/2010/main" val="1115176448"/>
              </p:ext>
            </p:extLst>
          </p:nvPr>
        </p:nvGraphicFramePr>
        <p:xfrm>
          <a:off x="93527" y="5602416"/>
          <a:ext cx="1121845" cy="741680"/>
        </p:xfrm>
        <a:graphic>
          <a:graphicData uri="http://schemas.openxmlformats.org/drawingml/2006/table">
            <a:tbl>
              <a:tblPr firstRow="1" bandRow="1">
                <a:tableStyleId>{5C22544A-7EE6-4342-B048-85BDC9FD1C3A}</a:tableStyleId>
              </a:tblPr>
              <a:tblGrid>
                <a:gridCol w="1121845">
                  <a:extLst>
                    <a:ext uri="{9D8B030D-6E8A-4147-A177-3AD203B41FA5}">
                      <a16:colId xmlns:a16="http://schemas.microsoft.com/office/drawing/2014/main" val="1415369603"/>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C3.NY</a:t>
                      </a:r>
                    </a:p>
                  </a:txBody>
                  <a:tcPr>
                    <a:solidFill>
                      <a:srgbClr val="92D050"/>
                    </a:solidFill>
                  </a:tcPr>
                </a:tc>
                <a:extLst>
                  <a:ext uri="{0D108BD9-81ED-4DB2-BD59-A6C34878D82A}">
                    <a16:rowId xmlns:a16="http://schemas.microsoft.com/office/drawing/2014/main" val="2642684416"/>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e</a:t>
                      </a:r>
                      <a:r>
                        <a:rPr lang="en-US" sz="1800" baseline="-25000" dirty="0" smtClean="0"/>
                        <a:t>12</a:t>
                      </a:r>
                      <a:r>
                        <a:rPr lang="en-US" sz="1800" dirty="0" smtClean="0"/>
                        <a:t>, e</a:t>
                      </a:r>
                      <a:r>
                        <a:rPr lang="en-US" sz="1800" baseline="-25000" dirty="0" smtClean="0"/>
                        <a:t>15</a:t>
                      </a:r>
                    </a:p>
                  </a:txBody>
                  <a:tcPr>
                    <a:solidFill>
                      <a:srgbClr val="C9E7A7"/>
                    </a:solidFill>
                  </a:tcPr>
                </a:tc>
                <a:extLst>
                  <a:ext uri="{0D108BD9-81ED-4DB2-BD59-A6C34878D82A}">
                    <a16:rowId xmlns:a16="http://schemas.microsoft.com/office/drawing/2014/main" val="4022226367"/>
                  </a:ext>
                </a:extLst>
              </a:tr>
            </a:tbl>
          </a:graphicData>
        </a:graphic>
      </p:graphicFrame>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45</a:t>
            </a:fld>
            <a:endParaRPr lang="en-US" dirty="0"/>
          </a:p>
        </p:txBody>
      </p:sp>
      <p:graphicFrame>
        <p:nvGraphicFramePr>
          <p:cNvPr id="5" name="4 - Πίνακας"/>
          <p:cNvGraphicFramePr>
            <a:graphicFrameLocks noGrp="1"/>
          </p:cNvGraphicFramePr>
          <p:nvPr>
            <p:extLst>
              <p:ext uri="{D42A27DB-BD31-4B8C-83A1-F6EECF244321}">
                <p14:modId xmlns:p14="http://schemas.microsoft.com/office/powerpoint/2010/main" val="2459526917"/>
              </p:ext>
            </p:extLst>
          </p:nvPr>
        </p:nvGraphicFramePr>
        <p:xfrm>
          <a:off x="76200" y="908282"/>
          <a:ext cx="2209800" cy="1483360"/>
        </p:xfrm>
        <a:graphic>
          <a:graphicData uri="http://schemas.openxmlformats.org/drawingml/2006/table">
            <a:tbl>
              <a:tblPr firstRow="1" bandRow="1">
                <a:tableStyleId>{69CF1AB2-1976-4502-BF36-3FF5EA218861}</a:tableStyleId>
              </a:tblPr>
              <a:tblGrid>
                <a:gridCol w="952219">
                  <a:extLst>
                    <a:ext uri="{9D8B030D-6E8A-4147-A177-3AD203B41FA5}">
                      <a16:colId xmlns:a16="http://schemas.microsoft.com/office/drawing/2014/main" val="20000"/>
                    </a:ext>
                  </a:extLst>
                </a:gridCol>
                <a:gridCol w="1257581">
                  <a:extLst>
                    <a:ext uri="{9D8B030D-6E8A-4147-A177-3AD203B41FA5}">
                      <a16:colId xmlns:a16="http://schemas.microsoft.com/office/drawing/2014/main" val="20001"/>
                    </a:ext>
                  </a:extLst>
                </a:gridCol>
              </a:tblGrid>
              <a:tr h="370840">
                <a:tc>
                  <a:txBody>
                    <a:bodyPr/>
                    <a:lstStyle/>
                    <a:p>
                      <a:r>
                        <a:rPr lang="en-US" sz="1600" b="0" dirty="0" smtClean="0"/>
                        <a:t>about</a:t>
                      </a:r>
                      <a:endParaRPr lang="el-GR" sz="1600" b="0" dirty="0"/>
                    </a:p>
                  </a:txBody>
                  <a:tcPr/>
                </a:tc>
                <a:tc>
                  <a:txBody>
                    <a:bodyPr/>
                    <a:lstStyle/>
                    <a:p>
                      <a:r>
                        <a:rPr lang="en-US" sz="1600" b="0" dirty="0" smtClean="0"/>
                        <a:t>Eiffel</a:t>
                      </a:r>
                      <a:r>
                        <a:rPr lang="en-US" sz="1600" b="0" baseline="0" dirty="0" smtClean="0"/>
                        <a:t> Tower</a:t>
                      </a:r>
                      <a:endParaRPr lang="el-GR" sz="1600" b="0" dirty="0"/>
                    </a:p>
                  </a:txBody>
                  <a:tcPr/>
                </a:tc>
                <a:extLst>
                  <a:ext uri="{0D108BD9-81ED-4DB2-BD59-A6C34878D82A}">
                    <a16:rowId xmlns:a16="http://schemas.microsoft.com/office/drawing/2014/main" val="10000"/>
                  </a:ext>
                </a:extLst>
              </a:tr>
              <a:tr h="370840">
                <a:tc>
                  <a:txBody>
                    <a:bodyPr/>
                    <a:lstStyle/>
                    <a:p>
                      <a:r>
                        <a:rPr lang="en-US" sz="1600" dirty="0" smtClean="0"/>
                        <a:t>architect</a:t>
                      </a:r>
                      <a:endParaRPr lang="el-GR" sz="1600" dirty="0"/>
                    </a:p>
                  </a:txBody>
                  <a:tcPr/>
                </a:tc>
                <a:tc>
                  <a:txBody>
                    <a:bodyPr/>
                    <a:lstStyle/>
                    <a:p>
                      <a:r>
                        <a:rPr lang="en-US" sz="1600" dirty="0" err="1" smtClean="0"/>
                        <a:t>Sauvestre</a:t>
                      </a:r>
                      <a:endParaRPr lang="el-GR" sz="1600" dirty="0"/>
                    </a:p>
                  </a:txBody>
                  <a:tcPr/>
                </a:tc>
                <a:extLst>
                  <a:ext uri="{0D108BD9-81ED-4DB2-BD59-A6C34878D82A}">
                    <a16:rowId xmlns:a16="http://schemas.microsoft.com/office/drawing/2014/main" val="10001"/>
                  </a:ext>
                </a:extLst>
              </a:tr>
              <a:tr h="370840">
                <a:tc>
                  <a:txBody>
                    <a:bodyPr/>
                    <a:lstStyle/>
                    <a:p>
                      <a:r>
                        <a:rPr lang="en-US" sz="1600" dirty="0" smtClean="0"/>
                        <a:t>year</a:t>
                      </a:r>
                      <a:endParaRPr lang="el-GR" sz="1600" dirty="0"/>
                    </a:p>
                  </a:txBody>
                  <a:tcPr/>
                </a:tc>
                <a:tc>
                  <a:txBody>
                    <a:bodyPr/>
                    <a:lstStyle/>
                    <a:p>
                      <a:r>
                        <a:rPr lang="en-US" sz="1600" dirty="0" smtClean="0"/>
                        <a:t>1889</a:t>
                      </a:r>
                      <a:endParaRPr lang="el-GR" sz="1600" dirty="0"/>
                    </a:p>
                  </a:txBody>
                  <a:tcPr/>
                </a:tc>
                <a:extLst>
                  <a:ext uri="{0D108BD9-81ED-4DB2-BD59-A6C34878D82A}">
                    <a16:rowId xmlns:a16="http://schemas.microsoft.com/office/drawing/2014/main" val="10002"/>
                  </a:ext>
                </a:extLst>
              </a:tr>
              <a:tr h="370840">
                <a:tc>
                  <a:txBody>
                    <a:bodyPr/>
                    <a:lstStyle/>
                    <a:p>
                      <a:r>
                        <a:rPr lang="en-US" sz="1600" dirty="0" smtClean="0"/>
                        <a:t>located</a:t>
                      </a:r>
                      <a:endParaRPr lang="el-GR" sz="1600" dirty="0"/>
                    </a:p>
                  </a:txBody>
                  <a:tcPr/>
                </a:tc>
                <a:tc>
                  <a:txBody>
                    <a:bodyPr/>
                    <a:lstStyle/>
                    <a:p>
                      <a:r>
                        <a:rPr lang="en-US" sz="1600" dirty="0" smtClean="0"/>
                        <a:t>Paris</a:t>
                      </a:r>
                      <a:endParaRPr lang="el-GR" sz="1600" dirty="0"/>
                    </a:p>
                  </a:txBody>
                  <a:tcPr/>
                </a:tc>
                <a:extLst>
                  <a:ext uri="{0D108BD9-81ED-4DB2-BD59-A6C34878D82A}">
                    <a16:rowId xmlns:a16="http://schemas.microsoft.com/office/drawing/2014/main" val="10003"/>
                  </a:ext>
                </a:extLst>
              </a:tr>
            </a:tbl>
          </a:graphicData>
        </a:graphic>
      </p:graphicFrame>
      <p:sp>
        <p:nvSpPr>
          <p:cNvPr id="6" name="9 - Στρογγυλεμένο ορθογώνιο"/>
          <p:cNvSpPr/>
          <p:nvPr/>
        </p:nvSpPr>
        <p:spPr>
          <a:xfrm>
            <a:off x="1693333" y="2051282"/>
            <a:ext cx="592667" cy="350202"/>
          </a:xfrm>
          <a:prstGeom prst="roundRect">
            <a:avLst/>
          </a:prstGeom>
        </p:spPr>
        <p:style>
          <a:lnRef idx="2">
            <a:schemeClr val="dk1"/>
          </a:lnRef>
          <a:fillRef idx="1">
            <a:schemeClr val="lt1"/>
          </a:fillRef>
          <a:effectRef idx="0">
            <a:schemeClr val="dk1"/>
          </a:effectRef>
          <a:fontRef idx="minor">
            <a:schemeClr val="dk1"/>
          </a:fontRef>
        </p:style>
        <p:txBody>
          <a:bodyPr lIns="72000" rIns="72000" rtlCol="0" anchor="ctr"/>
          <a:lstStyle/>
          <a:p>
            <a:pPr algn="ctr">
              <a:buNone/>
            </a:pPr>
            <a:r>
              <a:rPr lang="en-US" sz="2000" b="1" dirty="0" smtClean="0">
                <a:solidFill>
                  <a:prstClr val="black"/>
                </a:solidFill>
                <a:latin typeface="Tw Cen MT" panose="020B0602020104020603" pitchFamily="34" charset="0"/>
              </a:rPr>
              <a:t>e11</a:t>
            </a:r>
            <a:endParaRPr lang="el-GR" sz="2000" b="1" dirty="0">
              <a:solidFill>
                <a:prstClr val="black"/>
              </a:solidFill>
              <a:latin typeface="Calibri" panose="020F0502020204030204" pitchFamily="34" charset="0"/>
            </a:endParaRPr>
          </a:p>
        </p:txBody>
      </p:sp>
      <p:graphicFrame>
        <p:nvGraphicFramePr>
          <p:cNvPr id="7" name="4 - Πίνακας"/>
          <p:cNvGraphicFramePr>
            <a:graphicFrameLocks noGrp="1"/>
          </p:cNvGraphicFramePr>
          <p:nvPr>
            <p:extLst>
              <p:ext uri="{D42A27DB-BD31-4B8C-83A1-F6EECF244321}">
                <p14:modId xmlns:p14="http://schemas.microsoft.com/office/powerpoint/2010/main" val="524171092"/>
              </p:ext>
            </p:extLst>
          </p:nvPr>
        </p:nvGraphicFramePr>
        <p:xfrm>
          <a:off x="2311401" y="908282"/>
          <a:ext cx="2209800" cy="1899920"/>
        </p:xfrm>
        <a:graphic>
          <a:graphicData uri="http://schemas.openxmlformats.org/drawingml/2006/table">
            <a:tbl>
              <a:tblPr firstRow="1" bandRow="1">
                <a:tableStyleId>{69CF1AB2-1976-4502-BF36-3FF5EA218861}</a:tableStyleId>
              </a:tblPr>
              <a:tblGrid>
                <a:gridCol w="952219">
                  <a:extLst>
                    <a:ext uri="{9D8B030D-6E8A-4147-A177-3AD203B41FA5}">
                      <a16:colId xmlns:a16="http://schemas.microsoft.com/office/drawing/2014/main" val="20000"/>
                    </a:ext>
                  </a:extLst>
                </a:gridCol>
                <a:gridCol w="1257581">
                  <a:extLst>
                    <a:ext uri="{9D8B030D-6E8A-4147-A177-3AD203B41FA5}">
                      <a16:colId xmlns:a16="http://schemas.microsoft.com/office/drawing/2014/main" val="20001"/>
                    </a:ext>
                  </a:extLst>
                </a:gridCol>
              </a:tblGrid>
              <a:tr h="370840">
                <a:tc>
                  <a:txBody>
                    <a:bodyPr/>
                    <a:lstStyle/>
                    <a:p>
                      <a:r>
                        <a:rPr lang="en-US" sz="1600" b="0" dirty="0" smtClean="0"/>
                        <a:t>about</a:t>
                      </a:r>
                      <a:endParaRPr lang="el-GR" sz="1600" b="0" dirty="0"/>
                    </a:p>
                  </a:txBody>
                  <a:tcPr/>
                </a:tc>
                <a:tc>
                  <a:txBody>
                    <a:bodyPr/>
                    <a:lstStyle/>
                    <a:p>
                      <a:r>
                        <a:rPr lang="en-US" sz="1600" b="0" dirty="0" smtClean="0"/>
                        <a:t>Statue of Liberty</a:t>
                      </a:r>
                      <a:endParaRPr lang="el-GR" sz="1600" b="0" dirty="0"/>
                    </a:p>
                  </a:txBody>
                  <a:tcPr/>
                </a:tc>
                <a:extLst>
                  <a:ext uri="{0D108BD9-81ED-4DB2-BD59-A6C34878D82A}">
                    <a16:rowId xmlns:a16="http://schemas.microsoft.com/office/drawing/2014/main" val="10000"/>
                  </a:ext>
                </a:extLst>
              </a:tr>
              <a:tr h="370840">
                <a:tc>
                  <a:txBody>
                    <a:bodyPr/>
                    <a:lstStyle/>
                    <a:p>
                      <a:r>
                        <a:rPr lang="en-US" sz="1600" dirty="0" smtClean="0"/>
                        <a:t>architect</a:t>
                      </a:r>
                      <a:endParaRPr lang="el-GR" sz="1600" dirty="0"/>
                    </a:p>
                  </a:txBody>
                  <a:tcPr/>
                </a:tc>
                <a:tc>
                  <a:txBody>
                    <a:bodyPr/>
                    <a:lstStyle/>
                    <a:p>
                      <a:r>
                        <a:rPr lang="en-US" sz="1600" dirty="0" smtClean="0"/>
                        <a:t>Bartholdi Eiffel</a:t>
                      </a:r>
                      <a:endParaRPr lang="el-GR" sz="1600" dirty="0"/>
                    </a:p>
                  </a:txBody>
                  <a:tcPr/>
                </a:tc>
                <a:extLst>
                  <a:ext uri="{0D108BD9-81ED-4DB2-BD59-A6C34878D82A}">
                    <a16:rowId xmlns:a16="http://schemas.microsoft.com/office/drawing/2014/main" val="10001"/>
                  </a:ext>
                </a:extLst>
              </a:tr>
              <a:tr h="370840">
                <a:tc>
                  <a:txBody>
                    <a:bodyPr/>
                    <a:lstStyle/>
                    <a:p>
                      <a:r>
                        <a:rPr lang="en-US" sz="1600" dirty="0" smtClean="0"/>
                        <a:t>year</a:t>
                      </a:r>
                      <a:endParaRPr lang="el-GR" sz="1600" dirty="0"/>
                    </a:p>
                  </a:txBody>
                  <a:tcPr/>
                </a:tc>
                <a:tc>
                  <a:txBody>
                    <a:bodyPr/>
                    <a:lstStyle/>
                    <a:p>
                      <a:r>
                        <a:rPr lang="en-US" sz="1600" dirty="0" smtClean="0"/>
                        <a:t>1886</a:t>
                      </a:r>
                      <a:endParaRPr lang="el-GR" sz="1600" dirty="0"/>
                    </a:p>
                  </a:txBody>
                  <a:tcPr/>
                </a:tc>
                <a:extLst>
                  <a:ext uri="{0D108BD9-81ED-4DB2-BD59-A6C34878D82A}">
                    <a16:rowId xmlns:a16="http://schemas.microsoft.com/office/drawing/2014/main" val="10002"/>
                  </a:ext>
                </a:extLst>
              </a:tr>
              <a:tr h="370840">
                <a:tc>
                  <a:txBody>
                    <a:bodyPr/>
                    <a:lstStyle/>
                    <a:p>
                      <a:r>
                        <a:rPr lang="en-US" sz="1600" dirty="0" smtClean="0"/>
                        <a:t>located</a:t>
                      </a:r>
                      <a:endParaRPr lang="el-GR" sz="1600" dirty="0"/>
                    </a:p>
                  </a:txBody>
                  <a:tcPr/>
                </a:tc>
                <a:tc>
                  <a:txBody>
                    <a:bodyPr/>
                    <a:lstStyle/>
                    <a:p>
                      <a:r>
                        <a:rPr lang="en-US" sz="1600" dirty="0" smtClean="0"/>
                        <a:t>NY</a:t>
                      </a:r>
                      <a:endParaRPr lang="el-GR" sz="1600" dirty="0"/>
                    </a:p>
                  </a:txBody>
                  <a:tcPr/>
                </a:tc>
                <a:extLst>
                  <a:ext uri="{0D108BD9-81ED-4DB2-BD59-A6C34878D82A}">
                    <a16:rowId xmlns:a16="http://schemas.microsoft.com/office/drawing/2014/main" val="10003"/>
                  </a:ext>
                </a:extLst>
              </a:tr>
            </a:tbl>
          </a:graphicData>
        </a:graphic>
      </p:graphicFrame>
      <p:sp>
        <p:nvSpPr>
          <p:cNvPr id="8" name="9 - Στρογγυλεμένο ορθογώνιο"/>
          <p:cNvSpPr/>
          <p:nvPr/>
        </p:nvSpPr>
        <p:spPr>
          <a:xfrm>
            <a:off x="3886200" y="2463080"/>
            <a:ext cx="609600" cy="350202"/>
          </a:xfrm>
          <a:prstGeom prst="roundRect">
            <a:avLst/>
          </a:prstGeom>
        </p:spPr>
        <p:style>
          <a:lnRef idx="2">
            <a:schemeClr val="dk1"/>
          </a:lnRef>
          <a:fillRef idx="1">
            <a:schemeClr val="lt1"/>
          </a:fillRef>
          <a:effectRef idx="0">
            <a:schemeClr val="dk1"/>
          </a:effectRef>
          <a:fontRef idx="minor">
            <a:schemeClr val="dk1"/>
          </a:fontRef>
        </p:style>
        <p:txBody>
          <a:bodyPr lIns="72000" rIns="72000" rtlCol="0" anchor="ctr"/>
          <a:lstStyle/>
          <a:p>
            <a:pPr algn="ctr">
              <a:buNone/>
            </a:pPr>
            <a:r>
              <a:rPr lang="en-US" sz="2000" b="1" dirty="0" smtClean="0">
                <a:solidFill>
                  <a:prstClr val="black"/>
                </a:solidFill>
                <a:latin typeface="Tw Cen MT" panose="020B0602020104020603" pitchFamily="34" charset="0"/>
              </a:rPr>
              <a:t>e12</a:t>
            </a:r>
            <a:endParaRPr lang="el-GR" sz="2000" b="1" dirty="0">
              <a:solidFill>
                <a:prstClr val="black"/>
              </a:solidFill>
              <a:latin typeface="Calibri" panose="020F0502020204030204" pitchFamily="34" charset="0"/>
            </a:endParaRPr>
          </a:p>
        </p:txBody>
      </p:sp>
      <p:graphicFrame>
        <p:nvGraphicFramePr>
          <p:cNvPr id="9" name="4 - Πίνακας"/>
          <p:cNvGraphicFramePr>
            <a:graphicFrameLocks noGrp="1"/>
          </p:cNvGraphicFramePr>
          <p:nvPr>
            <p:extLst>
              <p:ext uri="{D42A27DB-BD31-4B8C-83A1-F6EECF244321}">
                <p14:modId xmlns:p14="http://schemas.microsoft.com/office/powerpoint/2010/main" val="780621036"/>
              </p:ext>
            </p:extLst>
          </p:nvPr>
        </p:nvGraphicFramePr>
        <p:xfrm>
          <a:off x="4572000" y="908282"/>
          <a:ext cx="2133600" cy="949960"/>
        </p:xfrm>
        <a:graphic>
          <a:graphicData uri="http://schemas.openxmlformats.org/drawingml/2006/table">
            <a:tbl>
              <a:tblPr firstRow="1" bandRow="1">
                <a:tableStyleId>{69CF1AB2-1976-4502-BF36-3FF5EA218861}</a:tableStyleId>
              </a:tblPr>
              <a:tblGrid>
                <a:gridCol w="919384">
                  <a:extLst>
                    <a:ext uri="{9D8B030D-6E8A-4147-A177-3AD203B41FA5}">
                      <a16:colId xmlns:a16="http://schemas.microsoft.com/office/drawing/2014/main" val="20000"/>
                    </a:ext>
                  </a:extLst>
                </a:gridCol>
                <a:gridCol w="1214216">
                  <a:extLst>
                    <a:ext uri="{9D8B030D-6E8A-4147-A177-3AD203B41FA5}">
                      <a16:colId xmlns:a16="http://schemas.microsoft.com/office/drawing/2014/main" val="20001"/>
                    </a:ext>
                  </a:extLst>
                </a:gridCol>
              </a:tblGrid>
              <a:tr h="370840">
                <a:tc>
                  <a:txBody>
                    <a:bodyPr/>
                    <a:lstStyle/>
                    <a:p>
                      <a:r>
                        <a:rPr lang="en-US" sz="1600" b="0" dirty="0" smtClean="0"/>
                        <a:t>about</a:t>
                      </a:r>
                      <a:endParaRPr lang="el-GR" sz="1600" b="0" dirty="0"/>
                    </a:p>
                  </a:txBody>
                  <a:tcPr/>
                </a:tc>
                <a:tc>
                  <a:txBody>
                    <a:bodyPr/>
                    <a:lstStyle/>
                    <a:p>
                      <a:r>
                        <a:rPr lang="en-US" sz="1600" b="0" dirty="0" err="1" smtClean="0"/>
                        <a:t>Auguste</a:t>
                      </a:r>
                      <a:r>
                        <a:rPr lang="en-US" sz="1600" b="0" dirty="0" smtClean="0"/>
                        <a:t> Bartholdi</a:t>
                      </a:r>
                      <a:endParaRPr lang="el-GR" sz="1600" b="0" dirty="0"/>
                    </a:p>
                  </a:txBody>
                  <a:tcPr/>
                </a:tc>
                <a:extLst>
                  <a:ext uri="{0D108BD9-81ED-4DB2-BD59-A6C34878D82A}">
                    <a16:rowId xmlns:a16="http://schemas.microsoft.com/office/drawing/2014/main" val="10000"/>
                  </a:ext>
                </a:extLst>
              </a:tr>
              <a:tr h="370840">
                <a:tc>
                  <a:txBody>
                    <a:bodyPr/>
                    <a:lstStyle/>
                    <a:p>
                      <a:r>
                        <a:rPr lang="en-US" sz="1600" dirty="0" smtClean="0"/>
                        <a:t>born</a:t>
                      </a:r>
                      <a:endParaRPr lang="el-GR" sz="1600" dirty="0"/>
                    </a:p>
                  </a:txBody>
                  <a:tcPr/>
                </a:tc>
                <a:tc>
                  <a:txBody>
                    <a:bodyPr/>
                    <a:lstStyle/>
                    <a:p>
                      <a:r>
                        <a:rPr lang="en-US" sz="1600" dirty="0" smtClean="0"/>
                        <a:t>1834</a:t>
                      </a:r>
                      <a:endParaRPr lang="el-GR" sz="1600" dirty="0"/>
                    </a:p>
                  </a:txBody>
                  <a:tcPr/>
                </a:tc>
                <a:extLst>
                  <a:ext uri="{0D108BD9-81ED-4DB2-BD59-A6C34878D82A}">
                    <a16:rowId xmlns:a16="http://schemas.microsoft.com/office/drawing/2014/main" val="10001"/>
                  </a:ext>
                </a:extLst>
              </a:tr>
            </a:tbl>
          </a:graphicData>
        </a:graphic>
      </p:graphicFrame>
      <p:sp>
        <p:nvSpPr>
          <p:cNvPr id="10" name="9 - Στρογγυλεμένο ορθογώνιο"/>
          <p:cNvSpPr/>
          <p:nvPr/>
        </p:nvSpPr>
        <p:spPr>
          <a:xfrm>
            <a:off x="6112933" y="1517882"/>
            <a:ext cx="592667" cy="350202"/>
          </a:xfrm>
          <a:prstGeom prst="roundRect">
            <a:avLst/>
          </a:prstGeom>
        </p:spPr>
        <p:style>
          <a:lnRef idx="2">
            <a:schemeClr val="dk1"/>
          </a:lnRef>
          <a:fillRef idx="1">
            <a:schemeClr val="lt1"/>
          </a:fillRef>
          <a:effectRef idx="0">
            <a:schemeClr val="dk1"/>
          </a:effectRef>
          <a:fontRef idx="minor">
            <a:schemeClr val="dk1"/>
          </a:fontRef>
        </p:style>
        <p:txBody>
          <a:bodyPr lIns="72000" rIns="72000" rtlCol="0" anchor="ctr"/>
          <a:lstStyle/>
          <a:p>
            <a:pPr algn="ctr">
              <a:buNone/>
            </a:pPr>
            <a:r>
              <a:rPr lang="en-US" sz="2000" b="1" dirty="0" smtClean="0">
                <a:solidFill>
                  <a:prstClr val="black"/>
                </a:solidFill>
                <a:latin typeface="Tw Cen MT" panose="020B0602020104020603" pitchFamily="34" charset="0"/>
              </a:rPr>
              <a:t>e13</a:t>
            </a:r>
            <a:endParaRPr lang="el-GR" sz="2000" b="1" dirty="0">
              <a:solidFill>
                <a:prstClr val="black"/>
              </a:solidFill>
              <a:latin typeface="Calibri" panose="020F0502020204030204" pitchFamily="34" charset="0"/>
            </a:endParaRPr>
          </a:p>
        </p:txBody>
      </p:sp>
      <p:graphicFrame>
        <p:nvGraphicFramePr>
          <p:cNvPr id="11" name="4 - Πίνακας"/>
          <p:cNvGraphicFramePr>
            <a:graphicFrameLocks noGrp="1"/>
          </p:cNvGraphicFramePr>
          <p:nvPr>
            <p:extLst>
              <p:ext uri="{D42A27DB-BD31-4B8C-83A1-F6EECF244321}">
                <p14:modId xmlns:p14="http://schemas.microsoft.com/office/powerpoint/2010/main" val="3671202210"/>
              </p:ext>
            </p:extLst>
          </p:nvPr>
        </p:nvGraphicFramePr>
        <p:xfrm>
          <a:off x="6781800" y="908282"/>
          <a:ext cx="2133600" cy="949960"/>
        </p:xfrm>
        <a:graphic>
          <a:graphicData uri="http://schemas.openxmlformats.org/drawingml/2006/table">
            <a:tbl>
              <a:tblPr firstRow="1" bandRow="1">
                <a:tableStyleId>{69CF1AB2-1976-4502-BF36-3FF5EA218861}</a:tableStyleId>
              </a:tblPr>
              <a:tblGrid>
                <a:gridCol w="919384">
                  <a:extLst>
                    <a:ext uri="{9D8B030D-6E8A-4147-A177-3AD203B41FA5}">
                      <a16:colId xmlns:a16="http://schemas.microsoft.com/office/drawing/2014/main" val="20000"/>
                    </a:ext>
                  </a:extLst>
                </a:gridCol>
                <a:gridCol w="1214216">
                  <a:extLst>
                    <a:ext uri="{9D8B030D-6E8A-4147-A177-3AD203B41FA5}">
                      <a16:colId xmlns:a16="http://schemas.microsoft.com/office/drawing/2014/main" val="20001"/>
                    </a:ext>
                  </a:extLst>
                </a:gridCol>
              </a:tblGrid>
              <a:tr h="370840">
                <a:tc>
                  <a:txBody>
                    <a:bodyPr/>
                    <a:lstStyle/>
                    <a:p>
                      <a:r>
                        <a:rPr lang="en-US" sz="1600" b="0" dirty="0" smtClean="0"/>
                        <a:t>about</a:t>
                      </a:r>
                      <a:endParaRPr lang="el-GR" sz="1600" b="0" dirty="0"/>
                    </a:p>
                  </a:txBody>
                  <a:tcPr/>
                </a:tc>
                <a:tc>
                  <a:txBody>
                    <a:bodyPr/>
                    <a:lstStyle/>
                    <a:p>
                      <a:r>
                        <a:rPr lang="en-US" sz="1600" b="0" dirty="0" smtClean="0"/>
                        <a:t>Joan</a:t>
                      </a:r>
                      <a:r>
                        <a:rPr lang="en-US" sz="1600" b="0" baseline="0" dirty="0" smtClean="0"/>
                        <a:t> Tower</a:t>
                      </a:r>
                      <a:endParaRPr lang="el-GR" sz="1600" b="0" dirty="0"/>
                    </a:p>
                  </a:txBody>
                  <a:tcPr/>
                </a:tc>
                <a:extLst>
                  <a:ext uri="{0D108BD9-81ED-4DB2-BD59-A6C34878D82A}">
                    <a16:rowId xmlns:a16="http://schemas.microsoft.com/office/drawing/2014/main" val="10000"/>
                  </a:ext>
                </a:extLst>
              </a:tr>
              <a:tr h="370840">
                <a:tc>
                  <a:txBody>
                    <a:bodyPr/>
                    <a:lstStyle/>
                    <a:p>
                      <a:r>
                        <a:rPr lang="en-US" sz="1600" dirty="0" smtClean="0"/>
                        <a:t>born</a:t>
                      </a:r>
                      <a:endParaRPr lang="el-GR" sz="1600" dirty="0"/>
                    </a:p>
                  </a:txBody>
                  <a:tcPr/>
                </a:tc>
                <a:tc>
                  <a:txBody>
                    <a:bodyPr/>
                    <a:lstStyle/>
                    <a:p>
                      <a:r>
                        <a:rPr lang="en-US" sz="1600" dirty="0" smtClean="0"/>
                        <a:t>1938</a:t>
                      </a:r>
                      <a:endParaRPr lang="el-GR" sz="1600" dirty="0"/>
                    </a:p>
                  </a:txBody>
                  <a:tcPr/>
                </a:tc>
                <a:extLst>
                  <a:ext uri="{0D108BD9-81ED-4DB2-BD59-A6C34878D82A}">
                    <a16:rowId xmlns:a16="http://schemas.microsoft.com/office/drawing/2014/main" val="10001"/>
                  </a:ext>
                </a:extLst>
              </a:tr>
            </a:tbl>
          </a:graphicData>
        </a:graphic>
      </p:graphicFrame>
      <p:sp>
        <p:nvSpPr>
          <p:cNvPr id="12" name="9 - Στρογγυλεμένο ορθογώνιο"/>
          <p:cNvSpPr/>
          <p:nvPr/>
        </p:nvSpPr>
        <p:spPr>
          <a:xfrm>
            <a:off x="8305800" y="1497883"/>
            <a:ext cx="609600" cy="350202"/>
          </a:xfrm>
          <a:prstGeom prst="roundRect">
            <a:avLst/>
          </a:prstGeom>
        </p:spPr>
        <p:style>
          <a:lnRef idx="2">
            <a:schemeClr val="dk1"/>
          </a:lnRef>
          <a:fillRef idx="1">
            <a:schemeClr val="lt1"/>
          </a:fillRef>
          <a:effectRef idx="0">
            <a:schemeClr val="dk1"/>
          </a:effectRef>
          <a:fontRef idx="minor">
            <a:schemeClr val="dk1"/>
          </a:fontRef>
        </p:style>
        <p:txBody>
          <a:bodyPr lIns="72000" rIns="72000" rtlCol="0" anchor="ctr"/>
          <a:lstStyle/>
          <a:p>
            <a:pPr algn="ctr">
              <a:buNone/>
            </a:pPr>
            <a:r>
              <a:rPr lang="en-US" sz="2000" b="1" dirty="0" smtClean="0">
                <a:solidFill>
                  <a:prstClr val="black"/>
                </a:solidFill>
                <a:latin typeface="Tw Cen MT" panose="020B0602020104020603" pitchFamily="34" charset="0"/>
              </a:rPr>
              <a:t>e14</a:t>
            </a:r>
            <a:endParaRPr lang="el-GR" sz="2000" b="1" dirty="0">
              <a:solidFill>
                <a:prstClr val="black"/>
              </a:solidFill>
              <a:latin typeface="Calibri" panose="020F0502020204030204" pitchFamily="34" charset="0"/>
            </a:endParaRPr>
          </a:p>
        </p:txBody>
      </p:sp>
      <p:graphicFrame>
        <p:nvGraphicFramePr>
          <p:cNvPr id="13" name="4 - Πίνακας"/>
          <p:cNvGraphicFramePr>
            <a:graphicFrameLocks noGrp="1"/>
          </p:cNvGraphicFramePr>
          <p:nvPr>
            <p:extLst>
              <p:ext uri="{D42A27DB-BD31-4B8C-83A1-F6EECF244321}">
                <p14:modId xmlns:p14="http://schemas.microsoft.com/office/powerpoint/2010/main" val="1140399604"/>
              </p:ext>
            </p:extLst>
          </p:nvPr>
        </p:nvGraphicFramePr>
        <p:xfrm>
          <a:off x="76200" y="2508479"/>
          <a:ext cx="2209800" cy="1320800"/>
        </p:xfrm>
        <a:graphic>
          <a:graphicData uri="http://schemas.openxmlformats.org/drawingml/2006/table">
            <a:tbl>
              <a:tblPr firstRow="1" bandRow="1">
                <a:tableStyleId>{8A107856-5554-42FB-B03E-39F5DBC370BA}</a:tableStyleId>
              </a:tblPr>
              <a:tblGrid>
                <a:gridCol w="952219">
                  <a:extLst>
                    <a:ext uri="{9D8B030D-6E8A-4147-A177-3AD203B41FA5}">
                      <a16:colId xmlns:a16="http://schemas.microsoft.com/office/drawing/2014/main" val="20000"/>
                    </a:ext>
                  </a:extLst>
                </a:gridCol>
                <a:gridCol w="1257581">
                  <a:extLst>
                    <a:ext uri="{9D8B030D-6E8A-4147-A177-3AD203B41FA5}">
                      <a16:colId xmlns:a16="http://schemas.microsoft.com/office/drawing/2014/main" val="20001"/>
                    </a:ext>
                  </a:extLst>
                </a:gridCol>
              </a:tblGrid>
              <a:tr h="370840">
                <a:tc>
                  <a:txBody>
                    <a:bodyPr/>
                    <a:lstStyle/>
                    <a:p>
                      <a:r>
                        <a:rPr lang="en-US" sz="1600" b="0" dirty="0" smtClean="0"/>
                        <a:t>work</a:t>
                      </a:r>
                      <a:endParaRPr lang="el-GR" sz="1600" b="0" dirty="0"/>
                    </a:p>
                  </a:txBody>
                  <a:tcPr/>
                </a:tc>
                <a:tc>
                  <a:txBody>
                    <a:bodyPr/>
                    <a:lstStyle/>
                    <a:p>
                      <a:r>
                        <a:rPr lang="en-US" sz="1600" b="0" dirty="0" smtClean="0"/>
                        <a:t>Lady Liberty</a:t>
                      </a:r>
                      <a:endParaRPr lang="el-GR" sz="1600" b="0" dirty="0"/>
                    </a:p>
                  </a:txBody>
                  <a:tcPr/>
                </a:tc>
                <a:extLst>
                  <a:ext uri="{0D108BD9-81ED-4DB2-BD59-A6C34878D82A}">
                    <a16:rowId xmlns:a16="http://schemas.microsoft.com/office/drawing/2014/main" val="10000"/>
                  </a:ext>
                </a:extLst>
              </a:tr>
              <a:tr h="370840">
                <a:tc>
                  <a:txBody>
                    <a:bodyPr/>
                    <a:lstStyle/>
                    <a:p>
                      <a:r>
                        <a:rPr lang="en-US" sz="1600" dirty="0" smtClean="0"/>
                        <a:t>artist</a:t>
                      </a:r>
                      <a:endParaRPr lang="el-GR" sz="1600" dirty="0"/>
                    </a:p>
                  </a:txBody>
                  <a:tcPr/>
                </a:tc>
                <a:tc>
                  <a:txBody>
                    <a:bodyPr/>
                    <a:lstStyle/>
                    <a:p>
                      <a:r>
                        <a:rPr lang="en-US" sz="1600" dirty="0" smtClean="0"/>
                        <a:t>Bartholdi</a:t>
                      </a:r>
                      <a:endParaRPr lang="el-GR" sz="1600" dirty="0"/>
                    </a:p>
                  </a:txBody>
                  <a:tcPr/>
                </a:tc>
                <a:extLst>
                  <a:ext uri="{0D108BD9-81ED-4DB2-BD59-A6C34878D82A}">
                    <a16:rowId xmlns:a16="http://schemas.microsoft.com/office/drawing/2014/main" val="10001"/>
                  </a:ext>
                </a:extLst>
              </a:tr>
              <a:tr h="370840">
                <a:tc>
                  <a:txBody>
                    <a:bodyPr/>
                    <a:lstStyle/>
                    <a:p>
                      <a:r>
                        <a:rPr lang="en-US" sz="1600" dirty="0" smtClean="0"/>
                        <a:t>location</a:t>
                      </a:r>
                      <a:endParaRPr lang="el-GR" sz="1600" dirty="0"/>
                    </a:p>
                  </a:txBody>
                  <a:tcPr/>
                </a:tc>
                <a:tc>
                  <a:txBody>
                    <a:bodyPr/>
                    <a:lstStyle/>
                    <a:p>
                      <a:r>
                        <a:rPr lang="en-US" sz="1600" dirty="0" smtClean="0"/>
                        <a:t>NY</a:t>
                      </a:r>
                      <a:endParaRPr lang="el-GR" sz="1600" dirty="0"/>
                    </a:p>
                  </a:txBody>
                  <a:tcPr/>
                </a:tc>
                <a:extLst>
                  <a:ext uri="{0D108BD9-81ED-4DB2-BD59-A6C34878D82A}">
                    <a16:rowId xmlns:a16="http://schemas.microsoft.com/office/drawing/2014/main" val="10002"/>
                  </a:ext>
                </a:extLst>
              </a:tr>
            </a:tbl>
          </a:graphicData>
        </a:graphic>
      </p:graphicFrame>
      <p:sp>
        <p:nvSpPr>
          <p:cNvPr id="14" name="9 - Στρογγυλεμένο ορθογώνιο"/>
          <p:cNvSpPr/>
          <p:nvPr/>
        </p:nvSpPr>
        <p:spPr>
          <a:xfrm>
            <a:off x="1693333" y="3457071"/>
            <a:ext cx="592667" cy="350202"/>
          </a:xfrm>
          <a:prstGeom prst="roundRect">
            <a:avLst/>
          </a:prstGeom>
        </p:spPr>
        <p:style>
          <a:lnRef idx="2">
            <a:schemeClr val="dk1"/>
          </a:lnRef>
          <a:fillRef idx="1">
            <a:schemeClr val="lt1"/>
          </a:fillRef>
          <a:effectRef idx="0">
            <a:schemeClr val="dk1"/>
          </a:effectRef>
          <a:fontRef idx="minor">
            <a:schemeClr val="dk1"/>
          </a:fontRef>
        </p:style>
        <p:txBody>
          <a:bodyPr lIns="72000" rIns="72000" rtlCol="0" anchor="ctr"/>
          <a:lstStyle/>
          <a:p>
            <a:pPr algn="ctr">
              <a:buNone/>
            </a:pPr>
            <a:r>
              <a:rPr lang="en-US" sz="2000" b="1" dirty="0" smtClean="0">
                <a:solidFill>
                  <a:prstClr val="black"/>
                </a:solidFill>
                <a:latin typeface="Tw Cen MT" panose="020B0602020104020603" pitchFamily="34" charset="0"/>
              </a:rPr>
              <a:t>e15</a:t>
            </a:r>
            <a:endParaRPr lang="el-GR" sz="2000" b="1" dirty="0">
              <a:solidFill>
                <a:prstClr val="black"/>
              </a:solidFill>
              <a:latin typeface="Calibri" panose="020F0502020204030204" pitchFamily="34" charset="0"/>
            </a:endParaRPr>
          </a:p>
        </p:txBody>
      </p:sp>
      <p:graphicFrame>
        <p:nvGraphicFramePr>
          <p:cNvPr id="15" name="4 - Πίνακας"/>
          <p:cNvGraphicFramePr>
            <a:graphicFrameLocks noGrp="1"/>
          </p:cNvGraphicFramePr>
          <p:nvPr>
            <p:extLst>
              <p:ext uri="{D42A27DB-BD31-4B8C-83A1-F6EECF244321}">
                <p14:modId xmlns:p14="http://schemas.microsoft.com/office/powerpoint/2010/main" val="1358837082"/>
              </p:ext>
            </p:extLst>
          </p:nvPr>
        </p:nvGraphicFramePr>
        <p:xfrm>
          <a:off x="4546599" y="1975082"/>
          <a:ext cx="2159001" cy="1529080"/>
        </p:xfrm>
        <a:graphic>
          <a:graphicData uri="http://schemas.openxmlformats.org/drawingml/2006/table">
            <a:tbl>
              <a:tblPr firstRow="1" bandRow="1">
                <a:tableStyleId>{8A107856-5554-42FB-B03E-39F5DBC370BA}</a:tableStyleId>
              </a:tblPr>
              <a:tblGrid>
                <a:gridCol w="1227668">
                  <a:extLst>
                    <a:ext uri="{9D8B030D-6E8A-4147-A177-3AD203B41FA5}">
                      <a16:colId xmlns:a16="http://schemas.microsoft.com/office/drawing/2014/main" val="20000"/>
                    </a:ext>
                  </a:extLst>
                </a:gridCol>
                <a:gridCol w="931333">
                  <a:extLst>
                    <a:ext uri="{9D8B030D-6E8A-4147-A177-3AD203B41FA5}">
                      <a16:colId xmlns:a16="http://schemas.microsoft.com/office/drawing/2014/main" val="20001"/>
                    </a:ext>
                  </a:extLst>
                </a:gridCol>
              </a:tblGrid>
              <a:tr h="370840">
                <a:tc>
                  <a:txBody>
                    <a:bodyPr/>
                    <a:lstStyle/>
                    <a:p>
                      <a:r>
                        <a:rPr lang="en-US" sz="1600" b="0" dirty="0" smtClean="0"/>
                        <a:t>work</a:t>
                      </a:r>
                      <a:endParaRPr lang="el-GR" sz="1600" b="0" dirty="0"/>
                    </a:p>
                  </a:txBody>
                  <a:tcPr/>
                </a:tc>
                <a:tc>
                  <a:txBody>
                    <a:bodyPr/>
                    <a:lstStyle/>
                    <a:p>
                      <a:r>
                        <a:rPr lang="en-US" sz="1600" b="0" dirty="0" smtClean="0"/>
                        <a:t>Eiffel Tower</a:t>
                      </a:r>
                      <a:endParaRPr lang="el-GR" sz="1600" b="0" dirty="0"/>
                    </a:p>
                  </a:txBody>
                  <a:tcPr/>
                </a:tc>
                <a:extLst>
                  <a:ext uri="{0D108BD9-81ED-4DB2-BD59-A6C34878D82A}">
                    <a16:rowId xmlns:a16="http://schemas.microsoft.com/office/drawing/2014/main" val="10000"/>
                  </a:ext>
                </a:extLst>
              </a:tr>
              <a:tr h="370840">
                <a:tc>
                  <a:txBody>
                    <a:bodyPr/>
                    <a:lstStyle/>
                    <a:p>
                      <a:r>
                        <a:rPr lang="en-US" sz="1600" dirty="0" smtClean="0"/>
                        <a:t>year-constructed</a:t>
                      </a:r>
                      <a:endParaRPr lang="el-GR" sz="1600" dirty="0"/>
                    </a:p>
                  </a:txBody>
                  <a:tcPr marL="72000" marR="72000"/>
                </a:tc>
                <a:tc>
                  <a:txBody>
                    <a:bodyPr/>
                    <a:lstStyle/>
                    <a:p>
                      <a:r>
                        <a:rPr lang="en-US" sz="1600" dirty="0" smtClean="0"/>
                        <a:t>1889</a:t>
                      </a:r>
                      <a:endParaRPr lang="el-GR" sz="1600" dirty="0"/>
                    </a:p>
                  </a:txBody>
                  <a:tcPr/>
                </a:tc>
                <a:extLst>
                  <a:ext uri="{0D108BD9-81ED-4DB2-BD59-A6C34878D82A}">
                    <a16:rowId xmlns:a16="http://schemas.microsoft.com/office/drawing/2014/main" val="10001"/>
                  </a:ext>
                </a:extLst>
              </a:tr>
              <a:tr h="370840">
                <a:tc>
                  <a:txBody>
                    <a:bodyPr/>
                    <a:lstStyle/>
                    <a:p>
                      <a:r>
                        <a:rPr lang="en-US" sz="1600" dirty="0" smtClean="0"/>
                        <a:t>location</a:t>
                      </a:r>
                      <a:endParaRPr lang="el-GR" sz="1600" dirty="0"/>
                    </a:p>
                  </a:txBody>
                  <a:tcPr/>
                </a:tc>
                <a:tc>
                  <a:txBody>
                    <a:bodyPr/>
                    <a:lstStyle/>
                    <a:p>
                      <a:r>
                        <a:rPr lang="en-US" sz="1600" dirty="0" smtClean="0"/>
                        <a:t>Paris</a:t>
                      </a:r>
                      <a:endParaRPr lang="el-GR" sz="1600" dirty="0"/>
                    </a:p>
                  </a:txBody>
                  <a:tcPr/>
                </a:tc>
                <a:extLst>
                  <a:ext uri="{0D108BD9-81ED-4DB2-BD59-A6C34878D82A}">
                    <a16:rowId xmlns:a16="http://schemas.microsoft.com/office/drawing/2014/main" val="10002"/>
                  </a:ext>
                </a:extLst>
              </a:tr>
            </a:tbl>
          </a:graphicData>
        </a:graphic>
      </p:graphicFrame>
      <p:sp>
        <p:nvSpPr>
          <p:cNvPr id="16" name="9 - Στρογγυλεμένο ορθογώνιο"/>
          <p:cNvSpPr/>
          <p:nvPr/>
        </p:nvSpPr>
        <p:spPr>
          <a:xfrm>
            <a:off x="6112933" y="3507179"/>
            <a:ext cx="592667" cy="350202"/>
          </a:xfrm>
          <a:prstGeom prst="roundRect">
            <a:avLst/>
          </a:prstGeom>
        </p:spPr>
        <p:style>
          <a:lnRef idx="2">
            <a:schemeClr val="dk1"/>
          </a:lnRef>
          <a:fillRef idx="1">
            <a:schemeClr val="lt1"/>
          </a:fillRef>
          <a:effectRef idx="0">
            <a:schemeClr val="dk1"/>
          </a:effectRef>
          <a:fontRef idx="minor">
            <a:schemeClr val="dk1"/>
          </a:fontRef>
        </p:style>
        <p:txBody>
          <a:bodyPr lIns="72000" rIns="72000" rtlCol="0" anchor="ctr"/>
          <a:lstStyle/>
          <a:p>
            <a:pPr algn="ctr">
              <a:buNone/>
            </a:pPr>
            <a:r>
              <a:rPr lang="en-US" sz="2000" b="1" dirty="0" smtClean="0">
                <a:solidFill>
                  <a:prstClr val="black"/>
                </a:solidFill>
                <a:latin typeface="Tw Cen MT" panose="020B0602020104020603" pitchFamily="34" charset="0"/>
              </a:rPr>
              <a:t>e16</a:t>
            </a:r>
            <a:endParaRPr lang="el-GR" sz="2000" b="1" dirty="0">
              <a:solidFill>
                <a:prstClr val="black"/>
              </a:solidFill>
              <a:latin typeface="Calibri" panose="020F0502020204030204" pitchFamily="34" charset="0"/>
            </a:endParaRPr>
          </a:p>
        </p:txBody>
      </p:sp>
      <p:graphicFrame>
        <p:nvGraphicFramePr>
          <p:cNvPr id="17" name="4 - Πίνακας"/>
          <p:cNvGraphicFramePr>
            <a:graphicFrameLocks noGrp="1"/>
          </p:cNvGraphicFramePr>
          <p:nvPr>
            <p:extLst>
              <p:ext uri="{D42A27DB-BD31-4B8C-83A1-F6EECF244321}">
                <p14:modId xmlns:p14="http://schemas.microsoft.com/office/powerpoint/2010/main" val="2884858004"/>
              </p:ext>
            </p:extLst>
          </p:nvPr>
        </p:nvGraphicFramePr>
        <p:xfrm>
          <a:off x="6781799" y="1975082"/>
          <a:ext cx="2294468" cy="1737360"/>
        </p:xfrm>
        <a:graphic>
          <a:graphicData uri="http://schemas.openxmlformats.org/drawingml/2006/table">
            <a:tbl>
              <a:tblPr firstRow="1" bandRow="1">
                <a:tableStyleId>{8A107856-5554-42FB-B03E-39F5DBC370BA}</a:tableStyleId>
              </a:tblPr>
              <a:tblGrid>
                <a:gridCol w="1302019">
                  <a:extLst>
                    <a:ext uri="{9D8B030D-6E8A-4147-A177-3AD203B41FA5}">
                      <a16:colId xmlns:a16="http://schemas.microsoft.com/office/drawing/2014/main" val="20000"/>
                    </a:ext>
                  </a:extLst>
                </a:gridCol>
                <a:gridCol w="992449">
                  <a:extLst>
                    <a:ext uri="{9D8B030D-6E8A-4147-A177-3AD203B41FA5}">
                      <a16:colId xmlns:a16="http://schemas.microsoft.com/office/drawing/2014/main" val="20001"/>
                    </a:ext>
                  </a:extLst>
                </a:gridCol>
              </a:tblGrid>
              <a:tr h="370840">
                <a:tc>
                  <a:txBody>
                    <a:bodyPr/>
                    <a:lstStyle/>
                    <a:p>
                      <a:r>
                        <a:rPr lang="en-US" sz="1600" b="0" dirty="0" smtClean="0"/>
                        <a:t>work</a:t>
                      </a:r>
                      <a:endParaRPr lang="el-GR" sz="1600" b="0" dirty="0"/>
                    </a:p>
                  </a:txBody>
                  <a:tcPr/>
                </a:tc>
                <a:tc>
                  <a:txBody>
                    <a:bodyPr/>
                    <a:lstStyle/>
                    <a:p>
                      <a:r>
                        <a:rPr lang="en-US" sz="1600" b="0" dirty="0" smtClean="0"/>
                        <a:t>Bartholdi Fountain</a:t>
                      </a:r>
                      <a:endParaRPr lang="el-GR" sz="1600" b="0" dirty="0"/>
                    </a:p>
                  </a:txBody>
                  <a:tcPr/>
                </a:tc>
                <a:extLst>
                  <a:ext uri="{0D108BD9-81ED-4DB2-BD59-A6C34878D82A}">
                    <a16:rowId xmlns:a16="http://schemas.microsoft.com/office/drawing/2014/main" val="10000"/>
                  </a:ext>
                </a:extLst>
              </a:tr>
              <a:tr h="370840">
                <a:tc>
                  <a:txBody>
                    <a:bodyPr/>
                    <a:lstStyle/>
                    <a:p>
                      <a:r>
                        <a:rPr lang="en-US" sz="1600" dirty="0" smtClean="0"/>
                        <a:t>year-constructed</a:t>
                      </a:r>
                      <a:endParaRPr lang="el-GR" sz="1600" dirty="0"/>
                    </a:p>
                  </a:txBody>
                  <a:tcPr marL="72000" marR="72000"/>
                </a:tc>
                <a:tc>
                  <a:txBody>
                    <a:bodyPr/>
                    <a:lstStyle/>
                    <a:p>
                      <a:r>
                        <a:rPr lang="en-US" sz="1600" dirty="0" smtClean="0"/>
                        <a:t>1876</a:t>
                      </a:r>
                      <a:endParaRPr lang="el-GR" sz="1600" dirty="0"/>
                    </a:p>
                  </a:txBody>
                  <a:tcPr/>
                </a:tc>
                <a:extLst>
                  <a:ext uri="{0D108BD9-81ED-4DB2-BD59-A6C34878D82A}">
                    <a16:rowId xmlns:a16="http://schemas.microsoft.com/office/drawing/2014/main" val="10001"/>
                  </a:ext>
                </a:extLst>
              </a:tr>
              <a:tr h="370840">
                <a:tc>
                  <a:txBody>
                    <a:bodyPr/>
                    <a:lstStyle/>
                    <a:p>
                      <a:r>
                        <a:rPr lang="en-US" sz="1600" dirty="0" smtClean="0"/>
                        <a:t>location</a:t>
                      </a:r>
                      <a:endParaRPr lang="el-GR" sz="1600" dirty="0"/>
                    </a:p>
                  </a:txBody>
                  <a:tcPr/>
                </a:tc>
                <a:tc>
                  <a:txBody>
                    <a:bodyPr/>
                    <a:lstStyle/>
                    <a:p>
                      <a:r>
                        <a:rPr lang="en-US" sz="1600" dirty="0" smtClean="0"/>
                        <a:t>Washington D.C.</a:t>
                      </a:r>
                      <a:endParaRPr lang="el-GR" sz="1600" dirty="0"/>
                    </a:p>
                  </a:txBody>
                  <a:tcPr/>
                </a:tc>
                <a:extLst>
                  <a:ext uri="{0D108BD9-81ED-4DB2-BD59-A6C34878D82A}">
                    <a16:rowId xmlns:a16="http://schemas.microsoft.com/office/drawing/2014/main" val="10002"/>
                  </a:ext>
                </a:extLst>
              </a:tr>
            </a:tbl>
          </a:graphicData>
        </a:graphic>
      </p:graphicFrame>
      <p:sp>
        <p:nvSpPr>
          <p:cNvPr id="18" name="9 - Στρογγυλεμένο ορθογώνιο"/>
          <p:cNvSpPr/>
          <p:nvPr/>
        </p:nvSpPr>
        <p:spPr>
          <a:xfrm>
            <a:off x="8318377" y="3701595"/>
            <a:ext cx="660648" cy="350202"/>
          </a:xfrm>
          <a:prstGeom prst="roundRect">
            <a:avLst/>
          </a:prstGeom>
        </p:spPr>
        <p:style>
          <a:lnRef idx="2">
            <a:schemeClr val="dk1"/>
          </a:lnRef>
          <a:fillRef idx="1">
            <a:schemeClr val="lt1"/>
          </a:fillRef>
          <a:effectRef idx="0">
            <a:schemeClr val="dk1"/>
          </a:effectRef>
          <a:fontRef idx="minor">
            <a:schemeClr val="dk1"/>
          </a:fontRef>
        </p:style>
        <p:txBody>
          <a:bodyPr lIns="72000" rIns="72000" rtlCol="0" anchor="ctr"/>
          <a:lstStyle/>
          <a:p>
            <a:pPr algn="ctr">
              <a:buNone/>
            </a:pPr>
            <a:r>
              <a:rPr lang="en-US" sz="2000" b="1" dirty="0" smtClean="0">
                <a:solidFill>
                  <a:prstClr val="black"/>
                </a:solidFill>
                <a:latin typeface="Tw Cen MT" panose="020B0602020104020603" pitchFamily="34" charset="0"/>
              </a:rPr>
              <a:t>e17</a:t>
            </a:r>
            <a:endParaRPr lang="el-GR" sz="2000" b="1" dirty="0">
              <a:solidFill>
                <a:prstClr val="black"/>
              </a:solidFill>
              <a:latin typeface="Calibri" panose="020F0502020204030204" pitchFamily="34" charset="0"/>
            </a:endParaRPr>
          </a:p>
        </p:txBody>
      </p:sp>
      <p:grpSp>
        <p:nvGrpSpPr>
          <p:cNvPr id="19" name="Group 32"/>
          <p:cNvGrpSpPr/>
          <p:nvPr/>
        </p:nvGrpSpPr>
        <p:grpSpPr>
          <a:xfrm>
            <a:off x="1130996" y="3978775"/>
            <a:ext cx="1882553" cy="1377206"/>
            <a:chOff x="457200" y="3122622"/>
            <a:chExt cx="1882553" cy="1377206"/>
          </a:xfrm>
        </p:grpSpPr>
        <p:sp>
          <p:nvSpPr>
            <p:cNvPr id="20" name="Oval 58"/>
            <p:cNvSpPr/>
            <p:nvPr/>
          </p:nvSpPr>
          <p:spPr>
            <a:xfrm>
              <a:off x="683569" y="3212976"/>
              <a:ext cx="1656184" cy="1286852"/>
            </a:xfrm>
            <a:prstGeom prst="ellipse">
              <a:avLst/>
            </a:prstGeom>
            <a:ln w="25400"/>
          </p:spPr>
          <p:style>
            <a:lnRef idx="2">
              <a:schemeClr val="accent4"/>
            </a:lnRef>
            <a:fillRef idx="1">
              <a:schemeClr val="lt1"/>
            </a:fillRef>
            <a:effectRef idx="0">
              <a:schemeClr val="accent4"/>
            </a:effectRef>
            <a:fontRef idx="minor">
              <a:schemeClr val="dk1"/>
            </a:fontRef>
          </p:style>
          <p:txBody>
            <a:bodyPr rtlCol="0" anchor="ctr"/>
            <a:lstStyle/>
            <a:p>
              <a:pPr algn="ctr">
                <a:spcBef>
                  <a:spcPts val="0"/>
                </a:spcBef>
                <a:buNone/>
              </a:pPr>
              <a:r>
                <a:rPr lang="en-US" sz="2000" dirty="0" smtClean="0">
                  <a:solidFill>
                    <a:srgbClr val="0000FF"/>
                  </a:solidFill>
                </a:rPr>
                <a:t>about</a:t>
              </a:r>
            </a:p>
            <a:p>
              <a:pPr algn="ctr">
                <a:spcBef>
                  <a:spcPts val="0"/>
                </a:spcBef>
                <a:buNone/>
              </a:pPr>
              <a:r>
                <a:rPr lang="en-US" sz="2000" dirty="0" smtClean="0">
                  <a:solidFill>
                    <a:srgbClr val="0000FF"/>
                  </a:solidFill>
                </a:rPr>
                <a:t>work</a:t>
              </a:r>
            </a:p>
            <a:p>
              <a:pPr algn="ctr">
                <a:spcBef>
                  <a:spcPts val="0"/>
                </a:spcBef>
                <a:buNone/>
              </a:pPr>
              <a:r>
                <a:rPr lang="en-US" sz="2000" dirty="0" smtClean="0">
                  <a:solidFill>
                    <a:srgbClr val="0000FF"/>
                  </a:solidFill>
                </a:rPr>
                <a:t>architect</a:t>
              </a:r>
            </a:p>
            <a:p>
              <a:pPr algn="ctr">
                <a:spcBef>
                  <a:spcPts val="0"/>
                </a:spcBef>
                <a:buNone/>
              </a:pPr>
              <a:r>
                <a:rPr lang="en-US" sz="2000" dirty="0" smtClean="0">
                  <a:solidFill>
                    <a:srgbClr val="0000FF"/>
                  </a:solidFill>
                </a:rPr>
                <a:t>artist</a:t>
              </a:r>
              <a:endParaRPr lang="en-US" sz="2000" dirty="0">
                <a:solidFill>
                  <a:srgbClr val="0000FF"/>
                </a:solidFill>
              </a:endParaRPr>
            </a:p>
          </p:txBody>
        </p:sp>
        <p:sp>
          <p:nvSpPr>
            <p:cNvPr id="21" name="TextBox 59"/>
            <p:cNvSpPr txBox="1"/>
            <p:nvPr/>
          </p:nvSpPr>
          <p:spPr>
            <a:xfrm>
              <a:off x="457200" y="3122622"/>
              <a:ext cx="616347" cy="406265"/>
            </a:xfrm>
            <a:prstGeom prst="rect">
              <a:avLst/>
            </a:prstGeom>
            <a:noFill/>
          </p:spPr>
          <p:txBody>
            <a:bodyPr wrap="square" rtlCol="0">
              <a:spAutoFit/>
            </a:bodyPr>
            <a:lstStyle/>
            <a:p>
              <a:pPr>
                <a:spcBef>
                  <a:spcPts val="0"/>
                </a:spcBef>
                <a:buNone/>
              </a:pPr>
              <a:r>
                <a:rPr lang="en-US" sz="2000" dirty="0" smtClean="0"/>
                <a:t>C1</a:t>
              </a:r>
              <a:endParaRPr lang="en-US" sz="2000" dirty="0"/>
            </a:p>
          </p:txBody>
        </p:sp>
      </p:grpSp>
      <p:grpSp>
        <p:nvGrpSpPr>
          <p:cNvPr id="22" name="Group 33"/>
          <p:cNvGrpSpPr/>
          <p:nvPr/>
        </p:nvGrpSpPr>
        <p:grpSpPr>
          <a:xfrm>
            <a:off x="3262971" y="4090617"/>
            <a:ext cx="3148699" cy="1018310"/>
            <a:chOff x="2858057" y="2986754"/>
            <a:chExt cx="2650047" cy="1018310"/>
          </a:xfrm>
        </p:grpSpPr>
        <p:sp>
          <p:nvSpPr>
            <p:cNvPr id="23" name="Oval 67"/>
            <p:cNvSpPr/>
            <p:nvPr/>
          </p:nvSpPr>
          <p:spPr>
            <a:xfrm>
              <a:off x="2987825" y="3140968"/>
              <a:ext cx="2520279" cy="864096"/>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spcBef>
                  <a:spcPts val="0"/>
                </a:spcBef>
                <a:buNone/>
              </a:pPr>
              <a:r>
                <a:rPr lang="en-US" sz="2000" dirty="0" smtClean="0">
                  <a:solidFill>
                    <a:srgbClr val="008000"/>
                  </a:solidFill>
                </a:rPr>
                <a:t>year</a:t>
              </a:r>
            </a:p>
            <a:p>
              <a:pPr algn="ctr">
                <a:spcBef>
                  <a:spcPts val="0"/>
                </a:spcBef>
                <a:buNone/>
              </a:pPr>
              <a:r>
                <a:rPr lang="en-US" sz="2000" dirty="0" smtClean="0">
                  <a:solidFill>
                    <a:srgbClr val="008000"/>
                  </a:solidFill>
                </a:rPr>
                <a:t>year-constructed</a:t>
              </a:r>
            </a:p>
            <a:p>
              <a:pPr algn="ctr">
                <a:spcBef>
                  <a:spcPts val="0"/>
                </a:spcBef>
                <a:buNone/>
              </a:pPr>
              <a:r>
                <a:rPr lang="en-US" sz="2000" dirty="0" smtClean="0">
                  <a:solidFill>
                    <a:srgbClr val="008000"/>
                  </a:solidFill>
                </a:rPr>
                <a:t>born</a:t>
              </a:r>
              <a:endParaRPr lang="en-US" sz="2000" dirty="0">
                <a:solidFill>
                  <a:srgbClr val="008000"/>
                </a:solidFill>
              </a:endParaRPr>
            </a:p>
          </p:txBody>
        </p:sp>
        <p:sp>
          <p:nvSpPr>
            <p:cNvPr id="24" name="TextBox 68"/>
            <p:cNvSpPr txBox="1"/>
            <p:nvPr/>
          </p:nvSpPr>
          <p:spPr>
            <a:xfrm>
              <a:off x="2858057" y="2986754"/>
              <a:ext cx="498617" cy="406265"/>
            </a:xfrm>
            <a:prstGeom prst="rect">
              <a:avLst/>
            </a:prstGeom>
            <a:noFill/>
          </p:spPr>
          <p:txBody>
            <a:bodyPr wrap="square" rtlCol="0">
              <a:spAutoFit/>
            </a:bodyPr>
            <a:lstStyle/>
            <a:p>
              <a:pPr>
                <a:spcBef>
                  <a:spcPts val="0"/>
                </a:spcBef>
                <a:buNone/>
              </a:pPr>
              <a:r>
                <a:rPr lang="en-US" sz="2000" dirty="0" smtClean="0"/>
                <a:t>C2</a:t>
              </a:r>
              <a:endParaRPr lang="en-US" sz="2000" dirty="0"/>
            </a:p>
          </p:txBody>
        </p:sp>
      </p:grpSp>
      <p:grpSp>
        <p:nvGrpSpPr>
          <p:cNvPr id="25" name="Group 34"/>
          <p:cNvGrpSpPr/>
          <p:nvPr/>
        </p:nvGrpSpPr>
        <p:grpSpPr>
          <a:xfrm>
            <a:off x="6400644" y="4140879"/>
            <a:ext cx="1958265" cy="975550"/>
            <a:chOff x="5726848" y="3256031"/>
            <a:chExt cx="1653465" cy="975550"/>
          </a:xfrm>
        </p:grpSpPr>
        <p:sp>
          <p:nvSpPr>
            <p:cNvPr id="26" name="Oval 65"/>
            <p:cNvSpPr/>
            <p:nvPr/>
          </p:nvSpPr>
          <p:spPr>
            <a:xfrm>
              <a:off x="5976157" y="3366284"/>
              <a:ext cx="1404156" cy="865297"/>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spcBef>
                  <a:spcPts val="0"/>
                </a:spcBef>
                <a:buNone/>
              </a:pPr>
              <a:r>
                <a:rPr lang="en-US" sz="2000" dirty="0" smtClean="0">
                  <a:solidFill>
                    <a:srgbClr val="E46C0A"/>
                  </a:solidFill>
                </a:rPr>
                <a:t>location</a:t>
              </a:r>
            </a:p>
            <a:p>
              <a:pPr algn="ctr">
                <a:spcBef>
                  <a:spcPts val="0"/>
                </a:spcBef>
                <a:buNone/>
              </a:pPr>
              <a:r>
                <a:rPr lang="en-US" sz="2000" dirty="0" smtClean="0">
                  <a:solidFill>
                    <a:srgbClr val="E46C0A"/>
                  </a:solidFill>
                </a:rPr>
                <a:t>located </a:t>
              </a:r>
            </a:p>
          </p:txBody>
        </p:sp>
        <p:sp>
          <p:nvSpPr>
            <p:cNvPr id="27" name="TextBox 66"/>
            <p:cNvSpPr txBox="1"/>
            <p:nvPr/>
          </p:nvSpPr>
          <p:spPr>
            <a:xfrm>
              <a:off x="5726848" y="3256031"/>
              <a:ext cx="498617" cy="406265"/>
            </a:xfrm>
            <a:prstGeom prst="rect">
              <a:avLst/>
            </a:prstGeom>
            <a:noFill/>
          </p:spPr>
          <p:txBody>
            <a:bodyPr wrap="square" rtlCol="0">
              <a:spAutoFit/>
            </a:bodyPr>
            <a:lstStyle/>
            <a:p>
              <a:pPr>
                <a:spcBef>
                  <a:spcPts val="0"/>
                </a:spcBef>
                <a:buNone/>
              </a:pPr>
              <a:r>
                <a:rPr lang="en-US" sz="2000" dirty="0" smtClean="0"/>
                <a:t>C3</a:t>
              </a:r>
              <a:endParaRPr lang="en-US" sz="2000" dirty="0"/>
            </a:p>
          </p:txBody>
        </p:sp>
      </p:grpSp>
      <p:sp>
        <p:nvSpPr>
          <p:cNvPr id="32" name="Content Placeholder 2"/>
          <p:cNvSpPr txBox="1">
            <a:spLocks/>
          </p:cNvSpPr>
          <p:nvPr/>
        </p:nvSpPr>
        <p:spPr>
          <a:xfrm>
            <a:off x="4628747" y="5704333"/>
            <a:ext cx="4447520" cy="639763"/>
          </a:xfrm>
          <a:prstGeom prst="rect">
            <a:avLst/>
          </a:prstGeom>
        </p:spPr>
        <p:txBody>
          <a:bodyPr vert="horz" lIns="91440" tIns="45720" rIns="91440" bIns="45720" rtlCol="0">
            <a:noAutofit/>
          </a:bodyPr>
          <a:lstStyle/>
          <a:p>
            <a:pPr marL="342900" marR="0" lvl="0" indent="-342900" algn="l" defTabSz="457200" rtl="0" eaLnBrk="1" fontAlgn="auto" latinLnBrk="0" hangingPunct="1">
              <a:lnSpc>
                <a:spcPct val="100000"/>
              </a:lnSpc>
              <a:spcBef>
                <a:spcPct val="20000"/>
              </a:spcBef>
              <a:spcAft>
                <a:spcPts val="0"/>
              </a:spcAft>
              <a:buClrTx/>
              <a:buSzTx/>
              <a:buFont typeface="Arial"/>
              <a:buNone/>
              <a:tabLst/>
              <a:defRPr/>
            </a:pPr>
            <a:r>
              <a:rPr kumimoji="0" lang="en-US" sz="2000" b="0" i="0" u="none" strike="noStrike" kern="1200" cap="none" spc="0" normalizeH="0" baseline="0" noProof="0" dirty="0" smtClean="0">
                <a:ln>
                  <a:noFill/>
                </a:ln>
                <a:solidFill>
                  <a:srgbClr val="0000FF"/>
                </a:solidFill>
                <a:effectLst/>
                <a:uLnTx/>
                <a:uFillTx/>
                <a:latin typeface="+mn-lt"/>
                <a:ea typeface="+mn-ea"/>
                <a:cs typeface="Rockwell"/>
                <a:sym typeface="Wingdings" pitchFamily="2" charset="2"/>
              </a:rPr>
              <a:t> </a:t>
            </a:r>
            <a:r>
              <a:rPr kumimoji="0" lang="en-US" sz="2000" b="0" i="1" u="none" strike="noStrike" kern="1200" cap="none" spc="0" normalizeH="0" baseline="0" noProof="0" dirty="0" smtClean="0">
                <a:ln>
                  <a:noFill/>
                </a:ln>
                <a:solidFill>
                  <a:srgbClr val="0000FF"/>
                </a:solidFill>
                <a:effectLst/>
                <a:uLnTx/>
                <a:uFillTx/>
                <a:latin typeface="+mn-lt"/>
                <a:ea typeface="+mn-ea"/>
                <a:cs typeface="Rockwell"/>
                <a:sym typeface="Wingdings" pitchFamily="2" charset="2"/>
              </a:rPr>
              <a:t>compare Lady Liberty to Auguste Bartholdi</a:t>
            </a:r>
            <a:endParaRPr kumimoji="0" lang="en-US" sz="2000" b="0" i="1" u="none" strike="noStrike" kern="1200" cap="none" spc="0" normalizeH="0" baseline="0" noProof="0" dirty="0" smtClean="0">
              <a:ln>
                <a:noFill/>
              </a:ln>
              <a:solidFill>
                <a:srgbClr val="0000FF"/>
              </a:solidFill>
              <a:effectLst/>
              <a:uLnTx/>
              <a:uFillTx/>
              <a:latin typeface="+mn-lt"/>
              <a:ea typeface="+mn-ea"/>
              <a:cs typeface="Rockwell"/>
            </a:endParaRPr>
          </a:p>
        </p:txBody>
      </p:sp>
      <p:graphicFrame>
        <p:nvGraphicFramePr>
          <p:cNvPr id="35" name="Espace réservé du contenu 33"/>
          <p:cNvGraphicFramePr>
            <a:graphicFrameLocks/>
          </p:cNvGraphicFramePr>
          <p:nvPr>
            <p:extLst>
              <p:ext uri="{D42A27DB-BD31-4B8C-83A1-F6EECF244321}">
                <p14:modId xmlns:p14="http://schemas.microsoft.com/office/powerpoint/2010/main" val="1352507823"/>
              </p:ext>
            </p:extLst>
          </p:nvPr>
        </p:nvGraphicFramePr>
        <p:xfrm>
          <a:off x="1283720" y="5602416"/>
          <a:ext cx="1411892" cy="741680"/>
        </p:xfrm>
        <a:graphic>
          <a:graphicData uri="http://schemas.openxmlformats.org/drawingml/2006/table">
            <a:tbl>
              <a:tblPr firstRow="1" bandRow="1">
                <a:tableStyleId>{5C22544A-7EE6-4342-B048-85BDC9FD1C3A}</a:tableStyleId>
              </a:tblPr>
              <a:tblGrid>
                <a:gridCol w="1411892">
                  <a:extLst>
                    <a:ext uri="{9D8B030D-6E8A-4147-A177-3AD203B41FA5}">
                      <a16:colId xmlns:a16="http://schemas.microsoft.com/office/drawing/2014/main" val="1415369603"/>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C1.Tower</a:t>
                      </a:r>
                    </a:p>
                  </a:txBody>
                  <a:tcPr>
                    <a:solidFill>
                      <a:srgbClr val="92D050"/>
                    </a:solidFill>
                  </a:tcPr>
                </a:tc>
                <a:extLst>
                  <a:ext uri="{0D108BD9-81ED-4DB2-BD59-A6C34878D82A}">
                    <a16:rowId xmlns:a16="http://schemas.microsoft.com/office/drawing/2014/main" val="2642684416"/>
                  </a:ext>
                </a:extLst>
              </a:tr>
              <a:tr h="370840">
                <a:tc>
                  <a:txBody>
                    <a:bodyPr/>
                    <a:lstStyle/>
                    <a:p>
                      <a:r>
                        <a:rPr lang="en-US" sz="1800" dirty="0" smtClean="0"/>
                        <a:t>e</a:t>
                      </a:r>
                      <a:r>
                        <a:rPr lang="en-US" sz="1800" baseline="-25000" dirty="0" smtClean="0"/>
                        <a:t>11</a:t>
                      </a:r>
                      <a:r>
                        <a:rPr lang="en-US" sz="1800" dirty="0" smtClean="0"/>
                        <a:t>, e</a:t>
                      </a:r>
                      <a:r>
                        <a:rPr lang="en-US" sz="1800" baseline="-25000" dirty="0" smtClean="0"/>
                        <a:t>14</a:t>
                      </a:r>
                      <a:r>
                        <a:rPr lang="en-US" sz="1800" dirty="0" smtClean="0"/>
                        <a:t>, e</a:t>
                      </a:r>
                      <a:r>
                        <a:rPr lang="en-US" sz="1800" baseline="-25000" dirty="0" smtClean="0"/>
                        <a:t>16</a:t>
                      </a:r>
                      <a:endParaRPr lang="en-US" sz="1800" baseline="-25000" dirty="0"/>
                    </a:p>
                  </a:txBody>
                  <a:tcPr>
                    <a:solidFill>
                      <a:srgbClr val="C9E7A7"/>
                    </a:solidFill>
                  </a:tcPr>
                </a:tc>
                <a:extLst>
                  <a:ext uri="{0D108BD9-81ED-4DB2-BD59-A6C34878D82A}">
                    <a16:rowId xmlns:a16="http://schemas.microsoft.com/office/drawing/2014/main" val="4022226367"/>
                  </a:ext>
                </a:extLst>
              </a:tr>
            </a:tbl>
          </a:graphicData>
        </a:graphic>
      </p:graphicFrame>
      <p:graphicFrame>
        <p:nvGraphicFramePr>
          <p:cNvPr id="36" name="Espace réservé du contenu 33"/>
          <p:cNvGraphicFramePr>
            <a:graphicFrameLocks/>
          </p:cNvGraphicFramePr>
          <p:nvPr>
            <p:extLst>
              <p:ext uri="{D42A27DB-BD31-4B8C-83A1-F6EECF244321}">
                <p14:modId xmlns:p14="http://schemas.microsoft.com/office/powerpoint/2010/main" val="269204374"/>
              </p:ext>
            </p:extLst>
          </p:nvPr>
        </p:nvGraphicFramePr>
        <p:xfrm>
          <a:off x="2832307" y="5653374"/>
          <a:ext cx="1893715" cy="741680"/>
        </p:xfrm>
        <a:graphic>
          <a:graphicData uri="http://schemas.openxmlformats.org/drawingml/2006/table">
            <a:tbl>
              <a:tblPr firstRow="1" bandRow="1">
                <a:tableStyleId>{5C22544A-7EE6-4342-B048-85BDC9FD1C3A}</a:tableStyleId>
              </a:tblPr>
              <a:tblGrid>
                <a:gridCol w="1893715">
                  <a:extLst>
                    <a:ext uri="{9D8B030D-6E8A-4147-A177-3AD203B41FA5}">
                      <a16:colId xmlns:a16="http://schemas.microsoft.com/office/drawing/2014/main" val="1415369603"/>
                    </a:ext>
                  </a:extLst>
                </a:gridCol>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t>C1.Bartholdi</a:t>
                      </a:r>
                    </a:p>
                  </a:txBody>
                  <a:tcPr>
                    <a:solidFill>
                      <a:srgbClr val="92D050"/>
                    </a:solidFill>
                  </a:tcPr>
                </a:tc>
                <a:extLst>
                  <a:ext uri="{0D108BD9-81ED-4DB2-BD59-A6C34878D82A}">
                    <a16:rowId xmlns:a16="http://schemas.microsoft.com/office/drawing/2014/main" val="2642684416"/>
                  </a:ext>
                </a:extLst>
              </a:tr>
              <a:tr h="370840">
                <a:tc>
                  <a:txBody>
                    <a:bodyPr/>
                    <a:lstStyle/>
                    <a:p>
                      <a:r>
                        <a:rPr lang="en-US" sz="1800" dirty="0" smtClean="0"/>
                        <a:t>e</a:t>
                      </a:r>
                      <a:r>
                        <a:rPr lang="en-US" sz="1800" baseline="-25000" dirty="0" smtClean="0"/>
                        <a:t>12</a:t>
                      </a:r>
                      <a:r>
                        <a:rPr lang="en-US" sz="1800" dirty="0" smtClean="0"/>
                        <a:t>,</a:t>
                      </a:r>
                      <a:r>
                        <a:rPr lang="en-US" sz="1800" baseline="0" dirty="0" smtClean="0"/>
                        <a:t> </a:t>
                      </a:r>
                      <a:r>
                        <a:rPr lang="en-US" sz="1800" dirty="0" smtClean="0">
                          <a:solidFill>
                            <a:srgbClr val="FF0000"/>
                          </a:solidFill>
                        </a:rPr>
                        <a:t>e</a:t>
                      </a:r>
                      <a:r>
                        <a:rPr lang="en-US" sz="1800" baseline="-25000" dirty="0" smtClean="0">
                          <a:solidFill>
                            <a:srgbClr val="FF0000"/>
                          </a:solidFill>
                        </a:rPr>
                        <a:t>13</a:t>
                      </a:r>
                      <a:r>
                        <a:rPr lang="en-US" sz="1800" baseline="0" dirty="0" smtClean="0">
                          <a:solidFill>
                            <a:srgbClr val="FF0000"/>
                          </a:solidFill>
                        </a:rPr>
                        <a:t>, </a:t>
                      </a:r>
                      <a:r>
                        <a:rPr lang="en-US" sz="1800" dirty="0" smtClean="0">
                          <a:solidFill>
                            <a:srgbClr val="FF0000"/>
                          </a:solidFill>
                        </a:rPr>
                        <a:t>e</a:t>
                      </a:r>
                      <a:r>
                        <a:rPr lang="en-US" sz="1800" baseline="-25000" dirty="0" smtClean="0">
                          <a:solidFill>
                            <a:srgbClr val="FF0000"/>
                          </a:solidFill>
                        </a:rPr>
                        <a:t>15</a:t>
                      </a:r>
                      <a:r>
                        <a:rPr lang="en-US" sz="1800" baseline="0" dirty="0" smtClean="0"/>
                        <a:t>, e</a:t>
                      </a:r>
                      <a:r>
                        <a:rPr lang="en-US" sz="1800" baseline="-25000" dirty="0" smtClean="0"/>
                        <a:t>17</a:t>
                      </a:r>
                      <a:endParaRPr lang="en-US" sz="1800" baseline="-25000" dirty="0"/>
                    </a:p>
                  </a:txBody>
                  <a:tcPr>
                    <a:solidFill>
                      <a:srgbClr val="C9E7A7"/>
                    </a:solidFill>
                  </a:tcPr>
                </a:tc>
                <a:extLst>
                  <a:ext uri="{0D108BD9-81ED-4DB2-BD59-A6C34878D82A}">
                    <a16:rowId xmlns:a16="http://schemas.microsoft.com/office/drawing/2014/main" val="4022226367"/>
                  </a:ext>
                </a:extLst>
              </a:tr>
            </a:tbl>
          </a:graphicData>
        </a:graphic>
      </p:graphicFrame>
    </p:spTree>
    <p:extLst>
      <p:ext uri="{BB962C8B-B14F-4D97-AF65-F5344CB8AC3E}">
        <p14:creationId xmlns:p14="http://schemas.microsoft.com/office/powerpoint/2010/main" val="2728182358"/>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 y="1"/>
            <a:ext cx="9075906" cy="797668"/>
          </a:xfrm>
        </p:spPr>
        <p:txBody>
          <a:bodyPr/>
          <a:lstStyle/>
          <a:p>
            <a:r>
              <a:rPr lang="fr-FR" dirty="0" err="1"/>
              <a:t>Prefix-Infix</a:t>
            </a:r>
            <a:r>
              <a:rPr lang="fr-FR" dirty="0"/>
              <a:t>(-</a:t>
            </a:r>
            <a:r>
              <a:rPr lang="fr-FR" dirty="0" err="1"/>
              <a:t>Suffix</a:t>
            </a:r>
            <a:r>
              <a:rPr lang="fr-FR" dirty="0"/>
              <a:t>) [</a:t>
            </a:r>
            <a:r>
              <a:rPr lang="fr-FR" dirty="0" err="1"/>
              <a:t>Papadakis</a:t>
            </a:r>
            <a:r>
              <a:rPr lang="fr-FR" dirty="0"/>
              <a:t> et </a:t>
            </a:r>
            <a:r>
              <a:rPr lang="fr-FR" dirty="0" smtClean="0"/>
              <a:t>al.12</a:t>
            </a:r>
            <a:r>
              <a:rPr lang="fr-FR" dirty="0"/>
              <a:t>]</a:t>
            </a:r>
            <a:endParaRPr lang="el-GR" dirty="0"/>
          </a:p>
        </p:txBody>
      </p:sp>
      <p:sp>
        <p:nvSpPr>
          <p:cNvPr id="3" name="Espace réservé du contenu 2"/>
          <p:cNvSpPr>
            <a:spLocks noGrp="1"/>
          </p:cNvSpPr>
          <p:nvPr>
            <p:ph idx="1"/>
          </p:nvPr>
        </p:nvSpPr>
        <p:spPr>
          <a:xfrm>
            <a:off x="2" y="1021153"/>
            <a:ext cx="9143998" cy="4992046"/>
          </a:xfrm>
        </p:spPr>
        <p:txBody>
          <a:bodyPr/>
          <a:lstStyle/>
          <a:p>
            <a:pPr>
              <a:spcBef>
                <a:spcPts val="0"/>
              </a:spcBef>
            </a:pPr>
            <a:r>
              <a:rPr lang="en-US" sz="2400" dirty="0" smtClean="0"/>
              <a:t>Not only the content but also the </a:t>
            </a:r>
            <a:r>
              <a:rPr lang="en-US" sz="2400" dirty="0" smtClean="0">
                <a:solidFill>
                  <a:srgbClr val="0000FF"/>
                </a:solidFill>
              </a:rPr>
              <a:t>identity (</a:t>
            </a:r>
            <a:r>
              <a:rPr lang="en-US" sz="2400" dirty="0">
                <a:solidFill>
                  <a:srgbClr val="0000FF"/>
                </a:solidFill>
              </a:rPr>
              <a:t>URI</a:t>
            </a:r>
            <a:r>
              <a:rPr lang="en-US" sz="2400" dirty="0" smtClean="0">
                <a:solidFill>
                  <a:srgbClr val="0000FF"/>
                </a:solidFill>
              </a:rPr>
              <a:t>) of descriptions </a:t>
            </a:r>
            <a:r>
              <a:rPr lang="en-GB" sz="2400" dirty="0"/>
              <a:t>reveal valuable </a:t>
            </a:r>
            <a:r>
              <a:rPr lang="en-US" sz="2400" dirty="0"/>
              <a:t>semantics regarding </a:t>
            </a:r>
            <a:r>
              <a:rPr lang="en-US" sz="2400" dirty="0" smtClean="0"/>
              <a:t>similarity of entities</a:t>
            </a:r>
          </a:p>
          <a:p>
            <a:pPr lvl="1"/>
            <a:r>
              <a:rPr lang="en-GB" dirty="0" smtClean="0"/>
              <a:t>E.g., </a:t>
            </a:r>
            <a:r>
              <a:rPr lang="en-GB" dirty="0"/>
              <a:t>66% of the 182 million URIs of BTC09 follow the scheme: Prefix-Infix(-Suffix) </a:t>
            </a:r>
            <a:endParaRPr lang="en-GB" dirty="0" smtClean="0"/>
          </a:p>
          <a:p>
            <a:pPr>
              <a:spcBef>
                <a:spcPts val="0"/>
              </a:spcBef>
            </a:pPr>
            <a:r>
              <a:rPr lang="en-GB" sz="2400" dirty="0" smtClean="0"/>
              <a:t>Example: http</a:t>
            </a:r>
            <a:r>
              <a:rPr lang="en-GB" sz="2400" dirty="0"/>
              <a:t>://</a:t>
            </a:r>
            <a:r>
              <a:rPr lang="en-GB" sz="2400" dirty="0" smtClean="0">
                <a:solidFill>
                  <a:srgbClr val="0000FF"/>
                </a:solidFill>
              </a:rPr>
              <a:t>en.wikipedia.org</a:t>
            </a:r>
            <a:r>
              <a:rPr lang="en-GB" sz="2400" dirty="0" smtClean="0"/>
              <a:t>/</a:t>
            </a:r>
            <a:r>
              <a:rPr lang="en-GB" sz="2400" dirty="0" smtClean="0">
                <a:solidFill>
                  <a:srgbClr val="008000"/>
                </a:solidFill>
              </a:rPr>
              <a:t>wiki/Linked_data</a:t>
            </a:r>
            <a:r>
              <a:rPr lang="en-GB" sz="2400" dirty="0" smtClean="0"/>
              <a:t>#</a:t>
            </a:r>
            <a:r>
              <a:rPr lang="en-GB" sz="2400" dirty="0" smtClean="0">
                <a:solidFill>
                  <a:srgbClr val="008000"/>
                </a:solidFill>
              </a:rPr>
              <a:t>Principles</a:t>
            </a:r>
            <a:r>
              <a:rPr lang="en-GB" sz="2400" dirty="0" smtClean="0">
                <a:solidFill>
                  <a:srgbClr val="002060"/>
                </a:solidFill>
              </a:rPr>
              <a:t>.</a:t>
            </a:r>
            <a:r>
              <a:rPr lang="en-GB" sz="2400" dirty="0" smtClean="0">
                <a:solidFill>
                  <a:srgbClr val="FF0000"/>
                </a:solidFill>
              </a:rPr>
              <a:t>html</a:t>
            </a:r>
            <a:endParaRPr lang="en-GB" sz="2400" dirty="0"/>
          </a:p>
          <a:p>
            <a:pPr lvl="2"/>
            <a:r>
              <a:rPr lang="en-GB" sz="2400" dirty="0">
                <a:solidFill>
                  <a:srgbClr val="0000FF"/>
                </a:solidFill>
              </a:rPr>
              <a:t>Prefix</a:t>
            </a:r>
            <a:r>
              <a:rPr lang="en-GB" sz="2400" dirty="0"/>
              <a:t> describes the source, i.e. domain, of the URI </a:t>
            </a:r>
          </a:p>
          <a:p>
            <a:pPr lvl="2"/>
            <a:r>
              <a:rPr lang="en-GB" sz="2400" dirty="0">
                <a:solidFill>
                  <a:srgbClr val="008000"/>
                </a:solidFill>
              </a:rPr>
              <a:t>Infix</a:t>
            </a:r>
            <a:r>
              <a:rPr lang="en-GB" sz="2400" dirty="0"/>
              <a:t> is a local identifier or a named anchor</a:t>
            </a:r>
          </a:p>
          <a:p>
            <a:pPr lvl="2"/>
            <a:r>
              <a:rPr lang="en-GB" sz="2400" dirty="0"/>
              <a:t>The optional </a:t>
            </a:r>
            <a:r>
              <a:rPr lang="en-GB" sz="2400" dirty="0">
                <a:solidFill>
                  <a:srgbClr val="FF0000"/>
                </a:solidFill>
              </a:rPr>
              <a:t>Suffix</a:t>
            </a:r>
            <a:r>
              <a:rPr lang="en-GB" sz="2400" dirty="0"/>
              <a:t> contains details about the format, e.g. </a:t>
            </a:r>
            <a:r>
              <a:rPr lang="en-GB" sz="2400" dirty="0" smtClean="0"/>
              <a:t>.html, .</a:t>
            </a:r>
            <a:r>
              <a:rPr lang="en-GB" sz="2400" dirty="0" err="1" smtClean="0"/>
              <a:t>rdf</a:t>
            </a:r>
            <a:r>
              <a:rPr lang="en-GB" sz="2400" dirty="0" smtClean="0"/>
              <a:t> .</a:t>
            </a:r>
            <a:r>
              <a:rPr lang="en-GB" sz="2400" dirty="0" err="1"/>
              <a:t>nt</a:t>
            </a:r>
            <a:r>
              <a:rPr lang="en-GB" sz="2400" dirty="0"/>
              <a:t>, </a:t>
            </a:r>
            <a:r>
              <a:rPr lang="en-GB" sz="2400" dirty="0" smtClean="0"/>
              <a:t>etc.</a:t>
            </a:r>
          </a:p>
          <a:p>
            <a:pPr>
              <a:spcBef>
                <a:spcPts val="0"/>
              </a:spcBef>
            </a:pPr>
            <a:r>
              <a:rPr lang="en-US" sz="2400" kern="1200" dirty="0" smtClean="0">
                <a:solidFill>
                  <a:srgbClr val="0000FF"/>
                </a:solidFill>
                <a:cs typeface="Rockwell"/>
              </a:rPr>
              <a:t>Infix blocking</a:t>
            </a:r>
          </a:p>
          <a:p>
            <a:pPr lvl="1"/>
            <a:r>
              <a:rPr lang="en-US" kern="1200" dirty="0" smtClean="0">
                <a:cs typeface="Rockwell"/>
              </a:rPr>
              <a:t>The </a:t>
            </a:r>
            <a:r>
              <a:rPr lang="en-US" kern="1200" dirty="0">
                <a:cs typeface="Rockwell"/>
              </a:rPr>
              <a:t>blocking key is the </a:t>
            </a:r>
            <a:r>
              <a:rPr lang="en-US" kern="1200" dirty="0" smtClean="0">
                <a:cs typeface="Rockwell"/>
              </a:rPr>
              <a:t>URI infix of </a:t>
            </a:r>
            <a:r>
              <a:rPr lang="en-US" kern="1200" dirty="0">
                <a:cs typeface="Rockwell"/>
              </a:rPr>
              <a:t>the entity </a:t>
            </a:r>
            <a:r>
              <a:rPr lang="en-US" dirty="0" smtClean="0">
                <a:cs typeface="Rockwell"/>
              </a:rPr>
              <a:t>description</a:t>
            </a:r>
            <a:endParaRPr lang="en-US" kern="1200" dirty="0" smtClean="0">
              <a:cs typeface="Rockwell"/>
            </a:endParaRPr>
          </a:p>
          <a:p>
            <a:pPr>
              <a:spcBef>
                <a:spcPts val="0"/>
              </a:spcBef>
            </a:pPr>
            <a:r>
              <a:rPr lang="en-US" sz="2400" dirty="0" smtClean="0">
                <a:solidFill>
                  <a:srgbClr val="0000FF"/>
                </a:solidFill>
                <a:cs typeface="Rockwell"/>
              </a:rPr>
              <a:t>Infix </a:t>
            </a:r>
            <a:r>
              <a:rPr lang="en-US" sz="2400" dirty="0">
                <a:solidFill>
                  <a:srgbClr val="0000FF"/>
                </a:solidFill>
                <a:cs typeface="Rockwell"/>
              </a:rPr>
              <a:t>profile </a:t>
            </a:r>
            <a:r>
              <a:rPr lang="en-US" sz="2400" dirty="0" smtClean="0">
                <a:solidFill>
                  <a:srgbClr val="0000FF"/>
                </a:solidFill>
                <a:cs typeface="Rockwell"/>
              </a:rPr>
              <a:t>blocking</a:t>
            </a:r>
          </a:p>
          <a:p>
            <a:pPr lvl="1"/>
            <a:r>
              <a:rPr lang="en-US" dirty="0" smtClean="0">
                <a:cs typeface="Rockwell"/>
              </a:rPr>
              <a:t>The </a:t>
            </a:r>
            <a:r>
              <a:rPr lang="en-US" dirty="0">
                <a:cs typeface="Rockwell"/>
              </a:rPr>
              <a:t>blocking keys are the </a:t>
            </a:r>
            <a:r>
              <a:rPr lang="en-US" kern="1200" dirty="0">
                <a:cs typeface="Rockwell"/>
              </a:rPr>
              <a:t>URI </a:t>
            </a:r>
            <a:r>
              <a:rPr lang="en-US" dirty="0" smtClean="0">
                <a:cs typeface="Rockwell"/>
              </a:rPr>
              <a:t>infixes of attribute values in entity descriptions</a:t>
            </a:r>
            <a:endParaRPr lang="en-US" dirty="0"/>
          </a:p>
          <a:p>
            <a:pPr>
              <a:spcBef>
                <a:spcPts val="0"/>
              </a:spcBef>
            </a:pPr>
            <a:endParaRPr lang="el-GR" sz="2400"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46</a:t>
            </a:fld>
            <a:endParaRPr lang="en-US" dirty="0"/>
          </a:p>
        </p:txBody>
      </p:sp>
    </p:spTree>
    <p:extLst>
      <p:ext uri="{BB962C8B-B14F-4D97-AF65-F5344CB8AC3E}">
        <p14:creationId xmlns:p14="http://schemas.microsoft.com/office/powerpoint/2010/main" val="3863945164"/>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1513" y="0"/>
            <a:ext cx="7805737" cy="588388"/>
          </a:xfrm>
        </p:spPr>
        <p:txBody>
          <a:bodyPr/>
          <a:lstStyle/>
          <a:p>
            <a:r>
              <a:rPr lang="en-US" dirty="0"/>
              <a:t>Infix Blocking</a:t>
            </a:r>
            <a:endParaRPr lang="el-GR" dirty="0"/>
          </a:p>
        </p:txBody>
      </p:sp>
      <p:sp>
        <p:nvSpPr>
          <p:cNvPr id="3" name="Espace réservé du contenu 2"/>
          <p:cNvSpPr>
            <a:spLocks noGrp="1"/>
          </p:cNvSpPr>
          <p:nvPr>
            <p:ph idx="1"/>
          </p:nvPr>
        </p:nvSpPr>
        <p:spPr>
          <a:xfrm>
            <a:off x="1313234" y="6477235"/>
            <a:ext cx="7616756" cy="351953"/>
          </a:xfrm>
        </p:spPr>
        <p:txBody>
          <a:bodyPr/>
          <a:lstStyle/>
          <a:p>
            <a:endParaRPr lang="el-GR"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47</a:t>
            </a:fld>
            <a:endParaRPr lang="en-US" dirty="0"/>
          </a:p>
        </p:txBody>
      </p:sp>
      <p:graphicFrame>
        <p:nvGraphicFramePr>
          <p:cNvPr id="5" name="4 - Πίνακας"/>
          <p:cNvGraphicFramePr>
            <a:graphicFrameLocks noGrp="1"/>
          </p:cNvGraphicFramePr>
          <p:nvPr>
            <p:extLst>
              <p:ext uri="{D42A27DB-BD31-4B8C-83A1-F6EECF244321}">
                <p14:modId xmlns:p14="http://schemas.microsoft.com/office/powerpoint/2010/main" val="2734284260"/>
              </p:ext>
            </p:extLst>
          </p:nvPr>
        </p:nvGraphicFramePr>
        <p:xfrm>
          <a:off x="76200" y="999674"/>
          <a:ext cx="2133600" cy="1158240"/>
        </p:xfrm>
        <a:graphic>
          <a:graphicData uri="http://schemas.openxmlformats.org/drawingml/2006/table">
            <a:tbl>
              <a:tblPr firstRow="1" bandRow="1">
                <a:tableStyleId>{69CF1AB2-1976-4502-BF36-3FF5EA218861}</a:tableStyleId>
              </a:tblPr>
              <a:tblGrid>
                <a:gridCol w="974387">
                  <a:extLst>
                    <a:ext uri="{9D8B030D-6E8A-4147-A177-3AD203B41FA5}">
                      <a16:colId xmlns:a16="http://schemas.microsoft.com/office/drawing/2014/main" val="20000"/>
                    </a:ext>
                  </a:extLst>
                </a:gridCol>
                <a:gridCol w="1159213">
                  <a:extLst>
                    <a:ext uri="{9D8B030D-6E8A-4147-A177-3AD203B41FA5}">
                      <a16:colId xmlns:a16="http://schemas.microsoft.com/office/drawing/2014/main" val="20001"/>
                    </a:ext>
                  </a:extLst>
                </a:gridCol>
              </a:tblGrid>
              <a:tr h="370840">
                <a:tc>
                  <a:txBody>
                    <a:bodyPr/>
                    <a:lstStyle/>
                    <a:p>
                      <a:r>
                        <a:rPr lang="en-US" sz="1600" b="0" dirty="0" err="1" smtClean="0"/>
                        <a:t>skos:prefLabel</a:t>
                      </a:r>
                      <a:endParaRPr lang="el-GR" sz="1600" b="0" dirty="0"/>
                    </a:p>
                  </a:txBody>
                  <a:tcPr/>
                </a:tc>
                <a:tc>
                  <a:txBody>
                    <a:bodyPr/>
                    <a:lstStyle/>
                    <a:p>
                      <a:r>
                        <a:rPr lang="en-US" sz="1600" b="0" dirty="0" smtClean="0"/>
                        <a:t>Statue of Liberty</a:t>
                      </a:r>
                      <a:endParaRPr lang="el-GR" sz="1600" b="0" dirty="0"/>
                    </a:p>
                  </a:txBody>
                  <a:tcPr/>
                </a:tc>
                <a:extLst>
                  <a:ext uri="{0D108BD9-81ED-4DB2-BD59-A6C34878D82A}">
                    <a16:rowId xmlns:a16="http://schemas.microsoft.com/office/drawing/2014/main" val="10000"/>
                  </a:ext>
                </a:extLst>
              </a:tr>
              <a:tr h="370840">
                <a:tc>
                  <a:txBody>
                    <a:bodyPr/>
                    <a:lstStyle/>
                    <a:p>
                      <a:r>
                        <a:rPr lang="en-US" sz="1600" dirty="0" err="1" smtClean="0"/>
                        <a:t>yago:isLocatedIn</a:t>
                      </a:r>
                      <a:endParaRPr lang="el-GR" sz="1600" dirty="0"/>
                    </a:p>
                  </a:txBody>
                  <a:tcPr/>
                </a:tc>
                <a:tc>
                  <a:txBody>
                    <a:bodyPr/>
                    <a:lstStyle/>
                    <a:p>
                      <a:r>
                        <a:rPr lang="en-US" sz="1600" dirty="0" err="1" smtClean="0"/>
                        <a:t>yago:Liberty_Island</a:t>
                      </a:r>
                      <a:endParaRPr lang="el-GR" sz="1600" dirty="0">
                        <a:solidFill>
                          <a:schemeClr val="accent3"/>
                        </a:solidFill>
                      </a:endParaRPr>
                    </a:p>
                  </a:txBody>
                  <a:tcPr/>
                </a:tc>
                <a:extLst>
                  <a:ext uri="{0D108BD9-81ED-4DB2-BD59-A6C34878D82A}">
                    <a16:rowId xmlns:a16="http://schemas.microsoft.com/office/drawing/2014/main" val="10001"/>
                  </a:ext>
                </a:extLst>
              </a:tr>
            </a:tbl>
          </a:graphicData>
        </a:graphic>
      </p:graphicFrame>
      <p:graphicFrame>
        <p:nvGraphicFramePr>
          <p:cNvPr id="6" name="4 - Πίνακας"/>
          <p:cNvGraphicFramePr>
            <a:graphicFrameLocks noGrp="1"/>
          </p:cNvGraphicFramePr>
          <p:nvPr>
            <p:extLst>
              <p:ext uri="{D42A27DB-BD31-4B8C-83A1-F6EECF244321}">
                <p14:modId xmlns:p14="http://schemas.microsoft.com/office/powerpoint/2010/main" val="1807140797"/>
              </p:ext>
            </p:extLst>
          </p:nvPr>
        </p:nvGraphicFramePr>
        <p:xfrm>
          <a:off x="2276272" y="999673"/>
          <a:ext cx="2286000" cy="1158240"/>
        </p:xfrm>
        <a:graphic>
          <a:graphicData uri="http://schemas.openxmlformats.org/drawingml/2006/table">
            <a:tbl>
              <a:tblPr firstRow="1" bandRow="1">
                <a:tableStyleId>{69CF1AB2-1976-4502-BF36-3FF5EA218861}</a:tableStyleId>
              </a:tblPr>
              <a:tblGrid>
                <a:gridCol w="1040860">
                  <a:extLst>
                    <a:ext uri="{9D8B030D-6E8A-4147-A177-3AD203B41FA5}">
                      <a16:colId xmlns:a16="http://schemas.microsoft.com/office/drawing/2014/main" val="20000"/>
                    </a:ext>
                  </a:extLst>
                </a:gridCol>
                <a:gridCol w="1245140">
                  <a:extLst>
                    <a:ext uri="{9D8B030D-6E8A-4147-A177-3AD203B41FA5}">
                      <a16:colId xmlns:a16="http://schemas.microsoft.com/office/drawing/2014/main" val="20001"/>
                    </a:ext>
                  </a:extLst>
                </a:gridCol>
              </a:tblGrid>
              <a:tr h="370840">
                <a:tc>
                  <a:txBody>
                    <a:bodyPr/>
                    <a:lstStyle/>
                    <a:p>
                      <a:r>
                        <a:rPr lang="en-US" sz="1600" b="0" dirty="0" err="1" smtClean="0"/>
                        <a:t>rdfs:label</a:t>
                      </a:r>
                      <a:endParaRPr lang="el-GR" sz="1600" b="0" dirty="0"/>
                    </a:p>
                  </a:txBody>
                  <a:tcPr/>
                </a:tc>
                <a:tc>
                  <a:txBody>
                    <a:bodyPr/>
                    <a:lstStyle/>
                    <a:p>
                      <a:r>
                        <a:rPr lang="en-US" sz="1600" b="0" dirty="0" smtClean="0"/>
                        <a:t>Statue of Liberty</a:t>
                      </a:r>
                      <a:endParaRPr lang="el-GR" sz="1600" b="0" dirty="0"/>
                    </a:p>
                  </a:txBody>
                  <a:tcPr/>
                </a:tc>
                <a:extLst>
                  <a:ext uri="{0D108BD9-81ED-4DB2-BD59-A6C34878D82A}">
                    <a16:rowId xmlns:a16="http://schemas.microsoft.com/office/drawing/2014/main" val="10000"/>
                  </a:ext>
                </a:extLst>
              </a:tr>
              <a:tr h="370840">
                <a:tc>
                  <a:txBody>
                    <a:bodyPr/>
                    <a:lstStyle/>
                    <a:p>
                      <a:r>
                        <a:rPr lang="en-US" sz="1600" dirty="0" err="1" smtClean="0">
                          <a:solidFill>
                            <a:schemeClr val="tx1"/>
                          </a:solidFill>
                        </a:rPr>
                        <a:t>dbprop</a:t>
                      </a:r>
                      <a:r>
                        <a:rPr lang="en-US" sz="1600" dirty="0" err="1" smtClean="0"/>
                        <a:t>:location</a:t>
                      </a:r>
                      <a:endParaRPr lang="el-GR" sz="1600" dirty="0"/>
                    </a:p>
                  </a:txBody>
                  <a:tcPr/>
                </a:tc>
                <a:tc>
                  <a:txBody>
                    <a:bodyPr/>
                    <a:lstStyle/>
                    <a:p>
                      <a:r>
                        <a:rPr lang="en-US" sz="1600" dirty="0" err="1" smtClean="0"/>
                        <a:t>dbpedia:Liberty_Island</a:t>
                      </a:r>
                      <a:endParaRPr lang="el-GR" sz="1600" dirty="0">
                        <a:solidFill>
                          <a:schemeClr val="accent3"/>
                        </a:solidFill>
                      </a:endParaRPr>
                    </a:p>
                  </a:txBody>
                  <a:tcPr/>
                </a:tc>
                <a:extLst>
                  <a:ext uri="{0D108BD9-81ED-4DB2-BD59-A6C34878D82A}">
                    <a16:rowId xmlns:a16="http://schemas.microsoft.com/office/drawing/2014/main" val="10001"/>
                  </a:ext>
                </a:extLst>
              </a:tr>
            </a:tbl>
          </a:graphicData>
        </a:graphic>
      </p:graphicFrame>
      <p:graphicFrame>
        <p:nvGraphicFramePr>
          <p:cNvPr id="7" name="4 - Πίνακας"/>
          <p:cNvGraphicFramePr>
            <a:graphicFrameLocks noGrp="1"/>
          </p:cNvGraphicFramePr>
          <p:nvPr>
            <p:extLst>
              <p:ext uri="{D42A27DB-BD31-4B8C-83A1-F6EECF244321}">
                <p14:modId xmlns:p14="http://schemas.microsoft.com/office/powerpoint/2010/main" val="3960224322"/>
              </p:ext>
            </p:extLst>
          </p:nvPr>
        </p:nvGraphicFramePr>
        <p:xfrm>
          <a:off x="4619016" y="999673"/>
          <a:ext cx="2209800" cy="1737360"/>
        </p:xfrm>
        <a:graphic>
          <a:graphicData uri="http://schemas.openxmlformats.org/drawingml/2006/table">
            <a:tbl>
              <a:tblPr firstRow="1" bandRow="1">
                <a:tableStyleId>{69CF1AB2-1976-4502-BF36-3FF5EA218861}</a:tableStyleId>
              </a:tblPr>
              <a:tblGrid>
                <a:gridCol w="1188396">
                  <a:extLst>
                    <a:ext uri="{9D8B030D-6E8A-4147-A177-3AD203B41FA5}">
                      <a16:colId xmlns:a16="http://schemas.microsoft.com/office/drawing/2014/main" val="20000"/>
                    </a:ext>
                  </a:extLst>
                </a:gridCol>
                <a:gridCol w="1021404">
                  <a:extLst>
                    <a:ext uri="{9D8B030D-6E8A-4147-A177-3AD203B41FA5}">
                      <a16:colId xmlns:a16="http://schemas.microsoft.com/office/drawing/2014/main" val="20001"/>
                    </a:ext>
                  </a:extLst>
                </a:gridCol>
              </a:tblGrid>
              <a:tr h="370840">
                <a:tc>
                  <a:txBody>
                    <a:bodyPr/>
                    <a:lstStyle/>
                    <a:p>
                      <a:r>
                        <a:rPr lang="en-US" sz="1600" b="0" dirty="0" err="1" smtClean="0"/>
                        <a:t>fb:official_name</a:t>
                      </a:r>
                      <a:endParaRPr lang="el-GR" sz="1600" b="0" dirty="0"/>
                    </a:p>
                  </a:txBody>
                  <a:tcPr/>
                </a:tc>
                <a:tc>
                  <a:txBody>
                    <a:bodyPr/>
                    <a:lstStyle/>
                    <a:p>
                      <a:r>
                        <a:rPr lang="en-US" sz="1600" b="0" dirty="0" smtClean="0"/>
                        <a:t>Statue of Liberty</a:t>
                      </a:r>
                      <a:endParaRPr lang="el-GR" sz="1600" b="0" dirty="0"/>
                    </a:p>
                  </a:txBody>
                  <a:tcPr/>
                </a:tc>
                <a:extLst>
                  <a:ext uri="{0D108BD9-81ED-4DB2-BD59-A6C34878D82A}">
                    <a16:rowId xmlns:a16="http://schemas.microsoft.com/office/drawing/2014/main" val="10000"/>
                  </a:ext>
                </a:extLst>
              </a:tr>
              <a:tr h="370840">
                <a:tc>
                  <a:txBody>
                    <a:bodyPr/>
                    <a:lstStyle/>
                    <a:p>
                      <a:r>
                        <a:rPr lang="en-US" sz="1600" dirty="0" err="1" smtClean="0"/>
                        <a:t>fb:contained_by</a:t>
                      </a:r>
                      <a:endParaRPr lang="el-GR" sz="1600" dirty="0"/>
                    </a:p>
                  </a:txBody>
                  <a:tcPr/>
                </a:tc>
                <a:tc>
                  <a:txBody>
                    <a:bodyPr/>
                    <a:lstStyle/>
                    <a:p>
                      <a:r>
                        <a:rPr lang="en-US" sz="1600" dirty="0" smtClean="0"/>
                        <a:t>fb:m.026kp2</a:t>
                      </a:r>
                      <a:endParaRPr lang="el-GR" sz="1600" dirty="0">
                        <a:solidFill>
                          <a:schemeClr val="accent3"/>
                        </a:solidFill>
                      </a:endParaRPr>
                    </a:p>
                  </a:txBody>
                  <a:tcPr/>
                </a:tc>
                <a:extLst>
                  <a:ext uri="{0D108BD9-81ED-4DB2-BD59-A6C34878D82A}">
                    <a16:rowId xmlns:a16="http://schemas.microsoft.com/office/drawing/2014/main" val="10001"/>
                  </a:ext>
                </a:extLst>
              </a:tr>
              <a:tr h="370840">
                <a:tc>
                  <a:txBody>
                    <a:bodyPr/>
                    <a:lstStyle/>
                    <a:p>
                      <a:r>
                        <a:rPr lang="en-US" sz="1600" dirty="0" err="1" smtClean="0"/>
                        <a:t>ex:location</a:t>
                      </a:r>
                      <a:endParaRPr lang="el-GR"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t>ex:Liberty_Island</a:t>
                      </a:r>
                      <a:endParaRPr lang="el-GR" sz="1600" dirty="0" smtClean="0">
                        <a:solidFill>
                          <a:schemeClr val="accent3"/>
                        </a:solidFill>
                      </a:endParaRPr>
                    </a:p>
                  </a:txBody>
                  <a:tcPr/>
                </a:tc>
                <a:extLst>
                  <a:ext uri="{0D108BD9-81ED-4DB2-BD59-A6C34878D82A}">
                    <a16:rowId xmlns:a16="http://schemas.microsoft.com/office/drawing/2014/main" val="10002"/>
                  </a:ext>
                </a:extLst>
              </a:tr>
            </a:tbl>
          </a:graphicData>
        </a:graphic>
      </p:graphicFrame>
      <p:graphicFrame>
        <p:nvGraphicFramePr>
          <p:cNvPr id="8" name="4 - Πίνακας"/>
          <p:cNvGraphicFramePr>
            <a:graphicFrameLocks noGrp="1"/>
          </p:cNvGraphicFramePr>
          <p:nvPr>
            <p:extLst>
              <p:ext uri="{D42A27DB-BD31-4B8C-83A1-F6EECF244321}">
                <p14:modId xmlns:p14="http://schemas.microsoft.com/office/powerpoint/2010/main" val="2146253861"/>
              </p:ext>
            </p:extLst>
          </p:nvPr>
        </p:nvGraphicFramePr>
        <p:xfrm>
          <a:off x="6885560" y="999673"/>
          <a:ext cx="2285999" cy="1158240"/>
        </p:xfrm>
        <a:graphic>
          <a:graphicData uri="http://schemas.openxmlformats.org/drawingml/2006/table">
            <a:tbl>
              <a:tblPr firstRow="1" bandRow="1">
                <a:tableStyleId>{69CF1AB2-1976-4502-BF36-3FF5EA218861}</a:tableStyleId>
              </a:tblPr>
              <a:tblGrid>
                <a:gridCol w="1127365">
                  <a:extLst>
                    <a:ext uri="{9D8B030D-6E8A-4147-A177-3AD203B41FA5}">
                      <a16:colId xmlns:a16="http://schemas.microsoft.com/office/drawing/2014/main" val="20000"/>
                    </a:ext>
                  </a:extLst>
                </a:gridCol>
                <a:gridCol w="1158634">
                  <a:extLst>
                    <a:ext uri="{9D8B030D-6E8A-4147-A177-3AD203B41FA5}">
                      <a16:colId xmlns:a16="http://schemas.microsoft.com/office/drawing/2014/main" val="20001"/>
                    </a:ext>
                  </a:extLst>
                </a:gridCol>
              </a:tblGrid>
              <a:tr h="370840">
                <a:tc>
                  <a:txBody>
                    <a:bodyPr/>
                    <a:lstStyle/>
                    <a:p>
                      <a:r>
                        <a:rPr lang="en-US" sz="1600" b="0" dirty="0" err="1" smtClean="0"/>
                        <a:t>geonames:name</a:t>
                      </a:r>
                      <a:endParaRPr lang="el-GR" sz="1600" b="0" dirty="0"/>
                    </a:p>
                  </a:txBody>
                  <a:tcPr/>
                </a:tc>
                <a:tc>
                  <a:txBody>
                    <a:bodyPr/>
                    <a:lstStyle/>
                    <a:p>
                      <a:r>
                        <a:rPr lang="en-US" sz="1600" b="0" dirty="0" smtClean="0"/>
                        <a:t>Statue of Liberty</a:t>
                      </a:r>
                      <a:endParaRPr lang="el-GR" sz="1600" b="0" dirty="0"/>
                    </a:p>
                  </a:txBody>
                  <a:tcPr/>
                </a:tc>
                <a:extLst>
                  <a:ext uri="{0D108BD9-81ED-4DB2-BD59-A6C34878D82A}">
                    <a16:rowId xmlns:a16="http://schemas.microsoft.com/office/drawing/2014/main" val="10000"/>
                  </a:ext>
                </a:extLst>
              </a:tr>
              <a:tr h="370840">
                <a:tc>
                  <a:txBody>
                    <a:bodyPr/>
                    <a:lstStyle/>
                    <a:p>
                      <a:r>
                        <a:rPr lang="en-US" sz="1600" dirty="0" err="1" smtClean="0"/>
                        <a:t>geonames:nearby</a:t>
                      </a:r>
                      <a:endParaRPr lang="el-GR" sz="1600" dirty="0"/>
                    </a:p>
                  </a:txBody>
                  <a:tcPr/>
                </a:tc>
                <a:tc>
                  <a:txBody>
                    <a:bodyPr/>
                    <a:lstStyle/>
                    <a:p>
                      <a:r>
                        <a:rPr lang="en-US" sz="1600" dirty="0" smtClean="0"/>
                        <a:t>geonames:5124330</a:t>
                      </a:r>
                      <a:endParaRPr lang="el-GR" sz="1600" dirty="0"/>
                    </a:p>
                  </a:txBody>
                  <a:tcPr/>
                </a:tc>
                <a:extLst>
                  <a:ext uri="{0D108BD9-81ED-4DB2-BD59-A6C34878D82A}">
                    <a16:rowId xmlns:a16="http://schemas.microsoft.com/office/drawing/2014/main" val="10001"/>
                  </a:ext>
                </a:extLst>
              </a:tr>
            </a:tbl>
          </a:graphicData>
        </a:graphic>
      </p:graphicFrame>
      <p:sp>
        <p:nvSpPr>
          <p:cNvPr id="9" name="9 - Στρογγυλεμένο ορθογώνιο"/>
          <p:cNvSpPr/>
          <p:nvPr/>
        </p:nvSpPr>
        <p:spPr>
          <a:xfrm>
            <a:off x="4257472" y="2001625"/>
            <a:ext cx="304800" cy="243841"/>
          </a:xfrm>
          <a:prstGeom prst="roundRect">
            <a:avLst/>
          </a:prstGeom>
        </p:spPr>
        <p:style>
          <a:lnRef idx="2">
            <a:schemeClr val="dk1"/>
          </a:lnRef>
          <a:fillRef idx="1">
            <a:schemeClr val="lt1"/>
          </a:fillRef>
          <a:effectRef idx="0">
            <a:schemeClr val="dk1"/>
          </a:effectRef>
          <a:fontRef idx="minor">
            <a:schemeClr val="dk1"/>
          </a:fontRef>
        </p:style>
        <p:txBody>
          <a:bodyPr lIns="0" rIns="0" rtlCol="0" anchor="ctr"/>
          <a:lstStyle/>
          <a:p>
            <a:pPr algn="ctr">
              <a:buNone/>
            </a:pPr>
            <a:r>
              <a:rPr lang="en-US" sz="1400" b="1" dirty="0" smtClean="0">
                <a:solidFill>
                  <a:prstClr val="black"/>
                </a:solidFill>
                <a:latin typeface="Tw Cen MT" panose="020B0602020104020603" pitchFamily="34" charset="0"/>
              </a:rPr>
              <a:t>e2</a:t>
            </a:r>
            <a:endParaRPr lang="el-GR" sz="1400" b="1" dirty="0">
              <a:solidFill>
                <a:prstClr val="black"/>
              </a:solidFill>
            </a:endParaRPr>
          </a:p>
        </p:txBody>
      </p:sp>
      <p:sp>
        <p:nvSpPr>
          <p:cNvPr id="10" name="9 - Στρογγυλεμένο ορθογώνιο"/>
          <p:cNvSpPr/>
          <p:nvPr/>
        </p:nvSpPr>
        <p:spPr>
          <a:xfrm>
            <a:off x="6524016" y="2688981"/>
            <a:ext cx="304800" cy="243841"/>
          </a:xfrm>
          <a:prstGeom prst="roundRect">
            <a:avLst/>
          </a:prstGeom>
        </p:spPr>
        <p:style>
          <a:lnRef idx="2">
            <a:schemeClr val="dk1"/>
          </a:lnRef>
          <a:fillRef idx="1">
            <a:schemeClr val="lt1"/>
          </a:fillRef>
          <a:effectRef idx="0">
            <a:schemeClr val="dk1"/>
          </a:effectRef>
          <a:fontRef idx="minor">
            <a:schemeClr val="dk1"/>
          </a:fontRef>
        </p:style>
        <p:txBody>
          <a:bodyPr lIns="0" rIns="0" rtlCol="0" anchor="ctr"/>
          <a:lstStyle/>
          <a:p>
            <a:pPr algn="ctr">
              <a:buNone/>
            </a:pPr>
            <a:r>
              <a:rPr lang="en-US" sz="1400" b="1" dirty="0" smtClean="0">
                <a:solidFill>
                  <a:prstClr val="black"/>
                </a:solidFill>
                <a:latin typeface="Tw Cen MT" panose="020B0602020104020603" pitchFamily="34" charset="0"/>
              </a:rPr>
              <a:t>e3</a:t>
            </a:r>
            <a:endParaRPr lang="el-GR" sz="1400" b="1" dirty="0">
              <a:solidFill>
                <a:prstClr val="black"/>
              </a:solidFill>
            </a:endParaRPr>
          </a:p>
        </p:txBody>
      </p:sp>
      <p:sp>
        <p:nvSpPr>
          <p:cNvPr id="11" name="9 - Στρογγυλεμένο ορθογώνιο"/>
          <p:cNvSpPr/>
          <p:nvPr/>
        </p:nvSpPr>
        <p:spPr>
          <a:xfrm>
            <a:off x="8763001" y="2120558"/>
            <a:ext cx="304800" cy="243841"/>
          </a:xfrm>
          <a:prstGeom prst="roundRect">
            <a:avLst/>
          </a:prstGeom>
        </p:spPr>
        <p:style>
          <a:lnRef idx="2">
            <a:schemeClr val="dk1"/>
          </a:lnRef>
          <a:fillRef idx="1">
            <a:schemeClr val="lt1"/>
          </a:fillRef>
          <a:effectRef idx="0">
            <a:schemeClr val="dk1"/>
          </a:effectRef>
          <a:fontRef idx="minor">
            <a:schemeClr val="dk1"/>
          </a:fontRef>
        </p:style>
        <p:txBody>
          <a:bodyPr lIns="0" rIns="0" rtlCol="0" anchor="ctr"/>
          <a:lstStyle/>
          <a:p>
            <a:pPr algn="ctr">
              <a:buNone/>
            </a:pPr>
            <a:r>
              <a:rPr lang="en-US" sz="1400" b="1" dirty="0" smtClean="0">
                <a:solidFill>
                  <a:prstClr val="black"/>
                </a:solidFill>
                <a:latin typeface="Tw Cen MT" panose="020B0602020104020603" pitchFamily="34" charset="0"/>
              </a:rPr>
              <a:t>e4</a:t>
            </a:r>
            <a:endParaRPr lang="el-GR" sz="1400" b="1" dirty="0">
              <a:solidFill>
                <a:prstClr val="black"/>
              </a:solidFill>
            </a:endParaRPr>
          </a:p>
        </p:txBody>
      </p:sp>
      <p:sp>
        <p:nvSpPr>
          <p:cNvPr id="12" name="TextBox 18"/>
          <p:cNvSpPr txBox="1"/>
          <p:nvPr/>
        </p:nvSpPr>
        <p:spPr>
          <a:xfrm>
            <a:off x="-38909" y="674318"/>
            <a:ext cx="2308699" cy="343492"/>
          </a:xfrm>
          <a:prstGeom prst="rect">
            <a:avLst/>
          </a:prstGeom>
          <a:noFill/>
        </p:spPr>
        <p:txBody>
          <a:bodyPr wrap="square" rtlCol="0">
            <a:spAutoFit/>
          </a:bodyPr>
          <a:lstStyle/>
          <a:p>
            <a:pPr>
              <a:buNone/>
            </a:pPr>
            <a:r>
              <a:rPr lang="en-US" sz="1600" dirty="0" err="1" smtClean="0">
                <a:solidFill>
                  <a:srgbClr val="0000FF"/>
                </a:solidFill>
              </a:rPr>
              <a:t>yago</a:t>
            </a:r>
            <a:r>
              <a:rPr lang="en-US" sz="1600" dirty="0" err="1" smtClean="0"/>
              <a:t>:</a:t>
            </a:r>
            <a:r>
              <a:rPr lang="en-US" sz="1600" dirty="0" err="1" smtClean="0">
                <a:solidFill>
                  <a:srgbClr val="008000"/>
                </a:solidFill>
              </a:rPr>
              <a:t>Statue_of_Liberty</a:t>
            </a:r>
            <a:endParaRPr lang="en-US" sz="1600" dirty="0">
              <a:solidFill>
                <a:srgbClr val="008000"/>
              </a:solidFill>
            </a:endParaRPr>
          </a:p>
        </p:txBody>
      </p:sp>
      <p:sp>
        <p:nvSpPr>
          <p:cNvPr id="13" name="TextBox 20"/>
          <p:cNvSpPr txBox="1"/>
          <p:nvPr/>
        </p:nvSpPr>
        <p:spPr>
          <a:xfrm>
            <a:off x="2209799" y="674318"/>
            <a:ext cx="2605391" cy="343492"/>
          </a:xfrm>
          <a:prstGeom prst="rect">
            <a:avLst/>
          </a:prstGeom>
          <a:noFill/>
        </p:spPr>
        <p:txBody>
          <a:bodyPr wrap="square" rtlCol="0">
            <a:spAutoFit/>
          </a:bodyPr>
          <a:lstStyle/>
          <a:p>
            <a:pPr>
              <a:buNone/>
            </a:pPr>
            <a:r>
              <a:rPr lang="en-US" sz="1600" dirty="0" err="1" smtClean="0">
                <a:solidFill>
                  <a:srgbClr val="0000FF"/>
                </a:solidFill>
              </a:rPr>
              <a:t>dbpedia</a:t>
            </a:r>
            <a:r>
              <a:rPr lang="en-US" sz="1600" dirty="0" err="1" smtClean="0">
                <a:solidFill>
                  <a:srgbClr val="008000"/>
                </a:solidFill>
              </a:rPr>
              <a:t>:Statue_of_Liberty</a:t>
            </a:r>
            <a:endParaRPr lang="en-US" sz="1600" dirty="0">
              <a:solidFill>
                <a:srgbClr val="008000"/>
              </a:solidFill>
            </a:endParaRPr>
          </a:p>
        </p:txBody>
      </p:sp>
      <p:sp>
        <p:nvSpPr>
          <p:cNvPr id="14" name="TextBox 25"/>
          <p:cNvSpPr txBox="1"/>
          <p:nvPr/>
        </p:nvSpPr>
        <p:spPr>
          <a:xfrm>
            <a:off x="4657116" y="674318"/>
            <a:ext cx="2033082" cy="343492"/>
          </a:xfrm>
          <a:prstGeom prst="rect">
            <a:avLst/>
          </a:prstGeom>
          <a:noFill/>
        </p:spPr>
        <p:txBody>
          <a:bodyPr wrap="square" rtlCol="0">
            <a:spAutoFit/>
          </a:bodyPr>
          <a:lstStyle/>
          <a:p>
            <a:pPr>
              <a:buNone/>
            </a:pPr>
            <a:r>
              <a:rPr lang="en-US" sz="1600" dirty="0" smtClean="0">
                <a:solidFill>
                  <a:srgbClr val="0000FF"/>
                </a:solidFill>
              </a:rPr>
              <a:t>fb</a:t>
            </a:r>
            <a:r>
              <a:rPr lang="en-US" sz="1600" dirty="0" smtClean="0"/>
              <a:t>:</a:t>
            </a:r>
            <a:r>
              <a:rPr lang="en-US" sz="1600" dirty="0" smtClean="0">
                <a:solidFill>
                  <a:srgbClr val="008000"/>
                </a:solidFill>
              </a:rPr>
              <a:t>m.072p8</a:t>
            </a:r>
            <a:endParaRPr lang="en-US" sz="1600" dirty="0">
              <a:solidFill>
                <a:srgbClr val="008000"/>
              </a:solidFill>
            </a:endParaRPr>
          </a:p>
        </p:txBody>
      </p:sp>
      <p:sp>
        <p:nvSpPr>
          <p:cNvPr id="15" name="TextBox 26"/>
          <p:cNvSpPr txBox="1"/>
          <p:nvPr/>
        </p:nvSpPr>
        <p:spPr>
          <a:xfrm>
            <a:off x="6867723" y="674318"/>
            <a:ext cx="2209801" cy="343492"/>
          </a:xfrm>
          <a:prstGeom prst="rect">
            <a:avLst/>
          </a:prstGeom>
          <a:noFill/>
        </p:spPr>
        <p:txBody>
          <a:bodyPr wrap="square" rtlCol="0">
            <a:spAutoFit/>
          </a:bodyPr>
          <a:lstStyle/>
          <a:p>
            <a:pPr>
              <a:buNone/>
            </a:pPr>
            <a:r>
              <a:rPr lang="en-US" sz="1600" dirty="0" smtClean="0">
                <a:solidFill>
                  <a:srgbClr val="0000FF"/>
                </a:solidFill>
              </a:rPr>
              <a:t>geonames</a:t>
            </a:r>
            <a:r>
              <a:rPr lang="en-US" sz="1600" dirty="0" smtClean="0">
                <a:solidFill>
                  <a:srgbClr val="008000"/>
                </a:solidFill>
              </a:rPr>
              <a:t>:5139572</a:t>
            </a:r>
            <a:endParaRPr lang="en-US" sz="1600" dirty="0">
              <a:solidFill>
                <a:srgbClr val="008000"/>
              </a:solidFill>
            </a:endParaRPr>
          </a:p>
        </p:txBody>
      </p:sp>
      <p:sp>
        <p:nvSpPr>
          <p:cNvPr id="16" name="9 - Στρογγυλεμένο ορθογώνιο"/>
          <p:cNvSpPr/>
          <p:nvPr/>
        </p:nvSpPr>
        <p:spPr>
          <a:xfrm>
            <a:off x="1866900" y="2111808"/>
            <a:ext cx="304800" cy="243841"/>
          </a:xfrm>
          <a:prstGeom prst="roundRect">
            <a:avLst/>
          </a:prstGeom>
        </p:spPr>
        <p:style>
          <a:lnRef idx="2">
            <a:schemeClr val="dk1"/>
          </a:lnRef>
          <a:fillRef idx="1">
            <a:schemeClr val="lt1"/>
          </a:fillRef>
          <a:effectRef idx="0">
            <a:schemeClr val="dk1"/>
          </a:effectRef>
          <a:fontRef idx="minor">
            <a:schemeClr val="dk1"/>
          </a:fontRef>
        </p:style>
        <p:txBody>
          <a:bodyPr lIns="0" rIns="0" rtlCol="0" anchor="ctr"/>
          <a:lstStyle/>
          <a:p>
            <a:pPr algn="ctr">
              <a:buNone/>
            </a:pPr>
            <a:r>
              <a:rPr lang="en-US" sz="1400" b="1" dirty="0" smtClean="0">
                <a:solidFill>
                  <a:prstClr val="black"/>
                </a:solidFill>
                <a:latin typeface="Tw Cen MT" panose="020B0602020104020603" pitchFamily="34" charset="0"/>
              </a:rPr>
              <a:t>e1</a:t>
            </a:r>
            <a:endParaRPr lang="el-GR" sz="1400" b="1" dirty="0">
              <a:solidFill>
                <a:prstClr val="black"/>
              </a:solidFill>
            </a:endParaRPr>
          </a:p>
        </p:txBody>
      </p:sp>
      <p:graphicFrame>
        <p:nvGraphicFramePr>
          <p:cNvPr id="17" name="4 - Πίνακας"/>
          <p:cNvGraphicFramePr>
            <a:graphicFrameLocks noGrp="1"/>
          </p:cNvGraphicFramePr>
          <p:nvPr>
            <p:extLst>
              <p:ext uri="{D42A27DB-BD31-4B8C-83A1-F6EECF244321}">
                <p14:modId xmlns:p14="http://schemas.microsoft.com/office/powerpoint/2010/main" val="3758288459"/>
              </p:ext>
            </p:extLst>
          </p:nvPr>
        </p:nvGraphicFramePr>
        <p:xfrm>
          <a:off x="76198" y="2752925"/>
          <a:ext cx="3493853" cy="741680"/>
        </p:xfrm>
        <a:graphic>
          <a:graphicData uri="http://schemas.openxmlformats.org/drawingml/2006/table">
            <a:tbl>
              <a:tblPr firstRow="1" bandRow="1">
                <a:tableStyleId>{69CF1AB2-1976-4502-BF36-3FF5EA218861}</a:tableStyleId>
              </a:tblPr>
              <a:tblGrid>
                <a:gridCol w="1519138">
                  <a:extLst>
                    <a:ext uri="{9D8B030D-6E8A-4147-A177-3AD203B41FA5}">
                      <a16:colId xmlns:a16="http://schemas.microsoft.com/office/drawing/2014/main" val="20000"/>
                    </a:ext>
                  </a:extLst>
                </a:gridCol>
                <a:gridCol w="1974715">
                  <a:extLst>
                    <a:ext uri="{9D8B030D-6E8A-4147-A177-3AD203B41FA5}">
                      <a16:colId xmlns:a16="http://schemas.microsoft.com/office/drawing/2014/main" val="20001"/>
                    </a:ext>
                  </a:extLst>
                </a:gridCol>
              </a:tblGrid>
              <a:tr h="370840">
                <a:tc>
                  <a:txBody>
                    <a:bodyPr/>
                    <a:lstStyle/>
                    <a:p>
                      <a:r>
                        <a:rPr lang="en-US" sz="1600" b="0" dirty="0" err="1" smtClean="0"/>
                        <a:t>skos:prefLabel</a:t>
                      </a:r>
                      <a:endParaRPr lang="el-GR" sz="1600" b="0" dirty="0"/>
                    </a:p>
                  </a:txBody>
                  <a:tcPr/>
                </a:tc>
                <a:tc>
                  <a:txBody>
                    <a:bodyPr/>
                    <a:lstStyle/>
                    <a:p>
                      <a:r>
                        <a:rPr lang="en-US" sz="1600" b="0" dirty="0" smtClean="0"/>
                        <a:t>Tina Brown</a:t>
                      </a:r>
                      <a:endParaRPr lang="el-GR" sz="1600" b="0" dirty="0"/>
                    </a:p>
                  </a:txBody>
                  <a:tcPr/>
                </a:tc>
                <a:extLst>
                  <a:ext uri="{0D108BD9-81ED-4DB2-BD59-A6C34878D82A}">
                    <a16:rowId xmlns:a16="http://schemas.microsoft.com/office/drawing/2014/main" val="10000"/>
                  </a:ext>
                </a:extLst>
              </a:tr>
              <a:tr h="370840">
                <a:tc>
                  <a:txBody>
                    <a:bodyPr/>
                    <a:lstStyle/>
                    <a:p>
                      <a:r>
                        <a:rPr lang="en-US" sz="1600" dirty="0" err="1" smtClean="0"/>
                        <a:t>yago:linksTo</a:t>
                      </a:r>
                      <a:endParaRPr lang="el-GR" sz="1600" dirty="0"/>
                    </a:p>
                  </a:txBody>
                  <a:tcPr/>
                </a:tc>
                <a:tc>
                  <a:txBody>
                    <a:bodyPr/>
                    <a:lstStyle/>
                    <a:p>
                      <a:r>
                        <a:rPr lang="en-US" sz="1600" dirty="0" err="1" smtClean="0"/>
                        <a:t>yago:Liberty_Island</a:t>
                      </a:r>
                      <a:endParaRPr lang="el-GR" sz="1600" dirty="0">
                        <a:solidFill>
                          <a:schemeClr val="accent3"/>
                        </a:solidFill>
                      </a:endParaRPr>
                    </a:p>
                  </a:txBody>
                  <a:tcPr/>
                </a:tc>
                <a:extLst>
                  <a:ext uri="{0D108BD9-81ED-4DB2-BD59-A6C34878D82A}">
                    <a16:rowId xmlns:a16="http://schemas.microsoft.com/office/drawing/2014/main" val="10001"/>
                  </a:ext>
                </a:extLst>
              </a:tr>
            </a:tbl>
          </a:graphicData>
        </a:graphic>
      </p:graphicFrame>
      <p:sp>
        <p:nvSpPr>
          <p:cNvPr id="18" name="TextBox 31"/>
          <p:cNvSpPr txBox="1"/>
          <p:nvPr/>
        </p:nvSpPr>
        <p:spPr>
          <a:xfrm>
            <a:off x="76200" y="2429612"/>
            <a:ext cx="2209800" cy="343492"/>
          </a:xfrm>
          <a:prstGeom prst="rect">
            <a:avLst/>
          </a:prstGeom>
          <a:noFill/>
        </p:spPr>
        <p:txBody>
          <a:bodyPr wrap="square" rtlCol="0">
            <a:spAutoFit/>
          </a:bodyPr>
          <a:lstStyle/>
          <a:p>
            <a:pPr>
              <a:buNone/>
            </a:pPr>
            <a:r>
              <a:rPr lang="en-US" sz="1600" dirty="0" err="1" smtClean="0">
                <a:solidFill>
                  <a:srgbClr val="0000FF"/>
                </a:solidFill>
              </a:rPr>
              <a:t>yago</a:t>
            </a:r>
            <a:r>
              <a:rPr lang="en-US" sz="1600" dirty="0" err="1" smtClean="0"/>
              <a:t>:</a:t>
            </a:r>
            <a:r>
              <a:rPr lang="en-US" sz="1600" dirty="0" err="1" smtClean="0">
                <a:solidFill>
                  <a:srgbClr val="008000"/>
                </a:solidFill>
              </a:rPr>
              <a:t>Tina_Brown</a:t>
            </a:r>
            <a:endParaRPr lang="en-US" sz="1600" dirty="0">
              <a:solidFill>
                <a:srgbClr val="008000"/>
              </a:solidFill>
            </a:endParaRPr>
          </a:p>
        </p:txBody>
      </p:sp>
      <p:sp>
        <p:nvSpPr>
          <p:cNvPr id="19" name="9 - Στρογγυλεμένο ορθογώνιο"/>
          <p:cNvSpPr/>
          <p:nvPr/>
        </p:nvSpPr>
        <p:spPr>
          <a:xfrm>
            <a:off x="3147708" y="2762817"/>
            <a:ext cx="304800" cy="243841"/>
          </a:xfrm>
          <a:prstGeom prst="roundRect">
            <a:avLst/>
          </a:prstGeom>
        </p:spPr>
        <p:style>
          <a:lnRef idx="2">
            <a:schemeClr val="dk1"/>
          </a:lnRef>
          <a:fillRef idx="1">
            <a:schemeClr val="lt1"/>
          </a:fillRef>
          <a:effectRef idx="0">
            <a:schemeClr val="dk1"/>
          </a:effectRef>
          <a:fontRef idx="minor">
            <a:schemeClr val="dk1"/>
          </a:fontRef>
        </p:style>
        <p:txBody>
          <a:bodyPr lIns="0" rIns="0" rtlCol="0" anchor="ctr"/>
          <a:lstStyle/>
          <a:p>
            <a:pPr algn="ctr">
              <a:buNone/>
            </a:pPr>
            <a:r>
              <a:rPr lang="en-US" sz="1400" b="1" dirty="0" smtClean="0">
                <a:solidFill>
                  <a:prstClr val="black"/>
                </a:solidFill>
                <a:latin typeface="Tw Cen MT" panose="020B0602020104020603" pitchFamily="34" charset="0"/>
              </a:rPr>
              <a:t>e5</a:t>
            </a:r>
            <a:endParaRPr lang="el-GR" sz="1400" b="1" dirty="0">
              <a:solidFill>
                <a:prstClr val="black"/>
              </a:solidFill>
            </a:endParaRPr>
          </a:p>
        </p:txBody>
      </p:sp>
      <p:graphicFrame>
        <p:nvGraphicFramePr>
          <p:cNvPr id="20" name="Table 10"/>
          <p:cNvGraphicFramePr>
            <a:graphicFrameLocks noGrp="1"/>
          </p:cNvGraphicFramePr>
          <p:nvPr>
            <p:extLst>
              <p:ext uri="{D42A27DB-BD31-4B8C-83A1-F6EECF244321}">
                <p14:modId xmlns:p14="http://schemas.microsoft.com/office/powerpoint/2010/main" val="1393483478"/>
              </p:ext>
            </p:extLst>
          </p:nvPr>
        </p:nvGraphicFramePr>
        <p:xfrm>
          <a:off x="369650" y="4945825"/>
          <a:ext cx="1992549" cy="741680"/>
        </p:xfrm>
        <a:graphic>
          <a:graphicData uri="http://schemas.openxmlformats.org/drawingml/2006/table">
            <a:tbl>
              <a:tblPr firstRow="1" bandRow="1">
                <a:tableStyleId>{F5AB1C69-6EDB-4FF4-983F-18BD219EF322}</a:tableStyleId>
              </a:tblPr>
              <a:tblGrid>
                <a:gridCol w="1992549">
                  <a:extLst>
                    <a:ext uri="{9D8B030D-6E8A-4147-A177-3AD203B41FA5}">
                      <a16:colId xmlns:a16="http://schemas.microsoft.com/office/drawing/2014/main" val="20000"/>
                    </a:ext>
                  </a:extLst>
                </a:gridCol>
              </a:tblGrid>
              <a:tr h="370840">
                <a:tc>
                  <a:txBody>
                    <a:bodyPr/>
                    <a:lstStyle/>
                    <a:p>
                      <a:r>
                        <a:rPr lang="en-US" sz="1600" dirty="0" err="1" smtClean="0"/>
                        <a:t>Statue_of_Liberty</a:t>
                      </a:r>
                      <a:endParaRPr lang="en-US" sz="1600" dirty="0"/>
                    </a:p>
                  </a:txBody>
                  <a:tcPr>
                    <a:solidFill>
                      <a:srgbClr val="92D050"/>
                    </a:solidFill>
                  </a:tcPr>
                </a:tc>
                <a:extLst>
                  <a:ext uri="{0D108BD9-81ED-4DB2-BD59-A6C34878D82A}">
                    <a16:rowId xmlns:a16="http://schemas.microsoft.com/office/drawing/2014/main" val="10000"/>
                  </a:ext>
                </a:extLst>
              </a:tr>
              <a:tr h="370840">
                <a:tc>
                  <a:txBody>
                    <a:bodyPr/>
                    <a:lstStyle/>
                    <a:p>
                      <a:r>
                        <a:rPr lang="en-US" sz="1600" dirty="0" smtClean="0"/>
                        <a:t>e</a:t>
                      </a:r>
                      <a:r>
                        <a:rPr lang="en-US" sz="1600" baseline="-25000" dirty="0" smtClean="0"/>
                        <a:t>1</a:t>
                      </a:r>
                      <a:r>
                        <a:rPr lang="en-US" sz="1600" dirty="0" smtClean="0"/>
                        <a:t>, e</a:t>
                      </a:r>
                      <a:r>
                        <a:rPr lang="en-US" sz="1600" baseline="-25000" dirty="0" smtClean="0"/>
                        <a:t>2</a:t>
                      </a:r>
                      <a:endParaRPr lang="en-US" sz="1600" baseline="-25000" dirty="0"/>
                    </a:p>
                  </a:txBody>
                  <a:tcPr>
                    <a:solidFill>
                      <a:srgbClr val="C9E7A7"/>
                    </a:solidFill>
                  </a:tcPr>
                </a:tc>
                <a:extLst>
                  <a:ext uri="{0D108BD9-81ED-4DB2-BD59-A6C34878D82A}">
                    <a16:rowId xmlns:a16="http://schemas.microsoft.com/office/drawing/2014/main" val="10001"/>
                  </a:ext>
                </a:extLst>
              </a:tr>
            </a:tbl>
          </a:graphicData>
        </a:graphic>
      </p:graphicFrame>
      <p:graphicFrame>
        <p:nvGraphicFramePr>
          <p:cNvPr id="21" name="Table 11"/>
          <p:cNvGraphicFramePr>
            <a:graphicFrameLocks noGrp="1"/>
          </p:cNvGraphicFramePr>
          <p:nvPr>
            <p:extLst>
              <p:ext uri="{D42A27DB-BD31-4B8C-83A1-F6EECF244321}">
                <p14:modId xmlns:p14="http://schemas.microsoft.com/office/powerpoint/2010/main" val="2950744897"/>
              </p:ext>
            </p:extLst>
          </p:nvPr>
        </p:nvGraphicFramePr>
        <p:xfrm>
          <a:off x="2436179" y="4945825"/>
          <a:ext cx="1133872" cy="681211"/>
        </p:xfrm>
        <a:graphic>
          <a:graphicData uri="http://schemas.openxmlformats.org/drawingml/2006/table">
            <a:tbl>
              <a:tblPr firstRow="1" bandRow="1">
                <a:tableStyleId>{F5AB1C69-6EDB-4FF4-983F-18BD219EF322}</a:tableStyleId>
              </a:tblPr>
              <a:tblGrid>
                <a:gridCol w="1133872">
                  <a:extLst>
                    <a:ext uri="{9D8B030D-6E8A-4147-A177-3AD203B41FA5}">
                      <a16:colId xmlns:a16="http://schemas.microsoft.com/office/drawing/2014/main" val="20000"/>
                    </a:ext>
                  </a:extLst>
                </a:gridCol>
              </a:tblGrid>
              <a:tr h="345931">
                <a:tc>
                  <a:txBody>
                    <a:bodyPr/>
                    <a:lstStyle/>
                    <a:p>
                      <a:r>
                        <a:rPr lang="en-US" sz="1600" dirty="0" smtClean="0"/>
                        <a:t>m.072p8</a:t>
                      </a:r>
                      <a:endParaRPr lang="en-US" sz="1600" dirty="0"/>
                    </a:p>
                  </a:txBody>
                  <a:tcPr>
                    <a:solidFill>
                      <a:srgbClr val="92D050"/>
                    </a:solidFill>
                  </a:tcPr>
                </a:tc>
                <a:extLst>
                  <a:ext uri="{0D108BD9-81ED-4DB2-BD59-A6C34878D82A}">
                    <a16:rowId xmlns:a16="http://schemas.microsoft.com/office/drawing/2014/main" val="10000"/>
                  </a:ext>
                </a:extLst>
              </a:tr>
              <a:tr h="263669">
                <a:tc>
                  <a:txBody>
                    <a:bodyPr/>
                    <a:lstStyle/>
                    <a:p>
                      <a:r>
                        <a:rPr lang="en-US" sz="1600" dirty="0" smtClean="0"/>
                        <a:t>e</a:t>
                      </a:r>
                      <a:r>
                        <a:rPr lang="en-US" sz="1600" baseline="-25000" dirty="0" smtClean="0"/>
                        <a:t>3</a:t>
                      </a:r>
                      <a:endParaRPr lang="en-US" sz="1600" baseline="-25000" dirty="0"/>
                    </a:p>
                  </a:txBody>
                  <a:tcPr>
                    <a:solidFill>
                      <a:srgbClr val="C9E7A7"/>
                    </a:solidFill>
                  </a:tcPr>
                </a:tc>
                <a:extLst>
                  <a:ext uri="{0D108BD9-81ED-4DB2-BD59-A6C34878D82A}">
                    <a16:rowId xmlns:a16="http://schemas.microsoft.com/office/drawing/2014/main" val="10001"/>
                  </a:ext>
                </a:extLst>
              </a:tr>
            </a:tbl>
          </a:graphicData>
        </a:graphic>
      </p:graphicFrame>
      <p:graphicFrame>
        <p:nvGraphicFramePr>
          <p:cNvPr id="22" name="Table 12"/>
          <p:cNvGraphicFramePr>
            <a:graphicFrameLocks noGrp="1"/>
          </p:cNvGraphicFramePr>
          <p:nvPr>
            <p:extLst>
              <p:ext uri="{D42A27DB-BD31-4B8C-83A1-F6EECF244321}">
                <p14:modId xmlns:p14="http://schemas.microsoft.com/office/powerpoint/2010/main" val="3399268851"/>
              </p:ext>
            </p:extLst>
          </p:nvPr>
        </p:nvGraphicFramePr>
        <p:xfrm>
          <a:off x="3804331" y="4945825"/>
          <a:ext cx="1137320" cy="670560"/>
        </p:xfrm>
        <a:graphic>
          <a:graphicData uri="http://schemas.openxmlformats.org/drawingml/2006/table">
            <a:tbl>
              <a:tblPr firstRow="1" bandRow="1">
                <a:tableStyleId>{F5AB1C69-6EDB-4FF4-983F-18BD219EF322}</a:tableStyleId>
              </a:tblPr>
              <a:tblGrid>
                <a:gridCol w="1137320">
                  <a:extLst>
                    <a:ext uri="{9D8B030D-6E8A-4147-A177-3AD203B41FA5}">
                      <a16:colId xmlns:a16="http://schemas.microsoft.com/office/drawing/2014/main" val="20000"/>
                    </a:ext>
                  </a:extLst>
                </a:gridCol>
              </a:tblGrid>
              <a:tr h="304800">
                <a:tc>
                  <a:txBody>
                    <a:bodyPr/>
                    <a:lstStyle/>
                    <a:p>
                      <a:r>
                        <a:rPr lang="en-US" sz="1600" dirty="0" smtClean="0"/>
                        <a:t>5139572</a:t>
                      </a:r>
                      <a:endParaRPr lang="en-US" sz="1600" dirty="0"/>
                    </a:p>
                  </a:txBody>
                  <a:tcPr>
                    <a:solidFill>
                      <a:srgbClr val="92D050"/>
                    </a:solidFill>
                  </a:tcPr>
                </a:tc>
                <a:extLst>
                  <a:ext uri="{0D108BD9-81ED-4DB2-BD59-A6C34878D82A}">
                    <a16:rowId xmlns:a16="http://schemas.microsoft.com/office/drawing/2014/main" val="10000"/>
                  </a:ext>
                </a:extLst>
              </a:tr>
              <a:tr h="304800">
                <a:tc>
                  <a:txBody>
                    <a:bodyPr/>
                    <a:lstStyle/>
                    <a:p>
                      <a:r>
                        <a:rPr lang="en-US" sz="1600" dirty="0" smtClean="0"/>
                        <a:t>e</a:t>
                      </a:r>
                      <a:r>
                        <a:rPr lang="en-US" sz="1600" baseline="-25000" dirty="0" smtClean="0"/>
                        <a:t>4</a:t>
                      </a:r>
                      <a:endParaRPr lang="en-US" sz="1600" baseline="-25000" dirty="0"/>
                    </a:p>
                  </a:txBody>
                  <a:tcPr>
                    <a:solidFill>
                      <a:srgbClr val="C9E7A7"/>
                    </a:solidFill>
                  </a:tcPr>
                </a:tc>
                <a:extLst>
                  <a:ext uri="{0D108BD9-81ED-4DB2-BD59-A6C34878D82A}">
                    <a16:rowId xmlns:a16="http://schemas.microsoft.com/office/drawing/2014/main" val="10001"/>
                  </a:ext>
                </a:extLst>
              </a:tr>
            </a:tbl>
          </a:graphicData>
        </a:graphic>
      </p:graphicFrame>
      <p:graphicFrame>
        <p:nvGraphicFramePr>
          <p:cNvPr id="23" name="Table 33"/>
          <p:cNvGraphicFramePr>
            <a:graphicFrameLocks noGrp="1"/>
          </p:cNvGraphicFramePr>
          <p:nvPr>
            <p:extLst>
              <p:ext uri="{D42A27DB-BD31-4B8C-83A1-F6EECF244321}">
                <p14:modId xmlns:p14="http://schemas.microsoft.com/office/powerpoint/2010/main" val="3020795045"/>
              </p:ext>
            </p:extLst>
          </p:nvPr>
        </p:nvGraphicFramePr>
        <p:xfrm>
          <a:off x="5144355" y="4925505"/>
          <a:ext cx="1778496" cy="741680"/>
        </p:xfrm>
        <a:graphic>
          <a:graphicData uri="http://schemas.openxmlformats.org/drawingml/2006/table">
            <a:tbl>
              <a:tblPr firstRow="1" bandRow="1">
                <a:tableStyleId>{F5AB1C69-6EDB-4FF4-983F-18BD219EF322}</a:tableStyleId>
              </a:tblPr>
              <a:tblGrid>
                <a:gridCol w="1778496">
                  <a:extLst>
                    <a:ext uri="{9D8B030D-6E8A-4147-A177-3AD203B41FA5}">
                      <a16:colId xmlns:a16="http://schemas.microsoft.com/office/drawing/2014/main" val="20000"/>
                    </a:ext>
                  </a:extLst>
                </a:gridCol>
              </a:tblGrid>
              <a:tr h="370840">
                <a:tc>
                  <a:txBody>
                    <a:bodyPr/>
                    <a:lstStyle/>
                    <a:p>
                      <a:r>
                        <a:rPr lang="en-US" sz="1600" dirty="0" err="1" smtClean="0"/>
                        <a:t>Tina_Brown</a:t>
                      </a:r>
                      <a:endParaRPr lang="en-US" sz="1600" dirty="0"/>
                    </a:p>
                  </a:txBody>
                  <a:tcPr>
                    <a:solidFill>
                      <a:srgbClr val="92D050"/>
                    </a:solidFill>
                  </a:tcPr>
                </a:tc>
                <a:extLst>
                  <a:ext uri="{0D108BD9-81ED-4DB2-BD59-A6C34878D82A}">
                    <a16:rowId xmlns:a16="http://schemas.microsoft.com/office/drawing/2014/main" val="10000"/>
                  </a:ext>
                </a:extLst>
              </a:tr>
              <a:tr h="370840">
                <a:tc>
                  <a:txBody>
                    <a:bodyPr/>
                    <a:lstStyle/>
                    <a:p>
                      <a:r>
                        <a:rPr lang="en-US" sz="1600" dirty="0" smtClean="0"/>
                        <a:t>e</a:t>
                      </a:r>
                      <a:r>
                        <a:rPr lang="en-US" sz="1600" baseline="-25000" dirty="0" smtClean="0"/>
                        <a:t>5</a:t>
                      </a:r>
                      <a:endParaRPr lang="en-US" sz="1600" baseline="-25000" dirty="0"/>
                    </a:p>
                  </a:txBody>
                  <a:tcPr>
                    <a:solidFill>
                      <a:srgbClr val="C9E7A7"/>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6271320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9062" y="0"/>
            <a:ext cx="7805737" cy="549478"/>
          </a:xfrm>
        </p:spPr>
        <p:txBody>
          <a:bodyPr/>
          <a:lstStyle/>
          <a:p>
            <a:r>
              <a:rPr lang="en-US" dirty="0"/>
              <a:t>Infix Profile Blocking</a:t>
            </a:r>
            <a:endParaRPr lang="el-GR" dirty="0"/>
          </a:p>
        </p:txBody>
      </p:sp>
      <p:sp>
        <p:nvSpPr>
          <p:cNvPr id="3" name="Espace réservé du contenu 2"/>
          <p:cNvSpPr>
            <a:spLocks noGrp="1"/>
          </p:cNvSpPr>
          <p:nvPr>
            <p:ph idx="1"/>
          </p:nvPr>
        </p:nvSpPr>
        <p:spPr>
          <a:xfrm>
            <a:off x="77818" y="5513088"/>
            <a:ext cx="9093741" cy="381135"/>
          </a:xfrm>
        </p:spPr>
        <p:txBody>
          <a:bodyPr/>
          <a:lstStyle/>
          <a:p>
            <a:r>
              <a:rPr lang="en-GB" sz="2400" dirty="0"/>
              <a:t>The effectiveness of these approaches relies on the </a:t>
            </a:r>
            <a:r>
              <a:rPr lang="en-GB" sz="2400" dirty="0">
                <a:solidFill>
                  <a:srgbClr val="0000FF"/>
                </a:solidFill>
              </a:rPr>
              <a:t>good naming practices</a:t>
            </a:r>
            <a:r>
              <a:rPr lang="en-GB" sz="2400" dirty="0"/>
              <a:t> of the </a:t>
            </a:r>
            <a:r>
              <a:rPr lang="en-GB" sz="2400" dirty="0" smtClean="0"/>
              <a:t>KBs publishing entity descriptions </a:t>
            </a:r>
            <a:endParaRPr lang="el-GR" sz="2400" dirty="0"/>
          </a:p>
        </p:txBody>
      </p:sp>
      <p:sp>
        <p:nvSpPr>
          <p:cNvPr id="4" name="Espace réservé du numéro de diapositive 3"/>
          <p:cNvSpPr>
            <a:spLocks noGrp="1"/>
          </p:cNvSpPr>
          <p:nvPr>
            <p:ph type="sldNum" sz="quarter" idx="10"/>
          </p:nvPr>
        </p:nvSpPr>
        <p:spPr>
          <a:xfrm>
            <a:off x="8477251" y="6262432"/>
            <a:ext cx="342900" cy="276225"/>
          </a:xfrm>
        </p:spPr>
        <p:txBody>
          <a:bodyPr/>
          <a:lstStyle/>
          <a:p>
            <a:pPr>
              <a:defRPr/>
            </a:pPr>
            <a:fld id="{8CC49870-FC5F-1046-8A0C-D94918725A28}" type="slidenum">
              <a:rPr lang="en-US" smtClean="0"/>
              <a:pPr>
                <a:defRPr/>
              </a:pPr>
              <a:t>48</a:t>
            </a:fld>
            <a:endParaRPr lang="en-US" dirty="0"/>
          </a:p>
        </p:txBody>
      </p:sp>
      <p:graphicFrame>
        <p:nvGraphicFramePr>
          <p:cNvPr id="20" name="4 - Πίνακας"/>
          <p:cNvGraphicFramePr>
            <a:graphicFrameLocks noGrp="1"/>
          </p:cNvGraphicFramePr>
          <p:nvPr>
            <p:extLst>
              <p:ext uri="{D42A27DB-BD31-4B8C-83A1-F6EECF244321}">
                <p14:modId xmlns:p14="http://schemas.microsoft.com/office/powerpoint/2010/main" val="521462381"/>
              </p:ext>
            </p:extLst>
          </p:nvPr>
        </p:nvGraphicFramePr>
        <p:xfrm>
          <a:off x="76200" y="999674"/>
          <a:ext cx="2133600" cy="1158240"/>
        </p:xfrm>
        <a:graphic>
          <a:graphicData uri="http://schemas.openxmlformats.org/drawingml/2006/table">
            <a:tbl>
              <a:tblPr firstRow="1" bandRow="1">
                <a:tableStyleId>{69CF1AB2-1976-4502-BF36-3FF5EA218861}</a:tableStyleId>
              </a:tblPr>
              <a:tblGrid>
                <a:gridCol w="974387">
                  <a:extLst>
                    <a:ext uri="{9D8B030D-6E8A-4147-A177-3AD203B41FA5}">
                      <a16:colId xmlns:a16="http://schemas.microsoft.com/office/drawing/2014/main" val="20000"/>
                    </a:ext>
                  </a:extLst>
                </a:gridCol>
                <a:gridCol w="1159213">
                  <a:extLst>
                    <a:ext uri="{9D8B030D-6E8A-4147-A177-3AD203B41FA5}">
                      <a16:colId xmlns:a16="http://schemas.microsoft.com/office/drawing/2014/main" val="20001"/>
                    </a:ext>
                  </a:extLst>
                </a:gridCol>
              </a:tblGrid>
              <a:tr h="370840">
                <a:tc>
                  <a:txBody>
                    <a:bodyPr/>
                    <a:lstStyle/>
                    <a:p>
                      <a:r>
                        <a:rPr lang="en-US" sz="1600" b="0" dirty="0" err="1" smtClean="0"/>
                        <a:t>skos:prefLabel</a:t>
                      </a:r>
                      <a:endParaRPr lang="el-GR" sz="1600" b="0" dirty="0"/>
                    </a:p>
                  </a:txBody>
                  <a:tcPr/>
                </a:tc>
                <a:tc>
                  <a:txBody>
                    <a:bodyPr/>
                    <a:lstStyle/>
                    <a:p>
                      <a:r>
                        <a:rPr lang="en-US" sz="1600" b="0" dirty="0" smtClean="0"/>
                        <a:t>Statue of Liberty</a:t>
                      </a:r>
                      <a:endParaRPr lang="el-GR" sz="1600" b="0" dirty="0"/>
                    </a:p>
                  </a:txBody>
                  <a:tcPr/>
                </a:tc>
                <a:extLst>
                  <a:ext uri="{0D108BD9-81ED-4DB2-BD59-A6C34878D82A}">
                    <a16:rowId xmlns:a16="http://schemas.microsoft.com/office/drawing/2014/main" val="10000"/>
                  </a:ext>
                </a:extLst>
              </a:tr>
              <a:tr h="370840">
                <a:tc>
                  <a:txBody>
                    <a:bodyPr/>
                    <a:lstStyle/>
                    <a:p>
                      <a:r>
                        <a:rPr lang="en-US" sz="1600" dirty="0" err="1" smtClean="0"/>
                        <a:t>yago:isLocatedIn</a:t>
                      </a:r>
                      <a:endParaRPr lang="el-GR" sz="1600" dirty="0"/>
                    </a:p>
                  </a:txBody>
                  <a:tcPr/>
                </a:tc>
                <a:tc>
                  <a:txBody>
                    <a:bodyPr/>
                    <a:lstStyle/>
                    <a:p>
                      <a:r>
                        <a:rPr lang="en-US" sz="1600" dirty="0" err="1" smtClean="0">
                          <a:solidFill>
                            <a:srgbClr val="0000FF"/>
                          </a:solidFill>
                        </a:rPr>
                        <a:t>yago</a:t>
                      </a:r>
                      <a:r>
                        <a:rPr lang="en-US" sz="1600" dirty="0" err="1" smtClean="0"/>
                        <a:t>:</a:t>
                      </a:r>
                      <a:r>
                        <a:rPr lang="en-US" sz="1600" dirty="0" err="1" smtClean="0">
                          <a:solidFill>
                            <a:srgbClr val="008000"/>
                          </a:solidFill>
                        </a:rPr>
                        <a:t>Liberty_Island</a:t>
                      </a:r>
                      <a:endParaRPr lang="el-GR" sz="1600" dirty="0">
                        <a:solidFill>
                          <a:srgbClr val="008000"/>
                        </a:solidFill>
                      </a:endParaRPr>
                    </a:p>
                  </a:txBody>
                  <a:tcPr/>
                </a:tc>
                <a:extLst>
                  <a:ext uri="{0D108BD9-81ED-4DB2-BD59-A6C34878D82A}">
                    <a16:rowId xmlns:a16="http://schemas.microsoft.com/office/drawing/2014/main" val="10001"/>
                  </a:ext>
                </a:extLst>
              </a:tr>
            </a:tbl>
          </a:graphicData>
        </a:graphic>
      </p:graphicFrame>
      <p:graphicFrame>
        <p:nvGraphicFramePr>
          <p:cNvPr id="21" name="4 - Πίνακας"/>
          <p:cNvGraphicFramePr>
            <a:graphicFrameLocks noGrp="1"/>
          </p:cNvGraphicFramePr>
          <p:nvPr>
            <p:extLst>
              <p:ext uri="{D42A27DB-BD31-4B8C-83A1-F6EECF244321}">
                <p14:modId xmlns:p14="http://schemas.microsoft.com/office/powerpoint/2010/main" val="3614831380"/>
              </p:ext>
            </p:extLst>
          </p:nvPr>
        </p:nvGraphicFramePr>
        <p:xfrm>
          <a:off x="2276272" y="999673"/>
          <a:ext cx="2286000" cy="1158240"/>
        </p:xfrm>
        <a:graphic>
          <a:graphicData uri="http://schemas.openxmlformats.org/drawingml/2006/table">
            <a:tbl>
              <a:tblPr firstRow="1" bandRow="1">
                <a:tableStyleId>{69CF1AB2-1976-4502-BF36-3FF5EA218861}</a:tableStyleId>
              </a:tblPr>
              <a:tblGrid>
                <a:gridCol w="1040860">
                  <a:extLst>
                    <a:ext uri="{9D8B030D-6E8A-4147-A177-3AD203B41FA5}">
                      <a16:colId xmlns:a16="http://schemas.microsoft.com/office/drawing/2014/main" val="20000"/>
                    </a:ext>
                  </a:extLst>
                </a:gridCol>
                <a:gridCol w="1245140">
                  <a:extLst>
                    <a:ext uri="{9D8B030D-6E8A-4147-A177-3AD203B41FA5}">
                      <a16:colId xmlns:a16="http://schemas.microsoft.com/office/drawing/2014/main" val="20001"/>
                    </a:ext>
                  </a:extLst>
                </a:gridCol>
              </a:tblGrid>
              <a:tr h="370840">
                <a:tc>
                  <a:txBody>
                    <a:bodyPr/>
                    <a:lstStyle/>
                    <a:p>
                      <a:r>
                        <a:rPr lang="en-US" sz="1600" b="0" dirty="0" err="1" smtClean="0"/>
                        <a:t>rdfs:label</a:t>
                      </a:r>
                      <a:endParaRPr lang="el-GR" sz="1600" b="0" dirty="0"/>
                    </a:p>
                  </a:txBody>
                  <a:tcPr/>
                </a:tc>
                <a:tc>
                  <a:txBody>
                    <a:bodyPr/>
                    <a:lstStyle/>
                    <a:p>
                      <a:r>
                        <a:rPr lang="en-US" sz="1600" b="0" dirty="0" smtClean="0"/>
                        <a:t>Statue of Liberty</a:t>
                      </a:r>
                      <a:endParaRPr lang="el-GR" sz="1600" b="0" dirty="0"/>
                    </a:p>
                  </a:txBody>
                  <a:tcPr/>
                </a:tc>
                <a:extLst>
                  <a:ext uri="{0D108BD9-81ED-4DB2-BD59-A6C34878D82A}">
                    <a16:rowId xmlns:a16="http://schemas.microsoft.com/office/drawing/2014/main" val="10000"/>
                  </a:ext>
                </a:extLst>
              </a:tr>
              <a:tr h="370840">
                <a:tc>
                  <a:txBody>
                    <a:bodyPr/>
                    <a:lstStyle/>
                    <a:p>
                      <a:r>
                        <a:rPr lang="en-US" sz="1600" dirty="0" err="1" smtClean="0">
                          <a:solidFill>
                            <a:schemeClr val="tx1"/>
                          </a:solidFill>
                        </a:rPr>
                        <a:t>dbprop</a:t>
                      </a:r>
                      <a:r>
                        <a:rPr lang="en-US" sz="1600" dirty="0" err="1" smtClean="0"/>
                        <a:t>:location</a:t>
                      </a:r>
                      <a:endParaRPr lang="el-GR" sz="1600" dirty="0"/>
                    </a:p>
                  </a:txBody>
                  <a:tcPr/>
                </a:tc>
                <a:tc>
                  <a:txBody>
                    <a:bodyPr/>
                    <a:lstStyle/>
                    <a:p>
                      <a:r>
                        <a:rPr lang="en-US" sz="1600" dirty="0" err="1" smtClean="0">
                          <a:solidFill>
                            <a:srgbClr val="0000FF"/>
                          </a:solidFill>
                        </a:rPr>
                        <a:t>dbpedia</a:t>
                      </a:r>
                      <a:r>
                        <a:rPr lang="en-US" sz="1600" dirty="0" err="1" smtClean="0"/>
                        <a:t>:</a:t>
                      </a:r>
                      <a:r>
                        <a:rPr lang="en-US" sz="1600" dirty="0" err="1" smtClean="0">
                          <a:solidFill>
                            <a:srgbClr val="008000"/>
                          </a:solidFill>
                        </a:rPr>
                        <a:t>Liberty_Island</a:t>
                      </a:r>
                      <a:endParaRPr lang="el-GR" sz="1600" dirty="0">
                        <a:solidFill>
                          <a:srgbClr val="008000"/>
                        </a:solidFill>
                      </a:endParaRPr>
                    </a:p>
                  </a:txBody>
                  <a:tcPr/>
                </a:tc>
                <a:extLst>
                  <a:ext uri="{0D108BD9-81ED-4DB2-BD59-A6C34878D82A}">
                    <a16:rowId xmlns:a16="http://schemas.microsoft.com/office/drawing/2014/main" val="10001"/>
                  </a:ext>
                </a:extLst>
              </a:tr>
            </a:tbl>
          </a:graphicData>
        </a:graphic>
      </p:graphicFrame>
      <p:graphicFrame>
        <p:nvGraphicFramePr>
          <p:cNvPr id="22" name="4 - Πίνακας"/>
          <p:cNvGraphicFramePr>
            <a:graphicFrameLocks noGrp="1"/>
          </p:cNvGraphicFramePr>
          <p:nvPr>
            <p:extLst>
              <p:ext uri="{D42A27DB-BD31-4B8C-83A1-F6EECF244321}">
                <p14:modId xmlns:p14="http://schemas.microsoft.com/office/powerpoint/2010/main" val="2158651529"/>
              </p:ext>
            </p:extLst>
          </p:nvPr>
        </p:nvGraphicFramePr>
        <p:xfrm>
          <a:off x="4619016" y="999673"/>
          <a:ext cx="2209800" cy="1737360"/>
        </p:xfrm>
        <a:graphic>
          <a:graphicData uri="http://schemas.openxmlformats.org/drawingml/2006/table">
            <a:tbl>
              <a:tblPr firstRow="1" bandRow="1">
                <a:tableStyleId>{69CF1AB2-1976-4502-BF36-3FF5EA218861}</a:tableStyleId>
              </a:tblPr>
              <a:tblGrid>
                <a:gridCol w="1188396">
                  <a:extLst>
                    <a:ext uri="{9D8B030D-6E8A-4147-A177-3AD203B41FA5}">
                      <a16:colId xmlns:a16="http://schemas.microsoft.com/office/drawing/2014/main" val="20000"/>
                    </a:ext>
                  </a:extLst>
                </a:gridCol>
                <a:gridCol w="1021404">
                  <a:extLst>
                    <a:ext uri="{9D8B030D-6E8A-4147-A177-3AD203B41FA5}">
                      <a16:colId xmlns:a16="http://schemas.microsoft.com/office/drawing/2014/main" val="20001"/>
                    </a:ext>
                  </a:extLst>
                </a:gridCol>
              </a:tblGrid>
              <a:tr h="370840">
                <a:tc>
                  <a:txBody>
                    <a:bodyPr/>
                    <a:lstStyle/>
                    <a:p>
                      <a:r>
                        <a:rPr lang="en-US" sz="1600" b="0" dirty="0" err="1" smtClean="0"/>
                        <a:t>fb:official_name</a:t>
                      </a:r>
                      <a:endParaRPr lang="el-GR" sz="1600" b="0" dirty="0"/>
                    </a:p>
                  </a:txBody>
                  <a:tcPr/>
                </a:tc>
                <a:tc>
                  <a:txBody>
                    <a:bodyPr/>
                    <a:lstStyle/>
                    <a:p>
                      <a:r>
                        <a:rPr lang="en-US" sz="1600" b="0" dirty="0" smtClean="0"/>
                        <a:t>Statue of Liberty</a:t>
                      </a:r>
                      <a:endParaRPr lang="el-GR" sz="1600" b="0" dirty="0"/>
                    </a:p>
                  </a:txBody>
                  <a:tcPr/>
                </a:tc>
                <a:extLst>
                  <a:ext uri="{0D108BD9-81ED-4DB2-BD59-A6C34878D82A}">
                    <a16:rowId xmlns:a16="http://schemas.microsoft.com/office/drawing/2014/main" val="10000"/>
                  </a:ext>
                </a:extLst>
              </a:tr>
              <a:tr h="370840">
                <a:tc>
                  <a:txBody>
                    <a:bodyPr/>
                    <a:lstStyle/>
                    <a:p>
                      <a:r>
                        <a:rPr lang="en-US" sz="1600" dirty="0" err="1" smtClean="0"/>
                        <a:t>fb:contained_by</a:t>
                      </a:r>
                      <a:endParaRPr lang="el-GR" sz="1600" dirty="0"/>
                    </a:p>
                  </a:txBody>
                  <a:tcPr/>
                </a:tc>
                <a:tc>
                  <a:txBody>
                    <a:bodyPr/>
                    <a:lstStyle/>
                    <a:p>
                      <a:r>
                        <a:rPr lang="en-US" sz="1600" dirty="0" smtClean="0">
                          <a:solidFill>
                            <a:srgbClr val="0000FF"/>
                          </a:solidFill>
                        </a:rPr>
                        <a:t>fb</a:t>
                      </a:r>
                      <a:r>
                        <a:rPr lang="en-US" sz="1600" dirty="0" smtClean="0"/>
                        <a:t>:</a:t>
                      </a:r>
                      <a:r>
                        <a:rPr lang="en-US" sz="1600" dirty="0" smtClean="0">
                          <a:solidFill>
                            <a:srgbClr val="008000"/>
                          </a:solidFill>
                        </a:rPr>
                        <a:t>m.026kp2</a:t>
                      </a:r>
                      <a:endParaRPr lang="el-GR" sz="1600" dirty="0">
                        <a:solidFill>
                          <a:srgbClr val="008000"/>
                        </a:solidFill>
                      </a:endParaRPr>
                    </a:p>
                  </a:txBody>
                  <a:tcPr/>
                </a:tc>
                <a:extLst>
                  <a:ext uri="{0D108BD9-81ED-4DB2-BD59-A6C34878D82A}">
                    <a16:rowId xmlns:a16="http://schemas.microsoft.com/office/drawing/2014/main" val="10001"/>
                  </a:ext>
                </a:extLst>
              </a:tr>
              <a:tr h="370840">
                <a:tc>
                  <a:txBody>
                    <a:bodyPr/>
                    <a:lstStyle/>
                    <a:p>
                      <a:r>
                        <a:rPr lang="en-US" sz="1600" dirty="0" err="1" smtClean="0"/>
                        <a:t>ex:location</a:t>
                      </a:r>
                      <a:endParaRPr lang="el-GR" sz="16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600" dirty="0" err="1" smtClean="0">
                          <a:solidFill>
                            <a:srgbClr val="0000FF"/>
                          </a:solidFill>
                        </a:rPr>
                        <a:t>ex</a:t>
                      </a:r>
                      <a:r>
                        <a:rPr lang="en-US" sz="1600" dirty="0" err="1" smtClean="0"/>
                        <a:t>:</a:t>
                      </a:r>
                      <a:r>
                        <a:rPr lang="en-US" sz="1600" dirty="0" err="1" smtClean="0">
                          <a:solidFill>
                            <a:srgbClr val="008000"/>
                          </a:solidFill>
                        </a:rPr>
                        <a:t>Liberty_Island</a:t>
                      </a:r>
                      <a:endParaRPr lang="el-GR" sz="1600" dirty="0" smtClean="0">
                        <a:solidFill>
                          <a:srgbClr val="008000"/>
                        </a:solidFill>
                      </a:endParaRPr>
                    </a:p>
                  </a:txBody>
                  <a:tcPr/>
                </a:tc>
                <a:extLst>
                  <a:ext uri="{0D108BD9-81ED-4DB2-BD59-A6C34878D82A}">
                    <a16:rowId xmlns:a16="http://schemas.microsoft.com/office/drawing/2014/main" val="10002"/>
                  </a:ext>
                </a:extLst>
              </a:tr>
            </a:tbl>
          </a:graphicData>
        </a:graphic>
      </p:graphicFrame>
      <p:graphicFrame>
        <p:nvGraphicFramePr>
          <p:cNvPr id="23" name="4 - Πίνακας"/>
          <p:cNvGraphicFramePr>
            <a:graphicFrameLocks noGrp="1"/>
          </p:cNvGraphicFramePr>
          <p:nvPr>
            <p:extLst>
              <p:ext uri="{D42A27DB-BD31-4B8C-83A1-F6EECF244321}">
                <p14:modId xmlns:p14="http://schemas.microsoft.com/office/powerpoint/2010/main" val="1676543280"/>
              </p:ext>
            </p:extLst>
          </p:nvPr>
        </p:nvGraphicFramePr>
        <p:xfrm>
          <a:off x="6885560" y="999673"/>
          <a:ext cx="2285999" cy="1158240"/>
        </p:xfrm>
        <a:graphic>
          <a:graphicData uri="http://schemas.openxmlformats.org/drawingml/2006/table">
            <a:tbl>
              <a:tblPr firstRow="1" bandRow="1">
                <a:tableStyleId>{69CF1AB2-1976-4502-BF36-3FF5EA218861}</a:tableStyleId>
              </a:tblPr>
              <a:tblGrid>
                <a:gridCol w="1127365">
                  <a:extLst>
                    <a:ext uri="{9D8B030D-6E8A-4147-A177-3AD203B41FA5}">
                      <a16:colId xmlns:a16="http://schemas.microsoft.com/office/drawing/2014/main" val="20000"/>
                    </a:ext>
                  </a:extLst>
                </a:gridCol>
                <a:gridCol w="1158634">
                  <a:extLst>
                    <a:ext uri="{9D8B030D-6E8A-4147-A177-3AD203B41FA5}">
                      <a16:colId xmlns:a16="http://schemas.microsoft.com/office/drawing/2014/main" val="20001"/>
                    </a:ext>
                  </a:extLst>
                </a:gridCol>
              </a:tblGrid>
              <a:tr h="370840">
                <a:tc>
                  <a:txBody>
                    <a:bodyPr/>
                    <a:lstStyle/>
                    <a:p>
                      <a:r>
                        <a:rPr lang="en-US" sz="1600" b="0" dirty="0" err="1" smtClean="0"/>
                        <a:t>geonames:name</a:t>
                      </a:r>
                      <a:endParaRPr lang="el-GR" sz="1600" b="0" dirty="0"/>
                    </a:p>
                  </a:txBody>
                  <a:tcPr/>
                </a:tc>
                <a:tc>
                  <a:txBody>
                    <a:bodyPr/>
                    <a:lstStyle/>
                    <a:p>
                      <a:r>
                        <a:rPr lang="en-US" sz="1600" b="0" dirty="0" smtClean="0"/>
                        <a:t>Statue of Liberty</a:t>
                      </a:r>
                      <a:endParaRPr lang="el-GR" sz="1600" b="0" dirty="0"/>
                    </a:p>
                  </a:txBody>
                  <a:tcPr/>
                </a:tc>
                <a:extLst>
                  <a:ext uri="{0D108BD9-81ED-4DB2-BD59-A6C34878D82A}">
                    <a16:rowId xmlns:a16="http://schemas.microsoft.com/office/drawing/2014/main" val="10000"/>
                  </a:ext>
                </a:extLst>
              </a:tr>
              <a:tr h="370840">
                <a:tc>
                  <a:txBody>
                    <a:bodyPr/>
                    <a:lstStyle/>
                    <a:p>
                      <a:r>
                        <a:rPr lang="en-US" sz="1600" dirty="0" err="1" smtClean="0"/>
                        <a:t>geonames:nearby</a:t>
                      </a:r>
                      <a:endParaRPr lang="el-GR" sz="1600" dirty="0"/>
                    </a:p>
                  </a:txBody>
                  <a:tcPr/>
                </a:tc>
                <a:tc>
                  <a:txBody>
                    <a:bodyPr/>
                    <a:lstStyle/>
                    <a:p>
                      <a:r>
                        <a:rPr lang="en-US" sz="1600" dirty="0" smtClean="0">
                          <a:solidFill>
                            <a:srgbClr val="0000FF"/>
                          </a:solidFill>
                        </a:rPr>
                        <a:t>geonames</a:t>
                      </a:r>
                      <a:r>
                        <a:rPr lang="en-US" sz="1600" dirty="0" smtClean="0"/>
                        <a:t>:</a:t>
                      </a:r>
                      <a:r>
                        <a:rPr lang="en-US" sz="1600" dirty="0" smtClean="0">
                          <a:solidFill>
                            <a:srgbClr val="008000"/>
                          </a:solidFill>
                        </a:rPr>
                        <a:t>5124330</a:t>
                      </a:r>
                      <a:endParaRPr lang="el-GR" sz="1600" dirty="0">
                        <a:solidFill>
                          <a:srgbClr val="008000"/>
                        </a:solidFill>
                      </a:endParaRPr>
                    </a:p>
                  </a:txBody>
                  <a:tcPr/>
                </a:tc>
                <a:extLst>
                  <a:ext uri="{0D108BD9-81ED-4DB2-BD59-A6C34878D82A}">
                    <a16:rowId xmlns:a16="http://schemas.microsoft.com/office/drawing/2014/main" val="10001"/>
                  </a:ext>
                </a:extLst>
              </a:tr>
            </a:tbl>
          </a:graphicData>
        </a:graphic>
      </p:graphicFrame>
      <p:sp>
        <p:nvSpPr>
          <p:cNvPr id="24" name="9 - Στρογγυλεμένο ορθογώνιο"/>
          <p:cNvSpPr/>
          <p:nvPr/>
        </p:nvSpPr>
        <p:spPr>
          <a:xfrm>
            <a:off x="4257472" y="2001625"/>
            <a:ext cx="304800" cy="243841"/>
          </a:xfrm>
          <a:prstGeom prst="roundRect">
            <a:avLst/>
          </a:prstGeom>
        </p:spPr>
        <p:style>
          <a:lnRef idx="2">
            <a:schemeClr val="dk1"/>
          </a:lnRef>
          <a:fillRef idx="1">
            <a:schemeClr val="lt1"/>
          </a:fillRef>
          <a:effectRef idx="0">
            <a:schemeClr val="dk1"/>
          </a:effectRef>
          <a:fontRef idx="minor">
            <a:schemeClr val="dk1"/>
          </a:fontRef>
        </p:style>
        <p:txBody>
          <a:bodyPr lIns="0" rIns="0" rtlCol="0" anchor="ctr"/>
          <a:lstStyle/>
          <a:p>
            <a:pPr algn="ctr">
              <a:buNone/>
            </a:pPr>
            <a:r>
              <a:rPr lang="en-US" sz="1400" b="1" dirty="0" smtClean="0">
                <a:solidFill>
                  <a:prstClr val="black"/>
                </a:solidFill>
                <a:latin typeface="Tw Cen MT" panose="020B0602020104020603" pitchFamily="34" charset="0"/>
              </a:rPr>
              <a:t>e2</a:t>
            </a:r>
            <a:endParaRPr lang="el-GR" sz="1400" b="1" dirty="0">
              <a:solidFill>
                <a:prstClr val="black"/>
              </a:solidFill>
            </a:endParaRPr>
          </a:p>
        </p:txBody>
      </p:sp>
      <p:sp>
        <p:nvSpPr>
          <p:cNvPr id="25" name="9 - Στρογγυλεμένο ορθογώνιο"/>
          <p:cNvSpPr/>
          <p:nvPr/>
        </p:nvSpPr>
        <p:spPr>
          <a:xfrm>
            <a:off x="6524016" y="2688981"/>
            <a:ext cx="304800" cy="243841"/>
          </a:xfrm>
          <a:prstGeom prst="roundRect">
            <a:avLst/>
          </a:prstGeom>
        </p:spPr>
        <p:style>
          <a:lnRef idx="2">
            <a:schemeClr val="dk1"/>
          </a:lnRef>
          <a:fillRef idx="1">
            <a:schemeClr val="lt1"/>
          </a:fillRef>
          <a:effectRef idx="0">
            <a:schemeClr val="dk1"/>
          </a:effectRef>
          <a:fontRef idx="minor">
            <a:schemeClr val="dk1"/>
          </a:fontRef>
        </p:style>
        <p:txBody>
          <a:bodyPr lIns="0" rIns="0" rtlCol="0" anchor="ctr"/>
          <a:lstStyle/>
          <a:p>
            <a:pPr algn="ctr">
              <a:buNone/>
            </a:pPr>
            <a:r>
              <a:rPr lang="en-US" sz="1400" b="1" dirty="0" smtClean="0">
                <a:solidFill>
                  <a:prstClr val="black"/>
                </a:solidFill>
                <a:latin typeface="Tw Cen MT" panose="020B0602020104020603" pitchFamily="34" charset="0"/>
              </a:rPr>
              <a:t>e3</a:t>
            </a:r>
            <a:endParaRPr lang="el-GR" sz="1400" b="1" dirty="0">
              <a:solidFill>
                <a:prstClr val="black"/>
              </a:solidFill>
            </a:endParaRPr>
          </a:p>
        </p:txBody>
      </p:sp>
      <p:sp>
        <p:nvSpPr>
          <p:cNvPr id="26" name="9 - Στρογγυλεμένο ορθογώνιο"/>
          <p:cNvSpPr/>
          <p:nvPr/>
        </p:nvSpPr>
        <p:spPr>
          <a:xfrm>
            <a:off x="8763001" y="2120558"/>
            <a:ext cx="304800" cy="243841"/>
          </a:xfrm>
          <a:prstGeom prst="roundRect">
            <a:avLst/>
          </a:prstGeom>
        </p:spPr>
        <p:style>
          <a:lnRef idx="2">
            <a:schemeClr val="dk1"/>
          </a:lnRef>
          <a:fillRef idx="1">
            <a:schemeClr val="lt1"/>
          </a:fillRef>
          <a:effectRef idx="0">
            <a:schemeClr val="dk1"/>
          </a:effectRef>
          <a:fontRef idx="minor">
            <a:schemeClr val="dk1"/>
          </a:fontRef>
        </p:style>
        <p:txBody>
          <a:bodyPr lIns="0" rIns="0" rtlCol="0" anchor="ctr"/>
          <a:lstStyle/>
          <a:p>
            <a:pPr algn="ctr">
              <a:buNone/>
            </a:pPr>
            <a:r>
              <a:rPr lang="en-US" sz="1400" b="1" dirty="0" smtClean="0">
                <a:solidFill>
                  <a:prstClr val="black"/>
                </a:solidFill>
                <a:latin typeface="Tw Cen MT" panose="020B0602020104020603" pitchFamily="34" charset="0"/>
              </a:rPr>
              <a:t>e4</a:t>
            </a:r>
            <a:endParaRPr lang="el-GR" sz="1400" b="1" dirty="0">
              <a:solidFill>
                <a:prstClr val="black"/>
              </a:solidFill>
            </a:endParaRPr>
          </a:p>
        </p:txBody>
      </p:sp>
      <p:sp>
        <p:nvSpPr>
          <p:cNvPr id="27" name="TextBox 18"/>
          <p:cNvSpPr txBox="1"/>
          <p:nvPr/>
        </p:nvSpPr>
        <p:spPr>
          <a:xfrm>
            <a:off x="-38909" y="674318"/>
            <a:ext cx="2308699" cy="327397"/>
          </a:xfrm>
          <a:prstGeom prst="rect">
            <a:avLst/>
          </a:prstGeom>
          <a:noFill/>
        </p:spPr>
        <p:txBody>
          <a:bodyPr wrap="square" rtlCol="0">
            <a:spAutoFit/>
          </a:bodyPr>
          <a:lstStyle/>
          <a:p>
            <a:pPr>
              <a:buNone/>
            </a:pPr>
            <a:r>
              <a:rPr lang="en-US" sz="1600" dirty="0" err="1" smtClean="0"/>
              <a:t>yago:Statue_of_Liberty</a:t>
            </a:r>
            <a:endParaRPr lang="en-US" sz="1600" dirty="0"/>
          </a:p>
        </p:txBody>
      </p:sp>
      <p:sp>
        <p:nvSpPr>
          <p:cNvPr id="28" name="TextBox 20"/>
          <p:cNvSpPr txBox="1"/>
          <p:nvPr/>
        </p:nvSpPr>
        <p:spPr>
          <a:xfrm>
            <a:off x="2209799" y="674318"/>
            <a:ext cx="2605391" cy="327397"/>
          </a:xfrm>
          <a:prstGeom prst="rect">
            <a:avLst/>
          </a:prstGeom>
          <a:noFill/>
        </p:spPr>
        <p:txBody>
          <a:bodyPr wrap="square" rtlCol="0">
            <a:spAutoFit/>
          </a:bodyPr>
          <a:lstStyle/>
          <a:p>
            <a:pPr>
              <a:buNone/>
            </a:pPr>
            <a:r>
              <a:rPr lang="en-US" sz="1600" dirty="0" err="1" smtClean="0"/>
              <a:t>dbpedia:Statue_of_Liberty</a:t>
            </a:r>
            <a:endParaRPr lang="en-US" sz="1600" dirty="0"/>
          </a:p>
        </p:txBody>
      </p:sp>
      <p:sp>
        <p:nvSpPr>
          <p:cNvPr id="29" name="TextBox 25"/>
          <p:cNvSpPr txBox="1"/>
          <p:nvPr/>
        </p:nvSpPr>
        <p:spPr>
          <a:xfrm>
            <a:off x="4657116" y="674318"/>
            <a:ext cx="2033082" cy="327397"/>
          </a:xfrm>
          <a:prstGeom prst="rect">
            <a:avLst/>
          </a:prstGeom>
          <a:noFill/>
        </p:spPr>
        <p:txBody>
          <a:bodyPr wrap="square" rtlCol="0">
            <a:spAutoFit/>
          </a:bodyPr>
          <a:lstStyle/>
          <a:p>
            <a:pPr>
              <a:buNone/>
            </a:pPr>
            <a:r>
              <a:rPr lang="en-US" sz="1600" dirty="0" smtClean="0"/>
              <a:t>fb:m.072p8</a:t>
            </a:r>
            <a:endParaRPr lang="en-US" sz="1600" dirty="0"/>
          </a:p>
        </p:txBody>
      </p:sp>
      <p:sp>
        <p:nvSpPr>
          <p:cNvPr id="30" name="TextBox 26"/>
          <p:cNvSpPr txBox="1"/>
          <p:nvPr/>
        </p:nvSpPr>
        <p:spPr>
          <a:xfrm>
            <a:off x="6867723" y="674318"/>
            <a:ext cx="2209801" cy="327397"/>
          </a:xfrm>
          <a:prstGeom prst="rect">
            <a:avLst/>
          </a:prstGeom>
          <a:noFill/>
        </p:spPr>
        <p:txBody>
          <a:bodyPr wrap="square" rtlCol="0">
            <a:spAutoFit/>
          </a:bodyPr>
          <a:lstStyle/>
          <a:p>
            <a:pPr>
              <a:buNone/>
            </a:pPr>
            <a:r>
              <a:rPr lang="en-US" sz="1600" dirty="0" smtClean="0"/>
              <a:t>geonames:5139572</a:t>
            </a:r>
            <a:endParaRPr lang="en-US" sz="1600" dirty="0"/>
          </a:p>
        </p:txBody>
      </p:sp>
      <p:sp>
        <p:nvSpPr>
          <p:cNvPr id="31" name="9 - Στρογγυλεμένο ορθογώνιο"/>
          <p:cNvSpPr/>
          <p:nvPr/>
        </p:nvSpPr>
        <p:spPr>
          <a:xfrm>
            <a:off x="1866900" y="2111808"/>
            <a:ext cx="304800" cy="243841"/>
          </a:xfrm>
          <a:prstGeom prst="roundRect">
            <a:avLst/>
          </a:prstGeom>
        </p:spPr>
        <p:style>
          <a:lnRef idx="2">
            <a:schemeClr val="dk1"/>
          </a:lnRef>
          <a:fillRef idx="1">
            <a:schemeClr val="lt1"/>
          </a:fillRef>
          <a:effectRef idx="0">
            <a:schemeClr val="dk1"/>
          </a:effectRef>
          <a:fontRef idx="minor">
            <a:schemeClr val="dk1"/>
          </a:fontRef>
        </p:style>
        <p:txBody>
          <a:bodyPr lIns="0" rIns="0" rtlCol="0" anchor="ctr"/>
          <a:lstStyle/>
          <a:p>
            <a:pPr algn="ctr">
              <a:buNone/>
            </a:pPr>
            <a:r>
              <a:rPr lang="en-US" sz="1400" b="1" dirty="0" smtClean="0">
                <a:solidFill>
                  <a:prstClr val="black"/>
                </a:solidFill>
                <a:latin typeface="Tw Cen MT" panose="020B0602020104020603" pitchFamily="34" charset="0"/>
              </a:rPr>
              <a:t>e1</a:t>
            </a:r>
            <a:endParaRPr lang="el-GR" sz="1400" b="1" dirty="0">
              <a:solidFill>
                <a:prstClr val="black"/>
              </a:solidFill>
            </a:endParaRPr>
          </a:p>
        </p:txBody>
      </p:sp>
      <p:graphicFrame>
        <p:nvGraphicFramePr>
          <p:cNvPr id="32" name="4 - Πίνακας"/>
          <p:cNvGraphicFramePr>
            <a:graphicFrameLocks noGrp="1"/>
          </p:cNvGraphicFramePr>
          <p:nvPr>
            <p:extLst>
              <p:ext uri="{D42A27DB-BD31-4B8C-83A1-F6EECF244321}">
                <p14:modId xmlns:p14="http://schemas.microsoft.com/office/powerpoint/2010/main" val="2881072330"/>
              </p:ext>
            </p:extLst>
          </p:nvPr>
        </p:nvGraphicFramePr>
        <p:xfrm>
          <a:off x="76198" y="2752925"/>
          <a:ext cx="3493853" cy="741680"/>
        </p:xfrm>
        <a:graphic>
          <a:graphicData uri="http://schemas.openxmlformats.org/drawingml/2006/table">
            <a:tbl>
              <a:tblPr firstRow="1" bandRow="1">
                <a:tableStyleId>{69CF1AB2-1976-4502-BF36-3FF5EA218861}</a:tableStyleId>
              </a:tblPr>
              <a:tblGrid>
                <a:gridCol w="1519138">
                  <a:extLst>
                    <a:ext uri="{9D8B030D-6E8A-4147-A177-3AD203B41FA5}">
                      <a16:colId xmlns:a16="http://schemas.microsoft.com/office/drawing/2014/main" val="20000"/>
                    </a:ext>
                  </a:extLst>
                </a:gridCol>
                <a:gridCol w="1974715">
                  <a:extLst>
                    <a:ext uri="{9D8B030D-6E8A-4147-A177-3AD203B41FA5}">
                      <a16:colId xmlns:a16="http://schemas.microsoft.com/office/drawing/2014/main" val="20001"/>
                    </a:ext>
                  </a:extLst>
                </a:gridCol>
              </a:tblGrid>
              <a:tr h="370840">
                <a:tc>
                  <a:txBody>
                    <a:bodyPr/>
                    <a:lstStyle/>
                    <a:p>
                      <a:r>
                        <a:rPr lang="en-US" sz="1600" b="0" dirty="0" err="1" smtClean="0"/>
                        <a:t>skos:prefLabel</a:t>
                      </a:r>
                      <a:endParaRPr lang="el-GR" sz="1600" b="0" dirty="0"/>
                    </a:p>
                  </a:txBody>
                  <a:tcPr/>
                </a:tc>
                <a:tc>
                  <a:txBody>
                    <a:bodyPr/>
                    <a:lstStyle/>
                    <a:p>
                      <a:r>
                        <a:rPr lang="en-US" sz="1600" b="0" dirty="0" smtClean="0"/>
                        <a:t>Tina Brown</a:t>
                      </a:r>
                      <a:endParaRPr lang="el-GR" sz="1600" b="0" dirty="0"/>
                    </a:p>
                  </a:txBody>
                  <a:tcPr/>
                </a:tc>
                <a:extLst>
                  <a:ext uri="{0D108BD9-81ED-4DB2-BD59-A6C34878D82A}">
                    <a16:rowId xmlns:a16="http://schemas.microsoft.com/office/drawing/2014/main" val="10000"/>
                  </a:ext>
                </a:extLst>
              </a:tr>
              <a:tr h="370840">
                <a:tc>
                  <a:txBody>
                    <a:bodyPr/>
                    <a:lstStyle/>
                    <a:p>
                      <a:r>
                        <a:rPr lang="en-US" sz="1600" dirty="0" err="1" smtClean="0"/>
                        <a:t>yago:linksTo</a:t>
                      </a:r>
                      <a:endParaRPr lang="el-GR" sz="1600" dirty="0"/>
                    </a:p>
                  </a:txBody>
                  <a:tcPr/>
                </a:tc>
                <a:tc>
                  <a:txBody>
                    <a:bodyPr/>
                    <a:lstStyle/>
                    <a:p>
                      <a:r>
                        <a:rPr lang="en-US" sz="1600" dirty="0" err="1" smtClean="0">
                          <a:solidFill>
                            <a:srgbClr val="0000FF"/>
                          </a:solidFill>
                        </a:rPr>
                        <a:t>yago</a:t>
                      </a:r>
                      <a:r>
                        <a:rPr lang="en-US" sz="1600" dirty="0" err="1" smtClean="0"/>
                        <a:t>:</a:t>
                      </a:r>
                      <a:r>
                        <a:rPr lang="en-US" sz="1600" dirty="0" err="1" smtClean="0">
                          <a:solidFill>
                            <a:srgbClr val="008000"/>
                          </a:solidFill>
                        </a:rPr>
                        <a:t>Liberty_Island</a:t>
                      </a:r>
                      <a:endParaRPr lang="el-GR" sz="1600" dirty="0">
                        <a:solidFill>
                          <a:srgbClr val="008000"/>
                        </a:solidFill>
                      </a:endParaRPr>
                    </a:p>
                  </a:txBody>
                  <a:tcPr/>
                </a:tc>
                <a:extLst>
                  <a:ext uri="{0D108BD9-81ED-4DB2-BD59-A6C34878D82A}">
                    <a16:rowId xmlns:a16="http://schemas.microsoft.com/office/drawing/2014/main" val="10001"/>
                  </a:ext>
                </a:extLst>
              </a:tr>
            </a:tbl>
          </a:graphicData>
        </a:graphic>
      </p:graphicFrame>
      <p:sp>
        <p:nvSpPr>
          <p:cNvPr id="33" name="TextBox 31"/>
          <p:cNvSpPr txBox="1"/>
          <p:nvPr/>
        </p:nvSpPr>
        <p:spPr>
          <a:xfrm>
            <a:off x="76200" y="2429612"/>
            <a:ext cx="2209800" cy="327397"/>
          </a:xfrm>
          <a:prstGeom prst="rect">
            <a:avLst/>
          </a:prstGeom>
          <a:noFill/>
        </p:spPr>
        <p:txBody>
          <a:bodyPr wrap="square" rtlCol="0">
            <a:spAutoFit/>
          </a:bodyPr>
          <a:lstStyle/>
          <a:p>
            <a:pPr>
              <a:buNone/>
            </a:pPr>
            <a:r>
              <a:rPr lang="en-US" sz="1600" dirty="0" err="1" smtClean="0"/>
              <a:t>yago:Tina_Brown</a:t>
            </a:r>
            <a:endParaRPr lang="en-US" sz="1600" dirty="0"/>
          </a:p>
        </p:txBody>
      </p:sp>
      <p:sp>
        <p:nvSpPr>
          <p:cNvPr id="34" name="9 - Στρογγυλεμένο ορθογώνιο"/>
          <p:cNvSpPr/>
          <p:nvPr/>
        </p:nvSpPr>
        <p:spPr>
          <a:xfrm>
            <a:off x="3147708" y="2762817"/>
            <a:ext cx="304800" cy="243841"/>
          </a:xfrm>
          <a:prstGeom prst="roundRect">
            <a:avLst/>
          </a:prstGeom>
        </p:spPr>
        <p:style>
          <a:lnRef idx="2">
            <a:schemeClr val="dk1"/>
          </a:lnRef>
          <a:fillRef idx="1">
            <a:schemeClr val="lt1"/>
          </a:fillRef>
          <a:effectRef idx="0">
            <a:schemeClr val="dk1"/>
          </a:effectRef>
          <a:fontRef idx="minor">
            <a:schemeClr val="dk1"/>
          </a:fontRef>
        </p:style>
        <p:txBody>
          <a:bodyPr lIns="0" rIns="0" rtlCol="0" anchor="ctr"/>
          <a:lstStyle/>
          <a:p>
            <a:pPr algn="ctr">
              <a:buNone/>
            </a:pPr>
            <a:r>
              <a:rPr lang="en-US" sz="1400" b="1" dirty="0" smtClean="0">
                <a:solidFill>
                  <a:prstClr val="black"/>
                </a:solidFill>
                <a:latin typeface="Tw Cen MT" panose="020B0602020104020603" pitchFamily="34" charset="0"/>
              </a:rPr>
              <a:t>e5</a:t>
            </a:r>
            <a:endParaRPr lang="el-GR" sz="1400" b="1" dirty="0">
              <a:solidFill>
                <a:prstClr val="black"/>
              </a:solidFill>
            </a:endParaRPr>
          </a:p>
        </p:txBody>
      </p:sp>
      <p:graphicFrame>
        <p:nvGraphicFramePr>
          <p:cNvPr id="35" name="Table 10"/>
          <p:cNvGraphicFramePr>
            <a:graphicFrameLocks noGrp="1"/>
          </p:cNvGraphicFramePr>
          <p:nvPr>
            <p:extLst>
              <p:ext uri="{D42A27DB-BD31-4B8C-83A1-F6EECF244321}">
                <p14:modId xmlns:p14="http://schemas.microsoft.com/office/powerpoint/2010/main" val="1639145933"/>
              </p:ext>
            </p:extLst>
          </p:nvPr>
        </p:nvGraphicFramePr>
        <p:xfrm>
          <a:off x="110242" y="4587974"/>
          <a:ext cx="1728281" cy="741680"/>
        </p:xfrm>
        <a:graphic>
          <a:graphicData uri="http://schemas.openxmlformats.org/drawingml/2006/table">
            <a:tbl>
              <a:tblPr firstRow="1" bandRow="1">
                <a:tableStyleId>{F5AB1C69-6EDB-4FF4-983F-18BD219EF322}</a:tableStyleId>
              </a:tblPr>
              <a:tblGrid>
                <a:gridCol w="1728281">
                  <a:extLst>
                    <a:ext uri="{9D8B030D-6E8A-4147-A177-3AD203B41FA5}">
                      <a16:colId xmlns:a16="http://schemas.microsoft.com/office/drawing/2014/main" val="20000"/>
                    </a:ext>
                  </a:extLst>
                </a:gridCol>
              </a:tblGrid>
              <a:tr h="370840">
                <a:tc>
                  <a:txBody>
                    <a:bodyPr/>
                    <a:lstStyle/>
                    <a:p>
                      <a:r>
                        <a:rPr lang="en-US" sz="1600" dirty="0" err="1" smtClean="0"/>
                        <a:t>Liberty_Island</a:t>
                      </a:r>
                      <a:endParaRPr lang="en-US" sz="1600" dirty="0"/>
                    </a:p>
                  </a:txBody>
                  <a:tcPr>
                    <a:solidFill>
                      <a:srgbClr val="92D050"/>
                    </a:solidFill>
                  </a:tcPr>
                </a:tc>
                <a:extLst>
                  <a:ext uri="{0D108BD9-81ED-4DB2-BD59-A6C34878D82A}">
                    <a16:rowId xmlns:a16="http://schemas.microsoft.com/office/drawing/2014/main" val="10000"/>
                  </a:ext>
                </a:extLst>
              </a:tr>
              <a:tr h="370840">
                <a:tc>
                  <a:txBody>
                    <a:bodyPr/>
                    <a:lstStyle/>
                    <a:p>
                      <a:r>
                        <a:rPr lang="en-US" sz="1600" dirty="0" smtClean="0">
                          <a:solidFill>
                            <a:srgbClr val="0000FF"/>
                          </a:solidFill>
                        </a:rPr>
                        <a:t>e</a:t>
                      </a:r>
                      <a:r>
                        <a:rPr lang="en-US" sz="1600" baseline="-25000" dirty="0" smtClean="0">
                          <a:solidFill>
                            <a:srgbClr val="0000FF"/>
                          </a:solidFill>
                        </a:rPr>
                        <a:t>1</a:t>
                      </a:r>
                      <a:r>
                        <a:rPr lang="en-US" sz="1600" dirty="0" smtClean="0"/>
                        <a:t>, e</a:t>
                      </a:r>
                      <a:r>
                        <a:rPr lang="en-US" sz="1600" baseline="-25000" dirty="0" smtClean="0"/>
                        <a:t>2</a:t>
                      </a:r>
                      <a:r>
                        <a:rPr lang="en-US" sz="1600" baseline="0" dirty="0" smtClean="0"/>
                        <a:t>, e</a:t>
                      </a:r>
                      <a:r>
                        <a:rPr lang="en-US" sz="1600" baseline="-25000" dirty="0" smtClean="0"/>
                        <a:t>3</a:t>
                      </a:r>
                      <a:r>
                        <a:rPr lang="en-US" sz="1600" baseline="0" dirty="0" smtClean="0"/>
                        <a:t>, </a:t>
                      </a:r>
                      <a:r>
                        <a:rPr lang="en-US" sz="1600" baseline="0" dirty="0" smtClean="0">
                          <a:solidFill>
                            <a:srgbClr val="0000FF"/>
                          </a:solidFill>
                        </a:rPr>
                        <a:t>e</a:t>
                      </a:r>
                      <a:r>
                        <a:rPr lang="en-US" sz="1600" baseline="-25000" dirty="0" smtClean="0">
                          <a:solidFill>
                            <a:srgbClr val="0000FF"/>
                          </a:solidFill>
                        </a:rPr>
                        <a:t>5</a:t>
                      </a:r>
                      <a:endParaRPr lang="en-US" sz="1600" baseline="-25000" dirty="0">
                        <a:solidFill>
                          <a:srgbClr val="0000FF"/>
                        </a:solidFill>
                      </a:endParaRPr>
                    </a:p>
                  </a:txBody>
                  <a:tcPr>
                    <a:solidFill>
                      <a:srgbClr val="C9E7A7"/>
                    </a:solidFill>
                  </a:tcPr>
                </a:tc>
                <a:extLst>
                  <a:ext uri="{0D108BD9-81ED-4DB2-BD59-A6C34878D82A}">
                    <a16:rowId xmlns:a16="http://schemas.microsoft.com/office/drawing/2014/main" val="10001"/>
                  </a:ext>
                </a:extLst>
              </a:tr>
            </a:tbl>
          </a:graphicData>
        </a:graphic>
      </p:graphicFrame>
      <p:graphicFrame>
        <p:nvGraphicFramePr>
          <p:cNvPr id="36" name="Table 11"/>
          <p:cNvGraphicFramePr>
            <a:graphicFrameLocks noGrp="1"/>
          </p:cNvGraphicFramePr>
          <p:nvPr>
            <p:extLst>
              <p:ext uri="{D42A27DB-BD31-4B8C-83A1-F6EECF244321}">
                <p14:modId xmlns:p14="http://schemas.microsoft.com/office/powerpoint/2010/main" val="2744431595"/>
              </p:ext>
            </p:extLst>
          </p:nvPr>
        </p:nvGraphicFramePr>
        <p:xfrm>
          <a:off x="1948171" y="4587974"/>
          <a:ext cx="1133872" cy="681211"/>
        </p:xfrm>
        <a:graphic>
          <a:graphicData uri="http://schemas.openxmlformats.org/drawingml/2006/table">
            <a:tbl>
              <a:tblPr firstRow="1" bandRow="1">
                <a:tableStyleId>{F5AB1C69-6EDB-4FF4-983F-18BD219EF322}</a:tableStyleId>
              </a:tblPr>
              <a:tblGrid>
                <a:gridCol w="1133872">
                  <a:extLst>
                    <a:ext uri="{9D8B030D-6E8A-4147-A177-3AD203B41FA5}">
                      <a16:colId xmlns:a16="http://schemas.microsoft.com/office/drawing/2014/main" val="20000"/>
                    </a:ext>
                  </a:extLst>
                </a:gridCol>
              </a:tblGrid>
              <a:tr h="345931">
                <a:tc>
                  <a:txBody>
                    <a:bodyPr/>
                    <a:lstStyle/>
                    <a:p>
                      <a:r>
                        <a:rPr lang="en-US" sz="1600" dirty="0" smtClean="0"/>
                        <a:t>m.026kp2</a:t>
                      </a:r>
                      <a:endParaRPr lang="en-US" sz="1600" dirty="0"/>
                    </a:p>
                  </a:txBody>
                  <a:tcPr>
                    <a:solidFill>
                      <a:srgbClr val="92D050"/>
                    </a:solidFill>
                  </a:tcPr>
                </a:tc>
                <a:extLst>
                  <a:ext uri="{0D108BD9-81ED-4DB2-BD59-A6C34878D82A}">
                    <a16:rowId xmlns:a16="http://schemas.microsoft.com/office/drawing/2014/main" val="10000"/>
                  </a:ext>
                </a:extLst>
              </a:tr>
              <a:tr h="263669">
                <a:tc>
                  <a:txBody>
                    <a:bodyPr/>
                    <a:lstStyle/>
                    <a:p>
                      <a:r>
                        <a:rPr lang="en-US" sz="1600" dirty="0" smtClean="0"/>
                        <a:t>e</a:t>
                      </a:r>
                      <a:r>
                        <a:rPr lang="en-US" sz="1600" baseline="-25000" dirty="0" smtClean="0"/>
                        <a:t>3</a:t>
                      </a:r>
                      <a:endParaRPr lang="en-US" sz="1600" baseline="-25000" dirty="0"/>
                    </a:p>
                  </a:txBody>
                  <a:tcPr>
                    <a:solidFill>
                      <a:srgbClr val="C9E7A7"/>
                    </a:solidFill>
                  </a:tcPr>
                </a:tc>
                <a:extLst>
                  <a:ext uri="{0D108BD9-81ED-4DB2-BD59-A6C34878D82A}">
                    <a16:rowId xmlns:a16="http://schemas.microsoft.com/office/drawing/2014/main" val="10001"/>
                  </a:ext>
                </a:extLst>
              </a:tr>
            </a:tbl>
          </a:graphicData>
        </a:graphic>
      </p:graphicFrame>
      <p:graphicFrame>
        <p:nvGraphicFramePr>
          <p:cNvPr id="37" name="Table 12"/>
          <p:cNvGraphicFramePr>
            <a:graphicFrameLocks noGrp="1"/>
          </p:cNvGraphicFramePr>
          <p:nvPr>
            <p:extLst>
              <p:ext uri="{D42A27DB-BD31-4B8C-83A1-F6EECF244321}">
                <p14:modId xmlns:p14="http://schemas.microsoft.com/office/powerpoint/2010/main" val="985982320"/>
              </p:ext>
            </p:extLst>
          </p:nvPr>
        </p:nvGraphicFramePr>
        <p:xfrm>
          <a:off x="3316323" y="4587974"/>
          <a:ext cx="1137320" cy="670560"/>
        </p:xfrm>
        <a:graphic>
          <a:graphicData uri="http://schemas.openxmlformats.org/drawingml/2006/table">
            <a:tbl>
              <a:tblPr firstRow="1" bandRow="1">
                <a:tableStyleId>{F5AB1C69-6EDB-4FF4-983F-18BD219EF322}</a:tableStyleId>
              </a:tblPr>
              <a:tblGrid>
                <a:gridCol w="1137320">
                  <a:extLst>
                    <a:ext uri="{9D8B030D-6E8A-4147-A177-3AD203B41FA5}">
                      <a16:colId xmlns:a16="http://schemas.microsoft.com/office/drawing/2014/main" val="20000"/>
                    </a:ext>
                  </a:extLst>
                </a:gridCol>
              </a:tblGrid>
              <a:tr h="304800">
                <a:tc>
                  <a:txBody>
                    <a:bodyPr/>
                    <a:lstStyle/>
                    <a:p>
                      <a:r>
                        <a:rPr lang="en-US" sz="1600" dirty="0" smtClean="0"/>
                        <a:t>5124330</a:t>
                      </a:r>
                      <a:endParaRPr lang="en-US" sz="1600" dirty="0"/>
                    </a:p>
                  </a:txBody>
                  <a:tcPr>
                    <a:solidFill>
                      <a:srgbClr val="92D050"/>
                    </a:solidFill>
                  </a:tcPr>
                </a:tc>
                <a:extLst>
                  <a:ext uri="{0D108BD9-81ED-4DB2-BD59-A6C34878D82A}">
                    <a16:rowId xmlns:a16="http://schemas.microsoft.com/office/drawing/2014/main" val="10000"/>
                  </a:ext>
                </a:extLst>
              </a:tr>
              <a:tr h="304800">
                <a:tc>
                  <a:txBody>
                    <a:bodyPr/>
                    <a:lstStyle/>
                    <a:p>
                      <a:r>
                        <a:rPr lang="en-US" sz="1600" dirty="0" smtClean="0"/>
                        <a:t>e</a:t>
                      </a:r>
                      <a:r>
                        <a:rPr lang="en-US" sz="1600" baseline="-25000" dirty="0" smtClean="0"/>
                        <a:t>4</a:t>
                      </a:r>
                      <a:endParaRPr lang="en-US" sz="1600" baseline="-25000" dirty="0"/>
                    </a:p>
                  </a:txBody>
                  <a:tcPr>
                    <a:solidFill>
                      <a:srgbClr val="C9E7A7"/>
                    </a:solidFill>
                  </a:tcPr>
                </a:tc>
                <a:extLst>
                  <a:ext uri="{0D108BD9-81ED-4DB2-BD59-A6C34878D82A}">
                    <a16:rowId xmlns:a16="http://schemas.microsoft.com/office/drawing/2014/main" val="10001"/>
                  </a:ext>
                </a:extLst>
              </a:tr>
            </a:tbl>
          </a:graphicData>
        </a:graphic>
      </p:graphicFrame>
      <p:sp>
        <p:nvSpPr>
          <p:cNvPr id="38" name="TextBox 30"/>
          <p:cNvSpPr txBox="1"/>
          <p:nvPr/>
        </p:nvSpPr>
        <p:spPr>
          <a:xfrm>
            <a:off x="110242" y="3708274"/>
            <a:ext cx="2704289" cy="720197"/>
          </a:xfrm>
          <a:prstGeom prst="rect">
            <a:avLst/>
          </a:prstGeom>
          <a:noFill/>
          <a:ln>
            <a:noFill/>
          </a:ln>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lstStyle/>
          <a:p>
            <a:pPr>
              <a:spcBef>
                <a:spcPts val="0"/>
              </a:spcBef>
              <a:buNone/>
            </a:pPr>
            <a:r>
              <a:rPr lang="en-US" sz="2000" dirty="0" smtClean="0">
                <a:solidFill>
                  <a:schemeClr val="tx1"/>
                </a:solidFill>
              </a:rPr>
              <a:t>(</a:t>
            </a:r>
            <a:r>
              <a:rPr lang="en-US" sz="2000" dirty="0" smtClean="0">
                <a:solidFill>
                  <a:srgbClr val="0000FF"/>
                </a:solidFill>
                <a:latin typeface="Tw Cen MT" panose="020B0602020104020603" pitchFamily="34" charset="0"/>
              </a:rPr>
              <a:t>e</a:t>
            </a:r>
            <a:r>
              <a:rPr lang="en-US" sz="2000" baseline="-25000" dirty="0" smtClean="0">
                <a:solidFill>
                  <a:srgbClr val="0000FF"/>
                </a:solidFill>
                <a:latin typeface="Tw Cen MT" panose="020B0602020104020603" pitchFamily="34" charset="0"/>
              </a:rPr>
              <a:t>1</a:t>
            </a:r>
            <a:r>
              <a:rPr lang="en-US" sz="2000" dirty="0" smtClean="0">
                <a:solidFill>
                  <a:srgbClr val="0000FF"/>
                </a:solidFill>
              </a:rPr>
              <a:t>, </a:t>
            </a:r>
            <a:r>
              <a:rPr lang="en-US" sz="2000" dirty="0" smtClean="0">
                <a:solidFill>
                  <a:schemeClr val="tx1"/>
                </a:solidFill>
                <a:latin typeface="Tw Cen MT" panose="020B0602020104020603" pitchFamily="34" charset="0"/>
              </a:rPr>
              <a:t>e</a:t>
            </a:r>
            <a:r>
              <a:rPr lang="en-US" sz="2000" baseline="-25000" dirty="0" smtClean="0">
                <a:solidFill>
                  <a:schemeClr val="tx1"/>
                </a:solidFill>
                <a:latin typeface="Tw Cen MT" panose="020B0602020104020603" pitchFamily="34" charset="0"/>
              </a:rPr>
              <a:t>3</a:t>
            </a:r>
            <a:r>
              <a:rPr lang="en-US" sz="2000" dirty="0" smtClean="0">
                <a:solidFill>
                  <a:schemeClr val="tx1"/>
                </a:solidFill>
              </a:rPr>
              <a:t>)</a:t>
            </a:r>
            <a:r>
              <a:rPr lang="en-US" sz="2000" dirty="0" smtClean="0">
                <a:solidFill>
                  <a:srgbClr val="0000FF"/>
                </a:solidFill>
              </a:rPr>
              <a:t> true positive </a:t>
            </a:r>
          </a:p>
          <a:p>
            <a:pPr>
              <a:spcBef>
                <a:spcPts val="0"/>
              </a:spcBef>
              <a:buNone/>
            </a:pPr>
            <a:r>
              <a:rPr lang="en-US" sz="2000" dirty="0" smtClean="0">
                <a:solidFill>
                  <a:schemeClr val="tx1"/>
                </a:solidFill>
              </a:rPr>
              <a:t>(</a:t>
            </a:r>
            <a:r>
              <a:rPr lang="en-US" sz="2000" dirty="0" smtClean="0">
                <a:solidFill>
                  <a:srgbClr val="0000FF"/>
                </a:solidFill>
                <a:latin typeface="Tw Cen MT" panose="020B0602020104020603" pitchFamily="34" charset="0"/>
              </a:rPr>
              <a:t>e</a:t>
            </a:r>
            <a:r>
              <a:rPr lang="en-US" sz="2000" baseline="-25000" dirty="0" smtClean="0">
                <a:solidFill>
                  <a:srgbClr val="0000FF"/>
                </a:solidFill>
                <a:latin typeface="Tw Cen MT" panose="020B0602020104020603" pitchFamily="34" charset="0"/>
              </a:rPr>
              <a:t>1</a:t>
            </a:r>
            <a:r>
              <a:rPr lang="en-US" sz="2000" dirty="0" smtClean="0">
                <a:solidFill>
                  <a:srgbClr val="0000FF"/>
                </a:solidFill>
              </a:rPr>
              <a:t>, </a:t>
            </a:r>
            <a:r>
              <a:rPr lang="en-US" sz="2000" dirty="0" smtClean="0">
                <a:solidFill>
                  <a:srgbClr val="0000FF"/>
                </a:solidFill>
                <a:latin typeface="Tw Cen MT" panose="020B0602020104020603" pitchFamily="34" charset="0"/>
              </a:rPr>
              <a:t>e</a:t>
            </a:r>
            <a:r>
              <a:rPr lang="en-US" sz="2000" baseline="-25000" dirty="0" smtClean="0">
                <a:solidFill>
                  <a:srgbClr val="0000FF"/>
                </a:solidFill>
                <a:latin typeface="Tw Cen MT" panose="020B0602020104020603" pitchFamily="34" charset="0"/>
              </a:rPr>
              <a:t>5</a:t>
            </a:r>
            <a:r>
              <a:rPr lang="en-US" sz="2000" dirty="0" smtClean="0">
                <a:solidFill>
                  <a:schemeClr val="tx1"/>
                </a:solidFill>
              </a:rPr>
              <a:t>)</a:t>
            </a:r>
            <a:r>
              <a:rPr lang="en-US" sz="2000" dirty="0" smtClean="0">
                <a:solidFill>
                  <a:srgbClr val="0000FF"/>
                </a:solidFill>
              </a:rPr>
              <a:t> false positive</a:t>
            </a:r>
          </a:p>
        </p:txBody>
      </p:sp>
      <p:cxnSp>
        <p:nvCxnSpPr>
          <p:cNvPr id="39" name="Straight Connector 60"/>
          <p:cNvCxnSpPr/>
          <p:nvPr/>
        </p:nvCxnSpPr>
        <p:spPr>
          <a:xfrm flipV="1">
            <a:off x="2019300" y="4587974"/>
            <a:ext cx="1062743" cy="670560"/>
          </a:xfrm>
          <a:prstGeom prst="line">
            <a:avLst/>
          </a:prstGeom>
          <a:noFill/>
          <a:ln w="19050" cap="flat" cmpd="sng" algn="ctr">
            <a:solidFill>
              <a:sysClr val="windowText" lastClr="000000"/>
            </a:solidFill>
            <a:prstDash val="solid"/>
          </a:ln>
          <a:effectLst>
            <a:outerShdw blurRad="38100" dist="30000" dir="5400000" rotWithShape="0">
              <a:srgbClr val="000000">
                <a:alpha val="45000"/>
              </a:srgbClr>
            </a:outerShdw>
          </a:effectLst>
        </p:spPr>
      </p:cxnSp>
      <p:cxnSp>
        <p:nvCxnSpPr>
          <p:cNvPr id="41" name="Straight Connector 60"/>
          <p:cNvCxnSpPr/>
          <p:nvPr/>
        </p:nvCxnSpPr>
        <p:spPr>
          <a:xfrm flipV="1">
            <a:off x="3334967" y="4561772"/>
            <a:ext cx="1062743" cy="670560"/>
          </a:xfrm>
          <a:prstGeom prst="line">
            <a:avLst/>
          </a:prstGeom>
          <a:noFill/>
          <a:ln w="19050" cap="flat" cmpd="sng" algn="ctr">
            <a:solidFill>
              <a:sysClr val="windowText" lastClr="000000"/>
            </a:solidFill>
            <a:prstDash val="solid"/>
          </a:ln>
          <a:effectLst>
            <a:outerShdw blurRad="38100" dist="30000" dir="5400000" rotWithShape="0">
              <a:srgbClr val="000000">
                <a:alpha val="45000"/>
              </a:srgbClr>
            </a:outerShdw>
          </a:effectLst>
        </p:spPr>
      </p:cxnSp>
    </p:spTree>
    <p:extLst>
      <p:ext uri="{BB962C8B-B14F-4D97-AF65-F5344CB8AC3E}">
        <p14:creationId xmlns:p14="http://schemas.microsoft.com/office/powerpoint/2010/main" val="3474281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fade">
                                      <p:cBhvr>
                                        <p:cTn id="19"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514" y="1"/>
            <a:ext cx="7805737" cy="844062"/>
          </a:xfrm>
        </p:spPr>
        <p:txBody>
          <a:bodyPr/>
          <a:lstStyle/>
          <a:p>
            <a:r>
              <a:rPr lang="en-US" dirty="0" smtClean="0"/>
              <a:t>Entity Resolution - Match </a:t>
            </a:r>
            <a:endParaRPr lang="en-US" dirty="0"/>
          </a:p>
        </p:txBody>
      </p:sp>
      <p:sp>
        <p:nvSpPr>
          <p:cNvPr id="3" name="Content Placeholder 2"/>
          <p:cNvSpPr>
            <a:spLocks noGrp="1"/>
          </p:cNvSpPr>
          <p:nvPr>
            <p:ph idx="1"/>
          </p:nvPr>
        </p:nvSpPr>
        <p:spPr>
          <a:xfrm>
            <a:off x="161877" y="1085283"/>
            <a:ext cx="8817769" cy="4525963"/>
          </a:xfrm>
        </p:spPr>
        <p:txBody>
          <a:bodyPr>
            <a:noAutofit/>
          </a:bodyPr>
          <a:lstStyle/>
          <a:p>
            <a:r>
              <a:rPr lang="en-US" sz="2400" dirty="0" smtClean="0">
                <a:solidFill>
                  <a:srgbClr val="0000FF"/>
                </a:solidFill>
              </a:rPr>
              <a:t>Matches</a:t>
            </a:r>
            <a:r>
              <a:rPr lang="en-US" sz="2400" dirty="0" smtClean="0"/>
              <a:t>: Sets of entity descriptions that refer to the same real-world entity, intuitively: </a:t>
            </a:r>
          </a:p>
          <a:p>
            <a:pPr lvl="1"/>
            <a:r>
              <a:rPr lang="en-US" dirty="0" smtClean="0">
                <a:solidFill>
                  <a:srgbClr val="0000FF"/>
                </a:solidFill>
              </a:rPr>
              <a:t>Matching descriptions</a:t>
            </a:r>
            <a:r>
              <a:rPr lang="en-US" dirty="0" smtClean="0"/>
              <a:t> are placed in the </a:t>
            </a:r>
            <a:r>
              <a:rPr lang="en-US" dirty="0" smtClean="0">
                <a:solidFill>
                  <a:srgbClr val="0000FF"/>
                </a:solidFill>
              </a:rPr>
              <a:t>same partition</a:t>
            </a:r>
            <a:r>
              <a:rPr lang="en-US" dirty="0" smtClean="0"/>
              <a:t> </a:t>
            </a:r>
          </a:p>
          <a:p>
            <a:pPr lvl="1"/>
            <a:r>
              <a:rPr lang="en-US" dirty="0" smtClean="0"/>
              <a:t>All the </a:t>
            </a:r>
            <a:r>
              <a:rPr lang="en-US" dirty="0" smtClean="0">
                <a:solidFill>
                  <a:srgbClr val="0000FF"/>
                </a:solidFill>
              </a:rPr>
              <a:t>descriptions of the same partition match </a:t>
            </a:r>
            <a:endParaRPr lang="en-US" dirty="0" smtClean="0"/>
          </a:p>
          <a:p>
            <a:endParaRPr lang="en-US" sz="2400" dirty="0" smtClean="0"/>
          </a:p>
          <a:p>
            <a:r>
              <a:rPr lang="en-US" sz="2400" dirty="0" smtClean="0"/>
              <a:t>A </a:t>
            </a:r>
            <a:r>
              <a:rPr lang="en-US" sz="2400" dirty="0" smtClean="0">
                <a:solidFill>
                  <a:srgbClr val="0000FF"/>
                </a:solidFill>
              </a:rPr>
              <a:t>match function </a:t>
            </a:r>
            <a:r>
              <a:rPr lang="en-US" sz="2400" dirty="0" smtClean="0">
                <a:latin typeface="Lucida Console" panose="020B0609040504020204" pitchFamily="49" charset="0"/>
              </a:rPr>
              <a:t>M()</a:t>
            </a:r>
            <a:r>
              <a:rPr lang="en-US" sz="2400" dirty="0" smtClean="0">
                <a:latin typeface="+mj-lt"/>
              </a:rPr>
              <a:t> </a:t>
            </a:r>
            <a:r>
              <a:rPr lang="en-US" sz="2400" dirty="0" smtClean="0"/>
              <a:t>maps each pair of entity descriptions </a:t>
            </a:r>
            <a:r>
              <a:rPr lang="en-US" sz="2400" dirty="0" smtClean="0">
                <a:latin typeface="Lucida Console" panose="020B0609040504020204" pitchFamily="49" charset="0"/>
              </a:rPr>
              <a:t>(e</a:t>
            </a:r>
            <a:r>
              <a:rPr lang="en-US" sz="2400" baseline="-25000" dirty="0" smtClean="0">
                <a:latin typeface="Lucida Console" panose="020B0609040504020204" pitchFamily="49" charset="0"/>
              </a:rPr>
              <a:t>i</a:t>
            </a:r>
            <a:r>
              <a:rPr lang="en-US" sz="2400" dirty="0" smtClean="0">
                <a:latin typeface="Lucida Console" panose="020B0609040504020204" pitchFamily="49" charset="0"/>
              </a:rPr>
              <a:t>, e</a:t>
            </a:r>
            <a:r>
              <a:rPr lang="en-US" sz="2400" baseline="-25000" dirty="0" smtClean="0">
                <a:latin typeface="Lucida Console" panose="020B0609040504020204" pitchFamily="49" charset="0"/>
              </a:rPr>
              <a:t>j</a:t>
            </a:r>
            <a:r>
              <a:rPr lang="en-US" sz="2400" dirty="0" smtClean="0">
                <a:latin typeface="Lucida Console" panose="020B0609040504020204" pitchFamily="49" charset="0"/>
              </a:rPr>
              <a:t>) </a:t>
            </a:r>
            <a:r>
              <a:rPr lang="en-US" sz="2400" dirty="0" smtClean="0"/>
              <a:t>to </a:t>
            </a:r>
            <a:r>
              <a:rPr lang="en-US" sz="2400" dirty="0" smtClean="0">
                <a:latin typeface="Lucida Console" panose="020B0609040504020204" pitchFamily="49" charset="0"/>
              </a:rPr>
              <a:t>{true, false} </a:t>
            </a:r>
          </a:p>
          <a:p>
            <a:pPr lvl="1"/>
            <a:r>
              <a:rPr lang="en-US" dirty="0" smtClean="0">
                <a:latin typeface="Lucida Console" panose="020B0609040504020204" pitchFamily="49" charset="0"/>
              </a:rPr>
              <a:t>M(</a:t>
            </a:r>
            <a:r>
              <a:rPr lang="en-US" dirty="0" err="1" smtClean="0">
                <a:latin typeface="Lucida Console" panose="020B0609040504020204" pitchFamily="49" charset="0"/>
              </a:rPr>
              <a:t>e</a:t>
            </a:r>
            <a:r>
              <a:rPr lang="en-US" baseline="-25000" dirty="0" err="1" smtClean="0">
                <a:latin typeface="Lucida Console" panose="020B0609040504020204" pitchFamily="49" charset="0"/>
              </a:rPr>
              <a:t>i</a:t>
            </a:r>
            <a:r>
              <a:rPr lang="en-US" dirty="0" smtClean="0">
                <a:latin typeface="Lucida Console" panose="020B0609040504020204" pitchFamily="49" charset="0"/>
              </a:rPr>
              <a:t>, </a:t>
            </a:r>
            <a:r>
              <a:rPr lang="en-US" dirty="0" err="1" smtClean="0">
                <a:latin typeface="Lucida Console" panose="020B0609040504020204" pitchFamily="49" charset="0"/>
              </a:rPr>
              <a:t>e</a:t>
            </a:r>
            <a:r>
              <a:rPr lang="en-US" baseline="-25000" dirty="0" err="1" smtClean="0">
                <a:latin typeface="Lucida Console" panose="020B0609040504020204" pitchFamily="49" charset="0"/>
              </a:rPr>
              <a:t>j</a:t>
            </a:r>
            <a:r>
              <a:rPr lang="en-US" dirty="0" smtClean="0">
                <a:latin typeface="Lucida Console" panose="020B0609040504020204" pitchFamily="49" charset="0"/>
              </a:rPr>
              <a:t>) </a:t>
            </a:r>
            <a:r>
              <a:rPr lang="en-US" dirty="0" smtClean="0"/>
              <a:t>= </a:t>
            </a:r>
            <a:r>
              <a:rPr lang="en-US" dirty="0" smtClean="0">
                <a:latin typeface="Lucida Console" panose="020B0609040504020204" pitchFamily="49" charset="0"/>
              </a:rPr>
              <a:t>true</a:t>
            </a:r>
            <a:r>
              <a:rPr lang="en-US" dirty="0" smtClean="0"/>
              <a:t> =&gt; </a:t>
            </a:r>
            <a:r>
              <a:rPr lang="en-US" dirty="0" smtClean="0">
                <a:latin typeface="Lucida Console" panose="020B0609040504020204" pitchFamily="49" charset="0"/>
              </a:rPr>
              <a:t>e</a:t>
            </a:r>
            <a:r>
              <a:rPr lang="en-US" baseline="-25000" dirty="0" smtClean="0">
                <a:latin typeface="Lucida Console" panose="020B0609040504020204" pitchFamily="49" charset="0"/>
              </a:rPr>
              <a:t>i</a:t>
            </a:r>
            <a:r>
              <a:rPr lang="en-US" dirty="0" smtClean="0">
                <a:latin typeface="Lucida Console" panose="020B0609040504020204" pitchFamily="49" charset="0"/>
              </a:rPr>
              <a:t>, </a:t>
            </a:r>
            <a:r>
              <a:rPr lang="en-US" dirty="0" err="1" smtClean="0">
                <a:latin typeface="Lucida Console" panose="020B0609040504020204" pitchFamily="49" charset="0"/>
              </a:rPr>
              <a:t>e</a:t>
            </a:r>
            <a:r>
              <a:rPr lang="en-US" baseline="-25000" dirty="0" err="1" smtClean="0">
                <a:latin typeface="Lucida Console" panose="020B0609040504020204" pitchFamily="49" charset="0"/>
              </a:rPr>
              <a:t>j</a:t>
            </a:r>
            <a:r>
              <a:rPr lang="en-US" dirty="0" smtClean="0">
                <a:latin typeface="Lucida Console" panose="020B0609040504020204" pitchFamily="49" charset="0"/>
              </a:rPr>
              <a:t> </a:t>
            </a:r>
            <a:r>
              <a:rPr lang="en-US" dirty="0" smtClean="0"/>
              <a:t>are </a:t>
            </a:r>
            <a:r>
              <a:rPr lang="en-US" dirty="0" smtClean="0">
                <a:solidFill>
                  <a:srgbClr val="0000FF"/>
                </a:solidFill>
              </a:rPr>
              <a:t>matches</a:t>
            </a:r>
            <a:r>
              <a:rPr lang="en-US" dirty="0" smtClean="0"/>
              <a:t> </a:t>
            </a:r>
          </a:p>
          <a:p>
            <a:pPr lvl="1"/>
            <a:r>
              <a:rPr lang="en-US" dirty="0" smtClean="0">
                <a:latin typeface="Lucida Console" panose="020B0609040504020204" pitchFamily="49" charset="0"/>
              </a:rPr>
              <a:t>M(</a:t>
            </a:r>
            <a:r>
              <a:rPr lang="en-US" dirty="0" err="1" smtClean="0">
                <a:latin typeface="Lucida Console" panose="020B0609040504020204" pitchFamily="49" charset="0"/>
              </a:rPr>
              <a:t>e</a:t>
            </a:r>
            <a:r>
              <a:rPr lang="en-US" baseline="-25000" dirty="0" err="1" smtClean="0">
                <a:latin typeface="Lucida Console" panose="020B0609040504020204" pitchFamily="49" charset="0"/>
              </a:rPr>
              <a:t>i</a:t>
            </a:r>
            <a:r>
              <a:rPr lang="en-US" dirty="0" smtClean="0">
                <a:latin typeface="Lucida Console" panose="020B0609040504020204" pitchFamily="49" charset="0"/>
              </a:rPr>
              <a:t>, </a:t>
            </a:r>
            <a:r>
              <a:rPr lang="en-US" dirty="0" err="1" smtClean="0">
                <a:latin typeface="Lucida Console" panose="020B0609040504020204" pitchFamily="49" charset="0"/>
              </a:rPr>
              <a:t>e</a:t>
            </a:r>
            <a:r>
              <a:rPr lang="en-US" baseline="-25000" dirty="0" err="1" smtClean="0">
                <a:latin typeface="Lucida Console" panose="020B0609040504020204" pitchFamily="49" charset="0"/>
              </a:rPr>
              <a:t>j</a:t>
            </a:r>
            <a:r>
              <a:rPr lang="en-US" dirty="0" smtClean="0">
                <a:latin typeface="Lucida Console" panose="020B0609040504020204" pitchFamily="49" charset="0"/>
              </a:rPr>
              <a:t>) </a:t>
            </a:r>
            <a:r>
              <a:rPr lang="en-US" dirty="0" smtClean="0"/>
              <a:t>= </a:t>
            </a:r>
            <a:r>
              <a:rPr lang="en-US" dirty="0" smtClean="0">
                <a:latin typeface="Lucida Console" panose="020B0609040504020204" pitchFamily="49" charset="0"/>
              </a:rPr>
              <a:t>false</a:t>
            </a:r>
            <a:r>
              <a:rPr lang="en-US" dirty="0" smtClean="0"/>
              <a:t> =&gt; </a:t>
            </a:r>
            <a:r>
              <a:rPr lang="en-US" dirty="0" smtClean="0">
                <a:latin typeface="Lucida Console" panose="020B0609040504020204" pitchFamily="49" charset="0"/>
              </a:rPr>
              <a:t>e</a:t>
            </a:r>
            <a:r>
              <a:rPr lang="en-US" baseline="-25000" dirty="0" smtClean="0">
                <a:latin typeface="Lucida Console" panose="020B0609040504020204" pitchFamily="49" charset="0"/>
              </a:rPr>
              <a:t>i</a:t>
            </a:r>
            <a:r>
              <a:rPr lang="en-US" dirty="0" smtClean="0">
                <a:latin typeface="Lucida Console" panose="020B0609040504020204" pitchFamily="49" charset="0"/>
              </a:rPr>
              <a:t>, </a:t>
            </a:r>
            <a:r>
              <a:rPr lang="en-US" dirty="0" err="1" smtClean="0">
                <a:latin typeface="Lucida Console" panose="020B0609040504020204" pitchFamily="49" charset="0"/>
              </a:rPr>
              <a:t>e</a:t>
            </a:r>
            <a:r>
              <a:rPr lang="en-US" baseline="-25000" dirty="0" err="1" smtClean="0">
                <a:latin typeface="Lucida Console" panose="020B0609040504020204" pitchFamily="49" charset="0"/>
              </a:rPr>
              <a:t>j</a:t>
            </a:r>
            <a:r>
              <a:rPr lang="en-US" dirty="0" smtClean="0">
                <a:latin typeface="Lucida Console" panose="020B0609040504020204" pitchFamily="49" charset="0"/>
              </a:rPr>
              <a:t> </a:t>
            </a:r>
            <a:r>
              <a:rPr lang="en-US" dirty="0" smtClean="0"/>
              <a:t>are </a:t>
            </a:r>
            <a:r>
              <a:rPr lang="en-US" dirty="0" smtClean="0">
                <a:solidFill>
                  <a:srgbClr val="0000FF"/>
                </a:solidFill>
              </a:rPr>
              <a:t>non-matches</a:t>
            </a:r>
            <a:r>
              <a:rPr lang="en-US" dirty="0" smtClean="0"/>
              <a:t> </a:t>
            </a:r>
          </a:p>
          <a:p>
            <a:pPr marL="0" indent="0">
              <a:buNone/>
            </a:pPr>
            <a:endParaRPr lang="en-US" sz="2400" dirty="0"/>
          </a:p>
        </p:txBody>
      </p:sp>
      <p:sp>
        <p:nvSpPr>
          <p:cNvPr id="4" name="Slide Number Placeholder 3"/>
          <p:cNvSpPr>
            <a:spLocks noGrp="1"/>
          </p:cNvSpPr>
          <p:nvPr>
            <p:ph type="sldNum" sz="quarter" idx="4294967295"/>
          </p:nvPr>
        </p:nvSpPr>
        <p:spPr/>
        <p:txBody>
          <a:bodyPr/>
          <a:lstStyle/>
          <a:p>
            <a:fld id="{37D31466-1488-874A-B55D-8ADD87B09DC4}" type="slidenum">
              <a:rPr lang="en-US" smtClean="0"/>
              <a:pPr/>
              <a:t>4</a:t>
            </a:fld>
            <a:endParaRPr lang="en-US"/>
          </a:p>
        </p:txBody>
      </p:sp>
    </p:spTree>
    <p:extLst>
      <p:ext uri="{BB962C8B-B14F-4D97-AF65-F5344CB8AC3E}">
        <p14:creationId xmlns:p14="http://schemas.microsoft.com/office/powerpoint/2010/main" val="2366474550"/>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1412081" y="1745405"/>
            <a:ext cx="6029325" cy="676275"/>
          </a:xfrm>
          <a:prstGeom prst="rect">
            <a:avLst/>
          </a:prstGeom>
        </p:spPr>
      </p:pic>
      <p:sp>
        <p:nvSpPr>
          <p:cNvPr id="2" name="Titre 1"/>
          <p:cNvSpPr>
            <a:spLocks noGrp="1"/>
          </p:cNvSpPr>
          <p:nvPr>
            <p:ph type="title"/>
          </p:nvPr>
        </p:nvSpPr>
        <p:spPr>
          <a:xfrm>
            <a:off x="671513" y="0"/>
            <a:ext cx="7805737" cy="851035"/>
          </a:xfrm>
        </p:spPr>
        <p:txBody>
          <a:bodyPr/>
          <a:lstStyle/>
          <a:p>
            <a:r>
              <a:rPr lang="en-GB" dirty="0" smtClean="0"/>
              <a:t>Other Blocking Techniques</a:t>
            </a:r>
            <a:endParaRPr lang="el-GR" dirty="0"/>
          </a:p>
        </p:txBody>
      </p:sp>
      <p:sp>
        <p:nvSpPr>
          <p:cNvPr id="3" name="Espace réservé du contenu 2"/>
          <p:cNvSpPr>
            <a:spLocks noGrp="1"/>
          </p:cNvSpPr>
          <p:nvPr>
            <p:ph idx="1"/>
          </p:nvPr>
        </p:nvSpPr>
        <p:spPr>
          <a:xfrm>
            <a:off x="0" y="770850"/>
            <a:ext cx="9144000" cy="5055208"/>
          </a:xfrm>
        </p:spPr>
        <p:txBody>
          <a:bodyPr/>
          <a:lstStyle/>
          <a:p>
            <a:pPr>
              <a:spcBef>
                <a:spcPts val="0"/>
              </a:spcBef>
            </a:pPr>
            <a:r>
              <a:rPr lang="en-US" sz="2400" dirty="0" smtClean="0">
                <a:solidFill>
                  <a:srgbClr val="0000FF"/>
                </a:solidFill>
              </a:rPr>
              <a:t>Similarity Join algorithms</a:t>
            </a:r>
            <a:r>
              <a:rPr lang="en-US" sz="2400" dirty="0" smtClean="0"/>
              <a:t>: relies on </a:t>
            </a:r>
            <a:r>
              <a:rPr lang="en-GB" sz="2400" dirty="0" smtClean="0"/>
              <a:t>an </a:t>
            </a:r>
            <a:r>
              <a:rPr lang="en-GB" sz="2400" dirty="0"/>
              <a:t>inverted index from the most discriminating (non-frequent) </a:t>
            </a:r>
            <a:r>
              <a:rPr lang="en-GB" sz="2400" dirty="0" smtClean="0"/>
              <a:t>tokens </a:t>
            </a:r>
            <a:r>
              <a:rPr lang="en-GB" sz="2400" dirty="0"/>
              <a:t>of the </a:t>
            </a:r>
            <a:r>
              <a:rPr lang="en-GB" sz="2400" dirty="0" smtClean="0"/>
              <a:t>descriptions and the </a:t>
            </a:r>
            <a:r>
              <a:rPr lang="en-GB" sz="2400" dirty="0" smtClean="0">
                <a:solidFill>
                  <a:srgbClr val="0000FF"/>
                </a:solidFill>
              </a:rPr>
              <a:t>prefix filtering </a:t>
            </a:r>
            <a:r>
              <a:rPr lang="en-GB" sz="2400" dirty="0">
                <a:solidFill>
                  <a:srgbClr val="0000FF"/>
                </a:solidFill>
              </a:rPr>
              <a:t>principle </a:t>
            </a:r>
            <a:r>
              <a:rPr lang="en-GB" sz="2400" dirty="0"/>
              <a:t>[Chaudhuri et al., 2006</a:t>
            </a:r>
            <a:r>
              <a:rPr lang="en-GB" sz="2400" dirty="0" smtClean="0"/>
              <a:t>]</a:t>
            </a:r>
          </a:p>
          <a:p>
            <a:pPr marL="352425" lvl="1" indent="0">
              <a:buNone/>
            </a:pPr>
            <a:endParaRPr lang="en-GB" dirty="0" smtClean="0"/>
          </a:p>
          <a:p>
            <a:pPr lvl="1"/>
            <a:r>
              <a:rPr lang="en-GB" dirty="0" smtClean="0"/>
              <a:t>prefix </a:t>
            </a:r>
            <a:r>
              <a:rPr lang="en-GB" dirty="0"/>
              <a:t>filtering </a:t>
            </a:r>
            <a:r>
              <a:rPr lang="en-GB" dirty="0" smtClean="0"/>
              <a:t>is effective only when </a:t>
            </a:r>
            <a:r>
              <a:rPr lang="en-GB" dirty="0"/>
              <a:t>the similarity threshold </a:t>
            </a:r>
            <a:r>
              <a:rPr lang="en-GB" dirty="0" smtClean="0"/>
              <a:t>is extremely high</a:t>
            </a:r>
          </a:p>
          <a:p>
            <a:pPr>
              <a:spcBef>
                <a:spcPts val="0"/>
              </a:spcBef>
            </a:pPr>
            <a:r>
              <a:rPr lang="en-GB" sz="2400" dirty="0" smtClean="0">
                <a:solidFill>
                  <a:srgbClr val="0000FF"/>
                </a:solidFill>
              </a:rPr>
              <a:t>Frequent </a:t>
            </a:r>
            <a:r>
              <a:rPr lang="en-GB" sz="2400" dirty="0" err="1" smtClean="0">
                <a:solidFill>
                  <a:srgbClr val="0000FF"/>
                </a:solidFill>
              </a:rPr>
              <a:t>itemsets</a:t>
            </a:r>
            <a:r>
              <a:rPr lang="en-GB" sz="2400" dirty="0" smtClean="0">
                <a:solidFill>
                  <a:srgbClr val="0000FF"/>
                </a:solidFill>
              </a:rPr>
              <a:t> blocking</a:t>
            </a:r>
            <a:r>
              <a:rPr lang="en-GB" sz="2400" dirty="0" smtClean="0"/>
              <a:t>: build blocks for sets of tokens that frequently co-occur in entity descriptions</a:t>
            </a:r>
          </a:p>
          <a:p>
            <a:pPr lvl="1"/>
            <a:r>
              <a:rPr lang="en-GB" dirty="0" smtClean="0"/>
              <a:t>may significantly reduce </a:t>
            </a:r>
            <a:r>
              <a:rPr lang="en-GB" dirty="0"/>
              <a:t>the number of </a:t>
            </a:r>
            <a:r>
              <a:rPr lang="en-GB" dirty="0" smtClean="0"/>
              <a:t>candidate pairs </a:t>
            </a:r>
          </a:p>
          <a:p>
            <a:pPr lvl="1"/>
            <a:r>
              <a:rPr lang="en-GB" dirty="0" smtClean="0"/>
              <a:t>may </a:t>
            </a:r>
            <a:r>
              <a:rPr lang="en-GB" dirty="0"/>
              <a:t>also significantly increase </a:t>
            </a:r>
            <a:r>
              <a:rPr lang="en-GB" dirty="0" smtClean="0"/>
              <a:t>missed </a:t>
            </a:r>
            <a:r>
              <a:rPr lang="en-GB" dirty="0"/>
              <a:t>matches, especially </a:t>
            </a:r>
            <a:r>
              <a:rPr lang="en-GB" dirty="0" smtClean="0"/>
              <a:t>between descriptions </a:t>
            </a:r>
            <a:r>
              <a:rPr lang="en-GB" dirty="0"/>
              <a:t>with few common </a:t>
            </a:r>
            <a:r>
              <a:rPr lang="en-GB" dirty="0" smtClean="0"/>
              <a:t>tokens</a:t>
            </a:r>
          </a:p>
          <a:p>
            <a:pPr>
              <a:spcBef>
                <a:spcPts val="0"/>
              </a:spcBef>
            </a:pPr>
            <a:r>
              <a:rPr lang="en-US" sz="2400" dirty="0">
                <a:solidFill>
                  <a:srgbClr val="0000FF"/>
                </a:solidFill>
              </a:rPr>
              <a:t>Multidimensional </a:t>
            </a:r>
            <a:r>
              <a:rPr lang="en-US" sz="2400" dirty="0" smtClean="0">
                <a:solidFill>
                  <a:srgbClr val="0000FF"/>
                </a:solidFill>
              </a:rPr>
              <a:t>blocking</a:t>
            </a:r>
            <a:r>
              <a:rPr lang="en-US" sz="2400" dirty="0" smtClean="0"/>
              <a:t>: </a:t>
            </a:r>
            <a:r>
              <a:rPr lang="en-GB" sz="2400" dirty="0" smtClean="0"/>
              <a:t>constructs a collection of blocks </a:t>
            </a:r>
            <a:r>
              <a:rPr lang="en-GB" sz="2400" dirty="0"/>
              <a:t>for each similarity </a:t>
            </a:r>
            <a:r>
              <a:rPr lang="en-GB" sz="2400" dirty="0" smtClean="0"/>
              <a:t>function used to </a:t>
            </a:r>
            <a:r>
              <a:rPr lang="en-GB" sz="2400" dirty="0"/>
              <a:t>resolve </a:t>
            </a:r>
            <a:r>
              <a:rPr lang="en-GB" sz="2400" dirty="0" smtClean="0"/>
              <a:t>entities and aggregates them into </a:t>
            </a:r>
            <a:r>
              <a:rPr lang="en-GB" sz="2400" dirty="0"/>
              <a:t>a single </a:t>
            </a:r>
            <a:r>
              <a:rPr lang="en-GB" sz="2400" dirty="0" smtClean="0"/>
              <a:t>multidimensional collection</a:t>
            </a:r>
            <a:r>
              <a:rPr lang="en-GB" sz="2400" dirty="0"/>
              <a:t>, </a:t>
            </a:r>
            <a:r>
              <a:rPr lang="en-GB" sz="2400" dirty="0" smtClean="0"/>
              <a:t>by taking </a:t>
            </a:r>
            <a:r>
              <a:rPr lang="en-GB" sz="2400" dirty="0"/>
              <a:t>into account the similarities of descriptions that share </a:t>
            </a:r>
            <a:r>
              <a:rPr lang="en-GB" sz="2400" dirty="0" smtClean="0"/>
              <a:t>blocks</a:t>
            </a:r>
            <a:endParaRPr lang="el-GR" sz="2400" dirty="0"/>
          </a:p>
        </p:txBody>
      </p:sp>
      <p:sp>
        <p:nvSpPr>
          <p:cNvPr id="4" name="Espace réservé du numéro de diapositive 3"/>
          <p:cNvSpPr>
            <a:spLocks noGrp="1"/>
          </p:cNvSpPr>
          <p:nvPr>
            <p:ph type="sldNum" sz="quarter" idx="10"/>
          </p:nvPr>
        </p:nvSpPr>
        <p:spPr/>
        <p:txBody>
          <a:bodyPr/>
          <a:lstStyle/>
          <a:p>
            <a:pPr>
              <a:spcBef>
                <a:spcPts val="0"/>
              </a:spcBef>
              <a:defRPr/>
            </a:pPr>
            <a:fld id="{8CC49870-FC5F-1046-8A0C-D94918725A28}" type="slidenum">
              <a:rPr lang="en-US" smtClean="0"/>
              <a:pPr>
                <a:spcBef>
                  <a:spcPts val="0"/>
                </a:spcBef>
                <a:defRPr/>
              </a:pPr>
              <a:t>49</a:t>
            </a:fld>
            <a:endParaRPr lang="en-US" dirty="0"/>
          </a:p>
        </p:txBody>
      </p:sp>
    </p:spTree>
    <p:extLst>
      <p:ext uri="{BB962C8B-B14F-4D97-AF65-F5344CB8AC3E}">
        <p14:creationId xmlns:p14="http://schemas.microsoft.com/office/powerpoint/2010/main" val="1289084999"/>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200" y="0"/>
            <a:ext cx="9143999" cy="933450"/>
          </a:xfrm>
        </p:spPr>
        <p:txBody>
          <a:bodyPr/>
          <a:lstStyle/>
          <a:p>
            <a:r>
              <a:rPr lang="en-GB" dirty="0" smtClean="0"/>
              <a:t>Placing Entities </a:t>
            </a:r>
            <a:r>
              <a:rPr lang="en-GB" dirty="0"/>
              <a:t>in the </a:t>
            </a:r>
            <a:r>
              <a:rPr lang="en-GB" dirty="0" smtClean="0"/>
              <a:t>Same Block</a:t>
            </a:r>
            <a:endParaRPr lang="el-GR" dirty="0"/>
          </a:p>
        </p:txBody>
      </p:sp>
      <p:sp>
        <p:nvSpPr>
          <p:cNvPr id="3" name="Espace réservé du contenu 2"/>
          <p:cNvSpPr>
            <a:spLocks noGrp="1"/>
          </p:cNvSpPr>
          <p:nvPr>
            <p:ph idx="1"/>
          </p:nvPr>
        </p:nvSpPr>
        <p:spPr>
          <a:xfrm>
            <a:off x="1338263" y="6501555"/>
            <a:ext cx="7805737" cy="303314"/>
          </a:xfrm>
        </p:spPr>
        <p:txBody>
          <a:bodyPr/>
          <a:lstStyle/>
          <a:p>
            <a:endParaRPr lang="el-GR"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50</a:t>
            </a:fld>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2913908378"/>
              </p:ext>
            </p:extLst>
          </p:nvPr>
        </p:nvGraphicFramePr>
        <p:xfrm>
          <a:off x="95919" y="1282177"/>
          <a:ext cx="8971880" cy="3571240"/>
        </p:xfrm>
        <a:graphic>
          <a:graphicData uri="http://schemas.openxmlformats.org/drawingml/2006/table">
            <a:tbl>
              <a:tblPr firstRow="1" bandRow="1">
                <a:tableStyleId>{5C22544A-7EE6-4342-B048-85BDC9FD1C3A}</a:tableStyleId>
              </a:tblPr>
              <a:tblGrid>
                <a:gridCol w="3228018">
                  <a:extLst>
                    <a:ext uri="{9D8B030D-6E8A-4147-A177-3AD203B41FA5}">
                      <a16:colId xmlns:a16="http://schemas.microsoft.com/office/drawing/2014/main" val="20000"/>
                    </a:ext>
                  </a:extLst>
                </a:gridCol>
                <a:gridCol w="5743862">
                  <a:extLst>
                    <a:ext uri="{9D8B030D-6E8A-4147-A177-3AD203B41FA5}">
                      <a16:colId xmlns:a16="http://schemas.microsoft.com/office/drawing/2014/main" val="20001"/>
                    </a:ext>
                  </a:extLst>
                </a:gridCol>
              </a:tblGrid>
              <a:tr h="370840">
                <a:tc>
                  <a:txBody>
                    <a:bodyPr/>
                    <a:lstStyle/>
                    <a:p>
                      <a:r>
                        <a:rPr lang="en-US" dirty="0" smtClean="0"/>
                        <a:t>Method</a:t>
                      </a:r>
                      <a:endParaRPr lang="en-GB" dirty="0"/>
                    </a:p>
                  </a:txBody>
                  <a:tcPr/>
                </a:tc>
                <a:tc>
                  <a:txBody>
                    <a:bodyPr/>
                    <a:lstStyle/>
                    <a:p>
                      <a:r>
                        <a:rPr lang="en-US" dirty="0" smtClean="0"/>
                        <a:t>Criterion</a:t>
                      </a:r>
                      <a:endParaRPr lang="en-GB" dirty="0"/>
                    </a:p>
                  </a:txBody>
                  <a:tcPr/>
                </a:tc>
                <a:extLst>
                  <a:ext uri="{0D108BD9-81ED-4DB2-BD59-A6C34878D82A}">
                    <a16:rowId xmlns:a16="http://schemas.microsoft.com/office/drawing/2014/main" val="10000"/>
                  </a:ext>
                </a:extLst>
              </a:tr>
              <a:tr h="370840">
                <a:tc>
                  <a:txBody>
                    <a:bodyPr/>
                    <a:lstStyle/>
                    <a:p>
                      <a:r>
                        <a:rPr lang="en-US" dirty="0" smtClean="0"/>
                        <a:t>Token Blocking</a:t>
                      </a:r>
                      <a:r>
                        <a:rPr lang="el-GR" dirty="0" smtClean="0"/>
                        <a:t> </a:t>
                      </a:r>
                      <a:r>
                        <a:rPr lang="en-US" dirty="0" smtClean="0"/>
                        <a:t>[</a:t>
                      </a:r>
                      <a:r>
                        <a:rPr lang="en-US" dirty="0" err="1" smtClean="0"/>
                        <a:t>Papadakis</a:t>
                      </a:r>
                      <a:r>
                        <a:rPr lang="en-US" dirty="0" smtClean="0"/>
                        <a:t> et al.,</a:t>
                      </a:r>
                      <a:r>
                        <a:rPr lang="en-US" baseline="0" dirty="0" smtClean="0"/>
                        <a:t> </a:t>
                      </a:r>
                      <a:r>
                        <a:rPr lang="en-US" dirty="0" smtClean="0"/>
                        <a:t>2011]</a:t>
                      </a:r>
                      <a:endParaRPr lang="en-GB" dirty="0"/>
                    </a:p>
                  </a:txBody>
                  <a:tcPr/>
                </a:tc>
                <a:tc>
                  <a:txBody>
                    <a:bodyPr/>
                    <a:lstStyle/>
                    <a:p>
                      <a:r>
                        <a:rPr lang="en-GB" baseline="0" dirty="0" smtClean="0"/>
                        <a:t>The descriptions have a common token in their values</a:t>
                      </a:r>
                      <a:endParaRPr lang="en-GB" dirty="0"/>
                    </a:p>
                  </a:txBody>
                  <a:tcPr/>
                </a:tc>
                <a:extLst>
                  <a:ext uri="{0D108BD9-81ED-4DB2-BD59-A6C34878D82A}">
                    <a16:rowId xmlns:a16="http://schemas.microsoft.com/office/drawing/2014/main" val="10001"/>
                  </a:ext>
                </a:extLst>
              </a:tr>
              <a:tr h="370840">
                <a:tc>
                  <a:txBody>
                    <a:bodyPr/>
                    <a:lstStyle/>
                    <a:p>
                      <a:r>
                        <a:rPr lang="en-US" dirty="0" smtClean="0"/>
                        <a:t>Attribute Clustering</a:t>
                      </a:r>
                      <a:r>
                        <a:rPr lang="en-US" baseline="0" dirty="0" smtClean="0"/>
                        <a:t> Blocking [</a:t>
                      </a:r>
                      <a:r>
                        <a:rPr lang="en-US" baseline="0" dirty="0" err="1" smtClean="0"/>
                        <a:t>Papadakis</a:t>
                      </a:r>
                      <a:r>
                        <a:rPr lang="en-US" baseline="0" dirty="0" smtClean="0"/>
                        <a:t> et al., 2013]</a:t>
                      </a:r>
                      <a:endParaRPr lang="en-GB" dirty="0"/>
                    </a:p>
                  </a:txBody>
                  <a:tcPr/>
                </a:tc>
                <a:tc>
                  <a:txBody>
                    <a:bodyPr/>
                    <a:lstStyle/>
                    <a:p>
                      <a:r>
                        <a:rPr lang="en-GB" dirty="0" smtClean="0"/>
                        <a:t>The descriptions have a common token in the values of attributes that have similar values in overall</a:t>
                      </a:r>
                      <a:endParaRPr lang="en-GB" dirty="0"/>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Prefix-Infix(-Suffix) [</a:t>
                      </a:r>
                      <a:r>
                        <a:rPr lang="en-US" dirty="0" err="1" smtClean="0"/>
                        <a:t>Papadakis</a:t>
                      </a:r>
                      <a:r>
                        <a:rPr lang="en-US" dirty="0" smtClean="0"/>
                        <a:t> et al., 2012]</a:t>
                      </a:r>
                      <a:endParaRPr lang="en-GB"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The descriptions have a common token in their literal values, or a common URI infix</a:t>
                      </a:r>
                    </a:p>
                  </a:txBody>
                  <a:tcPr/>
                </a:tc>
                <a:extLst>
                  <a:ext uri="{0D108BD9-81ED-4DB2-BD59-A6C34878D82A}">
                    <a16:rowId xmlns:a16="http://schemas.microsoft.com/office/drawing/2014/main" val="1327119069"/>
                  </a:ext>
                </a:extLst>
              </a:tr>
              <a:tr h="370840">
                <a:tc>
                  <a:txBody>
                    <a:bodyPr/>
                    <a:lstStyle/>
                    <a:p>
                      <a:r>
                        <a:rPr lang="fr-FR" dirty="0" err="1" smtClean="0"/>
                        <a:t>ppjoin</a:t>
                      </a:r>
                      <a:r>
                        <a:rPr lang="fr-FR" dirty="0" smtClean="0"/>
                        <a:t>+ [</a:t>
                      </a:r>
                      <a:r>
                        <a:rPr lang="fr-FR" dirty="0" err="1" smtClean="0"/>
                        <a:t>Vernica</a:t>
                      </a:r>
                      <a:r>
                        <a:rPr lang="fr-FR" dirty="0" smtClean="0"/>
                        <a:t> et al., 2010]</a:t>
                      </a:r>
                      <a:endParaRPr lang="en-GB" dirty="0"/>
                    </a:p>
                  </a:txBody>
                  <a:tcPr/>
                </a:tc>
                <a:tc>
                  <a:txBody>
                    <a:bodyPr/>
                    <a:lstStyle/>
                    <a:p>
                      <a:r>
                        <a:rPr lang="en-GB" dirty="0" smtClean="0"/>
                        <a:t>The descriptions have a common token in their p first tokens (sorted in ascending frequency order)</a:t>
                      </a:r>
                      <a:endParaRPr lang="en-GB" dirty="0"/>
                    </a:p>
                  </a:txBody>
                  <a:tcPr/>
                </a:tc>
                <a:extLst>
                  <a:ext uri="{0D108BD9-81ED-4DB2-BD59-A6C34878D82A}">
                    <a16:rowId xmlns:a16="http://schemas.microsoft.com/office/drawing/2014/main" val="10004"/>
                  </a:ext>
                </a:extLst>
              </a:tr>
              <a:tr h="370840">
                <a:tc>
                  <a:txBody>
                    <a:bodyPr/>
                    <a:lstStyle/>
                    <a:p>
                      <a:r>
                        <a:rPr lang="en-GB" dirty="0" smtClean="0"/>
                        <a:t>Frequent </a:t>
                      </a:r>
                      <a:r>
                        <a:rPr lang="en-GB" dirty="0" err="1" smtClean="0"/>
                        <a:t>itemsets</a:t>
                      </a:r>
                      <a:r>
                        <a:rPr lang="en-GB" dirty="0" smtClean="0"/>
                        <a:t> [</a:t>
                      </a:r>
                      <a:r>
                        <a:rPr lang="en-GB" dirty="0" err="1" smtClean="0"/>
                        <a:t>Kenig</a:t>
                      </a:r>
                      <a:r>
                        <a:rPr lang="en-GB" dirty="0" smtClean="0"/>
                        <a:t> and Gal, 2013]</a:t>
                      </a:r>
                      <a:endParaRPr lang="en-GB" dirty="0"/>
                    </a:p>
                  </a:txBody>
                  <a:tcPr/>
                </a:tc>
                <a:tc>
                  <a:txBody>
                    <a:bodyPr/>
                    <a:lstStyle/>
                    <a:p>
                      <a:r>
                        <a:rPr lang="en-GB" dirty="0" smtClean="0"/>
                        <a:t>The descriptions have frequently co-occurring tokens in their values</a:t>
                      </a:r>
                      <a:endParaRPr lang="en-GB" dirty="0"/>
                    </a:p>
                  </a:txBody>
                  <a:tcPr/>
                </a:tc>
                <a:extLst>
                  <a:ext uri="{0D108BD9-81ED-4DB2-BD59-A6C34878D82A}">
                    <a16:rowId xmlns:a16="http://schemas.microsoft.com/office/drawing/2014/main" val="267544337"/>
                  </a:ext>
                </a:extLst>
              </a:tr>
            </a:tbl>
          </a:graphicData>
        </a:graphic>
      </p:graphicFrame>
    </p:spTree>
    <p:extLst>
      <p:ext uri="{BB962C8B-B14F-4D97-AF65-F5344CB8AC3E}">
        <p14:creationId xmlns:p14="http://schemas.microsoft.com/office/powerpoint/2010/main" val="356273052"/>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45331" y="15421"/>
            <a:ext cx="7805737" cy="670379"/>
          </a:xfrm>
        </p:spPr>
        <p:txBody>
          <a:bodyPr/>
          <a:lstStyle/>
          <a:p>
            <a:r>
              <a:rPr lang="en-GB" dirty="0"/>
              <a:t>Blocking </a:t>
            </a:r>
            <a:r>
              <a:rPr lang="en-GB" dirty="0" smtClean="0"/>
              <a:t>Algorithms Comparison</a:t>
            </a:r>
            <a:endParaRPr lang="el-GR" dirty="0"/>
          </a:p>
        </p:txBody>
      </p:sp>
      <p:sp>
        <p:nvSpPr>
          <p:cNvPr id="3" name="Espace réservé du contenu 2"/>
          <p:cNvSpPr>
            <a:spLocks noGrp="1"/>
          </p:cNvSpPr>
          <p:nvPr>
            <p:ph idx="1"/>
          </p:nvPr>
        </p:nvSpPr>
        <p:spPr>
          <a:xfrm>
            <a:off x="1252538" y="6408971"/>
            <a:ext cx="7805737" cy="355600"/>
          </a:xfrm>
        </p:spPr>
        <p:txBody>
          <a:bodyPr/>
          <a:lstStyle/>
          <a:p>
            <a:endParaRPr lang="el-GR"/>
          </a:p>
        </p:txBody>
      </p:sp>
      <p:sp>
        <p:nvSpPr>
          <p:cNvPr id="4" name="Espace réservé du numéro de diapositive 3"/>
          <p:cNvSpPr>
            <a:spLocks noGrp="1"/>
          </p:cNvSpPr>
          <p:nvPr>
            <p:ph type="sldNum" sz="quarter" idx="10"/>
          </p:nvPr>
        </p:nvSpPr>
        <p:spPr>
          <a:xfrm>
            <a:off x="8477251" y="5980423"/>
            <a:ext cx="342900" cy="276225"/>
          </a:xfrm>
        </p:spPr>
        <p:txBody>
          <a:bodyPr/>
          <a:lstStyle/>
          <a:p>
            <a:pPr>
              <a:defRPr/>
            </a:pPr>
            <a:fld id="{8CC49870-FC5F-1046-8A0C-D94918725A28}" type="slidenum">
              <a:rPr lang="en-US" smtClean="0"/>
              <a:pPr>
                <a:defRPr/>
              </a:pPr>
              <a:t>51</a:t>
            </a:fld>
            <a:endParaRPr lang="en-US" dirty="0"/>
          </a:p>
        </p:txBody>
      </p:sp>
      <p:graphicFrame>
        <p:nvGraphicFramePr>
          <p:cNvPr id="5" name="Table 7"/>
          <p:cNvGraphicFramePr>
            <a:graphicFrameLocks noGrp="1"/>
          </p:cNvGraphicFramePr>
          <p:nvPr>
            <p:extLst>
              <p:ext uri="{D42A27DB-BD31-4B8C-83A1-F6EECF244321}">
                <p14:modId xmlns:p14="http://schemas.microsoft.com/office/powerpoint/2010/main" val="3828057941"/>
              </p:ext>
            </p:extLst>
          </p:nvPr>
        </p:nvGraphicFramePr>
        <p:xfrm>
          <a:off x="36096" y="818029"/>
          <a:ext cx="9058275" cy="5276463"/>
        </p:xfrm>
        <a:graphic>
          <a:graphicData uri="http://schemas.openxmlformats.org/drawingml/2006/table">
            <a:tbl>
              <a:tblPr firstRow="1" bandRow="1">
                <a:tableStyleId>{5C22544A-7EE6-4342-B048-85BDC9FD1C3A}</a:tableStyleId>
              </a:tblPr>
              <a:tblGrid>
                <a:gridCol w="4202417">
                  <a:extLst>
                    <a:ext uri="{9D8B030D-6E8A-4147-A177-3AD203B41FA5}">
                      <a16:colId xmlns:a16="http://schemas.microsoft.com/office/drawing/2014/main" val="20000"/>
                    </a:ext>
                  </a:extLst>
                </a:gridCol>
                <a:gridCol w="871369">
                  <a:extLst>
                    <a:ext uri="{9D8B030D-6E8A-4147-A177-3AD203B41FA5}">
                      <a16:colId xmlns:a16="http://schemas.microsoft.com/office/drawing/2014/main" val="20001"/>
                    </a:ext>
                  </a:extLst>
                </a:gridCol>
                <a:gridCol w="796066">
                  <a:extLst>
                    <a:ext uri="{9D8B030D-6E8A-4147-A177-3AD203B41FA5}">
                      <a16:colId xmlns:a16="http://schemas.microsoft.com/office/drawing/2014/main" val="20002"/>
                    </a:ext>
                  </a:extLst>
                </a:gridCol>
                <a:gridCol w="839097">
                  <a:extLst>
                    <a:ext uri="{9D8B030D-6E8A-4147-A177-3AD203B41FA5}">
                      <a16:colId xmlns:a16="http://schemas.microsoft.com/office/drawing/2014/main" val="20003"/>
                    </a:ext>
                  </a:extLst>
                </a:gridCol>
                <a:gridCol w="621949">
                  <a:extLst>
                    <a:ext uri="{9D8B030D-6E8A-4147-A177-3AD203B41FA5}">
                      <a16:colId xmlns:a16="http://schemas.microsoft.com/office/drawing/2014/main" val="20004"/>
                    </a:ext>
                  </a:extLst>
                </a:gridCol>
                <a:gridCol w="771049">
                  <a:extLst>
                    <a:ext uri="{9D8B030D-6E8A-4147-A177-3AD203B41FA5}">
                      <a16:colId xmlns:a16="http://schemas.microsoft.com/office/drawing/2014/main" val="763577918"/>
                    </a:ext>
                  </a:extLst>
                </a:gridCol>
                <a:gridCol w="956328">
                  <a:extLst>
                    <a:ext uri="{9D8B030D-6E8A-4147-A177-3AD203B41FA5}">
                      <a16:colId xmlns:a16="http://schemas.microsoft.com/office/drawing/2014/main" val="3930469498"/>
                    </a:ext>
                  </a:extLst>
                </a:gridCol>
              </a:tblGrid>
              <a:tr h="277743">
                <a:tc rowSpan="2">
                  <a:txBody>
                    <a:bodyPr/>
                    <a:lstStyle/>
                    <a:p>
                      <a:pPr algn="ctr"/>
                      <a:r>
                        <a:rPr lang="en-US" sz="1600" dirty="0" smtClean="0"/>
                        <a:t>Method (suffix) </a:t>
                      </a:r>
                      <a:endParaRPr lang="en-US" sz="1600" dirty="0"/>
                    </a:p>
                  </a:txBody>
                  <a:tcPr marL="111097" marR="131217" marT="0" marB="0" anchor="ctr"/>
                </a:tc>
                <a:tc rowSpan="2">
                  <a:txBody>
                    <a:bodyPr/>
                    <a:lstStyle/>
                    <a:p>
                      <a:pPr algn="ctr"/>
                      <a:r>
                        <a:rPr lang="en-US" sz="1600" dirty="0" smtClean="0"/>
                        <a:t>Partitioning</a:t>
                      </a:r>
                      <a:endParaRPr lang="en-US" sz="1600" dirty="0"/>
                    </a:p>
                  </a:txBody>
                  <a:tcPr marL="111097" marR="131217" marT="0" marB="0" anchor="ctr">
                    <a:lnR w="12700" cap="flat" cmpd="sng" algn="ctr">
                      <a:solidFill>
                        <a:schemeClr val="bg1"/>
                      </a:solidFill>
                      <a:prstDash val="solid"/>
                      <a:round/>
                      <a:headEnd type="none" w="med" len="med"/>
                      <a:tailEnd type="none" w="med" len="med"/>
                    </a:lnR>
                  </a:tcPr>
                </a:tc>
                <a:tc gridSpan="3">
                  <a:txBody>
                    <a:bodyPr/>
                    <a:lstStyle/>
                    <a:p>
                      <a:pPr algn="ctr"/>
                      <a:r>
                        <a:rPr lang="en-US" sz="1600" b="1" dirty="0" smtClean="0"/>
                        <a:t>Overlapping</a:t>
                      </a:r>
                      <a:endParaRPr lang="en-US" sz="1400" b="1" dirty="0"/>
                    </a:p>
                  </a:txBody>
                  <a:tcPr marL="111097" marR="13121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200" b="1" dirty="0"/>
                    </a:p>
                  </a:txBody>
                  <a:tcPr marR="108000" marT="0" marB="0"/>
                </a:tc>
                <a:tc hMerge="1">
                  <a:txBody>
                    <a:bodyPr/>
                    <a:lstStyle/>
                    <a:p>
                      <a:pPr algn="ctr"/>
                      <a:endParaRPr lang="en-US" sz="1200" b="1" dirty="0"/>
                    </a:p>
                  </a:txBody>
                  <a:tcPr marR="108000" marT="0" marB="0"/>
                </a:tc>
                <a:tc gridSpan="2">
                  <a:txBody>
                    <a:bodyPr/>
                    <a:lstStyle/>
                    <a:p>
                      <a:pPr algn="ctr"/>
                      <a:r>
                        <a:rPr lang="en-US" sz="1600" b="1" dirty="0" smtClean="0"/>
                        <a:t>Algorithm</a:t>
                      </a:r>
                      <a:endParaRPr lang="en-US" sz="1600" b="1" dirty="0"/>
                    </a:p>
                  </a:txBody>
                  <a:tcPr marL="111097" marR="131217"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hMerge="1">
                  <a:txBody>
                    <a:bodyPr/>
                    <a:lstStyle/>
                    <a:p>
                      <a:pPr algn="ctr"/>
                      <a:endParaRPr lang="en-US" sz="1400" b="1" dirty="0"/>
                    </a:p>
                  </a:txBody>
                  <a:tcPr marL="111097" marR="131217"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7743">
                <a:tc vMerge="1">
                  <a:txBody>
                    <a:bodyPr/>
                    <a:lstStyle/>
                    <a:p>
                      <a:endParaRPr lang="en-US" sz="1400" dirty="0"/>
                    </a:p>
                  </a:txBody>
                  <a:tcPr marR="108000" marT="0" marB="0"/>
                </a:tc>
                <a:tc vMerge="1">
                  <a:txBody>
                    <a:bodyPr/>
                    <a:lstStyle/>
                    <a:p>
                      <a:pPr algn="ctr"/>
                      <a:endParaRPr lang="en-US" sz="1400" dirty="0"/>
                    </a:p>
                  </a:txBody>
                  <a:tcPr marR="108000" marT="0" marB="0"/>
                </a:tc>
                <a:tc>
                  <a:txBody>
                    <a:bodyPr/>
                    <a:lstStyle/>
                    <a:p>
                      <a:pPr algn="ctr"/>
                      <a:r>
                        <a:rPr lang="en-US" sz="1400" b="1" dirty="0" smtClean="0">
                          <a:solidFill>
                            <a:schemeClr val="bg1"/>
                          </a:solidFill>
                        </a:rPr>
                        <a:t>positive</a:t>
                      </a:r>
                      <a:endParaRPr lang="en-US" sz="1400" b="1" dirty="0">
                        <a:solidFill>
                          <a:schemeClr val="bg1"/>
                        </a:solidFill>
                      </a:endParaRPr>
                    </a:p>
                  </a:txBody>
                  <a:tcPr marL="111097" marR="13121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r>
                        <a:rPr lang="en-US" sz="1400" b="1" dirty="0" smtClean="0">
                          <a:solidFill>
                            <a:schemeClr val="bg1"/>
                          </a:solidFill>
                        </a:rPr>
                        <a:t>negative</a:t>
                      </a:r>
                      <a:endParaRPr lang="en-US" sz="1400" b="1" dirty="0">
                        <a:solidFill>
                          <a:schemeClr val="bg1"/>
                        </a:solidFill>
                      </a:endParaRPr>
                    </a:p>
                  </a:txBody>
                  <a:tcPr marL="111097" marR="13121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400" b="1" dirty="0" smtClean="0">
                          <a:solidFill>
                            <a:schemeClr val="bg1"/>
                          </a:solidFill>
                        </a:rPr>
                        <a:t>neutral</a:t>
                      </a:r>
                      <a:endParaRPr lang="en-US" sz="1400" b="1" dirty="0">
                        <a:solidFill>
                          <a:schemeClr val="bg1"/>
                        </a:solidFill>
                      </a:endParaRPr>
                    </a:p>
                  </a:txBody>
                  <a:tcPr marL="111097" marR="13121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400" b="1" dirty="0" smtClean="0">
                          <a:solidFill>
                            <a:schemeClr val="bg1"/>
                          </a:solidFill>
                        </a:rPr>
                        <a:t>Hash-based</a:t>
                      </a:r>
                      <a:endParaRPr lang="en-US" sz="1400" b="1" dirty="0">
                        <a:solidFill>
                          <a:schemeClr val="bg1"/>
                        </a:solidFill>
                      </a:endParaRPr>
                    </a:p>
                  </a:txBody>
                  <a:tcPr marL="111097" marR="131217"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algn="ctr"/>
                      <a:r>
                        <a:rPr lang="en-US" sz="1400" b="1" dirty="0" smtClean="0">
                          <a:solidFill>
                            <a:schemeClr val="bg1"/>
                          </a:solidFill>
                        </a:rPr>
                        <a:t>Sort-Based</a:t>
                      </a:r>
                      <a:endParaRPr lang="en-US" sz="1400" b="1" dirty="0">
                        <a:solidFill>
                          <a:schemeClr val="bg1"/>
                        </a:solidFill>
                      </a:endParaRPr>
                    </a:p>
                  </a:txBody>
                  <a:tcPr marL="111097" marR="131217" marT="0" marB="0" anchor="ctr">
                    <a:lnL w="127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185162">
                <a:tc>
                  <a:txBody>
                    <a:bodyPr/>
                    <a:lstStyle/>
                    <a:p>
                      <a:r>
                        <a:rPr lang="en-US" sz="1800" i="1" dirty="0" smtClean="0"/>
                        <a:t>Canopy Clustering</a:t>
                      </a:r>
                      <a:r>
                        <a:rPr lang="da-DK" sz="1800" dirty="0" smtClean="0"/>
                        <a:t>[McCallum et al. 00]</a:t>
                      </a:r>
                      <a:endParaRPr lang="en-US" sz="1800" dirty="0"/>
                    </a:p>
                  </a:txBody>
                  <a:tcPr marL="111097" marR="131217" marT="0" marB="0"/>
                </a:tc>
                <a:tc>
                  <a:txBody>
                    <a:bodyPr/>
                    <a:lstStyle/>
                    <a:p>
                      <a:pPr algn="ctr"/>
                      <a:endParaRPr lang="en-US" sz="1200" dirty="0"/>
                    </a:p>
                  </a:txBody>
                  <a:tcPr marL="111097" marR="131217" marT="0" marB="0"/>
                </a:tc>
                <a:tc>
                  <a:txBody>
                    <a:bodyPr/>
                    <a:lstStyle/>
                    <a:p>
                      <a:pPr algn="ctr"/>
                      <a:endParaRPr lang="en-US" sz="1200"/>
                    </a:p>
                  </a:txBody>
                  <a:tcPr marL="111097" marR="131217" marT="0" marB="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1200" dirty="0" smtClean="0">
                          <a:latin typeface="Wingdings"/>
                          <a:ea typeface="Wingdings"/>
                          <a:cs typeface="Wingdings"/>
                        </a:rPr>
                        <a:t></a:t>
                      </a:r>
                      <a:endParaRPr lang="en-US" sz="1200" dirty="0"/>
                    </a:p>
                  </a:txBody>
                  <a:tcPr marL="111097" marR="131217" marT="0" marB="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endParaRPr lang="en-US" sz="1200" dirty="0"/>
                    </a:p>
                  </a:txBody>
                  <a:tcPr marL="111097" marR="131217" marT="0" marB="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endParaRPr lang="en-US" sz="1200" dirty="0"/>
                    </a:p>
                  </a:txBody>
                  <a:tcPr marL="111097" marR="131217" marT="0" marB="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1200" dirty="0" smtClean="0">
                          <a:latin typeface="Wingdings"/>
                          <a:ea typeface="Wingdings"/>
                          <a:cs typeface="Wingdings"/>
                        </a:rPr>
                        <a:t></a:t>
                      </a:r>
                      <a:endParaRPr lang="en-US" sz="1200" dirty="0"/>
                    </a:p>
                  </a:txBody>
                  <a:tcPr marL="111097" marR="131217" marT="0" marB="0">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70293718"/>
                  </a:ext>
                </a:extLst>
              </a:tr>
              <a:tr h="185162">
                <a:tc>
                  <a:txBody>
                    <a:bodyPr/>
                    <a:lstStyle/>
                    <a:p>
                      <a:r>
                        <a:rPr lang="en-US" sz="1800" b="0" i="1" u="none" strike="noStrike" kern="1200" baseline="0" dirty="0" smtClean="0">
                          <a:solidFill>
                            <a:schemeClr val="dk1"/>
                          </a:solidFill>
                          <a:latin typeface="+mn-lt"/>
                          <a:ea typeface="+mn-ea"/>
                          <a:cs typeface="+mn-cs"/>
                        </a:rPr>
                        <a:t>Standard blocking </a:t>
                      </a:r>
                      <a:r>
                        <a:rPr lang="en-US" sz="1800" b="0" i="0" u="none" strike="noStrike" kern="1200" baseline="0" dirty="0" smtClean="0">
                          <a:solidFill>
                            <a:schemeClr val="dk1"/>
                          </a:solidFill>
                          <a:latin typeface="+mn-lt"/>
                          <a:ea typeface="+mn-ea"/>
                          <a:cs typeface="+mn-cs"/>
                        </a:rPr>
                        <a:t>[</a:t>
                      </a:r>
                      <a:r>
                        <a:rPr lang="en-US" sz="1800" b="0" i="0" u="none" strike="noStrike" kern="1200" baseline="0" dirty="0" err="1" smtClean="0">
                          <a:solidFill>
                            <a:schemeClr val="dk1"/>
                          </a:solidFill>
                          <a:latin typeface="+mn-lt"/>
                          <a:ea typeface="+mn-ea"/>
                          <a:cs typeface="+mn-cs"/>
                        </a:rPr>
                        <a:t>Fellegi</a:t>
                      </a:r>
                      <a:r>
                        <a:rPr lang="en-US" sz="1800" b="0" i="0" u="none" strike="noStrike" kern="1200" baseline="0" dirty="0" smtClean="0">
                          <a:solidFill>
                            <a:schemeClr val="dk1"/>
                          </a:solidFill>
                          <a:latin typeface="+mn-lt"/>
                          <a:ea typeface="+mn-ea"/>
                          <a:cs typeface="+mn-cs"/>
                        </a:rPr>
                        <a:t>&amp; </a:t>
                      </a:r>
                      <a:r>
                        <a:rPr lang="en-US" sz="1800" b="0" i="0" u="none" strike="noStrike" kern="1200" baseline="0" dirty="0" err="1" smtClean="0">
                          <a:solidFill>
                            <a:schemeClr val="dk1"/>
                          </a:solidFill>
                          <a:latin typeface="+mn-lt"/>
                          <a:ea typeface="+mn-ea"/>
                          <a:cs typeface="+mn-cs"/>
                        </a:rPr>
                        <a:t>Sunter</a:t>
                      </a:r>
                      <a:r>
                        <a:rPr lang="en-US" sz="1800" b="0" i="0" u="none" strike="noStrike" kern="1200" baseline="0" dirty="0" smtClean="0">
                          <a:solidFill>
                            <a:schemeClr val="dk1"/>
                          </a:solidFill>
                          <a:latin typeface="+mn-lt"/>
                          <a:ea typeface="+mn-ea"/>
                          <a:cs typeface="+mn-cs"/>
                        </a:rPr>
                        <a:t> 69, Kolb et al.,12b]</a:t>
                      </a:r>
                      <a:endParaRPr lang="en-US" sz="1800" dirty="0"/>
                    </a:p>
                  </a:txBody>
                  <a:tcPr marL="111097" marR="131217" marT="0" marB="0"/>
                </a:tc>
                <a:tc>
                  <a:txBody>
                    <a:bodyPr/>
                    <a:lstStyle/>
                    <a:p>
                      <a:pPr algn="ctr"/>
                      <a:r>
                        <a:rPr lang="en-US" sz="1200" dirty="0" smtClean="0">
                          <a:latin typeface="Wingdings"/>
                          <a:ea typeface="Wingdings"/>
                          <a:cs typeface="Wingdings"/>
                        </a:rPr>
                        <a:t></a:t>
                      </a:r>
                      <a:endParaRPr lang="en-US" sz="1200" dirty="0"/>
                    </a:p>
                  </a:txBody>
                  <a:tcPr marL="111097" marR="131217" marT="0" marB="0"/>
                </a:tc>
                <a:tc>
                  <a:txBody>
                    <a:bodyPr/>
                    <a:lstStyle/>
                    <a:p>
                      <a:pPr algn="ctr"/>
                      <a:endParaRPr lang="en-US" sz="1200"/>
                    </a:p>
                  </a:txBody>
                  <a:tcPr marL="111097" marR="131217" marT="0" marB="0">
                    <a:lnT w="38100" cap="flat" cmpd="sng" algn="ctr">
                      <a:solidFill>
                        <a:schemeClr val="bg1"/>
                      </a:solidFill>
                      <a:prstDash val="solid"/>
                      <a:round/>
                      <a:headEnd type="none" w="med" len="med"/>
                      <a:tailEnd type="none" w="med" len="med"/>
                    </a:lnT>
                  </a:tcPr>
                </a:tc>
                <a:tc>
                  <a:txBody>
                    <a:bodyPr/>
                    <a:lstStyle/>
                    <a:p>
                      <a:pPr algn="ctr"/>
                      <a:endParaRPr lang="en-US" sz="1200"/>
                    </a:p>
                  </a:txBody>
                  <a:tcPr marL="111097" marR="131217" marT="0" marB="0">
                    <a:lnT w="38100" cap="flat" cmpd="sng" algn="ctr">
                      <a:solidFill>
                        <a:schemeClr val="bg1"/>
                      </a:solidFill>
                      <a:prstDash val="solid"/>
                      <a:round/>
                      <a:headEnd type="none" w="med" len="med"/>
                      <a:tailEnd type="none" w="med" len="med"/>
                    </a:lnT>
                  </a:tcPr>
                </a:tc>
                <a:tc>
                  <a:txBody>
                    <a:bodyPr/>
                    <a:lstStyle/>
                    <a:p>
                      <a:pPr algn="ctr"/>
                      <a:endParaRPr lang="en-US" sz="1200" dirty="0"/>
                    </a:p>
                  </a:txBody>
                  <a:tcPr marL="111097" marR="131217" marT="0" marB="0">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Wingdings"/>
                          <a:ea typeface="Wingdings"/>
                          <a:cs typeface="Wingdings"/>
                        </a:rPr>
                        <a:t></a:t>
                      </a:r>
                      <a:endParaRPr lang="en-US" sz="1200" dirty="0" smtClean="0"/>
                    </a:p>
                    <a:p>
                      <a:pPr algn="ctr"/>
                      <a:endParaRPr lang="en-US" sz="1200" dirty="0"/>
                    </a:p>
                  </a:txBody>
                  <a:tcPr marL="111097" marR="131217" marT="0" marB="0">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endParaRPr lang="en-US" sz="1200" dirty="0"/>
                    </a:p>
                  </a:txBody>
                  <a:tcPr marL="111097" marR="131217" marT="0" marB="0">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185162">
                <a:tc>
                  <a:txBody>
                    <a:bodyPr/>
                    <a:lstStyle/>
                    <a:p>
                      <a:r>
                        <a:rPr lang="fr-FR" sz="1800" kern="1200" dirty="0" smtClean="0">
                          <a:solidFill>
                            <a:schemeClr val="dk1"/>
                          </a:solidFill>
                          <a:latin typeface="+mn-lt"/>
                          <a:ea typeface="+mn-ea"/>
                          <a:cs typeface="+mn-cs"/>
                        </a:rPr>
                        <a:t>Q-grams [</a:t>
                      </a:r>
                      <a:r>
                        <a:rPr lang="fr-FR" sz="1800" kern="1200" dirty="0" err="1" smtClean="0">
                          <a:solidFill>
                            <a:schemeClr val="dk1"/>
                          </a:solidFill>
                          <a:latin typeface="+mn-lt"/>
                          <a:ea typeface="+mn-ea"/>
                          <a:cs typeface="+mn-cs"/>
                        </a:rPr>
                        <a:t>Gravano</a:t>
                      </a:r>
                      <a:r>
                        <a:rPr lang="fr-FR" sz="1800" kern="1200" dirty="0" smtClean="0">
                          <a:solidFill>
                            <a:schemeClr val="dk1"/>
                          </a:solidFill>
                          <a:latin typeface="+mn-lt"/>
                          <a:ea typeface="+mn-ea"/>
                          <a:cs typeface="+mn-cs"/>
                        </a:rPr>
                        <a:t> et al., 01]</a:t>
                      </a:r>
                      <a:endParaRPr lang="en-US" sz="1800" dirty="0"/>
                    </a:p>
                  </a:txBody>
                  <a:tcPr marL="111097" marR="131217" marT="0" marB="0"/>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200" dirty="0" smtClean="0"/>
                    </a:p>
                  </a:txBody>
                  <a:tcPr marL="111097" marR="131217"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Wingdings"/>
                          <a:ea typeface="Wingdings"/>
                          <a:cs typeface="Wingdings"/>
                        </a:rPr>
                        <a:t></a:t>
                      </a:r>
                      <a:endParaRPr lang="en-US" sz="1200" dirty="0" smtClean="0"/>
                    </a:p>
                    <a:p>
                      <a:pPr algn="ctr"/>
                      <a:endParaRPr lang="en-US" sz="1200" dirty="0"/>
                    </a:p>
                  </a:txBody>
                  <a:tcPr marL="111097" marR="131217" marT="0" marB="0"/>
                </a:tc>
                <a:tc>
                  <a:txBody>
                    <a:bodyPr/>
                    <a:lstStyle/>
                    <a:p>
                      <a:pPr algn="ctr"/>
                      <a:endParaRPr lang="en-US" sz="1200" dirty="0"/>
                    </a:p>
                  </a:txBody>
                  <a:tcPr marL="111097" marR="131217" marT="0" marB="0"/>
                </a:tc>
                <a:tc>
                  <a:txBody>
                    <a:bodyPr/>
                    <a:lstStyle/>
                    <a:p>
                      <a:pPr algn="ctr"/>
                      <a:endParaRPr lang="en-US" sz="1200" dirty="0"/>
                    </a:p>
                  </a:txBody>
                  <a:tcPr marL="111097" marR="131217" marT="0" marB="0">
                    <a:lnT w="12700" cap="flat" cmpd="sng" algn="ctr">
                      <a:solidFill>
                        <a:schemeClr val="bg1"/>
                      </a:solidFill>
                      <a:prstDash val="solid"/>
                      <a:round/>
                      <a:headEnd type="none" w="med" len="med"/>
                      <a:tailEnd type="none" w="med" len="med"/>
                    </a:lnT>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Wingdings"/>
                          <a:ea typeface="Wingdings"/>
                          <a:cs typeface="Wingdings"/>
                        </a:rPr>
                        <a:t></a:t>
                      </a:r>
                      <a:endParaRPr lang="en-US" sz="1200" dirty="0" smtClean="0"/>
                    </a:p>
                    <a:p>
                      <a:pPr algn="ctr"/>
                      <a:endParaRPr lang="en-US" sz="1200" dirty="0"/>
                    </a:p>
                  </a:txBody>
                  <a:tcPr marL="111097" marR="131217" marT="0" marB="0">
                    <a:lnT w="12700" cap="flat" cmpd="sng" algn="ctr">
                      <a:solidFill>
                        <a:schemeClr val="bg1"/>
                      </a:solidFill>
                      <a:prstDash val="solid"/>
                      <a:round/>
                      <a:headEnd type="none" w="med" len="med"/>
                      <a:tailEnd type="none" w="med" len="med"/>
                    </a:lnT>
                  </a:tcPr>
                </a:tc>
                <a:tc>
                  <a:txBody>
                    <a:bodyPr/>
                    <a:lstStyle/>
                    <a:p>
                      <a:pPr algn="ctr"/>
                      <a:endParaRPr lang="en-US" sz="1200" dirty="0"/>
                    </a:p>
                  </a:txBody>
                  <a:tcPr marL="111097" marR="131217" marT="0" marB="0">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3"/>
                  </a:ext>
                </a:extLst>
              </a:tr>
              <a:tr h="185162">
                <a:tc>
                  <a:txBody>
                    <a:bodyPr/>
                    <a:lstStyle/>
                    <a:p>
                      <a:r>
                        <a:rPr lang="en-GB" sz="1800" kern="1200" dirty="0" smtClean="0">
                          <a:solidFill>
                            <a:schemeClr val="dk1"/>
                          </a:solidFill>
                          <a:latin typeface="+mn-lt"/>
                          <a:ea typeface="+mn-ea"/>
                          <a:cs typeface="+mn-cs"/>
                        </a:rPr>
                        <a:t>Suffixes [</a:t>
                      </a:r>
                      <a:r>
                        <a:rPr lang="en-GB" sz="1800" kern="1200" dirty="0" err="1" smtClean="0">
                          <a:solidFill>
                            <a:schemeClr val="dk1"/>
                          </a:solidFill>
                          <a:latin typeface="+mn-lt"/>
                          <a:ea typeface="+mn-ea"/>
                          <a:cs typeface="+mn-cs"/>
                        </a:rPr>
                        <a:t>Aizawa</a:t>
                      </a:r>
                      <a:r>
                        <a:rPr lang="en-GB" sz="1800" kern="1200" dirty="0" smtClean="0">
                          <a:solidFill>
                            <a:schemeClr val="dk1"/>
                          </a:solidFill>
                          <a:latin typeface="+mn-lt"/>
                          <a:ea typeface="+mn-ea"/>
                          <a:cs typeface="+mn-cs"/>
                        </a:rPr>
                        <a:t> &amp; </a:t>
                      </a:r>
                      <a:r>
                        <a:rPr lang="en-GB" sz="1800" kern="1200" dirty="0" err="1" smtClean="0">
                          <a:solidFill>
                            <a:schemeClr val="dk1"/>
                          </a:solidFill>
                          <a:latin typeface="+mn-lt"/>
                          <a:ea typeface="+mn-ea"/>
                          <a:cs typeface="+mn-cs"/>
                        </a:rPr>
                        <a:t>Oyama</a:t>
                      </a:r>
                      <a:r>
                        <a:rPr lang="en-GB" sz="1800" kern="1200" dirty="0" smtClean="0">
                          <a:solidFill>
                            <a:schemeClr val="dk1"/>
                          </a:solidFill>
                          <a:latin typeface="+mn-lt"/>
                          <a:ea typeface="+mn-ea"/>
                          <a:cs typeface="+mn-cs"/>
                        </a:rPr>
                        <a:t>,</a:t>
                      </a:r>
                      <a:r>
                        <a:rPr lang="en-GB" sz="1800" kern="1200" baseline="0" dirty="0" smtClean="0">
                          <a:solidFill>
                            <a:schemeClr val="dk1"/>
                          </a:solidFill>
                          <a:latin typeface="+mn-lt"/>
                          <a:ea typeface="+mn-ea"/>
                          <a:cs typeface="+mn-cs"/>
                        </a:rPr>
                        <a:t> </a:t>
                      </a:r>
                      <a:r>
                        <a:rPr lang="en-GB" sz="1800" kern="1200" dirty="0" smtClean="0">
                          <a:solidFill>
                            <a:schemeClr val="dk1"/>
                          </a:solidFill>
                          <a:latin typeface="+mn-lt"/>
                          <a:ea typeface="+mn-ea"/>
                          <a:cs typeface="+mn-cs"/>
                        </a:rPr>
                        <a:t>05]</a:t>
                      </a:r>
                      <a:endParaRPr lang="en-US" sz="1800" dirty="0"/>
                    </a:p>
                  </a:txBody>
                  <a:tcPr marL="111097" marR="131217" marT="0" marB="0"/>
                </a:tc>
                <a:tc>
                  <a:txBody>
                    <a:bodyPr/>
                    <a:lstStyle/>
                    <a:p>
                      <a:pPr algn="ctr"/>
                      <a:endParaRPr lang="en-US" sz="1200" dirty="0"/>
                    </a:p>
                  </a:txBody>
                  <a:tcPr marL="111097" marR="131217"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Wingdings"/>
                          <a:ea typeface="Wingdings"/>
                          <a:cs typeface="Wingdings"/>
                        </a:rPr>
                        <a:t></a:t>
                      </a:r>
                      <a:endParaRPr lang="en-US" sz="1200" dirty="0" smtClean="0"/>
                    </a:p>
                    <a:p>
                      <a:pPr algn="ctr"/>
                      <a:endParaRPr lang="en-US" sz="1200" dirty="0"/>
                    </a:p>
                  </a:txBody>
                  <a:tcPr marL="111097" marR="131217" marT="0" marB="0"/>
                </a:tc>
                <a:tc>
                  <a:txBody>
                    <a:bodyPr/>
                    <a:lstStyle/>
                    <a:p>
                      <a:pPr algn="ctr"/>
                      <a:endParaRPr lang="en-US" sz="1200" dirty="0"/>
                    </a:p>
                  </a:txBody>
                  <a:tcPr marL="111097" marR="131217" marT="0" marB="0"/>
                </a:tc>
                <a:tc>
                  <a:txBody>
                    <a:bodyPr/>
                    <a:lstStyle/>
                    <a:p>
                      <a:pPr algn="ctr"/>
                      <a:endParaRPr lang="en-US" sz="1200" dirty="0"/>
                    </a:p>
                  </a:txBody>
                  <a:tcPr marL="111097" marR="131217"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Wingdings"/>
                          <a:ea typeface="Wingdings"/>
                          <a:cs typeface="Wingdings"/>
                        </a:rPr>
                        <a:t></a:t>
                      </a:r>
                      <a:endParaRPr lang="en-US" sz="1200" dirty="0" smtClean="0"/>
                    </a:p>
                    <a:p>
                      <a:pPr algn="ctr"/>
                      <a:endParaRPr lang="en-US" sz="1200" dirty="0"/>
                    </a:p>
                  </a:txBody>
                  <a:tcPr marL="111097" marR="131217" marT="0" marB="0"/>
                </a:tc>
                <a:tc>
                  <a:txBody>
                    <a:bodyPr/>
                    <a:lstStyle/>
                    <a:p>
                      <a:pPr algn="ctr"/>
                      <a:endParaRPr lang="en-US" sz="1200" dirty="0"/>
                    </a:p>
                  </a:txBody>
                  <a:tcPr marL="111097" marR="131217" marT="0" marB="0"/>
                </a:tc>
                <a:extLst>
                  <a:ext uri="{0D108BD9-81ED-4DB2-BD59-A6C34878D82A}">
                    <a16:rowId xmlns:a16="http://schemas.microsoft.com/office/drawing/2014/main" val="10004"/>
                  </a:ext>
                </a:extLst>
              </a:tr>
              <a:tr h="231452">
                <a:tc>
                  <a:txBody>
                    <a:bodyPr/>
                    <a:lstStyle/>
                    <a:p>
                      <a:r>
                        <a:rPr lang="en-GB" sz="1800" b="0" i="1" u="none" strike="noStrike" kern="1200" baseline="0" dirty="0" smtClean="0">
                          <a:solidFill>
                            <a:schemeClr val="dk1"/>
                          </a:solidFill>
                          <a:latin typeface="+mn-lt"/>
                          <a:ea typeface="+mn-ea"/>
                          <a:cs typeface="+mn-cs"/>
                        </a:rPr>
                        <a:t>Sorted </a:t>
                      </a:r>
                      <a:r>
                        <a:rPr lang="en-GB" sz="1800" b="0" i="1" u="none" strike="noStrike" kern="1200" baseline="0" dirty="0" err="1" smtClean="0">
                          <a:solidFill>
                            <a:schemeClr val="dk1"/>
                          </a:solidFill>
                          <a:latin typeface="+mn-lt"/>
                          <a:ea typeface="+mn-ea"/>
                          <a:cs typeface="+mn-cs"/>
                        </a:rPr>
                        <a:t>neighborhood</a:t>
                      </a:r>
                      <a:r>
                        <a:rPr lang="en-GB" sz="1800" b="0" i="1" u="none" strike="noStrike" kern="1200" baseline="0" dirty="0" smtClean="0">
                          <a:solidFill>
                            <a:schemeClr val="dk1"/>
                          </a:solidFill>
                          <a:latin typeface="+mn-lt"/>
                          <a:ea typeface="+mn-ea"/>
                          <a:cs typeface="+mn-cs"/>
                        </a:rPr>
                        <a:t> </a:t>
                      </a:r>
                      <a:r>
                        <a:rPr lang="en-GB" sz="1800" b="0" i="0" u="none" strike="noStrike" kern="1200" baseline="0" dirty="0" smtClean="0">
                          <a:solidFill>
                            <a:schemeClr val="dk1"/>
                          </a:solidFill>
                          <a:latin typeface="+mn-lt"/>
                          <a:ea typeface="+mn-ea"/>
                          <a:cs typeface="+mn-cs"/>
                        </a:rPr>
                        <a:t>[</a:t>
                      </a:r>
                      <a:r>
                        <a:rPr lang="en-GB" sz="1800" b="0" i="0" u="none" strike="noStrike" kern="1200" baseline="0" dirty="0" err="1" smtClean="0">
                          <a:solidFill>
                            <a:schemeClr val="dk1"/>
                          </a:solidFill>
                          <a:latin typeface="+mn-lt"/>
                          <a:ea typeface="+mn-ea"/>
                          <a:cs typeface="+mn-cs"/>
                        </a:rPr>
                        <a:t>Hernàndez</a:t>
                      </a:r>
                      <a:r>
                        <a:rPr lang="en-GB" sz="1800" b="0" i="0" u="none" strike="noStrike" kern="1200" baseline="0" dirty="0" smtClean="0">
                          <a:solidFill>
                            <a:schemeClr val="dk1"/>
                          </a:solidFill>
                          <a:latin typeface="+mn-lt"/>
                          <a:ea typeface="+mn-ea"/>
                          <a:cs typeface="+mn-cs"/>
                        </a:rPr>
                        <a:t> &amp; </a:t>
                      </a:r>
                      <a:r>
                        <a:rPr lang="en-GB" sz="1800" b="0" i="0" u="none" strike="noStrike" kern="1200" baseline="0" dirty="0" err="1" smtClean="0">
                          <a:solidFill>
                            <a:schemeClr val="dk1"/>
                          </a:solidFill>
                          <a:latin typeface="+mn-lt"/>
                          <a:ea typeface="+mn-ea"/>
                          <a:cs typeface="+mn-cs"/>
                        </a:rPr>
                        <a:t>Stolfo</a:t>
                      </a:r>
                      <a:r>
                        <a:rPr lang="en-GB" sz="1800" b="0" i="0" u="none" strike="noStrike" kern="1200" baseline="0" dirty="0" smtClean="0">
                          <a:solidFill>
                            <a:schemeClr val="dk1"/>
                          </a:solidFill>
                          <a:latin typeface="+mn-lt"/>
                          <a:ea typeface="+mn-ea"/>
                          <a:cs typeface="+mn-cs"/>
                        </a:rPr>
                        <a:t> 95, Kolb </a:t>
                      </a:r>
                      <a:r>
                        <a:rPr lang="en-US" sz="1800" b="0" i="0" u="none" strike="noStrike" kern="1200" baseline="0" dirty="0" smtClean="0">
                          <a:solidFill>
                            <a:schemeClr val="dk1"/>
                          </a:solidFill>
                          <a:latin typeface="+mn-lt"/>
                          <a:ea typeface="+mn-ea"/>
                          <a:cs typeface="+mn-cs"/>
                        </a:rPr>
                        <a:t>et al.,12a]</a:t>
                      </a:r>
                      <a:endParaRPr lang="en-US" sz="1800" dirty="0"/>
                    </a:p>
                  </a:txBody>
                  <a:tcPr marL="111097" marR="131217" marT="0" marB="0"/>
                </a:tc>
                <a:tc>
                  <a:txBody>
                    <a:bodyPr/>
                    <a:lstStyle/>
                    <a:p>
                      <a:pPr algn="ctr"/>
                      <a:endParaRPr lang="en-US" sz="1200" dirty="0"/>
                    </a:p>
                  </a:txBody>
                  <a:tcPr marL="111097" marR="131217" marT="0" marB="0"/>
                </a:tc>
                <a:tc>
                  <a:txBody>
                    <a:bodyPr/>
                    <a:lstStyle/>
                    <a:p>
                      <a:pPr algn="ctr"/>
                      <a:endParaRPr lang="en-US" sz="1200" dirty="0"/>
                    </a:p>
                  </a:txBody>
                  <a:tcPr marL="111097" marR="131217" marT="0" marB="0"/>
                </a:tc>
                <a:tc>
                  <a:txBody>
                    <a:bodyPr/>
                    <a:lstStyle/>
                    <a:p>
                      <a:pPr algn="ctr"/>
                      <a:endParaRPr lang="en-US" sz="1200" dirty="0"/>
                    </a:p>
                  </a:txBody>
                  <a:tcPr marL="111097" marR="131217" marT="0" marB="0"/>
                </a:tc>
                <a:tc>
                  <a:txBody>
                    <a:bodyPr/>
                    <a:lstStyle/>
                    <a:p>
                      <a:pPr algn="ctr"/>
                      <a:r>
                        <a:rPr lang="en-US" sz="1200" dirty="0" smtClean="0">
                          <a:latin typeface="Wingdings"/>
                          <a:ea typeface="Wingdings"/>
                          <a:cs typeface="Wingdings"/>
                        </a:rPr>
                        <a:t></a:t>
                      </a:r>
                      <a:endParaRPr lang="en-US" sz="1200" dirty="0"/>
                    </a:p>
                  </a:txBody>
                  <a:tcPr marL="111097" marR="131217" marT="0" marB="0"/>
                </a:tc>
                <a:tc>
                  <a:txBody>
                    <a:bodyPr/>
                    <a:lstStyle/>
                    <a:p>
                      <a:pPr algn="ctr"/>
                      <a:endParaRPr lang="en-US" sz="1200" dirty="0"/>
                    </a:p>
                  </a:txBody>
                  <a:tcPr marL="111097" marR="131217"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Wingdings"/>
                          <a:ea typeface="Wingdings"/>
                          <a:cs typeface="Wingdings"/>
                        </a:rPr>
                        <a:t></a:t>
                      </a:r>
                      <a:endParaRPr lang="en-US" sz="1200" dirty="0" smtClean="0"/>
                    </a:p>
                    <a:p>
                      <a:pPr algn="ctr"/>
                      <a:endParaRPr lang="en-US" sz="1200" dirty="0"/>
                    </a:p>
                  </a:txBody>
                  <a:tcPr marL="111097" marR="131217" marT="0" marB="0"/>
                </a:tc>
                <a:extLst>
                  <a:ext uri="{0D108BD9-81ED-4DB2-BD59-A6C34878D82A}">
                    <a16:rowId xmlns:a16="http://schemas.microsoft.com/office/drawing/2014/main" val="10005"/>
                  </a:ext>
                </a:extLst>
              </a:tr>
              <a:tr h="185162">
                <a:tc>
                  <a:txBody>
                    <a:bodyPr/>
                    <a:lstStyle/>
                    <a:p>
                      <a:r>
                        <a:rPr lang="en-GB" sz="1800" i="1" kern="1200" dirty="0" smtClean="0">
                          <a:solidFill>
                            <a:schemeClr val="dk1"/>
                          </a:solidFill>
                          <a:latin typeface="+mn-lt"/>
                          <a:ea typeface="+mn-ea"/>
                          <a:cs typeface="+mn-cs"/>
                        </a:rPr>
                        <a:t>Adaptive sorted </a:t>
                      </a:r>
                      <a:r>
                        <a:rPr lang="en-GB" sz="1800" i="1" kern="1200" dirty="0" err="1" smtClean="0">
                          <a:solidFill>
                            <a:schemeClr val="dk1"/>
                          </a:solidFill>
                          <a:latin typeface="+mn-lt"/>
                          <a:ea typeface="+mn-ea"/>
                          <a:cs typeface="+mn-cs"/>
                        </a:rPr>
                        <a:t>neighborhood</a:t>
                      </a:r>
                      <a:r>
                        <a:rPr lang="en-GB" sz="1800" i="1" kern="1200" dirty="0" smtClean="0">
                          <a:solidFill>
                            <a:schemeClr val="dk1"/>
                          </a:solidFill>
                          <a:latin typeface="+mn-lt"/>
                          <a:ea typeface="+mn-ea"/>
                          <a:cs typeface="+mn-cs"/>
                        </a:rPr>
                        <a:t> </a:t>
                      </a:r>
                      <a:r>
                        <a:rPr lang="en-GB" sz="1800" kern="1200" dirty="0" smtClean="0">
                          <a:solidFill>
                            <a:schemeClr val="dk1"/>
                          </a:solidFill>
                          <a:latin typeface="+mn-lt"/>
                          <a:ea typeface="+mn-ea"/>
                          <a:cs typeface="+mn-cs"/>
                        </a:rPr>
                        <a:t>[Yan et al.,</a:t>
                      </a:r>
                      <a:r>
                        <a:rPr lang="en-GB" sz="1800" kern="1200" baseline="0" dirty="0" smtClean="0">
                          <a:solidFill>
                            <a:schemeClr val="dk1"/>
                          </a:solidFill>
                          <a:latin typeface="+mn-lt"/>
                          <a:ea typeface="+mn-ea"/>
                          <a:cs typeface="+mn-cs"/>
                        </a:rPr>
                        <a:t> </a:t>
                      </a:r>
                      <a:r>
                        <a:rPr lang="en-GB" sz="1800" kern="1200" dirty="0" smtClean="0">
                          <a:solidFill>
                            <a:schemeClr val="dk1"/>
                          </a:solidFill>
                          <a:latin typeface="+mn-lt"/>
                          <a:ea typeface="+mn-ea"/>
                          <a:cs typeface="+mn-cs"/>
                        </a:rPr>
                        <a:t>07]</a:t>
                      </a:r>
                      <a:endParaRPr lang="en-US" sz="1800" dirty="0"/>
                    </a:p>
                  </a:txBody>
                  <a:tcPr marL="111097" marR="131217"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Wingdings"/>
                          <a:ea typeface="Wingdings"/>
                          <a:cs typeface="Wingdings"/>
                        </a:rPr>
                        <a:t></a:t>
                      </a:r>
                      <a:endParaRPr lang="en-US" sz="1200" dirty="0" smtClean="0"/>
                    </a:p>
                    <a:p>
                      <a:pPr algn="ctr"/>
                      <a:endParaRPr lang="en-US" sz="1200" dirty="0"/>
                    </a:p>
                  </a:txBody>
                  <a:tcPr marL="111097" marR="131217" marT="0" marB="0"/>
                </a:tc>
                <a:tc>
                  <a:txBody>
                    <a:bodyPr/>
                    <a:lstStyle/>
                    <a:p>
                      <a:pPr algn="ctr"/>
                      <a:endParaRPr lang="en-US" sz="1200"/>
                    </a:p>
                  </a:txBody>
                  <a:tcPr marL="111097" marR="131217" marT="0" marB="0"/>
                </a:tc>
                <a:tc>
                  <a:txBody>
                    <a:bodyPr/>
                    <a:lstStyle/>
                    <a:p>
                      <a:pPr algn="ctr"/>
                      <a:endParaRPr lang="en-US" sz="1200" dirty="0"/>
                    </a:p>
                  </a:txBody>
                  <a:tcPr marL="111097" marR="131217" marT="0" marB="0"/>
                </a:tc>
                <a:tc>
                  <a:txBody>
                    <a:bodyPr/>
                    <a:lstStyle/>
                    <a:p>
                      <a:pPr algn="ctr"/>
                      <a:endParaRPr lang="en-US" sz="1200" dirty="0"/>
                    </a:p>
                  </a:txBody>
                  <a:tcPr marL="111097" marR="131217" marT="0" marB="0"/>
                </a:tc>
                <a:tc>
                  <a:txBody>
                    <a:bodyPr/>
                    <a:lstStyle/>
                    <a:p>
                      <a:pPr algn="ctr"/>
                      <a:endParaRPr lang="en-US" sz="1200" dirty="0"/>
                    </a:p>
                  </a:txBody>
                  <a:tcPr marL="111097" marR="131217"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Wingdings"/>
                          <a:ea typeface="Wingdings"/>
                          <a:cs typeface="Wingdings"/>
                        </a:rPr>
                        <a:t></a:t>
                      </a:r>
                      <a:endParaRPr lang="en-US" sz="1200" dirty="0" smtClean="0"/>
                    </a:p>
                    <a:p>
                      <a:pPr algn="ctr"/>
                      <a:endParaRPr lang="en-US" sz="1200" dirty="0"/>
                    </a:p>
                  </a:txBody>
                  <a:tcPr marL="111097" marR="131217" marT="0" marB="0"/>
                </a:tc>
                <a:extLst>
                  <a:ext uri="{0D108BD9-81ED-4DB2-BD59-A6C34878D82A}">
                    <a16:rowId xmlns:a16="http://schemas.microsoft.com/office/drawing/2014/main" val="10006"/>
                  </a:ext>
                </a:extLst>
              </a:tr>
              <a:tr h="185162">
                <a:tc>
                  <a:txBody>
                    <a:bodyPr/>
                    <a:lstStyle/>
                    <a:p>
                      <a:r>
                        <a:rPr lang="en-US" sz="1800" i="1" kern="1200" dirty="0" smtClean="0">
                          <a:solidFill>
                            <a:schemeClr val="dk1"/>
                          </a:solidFill>
                          <a:latin typeface="+mn-lt"/>
                          <a:ea typeface="+mn-ea"/>
                          <a:cs typeface="+mn-cs"/>
                        </a:rPr>
                        <a:t>Token blocking </a:t>
                      </a:r>
                      <a:r>
                        <a:rPr lang="en-US" sz="1800" kern="1200" dirty="0" smtClean="0">
                          <a:solidFill>
                            <a:schemeClr val="dk1"/>
                          </a:solidFill>
                          <a:latin typeface="+mn-lt"/>
                          <a:ea typeface="+mn-ea"/>
                          <a:cs typeface="+mn-cs"/>
                        </a:rPr>
                        <a:t>[</a:t>
                      </a:r>
                      <a:r>
                        <a:rPr lang="en-US" sz="1800" kern="1200" dirty="0" err="1" smtClean="0">
                          <a:solidFill>
                            <a:schemeClr val="dk1"/>
                          </a:solidFill>
                          <a:latin typeface="+mn-lt"/>
                          <a:ea typeface="+mn-ea"/>
                          <a:cs typeface="+mn-cs"/>
                        </a:rPr>
                        <a:t>Papadakis</a:t>
                      </a:r>
                      <a:r>
                        <a:rPr lang="en-US" sz="1800" kern="1200" dirty="0" smtClean="0">
                          <a:solidFill>
                            <a:schemeClr val="dk1"/>
                          </a:solidFill>
                          <a:latin typeface="+mn-lt"/>
                          <a:ea typeface="+mn-ea"/>
                          <a:cs typeface="+mn-cs"/>
                        </a:rPr>
                        <a:t> et al.,11]</a:t>
                      </a:r>
                      <a:endParaRPr lang="en-US" sz="1800" dirty="0"/>
                    </a:p>
                  </a:txBody>
                  <a:tcPr marL="111097" marR="131217" marT="0" marB="0"/>
                </a:tc>
                <a:tc>
                  <a:txBody>
                    <a:bodyPr/>
                    <a:lstStyle/>
                    <a:p>
                      <a:pPr algn="ctr"/>
                      <a:endParaRPr lang="en-US" sz="1200" dirty="0"/>
                    </a:p>
                  </a:txBody>
                  <a:tcPr marL="111097" marR="131217" marT="0" marB="0"/>
                </a:tc>
                <a:tc>
                  <a:txBody>
                    <a:bodyPr/>
                    <a:lstStyle/>
                    <a:p>
                      <a:pPr algn="ctr"/>
                      <a:r>
                        <a:rPr lang="en-US" sz="1200" dirty="0" smtClean="0">
                          <a:latin typeface="Wingdings"/>
                          <a:ea typeface="Wingdings"/>
                          <a:cs typeface="Wingdings"/>
                        </a:rPr>
                        <a:t></a:t>
                      </a:r>
                      <a:endParaRPr lang="en-US" sz="1200" dirty="0"/>
                    </a:p>
                  </a:txBody>
                  <a:tcPr marL="111097" marR="131217" marT="0" marB="0"/>
                </a:tc>
                <a:tc>
                  <a:txBody>
                    <a:bodyPr/>
                    <a:lstStyle/>
                    <a:p>
                      <a:pPr algn="ctr"/>
                      <a:endParaRPr lang="en-US" sz="1200" dirty="0"/>
                    </a:p>
                  </a:txBody>
                  <a:tcPr marL="111097" marR="131217" marT="0" marB="0"/>
                </a:tc>
                <a:tc>
                  <a:txBody>
                    <a:bodyPr/>
                    <a:lstStyle/>
                    <a:p>
                      <a:pPr algn="ctr"/>
                      <a:endParaRPr lang="en-US" sz="1200"/>
                    </a:p>
                  </a:txBody>
                  <a:tcPr marL="111097" marR="131217" marT="0" marB="0"/>
                </a:tc>
                <a:tc>
                  <a:txBody>
                    <a:bodyPr/>
                    <a:lstStyle/>
                    <a:p>
                      <a:pPr algn="ctr"/>
                      <a:r>
                        <a:rPr lang="en-US" sz="1200" dirty="0" smtClean="0">
                          <a:latin typeface="Wingdings"/>
                          <a:ea typeface="Wingdings"/>
                          <a:cs typeface="Wingdings"/>
                        </a:rPr>
                        <a:t></a:t>
                      </a:r>
                      <a:endParaRPr lang="en-US" sz="1200" dirty="0"/>
                    </a:p>
                  </a:txBody>
                  <a:tcPr marL="111097" marR="131217" marT="0" marB="0"/>
                </a:tc>
                <a:tc>
                  <a:txBody>
                    <a:bodyPr/>
                    <a:lstStyle/>
                    <a:p>
                      <a:pPr algn="ctr"/>
                      <a:endParaRPr lang="en-US" sz="1200"/>
                    </a:p>
                  </a:txBody>
                  <a:tcPr marL="111097" marR="131217" marT="0" marB="0"/>
                </a:tc>
                <a:extLst>
                  <a:ext uri="{0D108BD9-81ED-4DB2-BD59-A6C34878D82A}">
                    <a16:rowId xmlns:a16="http://schemas.microsoft.com/office/drawing/2014/main" val="10007"/>
                  </a:ext>
                </a:extLst>
              </a:tr>
              <a:tr h="246883">
                <a:tc>
                  <a:txBody>
                    <a:bodyPr/>
                    <a:lstStyle/>
                    <a:p>
                      <a:r>
                        <a:rPr lang="en-US" sz="1800" b="0" i="1" u="none" strike="noStrike" kern="1200" baseline="0" dirty="0" smtClean="0">
                          <a:solidFill>
                            <a:schemeClr val="dk1"/>
                          </a:solidFill>
                          <a:latin typeface="+mn-lt"/>
                          <a:ea typeface="+mn-ea"/>
                          <a:cs typeface="+mn-cs"/>
                        </a:rPr>
                        <a:t>Attribute clustering </a:t>
                      </a:r>
                      <a:r>
                        <a:rPr lang="en-US" sz="1800" b="0" i="0" u="none" strike="noStrike" kern="1200" baseline="0" dirty="0" smtClean="0">
                          <a:solidFill>
                            <a:schemeClr val="dk1"/>
                          </a:solidFill>
                          <a:latin typeface="+mn-lt"/>
                          <a:ea typeface="+mn-ea"/>
                          <a:cs typeface="+mn-cs"/>
                        </a:rPr>
                        <a:t>[</a:t>
                      </a:r>
                      <a:r>
                        <a:rPr lang="en-US" sz="1800" b="0" i="0" u="none" strike="noStrike" kern="1200" baseline="0" dirty="0" err="1" smtClean="0">
                          <a:solidFill>
                            <a:schemeClr val="dk1"/>
                          </a:solidFill>
                          <a:latin typeface="+mn-lt"/>
                          <a:ea typeface="+mn-ea"/>
                          <a:cs typeface="+mn-cs"/>
                        </a:rPr>
                        <a:t>Papadakis</a:t>
                      </a:r>
                      <a:r>
                        <a:rPr lang="en-US" sz="1800" b="0" i="0" u="none" strike="noStrike" kern="1200" baseline="0" dirty="0" smtClean="0">
                          <a:solidFill>
                            <a:schemeClr val="dk1"/>
                          </a:solidFill>
                          <a:latin typeface="+mn-lt"/>
                          <a:ea typeface="+mn-ea"/>
                          <a:cs typeface="+mn-cs"/>
                        </a:rPr>
                        <a:t> et al.,13]</a:t>
                      </a:r>
                      <a:endParaRPr lang="en-US" sz="1800" dirty="0"/>
                    </a:p>
                  </a:txBody>
                  <a:tcPr marL="111097" marR="131217" marT="0" marB="0"/>
                </a:tc>
                <a:tc>
                  <a:txBody>
                    <a:bodyPr/>
                    <a:lstStyle/>
                    <a:p>
                      <a:pPr algn="ctr"/>
                      <a:endParaRPr lang="en-US" sz="1200" dirty="0"/>
                    </a:p>
                  </a:txBody>
                  <a:tcPr marL="111097" marR="131217" marT="0" marB="0"/>
                </a:tc>
                <a:tc>
                  <a:txBody>
                    <a:bodyPr/>
                    <a:lstStyle/>
                    <a:p>
                      <a:pPr algn="ctr"/>
                      <a:r>
                        <a:rPr lang="en-US" sz="1200" dirty="0" smtClean="0">
                          <a:latin typeface="Wingdings"/>
                          <a:ea typeface="Wingdings"/>
                          <a:cs typeface="Wingdings"/>
                        </a:rPr>
                        <a:t></a:t>
                      </a:r>
                      <a:endParaRPr lang="en-US" sz="1200" dirty="0"/>
                    </a:p>
                  </a:txBody>
                  <a:tcPr marL="111097" marR="131217" marT="0" marB="0"/>
                </a:tc>
                <a:tc>
                  <a:txBody>
                    <a:bodyPr/>
                    <a:lstStyle/>
                    <a:p>
                      <a:pPr algn="ctr"/>
                      <a:endParaRPr lang="en-US" sz="1200" dirty="0"/>
                    </a:p>
                  </a:txBody>
                  <a:tcPr marL="111097" marR="131217" marT="0" marB="0"/>
                </a:tc>
                <a:tc>
                  <a:txBody>
                    <a:bodyPr/>
                    <a:lstStyle/>
                    <a:p>
                      <a:pPr algn="ctr"/>
                      <a:endParaRPr lang="en-US" sz="1200"/>
                    </a:p>
                  </a:txBody>
                  <a:tcPr marL="111097" marR="131217"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Wingdings"/>
                          <a:ea typeface="Wingdings"/>
                          <a:cs typeface="Wingdings"/>
                        </a:rPr>
                        <a:t></a:t>
                      </a:r>
                      <a:endParaRPr lang="en-US" sz="1200" dirty="0" smtClean="0"/>
                    </a:p>
                    <a:p>
                      <a:pPr algn="ctr"/>
                      <a:endParaRPr lang="en-US" sz="1200" dirty="0"/>
                    </a:p>
                  </a:txBody>
                  <a:tcPr marL="111097" marR="131217" marT="0" marB="0"/>
                </a:tc>
                <a:tc>
                  <a:txBody>
                    <a:bodyPr/>
                    <a:lstStyle/>
                    <a:p>
                      <a:pPr algn="ctr"/>
                      <a:endParaRPr lang="en-US" sz="1200"/>
                    </a:p>
                  </a:txBody>
                  <a:tcPr marL="111097" marR="131217" marT="0" marB="0"/>
                </a:tc>
                <a:extLst>
                  <a:ext uri="{0D108BD9-81ED-4DB2-BD59-A6C34878D82A}">
                    <a16:rowId xmlns:a16="http://schemas.microsoft.com/office/drawing/2014/main" val="10008"/>
                  </a:ext>
                </a:extLst>
              </a:tr>
              <a:tr h="185162">
                <a:tc>
                  <a:txBody>
                    <a:bodyPr/>
                    <a:lstStyle/>
                    <a:p>
                      <a:r>
                        <a:rPr lang="en-US" sz="1800" b="0" i="1" u="none" strike="noStrike" kern="1200" baseline="0" dirty="0" smtClean="0">
                          <a:solidFill>
                            <a:schemeClr val="dk1"/>
                          </a:solidFill>
                          <a:latin typeface="+mn-lt"/>
                          <a:ea typeface="+mn-ea"/>
                          <a:cs typeface="+mn-cs"/>
                        </a:rPr>
                        <a:t>Prefix-infix (suffix) </a:t>
                      </a:r>
                      <a:r>
                        <a:rPr lang="en-US" sz="1800" b="0" i="0" u="none" strike="noStrike" kern="1200" baseline="0" dirty="0" smtClean="0">
                          <a:solidFill>
                            <a:schemeClr val="dk1"/>
                          </a:solidFill>
                          <a:latin typeface="+mn-lt"/>
                          <a:ea typeface="+mn-ea"/>
                          <a:cs typeface="+mn-cs"/>
                        </a:rPr>
                        <a:t>[</a:t>
                      </a:r>
                      <a:r>
                        <a:rPr lang="en-US" sz="1800" b="0" i="0" u="none" strike="noStrike" kern="1200" baseline="0" dirty="0" err="1" smtClean="0">
                          <a:solidFill>
                            <a:schemeClr val="dk1"/>
                          </a:solidFill>
                          <a:latin typeface="+mn-lt"/>
                          <a:ea typeface="+mn-ea"/>
                          <a:cs typeface="+mn-cs"/>
                        </a:rPr>
                        <a:t>Papadakis</a:t>
                      </a:r>
                      <a:r>
                        <a:rPr lang="en-US" sz="1800" b="0" i="0" u="none" strike="noStrike" kern="1200" baseline="0" dirty="0" smtClean="0">
                          <a:solidFill>
                            <a:schemeClr val="dk1"/>
                          </a:solidFill>
                          <a:latin typeface="+mn-lt"/>
                          <a:ea typeface="+mn-ea"/>
                          <a:cs typeface="+mn-cs"/>
                        </a:rPr>
                        <a:t> et al. 12]</a:t>
                      </a:r>
                      <a:endParaRPr lang="en-US" sz="1800" dirty="0"/>
                    </a:p>
                  </a:txBody>
                  <a:tcPr marL="111097" marR="131217" marT="0" marB="0"/>
                </a:tc>
                <a:tc>
                  <a:txBody>
                    <a:bodyPr/>
                    <a:lstStyle/>
                    <a:p>
                      <a:pPr algn="ctr"/>
                      <a:endParaRPr lang="en-US" sz="1200" dirty="0"/>
                    </a:p>
                  </a:txBody>
                  <a:tcPr marL="111097" marR="131217" marT="0" marB="0"/>
                </a:tc>
                <a:tc>
                  <a:txBody>
                    <a:bodyPr/>
                    <a:lstStyle/>
                    <a:p>
                      <a:pPr algn="ctr"/>
                      <a:r>
                        <a:rPr lang="en-US" sz="1200" dirty="0" smtClean="0">
                          <a:latin typeface="Wingdings"/>
                          <a:ea typeface="Wingdings"/>
                          <a:cs typeface="Wingdings"/>
                        </a:rPr>
                        <a:t></a:t>
                      </a:r>
                      <a:endParaRPr lang="en-US" sz="1200" dirty="0"/>
                    </a:p>
                  </a:txBody>
                  <a:tcPr marL="111097" marR="131217" marT="0" marB="0"/>
                </a:tc>
                <a:tc>
                  <a:txBody>
                    <a:bodyPr/>
                    <a:lstStyle/>
                    <a:p>
                      <a:pPr algn="ctr"/>
                      <a:endParaRPr lang="en-US" sz="1200"/>
                    </a:p>
                  </a:txBody>
                  <a:tcPr marL="111097" marR="131217" marT="0" marB="0"/>
                </a:tc>
                <a:tc>
                  <a:txBody>
                    <a:bodyPr/>
                    <a:lstStyle/>
                    <a:p>
                      <a:pPr algn="ctr"/>
                      <a:endParaRPr lang="en-US" sz="1200"/>
                    </a:p>
                  </a:txBody>
                  <a:tcPr marL="111097" marR="131217"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Wingdings"/>
                          <a:ea typeface="Wingdings"/>
                          <a:cs typeface="Wingdings"/>
                        </a:rPr>
                        <a:t></a:t>
                      </a:r>
                      <a:endParaRPr lang="en-US" sz="1200" dirty="0" smtClean="0"/>
                    </a:p>
                    <a:p>
                      <a:pPr algn="ctr"/>
                      <a:endParaRPr lang="en-US" sz="1200" dirty="0"/>
                    </a:p>
                  </a:txBody>
                  <a:tcPr marL="111097" marR="131217" marT="0" marB="0"/>
                </a:tc>
                <a:tc>
                  <a:txBody>
                    <a:bodyPr/>
                    <a:lstStyle/>
                    <a:p>
                      <a:pPr algn="ctr"/>
                      <a:endParaRPr lang="en-US" sz="1200"/>
                    </a:p>
                  </a:txBody>
                  <a:tcPr marL="111097" marR="131217" marT="0" marB="0"/>
                </a:tc>
                <a:extLst>
                  <a:ext uri="{0D108BD9-81ED-4DB2-BD59-A6C34878D82A}">
                    <a16:rowId xmlns:a16="http://schemas.microsoft.com/office/drawing/2014/main" val="10009"/>
                  </a:ext>
                </a:extLst>
              </a:tr>
              <a:tr h="185162">
                <a:tc>
                  <a:txBody>
                    <a:bodyPr/>
                    <a:lstStyle/>
                    <a:p>
                      <a:r>
                        <a:rPr lang="fr-FR" sz="1800" i="1" kern="1200" dirty="0" err="1" smtClean="0">
                          <a:solidFill>
                            <a:schemeClr val="dk1"/>
                          </a:solidFill>
                          <a:latin typeface="+mn-lt"/>
                          <a:ea typeface="+mn-ea"/>
                          <a:cs typeface="+mn-cs"/>
                        </a:rPr>
                        <a:t>ppjoin</a:t>
                      </a:r>
                      <a:r>
                        <a:rPr lang="fr-FR" sz="1800" i="1" kern="1200" dirty="0" smtClean="0">
                          <a:solidFill>
                            <a:schemeClr val="dk1"/>
                          </a:solidFill>
                          <a:latin typeface="+mn-lt"/>
                          <a:ea typeface="+mn-ea"/>
                          <a:cs typeface="+mn-cs"/>
                        </a:rPr>
                        <a:t>+</a:t>
                      </a:r>
                      <a:r>
                        <a:rPr lang="fr-FR" sz="1800" kern="1200" dirty="0" smtClean="0">
                          <a:solidFill>
                            <a:schemeClr val="dk1"/>
                          </a:solidFill>
                          <a:latin typeface="+mn-lt"/>
                          <a:ea typeface="+mn-ea"/>
                          <a:cs typeface="+mn-cs"/>
                        </a:rPr>
                        <a:t> [</a:t>
                      </a:r>
                      <a:r>
                        <a:rPr lang="fr-FR" sz="1800" kern="1200" dirty="0" err="1" smtClean="0">
                          <a:solidFill>
                            <a:schemeClr val="dk1"/>
                          </a:solidFill>
                          <a:latin typeface="+mn-lt"/>
                          <a:ea typeface="+mn-ea"/>
                          <a:cs typeface="+mn-cs"/>
                        </a:rPr>
                        <a:t>Vernica</a:t>
                      </a:r>
                      <a:r>
                        <a:rPr lang="fr-FR" sz="1800" kern="1200" dirty="0" smtClean="0">
                          <a:solidFill>
                            <a:schemeClr val="dk1"/>
                          </a:solidFill>
                          <a:latin typeface="+mn-lt"/>
                          <a:ea typeface="+mn-ea"/>
                          <a:cs typeface="+mn-cs"/>
                        </a:rPr>
                        <a:t> et al., 10]</a:t>
                      </a:r>
                      <a:endParaRPr lang="en-US" sz="1800" dirty="0"/>
                    </a:p>
                  </a:txBody>
                  <a:tcPr marL="111097" marR="131217" marT="0" marB="0"/>
                </a:tc>
                <a:tc>
                  <a:txBody>
                    <a:bodyPr/>
                    <a:lstStyle/>
                    <a:p>
                      <a:pPr algn="ctr"/>
                      <a:endParaRPr lang="en-US" sz="1200" dirty="0"/>
                    </a:p>
                  </a:txBody>
                  <a:tcPr marL="111097" marR="131217" marT="0" marB="0"/>
                </a:tc>
                <a:tc>
                  <a:txBody>
                    <a:bodyPr/>
                    <a:lstStyle/>
                    <a:p>
                      <a:pPr algn="ctr"/>
                      <a:r>
                        <a:rPr lang="en-US" sz="1200" dirty="0" smtClean="0">
                          <a:latin typeface="Wingdings"/>
                          <a:ea typeface="Wingdings"/>
                          <a:cs typeface="Wingdings"/>
                        </a:rPr>
                        <a:t></a:t>
                      </a:r>
                      <a:endParaRPr lang="en-US" sz="1200" dirty="0"/>
                    </a:p>
                  </a:txBody>
                  <a:tcPr marL="111097" marR="131217" marT="0" marB="0"/>
                </a:tc>
                <a:tc>
                  <a:txBody>
                    <a:bodyPr/>
                    <a:lstStyle/>
                    <a:p>
                      <a:pPr algn="ctr"/>
                      <a:endParaRPr lang="en-US" sz="1200"/>
                    </a:p>
                  </a:txBody>
                  <a:tcPr marL="111097" marR="131217" marT="0" marB="0"/>
                </a:tc>
                <a:tc>
                  <a:txBody>
                    <a:bodyPr/>
                    <a:lstStyle/>
                    <a:p>
                      <a:pPr algn="ctr"/>
                      <a:endParaRPr lang="en-US" sz="1200"/>
                    </a:p>
                  </a:txBody>
                  <a:tcPr marL="111097" marR="131217"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Wingdings"/>
                          <a:ea typeface="Wingdings"/>
                          <a:cs typeface="Wingdings"/>
                        </a:rPr>
                        <a:t></a:t>
                      </a:r>
                      <a:endParaRPr lang="en-US" sz="1200" dirty="0" smtClean="0"/>
                    </a:p>
                    <a:p>
                      <a:pPr algn="ctr"/>
                      <a:endParaRPr lang="en-US" sz="1200" dirty="0"/>
                    </a:p>
                  </a:txBody>
                  <a:tcPr marL="111097" marR="131217" marT="0" marB="0"/>
                </a:tc>
                <a:tc>
                  <a:txBody>
                    <a:bodyPr/>
                    <a:lstStyle/>
                    <a:p>
                      <a:pPr algn="ctr"/>
                      <a:endParaRPr lang="en-US" sz="1200"/>
                    </a:p>
                  </a:txBody>
                  <a:tcPr marL="111097" marR="131217" marT="0" marB="0"/>
                </a:tc>
                <a:extLst>
                  <a:ext uri="{0D108BD9-81ED-4DB2-BD59-A6C34878D82A}">
                    <a16:rowId xmlns:a16="http://schemas.microsoft.com/office/drawing/2014/main" val="10010"/>
                  </a:ext>
                </a:extLst>
              </a:tr>
              <a:tr h="185162">
                <a:tc>
                  <a:txBody>
                    <a:bodyPr/>
                    <a:lstStyle/>
                    <a:p>
                      <a:r>
                        <a:rPr lang="en-GB" sz="1800" i="1" kern="1200" dirty="0" smtClean="0">
                          <a:solidFill>
                            <a:schemeClr val="dk1"/>
                          </a:solidFill>
                          <a:latin typeface="+mn-lt"/>
                          <a:ea typeface="+mn-ea"/>
                          <a:cs typeface="+mn-cs"/>
                        </a:rPr>
                        <a:t>Frequent</a:t>
                      </a:r>
                      <a:r>
                        <a:rPr lang="en-GB" sz="1800" i="1" kern="1200" baseline="0" dirty="0" smtClean="0">
                          <a:solidFill>
                            <a:schemeClr val="dk1"/>
                          </a:solidFill>
                          <a:latin typeface="+mn-lt"/>
                          <a:ea typeface="+mn-ea"/>
                          <a:cs typeface="+mn-cs"/>
                        </a:rPr>
                        <a:t> </a:t>
                      </a:r>
                      <a:r>
                        <a:rPr lang="en-GB" sz="1800" i="1" kern="1200" dirty="0" err="1" smtClean="0">
                          <a:solidFill>
                            <a:schemeClr val="dk1"/>
                          </a:solidFill>
                          <a:latin typeface="+mn-lt"/>
                          <a:ea typeface="+mn-ea"/>
                          <a:cs typeface="+mn-cs"/>
                        </a:rPr>
                        <a:t>itemsets</a:t>
                      </a:r>
                      <a:r>
                        <a:rPr lang="en-GB" sz="1800" i="1" kern="1200" dirty="0" smtClean="0">
                          <a:solidFill>
                            <a:schemeClr val="dk1"/>
                          </a:solidFill>
                          <a:latin typeface="+mn-lt"/>
                          <a:ea typeface="+mn-ea"/>
                          <a:cs typeface="+mn-cs"/>
                        </a:rPr>
                        <a:t> </a:t>
                      </a:r>
                      <a:r>
                        <a:rPr lang="en-GB" sz="1800" kern="1200" dirty="0" smtClean="0">
                          <a:solidFill>
                            <a:schemeClr val="dk1"/>
                          </a:solidFill>
                          <a:latin typeface="+mn-lt"/>
                          <a:ea typeface="+mn-ea"/>
                          <a:cs typeface="+mn-cs"/>
                        </a:rPr>
                        <a:t>[Kenig&amp;Gal,13]</a:t>
                      </a:r>
                      <a:endParaRPr lang="en-US" sz="1800" dirty="0"/>
                    </a:p>
                  </a:txBody>
                  <a:tcPr marL="111097" marR="131217" marT="0" marB="0"/>
                </a:tc>
                <a:tc>
                  <a:txBody>
                    <a:bodyPr/>
                    <a:lstStyle/>
                    <a:p>
                      <a:pPr algn="ctr"/>
                      <a:endParaRPr lang="en-US" sz="1200" dirty="0"/>
                    </a:p>
                  </a:txBody>
                  <a:tcPr marL="111097" marR="131217"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Wingdings"/>
                          <a:ea typeface="Wingdings"/>
                          <a:cs typeface="Wingdings"/>
                        </a:rPr>
                        <a:t></a:t>
                      </a:r>
                      <a:endParaRPr lang="en-US" sz="1200" dirty="0" smtClean="0"/>
                    </a:p>
                    <a:p>
                      <a:pPr algn="ctr"/>
                      <a:endParaRPr lang="en-US" sz="1200" dirty="0"/>
                    </a:p>
                  </a:txBody>
                  <a:tcPr marL="111097" marR="131217" marT="0" marB="0"/>
                </a:tc>
                <a:tc>
                  <a:txBody>
                    <a:bodyPr/>
                    <a:lstStyle/>
                    <a:p>
                      <a:pPr algn="ctr"/>
                      <a:endParaRPr lang="en-US" sz="1200"/>
                    </a:p>
                  </a:txBody>
                  <a:tcPr marL="111097" marR="131217" marT="0" marB="0"/>
                </a:tc>
                <a:tc>
                  <a:txBody>
                    <a:bodyPr/>
                    <a:lstStyle/>
                    <a:p>
                      <a:pPr algn="ctr"/>
                      <a:endParaRPr lang="en-US" sz="1200"/>
                    </a:p>
                  </a:txBody>
                  <a:tcPr marL="111097" marR="131217" marT="0" marB="0"/>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Wingdings"/>
                          <a:ea typeface="Wingdings"/>
                          <a:cs typeface="Wingdings"/>
                        </a:rPr>
                        <a:t></a:t>
                      </a:r>
                      <a:endParaRPr lang="en-US" sz="1200" dirty="0" smtClean="0"/>
                    </a:p>
                    <a:p>
                      <a:pPr algn="ctr"/>
                      <a:endParaRPr lang="en-US" sz="1200" dirty="0"/>
                    </a:p>
                  </a:txBody>
                  <a:tcPr marL="111097" marR="131217" marT="0" marB="0"/>
                </a:tc>
                <a:tc>
                  <a:txBody>
                    <a:bodyPr/>
                    <a:lstStyle/>
                    <a:p>
                      <a:pPr algn="ctr"/>
                      <a:endParaRPr lang="en-US" sz="1200" dirty="0"/>
                    </a:p>
                  </a:txBody>
                  <a:tcPr marL="111097" marR="131217" marT="0" marB="0"/>
                </a:tc>
                <a:extLst>
                  <a:ext uri="{0D108BD9-81ED-4DB2-BD59-A6C34878D82A}">
                    <a16:rowId xmlns:a16="http://schemas.microsoft.com/office/drawing/2014/main" val="10011"/>
                  </a:ext>
                </a:extLst>
              </a:tr>
            </a:tbl>
          </a:graphicData>
        </a:graphic>
      </p:graphicFrame>
      <p:sp>
        <p:nvSpPr>
          <p:cNvPr id="6" name="Rectangle 5"/>
          <p:cNvSpPr/>
          <p:nvPr/>
        </p:nvSpPr>
        <p:spPr bwMode="auto">
          <a:xfrm>
            <a:off x="36096" y="4206244"/>
            <a:ext cx="9022179" cy="1183337"/>
          </a:xfrm>
          <a:prstGeom prst="rect">
            <a:avLst/>
          </a:prstGeom>
          <a:noFill/>
          <a:ln w="38100" cap="flat" cmpd="sng" algn="ctr">
            <a:solidFill>
              <a:srgbClr val="FF0000"/>
            </a:solidFill>
            <a:prstDash val="solid"/>
            <a:round/>
            <a:headEnd type="none" w="med" len="med"/>
            <a:tailEnd type="none" w="med" len="med"/>
          </a:ln>
          <a:effectLst/>
        </p:spPr>
        <p:txBody>
          <a:bodyPr vert="horz" wrap="square" lIns="41473" tIns="0" rIns="41473" bIns="0" numCol="1" rtlCol="0" anchor="t" anchorCtr="0" compatLnSpc="1">
            <a:prstTxWarp prst="textNoShape">
              <a:avLst/>
            </a:prstTxWarp>
          </a:bodyPr>
          <a:lstStyle/>
          <a:p>
            <a: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pPr>
            <a:endParaRPr kumimoji="0" lang="el-GR" sz="3200" b="0" i="0" u="none" strike="noStrike" cap="none" normalizeH="0" baseline="0" smtClean="0">
              <a:ln>
                <a:noFill/>
              </a:ln>
              <a:solidFill>
                <a:schemeClr val="tx1"/>
              </a:solidFill>
              <a:effectLst/>
              <a:latin typeface="Arial" charset="0"/>
              <a:cs typeface="Arial" charset="0"/>
              <a:sym typeface="Arial" charset="0"/>
            </a:endParaRPr>
          </a:p>
        </p:txBody>
      </p:sp>
      <p:sp>
        <p:nvSpPr>
          <p:cNvPr id="8" name="ZoneTexte 7"/>
          <p:cNvSpPr txBox="1"/>
          <p:nvPr/>
        </p:nvSpPr>
        <p:spPr>
          <a:xfrm>
            <a:off x="6815990" y="4989291"/>
            <a:ext cx="2328010" cy="386196"/>
          </a:xfrm>
          <a:prstGeom prst="rect">
            <a:avLst/>
          </a:prstGeom>
          <a:noFill/>
        </p:spPr>
        <p:txBody>
          <a:bodyPr wrap="none" rtlCol="0">
            <a:spAutoFit/>
          </a:bodyPr>
          <a:lstStyle/>
          <a:p>
            <a:pPr>
              <a:buNone/>
            </a:pPr>
            <a:r>
              <a:rPr lang="en-GB" sz="2000" b="1" dirty="0" smtClean="0">
                <a:solidFill>
                  <a:srgbClr val="C00000"/>
                </a:solidFill>
              </a:rPr>
              <a:t>Schema Agnostic</a:t>
            </a:r>
            <a:endParaRPr lang="el-GR" sz="2000" b="1" dirty="0">
              <a:solidFill>
                <a:srgbClr val="C00000"/>
              </a:solidFill>
            </a:endParaRPr>
          </a:p>
        </p:txBody>
      </p:sp>
    </p:spTree>
    <p:extLst>
      <p:ext uri="{BB962C8B-B14F-4D97-AF65-F5344CB8AC3E}">
        <p14:creationId xmlns:p14="http://schemas.microsoft.com/office/powerpoint/2010/main" val="9429377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671513" y="0"/>
            <a:ext cx="7805737" cy="729343"/>
          </a:xfrm>
        </p:spPr>
        <p:txBody>
          <a:bodyPr/>
          <a:lstStyle/>
          <a:p>
            <a:r>
              <a:rPr lang="en-US" dirty="0"/>
              <a:t>Discussion on </a:t>
            </a:r>
            <a:r>
              <a:rPr lang="en-US" dirty="0" smtClean="0"/>
              <a:t>Blocking Methods</a:t>
            </a:r>
            <a:endParaRPr lang="el-GR" dirty="0"/>
          </a:p>
        </p:txBody>
      </p:sp>
      <p:sp>
        <p:nvSpPr>
          <p:cNvPr id="3" name="Espace réservé du contenu 2"/>
          <p:cNvSpPr>
            <a:spLocks noGrp="1"/>
          </p:cNvSpPr>
          <p:nvPr>
            <p:ph idx="1"/>
          </p:nvPr>
        </p:nvSpPr>
        <p:spPr>
          <a:xfrm>
            <a:off x="-29936" y="729343"/>
            <a:ext cx="9173935" cy="5265511"/>
          </a:xfrm>
        </p:spPr>
        <p:txBody>
          <a:bodyPr/>
          <a:lstStyle/>
          <a:p>
            <a:r>
              <a:rPr lang="en-GB" sz="2200" dirty="0">
                <a:solidFill>
                  <a:srgbClr val="0000FF"/>
                </a:solidFill>
              </a:rPr>
              <a:t>Blocking </a:t>
            </a:r>
            <a:r>
              <a:rPr lang="en-GB" sz="2200" dirty="0" smtClean="0">
                <a:solidFill>
                  <a:srgbClr val="0000FF"/>
                </a:solidFill>
              </a:rPr>
              <a:t>methods </a:t>
            </a:r>
            <a:r>
              <a:rPr lang="en-GB" sz="2200" dirty="0"/>
              <a:t>can be distinguished between:</a:t>
            </a:r>
          </a:p>
          <a:p>
            <a:pPr lvl="1"/>
            <a:r>
              <a:rPr lang="en-GB" sz="2200" dirty="0">
                <a:solidFill>
                  <a:srgbClr val="0000FF"/>
                </a:solidFill>
              </a:rPr>
              <a:t>Partitioning</a:t>
            </a:r>
            <a:r>
              <a:rPr lang="en-GB" sz="2200" dirty="0"/>
              <a:t>: Each description is placed in exactly one block </a:t>
            </a:r>
          </a:p>
          <a:p>
            <a:pPr lvl="2"/>
            <a:r>
              <a:rPr lang="en-GB" sz="2200" dirty="0"/>
              <a:t>Fewer comparisons</a:t>
            </a:r>
          </a:p>
          <a:p>
            <a:pPr lvl="1"/>
            <a:r>
              <a:rPr lang="en-GB" sz="2200" dirty="0">
                <a:solidFill>
                  <a:srgbClr val="0000FF"/>
                </a:solidFill>
              </a:rPr>
              <a:t>Overlapping</a:t>
            </a:r>
            <a:r>
              <a:rPr lang="en-GB" sz="2200" dirty="0"/>
              <a:t>: Each description is placed in more than one block </a:t>
            </a:r>
          </a:p>
          <a:p>
            <a:pPr lvl="2"/>
            <a:r>
              <a:rPr lang="en-GB" sz="2200" dirty="0"/>
              <a:t>More identified matches</a:t>
            </a:r>
          </a:p>
          <a:p>
            <a:r>
              <a:rPr lang="en-US" sz="2200" dirty="0"/>
              <a:t>In overlapping approaches, the </a:t>
            </a:r>
            <a:r>
              <a:rPr lang="en-US" sz="2200" dirty="0">
                <a:solidFill>
                  <a:srgbClr val="0000FF"/>
                </a:solidFill>
              </a:rPr>
              <a:t>number of common blocks </a:t>
            </a:r>
            <a:r>
              <a:rPr lang="en-US" sz="2200" dirty="0"/>
              <a:t>between two descriptions can </a:t>
            </a:r>
            <a:r>
              <a:rPr lang="en-US" sz="2200" dirty="0" smtClean="0"/>
              <a:t>provide evidence regarding </a:t>
            </a:r>
            <a:r>
              <a:rPr lang="en-US" sz="2200" dirty="0"/>
              <a:t>their similarity </a:t>
            </a:r>
          </a:p>
          <a:p>
            <a:pPr lvl="1"/>
            <a:r>
              <a:rPr lang="en-US" sz="2200" dirty="0">
                <a:solidFill>
                  <a:srgbClr val="0000FF"/>
                </a:solidFill>
              </a:rPr>
              <a:t>Overlap-positive</a:t>
            </a:r>
            <a:r>
              <a:rPr lang="en-US" sz="2200" dirty="0"/>
              <a:t>:  many common blocks </a:t>
            </a:r>
            <a:r>
              <a:rPr lang="en-US" sz="2200" dirty="0">
                <a:sym typeface="Wingdings"/>
              </a:rPr>
              <a:t></a:t>
            </a:r>
            <a:r>
              <a:rPr lang="en-US" sz="2200" dirty="0"/>
              <a:t> </a:t>
            </a:r>
            <a:r>
              <a:rPr lang="en-US" sz="2200" dirty="0" smtClean="0"/>
              <a:t>high similarity evidence </a:t>
            </a:r>
            <a:endParaRPr lang="en-US" sz="2200" dirty="0"/>
          </a:p>
          <a:p>
            <a:pPr lvl="1"/>
            <a:r>
              <a:rPr lang="en-US" sz="2200" dirty="0">
                <a:solidFill>
                  <a:srgbClr val="0000FF"/>
                </a:solidFill>
              </a:rPr>
              <a:t>Overlap-negative</a:t>
            </a:r>
            <a:r>
              <a:rPr lang="en-US" sz="2200" dirty="0"/>
              <a:t>:  few common blocks </a:t>
            </a:r>
            <a:r>
              <a:rPr lang="en-US" sz="2200" dirty="0">
                <a:sym typeface="Wingdings"/>
              </a:rPr>
              <a:t></a:t>
            </a:r>
            <a:r>
              <a:rPr lang="en-US" sz="2200" dirty="0"/>
              <a:t> high</a:t>
            </a:r>
            <a:r>
              <a:rPr lang="en-US" sz="2200" dirty="0" smtClean="0"/>
              <a:t> </a:t>
            </a:r>
            <a:r>
              <a:rPr lang="en-US" sz="2200" dirty="0"/>
              <a:t>similarity evidence </a:t>
            </a:r>
          </a:p>
          <a:p>
            <a:pPr lvl="1"/>
            <a:r>
              <a:rPr lang="en-US" sz="2200" dirty="0">
                <a:solidFill>
                  <a:srgbClr val="0000FF"/>
                </a:solidFill>
              </a:rPr>
              <a:t>Overlap-neutral</a:t>
            </a:r>
            <a:r>
              <a:rPr lang="en-US" sz="2200" dirty="0"/>
              <a:t>:  </a:t>
            </a:r>
            <a:r>
              <a:rPr lang="en-US" sz="2200" dirty="0" smtClean="0"/>
              <a:t>number of common </a:t>
            </a:r>
            <a:r>
              <a:rPr lang="en-US" sz="2200" dirty="0"/>
              <a:t>blocks is irrelevant</a:t>
            </a:r>
          </a:p>
          <a:p>
            <a:r>
              <a:rPr lang="en-US" sz="2200" dirty="0" smtClean="0">
                <a:solidFill>
                  <a:srgbClr val="0000FF"/>
                </a:solidFill>
              </a:rPr>
              <a:t>Trade-off </a:t>
            </a:r>
            <a:r>
              <a:rPr lang="en-US" sz="2200" dirty="0">
                <a:solidFill>
                  <a:srgbClr val="0000FF"/>
                </a:solidFill>
              </a:rPr>
              <a:t>between the number and the size of </a:t>
            </a:r>
            <a:r>
              <a:rPr lang="en-US" sz="2200" dirty="0" smtClean="0">
                <a:solidFill>
                  <a:srgbClr val="0000FF"/>
                </a:solidFill>
              </a:rPr>
              <a:t>overlapping blocks</a:t>
            </a:r>
            <a:r>
              <a:rPr lang="en-US" sz="2200" dirty="0"/>
              <a:t>:</a:t>
            </a:r>
          </a:p>
          <a:p>
            <a:pPr lvl="1"/>
            <a:r>
              <a:rPr lang="en-US" sz="2200" dirty="0"/>
              <a:t>Few, large blocks vs. many, small blocks </a:t>
            </a:r>
          </a:p>
          <a:p>
            <a:pPr lvl="2"/>
            <a:r>
              <a:rPr lang="en-US" sz="2200" dirty="0"/>
              <a:t>More comparisons vs. more missed matches</a:t>
            </a:r>
          </a:p>
          <a:p>
            <a:r>
              <a:rPr lang="en-US" sz="2200" dirty="0"/>
              <a:t>Overlap-positive: </a:t>
            </a:r>
            <a:r>
              <a:rPr lang="en-US" sz="2200" dirty="0">
                <a:solidFill>
                  <a:srgbClr val="0000FF"/>
                </a:solidFill>
              </a:rPr>
              <a:t>lower misclassification cost </a:t>
            </a:r>
          </a:p>
          <a:p>
            <a:pPr lvl="2"/>
            <a:r>
              <a:rPr lang="en-US" sz="2200" dirty="0"/>
              <a:t>Seem more appropriate for the Web of data</a:t>
            </a:r>
          </a:p>
          <a:p>
            <a:endParaRPr lang="el-GR" sz="2200"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52</a:t>
            </a:fld>
            <a:endParaRPr lang="en-US" dirty="0"/>
          </a:p>
        </p:txBody>
      </p:sp>
    </p:spTree>
    <p:extLst>
      <p:ext uri="{BB962C8B-B14F-4D97-AF65-F5344CB8AC3E}">
        <p14:creationId xmlns:p14="http://schemas.microsoft.com/office/powerpoint/2010/main" val="2590889150"/>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1"/>
          <p:cNvSpPr>
            <a:spLocks noGrp="1"/>
          </p:cNvSpPr>
          <p:nvPr>
            <p:ph type="title"/>
          </p:nvPr>
        </p:nvSpPr>
        <p:spPr>
          <a:xfrm>
            <a:off x="522514" y="2419350"/>
            <a:ext cx="8279842" cy="2317750"/>
          </a:xfrm>
        </p:spPr>
        <p:txBody>
          <a:bodyPr/>
          <a:lstStyle/>
          <a:p>
            <a:r>
              <a:rPr lang="en-GB" dirty="0"/>
              <a:t>Matching and Resolving Entities (I):  Block </a:t>
            </a:r>
            <a:r>
              <a:rPr lang="en-GB" dirty="0" smtClean="0"/>
              <a:t>Post-Processing</a:t>
            </a:r>
            <a:endParaRPr lang="en-GB" dirty="0"/>
          </a:p>
        </p:txBody>
      </p:sp>
    </p:spTree>
    <p:extLst>
      <p:ext uri="{BB962C8B-B14F-4D97-AF65-F5344CB8AC3E}">
        <p14:creationId xmlns:p14="http://schemas.microsoft.com/office/powerpoint/2010/main" val="1527240412"/>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54</a:t>
            </a:fld>
            <a:endParaRPr lang="en-US" dirty="0"/>
          </a:p>
        </p:txBody>
      </p:sp>
      <p:sp>
        <p:nvSpPr>
          <p:cNvPr id="5" name="Title 1"/>
          <p:cNvSpPr>
            <a:spLocks noGrp="1"/>
          </p:cNvSpPr>
          <p:nvPr>
            <p:ph type="title"/>
          </p:nvPr>
        </p:nvSpPr>
        <p:spPr>
          <a:xfrm>
            <a:off x="1062" y="13535"/>
            <a:ext cx="9142938" cy="990600"/>
          </a:xfrm>
        </p:spPr>
        <p:txBody>
          <a:bodyPr>
            <a:noAutofit/>
          </a:bodyPr>
          <a:lstStyle/>
          <a:p>
            <a:r>
              <a:rPr lang="en-US" dirty="0" smtClean="0"/>
              <a:t>Meta-blocking: </a:t>
            </a:r>
            <a:br>
              <a:rPr lang="en-US" dirty="0" smtClean="0"/>
            </a:br>
            <a:r>
              <a:rPr lang="en-US" dirty="0" smtClean="0"/>
              <a:t>Improving the Efficiency of Blocking</a:t>
            </a:r>
            <a:endParaRPr lang="en-US" dirty="0"/>
          </a:p>
        </p:txBody>
      </p:sp>
      <p:sp>
        <p:nvSpPr>
          <p:cNvPr id="6" name="TextBox 12"/>
          <p:cNvSpPr txBox="1"/>
          <p:nvPr/>
        </p:nvSpPr>
        <p:spPr>
          <a:xfrm>
            <a:off x="957943" y="1309977"/>
            <a:ext cx="7109632" cy="845744"/>
          </a:xfrm>
          <a:prstGeom prst="rect">
            <a:avLst/>
          </a:prstGeom>
          <a:solidFill>
            <a:schemeClr val="accent1">
              <a:lumMod val="75000"/>
            </a:schemeClr>
          </a:solidFill>
          <a:ln>
            <a:solidFill>
              <a:schemeClr val="tx1"/>
            </a:solidFill>
          </a:ln>
        </p:spPr>
        <p:txBody>
          <a:bodyPr wrap="square" lIns="72000" rIns="36000" rtlCol="0">
            <a:spAutoFit/>
          </a:bodyPr>
          <a:lstStyle/>
          <a:p>
            <a:pPr algn="ctr">
              <a:buNone/>
            </a:pPr>
            <a:r>
              <a:rPr lang="en-US" sz="2400" dirty="0" smtClean="0">
                <a:solidFill>
                  <a:schemeClr val="bg1"/>
                </a:solidFill>
              </a:rPr>
              <a:t>Eliminate redundant comparisons &amp; </a:t>
            </a:r>
            <a:br>
              <a:rPr lang="en-US" sz="2400" dirty="0" smtClean="0">
                <a:solidFill>
                  <a:schemeClr val="bg1"/>
                </a:solidFill>
              </a:rPr>
            </a:br>
            <a:r>
              <a:rPr lang="en-US" sz="2400" dirty="0" smtClean="0">
                <a:solidFill>
                  <a:schemeClr val="bg1"/>
                </a:solidFill>
              </a:rPr>
              <a:t>reduce unnecessary comparisons</a:t>
            </a:r>
          </a:p>
        </p:txBody>
      </p:sp>
      <p:grpSp>
        <p:nvGrpSpPr>
          <p:cNvPr id="7" name="Group 13"/>
          <p:cNvGrpSpPr/>
          <p:nvPr/>
        </p:nvGrpSpPr>
        <p:grpSpPr>
          <a:xfrm>
            <a:off x="3950648" y="2775426"/>
            <a:ext cx="4116928" cy="2736304"/>
            <a:chOff x="3980340" y="1556792"/>
            <a:chExt cx="4116928" cy="2736304"/>
          </a:xfrm>
        </p:grpSpPr>
        <p:sp>
          <p:nvSpPr>
            <p:cNvPr id="8" name="Rectangle 7"/>
            <p:cNvSpPr/>
            <p:nvPr/>
          </p:nvSpPr>
          <p:spPr>
            <a:xfrm>
              <a:off x="5106418" y="1556792"/>
              <a:ext cx="2990850"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3600" b="1" dirty="0" smtClean="0"/>
                <a:t>Matching</a:t>
              </a:r>
            </a:p>
            <a:p>
              <a:pPr algn="ctr">
                <a:buNone/>
              </a:pPr>
              <a:endParaRPr lang="en-US" sz="3600" dirty="0"/>
            </a:p>
            <a:p>
              <a:pPr algn="ctr">
                <a:buNone/>
              </a:pPr>
              <a:endParaRPr lang="en-US" sz="3600" dirty="0" smtClean="0"/>
            </a:p>
            <a:p>
              <a:pPr algn="ctr">
                <a:buNone/>
              </a:pPr>
              <a:endParaRPr lang="en-GB" sz="3600" dirty="0"/>
            </a:p>
          </p:txBody>
        </p:sp>
        <p:pic>
          <p:nvPicPr>
            <p:cNvPr id="9" name="Picture 2" descr="See original image"/>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106417" y="2464295"/>
              <a:ext cx="2990850" cy="1533525"/>
            </a:xfrm>
            <a:prstGeom prst="rect">
              <a:avLst/>
            </a:prstGeom>
            <a:noFill/>
            <a:extLst>
              <a:ext uri="{909E8E84-426E-40DD-AFC4-6F175D3DCCD1}">
                <a14:hiddenFill xmlns:a14="http://schemas.microsoft.com/office/drawing/2010/main">
                  <a:solidFill>
                    <a:srgbClr val="FFFFFF"/>
                  </a:solidFill>
                </a14:hiddenFill>
              </a:ext>
            </a:extLst>
          </p:spPr>
        </p:pic>
        <p:sp>
          <p:nvSpPr>
            <p:cNvPr id="10" name="Right Arrow 22"/>
            <p:cNvSpPr/>
            <p:nvPr/>
          </p:nvSpPr>
          <p:spPr>
            <a:xfrm>
              <a:off x="3980340" y="2636912"/>
              <a:ext cx="1042034" cy="504056"/>
            </a:xfrm>
            <a:prstGeom prst="rightArrow">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sp>
        <p:nvSpPr>
          <p:cNvPr id="11" name="Right Arrow 23"/>
          <p:cNvSpPr/>
          <p:nvPr/>
        </p:nvSpPr>
        <p:spPr>
          <a:xfrm>
            <a:off x="8101966" y="3961266"/>
            <a:ext cx="1042034" cy="504056"/>
          </a:xfrm>
          <a:prstGeom prst="rightArrow">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grpSp>
        <p:nvGrpSpPr>
          <p:cNvPr id="12" name="Group 24"/>
          <p:cNvGrpSpPr/>
          <p:nvPr/>
        </p:nvGrpSpPr>
        <p:grpSpPr>
          <a:xfrm>
            <a:off x="1062" y="2775426"/>
            <a:ext cx="3899805" cy="2736304"/>
            <a:chOff x="30754" y="1556792"/>
            <a:chExt cx="3899805" cy="2736304"/>
          </a:xfrm>
        </p:grpSpPr>
        <p:sp>
          <p:nvSpPr>
            <p:cNvPr id="13" name="Rectangle 12"/>
            <p:cNvSpPr/>
            <p:nvPr/>
          </p:nvSpPr>
          <p:spPr>
            <a:xfrm>
              <a:off x="1131607" y="1556792"/>
              <a:ext cx="2798952" cy="27363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3600" b="1" dirty="0" smtClean="0"/>
                <a:t>Blocking</a:t>
              </a:r>
            </a:p>
            <a:p>
              <a:pPr algn="ctr">
                <a:buNone/>
              </a:pPr>
              <a:endParaRPr lang="en-US" sz="3600" dirty="0"/>
            </a:p>
            <a:p>
              <a:pPr algn="ctr">
                <a:buNone/>
              </a:pPr>
              <a:endParaRPr lang="en-US" sz="3600" dirty="0" smtClean="0"/>
            </a:p>
            <a:p>
              <a:pPr algn="ctr">
                <a:buNone/>
              </a:pPr>
              <a:endParaRPr lang="en-GB" sz="3600" dirty="0"/>
            </a:p>
          </p:txBody>
        </p:sp>
        <p:sp>
          <p:nvSpPr>
            <p:cNvPr id="14" name="Right Arrow 29"/>
            <p:cNvSpPr/>
            <p:nvPr/>
          </p:nvSpPr>
          <p:spPr>
            <a:xfrm>
              <a:off x="30754" y="2742632"/>
              <a:ext cx="1042034" cy="504056"/>
            </a:xfrm>
            <a:prstGeom prst="rightArrow">
              <a:avLst/>
            </a:prstGeom>
            <a:solidFill>
              <a:srgbClr val="FFC000"/>
            </a:solidFill>
            <a:ln>
              <a:solidFill>
                <a:srgbClr val="FFC000"/>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pic>
          <p:nvPicPr>
            <p:cNvPr id="15" name="Picture 7"/>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563099" y="2056427"/>
              <a:ext cx="1972617" cy="22366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
        <p:nvSpPr>
          <p:cNvPr id="16" name="Rectangle 15"/>
          <p:cNvSpPr/>
          <p:nvPr/>
        </p:nvSpPr>
        <p:spPr>
          <a:xfrm>
            <a:off x="1101915" y="5525949"/>
            <a:ext cx="2798952" cy="50550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US" sz="2800" b="1" dirty="0" smtClean="0"/>
              <a:t>Meta Blocking</a:t>
            </a:r>
          </a:p>
        </p:txBody>
      </p:sp>
    </p:spTree>
    <p:extLst>
      <p:ext uri="{BB962C8B-B14F-4D97-AF65-F5344CB8AC3E}">
        <p14:creationId xmlns:p14="http://schemas.microsoft.com/office/powerpoint/2010/main" val="143158639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6"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55</a:t>
            </a:fld>
            <a:endParaRPr lang="en-US" dirty="0"/>
          </a:p>
        </p:txBody>
      </p:sp>
      <p:sp>
        <p:nvSpPr>
          <p:cNvPr id="5" name="Title 1"/>
          <p:cNvSpPr>
            <a:spLocks noGrp="1"/>
          </p:cNvSpPr>
          <p:nvPr>
            <p:ph type="title"/>
          </p:nvPr>
        </p:nvSpPr>
        <p:spPr>
          <a:xfrm>
            <a:off x="0" y="-5875"/>
            <a:ext cx="9144000" cy="807048"/>
          </a:xfrm>
        </p:spPr>
        <p:txBody>
          <a:bodyPr>
            <a:normAutofit/>
          </a:bodyPr>
          <a:lstStyle/>
          <a:p>
            <a:r>
              <a:rPr lang="en-US" dirty="0" smtClean="0"/>
              <a:t>Meta-blocking – The Blocking Graph</a:t>
            </a:r>
            <a:endParaRPr lang="en-US" dirty="0"/>
          </a:p>
        </p:txBody>
      </p:sp>
      <p:graphicFrame>
        <p:nvGraphicFramePr>
          <p:cNvPr id="6" name="Table 4"/>
          <p:cNvGraphicFramePr>
            <a:graphicFrameLocks noGrp="1"/>
          </p:cNvGraphicFramePr>
          <p:nvPr>
            <p:extLst>
              <p:ext uri="{D42A27DB-BD31-4B8C-83A1-F6EECF244321}">
                <p14:modId xmlns:p14="http://schemas.microsoft.com/office/powerpoint/2010/main" val="2274038466"/>
              </p:ext>
            </p:extLst>
          </p:nvPr>
        </p:nvGraphicFramePr>
        <p:xfrm>
          <a:off x="163580" y="2174659"/>
          <a:ext cx="966394" cy="949960"/>
        </p:xfrm>
        <a:graphic>
          <a:graphicData uri="http://schemas.openxmlformats.org/drawingml/2006/table">
            <a:tbl>
              <a:tblPr firstRow="1" bandRow="1">
                <a:tableStyleId>{5C22544A-7EE6-4342-B048-85BDC9FD1C3A}</a:tableStyleId>
              </a:tblPr>
              <a:tblGrid>
                <a:gridCol w="966394">
                  <a:extLst>
                    <a:ext uri="{9D8B030D-6E8A-4147-A177-3AD203B41FA5}">
                      <a16:colId xmlns:a16="http://schemas.microsoft.com/office/drawing/2014/main" val="20000"/>
                    </a:ext>
                  </a:extLst>
                </a:gridCol>
              </a:tblGrid>
              <a:tr h="370840">
                <a:tc>
                  <a:txBody>
                    <a:bodyPr/>
                    <a:lstStyle/>
                    <a:p>
                      <a:r>
                        <a:rPr lang="en-US" sz="1600" dirty="0" smtClean="0"/>
                        <a:t>Eiffel</a:t>
                      </a:r>
                      <a:endParaRPr lang="en-US" sz="1600" dirty="0"/>
                    </a:p>
                  </a:txBody>
                  <a:tcPr/>
                </a:tc>
                <a:extLst>
                  <a:ext uri="{0D108BD9-81ED-4DB2-BD59-A6C34878D82A}">
                    <a16:rowId xmlns:a16="http://schemas.microsoft.com/office/drawing/2014/main" val="10000"/>
                  </a:ext>
                </a:extLst>
              </a:tr>
              <a:tr h="370840">
                <a:tc>
                  <a:txBody>
                    <a:bodyPr/>
                    <a:lstStyle/>
                    <a:p>
                      <a:r>
                        <a:rPr lang="en-US" sz="1600" dirty="0" smtClean="0"/>
                        <a:t>e</a:t>
                      </a:r>
                      <a:r>
                        <a:rPr lang="en-US" sz="1600" baseline="-25000" dirty="0" smtClean="0"/>
                        <a:t>1</a:t>
                      </a:r>
                      <a:r>
                        <a:rPr lang="en-US" sz="1600" dirty="0" smtClean="0"/>
                        <a:t>, e</a:t>
                      </a:r>
                      <a:r>
                        <a:rPr lang="en-US" sz="1600" baseline="-25000" dirty="0" smtClean="0"/>
                        <a:t>4</a:t>
                      </a:r>
                      <a:r>
                        <a:rPr lang="en-US" sz="1600" dirty="0" smtClean="0"/>
                        <a:t>, e</a:t>
                      </a:r>
                      <a:r>
                        <a:rPr lang="en-US" sz="1600" baseline="-25000" dirty="0" smtClean="0"/>
                        <a:t>2</a:t>
                      </a:r>
                      <a:r>
                        <a:rPr lang="en-US" sz="1600" dirty="0" smtClean="0"/>
                        <a:t>, e</a:t>
                      </a:r>
                      <a:r>
                        <a:rPr lang="en-US" sz="1600" baseline="-25000" dirty="0" smtClean="0"/>
                        <a:t>3</a:t>
                      </a:r>
                      <a:endParaRPr lang="en-US" sz="1600" baseline="-25000" dirty="0"/>
                    </a:p>
                  </a:txBody>
                  <a:tcPr/>
                </a:tc>
                <a:extLst>
                  <a:ext uri="{0D108BD9-81ED-4DB2-BD59-A6C34878D82A}">
                    <a16:rowId xmlns:a16="http://schemas.microsoft.com/office/drawing/2014/main" val="10001"/>
                  </a:ext>
                </a:extLst>
              </a:tr>
            </a:tbl>
          </a:graphicData>
        </a:graphic>
      </p:graphicFrame>
      <p:graphicFrame>
        <p:nvGraphicFramePr>
          <p:cNvPr id="7" name="Table 5"/>
          <p:cNvGraphicFramePr>
            <a:graphicFrameLocks noGrp="1"/>
          </p:cNvGraphicFramePr>
          <p:nvPr>
            <p:extLst>
              <p:ext uri="{D42A27DB-BD31-4B8C-83A1-F6EECF244321}">
                <p14:modId xmlns:p14="http://schemas.microsoft.com/office/powerpoint/2010/main" val="2818403029"/>
              </p:ext>
            </p:extLst>
          </p:nvPr>
        </p:nvGraphicFramePr>
        <p:xfrm>
          <a:off x="1244822" y="2175189"/>
          <a:ext cx="864096" cy="94996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tblGrid>
              <a:tr h="370840">
                <a:tc>
                  <a:txBody>
                    <a:bodyPr/>
                    <a:lstStyle/>
                    <a:p>
                      <a:r>
                        <a:rPr lang="en-US" sz="1600" dirty="0" smtClean="0"/>
                        <a:t>Tower</a:t>
                      </a:r>
                      <a:endParaRPr lang="en-US" dirty="0"/>
                    </a:p>
                  </a:txBody>
                  <a:tcPr/>
                </a:tc>
                <a:extLst>
                  <a:ext uri="{0D108BD9-81ED-4DB2-BD59-A6C34878D82A}">
                    <a16:rowId xmlns:a16="http://schemas.microsoft.com/office/drawing/2014/main" val="10000"/>
                  </a:ext>
                </a:extLst>
              </a:tr>
              <a:tr h="370840">
                <a:tc>
                  <a:txBody>
                    <a:bodyPr/>
                    <a:lstStyle/>
                    <a:p>
                      <a:r>
                        <a:rPr lang="en-US" sz="1600" dirty="0" smtClean="0"/>
                        <a:t>e</a:t>
                      </a:r>
                      <a:r>
                        <a:rPr lang="en-US" sz="1600" baseline="-25000" dirty="0" smtClean="0"/>
                        <a:t>1</a:t>
                      </a:r>
                      <a:r>
                        <a:rPr lang="en-US" sz="1600" dirty="0" smtClean="0"/>
                        <a:t>, e</a:t>
                      </a:r>
                      <a:r>
                        <a:rPr lang="en-US" sz="1600" baseline="-25000" dirty="0" smtClean="0"/>
                        <a:t>4</a:t>
                      </a:r>
                      <a:r>
                        <a:rPr lang="en-US" sz="1600" dirty="0" smtClean="0"/>
                        <a:t>, e</a:t>
                      </a:r>
                      <a:r>
                        <a:rPr lang="en-US" sz="1600" baseline="-25000" dirty="0" smtClean="0"/>
                        <a:t>5</a:t>
                      </a:r>
                      <a:endParaRPr lang="en-US" sz="1600" baseline="-25000" dirty="0"/>
                    </a:p>
                  </a:txBody>
                  <a:tcPr/>
                </a:tc>
                <a:extLst>
                  <a:ext uri="{0D108BD9-81ED-4DB2-BD59-A6C34878D82A}">
                    <a16:rowId xmlns:a16="http://schemas.microsoft.com/office/drawing/2014/main" val="1000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170452014"/>
              </p:ext>
            </p:extLst>
          </p:nvPr>
        </p:nvGraphicFramePr>
        <p:xfrm>
          <a:off x="2242320" y="2168407"/>
          <a:ext cx="864096" cy="74168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tblGrid>
              <a:tr h="370840">
                <a:tc>
                  <a:txBody>
                    <a:bodyPr/>
                    <a:lstStyle/>
                    <a:p>
                      <a:r>
                        <a:rPr lang="en-US" sz="1600" dirty="0" smtClean="0"/>
                        <a:t>Liberty</a:t>
                      </a:r>
                      <a:endParaRPr lang="en-US" sz="1600" dirty="0"/>
                    </a:p>
                  </a:txBody>
                  <a:tcPr/>
                </a:tc>
                <a:extLst>
                  <a:ext uri="{0D108BD9-81ED-4DB2-BD59-A6C34878D82A}">
                    <a16:rowId xmlns:a16="http://schemas.microsoft.com/office/drawing/2014/main" val="10000"/>
                  </a:ext>
                </a:extLst>
              </a:tr>
              <a:tr h="370840">
                <a:tc>
                  <a:txBody>
                    <a:bodyPr/>
                    <a:lstStyle/>
                    <a:p>
                      <a:r>
                        <a:rPr lang="en-US" sz="1600" dirty="0" smtClean="0"/>
                        <a:t>e</a:t>
                      </a:r>
                      <a:r>
                        <a:rPr lang="en-US" sz="1600" baseline="-25000" dirty="0" smtClean="0"/>
                        <a:t>2</a:t>
                      </a:r>
                      <a:r>
                        <a:rPr lang="en-US" sz="1600" dirty="0" smtClean="0"/>
                        <a:t>, e</a:t>
                      </a:r>
                      <a:r>
                        <a:rPr lang="en-US" sz="1600" baseline="-25000" dirty="0" smtClean="0"/>
                        <a:t>3</a:t>
                      </a:r>
                      <a:endParaRPr lang="en-US" sz="1600" baseline="-25000" dirty="0"/>
                    </a:p>
                  </a:txBody>
                  <a:tcPr/>
                </a:tc>
                <a:extLst>
                  <a:ext uri="{0D108BD9-81ED-4DB2-BD59-A6C34878D82A}">
                    <a16:rowId xmlns:a16="http://schemas.microsoft.com/office/drawing/2014/main" val="10001"/>
                  </a:ext>
                </a:extLst>
              </a:tr>
            </a:tbl>
          </a:graphicData>
        </a:graphic>
      </p:graphicFrame>
      <p:graphicFrame>
        <p:nvGraphicFramePr>
          <p:cNvPr id="9" name="Table 9"/>
          <p:cNvGraphicFramePr>
            <a:graphicFrameLocks noGrp="1"/>
          </p:cNvGraphicFramePr>
          <p:nvPr>
            <p:extLst>
              <p:ext uri="{D42A27DB-BD31-4B8C-83A1-F6EECF244321}">
                <p14:modId xmlns:p14="http://schemas.microsoft.com/office/powerpoint/2010/main" val="1041758835"/>
              </p:ext>
            </p:extLst>
          </p:nvPr>
        </p:nvGraphicFramePr>
        <p:xfrm>
          <a:off x="2242320" y="3317727"/>
          <a:ext cx="864096" cy="74168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tblGrid>
              <a:tr h="370840">
                <a:tc>
                  <a:txBody>
                    <a:bodyPr/>
                    <a:lstStyle/>
                    <a:p>
                      <a:r>
                        <a:rPr lang="en-US" sz="1600" dirty="0" smtClean="0"/>
                        <a:t>Paris</a:t>
                      </a:r>
                      <a:endParaRPr lang="en-US" sz="1600" dirty="0"/>
                    </a:p>
                  </a:txBody>
                  <a:tcPr/>
                </a:tc>
                <a:extLst>
                  <a:ext uri="{0D108BD9-81ED-4DB2-BD59-A6C34878D82A}">
                    <a16:rowId xmlns:a16="http://schemas.microsoft.com/office/drawing/2014/main" val="10000"/>
                  </a:ext>
                </a:extLst>
              </a:tr>
              <a:tr h="370840">
                <a:tc>
                  <a:txBody>
                    <a:bodyPr/>
                    <a:lstStyle/>
                    <a:p>
                      <a:r>
                        <a:rPr lang="en-US" sz="1600" dirty="0" smtClean="0"/>
                        <a:t>e</a:t>
                      </a:r>
                      <a:r>
                        <a:rPr lang="en-US" sz="1600" baseline="-25000" dirty="0" smtClean="0"/>
                        <a:t>1</a:t>
                      </a:r>
                      <a:r>
                        <a:rPr lang="en-US" sz="1600" dirty="0" smtClean="0"/>
                        <a:t>, e</a:t>
                      </a:r>
                      <a:r>
                        <a:rPr lang="en-US" sz="1600" baseline="-25000" dirty="0" smtClean="0"/>
                        <a:t>4</a:t>
                      </a:r>
                      <a:endParaRPr lang="en-US" sz="1600" baseline="-25000" dirty="0"/>
                    </a:p>
                  </a:txBody>
                  <a:tcPr/>
                </a:tc>
                <a:extLst>
                  <a:ext uri="{0D108BD9-81ED-4DB2-BD59-A6C34878D82A}">
                    <a16:rowId xmlns:a16="http://schemas.microsoft.com/office/drawing/2014/main" val="10001"/>
                  </a:ext>
                </a:extLst>
              </a:tr>
            </a:tbl>
          </a:graphicData>
        </a:graphic>
      </p:graphicFrame>
      <p:graphicFrame>
        <p:nvGraphicFramePr>
          <p:cNvPr id="10" name="Table 11"/>
          <p:cNvGraphicFramePr>
            <a:graphicFrameLocks noGrp="1"/>
          </p:cNvGraphicFramePr>
          <p:nvPr>
            <p:extLst>
              <p:ext uri="{D42A27DB-BD31-4B8C-83A1-F6EECF244321}">
                <p14:modId xmlns:p14="http://schemas.microsoft.com/office/powerpoint/2010/main" val="1880578425"/>
              </p:ext>
            </p:extLst>
          </p:nvPr>
        </p:nvGraphicFramePr>
        <p:xfrm>
          <a:off x="143065" y="3317727"/>
          <a:ext cx="947127" cy="741680"/>
        </p:xfrm>
        <a:graphic>
          <a:graphicData uri="http://schemas.openxmlformats.org/drawingml/2006/table">
            <a:tbl>
              <a:tblPr firstRow="1" bandRow="1">
                <a:tableStyleId>{5C22544A-7EE6-4342-B048-85BDC9FD1C3A}</a:tableStyleId>
              </a:tblPr>
              <a:tblGrid>
                <a:gridCol w="947127">
                  <a:extLst>
                    <a:ext uri="{9D8B030D-6E8A-4147-A177-3AD203B41FA5}">
                      <a16:colId xmlns:a16="http://schemas.microsoft.com/office/drawing/2014/main" val="20000"/>
                    </a:ext>
                  </a:extLst>
                </a:gridCol>
              </a:tblGrid>
              <a:tr h="370840">
                <a:tc>
                  <a:txBody>
                    <a:bodyPr/>
                    <a:lstStyle/>
                    <a:p>
                      <a:r>
                        <a:rPr lang="en-US" sz="1600" dirty="0" smtClean="0"/>
                        <a:t>NY</a:t>
                      </a:r>
                      <a:endParaRPr lang="en-US" sz="1600" dirty="0"/>
                    </a:p>
                  </a:txBody>
                  <a:tcPr/>
                </a:tc>
                <a:extLst>
                  <a:ext uri="{0D108BD9-81ED-4DB2-BD59-A6C34878D82A}">
                    <a16:rowId xmlns:a16="http://schemas.microsoft.com/office/drawing/2014/main" val="10000"/>
                  </a:ext>
                </a:extLst>
              </a:tr>
              <a:tr h="370840">
                <a:tc>
                  <a:txBody>
                    <a:bodyPr/>
                    <a:lstStyle/>
                    <a:p>
                      <a:r>
                        <a:rPr lang="en-US" sz="1600" dirty="0" smtClean="0"/>
                        <a:t>e</a:t>
                      </a:r>
                      <a:r>
                        <a:rPr lang="en-US" sz="1600" baseline="-25000" dirty="0" smtClean="0"/>
                        <a:t>2</a:t>
                      </a:r>
                      <a:r>
                        <a:rPr lang="en-US" sz="1600" dirty="0" smtClean="0"/>
                        <a:t>, e</a:t>
                      </a:r>
                      <a:r>
                        <a:rPr lang="en-US" sz="1600" baseline="-25000" dirty="0" smtClean="0"/>
                        <a:t>3</a:t>
                      </a:r>
                      <a:endParaRPr lang="en-US" sz="1600" baseline="-25000" dirty="0"/>
                    </a:p>
                  </a:txBody>
                  <a:tcPr/>
                </a:tc>
                <a:extLst>
                  <a:ext uri="{0D108BD9-81ED-4DB2-BD59-A6C34878D82A}">
                    <a16:rowId xmlns:a16="http://schemas.microsoft.com/office/drawing/2014/main" val="10001"/>
                  </a:ext>
                </a:extLst>
              </a:tr>
            </a:tbl>
          </a:graphicData>
        </a:graphic>
      </p:graphicFrame>
      <p:graphicFrame>
        <p:nvGraphicFramePr>
          <p:cNvPr id="11" name="Table 13"/>
          <p:cNvGraphicFramePr>
            <a:graphicFrameLocks noGrp="1"/>
          </p:cNvGraphicFramePr>
          <p:nvPr>
            <p:extLst>
              <p:ext uri="{D42A27DB-BD31-4B8C-83A1-F6EECF244321}">
                <p14:modId xmlns:p14="http://schemas.microsoft.com/office/powerpoint/2010/main" val="1727496090"/>
              </p:ext>
            </p:extLst>
          </p:nvPr>
        </p:nvGraphicFramePr>
        <p:xfrm>
          <a:off x="1234208" y="3317727"/>
          <a:ext cx="864096" cy="741680"/>
        </p:xfrm>
        <a:graphic>
          <a:graphicData uri="http://schemas.openxmlformats.org/drawingml/2006/table">
            <a:tbl>
              <a:tblPr firstRow="1" bandRow="1">
                <a:tableStyleId>{5C22544A-7EE6-4342-B048-85BDC9FD1C3A}</a:tableStyleId>
              </a:tblPr>
              <a:tblGrid>
                <a:gridCol w="864096">
                  <a:extLst>
                    <a:ext uri="{9D8B030D-6E8A-4147-A177-3AD203B41FA5}">
                      <a16:colId xmlns:a16="http://schemas.microsoft.com/office/drawing/2014/main" val="20000"/>
                    </a:ext>
                  </a:extLst>
                </a:gridCol>
              </a:tblGrid>
              <a:tr h="370840">
                <a:tc>
                  <a:txBody>
                    <a:bodyPr/>
                    <a:lstStyle/>
                    <a:p>
                      <a:r>
                        <a:rPr lang="en-US" sz="1600" dirty="0" smtClean="0"/>
                        <a:t>1889</a:t>
                      </a:r>
                      <a:endParaRPr lang="en-US" sz="1600" dirty="0"/>
                    </a:p>
                  </a:txBody>
                  <a:tcPr/>
                </a:tc>
                <a:extLst>
                  <a:ext uri="{0D108BD9-81ED-4DB2-BD59-A6C34878D82A}">
                    <a16:rowId xmlns:a16="http://schemas.microsoft.com/office/drawing/2014/main" val="10000"/>
                  </a:ext>
                </a:extLst>
              </a:tr>
              <a:tr h="370840">
                <a:tc>
                  <a:txBody>
                    <a:bodyPr/>
                    <a:lstStyle/>
                    <a:p>
                      <a:r>
                        <a:rPr lang="en-US" sz="1600" dirty="0" smtClean="0"/>
                        <a:t>e</a:t>
                      </a:r>
                      <a:r>
                        <a:rPr lang="en-US" sz="1600" baseline="-25000" dirty="0" smtClean="0"/>
                        <a:t>1</a:t>
                      </a:r>
                      <a:r>
                        <a:rPr lang="en-US" sz="1600" dirty="0" smtClean="0"/>
                        <a:t>, e</a:t>
                      </a:r>
                      <a:r>
                        <a:rPr lang="en-US" sz="1600" baseline="-25000" dirty="0" smtClean="0"/>
                        <a:t>4</a:t>
                      </a:r>
                      <a:endParaRPr lang="en-US" sz="1600" baseline="-25000" dirty="0"/>
                    </a:p>
                  </a:txBody>
                  <a:tcPr/>
                </a:tc>
                <a:extLst>
                  <a:ext uri="{0D108BD9-81ED-4DB2-BD59-A6C34878D82A}">
                    <a16:rowId xmlns:a16="http://schemas.microsoft.com/office/drawing/2014/main" val="10001"/>
                  </a:ext>
                </a:extLst>
              </a:tr>
            </a:tbl>
          </a:graphicData>
        </a:graphic>
      </p:graphicFrame>
      <p:sp>
        <p:nvSpPr>
          <p:cNvPr id="12" name="Oval 18"/>
          <p:cNvSpPr/>
          <p:nvPr/>
        </p:nvSpPr>
        <p:spPr>
          <a:xfrm>
            <a:off x="3692824" y="2239463"/>
            <a:ext cx="389208" cy="288032"/>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buNone/>
            </a:pPr>
            <a:r>
              <a:rPr lang="en-US" sz="2000" dirty="0">
                <a:latin typeface="Tw Cen MT" panose="020B0602020104020603" pitchFamily="34" charset="0"/>
                <a:cs typeface="Calibri"/>
              </a:rPr>
              <a:t>e1</a:t>
            </a:r>
          </a:p>
        </p:txBody>
      </p:sp>
      <p:sp>
        <p:nvSpPr>
          <p:cNvPr id="13" name="Oval 19"/>
          <p:cNvSpPr/>
          <p:nvPr/>
        </p:nvSpPr>
        <p:spPr>
          <a:xfrm>
            <a:off x="3548808" y="3103558"/>
            <a:ext cx="389208" cy="288032"/>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buNone/>
            </a:pPr>
            <a:r>
              <a:rPr lang="en-US" sz="2000" dirty="0" smtClean="0">
                <a:latin typeface="Tw Cen MT" panose="020B0602020104020603" pitchFamily="34" charset="0"/>
                <a:cs typeface="Calibri"/>
              </a:rPr>
              <a:t>e5</a:t>
            </a:r>
            <a:endParaRPr lang="en-US" sz="2000" dirty="0">
              <a:latin typeface="Tw Cen MT" panose="020B0602020104020603" pitchFamily="34" charset="0"/>
              <a:cs typeface="Calibri"/>
            </a:endParaRPr>
          </a:p>
        </p:txBody>
      </p:sp>
      <p:sp>
        <p:nvSpPr>
          <p:cNvPr id="14" name="Oval 20"/>
          <p:cNvSpPr/>
          <p:nvPr/>
        </p:nvSpPr>
        <p:spPr>
          <a:xfrm>
            <a:off x="4786616" y="2167454"/>
            <a:ext cx="389208" cy="288032"/>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buNone/>
            </a:pPr>
            <a:r>
              <a:rPr lang="en-US" sz="2000" dirty="0" smtClean="0">
                <a:latin typeface="Tw Cen MT" panose="020B0602020104020603" pitchFamily="34" charset="0"/>
                <a:cs typeface="Calibri"/>
              </a:rPr>
              <a:t>e2</a:t>
            </a:r>
            <a:endParaRPr lang="en-US" sz="2000" dirty="0">
              <a:latin typeface="Tw Cen MT" panose="020B0602020104020603" pitchFamily="34" charset="0"/>
              <a:cs typeface="Calibri"/>
            </a:endParaRPr>
          </a:p>
        </p:txBody>
      </p:sp>
      <p:sp>
        <p:nvSpPr>
          <p:cNvPr id="15" name="Oval 21"/>
          <p:cNvSpPr/>
          <p:nvPr/>
        </p:nvSpPr>
        <p:spPr>
          <a:xfrm>
            <a:off x="4484912" y="3607614"/>
            <a:ext cx="389208" cy="288032"/>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buNone/>
            </a:pPr>
            <a:r>
              <a:rPr lang="en-US" sz="2000" dirty="0" smtClean="0">
                <a:latin typeface="Tw Cen MT" panose="020B0602020104020603" pitchFamily="34" charset="0"/>
                <a:cs typeface="Calibri"/>
              </a:rPr>
              <a:t>e4</a:t>
            </a:r>
            <a:endParaRPr lang="en-US" sz="2000" dirty="0">
              <a:latin typeface="Tw Cen MT" panose="020B0602020104020603" pitchFamily="34" charset="0"/>
              <a:cs typeface="Calibri"/>
            </a:endParaRPr>
          </a:p>
        </p:txBody>
      </p:sp>
      <p:sp>
        <p:nvSpPr>
          <p:cNvPr id="16" name="Oval 22"/>
          <p:cNvSpPr/>
          <p:nvPr/>
        </p:nvSpPr>
        <p:spPr>
          <a:xfrm>
            <a:off x="5175824" y="2959542"/>
            <a:ext cx="389208" cy="288032"/>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buNone/>
            </a:pPr>
            <a:r>
              <a:rPr lang="en-US" sz="2000" dirty="0" smtClean="0">
                <a:latin typeface="Tw Cen MT" panose="020B0602020104020603" pitchFamily="34" charset="0"/>
                <a:cs typeface="Calibri"/>
              </a:rPr>
              <a:t>e3</a:t>
            </a:r>
            <a:endParaRPr lang="en-US" sz="2000" dirty="0">
              <a:latin typeface="Tw Cen MT" panose="020B0602020104020603" pitchFamily="34" charset="0"/>
              <a:cs typeface="Calibri"/>
            </a:endParaRPr>
          </a:p>
        </p:txBody>
      </p:sp>
      <p:cxnSp>
        <p:nvCxnSpPr>
          <p:cNvPr id="17" name="Straight Connector 26"/>
          <p:cNvCxnSpPr>
            <a:stCxn id="12" idx="6"/>
            <a:endCxn id="14" idx="2"/>
          </p:cNvCxnSpPr>
          <p:nvPr/>
        </p:nvCxnSpPr>
        <p:spPr>
          <a:xfrm flipV="1">
            <a:off x="4082032" y="2311470"/>
            <a:ext cx="704584" cy="72009"/>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8" name="Straight Connector 28"/>
          <p:cNvCxnSpPr>
            <a:stCxn id="12" idx="5"/>
            <a:endCxn id="16" idx="2"/>
          </p:cNvCxnSpPr>
          <p:nvPr/>
        </p:nvCxnSpPr>
        <p:spPr>
          <a:xfrm>
            <a:off x="4025034" y="2485314"/>
            <a:ext cx="1150790" cy="618244"/>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19" name="Straight Connector 31"/>
          <p:cNvCxnSpPr>
            <a:stCxn id="12" idx="4"/>
            <a:endCxn id="15" idx="1"/>
          </p:cNvCxnSpPr>
          <p:nvPr/>
        </p:nvCxnSpPr>
        <p:spPr>
          <a:xfrm>
            <a:off x="3887428" y="2527495"/>
            <a:ext cx="654482" cy="112230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0" name="Straight Connector 37"/>
          <p:cNvCxnSpPr>
            <a:stCxn id="12" idx="3"/>
            <a:endCxn id="13" idx="0"/>
          </p:cNvCxnSpPr>
          <p:nvPr/>
        </p:nvCxnSpPr>
        <p:spPr>
          <a:xfrm flipH="1">
            <a:off x="3743412" y="2485314"/>
            <a:ext cx="6410" cy="618244"/>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1" name="Straight Connector 39"/>
          <p:cNvCxnSpPr>
            <a:stCxn id="14" idx="5"/>
            <a:endCxn id="16" idx="0"/>
          </p:cNvCxnSpPr>
          <p:nvPr/>
        </p:nvCxnSpPr>
        <p:spPr>
          <a:xfrm>
            <a:off x="5118826" y="2413305"/>
            <a:ext cx="251602" cy="546237"/>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2" name="Straight Connector 41"/>
          <p:cNvCxnSpPr>
            <a:stCxn id="14" idx="4"/>
            <a:endCxn id="15" idx="0"/>
          </p:cNvCxnSpPr>
          <p:nvPr/>
        </p:nvCxnSpPr>
        <p:spPr>
          <a:xfrm flipH="1">
            <a:off x="4679516" y="2455486"/>
            <a:ext cx="301704" cy="1152128"/>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3" name="Straight Connector 43"/>
          <p:cNvCxnSpPr>
            <a:stCxn id="16" idx="3"/>
            <a:endCxn id="15" idx="6"/>
          </p:cNvCxnSpPr>
          <p:nvPr/>
        </p:nvCxnSpPr>
        <p:spPr>
          <a:xfrm flipH="1">
            <a:off x="4874120" y="3205393"/>
            <a:ext cx="358702" cy="546237"/>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24" name="Straight Connector 45"/>
          <p:cNvCxnSpPr>
            <a:stCxn id="15" idx="2"/>
            <a:endCxn id="13" idx="5"/>
          </p:cNvCxnSpPr>
          <p:nvPr/>
        </p:nvCxnSpPr>
        <p:spPr>
          <a:xfrm flipH="1" flipV="1">
            <a:off x="3881018" y="3349409"/>
            <a:ext cx="603894" cy="402221"/>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25" name="TextBox 67"/>
          <p:cNvSpPr txBox="1"/>
          <p:nvPr/>
        </p:nvSpPr>
        <p:spPr>
          <a:xfrm>
            <a:off x="4355054" y="2085574"/>
            <a:ext cx="201866" cy="406265"/>
          </a:xfrm>
          <a:prstGeom prst="rect">
            <a:avLst/>
          </a:prstGeom>
          <a:noFill/>
        </p:spPr>
        <p:txBody>
          <a:bodyPr wrap="square" lIns="0" rIns="0" rtlCol="0">
            <a:spAutoFit/>
          </a:bodyPr>
          <a:lstStyle/>
          <a:p>
            <a:pPr>
              <a:buNone/>
            </a:pPr>
            <a:r>
              <a:rPr lang="en-US" sz="2000" dirty="0" smtClean="0">
                <a:latin typeface="Tw Cen MT" panose="020B0602020104020603" pitchFamily="34" charset="0"/>
              </a:rPr>
              <a:t>1</a:t>
            </a:r>
            <a:endParaRPr lang="en-US" sz="2000" dirty="0">
              <a:latin typeface="Tw Cen MT" panose="020B0602020104020603" pitchFamily="34" charset="0"/>
            </a:endParaRPr>
          </a:p>
        </p:txBody>
      </p:sp>
      <p:sp>
        <p:nvSpPr>
          <p:cNvPr id="26" name="TextBox 68"/>
          <p:cNvSpPr txBox="1"/>
          <p:nvPr/>
        </p:nvSpPr>
        <p:spPr>
          <a:xfrm>
            <a:off x="5269495" y="2485314"/>
            <a:ext cx="201866" cy="406265"/>
          </a:xfrm>
          <a:prstGeom prst="rect">
            <a:avLst/>
          </a:prstGeom>
          <a:noFill/>
        </p:spPr>
        <p:txBody>
          <a:bodyPr wrap="square" lIns="0" rIns="0" rtlCol="0">
            <a:spAutoFit/>
          </a:bodyPr>
          <a:lstStyle/>
          <a:p>
            <a:pPr>
              <a:buNone/>
            </a:pPr>
            <a:r>
              <a:rPr lang="en-US" sz="2000" dirty="0" smtClean="0">
                <a:latin typeface="Tw Cen MT" panose="020B0602020104020603" pitchFamily="34" charset="0"/>
              </a:rPr>
              <a:t>3</a:t>
            </a:r>
            <a:endParaRPr lang="en-US" sz="2000" dirty="0">
              <a:latin typeface="Tw Cen MT" panose="020B0602020104020603" pitchFamily="34" charset="0"/>
            </a:endParaRPr>
          </a:p>
        </p:txBody>
      </p:sp>
      <p:sp>
        <p:nvSpPr>
          <p:cNvPr id="27" name="TextBox 69"/>
          <p:cNvSpPr txBox="1"/>
          <p:nvPr/>
        </p:nvSpPr>
        <p:spPr>
          <a:xfrm>
            <a:off x="5067629" y="3391590"/>
            <a:ext cx="201866" cy="406265"/>
          </a:xfrm>
          <a:prstGeom prst="rect">
            <a:avLst/>
          </a:prstGeom>
          <a:noFill/>
        </p:spPr>
        <p:txBody>
          <a:bodyPr wrap="square" lIns="0" rIns="0" rtlCol="0">
            <a:spAutoFit/>
          </a:bodyPr>
          <a:lstStyle/>
          <a:p>
            <a:pPr>
              <a:buNone/>
            </a:pPr>
            <a:r>
              <a:rPr lang="en-US" sz="2000" dirty="0" smtClean="0">
                <a:latin typeface="Tw Cen MT" panose="020B0602020104020603" pitchFamily="34" charset="0"/>
              </a:rPr>
              <a:t>1</a:t>
            </a:r>
            <a:endParaRPr lang="en-US" sz="2000" dirty="0">
              <a:latin typeface="Tw Cen MT" panose="020B0602020104020603" pitchFamily="34" charset="0"/>
            </a:endParaRPr>
          </a:p>
        </p:txBody>
      </p:sp>
      <p:sp>
        <p:nvSpPr>
          <p:cNvPr id="28" name="TextBox 70"/>
          <p:cNvSpPr txBox="1"/>
          <p:nvPr/>
        </p:nvSpPr>
        <p:spPr>
          <a:xfrm>
            <a:off x="4067022" y="3495906"/>
            <a:ext cx="201866" cy="406265"/>
          </a:xfrm>
          <a:prstGeom prst="rect">
            <a:avLst/>
          </a:prstGeom>
          <a:noFill/>
        </p:spPr>
        <p:txBody>
          <a:bodyPr wrap="square" lIns="0" rIns="0" rtlCol="0">
            <a:spAutoFit/>
          </a:bodyPr>
          <a:lstStyle/>
          <a:p>
            <a:pPr>
              <a:buNone/>
            </a:pPr>
            <a:r>
              <a:rPr lang="en-US" sz="2000" dirty="0" smtClean="0">
                <a:latin typeface="Tw Cen MT" panose="020B0602020104020603" pitchFamily="34" charset="0"/>
              </a:rPr>
              <a:t>1</a:t>
            </a:r>
            <a:endParaRPr lang="en-US" sz="2000" dirty="0">
              <a:latin typeface="Tw Cen MT" panose="020B0602020104020603" pitchFamily="34" charset="0"/>
            </a:endParaRPr>
          </a:p>
        </p:txBody>
      </p:sp>
      <p:sp>
        <p:nvSpPr>
          <p:cNvPr id="29" name="TextBox 71"/>
          <p:cNvSpPr txBox="1"/>
          <p:nvPr/>
        </p:nvSpPr>
        <p:spPr>
          <a:xfrm>
            <a:off x="3620816" y="2710909"/>
            <a:ext cx="201866" cy="406265"/>
          </a:xfrm>
          <a:prstGeom prst="rect">
            <a:avLst/>
          </a:prstGeom>
          <a:noFill/>
        </p:spPr>
        <p:txBody>
          <a:bodyPr wrap="square" lIns="0" rIns="0" rtlCol="0">
            <a:spAutoFit/>
          </a:bodyPr>
          <a:lstStyle/>
          <a:p>
            <a:pPr>
              <a:buNone/>
            </a:pPr>
            <a:r>
              <a:rPr lang="en-US" sz="2000" dirty="0" smtClean="0">
                <a:latin typeface="Tw Cen MT" panose="020B0602020104020603" pitchFamily="34" charset="0"/>
              </a:rPr>
              <a:t>1</a:t>
            </a:r>
            <a:endParaRPr lang="en-US" sz="2000" dirty="0">
              <a:latin typeface="Tw Cen MT" panose="020B0602020104020603" pitchFamily="34" charset="0"/>
            </a:endParaRPr>
          </a:p>
        </p:txBody>
      </p:sp>
      <p:sp>
        <p:nvSpPr>
          <p:cNvPr id="30" name="TextBox 72"/>
          <p:cNvSpPr txBox="1"/>
          <p:nvPr/>
        </p:nvSpPr>
        <p:spPr>
          <a:xfrm>
            <a:off x="4124872" y="3031550"/>
            <a:ext cx="201866" cy="406265"/>
          </a:xfrm>
          <a:prstGeom prst="rect">
            <a:avLst/>
          </a:prstGeom>
          <a:noFill/>
        </p:spPr>
        <p:txBody>
          <a:bodyPr wrap="square" lIns="0" rIns="0" rtlCol="0">
            <a:spAutoFit/>
          </a:bodyPr>
          <a:lstStyle/>
          <a:p>
            <a:pPr>
              <a:buNone/>
            </a:pPr>
            <a:r>
              <a:rPr lang="en-US" sz="2000" dirty="0">
                <a:latin typeface="Tw Cen MT" panose="020B0602020104020603" pitchFamily="34" charset="0"/>
              </a:rPr>
              <a:t>5</a:t>
            </a:r>
          </a:p>
        </p:txBody>
      </p:sp>
      <p:sp>
        <p:nvSpPr>
          <p:cNvPr id="31" name="TextBox 73"/>
          <p:cNvSpPr txBox="1"/>
          <p:nvPr/>
        </p:nvSpPr>
        <p:spPr>
          <a:xfrm>
            <a:off x="4383979" y="2710909"/>
            <a:ext cx="201866" cy="406265"/>
          </a:xfrm>
          <a:prstGeom prst="rect">
            <a:avLst/>
          </a:prstGeom>
          <a:noFill/>
        </p:spPr>
        <p:txBody>
          <a:bodyPr wrap="square" lIns="0" rIns="0" rtlCol="0">
            <a:spAutoFit/>
          </a:bodyPr>
          <a:lstStyle/>
          <a:p>
            <a:pPr>
              <a:buNone/>
            </a:pPr>
            <a:r>
              <a:rPr lang="en-US" sz="2000" dirty="0" smtClean="0">
                <a:latin typeface="Tw Cen MT" panose="020B0602020104020603" pitchFamily="34" charset="0"/>
              </a:rPr>
              <a:t>1</a:t>
            </a:r>
            <a:endParaRPr lang="en-US" sz="2000" dirty="0">
              <a:latin typeface="Tw Cen MT" panose="020B0602020104020603" pitchFamily="34" charset="0"/>
            </a:endParaRPr>
          </a:p>
        </p:txBody>
      </p:sp>
      <p:sp>
        <p:nvSpPr>
          <p:cNvPr id="32" name="TextBox 74"/>
          <p:cNvSpPr txBox="1"/>
          <p:nvPr/>
        </p:nvSpPr>
        <p:spPr>
          <a:xfrm>
            <a:off x="4787102" y="3155821"/>
            <a:ext cx="201866" cy="406265"/>
          </a:xfrm>
          <a:prstGeom prst="rect">
            <a:avLst/>
          </a:prstGeom>
          <a:noFill/>
        </p:spPr>
        <p:txBody>
          <a:bodyPr wrap="square" lIns="0" rIns="0" rtlCol="0">
            <a:spAutoFit/>
          </a:bodyPr>
          <a:lstStyle/>
          <a:p>
            <a:pPr>
              <a:buNone/>
            </a:pPr>
            <a:r>
              <a:rPr lang="en-US" sz="2000" dirty="0" smtClean="0">
                <a:latin typeface="Tw Cen MT" panose="020B0602020104020603" pitchFamily="34" charset="0"/>
              </a:rPr>
              <a:t>1</a:t>
            </a:r>
            <a:endParaRPr lang="en-US" sz="2000" dirty="0">
              <a:latin typeface="Tw Cen MT" panose="020B0602020104020603" pitchFamily="34" charset="0"/>
            </a:endParaRPr>
          </a:p>
        </p:txBody>
      </p:sp>
      <p:sp>
        <p:nvSpPr>
          <p:cNvPr id="33" name="TextBox 32"/>
          <p:cNvSpPr txBox="1"/>
          <p:nvPr/>
        </p:nvSpPr>
        <p:spPr>
          <a:xfrm>
            <a:off x="3235949" y="4155086"/>
            <a:ext cx="2699792" cy="720197"/>
          </a:xfrm>
          <a:prstGeom prst="rect">
            <a:avLst/>
          </a:prstGeom>
          <a:noFill/>
        </p:spPr>
        <p:txBody>
          <a:bodyPr wrap="square" rtlCol="0">
            <a:spAutoFit/>
          </a:bodyPr>
          <a:lstStyle/>
          <a:p>
            <a:pPr>
              <a:buNone/>
            </a:pPr>
            <a:r>
              <a:rPr lang="en-US" sz="2000" dirty="0" smtClean="0"/>
              <a:t>edge weights = #common blocks</a:t>
            </a:r>
            <a:endParaRPr lang="en-US" sz="2000" dirty="0"/>
          </a:p>
        </p:txBody>
      </p:sp>
      <p:sp>
        <p:nvSpPr>
          <p:cNvPr id="34" name="Oval 52"/>
          <p:cNvSpPr/>
          <p:nvPr/>
        </p:nvSpPr>
        <p:spPr>
          <a:xfrm>
            <a:off x="6357120" y="2259208"/>
            <a:ext cx="389208" cy="288032"/>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buNone/>
            </a:pPr>
            <a:r>
              <a:rPr lang="en-US" sz="2000" dirty="0">
                <a:latin typeface="Tw Cen MT" panose="020B0602020104020603" pitchFamily="34" charset="0"/>
                <a:cs typeface="Calibri"/>
              </a:rPr>
              <a:t>e1</a:t>
            </a:r>
          </a:p>
        </p:txBody>
      </p:sp>
      <p:sp>
        <p:nvSpPr>
          <p:cNvPr id="35" name="Oval 53"/>
          <p:cNvSpPr/>
          <p:nvPr/>
        </p:nvSpPr>
        <p:spPr>
          <a:xfrm>
            <a:off x="6213104" y="3123303"/>
            <a:ext cx="389208" cy="288032"/>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buNone/>
            </a:pPr>
            <a:r>
              <a:rPr lang="en-US" sz="2000" dirty="0" smtClean="0">
                <a:latin typeface="Tw Cen MT" panose="020B0602020104020603" pitchFamily="34" charset="0"/>
                <a:cs typeface="Calibri"/>
              </a:rPr>
              <a:t>e5</a:t>
            </a:r>
            <a:endParaRPr lang="en-US" sz="2000" dirty="0">
              <a:latin typeface="Tw Cen MT" panose="020B0602020104020603" pitchFamily="34" charset="0"/>
              <a:cs typeface="Calibri"/>
            </a:endParaRPr>
          </a:p>
        </p:txBody>
      </p:sp>
      <p:sp>
        <p:nvSpPr>
          <p:cNvPr id="36" name="Oval 54"/>
          <p:cNvSpPr/>
          <p:nvPr/>
        </p:nvSpPr>
        <p:spPr>
          <a:xfrm>
            <a:off x="7450912" y="2187199"/>
            <a:ext cx="389208" cy="288032"/>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buNone/>
            </a:pPr>
            <a:r>
              <a:rPr lang="en-US" sz="2000" dirty="0" smtClean="0">
                <a:latin typeface="Tw Cen MT" panose="020B0602020104020603" pitchFamily="34" charset="0"/>
                <a:cs typeface="Calibri"/>
              </a:rPr>
              <a:t>e2</a:t>
            </a:r>
            <a:endParaRPr lang="en-US" sz="2000" dirty="0">
              <a:latin typeface="Tw Cen MT" panose="020B0602020104020603" pitchFamily="34" charset="0"/>
              <a:cs typeface="Calibri"/>
            </a:endParaRPr>
          </a:p>
        </p:txBody>
      </p:sp>
      <p:sp>
        <p:nvSpPr>
          <p:cNvPr id="37" name="Oval 55"/>
          <p:cNvSpPr/>
          <p:nvPr/>
        </p:nvSpPr>
        <p:spPr>
          <a:xfrm>
            <a:off x="7206205" y="3607614"/>
            <a:ext cx="446451" cy="349958"/>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buNone/>
            </a:pPr>
            <a:r>
              <a:rPr lang="en-US" sz="2000" dirty="0" smtClean="0">
                <a:latin typeface="Tw Cen MT" panose="020B0602020104020603" pitchFamily="34" charset="0"/>
                <a:cs typeface="Calibri"/>
              </a:rPr>
              <a:t>e4</a:t>
            </a:r>
            <a:endParaRPr lang="en-US" sz="2000" dirty="0">
              <a:latin typeface="Tw Cen MT" panose="020B0602020104020603" pitchFamily="34" charset="0"/>
              <a:cs typeface="Calibri"/>
            </a:endParaRPr>
          </a:p>
        </p:txBody>
      </p:sp>
      <p:sp>
        <p:nvSpPr>
          <p:cNvPr id="38" name="Oval 56"/>
          <p:cNvSpPr/>
          <p:nvPr/>
        </p:nvSpPr>
        <p:spPr>
          <a:xfrm>
            <a:off x="7840120" y="2979287"/>
            <a:ext cx="389208" cy="288032"/>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buNone/>
            </a:pPr>
            <a:r>
              <a:rPr lang="en-US" sz="2000" dirty="0" smtClean="0">
                <a:latin typeface="Tw Cen MT" panose="020B0602020104020603" pitchFamily="34" charset="0"/>
                <a:cs typeface="Calibri"/>
              </a:rPr>
              <a:t>e3</a:t>
            </a:r>
            <a:endParaRPr lang="en-US" sz="2000" dirty="0">
              <a:latin typeface="Tw Cen MT" panose="020B0602020104020603" pitchFamily="34" charset="0"/>
              <a:cs typeface="Calibri"/>
            </a:endParaRPr>
          </a:p>
        </p:txBody>
      </p:sp>
      <p:cxnSp>
        <p:nvCxnSpPr>
          <p:cNvPr id="39" name="Straight Connector 59"/>
          <p:cNvCxnSpPr>
            <a:stCxn id="34" idx="4"/>
            <a:endCxn id="37" idx="1"/>
          </p:cNvCxnSpPr>
          <p:nvPr/>
        </p:nvCxnSpPr>
        <p:spPr>
          <a:xfrm>
            <a:off x="6551724" y="2547240"/>
            <a:ext cx="654482" cy="1122300"/>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cxnSp>
        <p:nvCxnSpPr>
          <p:cNvPr id="40" name="Straight Connector 61"/>
          <p:cNvCxnSpPr>
            <a:stCxn id="36" idx="5"/>
            <a:endCxn id="38" idx="0"/>
          </p:cNvCxnSpPr>
          <p:nvPr/>
        </p:nvCxnSpPr>
        <p:spPr>
          <a:xfrm>
            <a:off x="7783122" y="2433050"/>
            <a:ext cx="251602" cy="546237"/>
          </a:xfrm>
          <a:prstGeom prst="line">
            <a:avLst/>
          </a:prstGeom>
          <a:ln>
            <a:solidFill>
              <a:schemeClr val="accent4"/>
            </a:solidFill>
          </a:ln>
        </p:spPr>
        <p:style>
          <a:lnRef idx="2">
            <a:schemeClr val="accent1"/>
          </a:lnRef>
          <a:fillRef idx="0">
            <a:schemeClr val="accent1"/>
          </a:fillRef>
          <a:effectRef idx="1">
            <a:schemeClr val="accent1"/>
          </a:effectRef>
          <a:fontRef idx="minor">
            <a:schemeClr val="tx1"/>
          </a:fontRef>
        </p:style>
      </p:cxnSp>
      <p:sp>
        <p:nvSpPr>
          <p:cNvPr id="41" name="TextBox 81"/>
          <p:cNvSpPr txBox="1"/>
          <p:nvPr/>
        </p:nvSpPr>
        <p:spPr>
          <a:xfrm>
            <a:off x="143065" y="4905794"/>
            <a:ext cx="2730764" cy="1222451"/>
          </a:xfrm>
          <a:prstGeom prst="rect">
            <a:avLst/>
          </a:prstGeom>
          <a:noFill/>
        </p:spPr>
        <p:txBody>
          <a:bodyPr wrap="square" rtlCol="0">
            <a:spAutoFit/>
          </a:bodyPr>
          <a:lstStyle/>
          <a:p>
            <a:pPr>
              <a:buNone/>
            </a:pPr>
            <a:r>
              <a:rPr lang="en-US" sz="2400" b="1" dirty="0" smtClean="0">
                <a:solidFill>
                  <a:srgbClr val="0000FF"/>
                </a:solidFill>
              </a:rPr>
              <a:t>14</a:t>
            </a:r>
            <a:r>
              <a:rPr lang="en-US" sz="2400" dirty="0" smtClean="0"/>
              <a:t> comparisons to identify 2 </a:t>
            </a:r>
            <a:r>
              <a:rPr lang="en-US" sz="2400" dirty="0"/>
              <a:t>matches e</a:t>
            </a:r>
            <a:r>
              <a:rPr lang="en-US" sz="2400" baseline="-25000" dirty="0"/>
              <a:t>1</a:t>
            </a:r>
            <a:r>
              <a:rPr lang="en-US" sz="2400" dirty="0"/>
              <a:t>-e</a:t>
            </a:r>
            <a:r>
              <a:rPr lang="en-US" sz="2400" baseline="-25000" dirty="0"/>
              <a:t>4</a:t>
            </a:r>
            <a:r>
              <a:rPr lang="en-US" sz="2400" dirty="0"/>
              <a:t> and </a:t>
            </a:r>
            <a:r>
              <a:rPr lang="en-US" sz="2400" dirty="0" smtClean="0"/>
              <a:t>e</a:t>
            </a:r>
            <a:r>
              <a:rPr lang="en-US" sz="2400" baseline="-25000" dirty="0" smtClean="0"/>
              <a:t>2</a:t>
            </a:r>
            <a:r>
              <a:rPr lang="en-US" sz="2400" dirty="0" smtClean="0"/>
              <a:t>-e</a:t>
            </a:r>
            <a:r>
              <a:rPr lang="en-US" sz="2400" baseline="-25000" dirty="0" smtClean="0"/>
              <a:t>3</a:t>
            </a:r>
            <a:endParaRPr lang="en-GB" sz="2400" baseline="-25000" dirty="0"/>
          </a:p>
        </p:txBody>
      </p:sp>
      <p:sp>
        <p:nvSpPr>
          <p:cNvPr id="42" name="TextBox 82"/>
          <p:cNvSpPr txBox="1"/>
          <p:nvPr/>
        </p:nvSpPr>
        <p:spPr>
          <a:xfrm>
            <a:off x="6213103" y="4102474"/>
            <a:ext cx="2582553" cy="720197"/>
          </a:xfrm>
          <a:prstGeom prst="rect">
            <a:avLst/>
          </a:prstGeom>
          <a:noFill/>
        </p:spPr>
        <p:txBody>
          <a:bodyPr wrap="square" rtlCol="0">
            <a:spAutoFit/>
          </a:bodyPr>
          <a:lstStyle/>
          <a:p>
            <a:pPr>
              <a:buNone/>
            </a:pPr>
            <a:r>
              <a:rPr lang="en-US" sz="2000" b="1" dirty="0" smtClean="0"/>
              <a:t>2</a:t>
            </a:r>
            <a:r>
              <a:rPr lang="en-US" sz="2000" dirty="0" smtClean="0"/>
              <a:t> comparisons </a:t>
            </a:r>
            <a:br>
              <a:rPr lang="en-US" sz="2000" dirty="0" smtClean="0"/>
            </a:br>
            <a:r>
              <a:rPr lang="en-US" sz="2000" dirty="0" smtClean="0"/>
              <a:t>to identify 2 matches</a:t>
            </a:r>
            <a:endParaRPr lang="en-US" sz="2000" dirty="0"/>
          </a:p>
        </p:txBody>
      </p:sp>
      <p:sp>
        <p:nvSpPr>
          <p:cNvPr id="43" name="TextBox 57"/>
          <p:cNvSpPr txBox="1"/>
          <p:nvPr/>
        </p:nvSpPr>
        <p:spPr>
          <a:xfrm>
            <a:off x="236440" y="1611135"/>
            <a:ext cx="3312368" cy="594650"/>
          </a:xfrm>
          <a:prstGeom prst="rect">
            <a:avLst/>
          </a:prstGeom>
          <a:noFill/>
        </p:spPr>
        <p:txBody>
          <a:bodyPr wrap="square" rtlCol="0">
            <a:spAutoFit/>
          </a:bodyPr>
          <a:lstStyle/>
          <a:p>
            <a:pPr>
              <a:buNone/>
            </a:pPr>
            <a:r>
              <a:rPr lang="en-US" dirty="0" smtClean="0"/>
              <a:t>Blocks (</a:t>
            </a:r>
            <a:r>
              <a:rPr lang="en-US" dirty="0" err="1" smtClean="0"/>
              <a:t>ToB</a:t>
            </a:r>
            <a:r>
              <a:rPr lang="en-US" dirty="0" smtClean="0"/>
              <a:t>):</a:t>
            </a:r>
            <a:endParaRPr lang="en-GB" dirty="0"/>
          </a:p>
        </p:txBody>
      </p:sp>
      <p:sp>
        <p:nvSpPr>
          <p:cNvPr id="44" name="TextBox 58"/>
          <p:cNvSpPr txBox="1"/>
          <p:nvPr/>
        </p:nvSpPr>
        <p:spPr>
          <a:xfrm>
            <a:off x="3192642" y="949183"/>
            <a:ext cx="2973748" cy="1034129"/>
          </a:xfrm>
          <a:prstGeom prst="rect">
            <a:avLst/>
          </a:prstGeom>
          <a:noFill/>
        </p:spPr>
        <p:txBody>
          <a:bodyPr wrap="square" rtlCol="0">
            <a:spAutoFit/>
          </a:bodyPr>
          <a:lstStyle/>
          <a:p>
            <a:pPr>
              <a:buNone/>
            </a:pPr>
            <a:r>
              <a:rPr lang="en-US" sz="2000" dirty="0" smtClean="0"/>
              <a:t>Blocking graph (Nodes: entity descriptions, Edges: common block)</a:t>
            </a:r>
            <a:endParaRPr lang="en-GB" sz="2000" dirty="0"/>
          </a:p>
        </p:txBody>
      </p:sp>
      <p:sp>
        <p:nvSpPr>
          <p:cNvPr id="45" name="TextBox 60"/>
          <p:cNvSpPr txBox="1"/>
          <p:nvPr/>
        </p:nvSpPr>
        <p:spPr>
          <a:xfrm>
            <a:off x="6028617" y="955421"/>
            <a:ext cx="3084710" cy="1034129"/>
          </a:xfrm>
          <a:prstGeom prst="rect">
            <a:avLst/>
          </a:prstGeom>
          <a:noFill/>
        </p:spPr>
        <p:txBody>
          <a:bodyPr wrap="square" rtlCol="0">
            <a:spAutoFit/>
          </a:bodyPr>
          <a:lstStyle/>
          <a:p>
            <a:pPr>
              <a:buNone/>
            </a:pPr>
            <a:r>
              <a:rPr lang="en-US" sz="2000" dirty="0" smtClean="0"/>
              <a:t>Pruned blocking graph (discard edges with weight below avg.: 1.75)</a:t>
            </a:r>
            <a:endParaRPr lang="en-GB" sz="2000" dirty="0"/>
          </a:p>
        </p:txBody>
      </p:sp>
      <p:sp>
        <p:nvSpPr>
          <p:cNvPr id="46" name="Rectangle 45"/>
          <p:cNvSpPr/>
          <p:nvPr/>
        </p:nvSpPr>
        <p:spPr>
          <a:xfrm>
            <a:off x="3043865" y="4996110"/>
            <a:ext cx="6100135" cy="1222451"/>
          </a:xfrm>
          <a:prstGeom prst="rect">
            <a:avLst/>
          </a:prstGeom>
          <a:ln>
            <a:solidFill>
              <a:schemeClr val="tx1"/>
            </a:solidFill>
          </a:ln>
        </p:spPr>
        <p:txBody>
          <a:bodyPr wrap="square">
            <a:spAutoFit/>
          </a:bodyPr>
          <a:lstStyle/>
          <a:p>
            <a:pPr>
              <a:buNone/>
            </a:pPr>
            <a:r>
              <a:rPr lang="en-US" sz="2400" dirty="0" smtClean="0">
                <a:solidFill>
                  <a:srgbClr val="0000FF"/>
                </a:solidFill>
              </a:rPr>
              <a:t>Prune edges to discard unnecessary comparisons between non-matches based on positive overlapping evidence</a:t>
            </a:r>
          </a:p>
        </p:txBody>
      </p:sp>
      <p:graphicFrame>
        <p:nvGraphicFramePr>
          <p:cNvPr id="47" name="Table 46"/>
          <p:cNvGraphicFramePr>
            <a:graphicFrameLocks noGrp="1"/>
          </p:cNvGraphicFramePr>
          <p:nvPr>
            <p:extLst>
              <p:ext uri="{D42A27DB-BD31-4B8C-83A1-F6EECF244321}">
                <p14:modId xmlns:p14="http://schemas.microsoft.com/office/powerpoint/2010/main" val="2144196094"/>
              </p:ext>
            </p:extLst>
          </p:nvPr>
        </p:nvGraphicFramePr>
        <p:xfrm>
          <a:off x="143065" y="4115854"/>
          <a:ext cx="947127" cy="741680"/>
        </p:xfrm>
        <a:graphic>
          <a:graphicData uri="http://schemas.openxmlformats.org/drawingml/2006/table">
            <a:tbl>
              <a:tblPr firstRow="1" bandRow="1">
                <a:tableStyleId>{5C22544A-7EE6-4342-B048-85BDC9FD1C3A}</a:tableStyleId>
              </a:tblPr>
              <a:tblGrid>
                <a:gridCol w="947127">
                  <a:extLst>
                    <a:ext uri="{9D8B030D-6E8A-4147-A177-3AD203B41FA5}">
                      <a16:colId xmlns:a16="http://schemas.microsoft.com/office/drawing/2014/main" val="20000"/>
                    </a:ext>
                  </a:extLst>
                </a:gridCol>
              </a:tblGrid>
              <a:tr h="370840">
                <a:tc>
                  <a:txBody>
                    <a:bodyPr/>
                    <a:lstStyle/>
                    <a:p>
                      <a:r>
                        <a:rPr lang="en-US" sz="1400" dirty="0" err="1" smtClean="0"/>
                        <a:t>Sauvestre</a:t>
                      </a:r>
                      <a:endParaRPr lang="en-US" sz="1400" dirty="0"/>
                    </a:p>
                  </a:txBody>
                  <a:tcPr marR="0"/>
                </a:tc>
                <a:extLst>
                  <a:ext uri="{0D108BD9-81ED-4DB2-BD59-A6C34878D82A}">
                    <a16:rowId xmlns:a16="http://schemas.microsoft.com/office/drawing/2014/main" val="10000"/>
                  </a:ext>
                </a:extLst>
              </a:tr>
              <a:tr h="370840">
                <a:tc>
                  <a:txBody>
                    <a:bodyPr/>
                    <a:lstStyle/>
                    <a:p>
                      <a:r>
                        <a:rPr lang="en-US" sz="1600" dirty="0" smtClean="0"/>
                        <a:t>e</a:t>
                      </a:r>
                      <a:r>
                        <a:rPr lang="en-US" sz="1600" baseline="-25000" dirty="0" smtClean="0"/>
                        <a:t>1</a:t>
                      </a:r>
                      <a:r>
                        <a:rPr lang="en-US" sz="1600" dirty="0" smtClean="0"/>
                        <a:t>, e</a:t>
                      </a:r>
                      <a:r>
                        <a:rPr lang="en-US" sz="1600" baseline="-25000" dirty="0" smtClean="0"/>
                        <a:t>4</a:t>
                      </a:r>
                      <a:endParaRPr lang="en-US" sz="1600" baseline="-25000" dirty="0"/>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27990911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1"/>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8"/>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1"/>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2"/>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3"/>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5"/>
                                        </p:tgtEl>
                                        <p:attrNameLst>
                                          <p:attrName>style.visibility</p:attrName>
                                        </p:attrNameLst>
                                      </p:cBhvr>
                                      <p:to>
                                        <p:strVal val="visible"/>
                                      </p:to>
                                    </p:set>
                                  </p:childTnLst>
                                </p:cTn>
                              </p:par>
                              <p:par>
                                <p:cTn id="57" presetID="1" presetClass="entr" presetSubtype="0" fill="hold" grpId="0" nodeType="withEffect">
                                  <p:stCondLst>
                                    <p:cond delay="0"/>
                                  </p:stCondLst>
                                  <p:childTnLst>
                                    <p:set>
                                      <p:cBhvr>
                                        <p:cTn id="58" dur="1" fill="hold">
                                          <p:stCondLst>
                                            <p:cond delay="0"/>
                                          </p:stCondLst>
                                        </p:cTn>
                                        <p:tgtEl>
                                          <p:spTgt spid="36"/>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3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38"/>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nodeType="with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2"/>
                                        </p:tgtEl>
                                        <p:attrNameLst>
                                          <p:attrName>style.visibility</p:attrName>
                                        </p:attrNameLst>
                                      </p:cBhvr>
                                      <p:to>
                                        <p:strVal val="visible"/>
                                      </p:to>
                                    </p:set>
                                  </p:childTnLst>
                                </p:cTn>
                              </p:par>
                              <p:par>
                                <p:cTn id="69" presetID="1" presetClass="entr" presetSubtype="0" fill="hold" grpId="0" nodeType="with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25" grpId="0"/>
      <p:bldP spid="26" grpId="0"/>
      <p:bldP spid="27" grpId="0"/>
      <p:bldP spid="28" grpId="0"/>
      <p:bldP spid="29" grpId="0"/>
      <p:bldP spid="30" grpId="0"/>
      <p:bldP spid="31" grpId="0"/>
      <p:bldP spid="32" grpId="0"/>
      <p:bldP spid="33" grpId="0"/>
      <p:bldP spid="34" grpId="0" animBg="1"/>
      <p:bldP spid="35" grpId="0" animBg="1"/>
      <p:bldP spid="36" grpId="0" animBg="1"/>
      <p:bldP spid="37" grpId="0" animBg="1"/>
      <p:bldP spid="38" grpId="0" animBg="1"/>
      <p:bldP spid="42" grpId="0"/>
      <p:bldP spid="44" grpId="0"/>
      <p:bldP spid="45" grpId="0"/>
      <p:bldP spid="4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5172" y="1211489"/>
            <a:ext cx="9169172" cy="5134882"/>
          </a:xfrm>
        </p:spPr>
        <p:txBody>
          <a:bodyPr/>
          <a:lstStyle/>
          <a:p>
            <a:r>
              <a:rPr lang="en-US" sz="2400" dirty="0">
                <a:solidFill>
                  <a:srgbClr val="0000FF"/>
                </a:solidFill>
              </a:rPr>
              <a:t>Weighting Schemes </a:t>
            </a:r>
            <a:r>
              <a:rPr lang="en-US" sz="2400" dirty="0"/>
              <a:t>(how to weight the edges) </a:t>
            </a:r>
          </a:p>
          <a:p>
            <a:pPr lvl="1"/>
            <a:r>
              <a:rPr lang="en-US" b="1" dirty="0"/>
              <a:t>Common Blocks (CBS)</a:t>
            </a:r>
            <a:r>
              <a:rPr lang="en-US" dirty="0"/>
              <a:t>: </a:t>
            </a:r>
            <a:r>
              <a:rPr lang="en-US" dirty="0" err="1"/>
              <a:t>w</a:t>
            </a:r>
            <a:r>
              <a:rPr lang="en-US" baseline="-25000" dirty="0" err="1"/>
              <a:t>i,j</a:t>
            </a:r>
            <a:r>
              <a:rPr lang="en-US" dirty="0"/>
              <a:t> =|</a:t>
            </a:r>
            <a:r>
              <a:rPr lang="en-US" dirty="0" err="1"/>
              <a:t>B</a:t>
            </a:r>
            <a:r>
              <a:rPr lang="en-US" baseline="-25000" dirty="0" err="1"/>
              <a:t>i,j</a:t>
            </a:r>
            <a:r>
              <a:rPr lang="en-US" dirty="0"/>
              <a:t>| </a:t>
            </a:r>
          </a:p>
          <a:p>
            <a:pPr lvl="1"/>
            <a:r>
              <a:rPr lang="en-US" b="1" dirty="0" err="1"/>
              <a:t>Jaccard</a:t>
            </a:r>
            <a:r>
              <a:rPr lang="en-US" b="1" dirty="0"/>
              <a:t> (JS)</a:t>
            </a:r>
            <a:r>
              <a:rPr lang="en-US" dirty="0"/>
              <a:t>: </a:t>
            </a:r>
            <a:r>
              <a:rPr lang="en-US" dirty="0" err="1"/>
              <a:t>w</a:t>
            </a:r>
            <a:r>
              <a:rPr lang="en-US" baseline="-25000" dirty="0" err="1"/>
              <a:t>i,j</a:t>
            </a:r>
            <a:r>
              <a:rPr lang="en-US" dirty="0"/>
              <a:t> = |</a:t>
            </a:r>
            <a:r>
              <a:rPr lang="en-US" dirty="0" err="1"/>
              <a:t>B</a:t>
            </a:r>
            <a:r>
              <a:rPr lang="en-US" baseline="-25000" dirty="0" err="1"/>
              <a:t>i,j</a:t>
            </a:r>
            <a:r>
              <a:rPr lang="en-US" dirty="0"/>
              <a:t>|/(|B</a:t>
            </a:r>
            <a:r>
              <a:rPr lang="en-US" baseline="-25000" dirty="0"/>
              <a:t>i</a:t>
            </a:r>
            <a:r>
              <a:rPr lang="en-US" dirty="0"/>
              <a:t>|+|</a:t>
            </a:r>
            <a:r>
              <a:rPr lang="en-US" dirty="0" err="1"/>
              <a:t>B</a:t>
            </a:r>
            <a:r>
              <a:rPr lang="en-US" baseline="-25000" dirty="0" err="1"/>
              <a:t>j</a:t>
            </a:r>
            <a:r>
              <a:rPr lang="en-US" dirty="0"/>
              <a:t>|-|</a:t>
            </a:r>
            <a:r>
              <a:rPr lang="en-US" dirty="0" err="1"/>
              <a:t>B</a:t>
            </a:r>
            <a:r>
              <a:rPr lang="en-US" baseline="-25000" dirty="0" err="1"/>
              <a:t>i,j</a:t>
            </a:r>
            <a:r>
              <a:rPr lang="en-US" dirty="0"/>
              <a:t>|)</a:t>
            </a:r>
          </a:p>
          <a:p>
            <a:pPr lvl="1"/>
            <a:r>
              <a:rPr lang="en-US" b="1" dirty="0"/>
              <a:t>Enhanced CBS (ECBS)</a:t>
            </a:r>
            <a:r>
              <a:rPr lang="en-US" dirty="0"/>
              <a:t>: </a:t>
            </a:r>
            <a:r>
              <a:rPr lang="en-US" dirty="0" err="1" smtClean="0"/>
              <a:t>w</a:t>
            </a:r>
            <a:r>
              <a:rPr lang="en-US" baseline="-25000" dirty="0" err="1" smtClean="0"/>
              <a:t>i,j</a:t>
            </a:r>
            <a:r>
              <a:rPr lang="en-US" dirty="0" smtClean="0"/>
              <a:t> </a:t>
            </a:r>
            <a:r>
              <a:rPr lang="en-US" dirty="0"/>
              <a:t>= CBS • log(|B|/|Bi|) • log (|B|/|</a:t>
            </a:r>
            <a:r>
              <a:rPr lang="en-US" dirty="0" err="1"/>
              <a:t>Bj</a:t>
            </a:r>
            <a:r>
              <a:rPr lang="en-US" dirty="0"/>
              <a:t>|)</a:t>
            </a:r>
          </a:p>
          <a:p>
            <a:pPr marL="352425" lvl="1" indent="0">
              <a:buNone/>
            </a:pPr>
            <a:endParaRPr lang="en-US" dirty="0"/>
          </a:p>
          <a:p>
            <a:r>
              <a:rPr lang="en-US" sz="2400" dirty="0">
                <a:solidFill>
                  <a:srgbClr val="0000FF"/>
                </a:solidFill>
              </a:rPr>
              <a:t>Pruning Methods </a:t>
            </a:r>
            <a:r>
              <a:rPr lang="en-US" sz="2400" dirty="0"/>
              <a:t>(which edges to prune)</a:t>
            </a:r>
          </a:p>
          <a:p>
            <a:pPr lvl="1"/>
            <a:r>
              <a:rPr lang="en-US" b="1" dirty="0"/>
              <a:t>WEP</a:t>
            </a:r>
            <a:r>
              <a:rPr lang="en-US" dirty="0"/>
              <a:t>: Keep edges with weight above average</a:t>
            </a:r>
          </a:p>
          <a:p>
            <a:pPr lvl="1"/>
            <a:r>
              <a:rPr lang="en-US" b="1" dirty="0"/>
              <a:t>CEP</a:t>
            </a:r>
            <a:r>
              <a:rPr lang="en-US" dirty="0"/>
              <a:t>: Keep top-K edges overall</a:t>
            </a:r>
          </a:p>
          <a:p>
            <a:pPr lvl="1"/>
            <a:r>
              <a:rPr lang="en-US" b="1" dirty="0"/>
              <a:t>WNP</a:t>
            </a:r>
            <a:r>
              <a:rPr lang="en-US" dirty="0"/>
              <a:t>: Keep, for each node, the edges with weight above </a:t>
            </a:r>
            <a:r>
              <a:rPr lang="en-US" dirty="0" smtClean="0"/>
              <a:t>a local </a:t>
            </a:r>
            <a:r>
              <a:rPr lang="en-US" dirty="0"/>
              <a:t>average</a:t>
            </a:r>
          </a:p>
          <a:p>
            <a:pPr lvl="1"/>
            <a:r>
              <a:rPr lang="en-US" b="1" dirty="0"/>
              <a:t>CNP</a:t>
            </a:r>
            <a:r>
              <a:rPr lang="en-US" dirty="0"/>
              <a:t>: Keep, for each node, its top-K edges</a:t>
            </a:r>
            <a:endParaRPr lang="en-GB" dirty="0"/>
          </a:p>
          <a:p>
            <a:pPr marL="0" indent="0">
              <a:buNone/>
            </a:pPr>
            <a:endParaRPr lang="el-GR" sz="2400"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56</a:t>
            </a:fld>
            <a:endParaRPr lang="en-US" dirty="0"/>
          </a:p>
        </p:txBody>
      </p:sp>
      <p:sp>
        <p:nvSpPr>
          <p:cNvPr id="5" name="Title 1"/>
          <p:cNvSpPr>
            <a:spLocks noGrp="1"/>
          </p:cNvSpPr>
          <p:nvPr>
            <p:ph type="title"/>
          </p:nvPr>
        </p:nvSpPr>
        <p:spPr>
          <a:xfrm>
            <a:off x="584428" y="0"/>
            <a:ext cx="7805737" cy="816429"/>
          </a:xfrm>
        </p:spPr>
        <p:txBody>
          <a:bodyPr>
            <a:normAutofit/>
          </a:bodyPr>
          <a:lstStyle/>
          <a:p>
            <a:r>
              <a:rPr lang="en-GB" dirty="0"/>
              <a:t>Edge Weighting and Pruning</a:t>
            </a:r>
          </a:p>
        </p:txBody>
      </p:sp>
    </p:spTree>
    <p:extLst>
      <p:ext uri="{BB962C8B-B14F-4D97-AF65-F5344CB8AC3E}">
        <p14:creationId xmlns:p14="http://schemas.microsoft.com/office/powerpoint/2010/main" val="2480543670"/>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67047" y="27297"/>
            <a:ext cx="7805737" cy="696036"/>
          </a:xfrm>
        </p:spPr>
        <p:txBody>
          <a:bodyPr/>
          <a:lstStyle/>
          <a:p>
            <a:r>
              <a:rPr lang="fr-FR" dirty="0" smtClean="0"/>
              <a:t>Questions?</a:t>
            </a:r>
            <a:endParaRPr lang="fr-FR"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57</a:t>
            </a:fld>
            <a:endParaRPr lang="en-US" dirty="0"/>
          </a:p>
        </p:txBody>
      </p:sp>
      <p:pic>
        <p:nvPicPr>
          <p:cNvPr id="4098" name="Picture 2" descr="See original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8093"/>
            <a:ext cx="9144000" cy="5143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76398"/>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re 1"/>
          <p:cNvSpPr>
            <a:spLocks noGrp="1"/>
          </p:cNvSpPr>
          <p:nvPr>
            <p:ph type="title"/>
          </p:nvPr>
        </p:nvSpPr>
        <p:spPr>
          <a:xfrm>
            <a:off x="595090" y="0"/>
            <a:ext cx="8225061" cy="528992"/>
          </a:xfrm>
        </p:spPr>
        <p:txBody>
          <a:bodyPr/>
          <a:lstStyle/>
          <a:p>
            <a:r>
              <a:rPr lang="en-GB" dirty="0" smtClean="0"/>
              <a:t>String Matching Software Libraries</a:t>
            </a:r>
            <a:endParaRPr lang="el-GR"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58</a:t>
            </a:fld>
            <a:endParaRPr lang="en-US" dirty="0"/>
          </a:p>
        </p:txBody>
      </p:sp>
      <p:sp>
        <p:nvSpPr>
          <p:cNvPr id="5" name="Content Placeholder 2"/>
          <p:cNvSpPr txBox="1">
            <a:spLocks/>
          </p:cNvSpPr>
          <p:nvPr/>
        </p:nvSpPr>
        <p:spPr bwMode="auto">
          <a:xfrm>
            <a:off x="1082041" y="6451042"/>
            <a:ext cx="8061960" cy="278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1473" tIns="0" rIns="41473" bIns="0" numCol="1" anchor="t" anchorCtr="0" compatLnSpc="1">
            <a:prstTxWarp prst="textNoShape">
              <a:avLst/>
            </a:prstTxWarp>
            <a:noAutofit/>
          </a:bodyPr>
          <a:lstStyle>
            <a:lvl1pPr marL="173038" indent="-173038" algn="l" defTabSz="828675" rtl="0" eaLnBrk="0" fontAlgn="base" hangingPunct="0">
              <a:lnSpc>
                <a:spcPct val="102000"/>
              </a:lnSpc>
              <a:spcBef>
                <a:spcPts val="1275"/>
              </a:spcBef>
              <a:spcAft>
                <a:spcPct val="0"/>
              </a:spcAft>
              <a:buClr>
                <a:srgbClr val="FF6600"/>
              </a:buClr>
              <a:buSzPct val="75000"/>
              <a:buFont typeface="Wingdings" charset="0"/>
              <a:buChar char="§"/>
              <a:tabLst>
                <a:tab pos="2249488" algn="l"/>
              </a:tabLst>
              <a:defRPr sz="2800">
                <a:solidFill>
                  <a:schemeClr val="tx1"/>
                </a:solidFill>
                <a:latin typeface="+mn-lt"/>
                <a:ea typeface="ＭＳ Ｐゴシック" charset="0"/>
                <a:cs typeface="+mn-cs"/>
                <a:sym typeface="Arial" charset="0"/>
              </a:defRPr>
            </a:lvl1pPr>
            <a:lvl2pPr marL="592138" indent="-239713" algn="l" defTabSz="828675" rtl="0" eaLnBrk="0" fontAlgn="base" hangingPunct="0">
              <a:lnSpc>
                <a:spcPct val="102000"/>
              </a:lnSpc>
              <a:spcBef>
                <a:spcPts val="0"/>
              </a:spcBef>
              <a:spcAft>
                <a:spcPct val="0"/>
              </a:spcAft>
              <a:buClr>
                <a:srgbClr val="000000"/>
              </a:buClr>
              <a:buSzPct val="75000"/>
              <a:buFont typeface="Arial" charset="0"/>
              <a:buChar char="–"/>
              <a:tabLst>
                <a:tab pos="2249488" algn="l"/>
              </a:tabLst>
              <a:defRPr sz="2400">
                <a:solidFill>
                  <a:schemeClr val="tx1"/>
                </a:solidFill>
                <a:latin typeface="+mn-lt"/>
                <a:ea typeface="Arial" charset="0"/>
                <a:cs typeface="+mn-cs"/>
                <a:sym typeface="Arial" charset="0"/>
              </a:defRPr>
            </a:lvl2pPr>
            <a:lvl3pPr marL="944563" indent="-173038"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3pPr>
            <a:lvl4pPr marL="1335088" indent="-211138"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4pPr>
            <a:lvl5pPr marL="1704975" indent="-190500"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5pPr>
            <a:lvl6pPr marL="21621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6pPr>
            <a:lvl7pPr marL="26193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7pPr>
            <a:lvl8pPr marL="30765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8pPr>
            <a:lvl9pPr marL="35337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9pPr>
          </a:lstStyle>
          <a:p>
            <a:pPr marL="0" indent="0">
              <a:buNone/>
            </a:pPr>
            <a:r>
              <a:rPr lang="en-GB" sz="1600" kern="0" dirty="0" smtClean="0">
                <a:latin typeface="Lucida Console" panose="020B0609040504020204" pitchFamily="49" charset="0"/>
              </a:rPr>
              <a:t>Record Linkage for Web Data </a:t>
            </a:r>
            <a:r>
              <a:rPr lang="en-GB" sz="1600" kern="0" dirty="0" err="1" smtClean="0">
                <a:latin typeface="Lucida Console" panose="020B0609040504020204" pitchFamily="49" charset="0"/>
              </a:rPr>
              <a:t>Oktie</a:t>
            </a:r>
            <a:r>
              <a:rPr lang="en-GB" sz="1600" kern="0" dirty="0" smtClean="0">
                <a:latin typeface="Lucida Console" panose="020B0609040504020204" pitchFamily="49" charset="0"/>
              </a:rPr>
              <a:t> </a:t>
            </a:r>
            <a:r>
              <a:rPr lang="en-GB" sz="1600" kern="0" dirty="0" err="1" smtClean="0">
                <a:latin typeface="Lucida Console" panose="020B0609040504020204" pitchFamily="49" charset="0"/>
              </a:rPr>
              <a:t>Hassanzadeh</a:t>
            </a:r>
            <a:r>
              <a:rPr lang="en-GB" sz="1600" kern="0" dirty="0" smtClean="0">
                <a:latin typeface="Lucida Console" panose="020B0609040504020204" pitchFamily="49" charset="0"/>
              </a:rPr>
              <a:t> Ph.D. Univ. Toronto</a:t>
            </a:r>
          </a:p>
          <a:p>
            <a:pPr marL="0" indent="0">
              <a:buNone/>
            </a:pPr>
            <a:endParaRPr lang="en-US" sz="1600" kern="0" dirty="0">
              <a:latin typeface="Lucida Console" panose="020B0609040504020204" pitchFamily="49" charset="0"/>
            </a:endParaRPr>
          </a:p>
        </p:txBody>
      </p:sp>
      <p:pic>
        <p:nvPicPr>
          <p:cNvPr id="7" name="Image 6"/>
          <p:cNvPicPr>
            <a:picLocks noChangeAspect="1"/>
          </p:cNvPicPr>
          <p:nvPr/>
        </p:nvPicPr>
        <p:blipFill>
          <a:blip r:embed="rId3"/>
          <a:stretch>
            <a:fillRect/>
          </a:stretch>
        </p:blipFill>
        <p:spPr>
          <a:xfrm>
            <a:off x="1322070" y="542925"/>
            <a:ext cx="7059930" cy="5909278"/>
          </a:xfrm>
          <a:prstGeom prst="rect">
            <a:avLst/>
          </a:prstGeom>
        </p:spPr>
      </p:pic>
    </p:spTree>
    <p:extLst>
      <p:ext uri="{BB962C8B-B14F-4D97-AF65-F5344CB8AC3E}">
        <p14:creationId xmlns:p14="http://schemas.microsoft.com/office/powerpoint/2010/main" val="290879667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57213" y="0"/>
            <a:ext cx="8148637" cy="701675"/>
          </a:xfrm>
        </p:spPr>
        <p:txBody>
          <a:bodyPr/>
          <a:lstStyle/>
          <a:p>
            <a:r>
              <a:rPr lang="en-GB" dirty="0" smtClean="0"/>
              <a:t>Match Function: Formal Properties</a:t>
            </a:r>
            <a:endParaRPr lang="el-GR" dirty="0"/>
          </a:p>
        </p:txBody>
      </p:sp>
      <p:sp>
        <p:nvSpPr>
          <p:cNvPr id="3" name="Espace réservé du contenu 2"/>
          <p:cNvSpPr>
            <a:spLocks noGrp="1"/>
          </p:cNvSpPr>
          <p:nvPr>
            <p:ph idx="1"/>
          </p:nvPr>
        </p:nvSpPr>
        <p:spPr>
          <a:xfrm>
            <a:off x="123826" y="857250"/>
            <a:ext cx="9020174" cy="4813301"/>
          </a:xfrm>
        </p:spPr>
        <p:txBody>
          <a:bodyPr/>
          <a:lstStyle/>
          <a:p>
            <a:r>
              <a:rPr lang="en-GB" sz="2400" dirty="0"/>
              <a:t>T</a:t>
            </a:r>
            <a:r>
              <a:rPr lang="en-GB" sz="2400" dirty="0" smtClean="0"/>
              <a:t>he </a:t>
            </a:r>
            <a:r>
              <a:rPr lang="en-GB" sz="2400" dirty="0"/>
              <a:t>match function </a:t>
            </a:r>
            <a:r>
              <a:rPr lang="en-GB" sz="2400" b="1" dirty="0">
                <a:latin typeface="Lucida Console" panose="020B0609040504020204" pitchFamily="49" charset="0"/>
              </a:rPr>
              <a:t>M()</a:t>
            </a:r>
            <a:r>
              <a:rPr lang="en-GB" sz="2400" b="1" dirty="0">
                <a:latin typeface="+mj-lt"/>
              </a:rPr>
              <a:t> </a:t>
            </a:r>
            <a:r>
              <a:rPr lang="en-GB" sz="2400" dirty="0" smtClean="0"/>
              <a:t>introduce </a:t>
            </a:r>
            <a:r>
              <a:rPr lang="en-GB" sz="2400" dirty="0"/>
              <a:t>an </a:t>
            </a:r>
            <a:r>
              <a:rPr lang="en-GB" sz="2400" dirty="0">
                <a:solidFill>
                  <a:srgbClr val="0000FF"/>
                </a:solidFill>
              </a:rPr>
              <a:t>equivalence relation </a:t>
            </a:r>
            <a:r>
              <a:rPr lang="en-GB" sz="2400" dirty="0" smtClean="0"/>
              <a:t>(</a:t>
            </a:r>
            <a:r>
              <a:rPr lang="en-GB" sz="2400" dirty="0" err="1" smtClean="0">
                <a:latin typeface="Lucida Console" panose="020B0609040504020204" pitchFamily="49" charset="0"/>
              </a:rPr>
              <a:t>owl:sameAs</a:t>
            </a:r>
            <a:r>
              <a:rPr lang="en-GB" sz="2400" dirty="0" smtClean="0"/>
              <a:t>) among </a:t>
            </a:r>
            <a:r>
              <a:rPr lang="en-GB" sz="2400" dirty="0"/>
              <a:t>entity </a:t>
            </a:r>
            <a:r>
              <a:rPr lang="en-GB" sz="2400" dirty="0" smtClean="0"/>
              <a:t>descriptions</a:t>
            </a:r>
            <a:endParaRPr lang="en-US" sz="2400" dirty="0" smtClean="0"/>
          </a:p>
          <a:p>
            <a:pPr lvl="1"/>
            <a:r>
              <a:rPr lang="en-US" dirty="0" smtClean="0">
                <a:solidFill>
                  <a:srgbClr val="0000FF"/>
                </a:solidFill>
              </a:rPr>
              <a:t>Reflexivity</a:t>
            </a:r>
            <a:r>
              <a:rPr lang="en-US" dirty="0" smtClean="0"/>
              <a:t>: </a:t>
            </a:r>
            <a:r>
              <a:rPr lang="en-US" dirty="0"/>
              <a:t>∀</a:t>
            </a:r>
            <a:r>
              <a:rPr lang="en-US" dirty="0" err="1"/>
              <a:t>e</a:t>
            </a:r>
            <a:r>
              <a:rPr lang="en-US" baseline="-25000" dirty="0" err="1"/>
              <a:t>i</a:t>
            </a:r>
            <a:r>
              <a:rPr lang="en-US" dirty="0"/>
              <a:t> ∈ E if M(</a:t>
            </a:r>
            <a:r>
              <a:rPr lang="en-US" dirty="0" err="1"/>
              <a:t>e</a:t>
            </a:r>
            <a:r>
              <a:rPr lang="en-US" baseline="-25000" dirty="0" err="1"/>
              <a:t>i</a:t>
            </a:r>
            <a:r>
              <a:rPr lang="en-US" dirty="0"/>
              <a:t>, </a:t>
            </a:r>
            <a:r>
              <a:rPr lang="en-US" dirty="0" err="1"/>
              <a:t>e</a:t>
            </a:r>
            <a:r>
              <a:rPr lang="en-US" baseline="-25000" dirty="0" err="1"/>
              <a:t>i</a:t>
            </a:r>
            <a:r>
              <a:rPr lang="en-US" dirty="0"/>
              <a:t>) = </a:t>
            </a:r>
            <a:r>
              <a:rPr lang="en-US" dirty="0" smtClean="0"/>
              <a:t>true</a:t>
            </a:r>
          </a:p>
          <a:p>
            <a:pPr lvl="1"/>
            <a:r>
              <a:rPr lang="en-US" dirty="0" smtClean="0">
                <a:solidFill>
                  <a:srgbClr val="0000FF"/>
                </a:solidFill>
              </a:rPr>
              <a:t>Symmetry</a:t>
            </a:r>
            <a:r>
              <a:rPr lang="en-US" dirty="0" smtClean="0"/>
              <a:t>: </a:t>
            </a:r>
            <a:r>
              <a:rPr lang="en-US" dirty="0"/>
              <a:t>∀</a:t>
            </a:r>
            <a:r>
              <a:rPr lang="en-US" dirty="0" err="1"/>
              <a:t>e</a:t>
            </a:r>
            <a:r>
              <a:rPr lang="en-US" baseline="-25000" dirty="0" err="1"/>
              <a:t>i</a:t>
            </a:r>
            <a:r>
              <a:rPr lang="en-US" dirty="0"/>
              <a:t>, e</a:t>
            </a:r>
            <a:r>
              <a:rPr lang="en-US" baseline="-25000" dirty="0"/>
              <a:t>j</a:t>
            </a:r>
            <a:r>
              <a:rPr lang="en-US" dirty="0"/>
              <a:t> ∈ E </a:t>
            </a:r>
            <a:r>
              <a:rPr lang="en-US" dirty="0" smtClean="0"/>
              <a:t>M(</a:t>
            </a:r>
            <a:r>
              <a:rPr lang="en-US" dirty="0" err="1" smtClean="0"/>
              <a:t>e</a:t>
            </a:r>
            <a:r>
              <a:rPr lang="en-US" baseline="-25000" dirty="0" err="1" smtClean="0"/>
              <a:t>i</a:t>
            </a:r>
            <a:r>
              <a:rPr lang="en-US" dirty="0"/>
              <a:t>, e</a:t>
            </a:r>
            <a:r>
              <a:rPr lang="en-US" baseline="-25000" dirty="0"/>
              <a:t>j</a:t>
            </a:r>
            <a:r>
              <a:rPr lang="en-US" dirty="0"/>
              <a:t>) </a:t>
            </a:r>
            <a:r>
              <a:rPr lang="en-US" dirty="0" smtClean="0"/>
              <a:t>= M(e</a:t>
            </a:r>
            <a:r>
              <a:rPr lang="en-US" baseline="-25000" dirty="0" smtClean="0"/>
              <a:t>j </a:t>
            </a:r>
            <a:r>
              <a:rPr lang="en-US" dirty="0"/>
              <a:t>,</a:t>
            </a:r>
            <a:r>
              <a:rPr lang="en-US" dirty="0" err="1"/>
              <a:t>e</a:t>
            </a:r>
            <a:r>
              <a:rPr lang="en-US" baseline="-25000" dirty="0" err="1"/>
              <a:t>i</a:t>
            </a:r>
            <a:r>
              <a:rPr lang="en-US" dirty="0" smtClean="0"/>
              <a:t>)</a:t>
            </a:r>
          </a:p>
          <a:p>
            <a:pPr lvl="1"/>
            <a:r>
              <a:rPr lang="en-US" dirty="0" smtClean="0">
                <a:solidFill>
                  <a:srgbClr val="0000FF"/>
                </a:solidFill>
              </a:rPr>
              <a:t>Transitivity</a:t>
            </a:r>
            <a:r>
              <a:rPr lang="en-US" dirty="0" smtClean="0"/>
              <a:t>: </a:t>
            </a:r>
            <a:r>
              <a:rPr lang="en-US" dirty="0"/>
              <a:t>∀</a:t>
            </a:r>
            <a:r>
              <a:rPr lang="en-US" dirty="0" err="1"/>
              <a:t>e</a:t>
            </a:r>
            <a:r>
              <a:rPr lang="en-US" baseline="-25000" dirty="0" err="1"/>
              <a:t>i</a:t>
            </a:r>
            <a:r>
              <a:rPr lang="en-US" dirty="0"/>
              <a:t>, e</a:t>
            </a:r>
            <a:r>
              <a:rPr lang="en-US" baseline="-25000" dirty="0"/>
              <a:t>j</a:t>
            </a:r>
            <a:r>
              <a:rPr lang="en-US" dirty="0"/>
              <a:t>, </a:t>
            </a:r>
            <a:r>
              <a:rPr lang="en-US" dirty="0" err="1"/>
              <a:t>e</a:t>
            </a:r>
            <a:r>
              <a:rPr lang="en-US" baseline="-25000" dirty="0" err="1"/>
              <a:t>k</a:t>
            </a:r>
            <a:r>
              <a:rPr lang="en-US" dirty="0"/>
              <a:t> ∈ E </a:t>
            </a:r>
            <a:r>
              <a:rPr lang="en-US" dirty="0" smtClean="0"/>
              <a:t>if </a:t>
            </a:r>
            <a:r>
              <a:rPr lang="en-US" dirty="0"/>
              <a:t>M(</a:t>
            </a:r>
            <a:r>
              <a:rPr lang="en-US" dirty="0" err="1"/>
              <a:t>e</a:t>
            </a:r>
            <a:r>
              <a:rPr lang="en-US" baseline="-25000" dirty="0" err="1"/>
              <a:t>i</a:t>
            </a:r>
            <a:r>
              <a:rPr lang="en-US" dirty="0"/>
              <a:t>, e</a:t>
            </a:r>
            <a:r>
              <a:rPr lang="en-US" baseline="-25000" dirty="0"/>
              <a:t>j</a:t>
            </a:r>
            <a:r>
              <a:rPr lang="en-US" dirty="0"/>
              <a:t>) </a:t>
            </a:r>
            <a:r>
              <a:rPr lang="en-US" dirty="0" smtClean="0"/>
              <a:t>= true and M(e</a:t>
            </a:r>
            <a:r>
              <a:rPr lang="en-US" baseline="-25000" dirty="0" smtClean="0"/>
              <a:t>j</a:t>
            </a:r>
            <a:r>
              <a:rPr lang="en-US" dirty="0" smtClean="0"/>
              <a:t>, </a:t>
            </a:r>
            <a:r>
              <a:rPr lang="en-US" dirty="0" err="1" smtClean="0"/>
              <a:t>e</a:t>
            </a:r>
            <a:r>
              <a:rPr lang="en-US" baseline="-25000" dirty="0" err="1" smtClean="0"/>
              <a:t>k</a:t>
            </a:r>
            <a:r>
              <a:rPr lang="en-US" dirty="0" smtClean="0"/>
              <a:t>) </a:t>
            </a:r>
            <a:r>
              <a:rPr lang="en-US" dirty="0"/>
              <a:t>= true</a:t>
            </a:r>
            <a:r>
              <a:rPr lang="en-US" dirty="0" smtClean="0"/>
              <a:t> then </a:t>
            </a:r>
            <a:r>
              <a:rPr lang="en-US" dirty="0"/>
              <a:t>M(</a:t>
            </a:r>
            <a:r>
              <a:rPr lang="en-US" dirty="0" err="1"/>
              <a:t>e</a:t>
            </a:r>
            <a:r>
              <a:rPr lang="en-US" baseline="-25000" dirty="0" err="1"/>
              <a:t>i</a:t>
            </a:r>
            <a:r>
              <a:rPr lang="en-US" dirty="0"/>
              <a:t>, </a:t>
            </a:r>
            <a:r>
              <a:rPr lang="en-US" dirty="0" err="1" smtClean="0"/>
              <a:t>e</a:t>
            </a:r>
            <a:r>
              <a:rPr lang="en-US" baseline="-25000" dirty="0" err="1" smtClean="0"/>
              <a:t>k</a:t>
            </a:r>
            <a:r>
              <a:rPr lang="en-US" dirty="0" smtClean="0"/>
              <a:t>) </a:t>
            </a:r>
            <a:r>
              <a:rPr lang="en-US" dirty="0"/>
              <a:t>= true </a:t>
            </a:r>
          </a:p>
          <a:p>
            <a:endParaRPr lang="en-US" sz="2400" dirty="0" smtClean="0">
              <a:solidFill>
                <a:srgbClr val="0000FF"/>
              </a:solidFill>
            </a:endParaRPr>
          </a:p>
          <a:p>
            <a:r>
              <a:rPr lang="en-US" sz="2400" dirty="0" smtClean="0">
                <a:solidFill>
                  <a:srgbClr val="0000FF"/>
                </a:solidFill>
              </a:rPr>
              <a:t>Additional properties </a:t>
            </a:r>
            <a:r>
              <a:rPr lang="en-US" sz="2400" dirty="0" smtClean="0"/>
              <a:t>are useful when linking &amp; repairing entities</a:t>
            </a:r>
          </a:p>
          <a:p>
            <a:pPr lvl="1"/>
            <a:r>
              <a:rPr lang="en-US" dirty="0" smtClean="0">
                <a:solidFill>
                  <a:srgbClr val="0000FF"/>
                </a:solidFill>
              </a:rPr>
              <a:t>Exclusivity </a:t>
            </a:r>
            <a:r>
              <a:rPr lang="en-US" dirty="0" smtClean="0"/>
              <a:t>(1-1 Assumption): </a:t>
            </a:r>
            <a:r>
              <a:rPr lang="en-US" dirty="0"/>
              <a:t>∀</a:t>
            </a:r>
            <a:r>
              <a:rPr lang="en-US" dirty="0" err="1" smtClean="0"/>
              <a:t>e</a:t>
            </a:r>
            <a:r>
              <a:rPr lang="en-US" baseline="-25000" dirty="0" err="1" smtClean="0"/>
              <a:t>i</a:t>
            </a:r>
            <a:r>
              <a:rPr lang="en-US" dirty="0" smtClean="0"/>
              <a:t> , </a:t>
            </a:r>
            <a:r>
              <a:rPr lang="en-US" dirty="0" err="1" smtClean="0"/>
              <a:t>e</a:t>
            </a:r>
            <a:r>
              <a:rPr lang="en-US" baseline="-25000" dirty="0" err="1" smtClean="0"/>
              <a:t>k</a:t>
            </a:r>
            <a:r>
              <a:rPr lang="en-US" dirty="0" smtClean="0"/>
              <a:t> ∈ </a:t>
            </a:r>
            <a:r>
              <a:rPr lang="en-US" dirty="0"/>
              <a:t>E </a:t>
            </a:r>
            <a:r>
              <a:rPr lang="en-US" dirty="0" smtClean="0"/>
              <a:t>and ∀e</a:t>
            </a:r>
            <a:r>
              <a:rPr lang="en-US" baseline="-25000" dirty="0" smtClean="0"/>
              <a:t>j</a:t>
            </a:r>
            <a:r>
              <a:rPr lang="en-US" dirty="0" smtClean="0"/>
              <a:t> </a:t>
            </a:r>
            <a:r>
              <a:rPr lang="en-US" dirty="0"/>
              <a:t>∈ </a:t>
            </a:r>
            <a:r>
              <a:rPr lang="en-US" dirty="0" smtClean="0"/>
              <a:t>E’ if </a:t>
            </a:r>
            <a:r>
              <a:rPr lang="en-US" dirty="0"/>
              <a:t>M(</a:t>
            </a:r>
            <a:r>
              <a:rPr lang="en-US" dirty="0" err="1"/>
              <a:t>e</a:t>
            </a:r>
            <a:r>
              <a:rPr lang="en-US" baseline="-25000" dirty="0" err="1"/>
              <a:t>i</a:t>
            </a:r>
            <a:r>
              <a:rPr lang="en-US" dirty="0"/>
              <a:t>, e</a:t>
            </a:r>
            <a:r>
              <a:rPr lang="en-US" baseline="-25000" dirty="0"/>
              <a:t>j</a:t>
            </a:r>
            <a:r>
              <a:rPr lang="en-US" dirty="0"/>
              <a:t>) = true </a:t>
            </a:r>
            <a:r>
              <a:rPr lang="en-US" dirty="0" smtClean="0"/>
              <a:t>then M(</a:t>
            </a:r>
            <a:r>
              <a:rPr lang="en-US" dirty="0" err="1" smtClean="0"/>
              <a:t>e</a:t>
            </a:r>
            <a:r>
              <a:rPr lang="en-US" baseline="-25000" dirty="0" err="1" smtClean="0"/>
              <a:t>k</a:t>
            </a:r>
            <a:r>
              <a:rPr lang="en-US" dirty="0" smtClean="0"/>
              <a:t>, </a:t>
            </a:r>
            <a:r>
              <a:rPr lang="en-US" dirty="0"/>
              <a:t>e</a:t>
            </a:r>
            <a:r>
              <a:rPr lang="en-US" baseline="-25000" dirty="0"/>
              <a:t>j</a:t>
            </a:r>
            <a:r>
              <a:rPr lang="en-US" dirty="0"/>
              <a:t>) = </a:t>
            </a:r>
            <a:r>
              <a:rPr lang="en-US" dirty="0" smtClean="0"/>
              <a:t>false </a:t>
            </a:r>
          </a:p>
          <a:p>
            <a:pPr lvl="1"/>
            <a:r>
              <a:rPr lang="en-US" dirty="0" smtClean="0">
                <a:solidFill>
                  <a:srgbClr val="0000FF"/>
                </a:solidFill>
              </a:rPr>
              <a:t>Functional Dependency</a:t>
            </a:r>
            <a:r>
              <a:rPr lang="en-US" dirty="0" smtClean="0"/>
              <a:t>: </a:t>
            </a:r>
            <a:r>
              <a:rPr lang="en-US" dirty="0"/>
              <a:t>∀</a:t>
            </a:r>
            <a:r>
              <a:rPr lang="en-US" dirty="0" err="1"/>
              <a:t>e</a:t>
            </a:r>
            <a:r>
              <a:rPr lang="en-US" baseline="-25000" dirty="0" err="1"/>
              <a:t>i</a:t>
            </a:r>
            <a:r>
              <a:rPr lang="en-US" dirty="0"/>
              <a:t>, e</a:t>
            </a:r>
            <a:r>
              <a:rPr lang="en-US" baseline="-25000" dirty="0"/>
              <a:t>j</a:t>
            </a:r>
            <a:r>
              <a:rPr lang="en-US" dirty="0"/>
              <a:t>, </a:t>
            </a:r>
            <a:r>
              <a:rPr lang="en-US" dirty="0" err="1" smtClean="0"/>
              <a:t>e</a:t>
            </a:r>
            <a:r>
              <a:rPr lang="en-US" baseline="-25000" dirty="0" err="1" smtClean="0"/>
              <a:t>k</a:t>
            </a:r>
            <a:r>
              <a:rPr lang="en-US" dirty="0" smtClean="0"/>
              <a:t>, e</a:t>
            </a:r>
            <a:r>
              <a:rPr lang="en-US" baseline="-25000" dirty="0" smtClean="0"/>
              <a:t>l </a:t>
            </a:r>
            <a:r>
              <a:rPr lang="en-US" dirty="0" smtClean="0"/>
              <a:t>∈ </a:t>
            </a:r>
            <a:r>
              <a:rPr lang="en-US" dirty="0"/>
              <a:t>E </a:t>
            </a:r>
            <a:r>
              <a:rPr lang="en-US" dirty="0" smtClean="0"/>
              <a:t>where </a:t>
            </a:r>
            <a:r>
              <a:rPr lang="en-US" dirty="0" err="1" smtClean="0"/>
              <a:t>e</a:t>
            </a:r>
            <a:r>
              <a:rPr lang="en-US" baseline="-25000" dirty="0" err="1" smtClean="0"/>
              <a:t>i</a:t>
            </a:r>
            <a:r>
              <a:rPr lang="en-US" dirty="0" smtClean="0"/>
              <a:t> </a:t>
            </a:r>
            <a:r>
              <a:rPr lang="en-US" dirty="0" smtClean="0">
                <a:sym typeface="Symbol" panose="05050102010706020507" pitchFamily="18" charset="2"/>
              </a:rPr>
              <a:t></a:t>
            </a:r>
            <a:r>
              <a:rPr lang="en-US" dirty="0" smtClean="0"/>
              <a:t> </a:t>
            </a:r>
            <a:r>
              <a:rPr lang="en-US" dirty="0" err="1" smtClean="0"/>
              <a:t>e</a:t>
            </a:r>
            <a:r>
              <a:rPr lang="en-US" baseline="-25000" dirty="0" err="1"/>
              <a:t>k</a:t>
            </a:r>
            <a:r>
              <a:rPr lang="en-US" baseline="-25000" dirty="0" smtClean="0"/>
              <a:t> </a:t>
            </a:r>
            <a:r>
              <a:rPr lang="en-US" dirty="0"/>
              <a:t>and </a:t>
            </a:r>
            <a:r>
              <a:rPr lang="en-US" dirty="0" smtClean="0"/>
              <a:t>e</a:t>
            </a:r>
            <a:r>
              <a:rPr lang="en-US" baseline="-25000" dirty="0"/>
              <a:t>j</a:t>
            </a:r>
            <a:r>
              <a:rPr lang="en-US" dirty="0" smtClean="0"/>
              <a:t> </a:t>
            </a:r>
            <a:r>
              <a:rPr lang="en-US" dirty="0">
                <a:sym typeface="Symbol" panose="05050102010706020507" pitchFamily="18" charset="2"/>
              </a:rPr>
              <a:t></a:t>
            </a:r>
            <a:r>
              <a:rPr lang="en-US" dirty="0"/>
              <a:t> </a:t>
            </a:r>
            <a:r>
              <a:rPr lang="en-US" dirty="0" smtClean="0"/>
              <a:t>e</a:t>
            </a:r>
            <a:r>
              <a:rPr lang="en-US" baseline="-25000" dirty="0" smtClean="0"/>
              <a:t>l </a:t>
            </a:r>
            <a:r>
              <a:rPr lang="en-US" dirty="0" smtClean="0"/>
              <a:t>if M(</a:t>
            </a:r>
            <a:r>
              <a:rPr lang="en-US" dirty="0" err="1" smtClean="0"/>
              <a:t>e</a:t>
            </a:r>
            <a:r>
              <a:rPr lang="en-US" baseline="-25000" dirty="0" err="1" smtClean="0"/>
              <a:t>i</a:t>
            </a:r>
            <a:r>
              <a:rPr lang="en-US" dirty="0" smtClean="0"/>
              <a:t>, e</a:t>
            </a:r>
            <a:r>
              <a:rPr lang="en-US" baseline="-25000" dirty="0"/>
              <a:t>j</a:t>
            </a:r>
            <a:r>
              <a:rPr lang="en-US" dirty="0" smtClean="0"/>
              <a:t>) </a:t>
            </a:r>
            <a:r>
              <a:rPr lang="en-US" dirty="0"/>
              <a:t>= true then </a:t>
            </a:r>
            <a:r>
              <a:rPr lang="en-US" dirty="0" smtClean="0"/>
              <a:t>M(</a:t>
            </a:r>
            <a:r>
              <a:rPr lang="en-US" dirty="0" err="1" smtClean="0"/>
              <a:t>e</a:t>
            </a:r>
            <a:r>
              <a:rPr lang="en-US" baseline="-25000" dirty="0" err="1"/>
              <a:t>k</a:t>
            </a:r>
            <a:r>
              <a:rPr lang="en-US" dirty="0" smtClean="0"/>
              <a:t>, e</a:t>
            </a:r>
            <a:r>
              <a:rPr lang="en-US" baseline="-25000" dirty="0"/>
              <a:t>l</a:t>
            </a:r>
            <a:r>
              <a:rPr lang="en-US" dirty="0" smtClean="0"/>
              <a:t>) </a:t>
            </a:r>
            <a:r>
              <a:rPr lang="en-US" dirty="0"/>
              <a:t>= true </a:t>
            </a:r>
          </a:p>
          <a:p>
            <a:endParaRPr lang="el-GR" sz="2400" dirty="0"/>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5</a:t>
            </a:fld>
            <a:endParaRPr lang="en-US" dirty="0"/>
          </a:p>
        </p:txBody>
      </p:sp>
    </p:spTree>
    <p:extLst>
      <p:ext uri="{BB962C8B-B14F-4D97-AF65-F5344CB8AC3E}">
        <p14:creationId xmlns:p14="http://schemas.microsoft.com/office/powerpoint/2010/main" val="3435368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1514" y="0"/>
            <a:ext cx="7805737" cy="713433"/>
          </a:xfrm>
        </p:spPr>
        <p:txBody>
          <a:bodyPr/>
          <a:lstStyle/>
          <a:p>
            <a:r>
              <a:rPr lang="en-US" dirty="0" smtClean="0"/>
              <a:t>Entity Resolution - Similarity</a:t>
            </a:r>
            <a:endParaRPr lang="en-US" dirty="0"/>
          </a:p>
        </p:txBody>
      </p:sp>
      <p:sp>
        <p:nvSpPr>
          <p:cNvPr id="3" name="Content Placeholder 2"/>
          <p:cNvSpPr>
            <a:spLocks noGrp="1"/>
          </p:cNvSpPr>
          <p:nvPr>
            <p:ph idx="1"/>
          </p:nvPr>
        </p:nvSpPr>
        <p:spPr>
          <a:xfrm>
            <a:off x="-1" y="886748"/>
            <a:ext cx="9144001" cy="5407725"/>
          </a:xfrm>
        </p:spPr>
        <p:txBody>
          <a:bodyPr>
            <a:normAutofit/>
          </a:bodyPr>
          <a:lstStyle/>
          <a:p>
            <a:r>
              <a:rPr lang="en-GB" sz="2400" dirty="0" smtClean="0"/>
              <a:t>In </a:t>
            </a:r>
            <a:r>
              <a:rPr lang="en-GB" sz="2400" dirty="0"/>
              <a:t>practice, the match function is defined via a </a:t>
            </a:r>
            <a:r>
              <a:rPr lang="en-GB" sz="2400" dirty="0">
                <a:solidFill>
                  <a:srgbClr val="0000FF"/>
                </a:solidFill>
              </a:rPr>
              <a:t>similarity function </a:t>
            </a:r>
            <a:r>
              <a:rPr lang="en-GB" sz="2400" b="1" dirty="0" smtClean="0">
                <a:latin typeface="Lucida Console" panose="020B0609040504020204" pitchFamily="49" charset="0"/>
              </a:rPr>
              <a:t>sim()</a:t>
            </a:r>
            <a:r>
              <a:rPr lang="en-GB" sz="2400" dirty="0" smtClean="0"/>
              <a:t>, </a:t>
            </a:r>
            <a:r>
              <a:rPr lang="en-GB" sz="2400" dirty="0"/>
              <a:t>measuring </a:t>
            </a:r>
            <a:r>
              <a:rPr lang="en-GB" sz="2400" dirty="0" smtClean="0"/>
              <a:t>how similar </a:t>
            </a:r>
            <a:r>
              <a:rPr lang="en-GB" sz="2400" dirty="0"/>
              <a:t>two entity descriptions are to each other, according to certain </a:t>
            </a:r>
            <a:r>
              <a:rPr lang="en-GB" sz="2400" dirty="0" smtClean="0"/>
              <a:t>comparison criteria  </a:t>
            </a:r>
            <a:endParaRPr lang="en-US" sz="2400" dirty="0" smtClean="0"/>
          </a:p>
          <a:p>
            <a:r>
              <a:rPr lang="en-US" sz="2400" dirty="0" smtClean="0"/>
              <a:t>Given </a:t>
            </a:r>
            <a:r>
              <a:rPr lang="en-US" sz="2400" dirty="0"/>
              <a:t>a </a:t>
            </a:r>
            <a:r>
              <a:rPr lang="en-US" sz="2400" dirty="0">
                <a:solidFill>
                  <a:srgbClr val="0000FF"/>
                </a:solidFill>
              </a:rPr>
              <a:t>similarity threshold t</a:t>
            </a:r>
            <a:r>
              <a:rPr lang="en-US" sz="2400" dirty="0"/>
              <a:t>:</a:t>
            </a:r>
          </a:p>
          <a:p>
            <a:pPr lvl="1"/>
            <a:r>
              <a:rPr lang="en-US" dirty="0">
                <a:latin typeface="Lucida Console" panose="020B0609040504020204" pitchFamily="49" charset="0"/>
              </a:rPr>
              <a:t>M(</a:t>
            </a:r>
            <a:r>
              <a:rPr lang="en-US" dirty="0" err="1">
                <a:latin typeface="Lucida Console" panose="020B0609040504020204" pitchFamily="49" charset="0"/>
              </a:rPr>
              <a:t>e</a:t>
            </a:r>
            <a:r>
              <a:rPr lang="en-US" baseline="-25000" dirty="0" err="1">
                <a:latin typeface="Lucida Console" panose="020B0609040504020204" pitchFamily="49" charset="0"/>
              </a:rPr>
              <a:t>i</a:t>
            </a:r>
            <a:r>
              <a:rPr lang="en-US" dirty="0">
                <a:latin typeface="Lucida Console" panose="020B0609040504020204" pitchFamily="49" charset="0"/>
              </a:rPr>
              <a:t>, </a:t>
            </a:r>
            <a:r>
              <a:rPr lang="en-US" dirty="0" err="1">
                <a:latin typeface="Lucida Console" panose="020B0609040504020204" pitchFamily="49" charset="0"/>
              </a:rPr>
              <a:t>e</a:t>
            </a:r>
            <a:r>
              <a:rPr lang="en-US" baseline="-25000" dirty="0" err="1">
                <a:latin typeface="Lucida Console" panose="020B0609040504020204" pitchFamily="49" charset="0"/>
              </a:rPr>
              <a:t>j</a:t>
            </a:r>
            <a:r>
              <a:rPr lang="en-US" dirty="0">
                <a:latin typeface="Lucida Console" panose="020B0609040504020204" pitchFamily="49" charset="0"/>
              </a:rPr>
              <a:t>)</a:t>
            </a:r>
            <a:r>
              <a:rPr lang="en-US" dirty="0"/>
              <a:t> = true, if </a:t>
            </a:r>
            <a:r>
              <a:rPr lang="en-US" dirty="0">
                <a:latin typeface="Lucida Console" panose="020B0609040504020204" pitchFamily="49" charset="0"/>
              </a:rPr>
              <a:t>sim(</a:t>
            </a:r>
            <a:r>
              <a:rPr lang="en-US" dirty="0" err="1">
                <a:latin typeface="Lucida Console" panose="020B0609040504020204" pitchFamily="49" charset="0"/>
              </a:rPr>
              <a:t>e</a:t>
            </a:r>
            <a:r>
              <a:rPr lang="en-US" baseline="-25000" dirty="0" err="1">
                <a:latin typeface="Lucida Console" panose="020B0609040504020204" pitchFamily="49" charset="0"/>
              </a:rPr>
              <a:t>i</a:t>
            </a:r>
            <a:r>
              <a:rPr lang="en-US" dirty="0">
                <a:latin typeface="Lucida Console" panose="020B0609040504020204" pitchFamily="49" charset="0"/>
              </a:rPr>
              <a:t>, </a:t>
            </a:r>
            <a:r>
              <a:rPr lang="en-US" dirty="0" err="1">
                <a:latin typeface="Lucida Console" panose="020B0609040504020204" pitchFamily="49" charset="0"/>
              </a:rPr>
              <a:t>e</a:t>
            </a:r>
            <a:r>
              <a:rPr lang="en-US" baseline="-25000" dirty="0" err="1">
                <a:latin typeface="Lucida Console" panose="020B0609040504020204" pitchFamily="49" charset="0"/>
              </a:rPr>
              <a:t>j</a:t>
            </a:r>
            <a:r>
              <a:rPr lang="en-US" dirty="0">
                <a:latin typeface="Lucida Console" panose="020B0609040504020204" pitchFamily="49" charset="0"/>
              </a:rPr>
              <a:t>)</a:t>
            </a:r>
            <a:r>
              <a:rPr lang="en-US" dirty="0"/>
              <a:t> ≥ </a:t>
            </a:r>
            <a:r>
              <a:rPr lang="en-US" dirty="0" smtClean="0">
                <a:sym typeface="Symbol" panose="05050102010706020507" pitchFamily="18" charset="2"/>
              </a:rPr>
              <a:t></a:t>
            </a:r>
            <a:r>
              <a:rPr lang="en-US" dirty="0" smtClean="0"/>
              <a:t> </a:t>
            </a:r>
            <a:endParaRPr lang="en-US" dirty="0"/>
          </a:p>
          <a:p>
            <a:pPr lvl="1"/>
            <a:r>
              <a:rPr lang="en-US" dirty="0">
                <a:latin typeface="Lucida Console" panose="020B0609040504020204" pitchFamily="49" charset="0"/>
              </a:rPr>
              <a:t>M(</a:t>
            </a:r>
            <a:r>
              <a:rPr lang="en-US" dirty="0" err="1">
                <a:latin typeface="Lucida Console" panose="020B0609040504020204" pitchFamily="49" charset="0"/>
              </a:rPr>
              <a:t>e</a:t>
            </a:r>
            <a:r>
              <a:rPr lang="en-US" baseline="-25000" dirty="0" err="1">
                <a:latin typeface="Lucida Console" panose="020B0609040504020204" pitchFamily="49" charset="0"/>
              </a:rPr>
              <a:t>i</a:t>
            </a:r>
            <a:r>
              <a:rPr lang="en-US" dirty="0">
                <a:latin typeface="Lucida Console" panose="020B0609040504020204" pitchFamily="49" charset="0"/>
              </a:rPr>
              <a:t>, </a:t>
            </a:r>
            <a:r>
              <a:rPr lang="en-US" dirty="0" err="1">
                <a:latin typeface="Lucida Console" panose="020B0609040504020204" pitchFamily="49" charset="0"/>
              </a:rPr>
              <a:t>e</a:t>
            </a:r>
            <a:r>
              <a:rPr lang="en-US" baseline="-25000" dirty="0" err="1">
                <a:latin typeface="Lucida Console" panose="020B0609040504020204" pitchFamily="49" charset="0"/>
              </a:rPr>
              <a:t>j</a:t>
            </a:r>
            <a:r>
              <a:rPr lang="en-US" dirty="0" smtClean="0">
                <a:latin typeface="Lucida Console" panose="020B0609040504020204" pitchFamily="49" charset="0"/>
              </a:rPr>
              <a:t>) </a:t>
            </a:r>
            <a:r>
              <a:rPr lang="en-US" dirty="0" smtClean="0"/>
              <a:t>= </a:t>
            </a:r>
            <a:r>
              <a:rPr lang="en-US" dirty="0"/>
              <a:t>false, </a:t>
            </a:r>
            <a:r>
              <a:rPr lang="en-US" dirty="0" smtClean="0"/>
              <a:t>otherwise</a:t>
            </a:r>
            <a:endParaRPr lang="en-GB" sz="2400" dirty="0" smtClean="0"/>
          </a:p>
          <a:p>
            <a:r>
              <a:rPr lang="en-GB" sz="2400" dirty="0" smtClean="0">
                <a:solidFill>
                  <a:srgbClr val="0000FF"/>
                </a:solidFill>
              </a:rPr>
              <a:t>ML techniques for automatically learning similarity measures are challenged by a Web-scale entity resolution</a:t>
            </a:r>
            <a:r>
              <a:rPr lang="en-GB" sz="2400" dirty="0" smtClean="0"/>
              <a:t> [</a:t>
            </a:r>
            <a:r>
              <a:rPr lang="en-GB" sz="2400" dirty="0" err="1" smtClean="0"/>
              <a:t>Köpcke</a:t>
            </a:r>
            <a:r>
              <a:rPr lang="en-GB" sz="2400" dirty="0" smtClean="0"/>
              <a:t> et al. 2010]</a:t>
            </a:r>
          </a:p>
          <a:p>
            <a:pPr lvl="1"/>
            <a:r>
              <a:rPr lang="en-GB" dirty="0"/>
              <a:t>a</a:t>
            </a:r>
            <a:r>
              <a:rPr lang="en-GB" dirty="0" smtClean="0"/>
              <a:t>daptive learning techniques require </a:t>
            </a:r>
            <a:r>
              <a:rPr lang="en-GB" dirty="0"/>
              <a:t>training data for each domain [Tejada et al. 2002] </a:t>
            </a:r>
            <a:r>
              <a:rPr lang="en-GB" dirty="0" smtClean="0"/>
              <a:t>[</a:t>
            </a:r>
            <a:r>
              <a:rPr lang="en-GB" dirty="0" err="1" smtClean="0"/>
              <a:t>Bilenko</a:t>
            </a:r>
            <a:r>
              <a:rPr lang="en-GB" dirty="0" smtClean="0"/>
              <a:t> et al. 2003</a:t>
            </a:r>
            <a:r>
              <a:rPr lang="en-GB" dirty="0"/>
              <a:t>] </a:t>
            </a:r>
            <a:endParaRPr lang="en-GB" dirty="0" smtClean="0"/>
          </a:p>
          <a:p>
            <a:pPr lvl="1"/>
            <a:r>
              <a:rPr lang="en-GB" dirty="0" smtClean="0"/>
              <a:t>active learning techniques (threshold-based Boolean functions or linear classifiers) work well with highly similar descriptions [</a:t>
            </a:r>
            <a:r>
              <a:rPr lang="en-GB" dirty="0" err="1" smtClean="0"/>
              <a:t>Arasu</a:t>
            </a:r>
            <a:r>
              <a:rPr lang="en-GB" dirty="0" smtClean="0"/>
              <a:t> et al. 2010]</a:t>
            </a:r>
            <a:endParaRPr lang="en-US" dirty="0" smtClean="0"/>
          </a:p>
        </p:txBody>
      </p:sp>
      <p:sp>
        <p:nvSpPr>
          <p:cNvPr id="4" name="Slide Number Placeholder 3"/>
          <p:cNvSpPr>
            <a:spLocks noGrp="1"/>
          </p:cNvSpPr>
          <p:nvPr>
            <p:ph type="sldNum" sz="quarter" idx="4294967295"/>
          </p:nvPr>
        </p:nvSpPr>
        <p:spPr/>
        <p:txBody>
          <a:bodyPr/>
          <a:lstStyle/>
          <a:p>
            <a:fld id="{37D31466-1488-874A-B55D-8ADD87B09DC4}" type="slidenum">
              <a:rPr lang="en-US" smtClean="0"/>
              <a:pPr/>
              <a:t>6</a:t>
            </a:fld>
            <a:endParaRPr lang="en-US"/>
          </a:p>
        </p:txBody>
      </p:sp>
    </p:spTree>
    <p:extLst>
      <p:ext uri="{BB962C8B-B14F-4D97-AF65-F5344CB8AC3E}">
        <p14:creationId xmlns:p14="http://schemas.microsoft.com/office/powerpoint/2010/main" val="68010536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Image 4"/>
          <p:cNvPicPr>
            <a:picLocks noChangeAspect="1"/>
          </p:cNvPicPr>
          <p:nvPr/>
        </p:nvPicPr>
        <p:blipFill>
          <a:blip r:embed="rId3"/>
          <a:stretch>
            <a:fillRect/>
          </a:stretch>
        </p:blipFill>
        <p:spPr>
          <a:xfrm>
            <a:off x="1125368" y="3021859"/>
            <a:ext cx="7029450" cy="1504950"/>
          </a:xfrm>
          <a:prstGeom prst="rect">
            <a:avLst/>
          </a:prstGeom>
        </p:spPr>
      </p:pic>
      <p:sp>
        <p:nvSpPr>
          <p:cNvPr id="2" name="Titre 1"/>
          <p:cNvSpPr>
            <a:spLocks noGrp="1"/>
          </p:cNvSpPr>
          <p:nvPr>
            <p:ph type="title"/>
          </p:nvPr>
        </p:nvSpPr>
        <p:spPr>
          <a:xfrm>
            <a:off x="0" y="1"/>
            <a:ext cx="9143999" cy="690664"/>
          </a:xfrm>
        </p:spPr>
        <p:txBody>
          <a:bodyPr/>
          <a:lstStyle/>
          <a:p>
            <a:r>
              <a:rPr lang="it-IT" dirty="0" smtClean="0"/>
              <a:t>Fellegi &amp; Sunter Model [Science‘69]</a:t>
            </a:r>
            <a:endParaRPr lang="el-GR" dirty="0"/>
          </a:p>
        </p:txBody>
      </p:sp>
      <p:sp>
        <p:nvSpPr>
          <p:cNvPr id="3" name="Espace réservé du contenu 2"/>
          <p:cNvSpPr>
            <a:spLocks noGrp="1"/>
          </p:cNvSpPr>
          <p:nvPr>
            <p:ph idx="1"/>
          </p:nvPr>
        </p:nvSpPr>
        <p:spPr>
          <a:xfrm>
            <a:off x="0" y="894945"/>
            <a:ext cx="9251003" cy="5535038"/>
          </a:xfrm>
        </p:spPr>
        <p:txBody>
          <a:bodyPr/>
          <a:lstStyle/>
          <a:p>
            <a:r>
              <a:rPr lang="en-GB" sz="2400" dirty="0" smtClean="0"/>
              <a:t>Assuming an entity </a:t>
            </a:r>
            <a:r>
              <a:rPr lang="en-GB" sz="2400" dirty="0" smtClean="0">
                <a:solidFill>
                  <a:srgbClr val="0000FF"/>
                </a:solidFill>
              </a:rPr>
              <a:t>pair</a:t>
            </a:r>
            <a:r>
              <a:rPr lang="en-GB" sz="2400" dirty="0" smtClean="0"/>
              <a:t> </a:t>
            </a:r>
            <a:r>
              <a:rPr lang="en-GB" sz="2400" dirty="0" smtClean="0">
                <a:solidFill>
                  <a:srgbClr val="C00000"/>
                </a:solidFill>
                <a:sym typeface="Symbol" panose="05050102010706020507" pitchFamily="18" charset="2"/>
              </a:rPr>
              <a:t></a:t>
            </a:r>
            <a:r>
              <a:rPr lang="en-GB" sz="2400" dirty="0" smtClean="0"/>
              <a:t> = (e</a:t>
            </a:r>
            <a:r>
              <a:rPr lang="en-GB" sz="2400" baseline="-25000" dirty="0" smtClean="0"/>
              <a:t>1</a:t>
            </a:r>
            <a:r>
              <a:rPr lang="en-GB" sz="2400" dirty="0" smtClean="0"/>
              <a:t>, e</a:t>
            </a:r>
            <a:r>
              <a:rPr lang="en-GB" sz="2400" baseline="-25000" dirty="0" smtClean="0"/>
              <a:t>2</a:t>
            </a:r>
            <a:r>
              <a:rPr lang="en-GB" sz="2400" dirty="0" smtClean="0"/>
              <a:t>) and a </a:t>
            </a:r>
            <a:r>
              <a:rPr lang="en-GB" sz="2400" dirty="0" smtClean="0">
                <a:solidFill>
                  <a:srgbClr val="0000FF"/>
                </a:solidFill>
              </a:rPr>
              <a:t>comparison vector</a:t>
            </a:r>
            <a:r>
              <a:rPr lang="en-GB" sz="2400" dirty="0" smtClean="0"/>
              <a:t> </a:t>
            </a:r>
            <a:r>
              <a:rPr lang="en-GB" sz="2400" dirty="0" smtClean="0">
                <a:solidFill>
                  <a:srgbClr val="0000FF"/>
                </a:solidFill>
                <a:sym typeface="Symbol" panose="05050102010706020507" pitchFamily="18" charset="2"/>
              </a:rPr>
              <a:t></a:t>
            </a:r>
            <a:r>
              <a:rPr lang="en-GB" sz="2400" dirty="0" smtClean="0">
                <a:sym typeface="Symbol" panose="05050102010706020507" pitchFamily="18" charset="2"/>
              </a:rPr>
              <a:t> (for simplicity binary) of descriptions, M a set of </a:t>
            </a:r>
            <a:r>
              <a:rPr lang="en-GB" sz="2400" dirty="0" smtClean="0">
                <a:solidFill>
                  <a:srgbClr val="0000FF"/>
                </a:solidFill>
                <a:sym typeface="Symbol" panose="05050102010706020507" pitchFamily="18" charset="2"/>
              </a:rPr>
              <a:t>matching pai</a:t>
            </a:r>
            <a:r>
              <a:rPr lang="en-GB" sz="2400" dirty="0" smtClean="0">
                <a:sym typeface="Symbol" panose="05050102010706020507" pitchFamily="18" charset="2"/>
              </a:rPr>
              <a:t>rs, U a set of </a:t>
            </a:r>
            <a:r>
              <a:rPr lang="en-GB" sz="2400" dirty="0" smtClean="0">
                <a:solidFill>
                  <a:srgbClr val="0000FF"/>
                </a:solidFill>
                <a:sym typeface="Symbol" panose="05050102010706020507" pitchFamily="18" charset="2"/>
              </a:rPr>
              <a:t>non-­matching pairs</a:t>
            </a:r>
            <a:r>
              <a:rPr lang="en-GB" sz="2400" dirty="0" smtClean="0">
                <a:sym typeface="Symbol" panose="05050102010706020507" pitchFamily="18" charset="2"/>
              </a:rPr>
              <a:t>, the resolution decisions are based on : </a:t>
            </a:r>
          </a:p>
          <a:p>
            <a:pPr lvl="1"/>
            <a:r>
              <a:rPr lang="en-GB" dirty="0" smtClean="0">
                <a:latin typeface="Lucida Console" panose="020B0609040504020204" pitchFamily="49" charset="0"/>
                <a:sym typeface="Symbol" panose="05050102010706020507" pitchFamily="18" charset="2"/>
              </a:rPr>
              <a:t>R(</a:t>
            </a:r>
            <a:r>
              <a:rPr lang="en-GB" dirty="0">
                <a:solidFill>
                  <a:srgbClr val="C00000"/>
                </a:solidFill>
                <a:latin typeface="Lucida Console" panose="020B0609040504020204" pitchFamily="49" charset="0"/>
                <a:sym typeface="Symbol" panose="05050102010706020507" pitchFamily="18" charset="2"/>
              </a:rPr>
              <a:t></a:t>
            </a:r>
            <a:r>
              <a:rPr lang="en-GB" dirty="0" smtClean="0">
                <a:latin typeface="Lucida Console" panose="020B0609040504020204" pitchFamily="49" charset="0"/>
                <a:sym typeface="Symbol" panose="05050102010706020507" pitchFamily="18" charset="2"/>
              </a:rPr>
              <a:t>) = M(</a:t>
            </a:r>
            <a:r>
              <a:rPr lang="en-GB" dirty="0">
                <a:solidFill>
                  <a:srgbClr val="0000FF"/>
                </a:solidFill>
                <a:latin typeface="Lucida Console" panose="020B0609040504020204" pitchFamily="49" charset="0"/>
                <a:sym typeface="Symbol" panose="05050102010706020507" pitchFamily="18" charset="2"/>
              </a:rPr>
              <a:t></a:t>
            </a:r>
            <a:r>
              <a:rPr lang="en-GB" dirty="0" smtClean="0">
                <a:latin typeface="Lucida Console" panose="020B0609040504020204" pitchFamily="49" charset="0"/>
                <a:sym typeface="Symbol" panose="05050102010706020507" pitchFamily="18" charset="2"/>
              </a:rPr>
              <a:t>)/U(</a:t>
            </a:r>
            <a:r>
              <a:rPr lang="en-GB" dirty="0">
                <a:solidFill>
                  <a:srgbClr val="0000FF"/>
                </a:solidFill>
                <a:latin typeface="Lucida Console" panose="020B0609040504020204" pitchFamily="49" charset="0"/>
                <a:sym typeface="Symbol" panose="05050102010706020507" pitchFamily="18" charset="2"/>
              </a:rPr>
              <a:t></a:t>
            </a:r>
            <a:r>
              <a:rPr lang="en-GB" dirty="0" smtClean="0">
                <a:latin typeface="Lucida Console" panose="020B0609040504020204" pitchFamily="49" charset="0"/>
                <a:sym typeface="Symbol" panose="05050102010706020507" pitchFamily="18" charset="2"/>
              </a:rPr>
              <a:t>) = P(</a:t>
            </a:r>
            <a:r>
              <a:rPr lang="en-GB" dirty="0" smtClean="0">
                <a:solidFill>
                  <a:srgbClr val="0000FF"/>
                </a:solidFill>
                <a:latin typeface="Lucida Console" panose="020B0609040504020204" pitchFamily="49" charset="0"/>
                <a:sym typeface="Symbol" panose="05050102010706020507" pitchFamily="18" charset="2"/>
              </a:rPr>
              <a:t></a:t>
            </a:r>
            <a:r>
              <a:rPr lang="en-GB" dirty="0" smtClean="0">
                <a:latin typeface="Lucida Console" panose="020B0609040504020204" pitchFamily="49" charset="0"/>
                <a:sym typeface="Symbol" panose="05050102010706020507" pitchFamily="18" charset="2"/>
              </a:rPr>
              <a:t> | </a:t>
            </a:r>
            <a:r>
              <a:rPr lang="en-GB" dirty="0" smtClean="0">
                <a:solidFill>
                  <a:srgbClr val="C00000"/>
                </a:solidFill>
                <a:latin typeface="Lucida Console" panose="020B0609040504020204" pitchFamily="49" charset="0"/>
                <a:sym typeface="Symbol" panose="05050102010706020507" pitchFamily="18" charset="2"/>
              </a:rPr>
              <a:t></a:t>
            </a:r>
            <a:r>
              <a:rPr lang="en-GB" dirty="0" smtClean="0">
                <a:latin typeface="Lucida Console" panose="020B0609040504020204" pitchFamily="49" charset="0"/>
                <a:sym typeface="Symbol" panose="05050102010706020507" pitchFamily="18" charset="2"/>
              </a:rPr>
              <a:t>M) / </a:t>
            </a:r>
            <a:r>
              <a:rPr lang="en-GB" dirty="0">
                <a:latin typeface="Lucida Console" panose="020B0609040504020204" pitchFamily="49" charset="0"/>
                <a:sym typeface="Symbol" panose="05050102010706020507" pitchFamily="18" charset="2"/>
              </a:rPr>
              <a:t>P(</a:t>
            </a:r>
            <a:r>
              <a:rPr lang="en-GB" dirty="0">
                <a:solidFill>
                  <a:srgbClr val="0000FF"/>
                </a:solidFill>
                <a:latin typeface="Lucida Console" panose="020B0609040504020204" pitchFamily="49" charset="0"/>
                <a:sym typeface="Symbol" panose="05050102010706020507" pitchFamily="18" charset="2"/>
              </a:rPr>
              <a:t></a:t>
            </a:r>
            <a:r>
              <a:rPr lang="en-GB" dirty="0">
                <a:latin typeface="Lucida Console" panose="020B0609040504020204" pitchFamily="49" charset="0"/>
                <a:sym typeface="Symbol" panose="05050102010706020507" pitchFamily="18" charset="2"/>
              </a:rPr>
              <a:t> | </a:t>
            </a:r>
            <a:r>
              <a:rPr lang="en-GB" dirty="0" smtClean="0">
                <a:solidFill>
                  <a:srgbClr val="C00000"/>
                </a:solidFill>
                <a:latin typeface="Lucida Console" panose="020B0609040504020204" pitchFamily="49" charset="0"/>
                <a:sym typeface="Symbol" panose="05050102010706020507" pitchFamily="18" charset="2"/>
              </a:rPr>
              <a:t></a:t>
            </a:r>
            <a:r>
              <a:rPr lang="en-GB" dirty="0" smtClean="0">
                <a:latin typeface="Lucida Console" panose="020B0609040504020204" pitchFamily="49" charset="0"/>
                <a:sym typeface="Symbol" panose="05050102010706020507" pitchFamily="18" charset="2"/>
              </a:rPr>
              <a:t>U)</a:t>
            </a:r>
          </a:p>
          <a:p>
            <a:r>
              <a:rPr lang="en-GB" sz="2400" dirty="0" smtClean="0">
                <a:sym typeface="Symbol" panose="05050102010706020507" pitchFamily="18" charset="2"/>
              </a:rPr>
              <a:t>Resolution Rule: </a:t>
            </a:r>
            <a:r>
              <a:rPr lang="en-GB" sz="2400" dirty="0" smtClean="0">
                <a:latin typeface="Lucida Console" panose="020B0609040504020204" pitchFamily="49" charset="0"/>
                <a:sym typeface="Symbol" panose="05050102010706020507" pitchFamily="18" charset="2"/>
              </a:rPr>
              <a:t>R(</a:t>
            </a:r>
            <a:r>
              <a:rPr lang="en-GB" sz="2400" dirty="0" err="1" smtClean="0">
                <a:latin typeface="Lucida Console" panose="020B0609040504020204" pitchFamily="49" charset="0"/>
                <a:sym typeface="Symbol" panose="05050102010706020507" pitchFamily="18" charset="2"/>
              </a:rPr>
              <a:t>tl,tu</a:t>
            </a:r>
            <a:r>
              <a:rPr lang="en-GB" sz="2400" dirty="0" smtClean="0">
                <a:latin typeface="Lucida Console" panose="020B0609040504020204" pitchFamily="49" charset="0"/>
                <a:sym typeface="Symbol" panose="05050102010706020507" pitchFamily="18" charset="2"/>
              </a:rPr>
              <a:t>)</a:t>
            </a:r>
          </a:p>
          <a:p>
            <a:endParaRPr lang="en-GB" sz="2400" dirty="0">
              <a:latin typeface="Lucida Console" panose="020B0609040504020204" pitchFamily="49" charset="0"/>
              <a:sym typeface="Symbol" panose="05050102010706020507" pitchFamily="18" charset="2"/>
            </a:endParaRPr>
          </a:p>
          <a:p>
            <a:endParaRPr lang="en-GB" sz="2400" dirty="0" smtClean="0">
              <a:latin typeface="Lucida Console" panose="020B0609040504020204" pitchFamily="49" charset="0"/>
              <a:sym typeface="Symbol" panose="05050102010706020507" pitchFamily="18" charset="2"/>
            </a:endParaRPr>
          </a:p>
          <a:p>
            <a:endParaRPr lang="en-GB" sz="2400" dirty="0" smtClean="0">
              <a:solidFill>
                <a:srgbClr val="0000FF"/>
              </a:solidFill>
              <a:sym typeface="Symbol" panose="05050102010706020507" pitchFamily="18" charset="2"/>
            </a:endParaRPr>
          </a:p>
          <a:p>
            <a:r>
              <a:rPr lang="en-GB" sz="2400" dirty="0" smtClean="0">
                <a:sym typeface="Symbol" panose="05050102010706020507" pitchFamily="18" charset="2"/>
              </a:rPr>
              <a:t>For</a:t>
            </a:r>
            <a:r>
              <a:rPr lang="en-GB" sz="2400" dirty="0" smtClean="0">
                <a:solidFill>
                  <a:srgbClr val="0000FF"/>
                </a:solidFill>
                <a:sym typeface="Symbol" panose="05050102010706020507" pitchFamily="18" charset="2"/>
              </a:rPr>
              <a:t> high dimensional  </a:t>
            </a:r>
            <a:r>
              <a:rPr lang="en-GB" sz="2400" dirty="0" smtClean="0">
                <a:sym typeface="Symbol" panose="05050102010706020507" pitchFamily="18" charset="2"/>
              </a:rPr>
              <a:t>computing </a:t>
            </a:r>
            <a:r>
              <a:rPr lang="en-GB" sz="2400" dirty="0" smtClean="0">
                <a:solidFill>
                  <a:srgbClr val="0000FF"/>
                </a:solidFill>
                <a:sym typeface="Symbol" panose="05050102010706020507" pitchFamily="18" charset="2"/>
              </a:rPr>
              <a:t>M(</a:t>
            </a:r>
            <a:r>
              <a:rPr lang="en-GB" sz="2400" dirty="0">
                <a:solidFill>
                  <a:srgbClr val="0000FF"/>
                </a:solidFill>
                <a:sym typeface="Symbol" panose="05050102010706020507" pitchFamily="18" charset="2"/>
              </a:rPr>
              <a:t></a:t>
            </a:r>
            <a:r>
              <a:rPr lang="en-GB" sz="2400" dirty="0" smtClean="0">
                <a:solidFill>
                  <a:srgbClr val="0000FF"/>
                </a:solidFill>
                <a:sym typeface="Symbol" panose="05050102010706020507" pitchFamily="18" charset="2"/>
              </a:rPr>
              <a:t>), U(</a:t>
            </a:r>
            <a:r>
              <a:rPr lang="en-GB" sz="2400" dirty="0">
                <a:solidFill>
                  <a:srgbClr val="0000FF"/>
                </a:solidFill>
                <a:sym typeface="Symbol" panose="05050102010706020507" pitchFamily="18" charset="2"/>
              </a:rPr>
              <a:t>) </a:t>
            </a:r>
            <a:r>
              <a:rPr lang="en-GB" sz="2400" dirty="0" smtClean="0">
                <a:sym typeface="Symbol" panose="05050102010706020507" pitchFamily="18" charset="2"/>
              </a:rPr>
              <a:t>becomes</a:t>
            </a:r>
            <a:r>
              <a:rPr lang="en-GB" sz="2400" dirty="0" smtClean="0">
                <a:solidFill>
                  <a:srgbClr val="0000FF"/>
                </a:solidFill>
                <a:sym typeface="Symbol" panose="05050102010706020507" pitchFamily="18" charset="2"/>
              </a:rPr>
              <a:t> inefficient </a:t>
            </a:r>
          </a:p>
          <a:p>
            <a:r>
              <a:rPr lang="en-GB" sz="2400" dirty="0" smtClean="0">
                <a:sym typeface="Symbol" panose="05050102010706020507" pitchFamily="18" charset="2"/>
              </a:rPr>
              <a:t>Computing </a:t>
            </a:r>
            <a:r>
              <a:rPr lang="en-GB" sz="2400" dirty="0">
                <a:latin typeface="Lucida Console" panose="020B0609040504020204" pitchFamily="49" charset="0"/>
                <a:sym typeface="Symbol" panose="05050102010706020507" pitchFamily="18" charset="2"/>
              </a:rPr>
              <a:t>P(</a:t>
            </a:r>
            <a:r>
              <a:rPr lang="en-GB" sz="2400" dirty="0">
                <a:solidFill>
                  <a:srgbClr val="0000FF"/>
                </a:solidFill>
                <a:latin typeface="Lucida Console" panose="020B0609040504020204" pitchFamily="49" charset="0"/>
                <a:sym typeface="Symbol" panose="05050102010706020507" pitchFamily="18" charset="2"/>
              </a:rPr>
              <a:t></a:t>
            </a:r>
            <a:r>
              <a:rPr lang="en-GB" sz="2400" dirty="0">
                <a:latin typeface="Lucida Console" panose="020B0609040504020204" pitchFamily="49" charset="0"/>
                <a:sym typeface="Symbol" panose="05050102010706020507" pitchFamily="18" charset="2"/>
              </a:rPr>
              <a:t> | </a:t>
            </a:r>
            <a:r>
              <a:rPr lang="en-GB" sz="2400" dirty="0" smtClean="0">
                <a:solidFill>
                  <a:srgbClr val="C00000"/>
                </a:solidFill>
                <a:latin typeface="Lucida Console" panose="020B0609040504020204" pitchFamily="49" charset="0"/>
                <a:sym typeface="Symbol" panose="05050102010706020507" pitchFamily="18" charset="2"/>
              </a:rPr>
              <a:t></a:t>
            </a:r>
            <a:r>
              <a:rPr lang="en-GB" sz="2400" dirty="0" smtClean="0">
                <a:latin typeface="Lucida Console" panose="020B0609040504020204" pitchFamily="49" charset="0"/>
                <a:sym typeface="Symbol" panose="05050102010706020507" pitchFamily="18" charset="2"/>
              </a:rPr>
              <a:t>M</a:t>
            </a:r>
            <a:r>
              <a:rPr lang="en-GB" sz="2400" dirty="0">
                <a:latin typeface="Lucida Console" panose="020B0609040504020204" pitchFamily="49" charset="0"/>
                <a:sym typeface="Symbol" panose="05050102010706020507" pitchFamily="18" charset="2"/>
              </a:rPr>
              <a:t>)</a:t>
            </a:r>
            <a:r>
              <a:rPr lang="en-GB" sz="2400" dirty="0">
                <a:sym typeface="Symbol" panose="05050102010706020507" pitchFamily="18" charset="2"/>
              </a:rPr>
              <a:t> </a:t>
            </a:r>
            <a:r>
              <a:rPr lang="en-GB" sz="2400" dirty="0" smtClean="0">
                <a:sym typeface="Symbol" panose="05050102010706020507" pitchFamily="18" charset="2"/>
              </a:rPr>
              <a:t>requires </a:t>
            </a:r>
            <a:r>
              <a:rPr lang="en-GB" sz="2400" dirty="0" smtClean="0">
                <a:solidFill>
                  <a:srgbClr val="0000FF"/>
                </a:solidFill>
                <a:sym typeface="Symbol" panose="05050102010706020507" pitchFamily="18" charset="2"/>
              </a:rPr>
              <a:t>some knowledge of matches</a:t>
            </a:r>
            <a:r>
              <a:rPr lang="en-GB" sz="2400" dirty="0" smtClean="0">
                <a:sym typeface="Symbol" panose="05050102010706020507" pitchFamily="18" charset="2"/>
              </a:rPr>
              <a:t> </a:t>
            </a:r>
            <a:endParaRPr lang="en-GB" sz="2400" dirty="0">
              <a:sym typeface="Symbol" panose="05050102010706020507" pitchFamily="18" charset="2"/>
            </a:endParaRPr>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7</a:t>
            </a:fld>
            <a:endParaRPr lang="en-US" dirty="0"/>
          </a:p>
        </p:txBody>
      </p:sp>
    </p:spTree>
    <p:extLst>
      <p:ext uri="{BB962C8B-B14F-4D97-AF65-F5344CB8AC3E}">
        <p14:creationId xmlns:p14="http://schemas.microsoft.com/office/powerpoint/2010/main" val="159178499"/>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1514" y="0"/>
            <a:ext cx="7805737" cy="821104"/>
          </a:xfrm>
        </p:spPr>
        <p:txBody>
          <a:bodyPr/>
          <a:lstStyle/>
          <a:p>
            <a:r>
              <a:rPr lang="en-GB" dirty="0" smtClean="0"/>
              <a:t>Entity Similarity: Example</a:t>
            </a:r>
            <a:endParaRPr lang="el-GR" dirty="0"/>
          </a:p>
        </p:txBody>
      </p:sp>
      <p:sp>
        <p:nvSpPr>
          <p:cNvPr id="3" name="Espace réservé du contenu 2"/>
          <p:cNvSpPr>
            <a:spLocks noGrp="1"/>
          </p:cNvSpPr>
          <p:nvPr>
            <p:ph idx="1"/>
          </p:nvPr>
        </p:nvSpPr>
        <p:spPr>
          <a:xfrm>
            <a:off x="1061709" y="3135172"/>
            <a:ext cx="6893913" cy="506953"/>
          </a:xfrm>
        </p:spPr>
        <p:txBody>
          <a:bodyPr/>
          <a:lstStyle/>
          <a:p>
            <a:pPr marL="0" indent="0">
              <a:buNone/>
            </a:pPr>
            <a:r>
              <a:rPr lang="en-GB" sz="2400" dirty="0" smtClean="0"/>
              <a:t>although not identical e</a:t>
            </a:r>
            <a:r>
              <a:rPr lang="en-GB" sz="2400" baseline="-25000" dirty="0" smtClean="0"/>
              <a:t>2</a:t>
            </a:r>
            <a:r>
              <a:rPr lang="en-GB" sz="2400" dirty="0" smtClean="0"/>
              <a:t> and e</a:t>
            </a:r>
            <a:r>
              <a:rPr lang="en-GB" sz="2400" baseline="-25000" dirty="0" smtClean="0"/>
              <a:t>4</a:t>
            </a:r>
            <a:r>
              <a:rPr lang="en-GB" sz="2400" dirty="0" smtClean="0"/>
              <a:t> are </a:t>
            </a:r>
            <a:r>
              <a:rPr lang="en-GB" sz="2400" dirty="0" smtClean="0">
                <a:solidFill>
                  <a:srgbClr val="0000FF"/>
                </a:solidFill>
              </a:rPr>
              <a:t>highly similar</a:t>
            </a:r>
            <a:endParaRPr lang="el-GR" sz="2400" dirty="0">
              <a:solidFill>
                <a:srgbClr val="0000FF"/>
              </a:solidFill>
            </a:endParaRPr>
          </a:p>
        </p:txBody>
      </p:sp>
      <p:sp>
        <p:nvSpPr>
          <p:cNvPr id="4" name="Espace réservé du numéro de diapositive 3"/>
          <p:cNvSpPr>
            <a:spLocks noGrp="1"/>
          </p:cNvSpPr>
          <p:nvPr>
            <p:ph type="sldNum" sz="quarter" idx="10"/>
          </p:nvPr>
        </p:nvSpPr>
        <p:spPr/>
        <p:txBody>
          <a:bodyPr/>
          <a:lstStyle/>
          <a:p>
            <a:pPr>
              <a:defRPr/>
            </a:pPr>
            <a:fld id="{8CC49870-FC5F-1046-8A0C-D94918725A28}" type="slidenum">
              <a:rPr lang="en-US" smtClean="0"/>
              <a:pPr>
                <a:defRPr/>
              </a:pPr>
              <a:t>8</a:t>
            </a:fld>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150194374"/>
              </p:ext>
            </p:extLst>
          </p:nvPr>
        </p:nvGraphicFramePr>
        <p:xfrm>
          <a:off x="76200" y="721331"/>
          <a:ext cx="2915816" cy="2133600"/>
        </p:xfrm>
        <a:graphic>
          <a:graphicData uri="http://schemas.openxmlformats.org/drawingml/2006/table">
            <a:tbl>
              <a:tblPr firstRow="1">
                <a:tableStyleId>{69012ECD-51FC-41F1-AA8D-1B2483CD663E}</a:tableStyleId>
              </a:tblPr>
              <a:tblGrid>
                <a:gridCol w="1272776">
                  <a:extLst>
                    <a:ext uri="{9D8B030D-6E8A-4147-A177-3AD203B41FA5}">
                      <a16:colId xmlns:a16="http://schemas.microsoft.com/office/drawing/2014/main" val="20000"/>
                    </a:ext>
                  </a:extLst>
                </a:gridCol>
                <a:gridCol w="1643040">
                  <a:extLst>
                    <a:ext uri="{9D8B030D-6E8A-4147-A177-3AD203B41FA5}">
                      <a16:colId xmlns:a16="http://schemas.microsoft.com/office/drawing/2014/main" val="20001"/>
                    </a:ext>
                  </a:extLst>
                </a:gridCol>
              </a:tblGrid>
              <a:tr h="405384">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dbpedia</a:t>
                      </a:r>
                      <a:r>
                        <a:rPr lang="en-US" sz="1600" dirty="0" smtClean="0"/>
                        <a:t>:</a:t>
                      </a:r>
                      <a:br>
                        <a:rPr lang="en-US" sz="1600" dirty="0" smtClean="0"/>
                      </a:br>
                      <a:r>
                        <a:rPr lang="en-US" sz="1600" dirty="0" err="1" smtClean="0"/>
                        <a:t>A_Clockwork_Orange</a:t>
                      </a:r>
                      <a:r>
                        <a:rPr lang="en-US" sz="1600" dirty="0" smtClean="0"/>
                        <a:t>_(film)</a:t>
                      </a:r>
                      <a:endParaRPr lang="en-GB" sz="1600" dirty="0" smtClean="0"/>
                    </a:p>
                  </a:txBody>
                  <a:tcPr>
                    <a:solidFill>
                      <a:srgbClr val="92D050"/>
                    </a:solidFill>
                  </a:tcPr>
                </a:tc>
                <a:tc hMerge="1">
                  <a:txBody>
                    <a:bodyPr/>
                    <a:lstStyle/>
                    <a:p>
                      <a:endParaRPr lang="en-GB" u="sng" dirty="0"/>
                    </a:p>
                  </a:txBody>
                  <a:tcPr/>
                </a:tc>
                <a:extLst>
                  <a:ext uri="{0D108BD9-81ED-4DB2-BD59-A6C34878D82A}">
                    <a16:rowId xmlns:a16="http://schemas.microsoft.com/office/drawing/2014/main" val="10000"/>
                  </a:ext>
                </a:extLst>
              </a:tr>
              <a:tr h="3627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err="1" smtClean="0"/>
                        <a:t>dbo:director</a:t>
                      </a:r>
                      <a:endParaRPr lang="en-GB" sz="1400" dirty="0" smtClean="0"/>
                    </a:p>
                  </a:txBody>
                  <a:tcPr/>
                </a:tc>
                <a:tc>
                  <a:txBody>
                    <a:bodyPr/>
                    <a:lstStyle/>
                    <a:p>
                      <a:r>
                        <a:rPr lang="en-GB" sz="1400" b="1" u="sng" dirty="0" err="1" smtClean="0"/>
                        <a:t>dbpedia:Stanley_Kubrick</a:t>
                      </a:r>
                      <a:endParaRPr lang="en-GB" sz="1400" b="1" u="sng" dirty="0"/>
                    </a:p>
                  </a:txBody>
                  <a:tcPr/>
                </a:tc>
                <a:extLst>
                  <a:ext uri="{0D108BD9-81ED-4DB2-BD59-A6C34878D82A}">
                    <a16:rowId xmlns:a16="http://schemas.microsoft.com/office/drawing/2014/main" val="10001"/>
                  </a:ext>
                </a:extLst>
              </a:tr>
              <a:tr h="362712">
                <a:tc>
                  <a:txBody>
                    <a:bodyPr/>
                    <a:lstStyle/>
                    <a:p>
                      <a:r>
                        <a:rPr lang="en-GB" sz="1400" dirty="0" err="1" smtClean="0"/>
                        <a:t>dbo:Work</a:t>
                      </a:r>
                      <a:r>
                        <a:rPr lang="en-GB" sz="1400" dirty="0" smtClean="0"/>
                        <a:t>/</a:t>
                      </a:r>
                      <a:br>
                        <a:rPr lang="en-GB" sz="1400" dirty="0" smtClean="0"/>
                      </a:br>
                      <a:r>
                        <a:rPr lang="en-GB" sz="1400" dirty="0" smtClean="0"/>
                        <a:t>runtime</a:t>
                      </a:r>
                      <a:endParaRPr lang="en-GB" sz="1400" dirty="0"/>
                    </a:p>
                  </a:txBody>
                  <a:tcPr/>
                </a:tc>
                <a:tc>
                  <a:txBody>
                    <a:bodyPr/>
                    <a:lstStyle/>
                    <a:p>
                      <a:r>
                        <a:rPr lang="en-GB" sz="1400" dirty="0" smtClean="0"/>
                        <a:t>“136”</a:t>
                      </a:r>
                      <a:endParaRPr lang="en-GB" sz="1400" dirty="0"/>
                    </a:p>
                  </a:txBody>
                  <a:tcPr/>
                </a:tc>
                <a:extLst>
                  <a:ext uri="{0D108BD9-81ED-4DB2-BD59-A6C34878D82A}">
                    <a16:rowId xmlns:a16="http://schemas.microsoft.com/office/drawing/2014/main" val="10002"/>
                  </a:ext>
                </a:extLst>
              </a:tr>
              <a:tr h="362712">
                <a:tc>
                  <a:txBody>
                    <a:bodyPr/>
                    <a:lstStyle/>
                    <a:p>
                      <a:r>
                        <a:rPr lang="en-GB" sz="1400" dirty="0" err="1" smtClean="0"/>
                        <a:t>foaf:name</a:t>
                      </a:r>
                      <a:endParaRPr lang="en-GB" sz="1400" dirty="0"/>
                    </a:p>
                  </a:txBody>
                  <a:tcPr/>
                </a:tc>
                <a:tc>
                  <a:txBody>
                    <a:bodyPr/>
                    <a:lstStyle/>
                    <a:p>
                      <a:r>
                        <a:rPr lang="en-GB" sz="1400" dirty="0" smtClean="0"/>
                        <a:t>“A Clockwork Orange”</a:t>
                      </a:r>
                      <a:endParaRPr lang="en-GB" sz="1400" dirty="0"/>
                    </a:p>
                  </a:txBody>
                  <a:tcPr/>
                </a:tc>
                <a:extLst>
                  <a:ext uri="{0D108BD9-81ED-4DB2-BD59-A6C34878D82A}">
                    <a16:rowId xmlns:a16="http://schemas.microsoft.com/office/drawing/2014/main" val="10003"/>
                  </a:ext>
                </a:extLst>
              </a:tr>
            </a:tbl>
          </a:graphicData>
        </a:graphic>
      </p:graphicFrame>
      <p:graphicFrame>
        <p:nvGraphicFramePr>
          <p:cNvPr id="6" name="Table 11"/>
          <p:cNvGraphicFramePr>
            <a:graphicFrameLocks noGrp="1"/>
          </p:cNvGraphicFramePr>
          <p:nvPr>
            <p:extLst>
              <p:ext uri="{D42A27DB-BD31-4B8C-83A1-F6EECF244321}">
                <p14:modId xmlns:p14="http://schemas.microsoft.com/office/powerpoint/2010/main" val="206527423"/>
              </p:ext>
            </p:extLst>
          </p:nvPr>
        </p:nvGraphicFramePr>
        <p:xfrm>
          <a:off x="5334000" y="1056611"/>
          <a:ext cx="3777952" cy="1271016"/>
        </p:xfrm>
        <a:graphic>
          <a:graphicData uri="http://schemas.openxmlformats.org/drawingml/2006/table">
            <a:tbl>
              <a:tblPr firstRow="1">
                <a:tableStyleId>{72833802-FEF1-4C79-8D5D-14CF1EAF98D9}</a:tableStyleId>
              </a:tblPr>
              <a:tblGrid>
                <a:gridCol w="1949302">
                  <a:extLst>
                    <a:ext uri="{9D8B030D-6E8A-4147-A177-3AD203B41FA5}">
                      <a16:colId xmlns:a16="http://schemas.microsoft.com/office/drawing/2014/main" val="20000"/>
                    </a:ext>
                  </a:extLst>
                </a:gridCol>
                <a:gridCol w="1828650">
                  <a:extLst>
                    <a:ext uri="{9D8B030D-6E8A-4147-A177-3AD203B41FA5}">
                      <a16:colId xmlns:a16="http://schemas.microsoft.com/office/drawing/2014/main" val="20001"/>
                    </a:ext>
                  </a:extLst>
                </a:gridCol>
              </a:tblGrid>
              <a:tr h="31191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t>fbase:m.05ldxl</a:t>
                      </a:r>
                    </a:p>
                  </a:txBody>
                  <a:tcPr>
                    <a:solidFill>
                      <a:srgbClr val="92D050"/>
                    </a:solidFill>
                  </a:tcPr>
                </a:tc>
                <a:tc hMerge="1">
                  <a:txBody>
                    <a:bodyPr/>
                    <a:lstStyle/>
                    <a:p>
                      <a:endParaRPr lang="en-GB" u="sng" dirty="0"/>
                    </a:p>
                  </a:txBody>
                  <a:tcPr/>
                </a:tc>
                <a:extLst>
                  <a:ext uri="{0D108BD9-81ED-4DB2-BD59-A6C34878D82A}">
                    <a16:rowId xmlns:a16="http://schemas.microsoft.com/office/drawing/2014/main" val="10000"/>
                  </a:ext>
                </a:extLst>
              </a:tr>
              <a:tr h="31191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smtClean="0"/>
                        <a:t>f</a:t>
                      </a:r>
                      <a:r>
                        <a:rPr lang="en-GB" sz="1400" dirty="0" smtClean="0"/>
                        <a:t>base:</a:t>
                      </a:r>
                      <a:r>
                        <a:rPr lang="is-IS" sz="1400" dirty="0" smtClean="0"/>
                        <a:t>film.directedBy</a:t>
                      </a:r>
                      <a:endParaRPr lang="en-GB" sz="1400" dirty="0" smtClean="0"/>
                    </a:p>
                  </a:txBody>
                  <a:tcPr/>
                </a:tc>
                <a:tc>
                  <a:txBody>
                    <a:bodyPr/>
                    <a:lstStyle/>
                    <a:p>
                      <a:r>
                        <a:rPr lang="en-US" sz="1400" b="1" u="sng" dirty="0" err="1" smtClean="0"/>
                        <a:t>lmdb:director</a:t>
                      </a:r>
                      <a:r>
                        <a:rPr lang="en-US" sz="1400" b="1" u="sng" dirty="0" smtClean="0"/>
                        <a:t>/8476</a:t>
                      </a:r>
                      <a:endParaRPr lang="en-GB" sz="1400" b="1" u="sng" dirty="0"/>
                    </a:p>
                  </a:txBody>
                  <a:tcPr/>
                </a:tc>
                <a:extLst>
                  <a:ext uri="{0D108BD9-81ED-4DB2-BD59-A6C34878D82A}">
                    <a16:rowId xmlns:a16="http://schemas.microsoft.com/office/drawing/2014/main" val="10001"/>
                  </a:ext>
                </a:extLst>
              </a:tr>
              <a:tr h="311912">
                <a:tc>
                  <a:txBody>
                    <a:bodyPr/>
                    <a:lstStyle/>
                    <a:p>
                      <a:r>
                        <a:rPr lang="en-GB" sz="1400" dirty="0" err="1" smtClean="0"/>
                        <a:t>fbase:film_cut</a:t>
                      </a:r>
                      <a:r>
                        <a:rPr lang="en-GB" sz="1400" dirty="0" smtClean="0"/>
                        <a:t>/runtime</a:t>
                      </a:r>
                      <a:endParaRPr lang="en-GB" sz="1400" dirty="0"/>
                    </a:p>
                  </a:txBody>
                  <a:tcPr/>
                </a:tc>
                <a:tc>
                  <a:txBody>
                    <a:bodyPr/>
                    <a:lstStyle/>
                    <a:p>
                      <a:r>
                        <a:rPr lang="en-US" sz="1400" b="0" u="none" dirty="0" smtClean="0"/>
                        <a:t>“136”</a:t>
                      </a:r>
                      <a:endParaRPr lang="en-GB" sz="1400" b="0" u="none" dirty="0"/>
                    </a:p>
                  </a:txBody>
                  <a:tcPr/>
                </a:tc>
                <a:extLst>
                  <a:ext uri="{0D108BD9-81ED-4DB2-BD59-A6C34878D82A}">
                    <a16:rowId xmlns:a16="http://schemas.microsoft.com/office/drawing/2014/main" val="10002"/>
                  </a:ext>
                </a:extLst>
              </a:tr>
              <a:tr h="311912">
                <a:tc>
                  <a:txBody>
                    <a:bodyPr/>
                    <a:lstStyle/>
                    <a:p>
                      <a:r>
                        <a:rPr lang="en-GB" sz="1400" dirty="0" err="1" smtClean="0"/>
                        <a:t>foaf:name</a:t>
                      </a:r>
                      <a:endParaRPr lang="en-GB" sz="1400" dirty="0"/>
                    </a:p>
                  </a:txBody>
                  <a:tcPr/>
                </a:tc>
                <a:tc>
                  <a:txBody>
                    <a:bodyPr/>
                    <a:lstStyle/>
                    <a:p>
                      <a:r>
                        <a:rPr lang="en-US" sz="1200" u="none" dirty="0" smtClean="0"/>
                        <a:t>“A Clockwork</a:t>
                      </a:r>
                      <a:r>
                        <a:rPr lang="en-US" sz="1200" u="none" baseline="0" dirty="0" smtClean="0"/>
                        <a:t> Orange”</a:t>
                      </a:r>
                      <a:endParaRPr lang="en-GB" sz="1200" u="none" dirty="0"/>
                    </a:p>
                  </a:txBody>
                  <a:tcPr/>
                </a:tc>
                <a:extLst>
                  <a:ext uri="{0D108BD9-81ED-4DB2-BD59-A6C34878D82A}">
                    <a16:rowId xmlns:a16="http://schemas.microsoft.com/office/drawing/2014/main" val="10003"/>
                  </a:ext>
                </a:extLst>
              </a:tr>
            </a:tbl>
          </a:graphicData>
        </a:graphic>
      </p:graphicFrame>
      <p:pic>
        <p:nvPicPr>
          <p:cNvPr id="7" name="Picture 11"/>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2635290" y="1619553"/>
            <a:ext cx="788481" cy="112400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13" descr="See original image"/>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21313" y="1626732"/>
            <a:ext cx="743492" cy="1087123"/>
          </a:xfrm>
          <a:prstGeom prst="rect">
            <a:avLst/>
          </a:prstGeom>
          <a:noFill/>
          <a:extLst>
            <a:ext uri="{909E8E84-426E-40DD-AFC4-6F175D3DCCD1}">
              <a14:hiddenFill xmlns:a14="http://schemas.microsoft.com/office/drawing/2010/main">
                <a:solidFill>
                  <a:srgbClr val="FFFFFF"/>
                </a:solidFill>
              </a14:hiddenFill>
            </a:ext>
          </a:extLst>
        </p:spPr>
      </p:pic>
      <p:sp>
        <p:nvSpPr>
          <p:cNvPr id="9" name="10 - Στρογγυλεμένο ορθογώνιο"/>
          <p:cNvSpPr/>
          <p:nvPr/>
        </p:nvSpPr>
        <p:spPr>
          <a:xfrm>
            <a:off x="2613615" y="2740235"/>
            <a:ext cx="432048" cy="350202"/>
          </a:xfrm>
          <a:prstGeom prst="roundRect">
            <a:avLst/>
          </a:prstGeom>
        </p:spPr>
        <p:style>
          <a:lnRef idx="2">
            <a:schemeClr val="dk1"/>
          </a:lnRef>
          <a:fillRef idx="1">
            <a:schemeClr val="lt1"/>
          </a:fillRef>
          <a:effectRef idx="0">
            <a:schemeClr val="dk1"/>
          </a:effectRef>
          <a:fontRef idx="minor">
            <a:schemeClr val="dk1"/>
          </a:fontRef>
        </p:style>
        <p:txBody>
          <a:bodyPr lIns="72000" rIns="72000" rtlCol="0" anchor="ctr"/>
          <a:lstStyle/>
          <a:p>
            <a:pPr algn="ctr">
              <a:buNone/>
            </a:pPr>
            <a:r>
              <a:rPr lang="en-US" sz="1800" b="1" dirty="0" smtClean="0">
                <a:latin typeface="Tw Cen MT" panose="020B0602020104020603" pitchFamily="34" charset="0"/>
              </a:rPr>
              <a:t>e2</a:t>
            </a:r>
            <a:endParaRPr lang="el-GR" sz="1800" b="1" dirty="0"/>
          </a:p>
        </p:txBody>
      </p:sp>
      <p:sp>
        <p:nvSpPr>
          <p:cNvPr id="10" name="10 - Στρογγυλεμένο ορθογώνιο"/>
          <p:cNvSpPr/>
          <p:nvPr/>
        </p:nvSpPr>
        <p:spPr>
          <a:xfrm>
            <a:off x="4901952" y="2733720"/>
            <a:ext cx="432048" cy="350202"/>
          </a:xfrm>
          <a:prstGeom prst="roundRect">
            <a:avLst/>
          </a:prstGeom>
        </p:spPr>
        <p:style>
          <a:lnRef idx="2">
            <a:schemeClr val="dk1"/>
          </a:lnRef>
          <a:fillRef idx="1">
            <a:schemeClr val="lt1"/>
          </a:fillRef>
          <a:effectRef idx="0">
            <a:schemeClr val="dk1"/>
          </a:effectRef>
          <a:fontRef idx="minor">
            <a:schemeClr val="dk1"/>
          </a:fontRef>
        </p:style>
        <p:txBody>
          <a:bodyPr lIns="72000" rIns="72000" rtlCol="0" anchor="ctr"/>
          <a:lstStyle/>
          <a:p>
            <a:pPr algn="ctr">
              <a:buNone/>
            </a:pPr>
            <a:r>
              <a:rPr lang="en-US" sz="1800" b="1" dirty="0" smtClean="0">
                <a:latin typeface="Tw Cen MT" panose="020B0602020104020603" pitchFamily="34" charset="0"/>
              </a:rPr>
              <a:t>e4</a:t>
            </a:r>
            <a:endParaRPr lang="el-GR" sz="1800" b="1" dirty="0"/>
          </a:p>
        </p:txBody>
      </p:sp>
      <p:sp>
        <p:nvSpPr>
          <p:cNvPr id="11" name="Oval 30"/>
          <p:cNvSpPr/>
          <p:nvPr/>
        </p:nvSpPr>
        <p:spPr bwMode="auto">
          <a:xfrm>
            <a:off x="1477927" y="1771662"/>
            <a:ext cx="404036" cy="308344"/>
          </a:xfrm>
          <a:prstGeom prst="ellipse">
            <a:avLst/>
          </a:prstGeom>
          <a:noFill/>
          <a:ln w="38100" cap="flat" cmpd="sng" algn="ctr">
            <a:solidFill>
              <a:srgbClr val="FF0000"/>
            </a:solidFill>
            <a:prstDash val="solid"/>
            <a:round/>
            <a:headEnd type="none" w="med" len="med"/>
            <a:tailEnd type="none" w="med" len="med"/>
          </a:ln>
          <a:effectLst/>
        </p:spPr>
        <p:txBody>
          <a:bodyPr vert="horz" wrap="square" lIns="41473" tIns="0" rIns="41473" bIns="0" numCol="1" rtlCol="0" anchor="t" anchorCtr="0" compatLnSpc="1">
            <a:prstTxWarp prst="textNoShape">
              <a:avLst/>
            </a:prstTxWarp>
          </a:bodyPr>
          <a:lstStyle/>
          <a:p>
            <a: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pPr>
            <a:endParaRPr kumimoji="0" lang="en-US" sz="3200" b="0" i="0" u="none" strike="noStrike" cap="none" normalizeH="0" baseline="0" smtClean="0">
              <a:ln>
                <a:noFill/>
              </a:ln>
              <a:solidFill>
                <a:schemeClr val="tx1"/>
              </a:solidFill>
              <a:effectLst/>
              <a:latin typeface="Arial" charset="0"/>
              <a:cs typeface="Arial" charset="0"/>
              <a:sym typeface="Arial" charset="0"/>
            </a:endParaRPr>
          </a:p>
        </p:txBody>
      </p:sp>
      <p:sp>
        <p:nvSpPr>
          <p:cNvPr id="12" name="Oval 31"/>
          <p:cNvSpPr/>
          <p:nvPr/>
        </p:nvSpPr>
        <p:spPr bwMode="auto">
          <a:xfrm>
            <a:off x="141756" y="1977225"/>
            <a:ext cx="698216" cy="308344"/>
          </a:xfrm>
          <a:prstGeom prst="ellipse">
            <a:avLst/>
          </a:prstGeom>
          <a:noFill/>
          <a:ln w="38100" cap="flat" cmpd="sng" algn="ctr">
            <a:solidFill>
              <a:srgbClr val="FF0000"/>
            </a:solidFill>
            <a:prstDash val="solid"/>
            <a:round/>
            <a:headEnd type="none" w="med" len="med"/>
            <a:tailEnd type="none" w="med" len="med"/>
          </a:ln>
          <a:effectLst/>
        </p:spPr>
        <p:txBody>
          <a:bodyPr vert="horz" wrap="square" lIns="41473" tIns="0" rIns="41473" bIns="0" numCol="1" rtlCol="0" anchor="t" anchorCtr="0" compatLnSpc="1">
            <a:prstTxWarp prst="textNoShape">
              <a:avLst/>
            </a:prstTxWarp>
          </a:bodyPr>
          <a:lstStyle/>
          <a:p>
            <a: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pPr>
            <a:endParaRPr kumimoji="0" lang="en-US" sz="3200" b="0" i="0" u="none" strike="noStrike" cap="none" normalizeH="0" baseline="0" dirty="0" smtClean="0">
              <a:ln>
                <a:noFill/>
              </a:ln>
              <a:solidFill>
                <a:schemeClr val="tx1"/>
              </a:solidFill>
              <a:effectLst/>
              <a:latin typeface="Arial" charset="0"/>
              <a:cs typeface="Arial" charset="0"/>
              <a:sym typeface="Arial" charset="0"/>
            </a:endParaRPr>
          </a:p>
        </p:txBody>
      </p:sp>
      <p:sp>
        <p:nvSpPr>
          <p:cNvPr id="13" name="Oval 32"/>
          <p:cNvSpPr/>
          <p:nvPr/>
        </p:nvSpPr>
        <p:spPr bwMode="auto">
          <a:xfrm>
            <a:off x="0" y="2321011"/>
            <a:ext cx="1031359" cy="308344"/>
          </a:xfrm>
          <a:prstGeom prst="ellipse">
            <a:avLst/>
          </a:prstGeom>
          <a:noFill/>
          <a:ln w="38100" cap="flat" cmpd="sng" algn="ctr">
            <a:solidFill>
              <a:srgbClr val="FF0000"/>
            </a:solidFill>
            <a:prstDash val="solid"/>
            <a:round/>
            <a:headEnd type="none" w="med" len="med"/>
            <a:tailEnd type="none" w="med" len="med"/>
          </a:ln>
          <a:effectLst/>
        </p:spPr>
        <p:txBody>
          <a:bodyPr vert="horz" wrap="square" lIns="41473" tIns="0" rIns="41473" bIns="0" numCol="1" rtlCol="0" anchor="t" anchorCtr="0" compatLnSpc="1">
            <a:prstTxWarp prst="textNoShape">
              <a:avLst/>
            </a:prstTxWarp>
          </a:bodyPr>
          <a:lstStyle/>
          <a:p>
            <a: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pPr>
            <a:endParaRPr kumimoji="0" lang="en-US" sz="3200" b="0" i="0" u="none" strike="noStrike" cap="none" normalizeH="0" baseline="0" smtClean="0">
              <a:ln>
                <a:noFill/>
              </a:ln>
              <a:solidFill>
                <a:schemeClr val="tx1"/>
              </a:solidFill>
              <a:effectLst/>
              <a:latin typeface="Arial" charset="0"/>
              <a:cs typeface="Arial" charset="0"/>
              <a:sym typeface="Arial" charset="0"/>
            </a:endParaRPr>
          </a:p>
        </p:txBody>
      </p:sp>
      <p:sp>
        <p:nvSpPr>
          <p:cNvPr id="14" name="Oval 33"/>
          <p:cNvSpPr/>
          <p:nvPr/>
        </p:nvSpPr>
        <p:spPr bwMode="auto">
          <a:xfrm>
            <a:off x="1275895" y="2239494"/>
            <a:ext cx="1297184" cy="563525"/>
          </a:xfrm>
          <a:prstGeom prst="ellipse">
            <a:avLst/>
          </a:prstGeom>
          <a:noFill/>
          <a:ln w="38100" cap="flat" cmpd="sng" algn="ctr">
            <a:solidFill>
              <a:srgbClr val="FF0000"/>
            </a:solidFill>
            <a:prstDash val="solid"/>
            <a:round/>
            <a:headEnd type="none" w="med" len="med"/>
            <a:tailEnd type="none" w="med" len="med"/>
          </a:ln>
          <a:effectLst/>
        </p:spPr>
        <p:txBody>
          <a:bodyPr vert="horz" wrap="square" lIns="41473" tIns="0" rIns="41473" bIns="0" numCol="1" rtlCol="0" anchor="t" anchorCtr="0" compatLnSpc="1">
            <a:prstTxWarp prst="textNoShape">
              <a:avLst/>
            </a:prstTxWarp>
          </a:bodyPr>
          <a:lstStyle/>
          <a:p>
            <a: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pPr>
            <a:endParaRPr kumimoji="0" lang="en-US" sz="3200" b="0" i="0" u="none" strike="noStrike" cap="none" normalizeH="0" baseline="0" dirty="0" smtClean="0">
              <a:ln>
                <a:noFill/>
              </a:ln>
              <a:solidFill>
                <a:schemeClr val="tx1"/>
              </a:solidFill>
              <a:effectLst/>
              <a:latin typeface="Arial" charset="0"/>
              <a:cs typeface="Arial" charset="0"/>
              <a:sym typeface="Arial" charset="0"/>
            </a:endParaRPr>
          </a:p>
        </p:txBody>
      </p:sp>
      <p:sp>
        <p:nvSpPr>
          <p:cNvPr id="15" name="Oval 34"/>
          <p:cNvSpPr/>
          <p:nvPr/>
        </p:nvSpPr>
        <p:spPr bwMode="auto">
          <a:xfrm>
            <a:off x="7325818" y="1892151"/>
            <a:ext cx="1637427" cy="453657"/>
          </a:xfrm>
          <a:prstGeom prst="ellipse">
            <a:avLst/>
          </a:prstGeom>
          <a:noFill/>
          <a:ln w="38100" cap="flat" cmpd="sng" algn="ctr">
            <a:solidFill>
              <a:srgbClr val="FF0000"/>
            </a:solidFill>
            <a:prstDash val="solid"/>
            <a:round/>
            <a:headEnd type="none" w="med" len="med"/>
            <a:tailEnd type="none" w="med" len="med"/>
          </a:ln>
          <a:effectLst/>
        </p:spPr>
        <p:txBody>
          <a:bodyPr vert="horz" wrap="square" lIns="41473" tIns="0" rIns="41473" bIns="0" numCol="1" rtlCol="0" anchor="t" anchorCtr="0" compatLnSpc="1">
            <a:prstTxWarp prst="textNoShape">
              <a:avLst/>
            </a:prstTxWarp>
          </a:bodyPr>
          <a:lstStyle/>
          <a:p>
            <a: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pPr>
            <a:endParaRPr kumimoji="0" lang="en-US" sz="3200" b="0" i="0" u="none" strike="noStrike" cap="none" normalizeH="0" baseline="0" smtClean="0">
              <a:ln>
                <a:noFill/>
              </a:ln>
              <a:solidFill>
                <a:schemeClr val="tx1"/>
              </a:solidFill>
              <a:effectLst/>
              <a:latin typeface="Arial" charset="0"/>
              <a:cs typeface="Arial" charset="0"/>
              <a:sym typeface="Arial" charset="0"/>
            </a:endParaRPr>
          </a:p>
        </p:txBody>
      </p:sp>
      <p:sp>
        <p:nvSpPr>
          <p:cNvPr id="16" name="Oval 36"/>
          <p:cNvSpPr/>
          <p:nvPr/>
        </p:nvSpPr>
        <p:spPr bwMode="auto">
          <a:xfrm>
            <a:off x="7393173" y="1658248"/>
            <a:ext cx="404036" cy="308344"/>
          </a:xfrm>
          <a:prstGeom prst="ellipse">
            <a:avLst/>
          </a:prstGeom>
          <a:noFill/>
          <a:ln w="38100" cap="flat" cmpd="sng" algn="ctr">
            <a:solidFill>
              <a:srgbClr val="FF0000"/>
            </a:solidFill>
            <a:prstDash val="solid"/>
            <a:round/>
            <a:headEnd type="none" w="med" len="med"/>
            <a:tailEnd type="none" w="med" len="med"/>
          </a:ln>
          <a:effectLst/>
        </p:spPr>
        <p:txBody>
          <a:bodyPr vert="horz" wrap="square" lIns="41473" tIns="0" rIns="41473" bIns="0" numCol="1" rtlCol="0" anchor="t" anchorCtr="0" compatLnSpc="1">
            <a:prstTxWarp prst="textNoShape">
              <a:avLst/>
            </a:prstTxWarp>
          </a:bodyPr>
          <a:lstStyle/>
          <a:p>
            <a: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pPr>
            <a:endParaRPr kumimoji="0" lang="en-US" sz="3200" b="0" i="0" u="none" strike="noStrike" cap="none" normalizeH="0" baseline="0" smtClean="0">
              <a:ln>
                <a:noFill/>
              </a:ln>
              <a:solidFill>
                <a:schemeClr val="tx1"/>
              </a:solidFill>
              <a:effectLst/>
              <a:latin typeface="Arial" charset="0"/>
              <a:cs typeface="Arial" charset="0"/>
              <a:sym typeface="Arial" charset="0"/>
            </a:endParaRPr>
          </a:p>
        </p:txBody>
      </p:sp>
      <p:sp>
        <p:nvSpPr>
          <p:cNvPr id="17" name="Oval 37"/>
          <p:cNvSpPr/>
          <p:nvPr/>
        </p:nvSpPr>
        <p:spPr bwMode="auto">
          <a:xfrm>
            <a:off x="6546100" y="1672425"/>
            <a:ext cx="698216" cy="308344"/>
          </a:xfrm>
          <a:prstGeom prst="ellipse">
            <a:avLst/>
          </a:prstGeom>
          <a:noFill/>
          <a:ln w="38100" cap="flat" cmpd="sng" algn="ctr">
            <a:solidFill>
              <a:srgbClr val="FF0000"/>
            </a:solidFill>
            <a:prstDash val="solid"/>
            <a:round/>
            <a:headEnd type="none" w="med" len="med"/>
            <a:tailEnd type="none" w="med" len="med"/>
          </a:ln>
          <a:effectLst/>
        </p:spPr>
        <p:txBody>
          <a:bodyPr vert="horz" wrap="square" lIns="41473" tIns="0" rIns="41473" bIns="0" numCol="1" rtlCol="0" anchor="t" anchorCtr="0" compatLnSpc="1">
            <a:prstTxWarp prst="textNoShape">
              <a:avLst/>
            </a:prstTxWarp>
          </a:bodyPr>
          <a:lstStyle/>
          <a:p>
            <a: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pPr>
            <a:endParaRPr kumimoji="0" lang="en-US" sz="3200" b="0" i="0" u="none" strike="noStrike" cap="none" normalizeH="0" baseline="0" smtClean="0">
              <a:ln>
                <a:noFill/>
              </a:ln>
              <a:solidFill>
                <a:schemeClr val="tx1"/>
              </a:solidFill>
              <a:effectLst/>
              <a:latin typeface="Arial" charset="0"/>
              <a:cs typeface="Arial" charset="0"/>
              <a:sym typeface="Arial" charset="0"/>
            </a:endParaRPr>
          </a:p>
        </p:txBody>
      </p:sp>
      <p:sp>
        <p:nvSpPr>
          <p:cNvPr id="18" name="Oval 38"/>
          <p:cNvSpPr/>
          <p:nvPr/>
        </p:nvSpPr>
        <p:spPr bwMode="auto">
          <a:xfrm>
            <a:off x="5358808" y="1952403"/>
            <a:ext cx="861239" cy="361507"/>
          </a:xfrm>
          <a:prstGeom prst="ellipse">
            <a:avLst/>
          </a:prstGeom>
          <a:noFill/>
          <a:ln w="38100" cap="flat" cmpd="sng" algn="ctr">
            <a:solidFill>
              <a:srgbClr val="FF0000"/>
            </a:solidFill>
            <a:prstDash val="solid"/>
            <a:round/>
            <a:headEnd type="none" w="med" len="med"/>
            <a:tailEnd type="none" w="med" len="med"/>
          </a:ln>
          <a:effectLst/>
        </p:spPr>
        <p:txBody>
          <a:bodyPr vert="horz" wrap="square" lIns="41473" tIns="0" rIns="41473" bIns="0" numCol="1" rtlCol="0" anchor="t" anchorCtr="0" compatLnSpc="1">
            <a:prstTxWarp prst="textNoShape">
              <a:avLst/>
            </a:prstTxWarp>
          </a:bodyPr>
          <a:lstStyle/>
          <a:p>
            <a: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pPr>
            <a:endParaRPr kumimoji="0" lang="en-US" sz="3200" b="0" i="0" u="none" strike="noStrike" cap="none" normalizeH="0" baseline="0" smtClean="0">
              <a:ln>
                <a:noFill/>
              </a:ln>
              <a:solidFill>
                <a:schemeClr val="tx1"/>
              </a:solidFill>
              <a:effectLst/>
              <a:latin typeface="Arial" charset="0"/>
              <a:cs typeface="Arial" charset="0"/>
              <a:sym typeface="Arial" charset="0"/>
            </a:endParaRPr>
          </a:p>
        </p:txBody>
      </p:sp>
      <p:graphicFrame>
        <p:nvGraphicFramePr>
          <p:cNvPr id="21" name="Table 5"/>
          <p:cNvGraphicFramePr>
            <a:graphicFrameLocks noGrp="1"/>
          </p:cNvGraphicFramePr>
          <p:nvPr>
            <p:extLst>
              <p:ext uri="{D42A27DB-BD31-4B8C-83A1-F6EECF244321}">
                <p14:modId xmlns:p14="http://schemas.microsoft.com/office/powerpoint/2010/main" val="2886319699"/>
              </p:ext>
            </p:extLst>
          </p:nvPr>
        </p:nvGraphicFramePr>
        <p:xfrm>
          <a:off x="96296" y="3770052"/>
          <a:ext cx="2667000" cy="2194560"/>
        </p:xfrm>
        <a:graphic>
          <a:graphicData uri="http://schemas.openxmlformats.org/drawingml/2006/table">
            <a:tbl>
              <a:tblPr firstRow="1">
                <a:tableStyleId>{69012ECD-51FC-41F1-AA8D-1B2483CD663E}</a:tableStyleId>
              </a:tblPr>
              <a:tblGrid>
                <a:gridCol w="838200">
                  <a:extLst>
                    <a:ext uri="{9D8B030D-6E8A-4147-A177-3AD203B41FA5}">
                      <a16:colId xmlns:a16="http://schemas.microsoft.com/office/drawing/2014/main" val="20000"/>
                    </a:ext>
                  </a:extLst>
                </a:gridCol>
                <a:gridCol w="1828800">
                  <a:extLst>
                    <a:ext uri="{9D8B030D-6E8A-4147-A177-3AD203B41FA5}">
                      <a16:colId xmlns:a16="http://schemas.microsoft.com/office/drawing/2014/main" val="20001"/>
                    </a:ext>
                  </a:extLst>
                </a:gridCol>
              </a:tblGrid>
              <a:tr h="286558">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dbpedia:Stanley_Kubrick</a:t>
                      </a:r>
                      <a:endParaRPr lang="en-GB" sz="1600" b="1" dirty="0" smtClean="0"/>
                    </a:p>
                  </a:txBody>
                  <a:tcPr/>
                </a:tc>
                <a:tc hMerge="1">
                  <a:txBody>
                    <a:bodyPr/>
                    <a:lstStyle/>
                    <a:p>
                      <a:endParaRPr lang="en-GB" u="sng" dirty="0"/>
                    </a:p>
                  </a:txBody>
                  <a:tcPr/>
                </a:tc>
                <a:extLst>
                  <a:ext uri="{0D108BD9-81ED-4DB2-BD59-A6C34878D82A}">
                    <a16:rowId xmlns:a16="http://schemas.microsoft.com/office/drawing/2014/main" val="10000"/>
                  </a:ext>
                </a:extLst>
              </a:tr>
              <a:tr h="40039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err="1" smtClean="0"/>
                        <a:t>dbo:birthPlace</a:t>
                      </a:r>
                      <a:endParaRPr lang="en-GB" sz="1400" dirty="0" smtClean="0"/>
                    </a:p>
                  </a:txBody>
                  <a:tcPr/>
                </a:tc>
                <a:tc>
                  <a:txBody>
                    <a:bodyPr/>
                    <a:lstStyle/>
                    <a:p>
                      <a:r>
                        <a:rPr lang="en-GB" sz="1400" b="1" u="sng" dirty="0" err="1" smtClean="0"/>
                        <a:t>dbpedia:Manhattan</a:t>
                      </a:r>
                      <a:endParaRPr lang="en-GB" sz="1400" b="1" u="sng" dirty="0"/>
                    </a:p>
                  </a:txBody>
                  <a:tcPr/>
                </a:tc>
                <a:extLst>
                  <a:ext uri="{0D108BD9-81ED-4DB2-BD59-A6C34878D82A}">
                    <a16:rowId xmlns:a16="http://schemas.microsoft.com/office/drawing/2014/main" val="10001"/>
                  </a:ext>
                </a:extLst>
              </a:tr>
              <a:tr h="286558">
                <a:tc>
                  <a:txBody>
                    <a:bodyPr/>
                    <a:lstStyle/>
                    <a:p>
                      <a:r>
                        <a:rPr lang="en-GB" sz="1400" dirty="0" err="1" smtClean="0"/>
                        <a:t>rdf:type</a:t>
                      </a:r>
                      <a:endParaRPr lang="en-GB" sz="1400" dirty="0"/>
                    </a:p>
                  </a:txBody>
                  <a:tcPr/>
                </a:tc>
                <a:tc>
                  <a:txBody>
                    <a:bodyPr/>
                    <a:lstStyle/>
                    <a:p>
                      <a:r>
                        <a:rPr lang="en-GB" sz="1400" u="sng" dirty="0" err="1" smtClean="0"/>
                        <a:t>foaf:Person</a:t>
                      </a:r>
                      <a:endParaRPr lang="en-GB" sz="1400" u="sng" dirty="0"/>
                    </a:p>
                  </a:txBody>
                  <a:tcPr/>
                </a:tc>
                <a:extLst>
                  <a:ext uri="{0D108BD9-81ED-4DB2-BD59-A6C34878D82A}">
                    <a16:rowId xmlns:a16="http://schemas.microsoft.com/office/drawing/2014/main" val="10002"/>
                  </a:ext>
                </a:extLst>
              </a:tr>
              <a:tr h="400396">
                <a:tc>
                  <a:txBody>
                    <a:bodyPr/>
                    <a:lstStyle/>
                    <a:p>
                      <a:r>
                        <a:rPr lang="en-GB" sz="1400" dirty="0" err="1" smtClean="0"/>
                        <a:t>rdf:type</a:t>
                      </a:r>
                      <a:r>
                        <a:rPr lang="en-GB" sz="1400" dirty="0" smtClean="0"/>
                        <a:t> </a:t>
                      </a:r>
                      <a:endParaRPr lang="en-GB" sz="1400" dirty="0"/>
                    </a:p>
                  </a:txBody>
                  <a:tcPr/>
                </a:tc>
                <a:tc>
                  <a:txBody>
                    <a:bodyPr/>
                    <a:lstStyle/>
                    <a:p>
                      <a:r>
                        <a:rPr lang="en-GB" sz="1400" u="sng" dirty="0" err="1" smtClean="0"/>
                        <a:t>yago:AmericanFilmDirectors</a:t>
                      </a:r>
                      <a:endParaRPr lang="en-GB" sz="1400" u="sng" dirty="0"/>
                    </a:p>
                  </a:txBody>
                  <a:tcPr/>
                </a:tc>
                <a:extLst>
                  <a:ext uri="{0D108BD9-81ED-4DB2-BD59-A6C34878D82A}">
                    <a16:rowId xmlns:a16="http://schemas.microsoft.com/office/drawing/2014/main" val="10003"/>
                  </a:ext>
                </a:extLst>
              </a:tr>
              <a:tr h="400396">
                <a:tc>
                  <a:txBody>
                    <a:bodyPr/>
                    <a:lstStyle/>
                    <a:p>
                      <a:r>
                        <a:rPr lang="en-GB" sz="1400" dirty="0" err="1" smtClean="0"/>
                        <a:t>rdf:type</a:t>
                      </a:r>
                      <a:endParaRPr lang="en-GB" sz="1400" dirty="0"/>
                    </a:p>
                  </a:txBody>
                  <a:tcPr/>
                </a:tc>
                <a:tc>
                  <a:txBody>
                    <a:bodyPr/>
                    <a:lstStyle/>
                    <a:p>
                      <a:r>
                        <a:rPr lang="en-GB" sz="1400" u="sng" dirty="0" err="1" smtClean="0"/>
                        <a:t>yago:Amateur</a:t>
                      </a:r>
                      <a:r>
                        <a:rPr lang="en-GB" sz="1400" u="sng" dirty="0" smtClean="0"/>
                        <a:t/>
                      </a:r>
                      <a:br>
                        <a:rPr lang="en-GB" sz="1400" u="sng" dirty="0" smtClean="0"/>
                      </a:br>
                      <a:r>
                        <a:rPr lang="en-GB" sz="1400" u="sng" dirty="0" err="1" smtClean="0"/>
                        <a:t>ChessPlayers</a:t>
                      </a:r>
                      <a:endParaRPr lang="en-GB" sz="1400" u="sng" dirty="0"/>
                    </a:p>
                  </a:txBody>
                  <a:tcPr/>
                </a:tc>
                <a:extLst>
                  <a:ext uri="{0D108BD9-81ED-4DB2-BD59-A6C34878D82A}">
                    <a16:rowId xmlns:a16="http://schemas.microsoft.com/office/drawing/2014/main" val="10004"/>
                  </a:ext>
                </a:extLst>
              </a:tr>
            </a:tbl>
          </a:graphicData>
        </a:graphic>
      </p:graphicFrame>
      <p:pic>
        <p:nvPicPr>
          <p:cNvPr id="22" name="Picture 2" descr="https://upload.wikimedia.org/wikipedia/en/8/85/Best-shot-stanley-kubrick-006.jpg"/>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814401" y="3757592"/>
            <a:ext cx="777354" cy="1030959"/>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23" name="Table 6"/>
          <p:cNvGraphicFramePr>
            <a:graphicFrameLocks noGrp="1"/>
          </p:cNvGraphicFramePr>
          <p:nvPr>
            <p:extLst>
              <p:ext uri="{D42A27DB-BD31-4B8C-83A1-F6EECF244321}">
                <p14:modId xmlns:p14="http://schemas.microsoft.com/office/powerpoint/2010/main" val="706813394"/>
              </p:ext>
            </p:extLst>
          </p:nvPr>
        </p:nvGraphicFramePr>
        <p:xfrm>
          <a:off x="6014050" y="3777263"/>
          <a:ext cx="3092896" cy="2136148"/>
        </p:xfrm>
        <a:graphic>
          <a:graphicData uri="http://schemas.openxmlformats.org/drawingml/2006/table">
            <a:tbl>
              <a:tblPr firstRow="1">
                <a:tableStyleId>{17292A2E-F333-43FB-9621-5CBBE7FDCDCB}</a:tableStyleId>
              </a:tblPr>
              <a:tblGrid>
                <a:gridCol w="1568896">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tblGrid>
              <a:tr h="309672">
                <a:tc grid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err="1" smtClean="0"/>
                        <a:t>lmdb:director</a:t>
                      </a:r>
                      <a:r>
                        <a:rPr lang="en-US" sz="1600" dirty="0" smtClean="0"/>
                        <a:t>/8476</a:t>
                      </a:r>
                      <a:endParaRPr lang="en-GB" sz="1600" b="1" dirty="0" smtClean="0"/>
                    </a:p>
                  </a:txBody>
                  <a:tcPr>
                    <a:solidFill>
                      <a:schemeClr val="accent1"/>
                    </a:solidFill>
                  </a:tcPr>
                </a:tc>
                <a:tc hMerge="1">
                  <a:txBody>
                    <a:bodyPr/>
                    <a:lstStyle/>
                    <a:p>
                      <a:endParaRPr lang="en-GB" u="sng" dirty="0"/>
                    </a:p>
                  </a:txBody>
                  <a:tcPr/>
                </a:tc>
                <a:extLst>
                  <a:ext uri="{0D108BD9-81ED-4DB2-BD59-A6C34878D82A}">
                    <a16:rowId xmlns:a16="http://schemas.microsoft.com/office/drawing/2014/main" val="10000"/>
                  </a:ext>
                </a:extLst>
              </a:tr>
              <a:tr h="478583">
                <a:tc>
                  <a:txBody>
                    <a:bodyPr/>
                    <a:lstStyle/>
                    <a:p>
                      <a:r>
                        <a:rPr lang="en-GB" sz="1400" dirty="0" err="1" smtClean="0"/>
                        <a:t>lmdb:director_name</a:t>
                      </a:r>
                      <a:endParaRPr lang="en-GB" sz="1400" dirty="0"/>
                    </a:p>
                  </a:txBody>
                  <a:tcPr/>
                </a:tc>
                <a:tc>
                  <a:txBody>
                    <a:bodyPr/>
                    <a:lstStyle/>
                    <a:p>
                      <a:r>
                        <a:rPr lang="en-GB" sz="1400" u="none" dirty="0" smtClean="0"/>
                        <a:t>“Stanley</a:t>
                      </a:r>
                      <a:r>
                        <a:rPr lang="en-GB" sz="1400" u="none" baseline="0" dirty="0" smtClean="0"/>
                        <a:t> Kubrick”</a:t>
                      </a:r>
                      <a:endParaRPr lang="en-GB" sz="1400" u="none" dirty="0"/>
                    </a:p>
                  </a:txBody>
                  <a:tcPr/>
                </a:tc>
                <a:extLst>
                  <a:ext uri="{0D108BD9-81ED-4DB2-BD59-A6C34878D82A}">
                    <a16:rowId xmlns:a16="http://schemas.microsoft.com/office/drawing/2014/main" val="10001"/>
                  </a:ext>
                </a:extLst>
              </a:tr>
              <a:tr h="3206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400" dirty="0" err="1" smtClean="0"/>
                        <a:t>rdf:type</a:t>
                      </a:r>
                      <a:endParaRPr lang="en-GB" sz="1400" dirty="0" smtClean="0"/>
                    </a:p>
                  </a:txBody>
                  <a:tcPr/>
                </a:tc>
                <a:tc>
                  <a:txBody>
                    <a:bodyPr/>
                    <a:lstStyle/>
                    <a:p>
                      <a:r>
                        <a:rPr lang="en-GB" sz="1400" dirty="0" err="1" smtClean="0"/>
                        <a:t>foaf:Person</a:t>
                      </a:r>
                      <a:endParaRPr lang="en-GB" sz="1400" u="sng" dirty="0"/>
                    </a:p>
                  </a:txBody>
                  <a:tcPr/>
                </a:tc>
                <a:extLst>
                  <a:ext uri="{0D108BD9-81ED-4DB2-BD59-A6C34878D82A}">
                    <a16:rowId xmlns:a16="http://schemas.microsoft.com/office/drawing/2014/main" val="10002"/>
                  </a:ext>
                </a:extLst>
              </a:tr>
              <a:tr h="320677">
                <a:tc>
                  <a:txBody>
                    <a:bodyPr/>
                    <a:lstStyle/>
                    <a:p>
                      <a:r>
                        <a:rPr lang="en-GB" sz="1400" dirty="0" err="1" smtClean="0"/>
                        <a:t>foaf:made</a:t>
                      </a:r>
                      <a:endParaRPr lang="en-GB" sz="1400" dirty="0"/>
                    </a:p>
                  </a:txBody>
                  <a:tcPr/>
                </a:tc>
                <a:tc>
                  <a:txBody>
                    <a:bodyPr/>
                    <a:lstStyle/>
                    <a:p>
                      <a:r>
                        <a:rPr lang="en-GB" sz="1400" u="sng" dirty="0" err="1" smtClean="0"/>
                        <a:t>lmdb:film</a:t>
                      </a:r>
                      <a:r>
                        <a:rPr lang="en-GB" sz="1400" u="sng" dirty="0" smtClean="0"/>
                        <a:t>/1894</a:t>
                      </a:r>
                      <a:endParaRPr lang="en-GB" sz="1400" u="sng" dirty="0"/>
                    </a:p>
                  </a:txBody>
                  <a:tcPr/>
                </a:tc>
                <a:extLst>
                  <a:ext uri="{0D108BD9-81ED-4DB2-BD59-A6C34878D82A}">
                    <a16:rowId xmlns:a16="http://schemas.microsoft.com/office/drawing/2014/main" val="10003"/>
                  </a:ext>
                </a:extLst>
              </a:tr>
              <a:tr h="320677">
                <a:tc>
                  <a:txBody>
                    <a:bodyPr/>
                    <a:lstStyle/>
                    <a:p>
                      <a:r>
                        <a:rPr lang="en-GB" sz="1400" dirty="0" err="1" smtClean="0"/>
                        <a:t>foaf:made</a:t>
                      </a:r>
                      <a:endParaRPr lang="en-GB" sz="1400" dirty="0"/>
                    </a:p>
                  </a:txBody>
                  <a:tcPr/>
                </a:tc>
                <a:tc>
                  <a:txBody>
                    <a:bodyPr/>
                    <a:lstStyle/>
                    <a:p>
                      <a:r>
                        <a:rPr lang="en-GB" sz="1400" u="sng" dirty="0" err="1" smtClean="0"/>
                        <a:t>lmdb:film</a:t>
                      </a:r>
                      <a:r>
                        <a:rPr lang="en-GB" sz="1400" u="sng" dirty="0" smtClean="0"/>
                        <a:t>/2014</a:t>
                      </a:r>
                      <a:endParaRPr lang="en-GB" sz="1400" u="sng" dirty="0"/>
                    </a:p>
                  </a:txBody>
                  <a:tcPr/>
                </a:tc>
                <a:extLst>
                  <a:ext uri="{0D108BD9-81ED-4DB2-BD59-A6C34878D82A}">
                    <a16:rowId xmlns:a16="http://schemas.microsoft.com/office/drawing/2014/main" val="10004"/>
                  </a:ext>
                </a:extLst>
              </a:tr>
              <a:tr h="320677">
                <a:tc>
                  <a:txBody>
                    <a:bodyPr/>
                    <a:lstStyle/>
                    <a:p>
                      <a:r>
                        <a:rPr lang="en-GB" sz="1400" dirty="0" err="1" smtClean="0"/>
                        <a:t>foaf:made</a:t>
                      </a:r>
                      <a:endParaRPr lang="en-GB" sz="1400" dirty="0"/>
                    </a:p>
                  </a:txBody>
                  <a:tcPr/>
                </a:tc>
                <a:tc>
                  <a:txBody>
                    <a:bodyPr/>
                    <a:lstStyle/>
                    <a:p>
                      <a:r>
                        <a:rPr lang="en-GB" sz="1400" u="sng" dirty="0" err="1" smtClean="0"/>
                        <a:t>lmdb:film</a:t>
                      </a:r>
                      <a:r>
                        <a:rPr lang="en-GB" sz="1400" u="sng" dirty="0" smtClean="0"/>
                        <a:t>/2685</a:t>
                      </a:r>
                      <a:endParaRPr lang="en-GB" sz="1400" u="sng" dirty="0"/>
                    </a:p>
                  </a:txBody>
                  <a:tcPr/>
                </a:tc>
                <a:extLst>
                  <a:ext uri="{0D108BD9-81ED-4DB2-BD59-A6C34878D82A}">
                    <a16:rowId xmlns:a16="http://schemas.microsoft.com/office/drawing/2014/main" val="10005"/>
                  </a:ext>
                </a:extLst>
              </a:tr>
            </a:tbl>
          </a:graphicData>
        </a:graphic>
      </p:graphicFrame>
      <p:pic>
        <p:nvPicPr>
          <p:cNvPr id="24" name="Picture 3"/>
          <p:cNvPicPr>
            <a:picLocks noChangeAspect="1" noChangeArrowheads="1"/>
          </p:cNvPicPr>
          <p:nvPr/>
        </p:nvPicPr>
        <p:blipFill>
          <a:blip r:embed="rId6" cstate="print"/>
          <a:srcRect l="16344" t="50959" r="70196" b="34057"/>
          <a:stretch>
            <a:fillRect/>
          </a:stretch>
        </p:blipFill>
        <p:spPr bwMode="auto">
          <a:xfrm>
            <a:off x="4952525" y="3671570"/>
            <a:ext cx="1068454" cy="839500"/>
          </a:xfrm>
          <a:prstGeom prst="rect">
            <a:avLst/>
          </a:prstGeom>
          <a:noFill/>
          <a:ln w="0">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 xmlns:ma14="http://schemas.microsoft.com/office/mac/drawingml/2011/main" val="1"/>
            </a:ext>
          </a:extLst>
        </p:spPr>
      </p:pic>
      <p:sp>
        <p:nvSpPr>
          <p:cNvPr id="25" name="10 - Στρογγυλεμένο ορθογώνιο"/>
          <p:cNvSpPr/>
          <p:nvPr/>
        </p:nvSpPr>
        <p:spPr>
          <a:xfrm>
            <a:off x="2796088" y="4812672"/>
            <a:ext cx="432048" cy="350202"/>
          </a:xfrm>
          <a:prstGeom prst="roundRect">
            <a:avLst/>
          </a:prstGeom>
        </p:spPr>
        <p:style>
          <a:lnRef idx="2">
            <a:schemeClr val="dk1"/>
          </a:lnRef>
          <a:fillRef idx="1">
            <a:schemeClr val="lt1"/>
          </a:fillRef>
          <a:effectRef idx="0">
            <a:schemeClr val="dk1"/>
          </a:effectRef>
          <a:fontRef idx="minor">
            <a:schemeClr val="dk1"/>
          </a:fontRef>
        </p:style>
        <p:txBody>
          <a:bodyPr lIns="72000" rIns="72000" rtlCol="0" anchor="ctr"/>
          <a:lstStyle/>
          <a:p>
            <a:pPr algn="ctr">
              <a:buNone/>
            </a:pPr>
            <a:r>
              <a:rPr lang="en-US" sz="1800" b="1" dirty="0" smtClean="0">
                <a:latin typeface="Tw Cen MT" panose="020B0602020104020603" pitchFamily="34" charset="0"/>
              </a:rPr>
              <a:t>e1</a:t>
            </a:r>
            <a:endParaRPr lang="el-GR" sz="1800" b="1" dirty="0"/>
          </a:p>
        </p:txBody>
      </p:sp>
      <p:sp>
        <p:nvSpPr>
          <p:cNvPr id="26" name="10 - Στρογγυλεμένο ορθογώνιο"/>
          <p:cNvSpPr/>
          <p:nvPr/>
        </p:nvSpPr>
        <p:spPr>
          <a:xfrm>
            <a:off x="5013155" y="4495135"/>
            <a:ext cx="432048" cy="350202"/>
          </a:xfrm>
          <a:prstGeom prst="roundRect">
            <a:avLst/>
          </a:prstGeom>
        </p:spPr>
        <p:style>
          <a:lnRef idx="2">
            <a:schemeClr val="dk1"/>
          </a:lnRef>
          <a:fillRef idx="1">
            <a:schemeClr val="lt1"/>
          </a:fillRef>
          <a:effectRef idx="0">
            <a:schemeClr val="dk1"/>
          </a:effectRef>
          <a:fontRef idx="minor">
            <a:schemeClr val="dk1"/>
          </a:fontRef>
        </p:style>
        <p:txBody>
          <a:bodyPr lIns="72000" rIns="72000" rtlCol="0" anchor="ctr"/>
          <a:lstStyle/>
          <a:p>
            <a:pPr algn="ctr">
              <a:buNone/>
            </a:pPr>
            <a:r>
              <a:rPr lang="en-US" sz="1800" b="1" dirty="0" smtClean="0">
                <a:latin typeface="Tw Cen MT" panose="020B0602020104020603" pitchFamily="34" charset="0"/>
              </a:rPr>
              <a:t>e3</a:t>
            </a:r>
            <a:endParaRPr lang="el-GR" sz="1800" b="1" dirty="0"/>
          </a:p>
        </p:txBody>
      </p:sp>
      <p:sp>
        <p:nvSpPr>
          <p:cNvPr id="27" name="Oval 34"/>
          <p:cNvSpPr/>
          <p:nvPr/>
        </p:nvSpPr>
        <p:spPr bwMode="auto">
          <a:xfrm>
            <a:off x="63505" y="4554615"/>
            <a:ext cx="2036600" cy="453657"/>
          </a:xfrm>
          <a:prstGeom prst="ellipse">
            <a:avLst/>
          </a:prstGeom>
          <a:noFill/>
          <a:ln w="38100" cap="flat" cmpd="sng" algn="ctr">
            <a:solidFill>
              <a:srgbClr val="FF0000"/>
            </a:solidFill>
            <a:prstDash val="solid"/>
            <a:round/>
            <a:headEnd type="none" w="med" len="med"/>
            <a:tailEnd type="none" w="med" len="med"/>
          </a:ln>
          <a:effectLst/>
        </p:spPr>
        <p:txBody>
          <a:bodyPr vert="horz" wrap="square" lIns="41473" tIns="0" rIns="41473" bIns="0" numCol="1" rtlCol="0" anchor="t" anchorCtr="0" compatLnSpc="1">
            <a:prstTxWarp prst="textNoShape">
              <a:avLst/>
            </a:prstTxWarp>
          </a:bodyPr>
          <a:lstStyle/>
          <a:p>
            <a: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pPr>
            <a:endParaRPr kumimoji="0" lang="en-US" sz="3200" b="0" i="0" u="none" strike="noStrike" cap="none" normalizeH="0" baseline="0" smtClean="0">
              <a:ln>
                <a:noFill/>
              </a:ln>
              <a:solidFill>
                <a:schemeClr val="tx1"/>
              </a:solidFill>
              <a:effectLst/>
              <a:latin typeface="Arial" charset="0"/>
              <a:cs typeface="Arial" charset="0"/>
              <a:sym typeface="Arial" charset="0"/>
            </a:endParaRPr>
          </a:p>
        </p:txBody>
      </p:sp>
      <p:sp>
        <p:nvSpPr>
          <p:cNvPr id="28" name="Oval 34"/>
          <p:cNvSpPr/>
          <p:nvPr/>
        </p:nvSpPr>
        <p:spPr bwMode="auto">
          <a:xfrm>
            <a:off x="6014049" y="4616763"/>
            <a:ext cx="2792843" cy="347964"/>
          </a:xfrm>
          <a:prstGeom prst="ellipse">
            <a:avLst/>
          </a:prstGeom>
          <a:noFill/>
          <a:ln w="38100" cap="flat" cmpd="sng" algn="ctr">
            <a:solidFill>
              <a:srgbClr val="FF0000"/>
            </a:solidFill>
            <a:prstDash val="solid"/>
            <a:round/>
            <a:headEnd type="none" w="med" len="med"/>
            <a:tailEnd type="none" w="med" len="med"/>
          </a:ln>
          <a:effectLst/>
        </p:spPr>
        <p:txBody>
          <a:bodyPr vert="horz" wrap="square" lIns="41473" tIns="0" rIns="41473" bIns="0" numCol="1" rtlCol="0" anchor="t" anchorCtr="0" compatLnSpc="1">
            <a:prstTxWarp prst="textNoShape">
              <a:avLst/>
            </a:prstTxWarp>
          </a:bodyPr>
          <a:lstStyle/>
          <a:p>
            <a: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pPr>
            <a:endParaRPr kumimoji="0" lang="en-US" sz="3200" b="0" i="0" u="none" strike="noStrike" cap="none" normalizeH="0" baseline="0" smtClean="0">
              <a:ln>
                <a:noFill/>
              </a:ln>
              <a:solidFill>
                <a:schemeClr val="tx1"/>
              </a:solidFill>
              <a:effectLst/>
              <a:latin typeface="Arial" charset="0"/>
              <a:cs typeface="Arial" charset="0"/>
              <a:sym typeface="Arial" charset="0"/>
            </a:endParaRPr>
          </a:p>
        </p:txBody>
      </p:sp>
      <p:sp>
        <p:nvSpPr>
          <p:cNvPr id="29" name="Oval 32"/>
          <p:cNvSpPr/>
          <p:nvPr/>
        </p:nvSpPr>
        <p:spPr bwMode="auto">
          <a:xfrm>
            <a:off x="860068" y="3790338"/>
            <a:ext cx="1951401" cy="317732"/>
          </a:xfrm>
          <a:prstGeom prst="ellipse">
            <a:avLst/>
          </a:prstGeom>
          <a:noFill/>
          <a:ln w="38100" cap="flat" cmpd="sng" algn="ctr">
            <a:solidFill>
              <a:srgbClr val="FF0000"/>
            </a:solidFill>
            <a:prstDash val="solid"/>
            <a:round/>
            <a:headEnd type="none" w="med" len="med"/>
            <a:tailEnd type="none" w="med" len="med"/>
          </a:ln>
          <a:effectLst/>
        </p:spPr>
        <p:txBody>
          <a:bodyPr vert="horz" wrap="square" lIns="41473" tIns="0" rIns="41473" bIns="0" numCol="1" rtlCol="0" anchor="t" anchorCtr="0" compatLnSpc="1">
            <a:prstTxWarp prst="textNoShape">
              <a:avLst/>
            </a:prstTxWarp>
          </a:bodyPr>
          <a:lstStyle/>
          <a:p>
            <a: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pPr>
            <a:endParaRPr kumimoji="0" lang="en-US" sz="3200" b="0" i="0" u="none" strike="noStrike" cap="none" normalizeH="0" baseline="0" smtClean="0">
              <a:ln>
                <a:noFill/>
              </a:ln>
              <a:solidFill>
                <a:schemeClr val="tx1"/>
              </a:solidFill>
              <a:effectLst/>
              <a:latin typeface="Arial" charset="0"/>
              <a:cs typeface="Arial" charset="0"/>
              <a:sym typeface="Arial" charset="0"/>
            </a:endParaRPr>
          </a:p>
        </p:txBody>
      </p:sp>
      <p:sp>
        <p:nvSpPr>
          <p:cNvPr id="30" name="Oval 32"/>
          <p:cNvSpPr/>
          <p:nvPr/>
        </p:nvSpPr>
        <p:spPr bwMode="auto">
          <a:xfrm>
            <a:off x="7426768" y="4129336"/>
            <a:ext cx="1375625" cy="451011"/>
          </a:xfrm>
          <a:prstGeom prst="ellipse">
            <a:avLst/>
          </a:prstGeom>
          <a:noFill/>
          <a:ln w="38100" cap="flat" cmpd="sng" algn="ctr">
            <a:solidFill>
              <a:srgbClr val="FF0000"/>
            </a:solidFill>
            <a:prstDash val="solid"/>
            <a:round/>
            <a:headEnd type="none" w="med" len="med"/>
            <a:tailEnd type="none" w="med" len="med"/>
          </a:ln>
          <a:effectLst/>
        </p:spPr>
        <p:txBody>
          <a:bodyPr vert="horz" wrap="square" lIns="41473" tIns="0" rIns="41473" bIns="0" numCol="1" rtlCol="0" anchor="t" anchorCtr="0" compatLnSpc="1">
            <a:prstTxWarp prst="textNoShape">
              <a:avLst/>
            </a:prstTxWarp>
          </a:bodyPr>
          <a:lstStyle/>
          <a:p>
            <a: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pPr>
            <a:endParaRPr kumimoji="0" lang="en-US" sz="3200" b="0" i="0" u="none" strike="noStrike" cap="none" normalizeH="0" baseline="0" smtClean="0">
              <a:ln>
                <a:noFill/>
              </a:ln>
              <a:solidFill>
                <a:schemeClr val="tx1"/>
              </a:solidFill>
              <a:effectLst/>
              <a:latin typeface="Arial" charset="0"/>
              <a:cs typeface="Arial" charset="0"/>
              <a:sym typeface="Arial" charset="0"/>
            </a:endParaRPr>
          </a:p>
        </p:txBody>
      </p:sp>
      <p:sp>
        <p:nvSpPr>
          <p:cNvPr id="31" name="Espace réservé du contenu 2"/>
          <p:cNvSpPr txBox="1">
            <a:spLocks/>
          </p:cNvSpPr>
          <p:nvPr/>
        </p:nvSpPr>
        <p:spPr bwMode="auto">
          <a:xfrm>
            <a:off x="1750419" y="6063436"/>
            <a:ext cx="5418675" cy="506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41473" tIns="0" rIns="41473" bIns="0" numCol="1" anchor="t" anchorCtr="0" compatLnSpc="1">
            <a:prstTxWarp prst="textNoShape">
              <a:avLst/>
            </a:prstTxWarp>
          </a:bodyPr>
          <a:lstStyle>
            <a:lvl1pPr marL="173038" indent="-173038" algn="l" defTabSz="828675" rtl="0" eaLnBrk="0" fontAlgn="base" hangingPunct="0">
              <a:lnSpc>
                <a:spcPct val="102000"/>
              </a:lnSpc>
              <a:spcBef>
                <a:spcPts val="1275"/>
              </a:spcBef>
              <a:spcAft>
                <a:spcPct val="0"/>
              </a:spcAft>
              <a:buClr>
                <a:srgbClr val="FF6600"/>
              </a:buClr>
              <a:buSzPct val="75000"/>
              <a:buFont typeface="Wingdings" charset="0"/>
              <a:buChar char="§"/>
              <a:tabLst>
                <a:tab pos="2249488" algn="l"/>
              </a:tabLst>
              <a:defRPr sz="2800">
                <a:solidFill>
                  <a:schemeClr val="tx1"/>
                </a:solidFill>
                <a:latin typeface="+mn-lt"/>
                <a:ea typeface="ＭＳ Ｐゴシック" charset="0"/>
                <a:cs typeface="+mn-cs"/>
                <a:sym typeface="Arial" charset="0"/>
              </a:defRPr>
            </a:lvl1pPr>
            <a:lvl2pPr marL="592138" indent="-239713" algn="l" defTabSz="828675" rtl="0" eaLnBrk="0" fontAlgn="base" hangingPunct="0">
              <a:lnSpc>
                <a:spcPct val="102000"/>
              </a:lnSpc>
              <a:spcBef>
                <a:spcPts val="0"/>
              </a:spcBef>
              <a:spcAft>
                <a:spcPct val="0"/>
              </a:spcAft>
              <a:buClr>
                <a:srgbClr val="000000"/>
              </a:buClr>
              <a:buSzPct val="75000"/>
              <a:buFont typeface="Arial" charset="0"/>
              <a:buChar char="–"/>
              <a:tabLst>
                <a:tab pos="2249488" algn="l"/>
              </a:tabLst>
              <a:defRPr sz="2400">
                <a:solidFill>
                  <a:schemeClr val="tx1"/>
                </a:solidFill>
                <a:latin typeface="+mn-lt"/>
                <a:ea typeface="Arial" charset="0"/>
                <a:cs typeface="+mn-cs"/>
                <a:sym typeface="Arial" charset="0"/>
              </a:defRPr>
            </a:lvl2pPr>
            <a:lvl3pPr marL="944563" indent="-173038"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3pPr>
            <a:lvl4pPr marL="1335088" indent="-211138"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4pPr>
            <a:lvl5pPr marL="1704975" indent="-190500" algn="l" defTabSz="828675" rtl="0" eaLnBrk="0" fontAlgn="base" hangingPunct="0">
              <a:lnSpc>
                <a:spcPct val="102000"/>
              </a:lnSpc>
              <a:spcBef>
                <a:spcPts val="0"/>
              </a:spcBef>
              <a:spcAft>
                <a:spcPct val="0"/>
              </a:spcAft>
              <a:buClr>
                <a:srgbClr val="000000"/>
              </a:buClr>
              <a:buSzPct val="75000"/>
              <a:buFont typeface="Times" charset="0"/>
              <a:buChar char="•"/>
              <a:tabLst>
                <a:tab pos="2249488" algn="l"/>
              </a:tabLst>
              <a:defRPr sz="2000">
                <a:solidFill>
                  <a:schemeClr val="tx1"/>
                </a:solidFill>
                <a:latin typeface="+mn-lt"/>
                <a:ea typeface="Arial" charset="0"/>
                <a:cs typeface="+mn-cs"/>
                <a:sym typeface="Arial" charset="0"/>
              </a:defRPr>
            </a:lvl5pPr>
            <a:lvl6pPr marL="21621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6pPr>
            <a:lvl7pPr marL="26193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7pPr>
            <a:lvl8pPr marL="30765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8pPr>
            <a:lvl9pPr marL="3533775" indent="-190500" algn="l" defTabSz="828675" rtl="0" fontAlgn="base">
              <a:lnSpc>
                <a:spcPct val="102000"/>
              </a:lnSpc>
              <a:spcBef>
                <a:spcPts val="275"/>
              </a:spcBef>
              <a:spcAft>
                <a:spcPct val="0"/>
              </a:spcAft>
              <a:buClr>
                <a:srgbClr val="000000"/>
              </a:buClr>
              <a:buSzPct val="75000"/>
              <a:buFont typeface="Times" pitchFamily="80" charset="0"/>
              <a:buChar char="•"/>
              <a:tabLst>
                <a:tab pos="2249488" algn="l"/>
              </a:tabLst>
              <a:defRPr sz="2400">
                <a:solidFill>
                  <a:schemeClr val="tx1"/>
                </a:solidFill>
                <a:latin typeface="+mn-lt"/>
                <a:cs typeface="+mn-cs"/>
                <a:sym typeface="Arial" charset="0"/>
              </a:defRPr>
            </a:lvl9pPr>
          </a:lstStyle>
          <a:p>
            <a:pPr marL="0" indent="0">
              <a:buFont typeface="Wingdings" charset="0"/>
              <a:buNone/>
            </a:pPr>
            <a:r>
              <a:rPr lang="en-GB" sz="2400" kern="0" dirty="0" smtClean="0"/>
              <a:t>e</a:t>
            </a:r>
            <a:r>
              <a:rPr lang="en-GB" sz="2400" kern="0" baseline="-25000" dirty="0" smtClean="0"/>
              <a:t>1</a:t>
            </a:r>
            <a:r>
              <a:rPr lang="en-GB" sz="2400" kern="0" dirty="0" smtClean="0"/>
              <a:t> and e</a:t>
            </a:r>
            <a:r>
              <a:rPr lang="en-GB" sz="2400" kern="0" baseline="-25000" dirty="0" smtClean="0"/>
              <a:t>3</a:t>
            </a:r>
            <a:r>
              <a:rPr lang="en-GB" sz="2400" kern="0" dirty="0" smtClean="0"/>
              <a:t> are at best </a:t>
            </a:r>
            <a:r>
              <a:rPr lang="en-GB" sz="2400" kern="0" dirty="0" smtClean="0">
                <a:solidFill>
                  <a:srgbClr val="0000FF"/>
                </a:solidFill>
              </a:rPr>
              <a:t>somehow similar</a:t>
            </a:r>
            <a:endParaRPr lang="el-GR" sz="2400" kern="0" dirty="0">
              <a:solidFill>
                <a:srgbClr val="0000FF"/>
              </a:solidFill>
            </a:endParaRPr>
          </a:p>
        </p:txBody>
      </p:sp>
    </p:spTree>
    <p:extLst>
      <p:ext uri="{BB962C8B-B14F-4D97-AF65-F5344CB8AC3E}">
        <p14:creationId xmlns:p14="http://schemas.microsoft.com/office/powerpoint/2010/main" val="36094489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53" presetClass="entr" presetSubtype="16" fill="hold" grpId="0"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anim calcmode="lin" valueType="num">
                                      <p:cBhvr>
                                        <p:cTn id="29"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30"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1" dur="500"/>
                                        <p:tgtEl>
                                          <p:spTgt spid="3">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500"/>
                                        <p:tgtEl>
                                          <p:spTgt spid="21"/>
                                        </p:tgtEl>
                                      </p:cBhvr>
                                    </p:animEffect>
                                  </p:childTnLst>
                                </p:cTn>
                              </p:par>
                              <p:par>
                                <p:cTn id="37" presetID="10"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500"/>
                                        <p:tgtEl>
                                          <p:spTgt spid="22"/>
                                        </p:tgtEl>
                                      </p:cBhvr>
                                    </p:animEffect>
                                  </p:childTnLst>
                                </p:cTn>
                              </p:par>
                              <p:par>
                                <p:cTn id="40" presetID="10" presetClass="entr" presetSubtype="0" fill="hold"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500"/>
                                        <p:tgtEl>
                                          <p:spTgt spid="23"/>
                                        </p:tgtEl>
                                      </p:cBhvr>
                                    </p:animEffect>
                                  </p:childTnLst>
                                </p:cTn>
                              </p:par>
                              <p:par>
                                <p:cTn id="43" presetID="10" presetClass="entr" presetSubtype="0" fill="hold"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500"/>
                                        <p:tgtEl>
                                          <p:spTgt spid="24"/>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2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28"/>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29"/>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30"/>
                                        </p:tgtEl>
                                        <p:attrNameLst>
                                          <p:attrName>style.visibility</p:attrName>
                                        </p:attrNameLst>
                                      </p:cBhvr>
                                      <p:to>
                                        <p:strVal val="visible"/>
                                      </p:to>
                                    </p:set>
                                  </p:childTnLst>
                                </p:cTn>
                              </p:par>
                              <p:par>
                                <p:cTn id="62" presetID="10" presetClass="entr" presetSubtype="0" fill="hold" grpId="0" nodeType="with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500"/>
                                        <p:tgtEl>
                                          <p:spTgt spid="25"/>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fade">
                                      <p:cBhvr>
                                        <p:cTn id="67" dur="500"/>
                                        <p:tgtEl>
                                          <p:spTgt spid="26"/>
                                        </p:tgtEl>
                                      </p:cBhvr>
                                    </p:animEffect>
                                  </p:childTnLst>
                                </p:cTn>
                              </p:par>
                            </p:childTnLst>
                          </p:cTn>
                        </p:par>
                      </p:childTnLst>
                    </p:cTn>
                  </p:par>
                  <p:par>
                    <p:cTn id="68" fill="hold">
                      <p:stCondLst>
                        <p:cond delay="indefinite"/>
                      </p:stCondLst>
                      <p:childTnLst>
                        <p:par>
                          <p:cTn id="69" fill="hold">
                            <p:stCondLst>
                              <p:cond delay="0"/>
                            </p:stCondLst>
                            <p:childTnLst>
                              <p:par>
                                <p:cTn id="70" presetID="53" presetClass="entr" presetSubtype="16" fill="hold" grpId="0" nodeType="clickEffect">
                                  <p:stCondLst>
                                    <p:cond delay="0"/>
                                  </p:stCondLst>
                                  <p:childTnLst>
                                    <p:set>
                                      <p:cBhvr>
                                        <p:cTn id="71" dur="1" fill="hold">
                                          <p:stCondLst>
                                            <p:cond delay="0"/>
                                          </p:stCondLst>
                                        </p:cTn>
                                        <p:tgtEl>
                                          <p:spTgt spid="31"/>
                                        </p:tgtEl>
                                        <p:attrNameLst>
                                          <p:attrName>style.visibility</p:attrName>
                                        </p:attrNameLst>
                                      </p:cBhvr>
                                      <p:to>
                                        <p:strVal val="visible"/>
                                      </p:to>
                                    </p:set>
                                    <p:anim calcmode="lin" valueType="num">
                                      <p:cBhvr>
                                        <p:cTn id="72" dur="500" fill="hold"/>
                                        <p:tgtEl>
                                          <p:spTgt spid="31"/>
                                        </p:tgtEl>
                                        <p:attrNameLst>
                                          <p:attrName>ppt_w</p:attrName>
                                        </p:attrNameLst>
                                      </p:cBhvr>
                                      <p:tavLst>
                                        <p:tav tm="0">
                                          <p:val>
                                            <p:fltVal val="0"/>
                                          </p:val>
                                        </p:tav>
                                        <p:tav tm="100000">
                                          <p:val>
                                            <p:strVal val="#ppt_w"/>
                                          </p:val>
                                        </p:tav>
                                      </p:tavLst>
                                    </p:anim>
                                    <p:anim calcmode="lin" valueType="num">
                                      <p:cBhvr>
                                        <p:cTn id="73" dur="500" fill="hold"/>
                                        <p:tgtEl>
                                          <p:spTgt spid="31"/>
                                        </p:tgtEl>
                                        <p:attrNameLst>
                                          <p:attrName>ppt_h</p:attrName>
                                        </p:attrNameLst>
                                      </p:cBhvr>
                                      <p:tavLst>
                                        <p:tav tm="0">
                                          <p:val>
                                            <p:fltVal val="0"/>
                                          </p:val>
                                        </p:tav>
                                        <p:tav tm="100000">
                                          <p:val>
                                            <p:strVal val="#ppt_h"/>
                                          </p:val>
                                        </p:tav>
                                      </p:tavLst>
                                    </p:anim>
                                    <p:animEffect transition="in" filter="fade">
                                      <p:cBhvr>
                                        <p:cTn id="74"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11" grpId="0" animBg="1"/>
      <p:bldP spid="12" grpId="0" animBg="1"/>
      <p:bldP spid="13" grpId="0" animBg="1"/>
      <p:bldP spid="14" grpId="0" animBg="1"/>
      <p:bldP spid="15" grpId="0" animBg="1"/>
      <p:bldP spid="16" grpId="0" animBg="1"/>
      <p:bldP spid="17" grpId="0" animBg="1"/>
      <p:bldP spid="18" grpId="0" animBg="1"/>
      <p:bldP spid="25" grpId="0" animBg="1"/>
      <p:bldP spid="26" grpId="0" animBg="1"/>
      <p:bldP spid="27" grpId="0" animBg="1"/>
      <p:bldP spid="28" grpId="0" animBg="1"/>
      <p:bldP spid="29" grpId="0" animBg="1"/>
      <p:bldP spid="30" grpId="0" animBg="1"/>
      <p:bldP spid="31" grpId="0"/>
    </p:bldLst>
  </p:timing>
</p:sld>
</file>

<file path=ppt/theme/theme1.xml><?xml version="1.0" encoding="utf-8"?>
<a:theme xmlns:a="http://schemas.openxmlformats.org/drawingml/2006/main" name="Nouvelle présentation">
  <a:themeElements>
    <a:clrScheme name="">
      <a:dk1>
        <a:srgbClr val="000000"/>
      </a:dk1>
      <a:lt1>
        <a:srgbClr val="FFFFFF"/>
      </a:lt1>
      <a:dk2>
        <a:srgbClr val="000000"/>
      </a:dk2>
      <a:lt2>
        <a:srgbClr val="808080"/>
      </a:lt2>
      <a:accent1>
        <a:srgbClr val="26B7FD"/>
      </a:accent1>
      <a:accent2>
        <a:srgbClr val="333399"/>
      </a:accent2>
      <a:accent3>
        <a:srgbClr val="FFFFFF"/>
      </a:accent3>
      <a:accent4>
        <a:srgbClr val="000000"/>
      </a:accent4>
      <a:accent5>
        <a:srgbClr val="ACD8FE"/>
      </a:accent5>
      <a:accent6>
        <a:srgbClr val="2D2D8A"/>
      </a:accent6>
      <a:hlink>
        <a:srgbClr val="009999"/>
      </a:hlink>
      <a:folHlink>
        <a:srgbClr val="99CC00"/>
      </a:folHlink>
    </a:clrScheme>
    <a:fontScheme name="Nouvelle pré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41473" tIns="0" rIns="41473" bIns="0" numCol="1" anchor="t" anchorCtr="0" compatLnSpc="1">
        <a:prstTxWarp prst="textNoShape">
          <a:avLst/>
        </a:prstTxWarp>
      </a:bodyPr>
      <a:lstStyle>
        <a:def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defRPr kumimoji="0" lang="en-US" sz="3200" b="0" i="0" u="none" strike="noStrike" cap="none" normalizeH="0" baseline="0" smtClean="0">
            <a:ln>
              <a:noFill/>
            </a:ln>
            <a:solidFill>
              <a:schemeClr val="tx1"/>
            </a:solidFill>
            <a:effectLst/>
            <a:latin typeface="Arial" charset="0"/>
            <a:cs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41473" tIns="0" rIns="41473" bIns="0" numCol="1" anchor="t" anchorCtr="0" compatLnSpc="1">
        <a:prstTxWarp prst="textNoShape">
          <a:avLst/>
        </a:prstTxWarp>
      </a:bodyPr>
      <a:lstStyle>
        <a:def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defRPr kumimoji="0" lang="en-US" sz="3200" b="0" i="0" u="none" strike="noStrike" cap="none" normalizeH="0" baseline="0" smtClean="0">
            <a:ln>
              <a:noFill/>
            </a:ln>
            <a:solidFill>
              <a:schemeClr val="tx1"/>
            </a:solidFill>
            <a:effectLst/>
            <a:latin typeface="Arial" charset="0"/>
            <a:cs typeface="Arial" charset="0"/>
            <a:sym typeface="Arial" charset="0"/>
          </a:defRPr>
        </a:defPPr>
      </a:lstStyle>
    </a:lnDef>
  </a:objectDefaults>
  <a:extraClrSchemeLst>
    <a:extraClrScheme>
      <a:clrScheme name="Nouvelle pré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itle &amp; Subtitle">
  <a:themeElements>
    <a:clrScheme name="">
      <a:dk1>
        <a:srgbClr val="000000"/>
      </a:dk1>
      <a:lt1>
        <a:srgbClr val="FFFFFF"/>
      </a:lt1>
      <a:dk2>
        <a:srgbClr val="000000"/>
      </a:dk2>
      <a:lt2>
        <a:srgbClr val="808080"/>
      </a:lt2>
      <a:accent1>
        <a:srgbClr val="26B7FD"/>
      </a:accent1>
      <a:accent2>
        <a:srgbClr val="333399"/>
      </a:accent2>
      <a:accent3>
        <a:srgbClr val="FFFFFF"/>
      </a:accent3>
      <a:accent4>
        <a:srgbClr val="000000"/>
      </a:accent4>
      <a:accent5>
        <a:srgbClr val="ACD8FE"/>
      </a:accent5>
      <a:accent6>
        <a:srgbClr val="2D2D8A"/>
      </a:accent6>
      <a:hlink>
        <a:srgbClr val="009999"/>
      </a:hlink>
      <a:folHlink>
        <a:srgbClr val="99CC00"/>
      </a:folHlink>
    </a:clrScheme>
    <a:fontScheme name="Title &amp; Subtitl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41473" tIns="0" rIns="41473" bIns="0" numCol="1" anchor="t" anchorCtr="0" compatLnSpc="1">
        <a:prstTxWarp prst="textNoShape">
          <a:avLst/>
        </a:prstTxWarp>
      </a:bodyPr>
      <a:lstStyle>
        <a:def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defRPr kumimoji="0" lang="en-US" sz="3200" b="0" i="0" u="none" strike="noStrike" cap="none" normalizeH="0" baseline="0" smtClean="0">
            <a:ln>
              <a:noFill/>
            </a:ln>
            <a:solidFill>
              <a:schemeClr val="tx1"/>
            </a:solidFill>
            <a:effectLst/>
            <a:latin typeface="Arial" charset="0"/>
            <a:cs typeface="Arial" charset="0"/>
            <a:sym typeface="Arial" charset="0"/>
          </a:defRPr>
        </a:defPPr>
      </a:lstStyle>
    </a:spDef>
    <a:lnDef>
      <a:spPr bwMode="auto">
        <a:xfrm>
          <a:off x="0" y="0"/>
          <a:ext cx="1" cy="1"/>
        </a:xfrm>
        <a:custGeom>
          <a:avLst/>
          <a:gdLst/>
          <a:ahLst/>
          <a:cxnLst/>
          <a:rect l="0" t="0" r="0" b="0"/>
          <a:pathLst/>
        </a:custGeom>
        <a:noFill/>
        <a:ln w="12700" cap="flat" cmpd="sng" algn="ctr">
          <a:noFill/>
          <a:prstDash val="solid"/>
          <a:round/>
          <a:headEnd type="none" w="med" len="med"/>
          <a:tailEnd type="none" w="med" len="med"/>
        </a:ln>
        <a:effectLst/>
      </a:spPr>
      <a:bodyPr vert="horz" wrap="square" lIns="41473" tIns="0" rIns="41473" bIns="0" numCol="1" anchor="t" anchorCtr="0" compatLnSpc="1">
        <a:prstTxWarp prst="textNoShape">
          <a:avLst/>
        </a:prstTxWarp>
      </a:bodyPr>
      <a:lstStyle>
        <a:defPPr marL="822325" marR="0" indent="-812800" algn="l" defTabSz="828675" rtl="0" eaLnBrk="1" fontAlgn="base" latinLnBrk="0" hangingPunct="1">
          <a:lnSpc>
            <a:spcPct val="102000"/>
          </a:lnSpc>
          <a:spcBef>
            <a:spcPts val="1275"/>
          </a:spcBef>
          <a:spcAft>
            <a:spcPct val="0"/>
          </a:spcAft>
          <a:buClr>
            <a:srgbClr val="000000"/>
          </a:buClr>
          <a:buSzPct val="75000"/>
          <a:buFont typeface="Times" pitchFamily="80" charset="0"/>
          <a:buChar char="•"/>
          <a:tabLst/>
          <a:defRPr kumimoji="0" lang="en-US" sz="3200" b="0" i="0" u="none" strike="noStrike" cap="none" normalizeH="0" baseline="0" smtClean="0">
            <a:ln>
              <a:noFill/>
            </a:ln>
            <a:solidFill>
              <a:schemeClr val="tx1"/>
            </a:solidFill>
            <a:effectLst/>
            <a:latin typeface="Arial" charset="0"/>
            <a:cs typeface="Arial" charset="0"/>
            <a:sym typeface="Arial" charset="0"/>
          </a:defRPr>
        </a:defPPr>
      </a:lstStyle>
    </a:lnDef>
  </a:objectDefaults>
  <a:extraClrSchemeLst>
    <a:extraClrScheme>
      <a:clrScheme name="Title &amp; Subtitl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59628</TotalTime>
  <Pages>0</Pages>
  <Words>9119</Words>
  <Characters>0</Characters>
  <Application>Microsoft Office PowerPoint</Application>
  <PresentationFormat>Affichage à l'écran (4:3)</PresentationFormat>
  <Lines>0</Lines>
  <Paragraphs>1309</Paragraphs>
  <Slides>59</Slides>
  <Notes>59</Notes>
  <HiddenSlides>6</HiddenSlides>
  <MMClips>0</MMClips>
  <ScaleCrop>false</ScaleCrop>
  <HeadingPairs>
    <vt:vector size="8" baseType="variant">
      <vt:variant>
        <vt:lpstr>Polices utilisées</vt:lpstr>
      </vt:variant>
      <vt:variant>
        <vt:i4>18</vt:i4>
      </vt:variant>
      <vt:variant>
        <vt:lpstr>Thème</vt:lpstr>
      </vt:variant>
      <vt:variant>
        <vt:i4>2</vt:i4>
      </vt:variant>
      <vt:variant>
        <vt:lpstr>Serveurs OLE incorporés</vt:lpstr>
      </vt:variant>
      <vt:variant>
        <vt:i4>2</vt:i4>
      </vt:variant>
      <vt:variant>
        <vt:lpstr>Titres des diapositives</vt:lpstr>
      </vt:variant>
      <vt:variant>
        <vt:i4>59</vt:i4>
      </vt:variant>
    </vt:vector>
  </HeadingPairs>
  <TitlesOfParts>
    <vt:vector size="81" baseType="lpstr">
      <vt:lpstr>ＭＳ Ｐゴシック</vt:lpstr>
      <vt:lpstr>Arial</vt:lpstr>
      <vt:lpstr>Calibri</vt:lpstr>
      <vt:lpstr>Cambria Math</vt:lpstr>
      <vt:lpstr>Courier New</vt:lpstr>
      <vt:lpstr>Helvetica Neue</vt:lpstr>
      <vt:lpstr>Lucida Console</vt:lpstr>
      <vt:lpstr>Lucida Grande</vt:lpstr>
      <vt:lpstr>Rockwell</vt:lpstr>
      <vt:lpstr>Symbol</vt:lpstr>
      <vt:lpstr>Tahoma</vt:lpstr>
      <vt:lpstr>Times</vt:lpstr>
      <vt:lpstr>Times New Roman</vt:lpstr>
      <vt:lpstr>Tw Cen MT</vt:lpstr>
      <vt:lpstr>Verdana</vt:lpstr>
      <vt:lpstr>Wingdings</vt:lpstr>
      <vt:lpstr>ヒラギノ角ゴ ProN W3</vt:lpstr>
      <vt:lpstr>ヒラギノ角ゴ ProN W6</vt:lpstr>
      <vt:lpstr>Nouvelle présentation</vt:lpstr>
      <vt:lpstr>Title &amp; Subtitle</vt:lpstr>
      <vt:lpstr>Equation</vt:lpstr>
      <vt:lpstr>Bitmap Image</vt:lpstr>
      <vt:lpstr>Entity Resolution in the Web of Data</vt:lpstr>
      <vt:lpstr>Matching and Resolving Entities (I):  Entity Similarity</vt:lpstr>
      <vt:lpstr>Présentation PowerPoint</vt:lpstr>
      <vt:lpstr>Présentation PowerPoint</vt:lpstr>
      <vt:lpstr>Entity Resolution - Match </vt:lpstr>
      <vt:lpstr>Match Function: Formal Properties</vt:lpstr>
      <vt:lpstr>Entity Resolution - Similarity</vt:lpstr>
      <vt:lpstr>Fellegi &amp; Sunter Model [Science‘69]</vt:lpstr>
      <vt:lpstr>Entity Similarity: Example</vt:lpstr>
      <vt:lpstr>The Role of Similarity Functions: Ideal Case</vt:lpstr>
      <vt:lpstr>The Role of Similarity Functions:   A Pragmatic Case</vt:lpstr>
      <vt:lpstr>Entity Similarity: Formal Description</vt:lpstr>
      <vt:lpstr>Euclidian vs Non-Euclidian Distances </vt:lpstr>
      <vt:lpstr>Matching and Resolving Entities (I):  Content-based Entity Similarity</vt:lpstr>
      <vt:lpstr>In Search of Entity Similarity Measures</vt:lpstr>
      <vt:lpstr>String Similarity Measures</vt:lpstr>
      <vt:lpstr>Présentation PowerPoint</vt:lpstr>
      <vt:lpstr>Tokenizing Strings: Separators</vt:lpstr>
      <vt:lpstr>Tokenizing Strings: n-grams</vt:lpstr>
      <vt:lpstr>Token-based Entity Similarity </vt:lpstr>
      <vt:lpstr>Matching and Resolving Entities (I):  Context-based Entity Similarity</vt:lpstr>
      <vt:lpstr>Similarity of Hierarchical Data</vt:lpstr>
      <vt:lpstr>DELPHI Containment Metric [Ananthakrishna et al. 2002]</vt:lpstr>
      <vt:lpstr>DELPHI Containment Metric [Ananthakrishna et al. 2002]</vt:lpstr>
      <vt:lpstr>DELPHI Containment Metric [Ananthakrishna et al. 2002]</vt:lpstr>
      <vt:lpstr>DELPHI Containment Metric: Example</vt:lpstr>
      <vt:lpstr>Graph-Context Similarity</vt:lpstr>
      <vt:lpstr>Content &amp; Context Similarity:  Linda [Böhm et al. 2012]</vt:lpstr>
      <vt:lpstr>Contextual Similarity</vt:lpstr>
      <vt:lpstr>LINDA Hybrid Similarity</vt:lpstr>
      <vt:lpstr>Content &amp; Structure Similarity:  SiGMa [Lacoste-Julien et all 2013]</vt:lpstr>
      <vt:lpstr>SiGMa Neighbors Similarity</vt:lpstr>
      <vt:lpstr>SiGMa Similarity Measures</vt:lpstr>
      <vt:lpstr>In Search of Entity Similarity Measures</vt:lpstr>
      <vt:lpstr>Matching and Resolving Entities (I):  Blocking Techniques</vt:lpstr>
      <vt:lpstr>Typical ER Workflow</vt:lpstr>
      <vt:lpstr>Blocking: Formal Definition</vt:lpstr>
      <vt:lpstr>Token Blocking [Papadakis et al. 2011]</vt:lpstr>
      <vt:lpstr>Token Blocking Example</vt:lpstr>
      <vt:lpstr>Token Blocking Example</vt:lpstr>
      <vt:lpstr>Attribute Clustering Blocking [Papadakis et al. 2013]</vt:lpstr>
      <vt:lpstr>Attribute Clustering Blocking [Papadakis et al. 2013]</vt:lpstr>
      <vt:lpstr>Attribute Clustering Blocking: Example</vt:lpstr>
      <vt:lpstr>Attribute Clustering Blocking: Example</vt:lpstr>
      <vt:lpstr>Attribute Clustering Blocking: Example</vt:lpstr>
      <vt:lpstr>Token Blocking in Each Attribute Cluster</vt:lpstr>
      <vt:lpstr>Prefix-Infix(-Suffix) [Papadakis et al.12]</vt:lpstr>
      <vt:lpstr>Infix Blocking</vt:lpstr>
      <vt:lpstr>Infix Profile Blocking</vt:lpstr>
      <vt:lpstr>Other Blocking Techniques</vt:lpstr>
      <vt:lpstr>Placing Entities in the Same Block</vt:lpstr>
      <vt:lpstr>Blocking Algorithms Comparison</vt:lpstr>
      <vt:lpstr>Discussion on Blocking Methods</vt:lpstr>
      <vt:lpstr>Matching and Resolving Entities (I):  Block Post-Processing</vt:lpstr>
      <vt:lpstr>Meta-blocking:  Improving the Efficiency of Blocking</vt:lpstr>
      <vt:lpstr>Meta-blocking – The Blocking Graph</vt:lpstr>
      <vt:lpstr>Edge Weighting and Pruning</vt:lpstr>
      <vt:lpstr>Questions?</vt:lpstr>
      <vt:lpstr>String Matching Software Libraries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Multipath tracing with Paris traceroute</dc:title>
  <dc:creator>teixeira</dc:creator>
  <cp:lastModifiedBy>Vassilis Christophides</cp:lastModifiedBy>
  <cp:revision>1576</cp:revision>
  <cp:lastPrinted>2016-07-12T14:12:50Z</cp:lastPrinted>
  <dcterms:modified xsi:type="dcterms:W3CDTF">2016-07-19T10:33:51Z</dcterms:modified>
</cp:coreProperties>
</file>