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  <p:sldMasterId id="2147483678" r:id="rId2"/>
  </p:sldMasterIdLst>
  <p:notesMasterIdLst>
    <p:notesMasterId r:id="rId21"/>
  </p:notesMasterIdLst>
  <p:handoutMasterIdLst>
    <p:handoutMasterId r:id="rId22"/>
  </p:handoutMasterIdLst>
  <p:sldIdLst>
    <p:sldId id="257" r:id="rId3"/>
    <p:sldId id="267" r:id="rId4"/>
    <p:sldId id="338" r:id="rId5"/>
    <p:sldId id="456" r:id="rId6"/>
    <p:sldId id="342" r:id="rId7"/>
    <p:sldId id="453" r:id="rId8"/>
    <p:sldId id="454" r:id="rId9"/>
    <p:sldId id="455" r:id="rId10"/>
    <p:sldId id="334" r:id="rId11"/>
    <p:sldId id="291" r:id="rId12"/>
    <p:sldId id="279" r:id="rId13"/>
    <p:sldId id="457" r:id="rId14"/>
    <p:sldId id="280" r:id="rId15"/>
    <p:sldId id="309" r:id="rId16"/>
    <p:sldId id="333" r:id="rId17"/>
    <p:sldId id="327" r:id="rId18"/>
    <p:sldId id="337" r:id="rId19"/>
    <p:sldId id="340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anley Durrleman" initials="SD" lastIdx="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FD7"/>
    <a:srgbClr val="78D64B"/>
    <a:srgbClr val="702082"/>
    <a:srgbClr val="575756"/>
    <a:srgbClr val="78D6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357"/>
    <p:restoredTop sz="85406"/>
  </p:normalViewPr>
  <p:slideViewPr>
    <p:cSldViewPr snapToGrid="0" snapToObjects="1">
      <p:cViewPr varScale="1">
        <p:scale>
          <a:sx n="92" d="100"/>
          <a:sy n="92" d="100"/>
        </p:scale>
        <p:origin x="208" y="18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69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DC18C-F115-1C40-819C-C76B126A07AA}" type="datetimeFigureOut">
              <a:rPr lang="en-US" smtClean="0"/>
              <a:t>1/21/19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D3BE92-C9A8-E84D-974A-8EAC6FE87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7982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8D676-602E-0644-A598-BB9A7057ABA6}" type="datetimeFigureOut">
              <a:rPr lang="fr-FR" smtClean="0"/>
              <a:pPr/>
              <a:t>21/01/2019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4584A0-0DCB-224A-BEAA-1112184BE4F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9610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584A0-0DCB-224A-BEAA-1112184BE4F1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0744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584A0-0DCB-224A-BEAA-1112184BE4F1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5695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584A0-0DCB-224A-BEAA-1112184BE4F1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0913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584A0-0DCB-224A-BEAA-1112184BE4F1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4986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584A0-0DCB-224A-BEAA-1112184BE4F1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497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584A0-0DCB-224A-BEAA-1112184BE4F1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8892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verture_suj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/>
          <p:cNvSpPr>
            <a:spLocks noGrp="1"/>
          </p:cNvSpPr>
          <p:nvPr>
            <p:ph type="body" sz="quarter" idx="10" hasCustomPrompt="1"/>
          </p:nvPr>
        </p:nvSpPr>
        <p:spPr>
          <a:xfrm>
            <a:off x="1530901" y="5178880"/>
            <a:ext cx="2024062" cy="3075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>
                <a:solidFill>
                  <a:srgbClr val="702082"/>
                </a:solidFill>
                <a:latin typeface="Nexa Light" charset="0"/>
                <a:ea typeface="Nexa Light" charset="0"/>
                <a:cs typeface="Nexa Light" charset="0"/>
              </a:defRPr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latin typeface="Nexa Bold" charset="0"/>
                <a:ea typeface="Nexa Bold" charset="0"/>
                <a:cs typeface="Nexa Bold" charset="0"/>
              </a:defRPr>
            </a:lvl2pPr>
          </a:lstStyle>
          <a:p>
            <a:pPr lvl="0"/>
            <a:r>
              <a:rPr lang="fr-FR" dirty="0" err="1"/>
              <a:t>September</a:t>
            </a:r>
            <a:r>
              <a:rPr lang="fr-FR" dirty="0"/>
              <a:t> 1st, 2017</a:t>
            </a:r>
          </a:p>
        </p:txBody>
      </p:sp>
      <p:sp>
        <p:nvSpPr>
          <p:cNvPr id="10" name="Espace réservé du texte 6"/>
          <p:cNvSpPr>
            <a:spLocks noGrp="1"/>
          </p:cNvSpPr>
          <p:nvPr>
            <p:ph type="body" sz="quarter" idx="11" hasCustomPrompt="1"/>
          </p:nvPr>
        </p:nvSpPr>
        <p:spPr>
          <a:xfrm>
            <a:off x="1530901" y="5496120"/>
            <a:ext cx="2024062" cy="3075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latin typeface="Nexa Bold" charset="0"/>
                <a:ea typeface="Nexa Bold" charset="0"/>
                <a:cs typeface="Nexa Bold" charset="0"/>
              </a:defRPr>
            </a:lvl2pPr>
          </a:lstStyle>
          <a:p>
            <a:pPr lvl="0"/>
            <a:r>
              <a:rPr lang="fr-FR" dirty="0" err="1"/>
              <a:t>www.aramislab.fr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874" y="2572848"/>
            <a:ext cx="533400" cy="177800"/>
          </a:xfrm>
          <a:prstGeom prst="rect">
            <a:avLst/>
          </a:prstGeom>
        </p:spPr>
      </p:pic>
      <p:sp>
        <p:nvSpPr>
          <p:cNvPr id="13" name="Espace réservé du texte 12"/>
          <p:cNvSpPr>
            <a:spLocks noGrp="1"/>
          </p:cNvSpPr>
          <p:nvPr>
            <p:ph type="body" sz="quarter" idx="12"/>
          </p:nvPr>
        </p:nvSpPr>
        <p:spPr>
          <a:xfrm>
            <a:off x="4745038" y="2943225"/>
            <a:ext cx="5554662" cy="7248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>
                <a:effectLst/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4" name="Espace réservé du texte 12"/>
          <p:cNvSpPr>
            <a:spLocks noGrp="1"/>
          </p:cNvSpPr>
          <p:nvPr>
            <p:ph type="body" sz="quarter" idx="13"/>
          </p:nvPr>
        </p:nvSpPr>
        <p:spPr>
          <a:xfrm>
            <a:off x="4745038" y="5178880"/>
            <a:ext cx="5554662" cy="3075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 b="0">
                <a:solidFill>
                  <a:srgbClr val="00AFD7"/>
                </a:solidFill>
                <a:effectLst/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5" name="Espace réservé du texte 12"/>
          <p:cNvSpPr>
            <a:spLocks noGrp="1"/>
          </p:cNvSpPr>
          <p:nvPr>
            <p:ph type="body" sz="quarter" idx="14"/>
          </p:nvPr>
        </p:nvSpPr>
        <p:spPr>
          <a:xfrm>
            <a:off x="4745038" y="5482890"/>
            <a:ext cx="5554662" cy="560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 b="0" i="0">
                <a:solidFill>
                  <a:schemeClr val="tx1"/>
                </a:solidFill>
                <a:effectLst/>
                <a:latin typeface="DIN-Regular" charset="0"/>
                <a:ea typeface="DIN-Regular" charset="0"/>
                <a:cs typeface="DIN-Regular" charset="0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7212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5D5074D-58C7-A84F-8763-94BB94839B57}" type="datetime1">
              <a:rPr lang="en-US" smtClean="0"/>
              <a:pPr/>
              <a:t>1/21/19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F5C46E9-5595-0A47-BB36-602BFFBFB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0605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ouverture_suj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6"/>
          <p:cNvSpPr>
            <a:spLocks noGrp="1"/>
          </p:cNvSpPr>
          <p:nvPr>
            <p:ph type="body" sz="quarter" idx="10" hasCustomPrompt="1"/>
          </p:nvPr>
        </p:nvSpPr>
        <p:spPr>
          <a:xfrm>
            <a:off x="1530901" y="5186149"/>
            <a:ext cx="2024062" cy="30025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>
                <a:solidFill>
                  <a:srgbClr val="702082"/>
                </a:solidFill>
                <a:latin typeface="Nexa Light" charset="0"/>
                <a:ea typeface="Nexa Light" charset="0"/>
                <a:cs typeface="Nexa Light" charset="0"/>
              </a:defRPr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latin typeface="Nexa Bold" charset="0"/>
                <a:ea typeface="Nexa Bold" charset="0"/>
                <a:cs typeface="Nexa Bold" charset="0"/>
              </a:defRPr>
            </a:lvl2pPr>
          </a:lstStyle>
          <a:p>
            <a:pPr lvl="0"/>
            <a:r>
              <a:rPr lang="fr-FR" dirty="0" err="1"/>
              <a:t>September</a:t>
            </a:r>
            <a:r>
              <a:rPr lang="fr-FR" dirty="0"/>
              <a:t> 1st, 2017</a:t>
            </a:r>
          </a:p>
        </p:txBody>
      </p:sp>
      <p:sp>
        <p:nvSpPr>
          <p:cNvPr id="4" name="Espace réservé du texte 6"/>
          <p:cNvSpPr>
            <a:spLocks noGrp="1"/>
          </p:cNvSpPr>
          <p:nvPr>
            <p:ph type="body" sz="quarter" idx="11" hasCustomPrompt="1"/>
          </p:nvPr>
        </p:nvSpPr>
        <p:spPr>
          <a:xfrm>
            <a:off x="1530901" y="5496120"/>
            <a:ext cx="2024062" cy="3075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latin typeface="Nexa Bold" charset="0"/>
                <a:ea typeface="Nexa Bold" charset="0"/>
                <a:cs typeface="Nexa Bold" charset="0"/>
              </a:defRPr>
            </a:lvl2pPr>
          </a:lstStyle>
          <a:p>
            <a:pPr lvl="0"/>
            <a:r>
              <a:rPr lang="fr-FR" dirty="0" err="1"/>
              <a:t>www.aramislab.fr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874" y="2572848"/>
            <a:ext cx="533400" cy="177800"/>
          </a:xfrm>
          <a:prstGeom prst="rect">
            <a:avLst/>
          </a:prstGeom>
        </p:spPr>
      </p:pic>
      <p:sp>
        <p:nvSpPr>
          <p:cNvPr id="8" name="Espace réservé du texte 12"/>
          <p:cNvSpPr>
            <a:spLocks noGrp="1"/>
          </p:cNvSpPr>
          <p:nvPr>
            <p:ph type="body" sz="quarter" idx="12"/>
          </p:nvPr>
        </p:nvSpPr>
        <p:spPr>
          <a:xfrm>
            <a:off x="4745038" y="2943225"/>
            <a:ext cx="5554662" cy="7248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>
                <a:effectLst/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9" name="Espace réservé du texte 12"/>
          <p:cNvSpPr>
            <a:spLocks noGrp="1"/>
          </p:cNvSpPr>
          <p:nvPr>
            <p:ph type="body" sz="quarter" idx="13"/>
          </p:nvPr>
        </p:nvSpPr>
        <p:spPr>
          <a:xfrm>
            <a:off x="4745038" y="2146300"/>
            <a:ext cx="5554662" cy="4265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rgbClr val="78D64B"/>
                </a:solidFill>
                <a:effectLst/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6"/>
          </p:nvPr>
        </p:nvSpPr>
        <p:spPr>
          <a:xfrm>
            <a:off x="4745038" y="4429125"/>
            <a:ext cx="1498600" cy="1498600"/>
          </a:xfrm>
          <a:prstGeom prst="ellipse">
            <a:avLst/>
          </a:prstGeom>
          <a:ln w="25400">
            <a:gradFill>
              <a:gsLst>
                <a:gs pos="0">
                  <a:srgbClr val="78D64B"/>
                </a:gs>
                <a:gs pos="100000">
                  <a:srgbClr val="00AFD7"/>
                </a:gs>
              </a:gsLst>
              <a:lin ang="5400000" scaled="1"/>
            </a:gradFill>
          </a:ln>
        </p:spPr>
        <p:txBody>
          <a:bodyPr/>
          <a:lstStyle/>
          <a:p>
            <a:endParaRPr lang="fr-FR"/>
          </a:p>
        </p:txBody>
      </p:sp>
      <p:sp>
        <p:nvSpPr>
          <p:cNvPr id="12" name="Espace réservé pour une image  4"/>
          <p:cNvSpPr>
            <a:spLocks noGrp="1"/>
          </p:cNvSpPr>
          <p:nvPr>
            <p:ph type="pic" sz="quarter" idx="17"/>
          </p:nvPr>
        </p:nvSpPr>
        <p:spPr>
          <a:xfrm>
            <a:off x="6667967" y="4429125"/>
            <a:ext cx="1498600" cy="1498600"/>
          </a:xfrm>
          <a:prstGeom prst="ellipse">
            <a:avLst/>
          </a:prstGeom>
          <a:ln w="25400">
            <a:gradFill>
              <a:gsLst>
                <a:gs pos="0">
                  <a:srgbClr val="78D64B"/>
                </a:gs>
                <a:gs pos="100000">
                  <a:srgbClr val="00AFD7"/>
                </a:gs>
              </a:gsLst>
              <a:lin ang="5400000" scaled="1"/>
            </a:gradFill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1595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ouverture_suj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6"/>
          <p:cNvSpPr>
            <a:spLocks noGrp="1"/>
          </p:cNvSpPr>
          <p:nvPr>
            <p:ph type="body" sz="quarter" idx="10" hasCustomPrompt="1"/>
          </p:nvPr>
        </p:nvSpPr>
        <p:spPr>
          <a:xfrm>
            <a:off x="1530901" y="5199797"/>
            <a:ext cx="2024062" cy="28660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>
                <a:solidFill>
                  <a:srgbClr val="702082"/>
                </a:solidFill>
                <a:latin typeface="Nexa Light" charset="0"/>
                <a:ea typeface="Nexa Light" charset="0"/>
                <a:cs typeface="Nexa Light" charset="0"/>
              </a:defRPr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latin typeface="Nexa Bold" charset="0"/>
                <a:ea typeface="Nexa Bold" charset="0"/>
                <a:cs typeface="Nexa Bold" charset="0"/>
              </a:defRPr>
            </a:lvl2pPr>
          </a:lstStyle>
          <a:p>
            <a:pPr lvl="0"/>
            <a:r>
              <a:rPr lang="fr-FR" dirty="0" err="1"/>
              <a:t>September</a:t>
            </a:r>
            <a:r>
              <a:rPr lang="fr-FR" dirty="0"/>
              <a:t> 1st, 2017</a:t>
            </a:r>
          </a:p>
        </p:txBody>
      </p:sp>
      <p:sp>
        <p:nvSpPr>
          <p:cNvPr id="4" name="Espace réservé du texte 6"/>
          <p:cNvSpPr>
            <a:spLocks noGrp="1"/>
          </p:cNvSpPr>
          <p:nvPr>
            <p:ph type="body" sz="quarter" idx="11" hasCustomPrompt="1"/>
          </p:nvPr>
        </p:nvSpPr>
        <p:spPr>
          <a:xfrm>
            <a:off x="1530901" y="5496120"/>
            <a:ext cx="2024062" cy="3075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latin typeface="Nexa Bold" charset="0"/>
                <a:ea typeface="Nexa Bold" charset="0"/>
                <a:cs typeface="Nexa Bold" charset="0"/>
              </a:defRPr>
            </a:lvl2pPr>
          </a:lstStyle>
          <a:p>
            <a:pPr lvl="0"/>
            <a:r>
              <a:rPr lang="fr-FR" dirty="0" err="1"/>
              <a:t>www.aramislab.fr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874" y="1718968"/>
            <a:ext cx="533400" cy="177800"/>
          </a:xfrm>
          <a:prstGeom prst="rect">
            <a:avLst/>
          </a:prstGeom>
        </p:spPr>
      </p:pic>
      <p:sp>
        <p:nvSpPr>
          <p:cNvPr id="8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4745038" y="2089345"/>
            <a:ext cx="5859462" cy="34067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2200" b="0">
                <a:effectLst/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METHODS				02</a:t>
            </a:r>
          </a:p>
          <a:p>
            <a:pPr lvl="0"/>
            <a:r>
              <a:rPr lang="fr-FR" dirty="0"/>
              <a:t>RESULTS				10</a:t>
            </a:r>
          </a:p>
          <a:p>
            <a:pPr lvl="0"/>
            <a:r>
              <a:rPr lang="fr-FR" dirty="0"/>
              <a:t>DISCUSSION				15</a:t>
            </a:r>
          </a:p>
          <a:p>
            <a:pPr lvl="0"/>
            <a:r>
              <a:rPr lang="fr-FR" dirty="0"/>
              <a:t>REFERENCES			30</a:t>
            </a:r>
          </a:p>
        </p:txBody>
      </p:sp>
      <p:sp>
        <p:nvSpPr>
          <p:cNvPr id="9" name="Espace réservé du texte 12"/>
          <p:cNvSpPr>
            <a:spLocks noGrp="1"/>
          </p:cNvSpPr>
          <p:nvPr>
            <p:ph type="body" sz="quarter" idx="13" hasCustomPrompt="1"/>
          </p:nvPr>
        </p:nvSpPr>
        <p:spPr>
          <a:xfrm>
            <a:off x="4745038" y="1292420"/>
            <a:ext cx="5554662" cy="4265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rgbClr val="78D64B"/>
                </a:solidFill>
                <a:effectLst/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r>
              <a:rPr lang="fr-FR" dirty="0"/>
              <a:t>SOMMAIRE</a:t>
            </a:r>
          </a:p>
        </p:txBody>
      </p:sp>
    </p:spTree>
    <p:extLst>
      <p:ext uri="{BB962C8B-B14F-4D97-AF65-F5344CB8AC3E}">
        <p14:creationId xmlns:p14="http://schemas.microsoft.com/office/powerpoint/2010/main" val="281310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635000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r>
              <a:rPr lang="fr-FR" dirty="0"/>
              <a:t>S Durrleman</a:t>
            </a:r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quarter" idx="11" hasCustomPrompt="1"/>
          </p:nvPr>
        </p:nvSpPr>
        <p:spPr>
          <a:xfrm>
            <a:off x="2946399" y="317500"/>
            <a:ext cx="3304275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r>
              <a:rPr lang="fr-FR" dirty="0"/>
              <a:t>Digital </a:t>
            </a:r>
            <a:r>
              <a:rPr lang="fr-FR" dirty="0" err="1"/>
              <a:t>Models</a:t>
            </a:r>
            <a:r>
              <a:rPr lang="fr-FR" dirty="0"/>
              <a:t> of Brain </a:t>
            </a:r>
            <a:r>
              <a:rPr lang="fr-FR" dirty="0" err="1"/>
              <a:t>Aging</a:t>
            </a:r>
            <a:endParaRPr lang="fr-FR" dirty="0"/>
          </a:p>
        </p:txBody>
      </p:sp>
      <p:sp>
        <p:nvSpPr>
          <p:cNvPr id="16" name="Espace réservé du texte 3"/>
          <p:cNvSpPr>
            <a:spLocks noGrp="1"/>
          </p:cNvSpPr>
          <p:nvPr>
            <p:ph type="body" sz="quarter" idx="12" hasCustomPrompt="1"/>
          </p:nvPr>
        </p:nvSpPr>
        <p:spPr>
          <a:xfrm>
            <a:off x="11054687" y="317500"/>
            <a:ext cx="460422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702082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fld id="{109FBCB3-8AB5-464B-BD37-25CACA316880}" type="slidenum">
              <a:rPr lang="fr-FR" smtClean="0"/>
              <a:t>‹#›</a:t>
            </a:fld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1028700" y="1549400"/>
            <a:ext cx="8013700" cy="3517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  <a:lvl2pPr marL="457200" indent="0">
              <a:lnSpc>
                <a:spcPct val="80000"/>
              </a:lnSpc>
              <a:buFontTx/>
              <a:buNone/>
              <a:defRPr sz="150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5533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_Txt+im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635000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r>
              <a:rPr lang="fr-FR" dirty="0"/>
              <a:t>S Durrleman</a:t>
            </a:r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quarter" idx="11" hasCustomPrompt="1"/>
          </p:nvPr>
        </p:nvSpPr>
        <p:spPr>
          <a:xfrm>
            <a:off x="2946400" y="317500"/>
            <a:ext cx="3317922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r>
              <a:rPr lang="fr-FR" dirty="0"/>
              <a:t>Digital </a:t>
            </a:r>
            <a:r>
              <a:rPr lang="fr-FR" dirty="0" err="1"/>
              <a:t>Models</a:t>
            </a:r>
            <a:r>
              <a:rPr lang="fr-FR" dirty="0"/>
              <a:t> of Brain </a:t>
            </a:r>
            <a:r>
              <a:rPr lang="fr-FR" dirty="0" err="1"/>
              <a:t>Aging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1028700" y="1549400"/>
            <a:ext cx="5003800" cy="3517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  <a:lvl2pPr marL="457200" indent="0">
              <a:lnSpc>
                <a:spcPct val="80000"/>
              </a:lnSpc>
              <a:buFontTx/>
              <a:buNone/>
              <a:defRPr sz="150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1"/>
            <a:endParaRPr lang="fr-FR" dirty="0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sz="quarter" idx="14"/>
          </p:nvPr>
        </p:nvSpPr>
        <p:spPr>
          <a:xfrm>
            <a:off x="6388100" y="1549400"/>
            <a:ext cx="4800600" cy="35179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5"/>
          </p:nvPr>
        </p:nvSpPr>
        <p:spPr>
          <a:xfrm>
            <a:off x="6388100" y="5324475"/>
            <a:ext cx="4800600" cy="2829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4" name="Espace réservé du texte 10"/>
          <p:cNvSpPr>
            <a:spLocks noGrp="1"/>
          </p:cNvSpPr>
          <p:nvPr>
            <p:ph type="body" sz="quarter" idx="16"/>
          </p:nvPr>
        </p:nvSpPr>
        <p:spPr>
          <a:xfrm>
            <a:off x="6388100" y="5609105"/>
            <a:ext cx="4800600" cy="3905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0" name="Espace réservé du texte 3"/>
          <p:cNvSpPr>
            <a:spLocks noGrp="1"/>
          </p:cNvSpPr>
          <p:nvPr>
            <p:ph type="body" sz="quarter" idx="12" hasCustomPrompt="1"/>
          </p:nvPr>
        </p:nvSpPr>
        <p:spPr>
          <a:xfrm>
            <a:off x="11054687" y="317500"/>
            <a:ext cx="460422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702082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fld id="{109FBCB3-8AB5-464B-BD37-25CACA316880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014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+ Conten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635000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r>
              <a:rPr lang="fr-FR" dirty="0"/>
              <a:t>S Durrleman</a:t>
            </a:r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quarter" idx="11" hasCustomPrompt="1"/>
          </p:nvPr>
        </p:nvSpPr>
        <p:spPr>
          <a:xfrm>
            <a:off x="2946400" y="317500"/>
            <a:ext cx="33274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r>
              <a:rPr lang="fr-FR" dirty="0"/>
              <a:t>Digital </a:t>
            </a:r>
            <a:r>
              <a:rPr lang="fr-FR" dirty="0" err="1"/>
              <a:t>Models</a:t>
            </a:r>
            <a:r>
              <a:rPr lang="fr-FR" dirty="0"/>
              <a:t> of Brain </a:t>
            </a:r>
            <a:r>
              <a:rPr lang="fr-FR" dirty="0" err="1"/>
              <a:t>Aging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1028700" y="1549400"/>
            <a:ext cx="5245100" cy="15367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  <a:lvl2pPr marL="457200" indent="0">
              <a:lnSpc>
                <a:spcPct val="80000"/>
              </a:lnSpc>
              <a:buFontTx/>
              <a:buNone/>
              <a:defRPr sz="150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</a:t>
            </a:r>
          </a:p>
          <a:p>
            <a:pPr lvl="1"/>
            <a:endParaRPr lang="fr-FR" dirty="0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sz="quarter" idx="14"/>
          </p:nvPr>
        </p:nvSpPr>
        <p:spPr>
          <a:xfrm>
            <a:off x="1028700" y="3390900"/>
            <a:ext cx="10160000" cy="238125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5"/>
          </p:nvPr>
        </p:nvSpPr>
        <p:spPr>
          <a:xfrm>
            <a:off x="1028700" y="6083300"/>
            <a:ext cx="2120900" cy="2667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300"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9" name="Espace réservé du texte 5"/>
          <p:cNvSpPr>
            <a:spLocks noGrp="1"/>
          </p:cNvSpPr>
          <p:nvPr>
            <p:ph type="body" sz="quarter" idx="16"/>
          </p:nvPr>
        </p:nvSpPr>
        <p:spPr>
          <a:xfrm>
            <a:off x="5213350" y="6083300"/>
            <a:ext cx="2120900" cy="2667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300"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0" name="Espace réservé du texte 5"/>
          <p:cNvSpPr>
            <a:spLocks noGrp="1"/>
          </p:cNvSpPr>
          <p:nvPr>
            <p:ph type="body" sz="quarter" idx="17"/>
          </p:nvPr>
        </p:nvSpPr>
        <p:spPr>
          <a:xfrm>
            <a:off x="9067800" y="6083300"/>
            <a:ext cx="2120900" cy="2667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300"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3" name="Espace réservé du texte 3"/>
          <p:cNvSpPr>
            <a:spLocks noGrp="1"/>
          </p:cNvSpPr>
          <p:nvPr>
            <p:ph type="body" sz="quarter" idx="12" hasCustomPrompt="1"/>
          </p:nvPr>
        </p:nvSpPr>
        <p:spPr>
          <a:xfrm>
            <a:off x="11054687" y="317500"/>
            <a:ext cx="460422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702082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fld id="{109FBCB3-8AB5-464B-BD37-25CACA316880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01263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_Texte+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635000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r>
              <a:rPr lang="fr-FR" dirty="0"/>
              <a:t>S Durrleman</a:t>
            </a:r>
          </a:p>
        </p:txBody>
      </p:sp>
      <p:sp>
        <p:nvSpPr>
          <p:cNvPr id="22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1028700" y="1110017"/>
            <a:ext cx="6987144" cy="607896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buFont typeface="Arial" charset="0"/>
              <a:buChar char="•"/>
              <a:defRPr sz="130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1pPr>
            <a:lvl2pPr marL="742950" indent="-285750">
              <a:lnSpc>
                <a:spcPct val="80000"/>
              </a:lnSpc>
              <a:buFont typeface="Arial" charset="0"/>
              <a:buChar char="•"/>
              <a:defRPr sz="150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2pPr>
          </a:lstStyle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Texte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635000" y="1982686"/>
            <a:ext cx="10934700" cy="295232"/>
          </a:xfrm>
          <a:prstGeom prst="rect">
            <a:avLst/>
          </a:prstGeom>
          <a:solidFill>
            <a:srgbClr val="702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space réservé du texte 23"/>
          <p:cNvSpPr>
            <a:spLocks noGrp="1"/>
          </p:cNvSpPr>
          <p:nvPr>
            <p:ph type="body" sz="quarter" idx="23"/>
          </p:nvPr>
        </p:nvSpPr>
        <p:spPr>
          <a:xfrm>
            <a:off x="1028700" y="1984448"/>
            <a:ext cx="10541000" cy="291707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1200">
                <a:solidFill>
                  <a:schemeClr val="bg1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45" name="Espace réservé pour une image  36"/>
          <p:cNvSpPr>
            <a:spLocks noGrp="1"/>
          </p:cNvSpPr>
          <p:nvPr>
            <p:ph type="pic" sz="quarter" idx="18"/>
          </p:nvPr>
        </p:nvSpPr>
        <p:spPr>
          <a:xfrm>
            <a:off x="1028700" y="2501286"/>
            <a:ext cx="3436422" cy="128695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6" name="Rectangle 45"/>
          <p:cNvSpPr/>
          <p:nvPr userDrawn="1"/>
        </p:nvSpPr>
        <p:spPr>
          <a:xfrm>
            <a:off x="635000" y="4310253"/>
            <a:ext cx="10934700" cy="295232"/>
          </a:xfrm>
          <a:prstGeom prst="rect">
            <a:avLst/>
          </a:prstGeom>
          <a:solidFill>
            <a:srgbClr val="702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space réservé du texte 23"/>
          <p:cNvSpPr>
            <a:spLocks noGrp="1"/>
          </p:cNvSpPr>
          <p:nvPr>
            <p:ph type="body" sz="quarter" idx="24"/>
          </p:nvPr>
        </p:nvSpPr>
        <p:spPr>
          <a:xfrm>
            <a:off x="1028700" y="4312015"/>
            <a:ext cx="10541000" cy="291707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1200">
                <a:solidFill>
                  <a:schemeClr val="bg1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cxnSp>
        <p:nvCxnSpPr>
          <p:cNvPr id="3" name="Connecteur droit 2"/>
          <p:cNvCxnSpPr/>
          <p:nvPr userDrawn="1"/>
        </p:nvCxnSpPr>
        <p:spPr>
          <a:xfrm>
            <a:off x="6032658" y="2385834"/>
            <a:ext cx="0" cy="1426156"/>
          </a:xfrm>
          <a:prstGeom prst="line">
            <a:avLst/>
          </a:prstGeom>
          <a:ln w="12700">
            <a:solidFill>
              <a:srgbClr val="7020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 userDrawn="1"/>
        </p:nvCxnSpPr>
        <p:spPr>
          <a:xfrm>
            <a:off x="7410196" y="2385834"/>
            <a:ext cx="0" cy="1426156"/>
          </a:xfrm>
          <a:prstGeom prst="line">
            <a:avLst/>
          </a:prstGeom>
          <a:ln w="12700">
            <a:solidFill>
              <a:srgbClr val="7020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 userDrawn="1"/>
        </p:nvCxnSpPr>
        <p:spPr>
          <a:xfrm flipH="1">
            <a:off x="4750850" y="3038419"/>
            <a:ext cx="4048764" cy="0"/>
          </a:xfrm>
          <a:prstGeom prst="line">
            <a:avLst/>
          </a:prstGeom>
          <a:ln w="12700">
            <a:solidFill>
              <a:srgbClr val="7020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texte 9"/>
          <p:cNvSpPr>
            <a:spLocks noGrp="1"/>
          </p:cNvSpPr>
          <p:nvPr>
            <p:ph type="body" sz="quarter" idx="25"/>
          </p:nvPr>
        </p:nvSpPr>
        <p:spPr>
          <a:xfrm>
            <a:off x="6140263" y="2501286"/>
            <a:ext cx="1163637" cy="4198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0" name="Espace réservé du texte 9"/>
          <p:cNvSpPr>
            <a:spLocks noGrp="1"/>
          </p:cNvSpPr>
          <p:nvPr>
            <p:ph type="body" sz="quarter" idx="26"/>
          </p:nvPr>
        </p:nvSpPr>
        <p:spPr>
          <a:xfrm>
            <a:off x="7505275" y="2501286"/>
            <a:ext cx="1163637" cy="4198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1" name="Espace réservé du texte 9"/>
          <p:cNvSpPr>
            <a:spLocks noGrp="1"/>
          </p:cNvSpPr>
          <p:nvPr>
            <p:ph type="body" sz="quarter" idx="27"/>
          </p:nvPr>
        </p:nvSpPr>
        <p:spPr>
          <a:xfrm>
            <a:off x="7505275" y="3227356"/>
            <a:ext cx="1163637" cy="4198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2" name="Espace réservé du texte 9"/>
          <p:cNvSpPr>
            <a:spLocks noGrp="1"/>
          </p:cNvSpPr>
          <p:nvPr>
            <p:ph type="body" sz="quarter" idx="28"/>
          </p:nvPr>
        </p:nvSpPr>
        <p:spPr>
          <a:xfrm>
            <a:off x="6140263" y="3227356"/>
            <a:ext cx="1163637" cy="4198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3" name="Espace réservé du texte 9"/>
          <p:cNvSpPr>
            <a:spLocks noGrp="1"/>
          </p:cNvSpPr>
          <p:nvPr>
            <p:ph type="body" sz="quarter" idx="29"/>
          </p:nvPr>
        </p:nvSpPr>
        <p:spPr>
          <a:xfrm>
            <a:off x="4750850" y="3227356"/>
            <a:ext cx="1163637" cy="4198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5" name="Espace réservé du texte 9"/>
          <p:cNvSpPr>
            <a:spLocks noGrp="1"/>
          </p:cNvSpPr>
          <p:nvPr>
            <p:ph type="body" sz="quarter" idx="30"/>
          </p:nvPr>
        </p:nvSpPr>
        <p:spPr>
          <a:xfrm>
            <a:off x="9167820" y="2515932"/>
            <a:ext cx="2125614" cy="113123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300"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6" name="Espace réservé du texte 9"/>
          <p:cNvSpPr>
            <a:spLocks noGrp="1"/>
          </p:cNvSpPr>
          <p:nvPr>
            <p:ph type="body" sz="quarter" idx="31"/>
          </p:nvPr>
        </p:nvSpPr>
        <p:spPr>
          <a:xfrm>
            <a:off x="1028700" y="3846607"/>
            <a:ext cx="1625600" cy="24812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800"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8" name="Espace réservé pour une image  36"/>
          <p:cNvSpPr>
            <a:spLocks noGrp="1"/>
          </p:cNvSpPr>
          <p:nvPr>
            <p:ph type="pic" sz="quarter" idx="32"/>
          </p:nvPr>
        </p:nvSpPr>
        <p:spPr>
          <a:xfrm>
            <a:off x="1028700" y="4899226"/>
            <a:ext cx="3436422" cy="128695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cxnSp>
        <p:nvCxnSpPr>
          <p:cNvPr id="59" name="Connecteur droit 58"/>
          <p:cNvCxnSpPr/>
          <p:nvPr userDrawn="1"/>
        </p:nvCxnSpPr>
        <p:spPr>
          <a:xfrm flipH="1">
            <a:off x="4750850" y="5436359"/>
            <a:ext cx="4048764" cy="0"/>
          </a:xfrm>
          <a:prstGeom prst="line">
            <a:avLst/>
          </a:prstGeom>
          <a:ln w="12700">
            <a:solidFill>
              <a:srgbClr val="7020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Espace réservé du texte 9"/>
          <p:cNvSpPr>
            <a:spLocks noGrp="1"/>
          </p:cNvSpPr>
          <p:nvPr>
            <p:ph type="body" sz="quarter" idx="33"/>
          </p:nvPr>
        </p:nvSpPr>
        <p:spPr>
          <a:xfrm>
            <a:off x="6140263" y="4899226"/>
            <a:ext cx="1163637" cy="4198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61" name="Espace réservé du texte 9"/>
          <p:cNvSpPr>
            <a:spLocks noGrp="1"/>
          </p:cNvSpPr>
          <p:nvPr>
            <p:ph type="body" sz="quarter" idx="34"/>
          </p:nvPr>
        </p:nvSpPr>
        <p:spPr>
          <a:xfrm>
            <a:off x="7505275" y="4899226"/>
            <a:ext cx="1163637" cy="4198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62" name="Espace réservé du texte 9"/>
          <p:cNvSpPr>
            <a:spLocks noGrp="1"/>
          </p:cNvSpPr>
          <p:nvPr>
            <p:ph type="body" sz="quarter" idx="35"/>
          </p:nvPr>
        </p:nvSpPr>
        <p:spPr>
          <a:xfrm>
            <a:off x="7505275" y="5625296"/>
            <a:ext cx="1163637" cy="4198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63" name="Espace réservé du texte 9"/>
          <p:cNvSpPr>
            <a:spLocks noGrp="1"/>
          </p:cNvSpPr>
          <p:nvPr>
            <p:ph type="body" sz="quarter" idx="36"/>
          </p:nvPr>
        </p:nvSpPr>
        <p:spPr>
          <a:xfrm>
            <a:off x="6140263" y="5625296"/>
            <a:ext cx="1163637" cy="4198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64" name="Espace réservé du texte 9"/>
          <p:cNvSpPr>
            <a:spLocks noGrp="1"/>
          </p:cNvSpPr>
          <p:nvPr>
            <p:ph type="body" sz="quarter" idx="37"/>
          </p:nvPr>
        </p:nvSpPr>
        <p:spPr>
          <a:xfrm>
            <a:off x="4750850" y="5625296"/>
            <a:ext cx="1163637" cy="4198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65" name="Espace réservé du texte 9"/>
          <p:cNvSpPr>
            <a:spLocks noGrp="1"/>
          </p:cNvSpPr>
          <p:nvPr>
            <p:ph type="body" sz="quarter" idx="38"/>
          </p:nvPr>
        </p:nvSpPr>
        <p:spPr>
          <a:xfrm>
            <a:off x="9167820" y="4913872"/>
            <a:ext cx="2125614" cy="113123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300"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66" name="Espace réservé du texte 9"/>
          <p:cNvSpPr>
            <a:spLocks noGrp="1"/>
          </p:cNvSpPr>
          <p:nvPr>
            <p:ph type="body" sz="quarter" idx="39"/>
          </p:nvPr>
        </p:nvSpPr>
        <p:spPr>
          <a:xfrm>
            <a:off x="1028700" y="6244547"/>
            <a:ext cx="1625600" cy="24812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800"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30" name="Espace réservé du texte 3"/>
          <p:cNvSpPr>
            <a:spLocks noGrp="1"/>
          </p:cNvSpPr>
          <p:nvPr>
            <p:ph type="body" sz="quarter" idx="12" hasCustomPrompt="1"/>
          </p:nvPr>
        </p:nvSpPr>
        <p:spPr>
          <a:xfrm>
            <a:off x="11054687" y="317500"/>
            <a:ext cx="460422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702082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fld id="{109FBCB3-8AB5-464B-BD37-25CACA316880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015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_tableau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635000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/>
          </a:p>
        </p:txBody>
      </p:sp>
      <p:grpSp>
        <p:nvGrpSpPr>
          <p:cNvPr id="9" name="Grouper 8"/>
          <p:cNvGrpSpPr/>
          <p:nvPr userDrawn="1"/>
        </p:nvGrpSpPr>
        <p:grpSpPr>
          <a:xfrm>
            <a:off x="635001" y="1496290"/>
            <a:ext cx="1805388" cy="1758538"/>
            <a:chOff x="635000" y="1626919"/>
            <a:chExt cx="2466287" cy="2790702"/>
          </a:xfrm>
        </p:grpSpPr>
        <p:sp>
          <p:nvSpPr>
            <p:cNvPr id="7" name="Rectangle 6"/>
            <p:cNvSpPr/>
            <p:nvPr userDrawn="1"/>
          </p:nvSpPr>
          <p:spPr>
            <a:xfrm>
              <a:off x="635000" y="1626919"/>
              <a:ext cx="2466287" cy="2790702"/>
            </a:xfrm>
            <a:prstGeom prst="rect">
              <a:avLst/>
            </a:prstGeom>
            <a:solidFill>
              <a:srgbClr val="7020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703386" y="2359022"/>
              <a:ext cx="2327562" cy="1989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v</a:t>
              </a:r>
            </a:p>
          </p:txBody>
        </p:sp>
      </p:grpSp>
      <p:sp>
        <p:nvSpPr>
          <p:cNvPr id="36" name="Rectangle 35"/>
          <p:cNvSpPr/>
          <p:nvPr userDrawn="1"/>
        </p:nvSpPr>
        <p:spPr>
          <a:xfrm>
            <a:off x="9549884" y="1273629"/>
            <a:ext cx="1805388" cy="4996542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/>
          <p:cNvSpPr/>
          <p:nvPr userDrawn="1"/>
        </p:nvSpPr>
        <p:spPr>
          <a:xfrm>
            <a:off x="9599944" y="1736289"/>
            <a:ext cx="1703838" cy="4457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v</a:t>
            </a:r>
          </a:p>
        </p:txBody>
      </p:sp>
      <p:grpSp>
        <p:nvGrpSpPr>
          <p:cNvPr id="38" name="Grouper 37"/>
          <p:cNvGrpSpPr/>
          <p:nvPr userDrawn="1"/>
        </p:nvGrpSpPr>
        <p:grpSpPr>
          <a:xfrm>
            <a:off x="3491561" y="1496290"/>
            <a:ext cx="1805388" cy="1758538"/>
            <a:chOff x="635000" y="1626919"/>
            <a:chExt cx="2466287" cy="2790702"/>
          </a:xfrm>
        </p:grpSpPr>
        <p:sp>
          <p:nvSpPr>
            <p:cNvPr id="39" name="Rectangle 38"/>
            <p:cNvSpPr/>
            <p:nvPr userDrawn="1"/>
          </p:nvSpPr>
          <p:spPr>
            <a:xfrm>
              <a:off x="635000" y="1626919"/>
              <a:ext cx="2466287" cy="279070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Rectangle 39"/>
            <p:cNvSpPr/>
            <p:nvPr userDrawn="1"/>
          </p:nvSpPr>
          <p:spPr>
            <a:xfrm>
              <a:off x="703386" y="2359022"/>
              <a:ext cx="2327562" cy="1989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v</a:t>
              </a:r>
            </a:p>
          </p:txBody>
        </p:sp>
      </p:grpSp>
      <p:grpSp>
        <p:nvGrpSpPr>
          <p:cNvPr id="41" name="Grouper 40"/>
          <p:cNvGrpSpPr/>
          <p:nvPr userDrawn="1"/>
        </p:nvGrpSpPr>
        <p:grpSpPr>
          <a:xfrm>
            <a:off x="635001" y="4000004"/>
            <a:ext cx="1805388" cy="1758538"/>
            <a:chOff x="635000" y="1626919"/>
            <a:chExt cx="2466287" cy="2790702"/>
          </a:xfrm>
        </p:grpSpPr>
        <p:sp>
          <p:nvSpPr>
            <p:cNvPr id="42" name="Rectangle 41"/>
            <p:cNvSpPr/>
            <p:nvPr userDrawn="1"/>
          </p:nvSpPr>
          <p:spPr>
            <a:xfrm>
              <a:off x="635000" y="1626919"/>
              <a:ext cx="2466287" cy="2790702"/>
            </a:xfrm>
            <a:prstGeom prst="rect">
              <a:avLst/>
            </a:prstGeom>
            <a:solidFill>
              <a:srgbClr val="7020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Rectangle 42"/>
            <p:cNvSpPr/>
            <p:nvPr userDrawn="1"/>
          </p:nvSpPr>
          <p:spPr>
            <a:xfrm>
              <a:off x="703386" y="2359022"/>
              <a:ext cx="2327562" cy="1989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v</a:t>
              </a:r>
            </a:p>
          </p:txBody>
        </p:sp>
      </p:grpSp>
      <p:grpSp>
        <p:nvGrpSpPr>
          <p:cNvPr id="54" name="Grouper 53"/>
          <p:cNvGrpSpPr/>
          <p:nvPr userDrawn="1"/>
        </p:nvGrpSpPr>
        <p:grpSpPr>
          <a:xfrm>
            <a:off x="3491561" y="3949756"/>
            <a:ext cx="1805388" cy="1758538"/>
            <a:chOff x="635000" y="1626919"/>
            <a:chExt cx="2466287" cy="2790702"/>
          </a:xfrm>
        </p:grpSpPr>
        <p:sp>
          <p:nvSpPr>
            <p:cNvPr id="57" name="Rectangle 56"/>
            <p:cNvSpPr/>
            <p:nvPr userDrawn="1"/>
          </p:nvSpPr>
          <p:spPr>
            <a:xfrm>
              <a:off x="635000" y="1626919"/>
              <a:ext cx="2466287" cy="279070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Rectangle 66"/>
            <p:cNvSpPr/>
            <p:nvPr userDrawn="1"/>
          </p:nvSpPr>
          <p:spPr>
            <a:xfrm>
              <a:off x="703386" y="2359022"/>
              <a:ext cx="2327562" cy="1989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v</a:t>
              </a:r>
            </a:p>
          </p:txBody>
        </p:sp>
      </p:grpSp>
      <p:grpSp>
        <p:nvGrpSpPr>
          <p:cNvPr id="68" name="Grouper 67"/>
          <p:cNvGrpSpPr/>
          <p:nvPr userDrawn="1"/>
        </p:nvGrpSpPr>
        <p:grpSpPr>
          <a:xfrm>
            <a:off x="6403789" y="1038030"/>
            <a:ext cx="1805388" cy="1758538"/>
            <a:chOff x="635000" y="1626919"/>
            <a:chExt cx="2466287" cy="2790702"/>
          </a:xfrm>
        </p:grpSpPr>
        <p:sp>
          <p:nvSpPr>
            <p:cNvPr id="69" name="Rectangle 68"/>
            <p:cNvSpPr/>
            <p:nvPr userDrawn="1"/>
          </p:nvSpPr>
          <p:spPr>
            <a:xfrm>
              <a:off x="635000" y="1626919"/>
              <a:ext cx="2466287" cy="2790702"/>
            </a:xfrm>
            <a:prstGeom prst="rect">
              <a:avLst/>
            </a:prstGeom>
            <a:solidFill>
              <a:srgbClr val="7020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Rectangle 69"/>
            <p:cNvSpPr/>
            <p:nvPr userDrawn="1"/>
          </p:nvSpPr>
          <p:spPr>
            <a:xfrm>
              <a:off x="703386" y="2359022"/>
              <a:ext cx="2327562" cy="1989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v</a:t>
              </a:r>
            </a:p>
          </p:txBody>
        </p:sp>
      </p:grpSp>
      <p:grpSp>
        <p:nvGrpSpPr>
          <p:cNvPr id="71" name="Grouper 70"/>
          <p:cNvGrpSpPr/>
          <p:nvPr userDrawn="1"/>
        </p:nvGrpSpPr>
        <p:grpSpPr>
          <a:xfrm>
            <a:off x="6402968" y="2943534"/>
            <a:ext cx="1805388" cy="1758538"/>
            <a:chOff x="635000" y="1626919"/>
            <a:chExt cx="2466287" cy="2790702"/>
          </a:xfrm>
        </p:grpSpPr>
        <p:sp>
          <p:nvSpPr>
            <p:cNvPr id="72" name="Rectangle 71"/>
            <p:cNvSpPr/>
            <p:nvPr userDrawn="1"/>
          </p:nvSpPr>
          <p:spPr>
            <a:xfrm>
              <a:off x="635000" y="1626919"/>
              <a:ext cx="2466287" cy="279070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Rectangle 72"/>
            <p:cNvSpPr/>
            <p:nvPr userDrawn="1"/>
          </p:nvSpPr>
          <p:spPr>
            <a:xfrm>
              <a:off x="703386" y="2359022"/>
              <a:ext cx="2327562" cy="1989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v</a:t>
              </a:r>
            </a:p>
          </p:txBody>
        </p:sp>
      </p:grpSp>
      <p:grpSp>
        <p:nvGrpSpPr>
          <p:cNvPr id="74" name="Grouper 73"/>
          <p:cNvGrpSpPr/>
          <p:nvPr userDrawn="1"/>
        </p:nvGrpSpPr>
        <p:grpSpPr>
          <a:xfrm>
            <a:off x="6403789" y="4859924"/>
            <a:ext cx="1805388" cy="1758538"/>
            <a:chOff x="635000" y="1626919"/>
            <a:chExt cx="2466287" cy="2790702"/>
          </a:xfrm>
        </p:grpSpPr>
        <p:sp>
          <p:nvSpPr>
            <p:cNvPr id="75" name="Rectangle 74"/>
            <p:cNvSpPr/>
            <p:nvPr userDrawn="1"/>
          </p:nvSpPr>
          <p:spPr>
            <a:xfrm>
              <a:off x="635000" y="1626919"/>
              <a:ext cx="2466287" cy="2790702"/>
            </a:xfrm>
            <a:prstGeom prst="rect">
              <a:avLst/>
            </a:prstGeom>
            <a:solidFill>
              <a:srgbClr val="7020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Rectangle 75"/>
            <p:cNvSpPr/>
            <p:nvPr userDrawn="1"/>
          </p:nvSpPr>
          <p:spPr>
            <a:xfrm>
              <a:off x="703386" y="2359022"/>
              <a:ext cx="2327562" cy="1989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v</a:t>
              </a:r>
            </a:p>
          </p:txBody>
        </p:sp>
      </p:grpSp>
      <p:sp>
        <p:nvSpPr>
          <p:cNvPr id="13" name="Espace réservé du texte 12"/>
          <p:cNvSpPr>
            <a:spLocks noGrp="1"/>
          </p:cNvSpPr>
          <p:nvPr>
            <p:ph type="body" sz="quarter" idx="13"/>
          </p:nvPr>
        </p:nvSpPr>
        <p:spPr>
          <a:xfrm>
            <a:off x="685061" y="1562709"/>
            <a:ext cx="1701144" cy="33195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>
                <a:solidFill>
                  <a:schemeClr val="bg1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77" name="Espace réservé du texte 12"/>
          <p:cNvSpPr>
            <a:spLocks noGrp="1"/>
          </p:cNvSpPr>
          <p:nvPr>
            <p:ph type="body" sz="quarter" idx="14"/>
          </p:nvPr>
        </p:nvSpPr>
        <p:spPr>
          <a:xfrm>
            <a:off x="685061" y="4052618"/>
            <a:ext cx="1701144" cy="33195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>
                <a:solidFill>
                  <a:schemeClr val="bg1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78" name="Espace réservé du texte 12"/>
          <p:cNvSpPr>
            <a:spLocks noGrp="1"/>
          </p:cNvSpPr>
          <p:nvPr>
            <p:ph type="body" sz="quarter" idx="15"/>
          </p:nvPr>
        </p:nvSpPr>
        <p:spPr>
          <a:xfrm>
            <a:off x="3544315" y="1562709"/>
            <a:ext cx="1701144" cy="33195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>
                <a:solidFill>
                  <a:schemeClr val="bg1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79" name="Espace réservé du texte 12"/>
          <p:cNvSpPr>
            <a:spLocks noGrp="1"/>
          </p:cNvSpPr>
          <p:nvPr>
            <p:ph type="body" sz="quarter" idx="16"/>
          </p:nvPr>
        </p:nvSpPr>
        <p:spPr>
          <a:xfrm>
            <a:off x="3544315" y="4009629"/>
            <a:ext cx="1701144" cy="33195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>
                <a:solidFill>
                  <a:schemeClr val="bg1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80" name="Espace réservé du texte 12"/>
          <p:cNvSpPr>
            <a:spLocks noGrp="1"/>
          </p:cNvSpPr>
          <p:nvPr>
            <p:ph type="body" sz="quarter" idx="17"/>
          </p:nvPr>
        </p:nvSpPr>
        <p:spPr>
          <a:xfrm>
            <a:off x="6453028" y="1098250"/>
            <a:ext cx="1701144" cy="33195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>
                <a:solidFill>
                  <a:schemeClr val="bg1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81" name="Espace réservé du texte 12"/>
          <p:cNvSpPr>
            <a:spLocks noGrp="1"/>
          </p:cNvSpPr>
          <p:nvPr>
            <p:ph type="body" sz="quarter" idx="18"/>
          </p:nvPr>
        </p:nvSpPr>
        <p:spPr>
          <a:xfrm>
            <a:off x="9602638" y="1338983"/>
            <a:ext cx="1701144" cy="33195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>
                <a:solidFill>
                  <a:schemeClr val="bg1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82" name="Espace réservé du texte 12"/>
          <p:cNvSpPr>
            <a:spLocks noGrp="1"/>
          </p:cNvSpPr>
          <p:nvPr>
            <p:ph type="body" sz="quarter" idx="19"/>
          </p:nvPr>
        </p:nvSpPr>
        <p:spPr>
          <a:xfrm>
            <a:off x="6453028" y="3009913"/>
            <a:ext cx="1701144" cy="33195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>
                <a:solidFill>
                  <a:schemeClr val="bg1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83" name="Espace réservé du texte 12"/>
          <p:cNvSpPr>
            <a:spLocks noGrp="1"/>
          </p:cNvSpPr>
          <p:nvPr>
            <p:ph type="body" sz="quarter" idx="20"/>
          </p:nvPr>
        </p:nvSpPr>
        <p:spPr>
          <a:xfrm>
            <a:off x="6453028" y="4916678"/>
            <a:ext cx="1701144" cy="33195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>
                <a:solidFill>
                  <a:schemeClr val="bg1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1"/>
          </p:nvPr>
        </p:nvSpPr>
        <p:spPr>
          <a:xfrm>
            <a:off x="9669276" y="1819176"/>
            <a:ext cx="1573212" cy="43106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900"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8" name="Espace réservé pour une image  17"/>
          <p:cNvSpPr>
            <a:spLocks noGrp="1"/>
          </p:cNvSpPr>
          <p:nvPr>
            <p:ph type="pic" sz="quarter" idx="22"/>
          </p:nvPr>
        </p:nvSpPr>
        <p:spPr>
          <a:xfrm>
            <a:off x="736092" y="2029969"/>
            <a:ext cx="1604772" cy="1115568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4" name="Espace réservé pour une image  17"/>
          <p:cNvSpPr>
            <a:spLocks noGrp="1"/>
          </p:cNvSpPr>
          <p:nvPr>
            <p:ph type="pic" sz="quarter" idx="23"/>
          </p:nvPr>
        </p:nvSpPr>
        <p:spPr>
          <a:xfrm>
            <a:off x="736092" y="4548978"/>
            <a:ext cx="1604772" cy="1115568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5" name="Espace réservé pour une image  17"/>
          <p:cNvSpPr>
            <a:spLocks noGrp="1"/>
          </p:cNvSpPr>
          <p:nvPr>
            <p:ph type="pic" sz="quarter" idx="24"/>
          </p:nvPr>
        </p:nvSpPr>
        <p:spPr>
          <a:xfrm>
            <a:off x="3596523" y="2029969"/>
            <a:ext cx="1604772" cy="1115568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6" name="Espace réservé pour une image  17"/>
          <p:cNvSpPr>
            <a:spLocks noGrp="1"/>
          </p:cNvSpPr>
          <p:nvPr>
            <p:ph type="pic" sz="quarter" idx="25"/>
          </p:nvPr>
        </p:nvSpPr>
        <p:spPr>
          <a:xfrm>
            <a:off x="3596523" y="4495201"/>
            <a:ext cx="1604772" cy="1115568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7" name="Espace réservé pour une image  17"/>
          <p:cNvSpPr>
            <a:spLocks noGrp="1"/>
          </p:cNvSpPr>
          <p:nvPr>
            <p:ph type="pic" sz="quarter" idx="26"/>
          </p:nvPr>
        </p:nvSpPr>
        <p:spPr>
          <a:xfrm>
            <a:off x="6503830" y="1564301"/>
            <a:ext cx="1604772" cy="1115568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8" name="Espace réservé pour une image  17"/>
          <p:cNvSpPr>
            <a:spLocks noGrp="1"/>
          </p:cNvSpPr>
          <p:nvPr>
            <p:ph type="pic" sz="quarter" idx="27"/>
          </p:nvPr>
        </p:nvSpPr>
        <p:spPr>
          <a:xfrm>
            <a:off x="6503830" y="3477246"/>
            <a:ext cx="1604772" cy="1115568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9" name="Espace réservé pour une image  17"/>
          <p:cNvSpPr>
            <a:spLocks noGrp="1"/>
          </p:cNvSpPr>
          <p:nvPr>
            <p:ph type="pic" sz="quarter" idx="28"/>
          </p:nvPr>
        </p:nvSpPr>
        <p:spPr>
          <a:xfrm>
            <a:off x="6503830" y="5384208"/>
            <a:ext cx="1604772" cy="1115568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cxnSp>
        <p:nvCxnSpPr>
          <p:cNvPr id="20" name="Connecteur droit avec flèche 19"/>
          <p:cNvCxnSpPr/>
          <p:nvPr userDrawn="1"/>
        </p:nvCxnSpPr>
        <p:spPr>
          <a:xfrm>
            <a:off x="2440389" y="1738103"/>
            <a:ext cx="879008" cy="0"/>
          </a:xfrm>
          <a:prstGeom prst="straightConnector1">
            <a:avLst/>
          </a:prstGeom>
          <a:ln w="19050">
            <a:solidFill>
              <a:srgbClr val="575756"/>
            </a:solidFill>
            <a:headEnd w="sm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avec flèche 89"/>
          <p:cNvCxnSpPr/>
          <p:nvPr userDrawn="1"/>
        </p:nvCxnSpPr>
        <p:spPr>
          <a:xfrm>
            <a:off x="5296949" y="1738103"/>
            <a:ext cx="936771" cy="0"/>
          </a:xfrm>
          <a:prstGeom prst="straightConnector1">
            <a:avLst/>
          </a:prstGeom>
          <a:ln w="19050">
            <a:solidFill>
              <a:srgbClr val="575756"/>
            </a:solidFill>
            <a:headEnd w="sm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avec flèche 90"/>
          <p:cNvCxnSpPr/>
          <p:nvPr userDrawn="1"/>
        </p:nvCxnSpPr>
        <p:spPr>
          <a:xfrm>
            <a:off x="2440389" y="4862856"/>
            <a:ext cx="879008" cy="0"/>
          </a:xfrm>
          <a:prstGeom prst="straightConnector1">
            <a:avLst/>
          </a:prstGeom>
          <a:ln w="19050">
            <a:solidFill>
              <a:srgbClr val="575756"/>
            </a:solidFill>
            <a:headEnd w="sm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avec flèche 91"/>
          <p:cNvCxnSpPr/>
          <p:nvPr userDrawn="1"/>
        </p:nvCxnSpPr>
        <p:spPr>
          <a:xfrm>
            <a:off x="5296949" y="1736289"/>
            <a:ext cx="863706" cy="1409248"/>
          </a:xfrm>
          <a:prstGeom prst="straightConnector1">
            <a:avLst/>
          </a:prstGeom>
          <a:ln w="19050">
            <a:solidFill>
              <a:srgbClr val="575756"/>
            </a:solidFill>
            <a:headEnd w="sm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avec flèche 92"/>
          <p:cNvCxnSpPr/>
          <p:nvPr userDrawn="1"/>
        </p:nvCxnSpPr>
        <p:spPr>
          <a:xfrm>
            <a:off x="5296949" y="4862856"/>
            <a:ext cx="936771" cy="226380"/>
          </a:xfrm>
          <a:prstGeom prst="straightConnector1">
            <a:avLst/>
          </a:prstGeom>
          <a:ln w="19050">
            <a:solidFill>
              <a:srgbClr val="575756"/>
            </a:solidFill>
            <a:headEnd w="sm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avec flèche 93"/>
          <p:cNvCxnSpPr/>
          <p:nvPr userDrawn="1"/>
        </p:nvCxnSpPr>
        <p:spPr>
          <a:xfrm flipV="1">
            <a:off x="8232484" y="3145537"/>
            <a:ext cx="1127085" cy="1667"/>
          </a:xfrm>
          <a:prstGeom prst="straightConnector1">
            <a:avLst/>
          </a:prstGeom>
          <a:ln w="19050">
            <a:solidFill>
              <a:srgbClr val="575756"/>
            </a:solidFill>
            <a:headEnd w="sm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avec flèche 94"/>
          <p:cNvCxnSpPr/>
          <p:nvPr userDrawn="1"/>
        </p:nvCxnSpPr>
        <p:spPr>
          <a:xfrm>
            <a:off x="8209538" y="1658456"/>
            <a:ext cx="1150031" cy="1274995"/>
          </a:xfrm>
          <a:prstGeom prst="straightConnector1">
            <a:avLst/>
          </a:prstGeom>
          <a:ln w="19050">
            <a:solidFill>
              <a:srgbClr val="575756"/>
            </a:solidFill>
            <a:headEnd w="sm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avec flèche 95"/>
          <p:cNvCxnSpPr/>
          <p:nvPr userDrawn="1"/>
        </p:nvCxnSpPr>
        <p:spPr>
          <a:xfrm flipV="1">
            <a:off x="8213345" y="3404864"/>
            <a:ext cx="1169170" cy="1648121"/>
          </a:xfrm>
          <a:prstGeom prst="straightConnector1">
            <a:avLst/>
          </a:prstGeom>
          <a:ln w="19050">
            <a:solidFill>
              <a:srgbClr val="575756"/>
            </a:solidFill>
            <a:headEnd w="sm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space réservé du texte 3"/>
          <p:cNvSpPr>
            <a:spLocks noGrp="1"/>
          </p:cNvSpPr>
          <p:nvPr>
            <p:ph type="body" sz="quarter" idx="12" hasCustomPrompt="1"/>
          </p:nvPr>
        </p:nvSpPr>
        <p:spPr>
          <a:xfrm>
            <a:off x="11054687" y="317500"/>
            <a:ext cx="460422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702082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fld id="{109FBCB3-8AB5-464B-BD37-25CACA316880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84422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_tableau_3_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Connecteur droit 32"/>
          <p:cNvCxnSpPr/>
          <p:nvPr userDrawn="1"/>
        </p:nvCxnSpPr>
        <p:spPr>
          <a:xfrm>
            <a:off x="7665849" y="1276925"/>
            <a:ext cx="0" cy="480687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 userDrawn="1"/>
        </p:nvSpPr>
        <p:spPr>
          <a:xfrm>
            <a:off x="1003299" y="3009070"/>
            <a:ext cx="3349331" cy="295232"/>
          </a:xfrm>
          <a:prstGeom prst="rect">
            <a:avLst/>
          </a:prstGeom>
          <a:solidFill>
            <a:srgbClr val="702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2" name="Connecteur droit 31"/>
          <p:cNvCxnSpPr/>
          <p:nvPr userDrawn="1"/>
        </p:nvCxnSpPr>
        <p:spPr>
          <a:xfrm>
            <a:off x="4352633" y="1276925"/>
            <a:ext cx="0" cy="480687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635000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/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quarter" idx="11"/>
          </p:nvPr>
        </p:nvSpPr>
        <p:spPr>
          <a:xfrm>
            <a:off x="2946400" y="317500"/>
            <a:ext cx="20193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3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5981700" y="317500"/>
            <a:ext cx="2514600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0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5" name="Espace réservé pour une image  14"/>
          <p:cNvSpPr>
            <a:spLocks noGrp="1"/>
          </p:cNvSpPr>
          <p:nvPr>
            <p:ph type="pic" sz="quarter" idx="14" hasCustomPrompt="1"/>
          </p:nvPr>
        </p:nvSpPr>
        <p:spPr>
          <a:xfrm>
            <a:off x="1846548" y="1126509"/>
            <a:ext cx="1435100" cy="1435100"/>
          </a:xfrm>
          <a:prstGeom prst="ellipse">
            <a:avLst/>
          </a:prstGeom>
        </p:spPr>
        <p:txBody>
          <a:bodyPr/>
          <a:lstStyle/>
          <a:p>
            <a:r>
              <a:rPr lang="fr-FR"/>
              <a:t> </a:t>
            </a:r>
          </a:p>
        </p:txBody>
      </p:sp>
      <p:sp>
        <p:nvSpPr>
          <p:cNvPr id="24" name="Espace réservé du texte 23"/>
          <p:cNvSpPr>
            <a:spLocks noGrp="1"/>
          </p:cNvSpPr>
          <p:nvPr>
            <p:ph type="body" sz="quarter" idx="15"/>
          </p:nvPr>
        </p:nvSpPr>
        <p:spPr>
          <a:xfrm>
            <a:off x="1003300" y="3009069"/>
            <a:ext cx="3349330" cy="29170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5" name="Espace réservé pour une image  14"/>
          <p:cNvSpPr>
            <a:spLocks noGrp="1"/>
          </p:cNvSpPr>
          <p:nvPr>
            <p:ph type="pic" sz="quarter" idx="16"/>
          </p:nvPr>
        </p:nvSpPr>
        <p:spPr>
          <a:xfrm>
            <a:off x="5264150" y="1126509"/>
            <a:ext cx="1435100" cy="1435100"/>
          </a:xfrm>
          <a:prstGeom prst="ellipse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26" name="Espace réservé pour une image  14"/>
          <p:cNvSpPr>
            <a:spLocks noGrp="1"/>
          </p:cNvSpPr>
          <p:nvPr>
            <p:ph type="pic" sz="quarter" idx="17"/>
          </p:nvPr>
        </p:nvSpPr>
        <p:spPr>
          <a:xfrm>
            <a:off x="8838048" y="1126509"/>
            <a:ext cx="1435100" cy="1435100"/>
          </a:xfrm>
          <a:prstGeom prst="ellipse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27" name="Rectangle 26"/>
          <p:cNvSpPr/>
          <p:nvPr userDrawn="1"/>
        </p:nvSpPr>
        <p:spPr>
          <a:xfrm>
            <a:off x="1003299" y="3637644"/>
            <a:ext cx="3349331" cy="295232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/>
          <p:cNvSpPr/>
          <p:nvPr userDrawn="1"/>
        </p:nvSpPr>
        <p:spPr>
          <a:xfrm>
            <a:off x="4352632" y="3637644"/>
            <a:ext cx="6836068" cy="295232"/>
          </a:xfrm>
          <a:prstGeom prst="rect">
            <a:avLst/>
          </a:prstGeom>
          <a:solidFill>
            <a:srgbClr val="702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/>
          <p:cNvSpPr/>
          <p:nvPr userDrawn="1"/>
        </p:nvSpPr>
        <p:spPr>
          <a:xfrm>
            <a:off x="1003299" y="4269743"/>
            <a:ext cx="10185401" cy="295232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space réservé pour une image  36"/>
          <p:cNvSpPr>
            <a:spLocks noGrp="1"/>
          </p:cNvSpPr>
          <p:nvPr>
            <p:ph type="pic" sz="quarter" idx="18"/>
          </p:nvPr>
        </p:nvSpPr>
        <p:spPr>
          <a:xfrm>
            <a:off x="1766348" y="4965449"/>
            <a:ext cx="1595499" cy="159681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38" name="Espace réservé pour une image  36"/>
          <p:cNvSpPr>
            <a:spLocks noGrp="1"/>
          </p:cNvSpPr>
          <p:nvPr>
            <p:ph type="pic" sz="quarter" idx="19"/>
          </p:nvPr>
        </p:nvSpPr>
        <p:spPr>
          <a:xfrm>
            <a:off x="5183950" y="4965449"/>
            <a:ext cx="1595499" cy="159681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39" name="Espace réservé pour une image  36"/>
          <p:cNvSpPr>
            <a:spLocks noGrp="1"/>
          </p:cNvSpPr>
          <p:nvPr>
            <p:ph type="pic" sz="quarter" idx="20"/>
          </p:nvPr>
        </p:nvSpPr>
        <p:spPr>
          <a:xfrm>
            <a:off x="8771308" y="4965448"/>
            <a:ext cx="1595499" cy="159681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0" name="Espace réservé du texte 23"/>
          <p:cNvSpPr>
            <a:spLocks noGrp="1"/>
          </p:cNvSpPr>
          <p:nvPr>
            <p:ph type="body" sz="quarter" idx="21"/>
          </p:nvPr>
        </p:nvSpPr>
        <p:spPr>
          <a:xfrm>
            <a:off x="1003300" y="3642153"/>
            <a:ext cx="3349330" cy="29170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41" name="Espace réservé du texte 23"/>
          <p:cNvSpPr>
            <a:spLocks noGrp="1"/>
          </p:cNvSpPr>
          <p:nvPr>
            <p:ph type="body" sz="quarter" idx="22"/>
          </p:nvPr>
        </p:nvSpPr>
        <p:spPr>
          <a:xfrm>
            <a:off x="4352630" y="3642153"/>
            <a:ext cx="6836070" cy="29170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42" name="Espace réservé du texte 23"/>
          <p:cNvSpPr>
            <a:spLocks noGrp="1"/>
          </p:cNvSpPr>
          <p:nvPr>
            <p:ph type="body" sz="quarter" idx="23"/>
          </p:nvPr>
        </p:nvSpPr>
        <p:spPr>
          <a:xfrm>
            <a:off x="1003299" y="4269743"/>
            <a:ext cx="10185401" cy="29170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cxnSp>
        <p:nvCxnSpPr>
          <p:cNvPr id="22" name="Connecteur droit avec flèche 21"/>
          <p:cNvCxnSpPr/>
          <p:nvPr userDrawn="1"/>
        </p:nvCxnSpPr>
        <p:spPr>
          <a:xfrm>
            <a:off x="2564098" y="2719146"/>
            <a:ext cx="0" cy="169558"/>
          </a:xfrm>
          <a:prstGeom prst="straightConnector1">
            <a:avLst/>
          </a:prstGeom>
          <a:ln w="12700">
            <a:solidFill>
              <a:srgbClr val="575756"/>
            </a:solidFill>
            <a:headEnd w="sm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 userDrawn="1"/>
        </p:nvCxnSpPr>
        <p:spPr>
          <a:xfrm>
            <a:off x="2564098" y="3385265"/>
            <a:ext cx="0" cy="169558"/>
          </a:xfrm>
          <a:prstGeom prst="straightConnector1">
            <a:avLst/>
          </a:prstGeom>
          <a:ln w="12700">
            <a:solidFill>
              <a:srgbClr val="575756"/>
            </a:solidFill>
            <a:headEnd w="sm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 userDrawn="1"/>
        </p:nvCxnSpPr>
        <p:spPr>
          <a:xfrm>
            <a:off x="2564098" y="4002939"/>
            <a:ext cx="0" cy="169558"/>
          </a:xfrm>
          <a:prstGeom prst="straightConnector1">
            <a:avLst/>
          </a:prstGeom>
          <a:ln w="12700">
            <a:solidFill>
              <a:srgbClr val="575756"/>
            </a:solidFill>
            <a:headEnd w="sm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 userDrawn="1"/>
        </p:nvCxnSpPr>
        <p:spPr>
          <a:xfrm>
            <a:off x="2564098" y="4641877"/>
            <a:ext cx="0" cy="169558"/>
          </a:xfrm>
          <a:prstGeom prst="straightConnector1">
            <a:avLst/>
          </a:prstGeom>
          <a:ln w="12700">
            <a:solidFill>
              <a:srgbClr val="575756"/>
            </a:solidFill>
            <a:headEnd w="sm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/>
          <p:nvPr userDrawn="1"/>
        </p:nvCxnSpPr>
        <p:spPr>
          <a:xfrm>
            <a:off x="5981700" y="2719146"/>
            <a:ext cx="0" cy="835677"/>
          </a:xfrm>
          <a:prstGeom prst="straightConnector1">
            <a:avLst/>
          </a:prstGeom>
          <a:ln w="12700">
            <a:solidFill>
              <a:srgbClr val="575756"/>
            </a:solidFill>
            <a:headEnd w="sm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 userDrawn="1"/>
        </p:nvCxnSpPr>
        <p:spPr>
          <a:xfrm>
            <a:off x="5981700" y="4005729"/>
            <a:ext cx="0" cy="169558"/>
          </a:xfrm>
          <a:prstGeom prst="straightConnector1">
            <a:avLst/>
          </a:prstGeom>
          <a:ln w="12700">
            <a:solidFill>
              <a:srgbClr val="575756"/>
            </a:solidFill>
            <a:headEnd w="sm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 userDrawn="1"/>
        </p:nvCxnSpPr>
        <p:spPr>
          <a:xfrm>
            <a:off x="5981700" y="4646981"/>
            <a:ext cx="0" cy="169558"/>
          </a:xfrm>
          <a:prstGeom prst="straightConnector1">
            <a:avLst/>
          </a:prstGeom>
          <a:ln w="12700">
            <a:solidFill>
              <a:srgbClr val="575756"/>
            </a:solidFill>
            <a:headEnd w="sm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/>
          <p:nvPr userDrawn="1"/>
        </p:nvCxnSpPr>
        <p:spPr>
          <a:xfrm>
            <a:off x="9555598" y="2719146"/>
            <a:ext cx="0" cy="835677"/>
          </a:xfrm>
          <a:prstGeom prst="straightConnector1">
            <a:avLst/>
          </a:prstGeom>
          <a:ln w="12700">
            <a:solidFill>
              <a:srgbClr val="575756"/>
            </a:solidFill>
            <a:headEnd w="sm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/>
          <p:cNvCxnSpPr/>
          <p:nvPr userDrawn="1"/>
        </p:nvCxnSpPr>
        <p:spPr>
          <a:xfrm>
            <a:off x="9558108" y="4005729"/>
            <a:ext cx="0" cy="169558"/>
          </a:xfrm>
          <a:prstGeom prst="straightConnector1">
            <a:avLst/>
          </a:prstGeom>
          <a:ln w="12700">
            <a:solidFill>
              <a:srgbClr val="575756"/>
            </a:solidFill>
            <a:headEnd w="sm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/>
          <p:cNvCxnSpPr/>
          <p:nvPr userDrawn="1"/>
        </p:nvCxnSpPr>
        <p:spPr>
          <a:xfrm>
            <a:off x="9569058" y="4646981"/>
            <a:ext cx="0" cy="169558"/>
          </a:xfrm>
          <a:prstGeom prst="straightConnector1">
            <a:avLst/>
          </a:prstGeom>
          <a:ln w="12700">
            <a:solidFill>
              <a:srgbClr val="575756"/>
            </a:solidFill>
            <a:headEnd w="sm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texte 9"/>
          <p:cNvSpPr>
            <a:spLocks noGrp="1"/>
          </p:cNvSpPr>
          <p:nvPr>
            <p:ph type="body" sz="quarter" idx="24"/>
          </p:nvPr>
        </p:nvSpPr>
        <p:spPr>
          <a:xfrm>
            <a:off x="1003299" y="1676400"/>
            <a:ext cx="1210536" cy="5842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48" name="Espace réservé du texte 9"/>
          <p:cNvSpPr>
            <a:spLocks noGrp="1"/>
          </p:cNvSpPr>
          <p:nvPr>
            <p:ph type="body" sz="quarter" idx="25"/>
          </p:nvPr>
        </p:nvSpPr>
        <p:spPr>
          <a:xfrm>
            <a:off x="4552105" y="1676400"/>
            <a:ext cx="1210536" cy="5842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49" name="Espace réservé du texte 9"/>
          <p:cNvSpPr>
            <a:spLocks noGrp="1"/>
          </p:cNvSpPr>
          <p:nvPr>
            <p:ph type="body" sz="quarter" idx="26"/>
          </p:nvPr>
        </p:nvSpPr>
        <p:spPr>
          <a:xfrm>
            <a:off x="7891032" y="1676400"/>
            <a:ext cx="1210536" cy="5842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>
                <a:latin typeface="Nexa Bold" charset="0"/>
                <a:ea typeface="Nexa Bold" charset="0"/>
                <a:cs typeface="Nexa Bold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1" name="Espace réservé du texte 3"/>
          <p:cNvSpPr>
            <a:spLocks noGrp="1"/>
          </p:cNvSpPr>
          <p:nvPr>
            <p:ph type="body" sz="quarter" idx="12" hasCustomPrompt="1"/>
          </p:nvPr>
        </p:nvSpPr>
        <p:spPr>
          <a:xfrm>
            <a:off x="11054687" y="317500"/>
            <a:ext cx="460422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702082"/>
                </a:solidFill>
                <a:latin typeface="Nexa Light" charset="0"/>
                <a:ea typeface="Nexa Light" charset="0"/>
                <a:cs typeface="Nexa Light" charset="0"/>
              </a:defRPr>
            </a:lvl1pPr>
          </a:lstStyle>
          <a:p>
            <a:pPr lvl="0"/>
            <a:fld id="{109FBCB3-8AB5-464B-BD37-25CACA316880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7146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47" y="2345608"/>
            <a:ext cx="2466529" cy="116504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425" y="491931"/>
            <a:ext cx="419100" cy="58801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0"/>
            <a:ext cx="476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91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609600"/>
            <a:ext cx="11493500" cy="4318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284" y="172749"/>
            <a:ext cx="1150655" cy="5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789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3" r:id="rId4"/>
    <p:sldLayoutId id="2147483684" r:id="rId5"/>
    <p:sldLayoutId id="2147483682" r:id="rId6"/>
    <p:sldLayoutId id="214748368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ho.rocq.inria.fr/Stanley.Durrleman/MVA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openxmlformats.org/officeDocument/2006/relationships/image" Target="../media/image18.tiff"/><Relationship Id="rId7" Type="http://schemas.openxmlformats.org/officeDocument/2006/relationships/image" Target="../media/image22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tiff"/><Relationship Id="rId11" Type="http://schemas.openxmlformats.org/officeDocument/2006/relationships/image" Target="../media/image26.emf"/><Relationship Id="rId5" Type="http://schemas.openxmlformats.org/officeDocument/2006/relationships/image" Target="../media/image20.tiff"/><Relationship Id="rId10" Type="http://schemas.openxmlformats.org/officeDocument/2006/relationships/image" Target="../media/image25.emf"/><Relationship Id="rId4" Type="http://schemas.openxmlformats.org/officeDocument/2006/relationships/image" Target="../media/image19.tiff"/><Relationship Id="rId9" Type="http://schemas.openxmlformats.org/officeDocument/2006/relationships/image" Target="../media/image24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file://localhost/Users/stanley/Compte-rendus_2010/2013_03_RankPrizeFund/movie_LDAaxis_right.avi" TargetMode="External"/><Relationship Id="rId7" Type="http://schemas.openxmlformats.org/officeDocument/2006/relationships/image" Target="../media/image27.png"/><Relationship Id="rId2" Type="http://schemas.openxmlformats.org/officeDocument/2006/relationships/video" Target="file://localhost/Users/stanley/Compte-rendus_2010/2013_03_RankPrizeFund/movie_LDAaxis_front.avi" TargetMode="External"/><Relationship Id="rId1" Type="http://schemas.microsoft.com/office/2007/relationships/media" Target="file://localhost/Users/stanley/Compte-rendus_2010/2013_03_RankPrizeFund/movie_LDAaxis_front.avi" TargetMode="External"/><Relationship Id="rId6" Type="http://schemas.openxmlformats.org/officeDocument/2006/relationships/image" Target="../media/image18.tif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0.tiff"/><Relationship Id="rId4" Type="http://schemas.openxmlformats.org/officeDocument/2006/relationships/video" Target="file://localhost/Users/stanley/Compte-rendus_2010/2013_03_RankPrizeFund/movie_LDAaxis_right.avi" TargetMode="External"/><Relationship Id="rId9" Type="http://schemas.openxmlformats.org/officeDocument/2006/relationships/image" Target="../media/image29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4745038" y="5520944"/>
            <a:ext cx="2528481" cy="364353"/>
          </a:xfrm>
        </p:spPr>
        <p:txBody>
          <a:bodyPr/>
          <a:lstStyle/>
          <a:p>
            <a:r>
              <a:rPr lang="fr-FR" dirty="0" err="1"/>
              <a:t>Stanley.Durrleman@inria.fr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>
          <a:xfrm>
            <a:off x="4745038" y="2943225"/>
            <a:ext cx="6934344" cy="1323975"/>
          </a:xfrm>
        </p:spPr>
        <p:txBody>
          <a:bodyPr/>
          <a:lstStyle/>
          <a:p>
            <a:r>
              <a:rPr lang="en-US" err="1"/>
              <a:t>Approches</a:t>
            </a:r>
            <a:r>
              <a:rPr lang="en-US"/>
              <a:t> </a:t>
            </a:r>
            <a:r>
              <a:rPr lang="en-US" err="1"/>
              <a:t>géométriques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apprentissage</a:t>
            </a:r>
            <a:r>
              <a:rPr lang="en-US"/>
              <a:t> </a:t>
            </a:r>
            <a:r>
              <a:rPr lang="en-US" err="1"/>
              <a:t>statistique</a:t>
            </a:r>
            <a:endParaRPr lang="en-US"/>
          </a:p>
          <a:p>
            <a:r>
              <a:rPr lang="en-US" i="1" err="1"/>
              <a:t>L’exemple</a:t>
            </a:r>
            <a:r>
              <a:rPr lang="en-US" i="1"/>
              <a:t> des </a:t>
            </a:r>
            <a:r>
              <a:rPr lang="en-US" i="1" err="1"/>
              <a:t>données</a:t>
            </a:r>
            <a:r>
              <a:rPr lang="en-US" i="1"/>
              <a:t> </a:t>
            </a:r>
            <a:r>
              <a:rPr lang="en-US" i="1" err="1"/>
              <a:t>longitudinales</a:t>
            </a:r>
            <a:endParaRPr lang="fr-FR" i="1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sz="1600"/>
              <a:t>Stanley </a:t>
            </a:r>
            <a:r>
              <a:rPr lang="fr-FR" sz="1600" err="1"/>
              <a:t>Durrleman</a:t>
            </a:r>
            <a:endParaRPr lang="fr-FR" sz="160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4133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 Durrleman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fld id="{942B278F-8D39-CD45-BCEE-DF091DA997CA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902215" y="752219"/>
            <a:ext cx="9482610" cy="925753"/>
          </a:xfrm>
        </p:spPr>
        <p:txBody>
          <a:bodyPr/>
          <a:lstStyle/>
          <a:p>
            <a:r>
              <a:rPr lang="en-US" sz="2000" dirty="0"/>
              <a:t>Scores </a:t>
            </a:r>
            <a:r>
              <a:rPr lang="en-US" sz="2000" dirty="0" err="1"/>
              <a:t>normalisés</a:t>
            </a:r>
            <a:r>
              <a:rPr lang="en-US" sz="2000" dirty="0"/>
              <a:t>, </a:t>
            </a:r>
            <a:r>
              <a:rPr lang="en-US" sz="2000" dirty="0" err="1"/>
              <a:t>modèle</a:t>
            </a:r>
            <a:r>
              <a:rPr lang="en-US" sz="2000" dirty="0"/>
              <a:t> </a:t>
            </a:r>
            <a:r>
              <a:rPr lang="en-US" sz="2000" dirty="0" err="1"/>
              <a:t>logistique</a:t>
            </a: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dirty="0"/>
              <a:t>(</a:t>
            </a:r>
            <a:r>
              <a:rPr lang="en-US" dirty="0" err="1"/>
              <a:t>revisite</a:t>
            </a:r>
            <a:r>
              <a:rPr lang="en-US" dirty="0"/>
              <a:t> la regression </a:t>
            </a:r>
            <a:r>
              <a:rPr lang="en-US" dirty="0" err="1"/>
              <a:t>logistique</a:t>
            </a:r>
            <a:r>
              <a:rPr lang="en-US" dirty="0"/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96065" y="8402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02215" y="1878908"/>
            <a:ext cx="56050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1393 individuals, 5 time-points on average, ADAS-Cog13</a:t>
            </a:r>
          </a:p>
        </p:txBody>
      </p:sp>
      <p:pic>
        <p:nvPicPr>
          <p:cNvPr id="77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09" y="2178577"/>
            <a:ext cx="5966317" cy="4660757"/>
          </a:xfrm>
          <a:prstGeom prst="rect">
            <a:avLst/>
          </a:prstGeom>
        </p:spPr>
      </p:pic>
      <p:pic>
        <p:nvPicPr>
          <p:cNvPr id="78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3782" y="2171065"/>
            <a:ext cx="5938949" cy="4664172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B33F9717-3DBF-974D-85EC-2FF6F4B6B308}"/>
              </a:ext>
            </a:extLst>
          </p:cNvPr>
          <p:cNvSpPr/>
          <p:nvPr/>
        </p:nvSpPr>
        <p:spPr>
          <a:xfrm>
            <a:off x="923888" y="2463762"/>
            <a:ext cx="4923692" cy="3635146"/>
          </a:xfrm>
          <a:custGeom>
            <a:avLst/>
            <a:gdLst>
              <a:gd name="connsiteX0" fmla="*/ 0 w 4923692"/>
              <a:gd name="connsiteY0" fmla="*/ 4065563 h 4065563"/>
              <a:gd name="connsiteX1" fmla="*/ 2124221 w 4923692"/>
              <a:gd name="connsiteY1" fmla="*/ 3404382 h 4065563"/>
              <a:gd name="connsiteX2" fmla="*/ 2940147 w 4923692"/>
              <a:gd name="connsiteY2" fmla="*/ 787791 h 4065563"/>
              <a:gd name="connsiteX3" fmla="*/ 4923692 w 4923692"/>
              <a:gd name="connsiteY3" fmla="*/ 0 h 4065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692" h="4065563">
                <a:moveTo>
                  <a:pt x="0" y="4065563"/>
                </a:moveTo>
                <a:cubicBezTo>
                  <a:pt x="817098" y="4008120"/>
                  <a:pt x="1634197" y="3950677"/>
                  <a:pt x="2124221" y="3404382"/>
                </a:cubicBezTo>
                <a:cubicBezTo>
                  <a:pt x="2614245" y="2858087"/>
                  <a:pt x="2473569" y="1355188"/>
                  <a:pt x="2940147" y="787791"/>
                </a:cubicBezTo>
                <a:cubicBezTo>
                  <a:pt x="3406725" y="220394"/>
                  <a:pt x="4165208" y="110197"/>
                  <a:pt x="4923692" y="0"/>
                </a:cubicBezTo>
              </a:path>
            </a:pathLst>
          </a:cu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D74C45-2DA1-634D-B407-DBB5B83DD6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0975" y="952182"/>
            <a:ext cx="3187700" cy="482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E7AB91-D77E-3F41-A1E8-D0FE693ABD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2383" y="1459865"/>
            <a:ext cx="37719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5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44444E-6 L -0.11875 0.0050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37" y="25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8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44444E-6 L 0.09571 0.0023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9" y="11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2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6" grpId="2" animBg="1"/>
      <p:bldP spid="16" grpId="3" animBg="1"/>
      <p:bldP spid="16" grpId="4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S Durrleman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946399" y="317499"/>
            <a:ext cx="5174395" cy="397803"/>
          </a:xfrm>
        </p:spPr>
        <p:txBody>
          <a:bodyPr/>
          <a:lstStyle/>
          <a:p>
            <a:pPr lvl="0"/>
            <a:r>
              <a:rPr lang="fr-FR" dirty="0"/>
              <a:t>Approches géométriques en apprentissage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fld id="{03D232E2-F071-CE46-957A-3600DFF26439}" type="slidenum">
              <a:rPr lang="en-US" smtClean="0"/>
              <a:t>11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958850" y="985084"/>
            <a:ext cx="8013700" cy="534798"/>
          </a:xfrm>
        </p:spPr>
        <p:txBody>
          <a:bodyPr/>
          <a:lstStyle/>
          <a:p>
            <a:r>
              <a:rPr lang="en-US" sz="2000" dirty="0"/>
              <a:t>Série de 4 scores </a:t>
            </a:r>
            <a:r>
              <a:rPr lang="en-US" sz="2000" dirty="0" err="1"/>
              <a:t>normalisés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2496065" y="8402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6" name="TextBox 37"/>
          <p:cNvSpPr txBox="1"/>
          <p:nvPr/>
        </p:nvSpPr>
        <p:spPr>
          <a:xfrm>
            <a:off x="1355442" y="1654725"/>
            <a:ext cx="4106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Structure </a:t>
            </a:r>
            <a:r>
              <a:rPr lang="en-US" b="1" dirty="0" err="1"/>
              <a:t>donnée</a:t>
            </a:r>
            <a:r>
              <a:rPr lang="en-US" b="1" dirty="0"/>
              <a:t> </a:t>
            </a:r>
            <a:r>
              <a:rPr lang="en-US" b="1" i="1" dirty="0"/>
              <a:t>a priori</a:t>
            </a:r>
          </a:p>
        </p:txBody>
      </p:sp>
      <p:grpSp>
        <p:nvGrpSpPr>
          <p:cNvPr id="17" name="Group 9"/>
          <p:cNvGrpSpPr>
            <a:grpSpLocks noChangeAspect="1"/>
          </p:cNvGrpSpPr>
          <p:nvPr/>
        </p:nvGrpSpPr>
        <p:grpSpPr>
          <a:xfrm>
            <a:off x="635000" y="2219390"/>
            <a:ext cx="5580517" cy="4069474"/>
            <a:chOff x="127843" y="1512461"/>
            <a:chExt cx="4188298" cy="3758256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960" y="1512461"/>
              <a:ext cx="3977181" cy="3116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843" y="1976146"/>
              <a:ext cx="134478" cy="2247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9265" y="4705398"/>
              <a:ext cx="1161479" cy="150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534" y="4950560"/>
              <a:ext cx="922732" cy="147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800" y="4931080"/>
              <a:ext cx="1080120" cy="174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800" y="5105473"/>
              <a:ext cx="826218" cy="165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534" y="5105473"/>
              <a:ext cx="1429137" cy="147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4C416E0-8A99-C941-BA77-602B32407E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5070" y="2219390"/>
            <a:ext cx="4847277" cy="3614850"/>
          </a:xfrm>
          <a:prstGeom prst="rect">
            <a:avLst/>
          </a:prstGeom>
        </p:spPr>
      </p:pic>
      <p:sp>
        <p:nvSpPr>
          <p:cNvPr id="30" name="TextBox 37">
            <a:extLst>
              <a:ext uri="{FF2B5EF4-FFF2-40B4-BE49-F238E27FC236}">
                <a16:creationId xmlns:a16="http://schemas.microsoft.com/office/drawing/2014/main" id="{2D204919-5104-F84F-8E6D-FB027E05BEDC}"/>
              </a:ext>
            </a:extLst>
          </p:cNvPr>
          <p:cNvSpPr txBox="1"/>
          <p:nvPr/>
        </p:nvSpPr>
        <p:spPr>
          <a:xfrm>
            <a:off x="7185485" y="1654725"/>
            <a:ext cx="4106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Structure </a:t>
            </a:r>
            <a:r>
              <a:rPr lang="en-US" b="1" i="1" dirty="0"/>
              <a:t>apprise</a:t>
            </a:r>
          </a:p>
        </p:txBody>
      </p:sp>
    </p:spTree>
    <p:extLst>
      <p:ext uri="{BB962C8B-B14F-4D97-AF65-F5344CB8AC3E}">
        <p14:creationId xmlns:p14="http://schemas.microsoft.com/office/powerpoint/2010/main" val="93258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S Durrleman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946399" y="317499"/>
            <a:ext cx="5174395" cy="397803"/>
          </a:xfrm>
        </p:spPr>
        <p:txBody>
          <a:bodyPr/>
          <a:lstStyle/>
          <a:p>
            <a:pPr lvl="0"/>
            <a:r>
              <a:rPr lang="fr-FR" dirty="0"/>
              <a:t>Approches géométriques en apprentissage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fld id="{03D232E2-F071-CE46-957A-3600DFF26439}" type="slidenum">
              <a:rPr lang="en-US" smtClean="0"/>
              <a:t>12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958850" y="985084"/>
            <a:ext cx="8013700" cy="534798"/>
          </a:xfrm>
        </p:spPr>
        <p:txBody>
          <a:bodyPr/>
          <a:lstStyle/>
          <a:p>
            <a:r>
              <a:rPr lang="en-US" sz="2000" dirty="0"/>
              <a:t>Série de 2 scores </a:t>
            </a:r>
            <a:r>
              <a:rPr lang="en-US" sz="2000" dirty="0" err="1"/>
              <a:t>normalisés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2496065" y="8402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6" name="TextBox 37"/>
          <p:cNvSpPr txBox="1"/>
          <p:nvPr/>
        </p:nvSpPr>
        <p:spPr>
          <a:xfrm>
            <a:off x="851322" y="1890606"/>
            <a:ext cx="4628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 </a:t>
            </a:r>
            <a:r>
              <a:rPr lang="en-US" b="1" dirty="0" err="1"/>
              <a:t>trajectoires</a:t>
            </a:r>
            <a:endParaRPr lang="en-US" b="1" dirty="0"/>
          </a:p>
          <a:p>
            <a:pPr algn="ctr"/>
            <a:r>
              <a:rPr lang="en-US" b="1" dirty="0"/>
              <a:t>(</a:t>
            </a:r>
            <a:r>
              <a:rPr lang="en-US" b="1" dirty="0" err="1"/>
              <a:t>courbes</a:t>
            </a:r>
            <a:r>
              <a:rPr lang="en-US" b="1" dirty="0"/>
              <a:t> </a:t>
            </a:r>
            <a:r>
              <a:rPr lang="en-US" b="1" dirty="0" err="1"/>
              <a:t>paramétrées</a:t>
            </a:r>
            <a:r>
              <a:rPr lang="en-US" b="1" dirty="0"/>
              <a:t> </a:t>
            </a:r>
            <a:r>
              <a:rPr lang="en-US" b="1" dirty="0" err="1"/>
              <a:t>dans</a:t>
            </a:r>
            <a:r>
              <a:rPr lang="en-US" b="1" dirty="0"/>
              <a:t> [0,1]^2)</a:t>
            </a:r>
            <a:endParaRPr lang="en-US" b="1" i="1" dirty="0"/>
          </a:p>
        </p:txBody>
      </p:sp>
      <p:sp>
        <p:nvSpPr>
          <p:cNvPr id="30" name="TextBox 37">
            <a:extLst>
              <a:ext uri="{FF2B5EF4-FFF2-40B4-BE49-F238E27FC236}">
                <a16:creationId xmlns:a16="http://schemas.microsoft.com/office/drawing/2014/main" id="{2D204919-5104-F84F-8E6D-FB027E05BEDC}"/>
              </a:ext>
            </a:extLst>
          </p:cNvPr>
          <p:cNvSpPr txBox="1"/>
          <p:nvPr/>
        </p:nvSpPr>
        <p:spPr>
          <a:xfrm>
            <a:off x="7178452" y="2009386"/>
            <a:ext cx="4106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Coordonnées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function du temps</a:t>
            </a:r>
            <a:endParaRPr lang="en-US" b="1" i="1" dirty="0"/>
          </a:p>
        </p:txBody>
      </p:sp>
      <p:pic>
        <p:nvPicPr>
          <p:cNvPr id="25" name="Image 17">
            <a:extLst>
              <a:ext uri="{FF2B5EF4-FFF2-40B4-BE49-F238E27FC236}">
                <a16:creationId xmlns:a16="http://schemas.microsoft.com/office/drawing/2014/main" id="{E9D0D758-0125-9441-8F51-CB8D6D57A807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96769" y="2830768"/>
            <a:ext cx="4265875" cy="3465103"/>
          </a:xfrm>
          <a:prstGeom prst="rect">
            <a:avLst/>
          </a:prstGeom>
        </p:spPr>
      </p:pic>
      <p:pic>
        <p:nvPicPr>
          <p:cNvPr id="26" name="Image 18">
            <a:extLst>
              <a:ext uri="{FF2B5EF4-FFF2-40B4-BE49-F238E27FC236}">
                <a16:creationId xmlns:a16="http://schemas.microsoft.com/office/drawing/2014/main" id="{36C6C21F-DEE0-0942-B7C4-5A5C396CD56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852244" y="2830768"/>
            <a:ext cx="4758861" cy="346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25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 Durrleman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fld id="{A47A2011-3B4F-C94B-B4C6-A78369AF5EA6}" type="slidenum">
              <a:rPr lang="en-US" smtClean="0"/>
              <a:t>13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496065" y="8402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8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984" y="1569763"/>
            <a:ext cx="10342033" cy="5337666"/>
          </a:xfrm>
          <a:prstGeom prst="rect">
            <a:avLst/>
          </a:prstGeom>
        </p:spPr>
      </p:pic>
      <p:sp>
        <p:nvSpPr>
          <p:cNvPr id="29" name="TextBox 70"/>
          <p:cNvSpPr txBox="1"/>
          <p:nvPr/>
        </p:nvSpPr>
        <p:spPr>
          <a:xfrm>
            <a:off x="1405465" y="924566"/>
            <a:ext cx="2319869" cy="646331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Distinguish </a:t>
            </a:r>
            <a:r>
              <a:rPr lang="en-US" b="1" dirty="0"/>
              <a:t>fast</a:t>
            </a:r>
            <a:r>
              <a:rPr lang="en-US" dirty="0"/>
              <a:t> vs. </a:t>
            </a:r>
            <a:r>
              <a:rPr lang="en-US" b="1" dirty="0"/>
              <a:t>slow</a:t>
            </a:r>
            <a:r>
              <a:rPr lang="en-US" dirty="0"/>
              <a:t> </a:t>
            </a:r>
            <a:r>
              <a:rPr lang="en-US" dirty="0" err="1"/>
              <a:t>progressers</a:t>
            </a:r>
            <a:endParaRPr lang="en-US" dirty="0"/>
          </a:p>
        </p:txBody>
      </p:sp>
      <p:sp>
        <p:nvSpPr>
          <p:cNvPr id="30" name="TextBox 71"/>
          <p:cNvSpPr txBox="1"/>
          <p:nvPr/>
        </p:nvSpPr>
        <p:spPr>
          <a:xfrm>
            <a:off x="3911601" y="924566"/>
            <a:ext cx="2302931" cy="646331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Distinguish </a:t>
            </a:r>
            <a:r>
              <a:rPr lang="en-US" b="1" dirty="0"/>
              <a:t>early</a:t>
            </a:r>
            <a:r>
              <a:rPr lang="en-US" dirty="0"/>
              <a:t> vs. </a:t>
            </a:r>
            <a:r>
              <a:rPr lang="en-US" b="1" dirty="0"/>
              <a:t>late</a:t>
            </a:r>
            <a:r>
              <a:rPr lang="en-US" dirty="0"/>
              <a:t> onset individuals</a:t>
            </a:r>
          </a:p>
        </p:txBody>
      </p:sp>
      <p:sp>
        <p:nvSpPr>
          <p:cNvPr id="31" name="TextBox 71"/>
          <p:cNvSpPr txBox="1"/>
          <p:nvPr/>
        </p:nvSpPr>
        <p:spPr>
          <a:xfrm>
            <a:off x="6960859" y="924566"/>
            <a:ext cx="3621217" cy="646331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Variability in the </a:t>
            </a:r>
            <a:r>
              <a:rPr lang="en-US" b="1" dirty="0"/>
              <a:t>relative timing</a:t>
            </a:r>
            <a:r>
              <a:rPr lang="en-US" dirty="0"/>
              <a:t> and </a:t>
            </a:r>
            <a:r>
              <a:rPr lang="en-US" b="1" dirty="0"/>
              <a:t>ordering</a:t>
            </a:r>
            <a:r>
              <a:rPr lang="en-US" dirty="0"/>
              <a:t> of the events</a:t>
            </a:r>
          </a:p>
        </p:txBody>
      </p:sp>
    </p:spTree>
    <p:extLst>
      <p:ext uri="{BB962C8B-B14F-4D97-AF65-F5344CB8AC3E}">
        <p14:creationId xmlns:p14="http://schemas.microsoft.com/office/powerpoint/2010/main" val="1269261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 Durrleman</a:t>
            </a: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958850" y="985084"/>
            <a:ext cx="8013700" cy="5347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702082"/>
                </a:solidFill>
                <a:latin typeface="Nexa Bold" charset="0"/>
                <a:ea typeface="Nexa Bold" charset="0"/>
                <a:cs typeface="Nexa Bold" charset="0"/>
              </a:defRPr>
            </a:lvl1pPr>
            <a:lvl2pPr marL="457200" indent="0" algn="l" defTabSz="914400" rtl="0" eaLnBrk="1" latinLnBrk="0" hangingPunct="1">
              <a:lnSpc>
                <a:spcPct val="80000"/>
              </a:lnSpc>
              <a:spcBef>
                <a:spcPts val="500"/>
              </a:spcBef>
              <a:buFontTx/>
              <a:buNone/>
              <a:defRPr sz="1500" kern="1200">
                <a:solidFill>
                  <a:schemeClr val="tx1"/>
                </a:solidFill>
                <a:latin typeface="Nexa Light" charset="0"/>
                <a:ea typeface="Nexa Light" charset="0"/>
                <a:cs typeface="Nexa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/>
              <a:t>Exp</a:t>
            </a:r>
            <a:r>
              <a:rPr lang="en-US" sz="2000" dirty="0"/>
              <a:t>-parallelization in deformable shape spaces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58" y="2000250"/>
            <a:ext cx="10942084" cy="4557712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9699812" y="6591869"/>
            <a:ext cx="2505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[</a:t>
            </a:r>
            <a:r>
              <a:rPr lang="en-US" sz="1400" dirty="0" err="1"/>
              <a:t>Bône</a:t>
            </a:r>
            <a:r>
              <a:rPr lang="en-US" sz="1400" dirty="0"/>
              <a:t> et al. MFCA’17, CVPR’18]</a:t>
            </a:r>
          </a:p>
        </p:txBody>
      </p:sp>
      <p:sp>
        <p:nvSpPr>
          <p:cNvPr id="6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1054687" y="317500"/>
            <a:ext cx="460422" cy="381000"/>
          </a:xfrm>
        </p:spPr>
        <p:txBody>
          <a:bodyPr/>
          <a:lstStyle/>
          <a:p>
            <a:fld id="{37C5B0DC-47DB-724D-9854-FCF7BE4A2161}" type="slidenum">
              <a:rPr lang="en-US" smtClean="0"/>
              <a:t>14</a:t>
            </a:fld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23DF1B0-3671-A342-8CB5-BB0BDD2A26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46400" y="317500"/>
            <a:ext cx="4953416" cy="381000"/>
          </a:xfrm>
        </p:spPr>
        <p:txBody>
          <a:bodyPr/>
          <a:lstStyle/>
          <a:p>
            <a:pPr lvl="0"/>
            <a:r>
              <a:rPr lang="fr-FR" dirty="0"/>
              <a:t>Approches géométriques en apprentissage</a:t>
            </a:r>
          </a:p>
        </p:txBody>
      </p:sp>
    </p:spTree>
    <p:extLst>
      <p:ext uri="{BB962C8B-B14F-4D97-AF65-F5344CB8AC3E}">
        <p14:creationId xmlns:p14="http://schemas.microsoft.com/office/powerpoint/2010/main" val="2782974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 Durrleman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0815983" y="6119336"/>
            <a:ext cx="13896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[</a:t>
            </a:r>
            <a:r>
              <a:rPr lang="en-US" sz="1400" dirty="0" err="1"/>
              <a:t>Bône</a:t>
            </a:r>
            <a:r>
              <a:rPr lang="en-US" sz="1400" dirty="0"/>
              <a:t> et al. MFCA’17, CVPR’18]</a:t>
            </a:r>
          </a:p>
        </p:txBody>
      </p:sp>
      <p:sp>
        <p:nvSpPr>
          <p:cNvPr id="6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1054687" y="317500"/>
            <a:ext cx="460422" cy="381000"/>
          </a:xfrm>
        </p:spPr>
        <p:txBody>
          <a:bodyPr/>
          <a:lstStyle/>
          <a:p>
            <a:fld id="{37C5B0DC-47DB-724D-9854-FCF7BE4A2161}" type="slidenum">
              <a:rPr lang="en-US" smtClean="0"/>
              <a:t>15</a:t>
            </a:fld>
            <a:endParaRPr lang="en-US" dirty="0"/>
          </a:p>
        </p:txBody>
      </p:sp>
      <p:pic>
        <p:nvPicPr>
          <p:cNvPr id="7" name="Image 4">
            <a:extLst>
              <a:ext uri="{FF2B5EF4-FFF2-40B4-BE49-F238E27FC236}">
                <a16:creationId xmlns:a16="http://schemas.microsoft.com/office/drawing/2014/main" id="{6BF849C8-9239-EC4A-B7E8-45E72F65108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983" y="4009070"/>
            <a:ext cx="9144000" cy="1209853"/>
          </a:xfrm>
          <a:prstGeom prst="rect">
            <a:avLst/>
          </a:prstGeom>
        </p:spPr>
      </p:pic>
      <p:pic>
        <p:nvPicPr>
          <p:cNvPr id="8" name="Image 5">
            <a:extLst>
              <a:ext uri="{FF2B5EF4-FFF2-40B4-BE49-F238E27FC236}">
                <a16:creationId xmlns:a16="http://schemas.microsoft.com/office/drawing/2014/main" id="{27EF1BD8-63AB-724E-8041-D1E4B75D562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983" y="2484720"/>
            <a:ext cx="9144000" cy="1220239"/>
          </a:xfrm>
          <a:prstGeom prst="rect">
            <a:avLst/>
          </a:prstGeom>
        </p:spPr>
      </p:pic>
      <p:pic>
        <p:nvPicPr>
          <p:cNvPr id="10" name="Image 6">
            <a:extLst>
              <a:ext uri="{FF2B5EF4-FFF2-40B4-BE49-F238E27FC236}">
                <a16:creationId xmlns:a16="http://schemas.microsoft.com/office/drawing/2014/main" id="{31F196E9-2564-3744-AE4A-E434C528F15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983" y="985084"/>
            <a:ext cx="9144000" cy="1225431"/>
          </a:xfrm>
          <a:prstGeom prst="rect">
            <a:avLst/>
          </a:prstGeom>
        </p:spPr>
      </p:pic>
      <p:pic>
        <p:nvPicPr>
          <p:cNvPr id="11" name="Image 7">
            <a:extLst>
              <a:ext uri="{FF2B5EF4-FFF2-40B4-BE49-F238E27FC236}">
                <a16:creationId xmlns:a16="http://schemas.microsoft.com/office/drawing/2014/main" id="{62A2FBAE-BA73-B744-941B-84E79BC9C2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983" y="5506447"/>
            <a:ext cx="9144000" cy="1230624"/>
          </a:xfrm>
          <a:prstGeom prst="rect">
            <a:avLst/>
          </a:prstGeom>
          <a:effectLst>
            <a:glow rad="317500">
              <a:srgbClr val="7030A0">
                <a:alpha val="77000"/>
              </a:srgbClr>
            </a:glow>
          </a:effectLst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F155358-660F-1648-A582-A41DE92812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46400" y="317500"/>
            <a:ext cx="5448092" cy="381000"/>
          </a:xfrm>
        </p:spPr>
        <p:txBody>
          <a:bodyPr/>
          <a:lstStyle/>
          <a:p>
            <a:pPr lvl="0"/>
            <a:r>
              <a:rPr lang="fr-FR" dirty="0"/>
              <a:t>Approches géométriques en apprentissage</a:t>
            </a:r>
          </a:p>
        </p:txBody>
      </p:sp>
    </p:spTree>
    <p:extLst>
      <p:ext uri="{BB962C8B-B14F-4D97-AF65-F5344CB8AC3E}">
        <p14:creationId xmlns:p14="http://schemas.microsoft.com/office/powerpoint/2010/main" val="2316408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24FA0C-0711-EC49-A468-78F0F79CA3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6293C5-6C79-BF46-B5DD-5F35DE95EE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AC7F3B-BE71-4B4F-956A-876DFD2EE2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A628049-190C-664A-9070-C991ABF9694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AEDB966-61B5-7D48-BC45-F7727622FE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BAD494F-9808-ED4C-98AD-EF0363D4A6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04FCFEE-1E5B-5E4D-A7D6-DE0C151C1B9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23590F-8511-D041-A8B5-C8687C61D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723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S. </a:t>
            </a:r>
            <a:r>
              <a:rPr lang="en-US" err="1"/>
              <a:t>Durrleman</a:t>
            </a:r>
            <a:endParaRPr lang="en-US"/>
          </a:p>
        </p:txBody>
      </p:sp>
      <p:sp>
        <p:nvSpPr>
          <p:cNvPr id="7" name="Espace réservé de la date 2"/>
          <p:cNvSpPr txBox="1">
            <a:spLocks/>
          </p:cNvSpPr>
          <p:nvPr/>
        </p:nvSpPr>
        <p:spPr>
          <a:xfrm>
            <a:off x="711200" y="6381750"/>
            <a:ext cx="2692400" cy="287338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1pPr>
            <a:lvl2pPr marL="742950" indent="-28575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2pPr>
            <a:lvl3pPr marL="11430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3pPr>
            <a:lvl4pPr marL="16002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4pPr>
            <a:lvl5pPr marL="20574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9pPr>
          </a:lstStyle>
          <a:p>
            <a:fld id="{8A8AF659-D7FE-2849-A746-F4EF2D167B71}" type="datetime1">
              <a:rPr lang="fr-FR" altLang="x-none" sz="900" smtClean="0">
                <a:solidFill>
                  <a:schemeClr val="bg1"/>
                </a:solidFill>
              </a:rPr>
              <a:pPr/>
              <a:t>21/01/2019</a:t>
            </a:fld>
            <a:endParaRPr lang="fr-FR" altLang="x-none" sz="900">
              <a:solidFill>
                <a:schemeClr val="bg1"/>
              </a:solidFill>
            </a:endParaRPr>
          </a:p>
        </p:txBody>
      </p:sp>
      <p:sp>
        <p:nvSpPr>
          <p:cNvPr id="8" name="Espace réservé du pied de page 3"/>
          <p:cNvSpPr txBox="1">
            <a:spLocks/>
          </p:cNvSpPr>
          <p:nvPr/>
        </p:nvSpPr>
        <p:spPr>
          <a:xfrm>
            <a:off x="579438" y="6381750"/>
            <a:ext cx="107950" cy="28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1pPr>
            <a:lvl2pPr marL="742950" indent="-28575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2pPr>
            <a:lvl3pPr marL="11430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3pPr>
            <a:lvl4pPr marL="16002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4pPr>
            <a:lvl5pPr marL="20574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x-none" sz="90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9" name="Espace réservé du numéro de diapositive 4"/>
          <p:cNvSpPr txBox="1">
            <a:spLocks/>
          </p:cNvSpPr>
          <p:nvPr/>
        </p:nvSpPr>
        <p:spPr>
          <a:xfrm>
            <a:off x="430213" y="6381750"/>
            <a:ext cx="144462" cy="287338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1pPr>
            <a:lvl2pPr marL="742950" indent="-28575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2pPr>
            <a:lvl3pPr marL="11430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3pPr>
            <a:lvl4pPr marL="16002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4pPr>
            <a:lvl5pPr marL="20574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9pPr>
          </a:lstStyle>
          <a:p>
            <a:fld id="{4D2697F1-A5A6-944D-BC47-86F073EA7582}" type="slidenum">
              <a:rPr lang="fr-FR" altLang="x-none" sz="900" smtClean="0">
                <a:solidFill>
                  <a:schemeClr val="bg1"/>
                </a:solidFill>
              </a:rPr>
              <a:pPr/>
              <a:t>17</a:t>
            </a:fld>
            <a:endParaRPr lang="fr-FR" altLang="x-none" sz="900">
              <a:solidFill>
                <a:schemeClr val="bg1"/>
              </a:solidFill>
            </a:endParaRP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1054687" y="317500"/>
            <a:ext cx="460422" cy="381000"/>
          </a:xfrm>
        </p:spPr>
        <p:txBody>
          <a:bodyPr/>
          <a:lstStyle/>
          <a:p>
            <a:fld id="{AAE04B6E-F656-3642-8C08-4606CC38E81B}" type="slidenum">
              <a:rPr lang="en-US" smtClean="0"/>
              <a:t>17</a:t>
            </a:fld>
            <a:endParaRPr lang="en-US"/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413" y="1191986"/>
            <a:ext cx="10880108" cy="5040000"/>
          </a:xfrm>
        </p:spPr>
        <p:txBody>
          <a:bodyPr/>
          <a:lstStyle/>
          <a:p>
            <a:pPr algn="ctr"/>
            <a:r>
              <a:rPr lang="en-US" sz="2800" dirty="0" err="1"/>
              <a:t>Organisation</a:t>
            </a:r>
            <a:r>
              <a:rPr lang="en-US" sz="2800" dirty="0"/>
              <a:t> du </a:t>
            </a:r>
            <a:r>
              <a:rPr lang="en-US" sz="2800" dirty="0" err="1"/>
              <a:t>cours</a:t>
            </a:r>
            <a:endParaRPr lang="en-US" sz="2800" dirty="0"/>
          </a:p>
          <a:p>
            <a:pPr marL="342900" indent="-342900">
              <a:buFontTx/>
              <a:buChar char="-"/>
            </a:pPr>
            <a:r>
              <a:rPr lang="en-US" sz="2000" dirty="0" err="1"/>
              <a:t>Tous</a:t>
            </a:r>
            <a:r>
              <a:rPr lang="en-US" sz="2000" dirty="0"/>
              <a:t> les </a:t>
            </a:r>
            <a:r>
              <a:rPr lang="en-US" sz="2000" dirty="0" err="1"/>
              <a:t>mardi</a:t>
            </a:r>
            <a:r>
              <a:rPr lang="en-US" sz="2000" dirty="0"/>
              <a:t> de 14h </a:t>
            </a:r>
            <a:r>
              <a:rPr lang="en-US" sz="2000" dirty="0" err="1"/>
              <a:t>à</a:t>
            </a:r>
            <a:r>
              <a:rPr lang="en-US" sz="2000" dirty="0"/>
              <a:t> 17h du 22/01 au  12/03, </a:t>
            </a:r>
            <a:r>
              <a:rPr lang="en-US" sz="2000" dirty="0" err="1"/>
              <a:t>sauf</a:t>
            </a:r>
            <a:r>
              <a:rPr lang="en-US" sz="2000" dirty="0"/>
              <a:t> le 5 mars</a:t>
            </a:r>
          </a:p>
          <a:p>
            <a:pPr marL="800100" lvl="1" indent="-342900">
              <a:buFontTx/>
              <a:buChar char="-"/>
            </a:pPr>
            <a:r>
              <a:rPr lang="en-US" sz="1700" dirty="0" err="1"/>
              <a:t>Soyez</a:t>
            </a:r>
            <a:r>
              <a:rPr lang="en-US" sz="1700" dirty="0"/>
              <a:t> </a:t>
            </a:r>
            <a:r>
              <a:rPr lang="en-US" sz="1700" dirty="0" err="1"/>
              <a:t>assidus</a:t>
            </a:r>
            <a:r>
              <a:rPr lang="en-US" sz="1700" dirty="0"/>
              <a:t> (difficile de </a:t>
            </a:r>
            <a:r>
              <a:rPr lang="en-US" sz="1700" dirty="0" err="1"/>
              <a:t>rattraper</a:t>
            </a:r>
            <a:r>
              <a:rPr lang="en-US" sz="1700" dirty="0"/>
              <a:t> </a:t>
            </a:r>
            <a:r>
              <a:rPr lang="en-US" sz="1700" dirty="0" err="1"/>
              <a:t>une</a:t>
            </a:r>
            <a:r>
              <a:rPr lang="en-US" sz="1700" dirty="0"/>
              <a:t> </a:t>
            </a:r>
            <a:r>
              <a:rPr lang="en-US" sz="1700" dirty="0" err="1"/>
              <a:t>scéance</a:t>
            </a:r>
            <a:r>
              <a:rPr lang="en-US" sz="1700" dirty="0"/>
              <a:t>) !</a:t>
            </a:r>
          </a:p>
          <a:p>
            <a:pPr marL="800100" lvl="1" indent="-342900">
              <a:buFontTx/>
              <a:buChar char="-"/>
            </a:pPr>
            <a:r>
              <a:rPr lang="en-US" sz="1700" dirty="0"/>
              <a:t>Pas de TP/TDs </a:t>
            </a:r>
            <a:r>
              <a:rPr lang="en-US" sz="1700" dirty="0" err="1"/>
              <a:t>cette</a:t>
            </a:r>
            <a:r>
              <a:rPr lang="en-US" sz="1700" dirty="0"/>
              <a:t> </a:t>
            </a:r>
            <a:r>
              <a:rPr lang="en-US" sz="1700" dirty="0" err="1"/>
              <a:t>année</a:t>
            </a:r>
            <a:endParaRPr lang="en-US" sz="1700" dirty="0"/>
          </a:p>
          <a:p>
            <a:pPr marL="800100" lvl="1" indent="-342900">
              <a:buFontTx/>
              <a:buChar char="-"/>
            </a:pPr>
            <a:endParaRPr lang="en-US" sz="1700" dirty="0"/>
          </a:p>
          <a:p>
            <a:pPr marL="342900" indent="-342900">
              <a:buFontTx/>
              <a:buChar char="-"/>
            </a:pPr>
            <a:r>
              <a:rPr lang="en-US" sz="2000" dirty="0" err="1"/>
              <a:t>Programme</a:t>
            </a:r>
            <a:r>
              <a:rPr lang="en-US" sz="2000" dirty="0"/>
              <a:t>:</a:t>
            </a:r>
          </a:p>
          <a:p>
            <a:pPr marL="800100" lvl="1" indent="-342900">
              <a:buFontTx/>
              <a:buChar char="-"/>
            </a:pPr>
            <a:r>
              <a:rPr lang="en-US" sz="1700" dirty="0" err="1"/>
              <a:t>Cours</a:t>
            </a:r>
            <a:r>
              <a:rPr lang="en-US" sz="1700" dirty="0"/>
              <a:t> 1, 2, 3: rappel de </a:t>
            </a:r>
            <a:r>
              <a:rPr lang="en-US" sz="1700" dirty="0" err="1"/>
              <a:t>géométrie</a:t>
            </a:r>
            <a:r>
              <a:rPr lang="en-US" sz="1700" dirty="0"/>
              <a:t> </a:t>
            </a:r>
            <a:r>
              <a:rPr lang="en-US" sz="1700" dirty="0" err="1"/>
              <a:t>différentielle</a:t>
            </a:r>
            <a:r>
              <a:rPr lang="en-US" sz="1700" dirty="0"/>
              <a:t>, application aux sciences des </a:t>
            </a:r>
            <a:r>
              <a:rPr lang="en-US" sz="1700" dirty="0" err="1"/>
              <a:t>données</a:t>
            </a:r>
            <a:endParaRPr lang="en-US" sz="1700" dirty="0"/>
          </a:p>
          <a:p>
            <a:pPr marL="800100" lvl="1" indent="-342900">
              <a:buFontTx/>
              <a:buChar char="-"/>
            </a:pPr>
            <a:r>
              <a:rPr lang="en-US" sz="1700" dirty="0" err="1"/>
              <a:t>Cours</a:t>
            </a:r>
            <a:r>
              <a:rPr lang="en-US" sz="1700" dirty="0"/>
              <a:t> 3, 4, 5: </a:t>
            </a:r>
            <a:r>
              <a:rPr lang="en-US" sz="1700" dirty="0" err="1"/>
              <a:t>variétés</a:t>
            </a:r>
            <a:r>
              <a:rPr lang="en-US" sz="1700" dirty="0"/>
              <a:t> </a:t>
            </a:r>
            <a:r>
              <a:rPr lang="en-US" sz="1700" dirty="0" err="1"/>
              <a:t>morphométriques</a:t>
            </a:r>
            <a:r>
              <a:rPr lang="en-US" sz="1700" dirty="0"/>
              <a:t>, application </a:t>
            </a:r>
            <a:r>
              <a:rPr lang="en-US" sz="1700" dirty="0" err="1"/>
              <a:t>à</a:t>
            </a:r>
            <a:r>
              <a:rPr lang="en-US" sz="1700" dirty="0"/>
              <a:t> la construction de </a:t>
            </a:r>
            <a:r>
              <a:rPr lang="en-US" sz="1700" dirty="0" err="1"/>
              <a:t>modèles</a:t>
            </a:r>
            <a:r>
              <a:rPr lang="en-US" sz="1700" dirty="0"/>
              <a:t> </a:t>
            </a:r>
            <a:r>
              <a:rPr lang="en-US" sz="1700" dirty="0" err="1"/>
              <a:t>anatomiques</a:t>
            </a:r>
            <a:endParaRPr lang="en-US" sz="1700" dirty="0"/>
          </a:p>
          <a:p>
            <a:pPr marL="800100" lvl="1" indent="-342900">
              <a:buFontTx/>
              <a:buChar char="-"/>
            </a:pPr>
            <a:r>
              <a:rPr lang="en-US" sz="1700" dirty="0" err="1"/>
              <a:t>Cours</a:t>
            </a:r>
            <a:r>
              <a:rPr lang="en-US" sz="1700" dirty="0"/>
              <a:t> 6, 7: </a:t>
            </a:r>
            <a:r>
              <a:rPr lang="en-US" sz="1700" dirty="0" err="1"/>
              <a:t>modèles</a:t>
            </a:r>
            <a:r>
              <a:rPr lang="en-US" sz="1700" dirty="0"/>
              <a:t> </a:t>
            </a:r>
            <a:r>
              <a:rPr lang="en-US" sz="1700" dirty="0" err="1"/>
              <a:t>longitudinaux</a:t>
            </a:r>
            <a:r>
              <a:rPr lang="en-US" sz="1700" dirty="0"/>
              <a:t> et extensions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Validation:</a:t>
            </a:r>
          </a:p>
          <a:p>
            <a:pPr marL="800100" lvl="1" indent="-342900">
              <a:buFontTx/>
              <a:buChar char="-"/>
            </a:pPr>
            <a:r>
              <a:rPr lang="en-US" sz="1700" dirty="0"/>
              <a:t>Sur </a:t>
            </a:r>
            <a:r>
              <a:rPr lang="en-US" sz="1700" dirty="0" err="1"/>
              <a:t>projets</a:t>
            </a:r>
            <a:r>
              <a:rPr lang="en-US" sz="1700" dirty="0"/>
              <a:t> (lecture </a:t>
            </a:r>
            <a:r>
              <a:rPr lang="en-US" sz="1700" dirty="0" err="1"/>
              <a:t>d’article</a:t>
            </a:r>
            <a:r>
              <a:rPr lang="en-US" sz="1700" dirty="0"/>
              <a:t>, restitution, </a:t>
            </a:r>
            <a:r>
              <a:rPr lang="en-US" sz="1700" dirty="0" err="1"/>
              <a:t>si</a:t>
            </a:r>
            <a:r>
              <a:rPr lang="en-US" sz="1700" dirty="0"/>
              <a:t> possible experiences </a:t>
            </a:r>
            <a:r>
              <a:rPr lang="en-US" sz="1700" dirty="0" err="1"/>
              <a:t>numériques</a:t>
            </a:r>
            <a:r>
              <a:rPr lang="en-US" sz="1700" dirty="0"/>
              <a:t>)</a:t>
            </a:r>
          </a:p>
          <a:p>
            <a:pPr marL="800100" lvl="1" indent="-342900">
              <a:buFontTx/>
              <a:buChar char="-"/>
            </a:pPr>
            <a:r>
              <a:rPr lang="en-US" sz="1700" dirty="0"/>
              <a:t>Date </a:t>
            </a:r>
            <a:r>
              <a:rPr lang="en-US" sz="1700" dirty="0" err="1"/>
              <a:t>à</a:t>
            </a:r>
            <a:r>
              <a:rPr lang="en-US" sz="1700" dirty="0"/>
              <a:t> determiner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19D55ED-592E-5F42-AC7C-C0052D27A7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46400" y="317500"/>
            <a:ext cx="5435600" cy="381000"/>
          </a:xfrm>
        </p:spPr>
        <p:txBody>
          <a:bodyPr/>
          <a:lstStyle/>
          <a:p>
            <a:pPr lvl="0"/>
            <a:r>
              <a:rPr lang="fr-FR" dirty="0"/>
              <a:t>Approches géométriques en apprentissage</a:t>
            </a:r>
          </a:p>
        </p:txBody>
      </p:sp>
    </p:spTree>
    <p:extLst>
      <p:ext uri="{BB962C8B-B14F-4D97-AF65-F5344CB8AC3E}">
        <p14:creationId xmlns:p14="http://schemas.microsoft.com/office/powerpoint/2010/main" val="1761975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S. </a:t>
            </a:r>
            <a:r>
              <a:rPr lang="en-US" err="1"/>
              <a:t>Durrleman</a:t>
            </a:r>
            <a:endParaRPr lang="en-US"/>
          </a:p>
        </p:txBody>
      </p:sp>
      <p:sp>
        <p:nvSpPr>
          <p:cNvPr id="7" name="Espace réservé de la date 2"/>
          <p:cNvSpPr txBox="1">
            <a:spLocks/>
          </p:cNvSpPr>
          <p:nvPr/>
        </p:nvSpPr>
        <p:spPr>
          <a:xfrm>
            <a:off x="711200" y="6381750"/>
            <a:ext cx="2692400" cy="287338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1pPr>
            <a:lvl2pPr marL="742950" indent="-28575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2pPr>
            <a:lvl3pPr marL="11430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3pPr>
            <a:lvl4pPr marL="16002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4pPr>
            <a:lvl5pPr marL="20574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9pPr>
          </a:lstStyle>
          <a:p>
            <a:fld id="{8A8AF659-D7FE-2849-A746-F4EF2D167B71}" type="datetime1">
              <a:rPr lang="fr-FR" altLang="x-none" sz="900" smtClean="0">
                <a:solidFill>
                  <a:schemeClr val="bg1"/>
                </a:solidFill>
              </a:rPr>
              <a:pPr/>
              <a:t>21/01/2019</a:t>
            </a:fld>
            <a:endParaRPr lang="fr-FR" altLang="x-none" sz="900">
              <a:solidFill>
                <a:schemeClr val="bg1"/>
              </a:solidFill>
            </a:endParaRPr>
          </a:p>
        </p:txBody>
      </p:sp>
      <p:sp>
        <p:nvSpPr>
          <p:cNvPr id="8" name="Espace réservé du pied de page 3"/>
          <p:cNvSpPr txBox="1">
            <a:spLocks/>
          </p:cNvSpPr>
          <p:nvPr/>
        </p:nvSpPr>
        <p:spPr>
          <a:xfrm>
            <a:off x="579438" y="6381750"/>
            <a:ext cx="107950" cy="28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1pPr>
            <a:lvl2pPr marL="742950" indent="-28575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2pPr>
            <a:lvl3pPr marL="11430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3pPr>
            <a:lvl4pPr marL="16002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4pPr>
            <a:lvl5pPr marL="20574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x-none" sz="90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9" name="Espace réservé du numéro de diapositive 4"/>
          <p:cNvSpPr txBox="1">
            <a:spLocks/>
          </p:cNvSpPr>
          <p:nvPr/>
        </p:nvSpPr>
        <p:spPr>
          <a:xfrm>
            <a:off x="430213" y="6381750"/>
            <a:ext cx="144462" cy="287338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1pPr>
            <a:lvl2pPr marL="742950" indent="-28575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2pPr>
            <a:lvl3pPr marL="11430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3pPr>
            <a:lvl4pPr marL="16002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4pPr>
            <a:lvl5pPr marL="20574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9pPr>
          </a:lstStyle>
          <a:p>
            <a:fld id="{4D2697F1-A5A6-944D-BC47-86F073EA7582}" type="slidenum">
              <a:rPr lang="fr-FR" altLang="x-none" sz="900" smtClean="0">
                <a:solidFill>
                  <a:schemeClr val="bg1"/>
                </a:solidFill>
              </a:rPr>
              <a:pPr/>
              <a:t>18</a:t>
            </a:fld>
            <a:endParaRPr lang="fr-FR" altLang="x-none" sz="900">
              <a:solidFill>
                <a:schemeClr val="bg1"/>
              </a:solidFill>
            </a:endParaRP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1054687" y="317500"/>
            <a:ext cx="460422" cy="381000"/>
          </a:xfrm>
        </p:spPr>
        <p:txBody>
          <a:bodyPr/>
          <a:lstStyle/>
          <a:p>
            <a:fld id="{AAE04B6E-F656-3642-8C08-4606CC38E81B}" type="slidenum">
              <a:rPr lang="en-US" smtClean="0"/>
              <a:t>18</a:t>
            </a:fld>
            <a:endParaRPr lang="en-US"/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5001" y="1196607"/>
            <a:ext cx="10880108" cy="5040000"/>
          </a:xfrm>
        </p:spPr>
        <p:txBody>
          <a:bodyPr/>
          <a:lstStyle/>
          <a:p>
            <a:pPr algn="ctr"/>
            <a:r>
              <a:rPr lang="en-US" sz="2800" dirty="0" err="1"/>
              <a:t>Organisation</a:t>
            </a:r>
            <a:r>
              <a:rPr lang="en-US" sz="2800" dirty="0"/>
              <a:t> du </a:t>
            </a:r>
            <a:r>
              <a:rPr lang="en-US" sz="2800" dirty="0" err="1"/>
              <a:t>cours</a:t>
            </a:r>
            <a:endParaRPr lang="en-US" sz="2800" dirty="0"/>
          </a:p>
          <a:p>
            <a:pPr marL="342900" indent="-342900">
              <a:buFontTx/>
              <a:buChar char="-"/>
            </a:pP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Supports de </a:t>
            </a:r>
            <a:r>
              <a:rPr lang="en-US" sz="2000" dirty="0" err="1"/>
              <a:t>cours</a:t>
            </a:r>
            <a:r>
              <a:rPr lang="en-US" sz="2000" dirty="0"/>
              <a:t>: </a:t>
            </a:r>
            <a:r>
              <a:rPr lang="en-US" sz="2000" dirty="0">
                <a:hlinkClick r:id="rId3"/>
              </a:rPr>
              <a:t>https://who.rocq.inria.fr/Stanley.Durrleman/MVA.html</a:t>
            </a:r>
            <a:endParaRPr lang="en-US" sz="2000" dirty="0"/>
          </a:p>
          <a:p>
            <a:pPr marL="800100" lvl="1" indent="-342900">
              <a:buFontTx/>
              <a:buChar char="-"/>
            </a:pPr>
            <a:r>
              <a:rPr lang="en-US" sz="1700" dirty="0"/>
              <a:t>Scan de notes de </a:t>
            </a:r>
            <a:r>
              <a:rPr lang="en-US" sz="1700" dirty="0" err="1"/>
              <a:t>cours</a:t>
            </a:r>
            <a:r>
              <a:rPr lang="en-US" sz="1700" dirty="0"/>
              <a:t> </a:t>
            </a:r>
            <a:r>
              <a:rPr lang="en-US" sz="1700" dirty="0" err="1"/>
              <a:t>manuscrites</a:t>
            </a:r>
            <a:r>
              <a:rPr lang="en-US" sz="1700" dirty="0"/>
              <a:t> (</a:t>
            </a:r>
            <a:r>
              <a:rPr lang="en-US" sz="1700" dirty="0" err="1"/>
              <a:t>difficiles</a:t>
            </a:r>
            <a:r>
              <a:rPr lang="en-US" sz="1700" dirty="0"/>
              <a:t> </a:t>
            </a:r>
            <a:r>
              <a:rPr lang="en-US" sz="1700" dirty="0" err="1"/>
              <a:t>à</a:t>
            </a:r>
            <a:r>
              <a:rPr lang="en-US" sz="1700" dirty="0"/>
              <a:t> lire </a:t>
            </a:r>
            <a:r>
              <a:rPr lang="en-US" sz="1700" dirty="0" err="1"/>
              <a:t>seuls</a:t>
            </a:r>
            <a:r>
              <a:rPr lang="en-US" sz="1700" dirty="0"/>
              <a:t> !)</a:t>
            </a:r>
          </a:p>
          <a:p>
            <a:pPr marL="800100" lvl="1" indent="-342900">
              <a:buFontTx/>
              <a:buChar char="-"/>
            </a:pPr>
            <a:r>
              <a:rPr lang="en-US" sz="1700" dirty="0" err="1"/>
              <a:t>Présentations</a:t>
            </a:r>
            <a:r>
              <a:rPr lang="en-US" sz="1700" dirty="0"/>
              <a:t> </a:t>
            </a:r>
            <a:r>
              <a:rPr lang="en-US" sz="1700" dirty="0" err="1"/>
              <a:t>powerpoint</a:t>
            </a:r>
            <a:endParaRPr lang="en-US" sz="1700" dirty="0"/>
          </a:p>
          <a:p>
            <a:pPr marL="800100" lvl="1" indent="-342900">
              <a:buFontTx/>
              <a:buChar char="-"/>
            </a:pPr>
            <a:r>
              <a:rPr lang="en-US" sz="1700" dirty="0" err="1"/>
              <a:t>Bibliographie</a:t>
            </a:r>
            <a:r>
              <a:rPr lang="en-US" sz="1700" dirty="0"/>
              <a:t> (</a:t>
            </a:r>
            <a:r>
              <a:rPr lang="en-US" sz="1700" dirty="0" err="1"/>
              <a:t>en</a:t>
            </a:r>
            <a:r>
              <a:rPr lang="en-US" sz="1700" dirty="0"/>
              <a:t> lien direct avec le </a:t>
            </a:r>
            <a:r>
              <a:rPr lang="en-US" sz="1700" dirty="0" err="1"/>
              <a:t>cours</a:t>
            </a:r>
            <a:r>
              <a:rPr lang="en-US" sz="1700" dirty="0"/>
              <a:t>, </a:t>
            </a:r>
            <a:r>
              <a:rPr lang="en-US" sz="1700" dirty="0" err="1"/>
              <a:t>ou</a:t>
            </a:r>
            <a:r>
              <a:rPr lang="en-US" sz="1700" dirty="0"/>
              <a:t> </a:t>
            </a:r>
            <a:r>
              <a:rPr lang="en-US" sz="1700" dirty="0" err="1"/>
              <a:t>d’ouverture</a:t>
            </a:r>
            <a:r>
              <a:rPr lang="en-US" sz="1700" dirty="0"/>
              <a:t> </a:t>
            </a:r>
            <a:r>
              <a:rPr lang="en-US" sz="1700" dirty="0">
                <a:sym typeface="Wingdings" pitchFamily="2" charset="2"/>
              </a:rPr>
              <a:t> validation)</a:t>
            </a:r>
            <a:endParaRPr lang="en-US" sz="1700" dirty="0"/>
          </a:p>
          <a:p>
            <a:pPr marL="342900" indent="-342900">
              <a:buFontTx/>
              <a:buChar char="-"/>
            </a:pPr>
            <a:r>
              <a:rPr lang="en-US" sz="2000" dirty="0"/>
              <a:t>Liens avec </a:t>
            </a:r>
            <a:r>
              <a:rPr lang="en-US" sz="2000" dirty="0" err="1"/>
              <a:t>d’autres</a:t>
            </a:r>
            <a:r>
              <a:rPr lang="en-US" sz="2000" dirty="0"/>
              <a:t> </a:t>
            </a:r>
            <a:r>
              <a:rPr lang="en-US" sz="2000" dirty="0" err="1"/>
              <a:t>cours</a:t>
            </a:r>
            <a:r>
              <a:rPr lang="en-US" sz="2000" dirty="0"/>
              <a:t>:</a:t>
            </a:r>
          </a:p>
          <a:p>
            <a:pPr marL="800100" lvl="1" indent="-342900">
              <a:buFontTx/>
              <a:buChar char="-"/>
            </a:pPr>
            <a:r>
              <a:rPr lang="en-US" sz="1700" dirty="0" err="1"/>
              <a:t>Géométrie</a:t>
            </a:r>
            <a:r>
              <a:rPr lang="en-US" sz="1700" dirty="0"/>
              <a:t> et </a:t>
            </a:r>
            <a:r>
              <a:rPr lang="en-US" sz="1700" dirty="0" err="1"/>
              <a:t>espace</a:t>
            </a:r>
            <a:r>
              <a:rPr lang="en-US" sz="1700" dirty="0"/>
              <a:t> de </a:t>
            </a:r>
            <a:r>
              <a:rPr lang="en-US" sz="1700" dirty="0" err="1"/>
              <a:t>formes</a:t>
            </a:r>
            <a:r>
              <a:rPr lang="en-US" sz="1700" dirty="0"/>
              <a:t> (A. </a:t>
            </a:r>
            <a:r>
              <a:rPr lang="en-US" sz="1700" dirty="0" err="1"/>
              <a:t>Trouvé</a:t>
            </a:r>
            <a:r>
              <a:rPr lang="en-US" sz="1700" dirty="0"/>
              <a:t>, J. </a:t>
            </a:r>
            <a:r>
              <a:rPr lang="en-US" sz="1700" dirty="0" err="1"/>
              <a:t>Glaunès</a:t>
            </a:r>
            <a:r>
              <a:rPr lang="en-US" sz="1700" dirty="0"/>
              <a:t>)</a:t>
            </a:r>
          </a:p>
          <a:p>
            <a:pPr marL="800100" lvl="1" indent="-342900">
              <a:buFontTx/>
              <a:buChar char="-"/>
            </a:pPr>
            <a:r>
              <a:rPr lang="en-US" sz="1700" dirty="0"/>
              <a:t>Statistical computing on manifolds and data assimilation: from medical images to anatomical and physiological models (X. </a:t>
            </a:r>
            <a:r>
              <a:rPr lang="en-US" sz="1700" dirty="0" err="1"/>
              <a:t>Pennec</a:t>
            </a:r>
            <a:r>
              <a:rPr lang="en-US" sz="1700" dirty="0"/>
              <a:t>, H. </a:t>
            </a:r>
            <a:r>
              <a:rPr lang="en-US" sz="1700" dirty="0" err="1"/>
              <a:t>Delingette</a:t>
            </a:r>
            <a:r>
              <a:rPr lang="en-US" sz="1700" dirty="0"/>
              <a:t>)</a:t>
            </a:r>
          </a:p>
          <a:p>
            <a:endParaRPr lang="en-US" sz="200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19D55ED-592E-5F42-AC7C-C0052D27A7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46400" y="317500"/>
            <a:ext cx="5435600" cy="381000"/>
          </a:xfrm>
        </p:spPr>
        <p:txBody>
          <a:bodyPr/>
          <a:lstStyle/>
          <a:p>
            <a:pPr lvl="0"/>
            <a:r>
              <a:rPr lang="fr-FR" dirty="0"/>
              <a:t>Approches géométriques en apprentissage</a:t>
            </a:r>
          </a:p>
        </p:txBody>
      </p:sp>
    </p:spTree>
    <p:extLst>
      <p:ext uri="{BB962C8B-B14F-4D97-AF65-F5344CB8AC3E}">
        <p14:creationId xmlns:p14="http://schemas.microsoft.com/office/powerpoint/2010/main" val="4050565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S. Durrleman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946399" y="317500"/>
            <a:ext cx="5409665" cy="381000"/>
          </a:xfrm>
        </p:spPr>
        <p:txBody>
          <a:bodyPr/>
          <a:lstStyle/>
          <a:p>
            <a:pPr lvl="0"/>
            <a:r>
              <a:rPr lang="fr-FR" dirty="0"/>
              <a:t>Approches géométriques en apprentissage</a:t>
            </a:r>
          </a:p>
        </p:txBody>
      </p:sp>
      <p:sp>
        <p:nvSpPr>
          <p:cNvPr id="7" name="Espace réservé de la date 2"/>
          <p:cNvSpPr txBox="1">
            <a:spLocks/>
          </p:cNvSpPr>
          <p:nvPr/>
        </p:nvSpPr>
        <p:spPr>
          <a:xfrm>
            <a:off x="711200" y="6381750"/>
            <a:ext cx="2692400" cy="287338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1pPr>
            <a:lvl2pPr marL="742950" indent="-28575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2pPr>
            <a:lvl3pPr marL="11430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3pPr>
            <a:lvl4pPr marL="16002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4pPr>
            <a:lvl5pPr marL="20574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9pPr>
          </a:lstStyle>
          <a:p>
            <a:fld id="{8A8AF659-D7FE-2849-A746-F4EF2D167B71}" type="datetime1">
              <a:rPr lang="fr-FR" altLang="x-none" sz="900" smtClean="0">
                <a:solidFill>
                  <a:schemeClr val="bg1"/>
                </a:solidFill>
              </a:rPr>
              <a:pPr/>
              <a:t>21/01/2019</a:t>
            </a:fld>
            <a:endParaRPr lang="fr-FR" altLang="x-none" sz="900" dirty="0">
              <a:solidFill>
                <a:schemeClr val="bg1"/>
              </a:solidFill>
            </a:endParaRPr>
          </a:p>
        </p:txBody>
      </p:sp>
      <p:sp>
        <p:nvSpPr>
          <p:cNvPr id="8" name="Espace réservé du pied de page 3"/>
          <p:cNvSpPr txBox="1">
            <a:spLocks/>
          </p:cNvSpPr>
          <p:nvPr/>
        </p:nvSpPr>
        <p:spPr>
          <a:xfrm>
            <a:off x="579438" y="6381750"/>
            <a:ext cx="107950" cy="28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1pPr>
            <a:lvl2pPr marL="742950" indent="-28575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2pPr>
            <a:lvl3pPr marL="11430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3pPr>
            <a:lvl4pPr marL="16002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4pPr>
            <a:lvl5pPr marL="20574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x-none" sz="90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9" name="Espace réservé du numéro de diapositive 4"/>
          <p:cNvSpPr txBox="1">
            <a:spLocks/>
          </p:cNvSpPr>
          <p:nvPr/>
        </p:nvSpPr>
        <p:spPr>
          <a:xfrm>
            <a:off x="430213" y="6381750"/>
            <a:ext cx="144462" cy="287338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1pPr>
            <a:lvl2pPr marL="742950" indent="-28575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2pPr>
            <a:lvl3pPr marL="11430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3pPr>
            <a:lvl4pPr marL="16002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4pPr>
            <a:lvl5pPr marL="20574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9pPr>
          </a:lstStyle>
          <a:p>
            <a:fld id="{4D2697F1-A5A6-944D-BC47-86F073EA7582}" type="slidenum">
              <a:rPr lang="fr-FR" altLang="x-none" sz="900" smtClean="0">
                <a:solidFill>
                  <a:schemeClr val="bg1"/>
                </a:solidFill>
              </a:rPr>
              <a:pPr/>
              <a:t>2</a:t>
            </a:fld>
            <a:endParaRPr lang="fr-FR" altLang="x-none" sz="900" dirty="0">
              <a:solidFill>
                <a:schemeClr val="bg1"/>
              </a:solidFill>
            </a:endParaRP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1054687" y="317500"/>
            <a:ext cx="460422" cy="381000"/>
          </a:xfrm>
        </p:spPr>
        <p:txBody>
          <a:bodyPr/>
          <a:lstStyle/>
          <a:p>
            <a:fld id="{AAE04B6E-F656-3642-8C08-4606CC38E81B}" type="slidenum">
              <a:rPr lang="en-US" smtClean="0"/>
              <a:t>2</a:t>
            </a:fld>
            <a:endParaRPr lang="en-US" dirty="0"/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5958" y="924874"/>
            <a:ext cx="10880108" cy="5933126"/>
          </a:xfrm>
        </p:spPr>
        <p:txBody>
          <a:bodyPr/>
          <a:lstStyle/>
          <a:p>
            <a:pPr algn="ctr"/>
            <a:r>
              <a:rPr lang="fr-FR" sz="2800" dirty="0"/>
              <a:t>Définir</a:t>
            </a:r>
            <a:r>
              <a:rPr lang="en-US" sz="2800" dirty="0"/>
              <a:t> des </a:t>
            </a:r>
            <a:r>
              <a:rPr lang="en-US" sz="2800" dirty="0" err="1"/>
              <a:t>méthodes</a:t>
            </a:r>
            <a:r>
              <a:rPr lang="en-US" sz="2800" dirty="0"/>
              <a:t> </a:t>
            </a:r>
            <a:r>
              <a:rPr lang="en-US" sz="2800" dirty="0" err="1"/>
              <a:t>d’apprentissage</a:t>
            </a:r>
            <a:r>
              <a:rPr lang="en-US" sz="2800" dirty="0"/>
              <a:t> </a:t>
            </a:r>
            <a:r>
              <a:rPr lang="en-US" sz="2800" dirty="0" err="1"/>
              <a:t>statistique</a:t>
            </a:r>
            <a:r>
              <a:rPr lang="en-US" sz="2800" dirty="0"/>
              <a:t> pour les </a:t>
            </a:r>
            <a:r>
              <a:rPr lang="en-US" sz="2800" dirty="0" err="1"/>
              <a:t>données</a:t>
            </a:r>
            <a:r>
              <a:rPr lang="en-US" sz="2800" dirty="0"/>
              <a:t> </a:t>
            </a:r>
            <a:r>
              <a:rPr lang="en-US" sz="2800" dirty="0" err="1"/>
              <a:t>structurées</a:t>
            </a:r>
            <a:endParaRPr lang="en-US" sz="2800" dirty="0"/>
          </a:p>
          <a:p>
            <a:r>
              <a:rPr lang="en-US" sz="2000" dirty="0"/>
              <a:t>- </a:t>
            </a:r>
            <a:r>
              <a:rPr lang="en-US" sz="2000" dirty="0" err="1"/>
              <a:t>Trouver</a:t>
            </a:r>
            <a:r>
              <a:rPr lang="en-US" sz="2000" dirty="0"/>
              <a:t> les </a:t>
            </a:r>
            <a:r>
              <a:rPr lang="en-US" sz="2000" dirty="0" err="1"/>
              <a:t>corrélations</a:t>
            </a:r>
            <a:r>
              <a:rPr lang="en-US" sz="2000" dirty="0"/>
              <a:t> entre variables </a:t>
            </a:r>
            <a:r>
              <a:rPr lang="en-US" sz="2000" dirty="0">
                <a:sym typeface="Wingdings" pitchFamily="2" charset="2"/>
              </a:rPr>
              <a:t> </a:t>
            </a:r>
            <a:r>
              <a:rPr lang="en-US" sz="2000" dirty="0" err="1">
                <a:sym typeface="Wingdings" pitchFamily="2" charset="2"/>
              </a:rPr>
              <a:t>modèles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graphiques</a:t>
            </a:r>
            <a:endParaRPr lang="en-US" sz="2000" dirty="0">
              <a:sym typeface="Wingdings" pitchFamily="2" charset="2"/>
            </a:endParaRPr>
          </a:p>
          <a:p>
            <a:endParaRPr lang="en-US" sz="2000" dirty="0">
              <a:sym typeface="Wingdings" pitchFamily="2" charset="2"/>
            </a:endParaRPr>
          </a:p>
          <a:p>
            <a:endParaRPr lang="en-US" sz="2000" dirty="0">
              <a:sym typeface="Wingdings" pitchFamily="2" charset="2"/>
            </a:endParaRPr>
          </a:p>
          <a:p>
            <a:endParaRPr lang="en-US" sz="2000" dirty="0">
              <a:sym typeface="Wingdings" pitchFamily="2" charset="2"/>
            </a:endParaRPr>
          </a:p>
          <a:p>
            <a:endParaRPr lang="en-US" sz="2000" dirty="0">
              <a:sym typeface="Wingdings" pitchFamily="2" charset="2"/>
            </a:endParaRPr>
          </a:p>
          <a:p>
            <a:endParaRPr lang="en-US" sz="2000" dirty="0">
              <a:sym typeface="Wingdings" pitchFamily="2" charset="2"/>
            </a:endParaRPr>
          </a:p>
          <a:p>
            <a:r>
              <a:rPr lang="en-US" sz="2000" dirty="0">
                <a:sym typeface="Wingdings" pitchFamily="2" charset="2"/>
              </a:rPr>
              <a:t>- Rend on </a:t>
            </a:r>
            <a:r>
              <a:rPr lang="en-US" sz="2000" dirty="0" err="1">
                <a:sym typeface="Wingdings" pitchFamily="2" charset="2"/>
              </a:rPr>
              <a:t>bien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compte</a:t>
            </a:r>
            <a:r>
              <a:rPr lang="en-US" sz="2000" dirty="0">
                <a:sym typeface="Wingdings" pitchFamily="2" charset="2"/>
              </a:rPr>
              <a:t> de la structure de </a:t>
            </a:r>
            <a:r>
              <a:rPr lang="en-US" sz="2000" dirty="0" err="1">
                <a:sym typeface="Wingdings" pitchFamily="2" charset="2"/>
              </a:rPr>
              <a:t>cette</a:t>
            </a:r>
            <a:r>
              <a:rPr lang="en-US" sz="2000" dirty="0">
                <a:sym typeface="Wingdings" pitchFamily="2" charset="2"/>
              </a:rPr>
              <a:t> image / </a:t>
            </a:r>
            <a:r>
              <a:rPr lang="en-US" sz="2000" dirty="0" err="1">
                <a:sym typeface="Wingdings" pitchFamily="2" charset="2"/>
              </a:rPr>
              <a:t>maillage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en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estimant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une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matrice</a:t>
            </a:r>
            <a:r>
              <a:rPr lang="en-US" sz="2000" dirty="0">
                <a:sym typeface="Wingdings" pitchFamily="2" charset="2"/>
              </a:rPr>
              <a:t> de correlation entre </a:t>
            </a:r>
            <a:r>
              <a:rPr lang="en-US" sz="2000" dirty="0" err="1">
                <a:sym typeface="Wingdings" pitchFamily="2" charset="2"/>
              </a:rPr>
              <a:t>tous</a:t>
            </a:r>
            <a:r>
              <a:rPr lang="en-US" sz="2000" dirty="0">
                <a:sym typeface="Wingdings" pitchFamily="2" charset="2"/>
              </a:rPr>
              <a:t> les pixels/</a:t>
            </a:r>
            <a:r>
              <a:rPr lang="en-US" sz="2000" dirty="0" err="1">
                <a:sym typeface="Wingdings" pitchFamily="2" charset="2"/>
              </a:rPr>
              <a:t>sommets</a:t>
            </a:r>
            <a:r>
              <a:rPr lang="en-US" sz="2000" dirty="0">
                <a:sym typeface="Wingdings" pitchFamily="2" charset="2"/>
              </a:rPr>
              <a:t> ? Lien avec la resolution ?</a:t>
            </a:r>
            <a:endParaRPr lang="en-US" sz="2800" dirty="0">
              <a:sym typeface="Wingdings"/>
            </a:endParaRPr>
          </a:p>
          <a:p>
            <a:endParaRPr lang="en-US" sz="2800" dirty="0">
              <a:sym typeface="Wingdings"/>
            </a:endParaRPr>
          </a:p>
        </p:txBody>
      </p:sp>
      <p:pic>
        <p:nvPicPr>
          <p:cNvPr id="12" name="Picture 11" descr="axial_93">
            <a:extLst>
              <a:ext uri="{FF2B5EF4-FFF2-40B4-BE49-F238E27FC236}">
                <a16:creationId xmlns:a16="http://schemas.microsoft.com/office/drawing/2014/main" id="{04D16366-61CD-3147-8F51-55765CA3C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1973" b="3947"/>
          <a:stretch>
            <a:fillRect/>
          </a:stretch>
        </p:blipFill>
        <p:spPr bwMode="auto">
          <a:xfrm>
            <a:off x="1942422" y="3254926"/>
            <a:ext cx="2052785" cy="2339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16291D-D51F-0347-A43E-CB3B3C71F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0680" y="3549826"/>
            <a:ext cx="2510665" cy="1746307"/>
          </a:xfrm>
          <a:prstGeom prst="rect">
            <a:avLst/>
          </a:prstGeom>
        </p:spPr>
      </p:pic>
      <p:pic>
        <p:nvPicPr>
          <p:cNvPr id="14" name="Picture 13" descr="2configAnatomiques.png">
            <a:extLst>
              <a:ext uri="{FF2B5EF4-FFF2-40B4-BE49-F238E27FC236}">
                <a16:creationId xmlns:a16="http://schemas.microsoft.com/office/drawing/2014/main" id="{EA670894-B460-1344-AAAE-FC69AEC040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7711"/>
          <a:stretch/>
        </p:blipFill>
        <p:spPr>
          <a:xfrm>
            <a:off x="8215459" y="3253113"/>
            <a:ext cx="2383948" cy="233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65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S. </a:t>
            </a:r>
            <a:r>
              <a:rPr lang="en-US" err="1"/>
              <a:t>Durrleman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946399" y="317500"/>
            <a:ext cx="5409665" cy="381000"/>
          </a:xfrm>
        </p:spPr>
        <p:txBody>
          <a:bodyPr/>
          <a:lstStyle/>
          <a:p>
            <a:pPr lvl="0"/>
            <a:r>
              <a:rPr lang="fr-FR" dirty="0"/>
              <a:t>Approches géométriques en apprentissage</a:t>
            </a:r>
          </a:p>
        </p:txBody>
      </p:sp>
      <p:sp>
        <p:nvSpPr>
          <p:cNvPr id="7" name="Espace réservé de la date 2"/>
          <p:cNvSpPr txBox="1">
            <a:spLocks/>
          </p:cNvSpPr>
          <p:nvPr/>
        </p:nvSpPr>
        <p:spPr>
          <a:xfrm>
            <a:off x="711200" y="6381750"/>
            <a:ext cx="2692400" cy="287338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1pPr>
            <a:lvl2pPr marL="742950" indent="-28575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2pPr>
            <a:lvl3pPr marL="11430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3pPr>
            <a:lvl4pPr marL="16002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4pPr>
            <a:lvl5pPr marL="20574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9pPr>
          </a:lstStyle>
          <a:p>
            <a:fld id="{8A8AF659-D7FE-2849-A746-F4EF2D167B71}" type="datetime1">
              <a:rPr lang="fr-FR" altLang="x-none" sz="900" smtClean="0">
                <a:solidFill>
                  <a:schemeClr val="bg1"/>
                </a:solidFill>
              </a:rPr>
              <a:pPr/>
              <a:t>21/01/2019</a:t>
            </a:fld>
            <a:endParaRPr lang="fr-FR" altLang="x-none" sz="900">
              <a:solidFill>
                <a:schemeClr val="bg1"/>
              </a:solidFill>
            </a:endParaRPr>
          </a:p>
        </p:txBody>
      </p:sp>
      <p:sp>
        <p:nvSpPr>
          <p:cNvPr id="8" name="Espace réservé du pied de page 3"/>
          <p:cNvSpPr txBox="1">
            <a:spLocks/>
          </p:cNvSpPr>
          <p:nvPr/>
        </p:nvSpPr>
        <p:spPr>
          <a:xfrm>
            <a:off x="579438" y="6381750"/>
            <a:ext cx="107950" cy="28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1pPr>
            <a:lvl2pPr marL="742950" indent="-28575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2pPr>
            <a:lvl3pPr marL="11430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3pPr>
            <a:lvl4pPr marL="16002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4pPr>
            <a:lvl5pPr marL="20574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x-none" sz="90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9" name="Espace réservé du numéro de diapositive 4"/>
          <p:cNvSpPr txBox="1">
            <a:spLocks/>
          </p:cNvSpPr>
          <p:nvPr/>
        </p:nvSpPr>
        <p:spPr>
          <a:xfrm>
            <a:off x="430213" y="6381750"/>
            <a:ext cx="144462" cy="287338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1pPr>
            <a:lvl2pPr marL="742950" indent="-28575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2pPr>
            <a:lvl3pPr marL="11430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3pPr>
            <a:lvl4pPr marL="16002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4pPr>
            <a:lvl5pPr marL="20574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9pPr>
          </a:lstStyle>
          <a:p>
            <a:fld id="{4D2697F1-A5A6-944D-BC47-86F073EA7582}" type="slidenum">
              <a:rPr lang="fr-FR" altLang="x-none" sz="900" smtClean="0">
                <a:solidFill>
                  <a:schemeClr val="bg1"/>
                </a:solidFill>
              </a:rPr>
              <a:pPr/>
              <a:t>3</a:t>
            </a:fld>
            <a:endParaRPr lang="fr-FR" altLang="x-none" sz="900">
              <a:solidFill>
                <a:schemeClr val="bg1"/>
              </a:solidFill>
            </a:endParaRP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1054687" y="317500"/>
            <a:ext cx="460422" cy="381000"/>
          </a:xfrm>
        </p:spPr>
        <p:txBody>
          <a:bodyPr/>
          <a:lstStyle/>
          <a:p>
            <a:fld id="{AAE04B6E-F656-3642-8C08-4606CC38E81B}" type="slidenum">
              <a:rPr lang="en-US" smtClean="0"/>
              <a:t>3</a:t>
            </a:fld>
            <a:endParaRPr lang="en-US"/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413" y="1235389"/>
            <a:ext cx="10880108" cy="5433699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US" sz="2000" dirty="0" err="1"/>
              <a:t>Données</a:t>
            </a:r>
            <a:r>
              <a:rPr lang="en-US" sz="2000" dirty="0"/>
              <a:t> </a:t>
            </a:r>
            <a:r>
              <a:rPr lang="en-US" sz="2000" dirty="0" err="1"/>
              <a:t>définies</a:t>
            </a:r>
            <a:r>
              <a:rPr lang="en-US" sz="2000" dirty="0"/>
              <a:t> par des </a:t>
            </a:r>
            <a:r>
              <a:rPr lang="en-US" sz="2000" dirty="0" err="1"/>
              <a:t>contraintes</a:t>
            </a:r>
            <a:r>
              <a:rPr lang="en-US" sz="2000" dirty="0"/>
              <a:t> </a:t>
            </a:r>
            <a:r>
              <a:rPr lang="en-US" sz="2000" dirty="0" err="1"/>
              <a:t>lisses</a:t>
            </a:r>
            <a:r>
              <a:rPr lang="en-US" sz="2000" dirty="0"/>
              <a:t>:</a:t>
            </a:r>
          </a:p>
          <a:p>
            <a:pPr marL="800100" lvl="1" indent="-342900">
              <a:buFontTx/>
              <a:buChar char="-"/>
            </a:pPr>
            <a:r>
              <a:rPr lang="en-US" sz="1700" dirty="0" err="1"/>
              <a:t>Contraintes</a:t>
            </a:r>
            <a:r>
              <a:rPr lang="en-US" sz="1700" dirty="0"/>
              <a:t> </a:t>
            </a:r>
            <a:r>
              <a:rPr lang="en-US" sz="1700" dirty="0" err="1"/>
              <a:t>explicites</a:t>
            </a:r>
            <a:endParaRPr lang="en-US" sz="1700" dirty="0"/>
          </a:p>
          <a:p>
            <a:pPr marL="1485900" lvl="2" indent="-342900">
              <a:buFontTx/>
              <a:buChar char="-"/>
            </a:pPr>
            <a:r>
              <a:rPr lang="en-US" sz="1800" dirty="0"/>
              <a:t>matrices </a:t>
            </a:r>
            <a:r>
              <a:rPr lang="en-US" sz="1800" dirty="0" err="1"/>
              <a:t>définies</a:t>
            </a:r>
            <a:r>
              <a:rPr lang="en-US" sz="1800" dirty="0"/>
              <a:t> positives, scores </a:t>
            </a:r>
            <a:r>
              <a:rPr lang="en-US" sz="1800" dirty="0" err="1"/>
              <a:t>normalisés</a:t>
            </a:r>
            <a:r>
              <a:rPr lang="en-US" sz="1800" dirty="0"/>
              <a:t>, matrices de determinant </a:t>
            </a:r>
            <a:r>
              <a:rPr lang="en-US" sz="1800" dirty="0" err="1"/>
              <a:t>positif</a:t>
            </a:r>
            <a:r>
              <a:rPr lang="en-US" sz="1800" dirty="0"/>
              <a:t>: </a:t>
            </a:r>
            <a:r>
              <a:rPr lang="en-US" sz="1800" dirty="0" err="1"/>
              <a:t>ouverts</a:t>
            </a:r>
            <a:r>
              <a:rPr lang="en-US" sz="1800" dirty="0"/>
              <a:t> </a:t>
            </a:r>
            <a:r>
              <a:rPr lang="en-US" sz="1800" dirty="0" err="1"/>
              <a:t>d’espace</a:t>
            </a:r>
            <a:r>
              <a:rPr lang="en-US" sz="1800" dirty="0"/>
              <a:t> </a:t>
            </a:r>
            <a:r>
              <a:rPr lang="en-US" sz="1800" dirty="0" err="1"/>
              <a:t>vectoriels</a:t>
            </a:r>
            <a:r>
              <a:rPr lang="en-US" sz="1800" dirty="0"/>
              <a:t> avec des </a:t>
            </a:r>
            <a:r>
              <a:rPr lang="en-US" sz="1800" dirty="0" err="1"/>
              <a:t>bords</a:t>
            </a:r>
            <a:endParaRPr lang="en-US" sz="1800" dirty="0"/>
          </a:p>
          <a:p>
            <a:pPr marL="1485900" lvl="2" indent="-342900">
              <a:buFontTx/>
              <a:buChar char="-"/>
            </a:pPr>
            <a:r>
              <a:rPr lang="en-US" sz="1800" dirty="0"/>
              <a:t>Directions (</a:t>
            </a:r>
            <a:r>
              <a:rPr lang="en-US" sz="1800" dirty="0" err="1"/>
              <a:t>sphère</a:t>
            </a:r>
            <a:r>
              <a:rPr lang="en-US" sz="1800" dirty="0"/>
              <a:t> </a:t>
            </a:r>
            <a:r>
              <a:rPr lang="en-US" sz="1800" dirty="0" err="1"/>
              <a:t>unité</a:t>
            </a:r>
            <a:r>
              <a:rPr lang="en-US" sz="1800" dirty="0"/>
              <a:t>)</a:t>
            </a:r>
          </a:p>
          <a:p>
            <a:pPr marL="800100" lvl="1" indent="-342900">
              <a:buFontTx/>
              <a:buChar char="-"/>
            </a:pPr>
            <a:r>
              <a:rPr lang="en-US" sz="1700" dirty="0"/>
              <a:t>Notion </a:t>
            </a:r>
            <a:r>
              <a:rPr lang="en-US" sz="1700" dirty="0" err="1"/>
              <a:t>d’invariance</a:t>
            </a:r>
            <a:r>
              <a:rPr lang="en-US" sz="1700" dirty="0"/>
              <a:t> (par </a:t>
            </a:r>
            <a:r>
              <a:rPr lang="en-US" sz="1700" dirty="0" err="1"/>
              <a:t>groupe</a:t>
            </a:r>
            <a:r>
              <a:rPr lang="en-US" sz="1700" dirty="0"/>
              <a:t> de transformation), </a:t>
            </a:r>
            <a:r>
              <a:rPr lang="en-US" sz="1700" dirty="0" err="1"/>
              <a:t>espace</a:t>
            </a:r>
            <a:r>
              <a:rPr lang="en-US" sz="1700" dirty="0"/>
              <a:t> quotient</a:t>
            </a:r>
          </a:p>
          <a:p>
            <a:pPr marL="800100" lvl="1" indent="-342900">
              <a:buFontTx/>
              <a:buChar char="-"/>
            </a:pPr>
            <a:r>
              <a:rPr lang="en-US" sz="1700" dirty="0"/>
              <a:t>Groupe (matrices de rotation, similitudes, etc..)</a:t>
            </a:r>
          </a:p>
          <a:p>
            <a:endParaRPr lang="en-US" sz="2800" dirty="0">
              <a:sym typeface="Wingdings"/>
            </a:endParaRPr>
          </a:p>
        </p:txBody>
      </p:sp>
      <p:sp>
        <p:nvSpPr>
          <p:cNvPr id="4" name="AutoShape 4" descr="Résultat de recherche d'images pour &quot;ellipse 3d&quot;">
            <a:extLst>
              <a:ext uri="{FF2B5EF4-FFF2-40B4-BE49-F238E27FC236}">
                <a16:creationId xmlns:a16="http://schemas.microsoft.com/office/drawing/2014/main" id="{96F59288-702C-8A4C-B970-3035502105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21150" y="2241550"/>
            <a:ext cx="3949700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Résultat de recherche d'images pour &quot;ellipse 3d&quot;">
            <a:extLst>
              <a:ext uri="{FF2B5EF4-FFF2-40B4-BE49-F238E27FC236}">
                <a16:creationId xmlns:a16="http://schemas.microsoft.com/office/drawing/2014/main" id="{6C75AC0F-F181-9544-B7E1-CDDD8F657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225" y="3942138"/>
            <a:ext cx="3395332" cy="242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emidefinite programming">
            <a:extLst>
              <a:ext uri="{FF2B5EF4-FFF2-40B4-BE49-F238E27FC236}">
                <a16:creationId xmlns:a16="http://schemas.microsoft.com/office/drawing/2014/main" id="{2368589E-BCD0-3142-AD83-CB4EE815D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337" y="3572173"/>
            <a:ext cx="3939915" cy="309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93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S. </a:t>
            </a:r>
            <a:r>
              <a:rPr lang="en-US" err="1"/>
              <a:t>Durrleman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946399" y="317500"/>
            <a:ext cx="5409665" cy="381000"/>
          </a:xfrm>
        </p:spPr>
        <p:txBody>
          <a:bodyPr/>
          <a:lstStyle/>
          <a:p>
            <a:pPr lvl="0"/>
            <a:r>
              <a:rPr lang="fr-FR" dirty="0"/>
              <a:t>Approches géométriques en apprentissage</a:t>
            </a:r>
          </a:p>
        </p:txBody>
      </p:sp>
      <p:sp>
        <p:nvSpPr>
          <p:cNvPr id="7" name="Espace réservé de la date 2"/>
          <p:cNvSpPr txBox="1">
            <a:spLocks/>
          </p:cNvSpPr>
          <p:nvPr/>
        </p:nvSpPr>
        <p:spPr>
          <a:xfrm>
            <a:off x="711200" y="6381750"/>
            <a:ext cx="2692400" cy="287338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1pPr>
            <a:lvl2pPr marL="742950" indent="-28575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2pPr>
            <a:lvl3pPr marL="11430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3pPr>
            <a:lvl4pPr marL="16002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4pPr>
            <a:lvl5pPr marL="20574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9pPr>
          </a:lstStyle>
          <a:p>
            <a:fld id="{8A8AF659-D7FE-2849-A746-F4EF2D167B71}" type="datetime1">
              <a:rPr lang="fr-FR" altLang="x-none" sz="900" smtClean="0">
                <a:solidFill>
                  <a:schemeClr val="bg1"/>
                </a:solidFill>
              </a:rPr>
              <a:pPr/>
              <a:t>21/01/2019</a:t>
            </a:fld>
            <a:endParaRPr lang="fr-FR" altLang="x-none" sz="900">
              <a:solidFill>
                <a:schemeClr val="bg1"/>
              </a:solidFill>
            </a:endParaRPr>
          </a:p>
        </p:txBody>
      </p:sp>
      <p:sp>
        <p:nvSpPr>
          <p:cNvPr id="8" name="Espace réservé du pied de page 3"/>
          <p:cNvSpPr txBox="1">
            <a:spLocks/>
          </p:cNvSpPr>
          <p:nvPr/>
        </p:nvSpPr>
        <p:spPr>
          <a:xfrm>
            <a:off x="579438" y="6381750"/>
            <a:ext cx="107950" cy="28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1pPr>
            <a:lvl2pPr marL="742950" indent="-28575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2pPr>
            <a:lvl3pPr marL="11430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3pPr>
            <a:lvl4pPr marL="16002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4pPr>
            <a:lvl5pPr marL="20574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x-none" sz="90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9" name="Espace réservé du numéro de diapositive 4"/>
          <p:cNvSpPr txBox="1">
            <a:spLocks/>
          </p:cNvSpPr>
          <p:nvPr/>
        </p:nvSpPr>
        <p:spPr>
          <a:xfrm>
            <a:off x="430213" y="6381750"/>
            <a:ext cx="144462" cy="287338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1pPr>
            <a:lvl2pPr marL="742950" indent="-28575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2pPr>
            <a:lvl3pPr marL="11430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3pPr>
            <a:lvl4pPr marL="16002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4pPr>
            <a:lvl5pPr marL="20574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9pPr>
          </a:lstStyle>
          <a:p>
            <a:fld id="{4D2697F1-A5A6-944D-BC47-86F073EA7582}" type="slidenum">
              <a:rPr lang="fr-FR" altLang="x-none" sz="900" smtClean="0">
                <a:solidFill>
                  <a:schemeClr val="bg1"/>
                </a:solidFill>
              </a:rPr>
              <a:pPr/>
              <a:t>4</a:t>
            </a:fld>
            <a:endParaRPr lang="fr-FR" altLang="x-none" sz="900">
              <a:solidFill>
                <a:schemeClr val="bg1"/>
              </a:solidFill>
            </a:endParaRP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1054687" y="317500"/>
            <a:ext cx="460422" cy="381000"/>
          </a:xfrm>
        </p:spPr>
        <p:txBody>
          <a:bodyPr/>
          <a:lstStyle/>
          <a:p>
            <a:fld id="{AAE04B6E-F656-3642-8C08-4606CC38E81B}" type="slidenum">
              <a:rPr lang="en-US" smtClean="0"/>
              <a:t>4</a:t>
            </a:fld>
            <a:endParaRPr lang="en-US"/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413" y="984848"/>
            <a:ext cx="10880108" cy="5433699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US" sz="2000" dirty="0" err="1"/>
              <a:t>Variétés</a:t>
            </a:r>
            <a:r>
              <a:rPr lang="en-US" sz="2000" dirty="0"/>
              <a:t> </a:t>
            </a:r>
            <a:r>
              <a:rPr lang="en-US" sz="2000" dirty="0" err="1"/>
              <a:t>différentiables</a:t>
            </a:r>
            <a:r>
              <a:rPr lang="en-US" sz="2000" dirty="0"/>
              <a:t> </a:t>
            </a:r>
            <a:r>
              <a:rPr lang="en-US" sz="2000" dirty="0" err="1"/>
              <a:t>sont</a:t>
            </a:r>
            <a:r>
              <a:rPr lang="en-US" sz="2000" dirty="0"/>
              <a:t> un cadre </a:t>
            </a:r>
            <a:r>
              <a:rPr lang="en-US" sz="2000" dirty="0" err="1"/>
              <a:t>géométrique</a:t>
            </a:r>
            <a:r>
              <a:rPr lang="en-US" sz="2000" dirty="0"/>
              <a:t> pour </a:t>
            </a:r>
            <a:r>
              <a:rPr lang="en-US" sz="2000" dirty="0" err="1"/>
              <a:t>traiter</a:t>
            </a:r>
            <a:r>
              <a:rPr lang="en-US" sz="2000" dirty="0"/>
              <a:t> </a:t>
            </a:r>
            <a:r>
              <a:rPr lang="en-US" sz="2000" dirty="0" err="1"/>
              <a:t>ces</a:t>
            </a:r>
            <a:r>
              <a:rPr lang="en-US" sz="2000" dirty="0"/>
              <a:t> </a:t>
            </a:r>
            <a:r>
              <a:rPr lang="en-US" sz="2000" dirty="0" err="1"/>
              <a:t>données</a:t>
            </a:r>
            <a:endParaRPr lang="en-US" sz="2000" dirty="0"/>
          </a:p>
          <a:p>
            <a:pPr marL="800100" lvl="1" indent="-342900">
              <a:buFontTx/>
              <a:buChar char="-"/>
            </a:pPr>
            <a:r>
              <a:rPr lang="en-US" sz="1700" dirty="0"/>
              <a:t>Les </a:t>
            </a:r>
            <a:r>
              <a:rPr lang="en-US" sz="1700" dirty="0" err="1"/>
              <a:t>données</a:t>
            </a:r>
            <a:r>
              <a:rPr lang="en-US" sz="1700" dirty="0"/>
              <a:t> (</a:t>
            </a:r>
            <a:r>
              <a:rPr lang="en-US" sz="1700" dirty="0" err="1"/>
              <a:t>ou</a:t>
            </a:r>
            <a:r>
              <a:rPr lang="en-US" sz="1700" dirty="0"/>
              <a:t> </a:t>
            </a:r>
            <a:r>
              <a:rPr lang="en-US" sz="1700" dirty="0" err="1"/>
              <a:t>leurs</a:t>
            </a:r>
            <a:r>
              <a:rPr lang="en-US" sz="1700" dirty="0"/>
              <a:t> representations) </a:t>
            </a:r>
            <a:r>
              <a:rPr lang="en-US" sz="1700" dirty="0" err="1"/>
              <a:t>sont</a:t>
            </a:r>
            <a:r>
              <a:rPr lang="en-US" sz="1700" dirty="0"/>
              <a:t> </a:t>
            </a:r>
            <a:r>
              <a:rPr lang="en-US" sz="1700" dirty="0" err="1"/>
              <a:t>vues</a:t>
            </a:r>
            <a:r>
              <a:rPr lang="en-US" sz="1700" dirty="0"/>
              <a:t> </a:t>
            </a:r>
            <a:r>
              <a:rPr lang="en-US" sz="1700" dirty="0" err="1"/>
              <a:t>comme</a:t>
            </a:r>
            <a:r>
              <a:rPr lang="en-US" sz="1700" dirty="0"/>
              <a:t> des points sur </a:t>
            </a:r>
            <a:r>
              <a:rPr lang="en-US" sz="1700" dirty="0" err="1"/>
              <a:t>une</a:t>
            </a:r>
            <a:r>
              <a:rPr lang="en-US" sz="1700" dirty="0"/>
              <a:t> </a:t>
            </a:r>
            <a:r>
              <a:rPr lang="en-US" sz="1700" dirty="0" err="1"/>
              <a:t>variété</a:t>
            </a:r>
            <a:endParaRPr lang="en-US" sz="1700" dirty="0"/>
          </a:p>
          <a:p>
            <a:pPr marL="800100" lvl="1" indent="-342900">
              <a:buFontTx/>
              <a:buChar char="-"/>
            </a:pPr>
            <a:r>
              <a:rPr lang="en-US" sz="1700" dirty="0"/>
              <a:t>Comment </a:t>
            </a:r>
            <a:r>
              <a:rPr lang="en-US" sz="1700" dirty="0" err="1"/>
              <a:t>étendre</a:t>
            </a:r>
            <a:r>
              <a:rPr lang="en-US" sz="1700" dirty="0"/>
              <a:t> les </a:t>
            </a:r>
            <a:r>
              <a:rPr lang="en-US" sz="1700" dirty="0" err="1"/>
              <a:t>opération</a:t>
            </a:r>
            <a:r>
              <a:rPr lang="en-US" sz="1700" dirty="0"/>
              <a:t> </a:t>
            </a:r>
            <a:r>
              <a:rPr lang="en-US" sz="1700" dirty="0" err="1"/>
              <a:t>algébriques</a:t>
            </a:r>
            <a:r>
              <a:rPr lang="en-US" sz="1700" dirty="0"/>
              <a:t> </a:t>
            </a:r>
            <a:r>
              <a:rPr lang="en-US" sz="1700" dirty="0" err="1"/>
              <a:t>usuelles</a:t>
            </a:r>
            <a:r>
              <a:rPr lang="en-US" sz="1700" dirty="0"/>
              <a:t> ?</a:t>
            </a:r>
          </a:p>
          <a:p>
            <a:pPr marL="800100" lvl="1" indent="-342900">
              <a:buFontTx/>
              <a:buChar char="-"/>
            </a:pPr>
            <a:r>
              <a:rPr lang="en-US" sz="1700" dirty="0"/>
              <a:t>Comment </a:t>
            </a:r>
            <a:r>
              <a:rPr lang="en-US" sz="1700" dirty="0" err="1"/>
              <a:t>étendre</a:t>
            </a:r>
            <a:r>
              <a:rPr lang="en-US" sz="1700" dirty="0"/>
              <a:t> les </a:t>
            </a:r>
            <a:r>
              <a:rPr lang="en-US" sz="1700" dirty="0" err="1"/>
              <a:t>outils</a:t>
            </a:r>
            <a:r>
              <a:rPr lang="en-US" sz="1700" dirty="0"/>
              <a:t> </a:t>
            </a:r>
            <a:r>
              <a:rPr lang="en-US" sz="1700" dirty="0" err="1"/>
              <a:t>statistiques</a:t>
            </a:r>
            <a:r>
              <a:rPr lang="en-US" sz="1700" dirty="0"/>
              <a:t> </a:t>
            </a:r>
            <a:r>
              <a:rPr lang="en-US" sz="1700" dirty="0" err="1"/>
              <a:t>traditionnels</a:t>
            </a:r>
            <a:r>
              <a:rPr lang="en-US" sz="1700" dirty="0"/>
              <a:t> (</a:t>
            </a:r>
            <a:r>
              <a:rPr lang="en-US" sz="1700" dirty="0" err="1"/>
              <a:t>moyenne</a:t>
            </a:r>
            <a:r>
              <a:rPr lang="en-US" sz="1700" dirty="0"/>
              <a:t>, variance, classification, </a:t>
            </a:r>
            <a:r>
              <a:rPr lang="en-US" sz="1700" dirty="0" err="1"/>
              <a:t>modèles</a:t>
            </a:r>
            <a:r>
              <a:rPr lang="en-US" sz="1700" dirty="0"/>
              <a:t> </a:t>
            </a:r>
            <a:r>
              <a:rPr lang="en-US" sz="1700" dirty="0" err="1"/>
              <a:t>génératifs</a:t>
            </a:r>
            <a:r>
              <a:rPr lang="en-US" sz="1700" dirty="0"/>
              <a:t>, etc..) ?</a:t>
            </a:r>
          </a:p>
          <a:p>
            <a:pPr marL="800100" lvl="1" indent="-342900">
              <a:buFontTx/>
              <a:buChar char="-"/>
            </a:pPr>
            <a:endParaRPr lang="en-US" sz="1700" dirty="0"/>
          </a:p>
          <a:p>
            <a:pPr marL="800100" lvl="1" indent="-342900">
              <a:buFontTx/>
              <a:buChar char="-"/>
            </a:pPr>
            <a:endParaRPr lang="en-US" sz="1700" dirty="0"/>
          </a:p>
          <a:p>
            <a:pPr marL="800100" lvl="1" indent="-342900">
              <a:buFontTx/>
              <a:buChar char="-"/>
            </a:pPr>
            <a:endParaRPr lang="en-US" sz="1700" dirty="0"/>
          </a:p>
          <a:p>
            <a:pPr marL="800100" lvl="1" indent="-342900">
              <a:buFontTx/>
              <a:buChar char="-"/>
            </a:pPr>
            <a:endParaRPr lang="en-US" sz="1700" dirty="0"/>
          </a:p>
          <a:p>
            <a:pPr marL="800100" lvl="1" indent="-342900">
              <a:buFontTx/>
              <a:buChar char="-"/>
            </a:pPr>
            <a:endParaRPr lang="en-US" sz="1700" dirty="0"/>
          </a:p>
          <a:p>
            <a:pPr marL="800100" lvl="1" indent="-342900">
              <a:buFontTx/>
              <a:buChar char="-"/>
            </a:pPr>
            <a:endParaRPr lang="en-US" sz="1700" dirty="0"/>
          </a:p>
          <a:p>
            <a:pPr marL="800100" lvl="1" indent="-342900">
              <a:buFontTx/>
              <a:buChar char="-"/>
            </a:pPr>
            <a:endParaRPr lang="en-US" sz="1700" dirty="0"/>
          </a:p>
          <a:p>
            <a:pPr marL="342900" indent="-342900">
              <a:buFontTx/>
              <a:buChar char="-"/>
            </a:pPr>
            <a:endParaRPr lang="en-US" sz="2000" dirty="0"/>
          </a:p>
          <a:p>
            <a:pPr marL="342900" indent="-342900">
              <a:buFontTx/>
              <a:buChar char="-"/>
            </a:pP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2 </a:t>
            </a:r>
            <a:r>
              <a:rPr lang="en-US" sz="2000" dirty="0" err="1"/>
              <a:t>cas</a:t>
            </a:r>
            <a:r>
              <a:rPr lang="en-US" sz="2000" dirty="0"/>
              <a:t>:</a:t>
            </a:r>
          </a:p>
          <a:p>
            <a:pPr marL="800100" lvl="1" indent="-342900">
              <a:buFontTx/>
              <a:buChar char="-"/>
            </a:pPr>
            <a:r>
              <a:rPr lang="en-US" sz="1700" dirty="0"/>
              <a:t>La structure </a:t>
            </a:r>
            <a:r>
              <a:rPr lang="en-US" sz="1700" dirty="0" err="1"/>
              <a:t>est</a:t>
            </a:r>
            <a:r>
              <a:rPr lang="en-US" sz="1700" dirty="0"/>
              <a:t> </a:t>
            </a:r>
            <a:r>
              <a:rPr lang="en-US" sz="1700" dirty="0" err="1"/>
              <a:t>donnée</a:t>
            </a:r>
            <a:r>
              <a:rPr lang="en-US" sz="1700" dirty="0"/>
              <a:t> a priori (les </a:t>
            </a:r>
            <a:r>
              <a:rPr lang="en-US" sz="1700" dirty="0" err="1"/>
              <a:t>bords</a:t>
            </a:r>
            <a:r>
              <a:rPr lang="en-US" sz="1700" dirty="0"/>
              <a:t>, les </a:t>
            </a:r>
            <a:r>
              <a:rPr lang="en-US" sz="1700" dirty="0" err="1"/>
              <a:t>métriques</a:t>
            </a:r>
            <a:r>
              <a:rPr lang="en-US" sz="1700" dirty="0"/>
              <a:t>, etc..): </a:t>
            </a:r>
            <a:r>
              <a:rPr lang="en-US" sz="1700" dirty="0" err="1"/>
              <a:t>c’est</a:t>
            </a:r>
            <a:r>
              <a:rPr lang="en-US" sz="1700" dirty="0"/>
              <a:t> </a:t>
            </a:r>
            <a:r>
              <a:rPr lang="en-US" sz="1700" dirty="0" err="1"/>
              <a:t>l’essentiel</a:t>
            </a:r>
            <a:r>
              <a:rPr lang="en-US" sz="1700" dirty="0"/>
              <a:t> de </a:t>
            </a:r>
            <a:r>
              <a:rPr lang="en-US" sz="1700" dirty="0" err="1"/>
              <a:t>ce</a:t>
            </a:r>
            <a:r>
              <a:rPr lang="en-US" sz="1700" dirty="0"/>
              <a:t> </a:t>
            </a:r>
            <a:r>
              <a:rPr lang="en-US" sz="1700" dirty="0" err="1"/>
              <a:t>cours</a:t>
            </a:r>
            <a:endParaRPr lang="en-US" sz="1700" dirty="0"/>
          </a:p>
          <a:p>
            <a:pPr marL="800100" lvl="1" indent="-342900">
              <a:buFontTx/>
              <a:buChar char="-"/>
            </a:pPr>
            <a:r>
              <a:rPr lang="en-US" sz="1700" dirty="0"/>
              <a:t>La structure </a:t>
            </a:r>
            <a:r>
              <a:rPr lang="en-US" sz="1700" dirty="0" err="1"/>
              <a:t>doit</a:t>
            </a:r>
            <a:r>
              <a:rPr lang="en-US" sz="1700" dirty="0"/>
              <a:t> </a:t>
            </a:r>
            <a:r>
              <a:rPr lang="en-US" sz="1700" dirty="0" err="1"/>
              <a:t>être</a:t>
            </a:r>
            <a:r>
              <a:rPr lang="en-US" sz="1700" dirty="0"/>
              <a:t> apprise (au </a:t>
            </a:r>
            <a:r>
              <a:rPr lang="en-US" sz="1700" dirty="0" err="1"/>
              <a:t>moins</a:t>
            </a:r>
            <a:r>
              <a:rPr lang="en-US" sz="1700" dirty="0"/>
              <a:t> </a:t>
            </a:r>
            <a:r>
              <a:rPr lang="en-US" sz="1700" dirty="0" err="1"/>
              <a:t>en</a:t>
            </a:r>
            <a:r>
              <a:rPr lang="en-US" sz="1700" dirty="0"/>
              <a:t> </a:t>
            </a:r>
            <a:r>
              <a:rPr lang="en-US" sz="1700" dirty="0" err="1"/>
              <a:t>partie</a:t>
            </a:r>
            <a:r>
              <a:rPr lang="en-US" sz="1700" dirty="0"/>
              <a:t>): </a:t>
            </a:r>
            <a:r>
              <a:rPr lang="en-US" sz="1700" dirty="0" err="1"/>
              <a:t>ouverture</a:t>
            </a:r>
            <a:endParaRPr lang="en-US" sz="2800" dirty="0">
              <a:sym typeface="Wingdings"/>
            </a:endParaRPr>
          </a:p>
          <a:p>
            <a:endParaRPr lang="en-US" sz="2800" dirty="0">
              <a:sym typeface="Wingding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657282F-C2A7-3641-9A72-8D3743153878}"/>
              </a:ext>
            </a:extLst>
          </p:cNvPr>
          <p:cNvGrpSpPr/>
          <p:nvPr/>
        </p:nvGrpSpPr>
        <p:grpSpPr>
          <a:xfrm>
            <a:off x="3764108" y="2614441"/>
            <a:ext cx="4618717" cy="3290381"/>
            <a:chOff x="3764108" y="2614441"/>
            <a:chExt cx="4618717" cy="3290381"/>
          </a:xfrm>
        </p:grpSpPr>
        <p:grpSp>
          <p:nvGrpSpPr>
            <p:cNvPr id="10" name="Group 31">
              <a:extLst>
                <a:ext uri="{FF2B5EF4-FFF2-40B4-BE49-F238E27FC236}">
                  <a16:creationId xmlns:a16="http://schemas.microsoft.com/office/drawing/2014/main" id="{B5E2EEFC-332E-2A4D-AA9B-82C7A71FB676}"/>
                </a:ext>
              </a:extLst>
            </p:cNvPr>
            <p:cNvGrpSpPr/>
            <p:nvPr/>
          </p:nvGrpSpPr>
          <p:grpSpPr>
            <a:xfrm>
              <a:off x="3764108" y="2614441"/>
              <a:ext cx="4618717" cy="3290381"/>
              <a:chOff x="0" y="1441506"/>
              <a:chExt cx="4512732" cy="2957515"/>
            </a:xfrm>
          </p:grpSpPr>
          <p:pic>
            <p:nvPicPr>
              <p:cNvPr id="11" name="Picture 4" descr="phparab.jpg">
                <a:extLst>
                  <a:ext uri="{FF2B5EF4-FFF2-40B4-BE49-F238E27FC236}">
                    <a16:creationId xmlns:a16="http://schemas.microsoft.com/office/drawing/2014/main" id="{3909069C-016C-8146-B37B-C6FAEE9058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2235827"/>
                <a:ext cx="4512732" cy="2163194"/>
              </a:xfrm>
              <a:prstGeom prst="rect">
                <a:avLst/>
              </a:prstGeom>
            </p:spPr>
          </p:pic>
          <p:pic>
            <p:nvPicPr>
              <p:cNvPr id="12" name="Picture 5" descr="orl111.jpg">
                <a:extLst>
                  <a:ext uri="{FF2B5EF4-FFF2-40B4-BE49-F238E27FC236}">
                    <a16:creationId xmlns:a16="http://schemas.microsoft.com/office/drawing/2014/main" id="{44134883-DD2D-304E-B3BE-8FC4136EC3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77054" y="1441506"/>
                <a:ext cx="744159" cy="905933"/>
              </a:xfrm>
              <a:prstGeom prst="rect">
                <a:avLst/>
              </a:prstGeom>
            </p:spPr>
          </p:pic>
          <p:pic>
            <p:nvPicPr>
              <p:cNvPr id="13" name="Picture 6" descr="orl101.jpg">
                <a:extLst>
                  <a:ext uri="{FF2B5EF4-FFF2-40B4-BE49-F238E27FC236}">
                    <a16:creationId xmlns:a16="http://schemas.microsoft.com/office/drawing/2014/main" id="{D5F5D2D5-B1B0-A546-A9D6-C7CF2A00E8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7200" y="1965173"/>
                <a:ext cx="745201" cy="907200"/>
              </a:xfrm>
              <a:prstGeom prst="rect">
                <a:avLst/>
              </a:prstGeom>
            </p:spPr>
          </p:pic>
          <p:pic>
            <p:nvPicPr>
              <p:cNvPr id="14" name="Picture 7" descr="orl106.jpg">
                <a:extLst>
                  <a:ext uri="{FF2B5EF4-FFF2-40B4-BE49-F238E27FC236}">
                    <a16:creationId xmlns:a16="http://schemas.microsoft.com/office/drawing/2014/main" id="{C9B3B3FB-B55D-8646-BAE7-002F9C9B5C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39997" y="3491821"/>
                <a:ext cx="745201" cy="907200"/>
              </a:xfrm>
              <a:prstGeom prst="rect">
                <a:avLst/>
              </a:prstGeom>
            </p:spPr>
          </p:pic>
          <p:pic>
            <p:nvPicPr>
              <p:cNvPr id="15" name="Picture 9" descr="meanorl101_111.jpg">
                <a:extLst>
                  <a:ext uri="{FF2B5EF4-FFF2-40B4-BE49-F238E27FC236}">
                    <a16:creationId xmlns:a16="http://schemas.microsoft.com/office/drawing/2014/main" id="{6A21519A-FC8B-7640-B2C4-ACC407A899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94796" y="1672044"/>
                <a:ext cx="745201" cy="907200"/>
              </a:xfrm>
              <a:prstGeom prst="rect">
                <a:avLst/>
              </a:prstGeom>
            </p:spPr>
          </p:pic>
          <p:sp>
            <p:nvSpPr>
              <p:cNvPr id="16" name="Freeform 23">
                <a:extLst>
                  <a:ext uri="{FF2B5EF4-FFF2-40B4-BE49-F238E27FC236}">
                    <a16:creationId xmlns:a16="http://schemas.microsoft.com/office/drawing/2014/main" id="{D8515E0F-8A6E-3940-99D5-39EC87D85B03}"/>
                  </a:ext>
                </a:extLst>
              </p:cNvPr>
              <p:cNvSpPr/>
              <p:nvPr/>
            </p:nvSpPr>
            <p:spPr>
              <a:xfrm>
                <a:off x="1371601" y="2482909"/>
                <a:ext cx="1905453" cy="912989"/>
              </a:xfrm>
              <a:custGeom>
                <a:avLst/>
                <a:gdLst>
                  <a:gd name="connsiteX0" fmla="*/ 0 w 1972733"/>
                  <a:gd name="connsiteY0" fmla="*/ 601133 h 912989"/>
                  <a:gd name="connsiteX1" fmla="*/ 1117600 w 1972733"/>
                  <a:gd name="connsiteY1" fmla="*/ 812800 h 912989"/>
                  <a:gd name="connsiteX2" fmla="*/ 1972733 w 1972733"/>
                  <a:gd name="connsiteY2" fmla="*/ 0 h 912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72733" h="912989">
                    <a:moveTo>
                      <a:pt x="0" y="601133"/>
                    </a:moveTo>
                    <a:cubicBezTo>
                      <a:pt x="394405" y="757061"/>
                      <a:pt x="788811" y="912989"/>
                      <a:pt x="1117600" y="812800"/>
                    </a:cubicBezTo>
                    <a:cubicBezTo>
                      <a:pt x="1446389" y="712611"/>
                      <a:pt x="1972733" y="0"/>
                      <a:pt x="1972733" y="0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grpSp>
            <p:nvGrpSpPr>
              <p:cNvPr id="17" name="Group 13">
                <a:extLst>
                  <a:ext uri="{FF2B5EF4-FFF2-40B4-BE49-F238E27FC236}">
                    <a16:creationId xmlns:a16="http://schemas.microsoft.com/office/drawing/2014/main" id="{6F3E33C1-1101-5D40-B3FB-E54FC5B906D6}"/>
                  </a:ext>
                </a:extLst>
              </p:cNvPr>
              <p:cNvGrpSpPr/>
              <p:nvPr/>
            </p:nvGrpSpPr>
            <p:grpSpPr>
              <a:xfrm>
                <a:off x="1354667" y="2491373"/>
                <a:ext cx="1930531" cy="533400"/>
                <a:chOff x="1354667" y="2734733"/>
                <a:chExt cx="1930531" cy="533400"/>
              </a:xfrm>
            </p:grpSpPr>
            <p:cxnSp>
              <p:nvCxnSpPr>
                <p:cNvPr id="18" name="Straight Connector 11">
                  <a:extLst>
                    <a:ext uri="{FF2B5EF4-FFF2-40B4-BE49-F238E27FC236}">
                      <a16:creationId xmlns:a16="http://schemas.microsoft.com/office/drawing/2014/main" id="{B3BC65CB-86D1-0743-82E6-A84CFD70A00A}"/>
                    </a:ext>
                  </a:extLst>
                </p:cNvPr>
                <p:cNvCxnSpPr/>
                <p:nvPr/>
              </p:nvCxnSpPr>
              <p:spPr>
                <a:xfrm flipV="1">
                  <a:off x="1354667" y="2734733"/>
                  <a:ext cx="1930531" cy="5334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headEnd type="oval" w="lg" len="lg"/>
                  <a:tailEnd type="oval" w="lg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Oval 12">
                  <a:extLst>
                    <a:ext uri="{FF2B5EF4-FFF2-40B4-BE49-F238E27FC236}">
                      <a16:creationId xmlns:a16="http://schemas.microsoft.com/office/drawing/2014/main" id="{76E4FB92-5C4D-F94B-B4EC-630184B1CA0F}"/>
                    </a:ext>
                  </a:extLst>
                </p:cNvPr>
                <p:cNvSpPr/>
                <p:nvPr/>
              </p:nvSpPr>
              <p:spPr>
                <a:xfrm>
                  <a:off x="2260599" y="2929465"/>
                  <a:ext cx="127000" cy="126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0" name="Oval 12">
              <a:extLst>
                <a:ext uri="{FF2B5EF4-FFF2-40B4-BE49-F238E27FC236}">
                  <a16:creationId xmlns:a16="http://schemas.microsoft.com/office/drawing/2014/main" id="{E97A9567-E089-5745-8F56-FC82CE71D2A0}"/>
                </a:ext>
              </a:extLst>
            </p:cNvPr>
            <p:cNvSpPr/>
            <p:nvPr/>
          </p:nvSpPr>
          <p:spPr>
            <a:xfrm>
              <a:off x="6233776" y="4604778"/>
              <a:ext cx="129983" cy="14018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7351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 Durrleman</a:t>
            </a:r>
          </a:p>
        </p:txBody>
      </p:sp>
      <p:sp>
        <p:nvSpPr>
          <p:cNvPr id="25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1054687" y="317500"/>
            <a:ext cx="460422" cy="381000"/>
          </a:xfrm>
        </p:spPr>
        <p:txBody>
          <a:bodyPr/>
          <a:lstStyle/>
          <a:p>
            <a:fld id="{5EB9F81D-692D-E647-98C7-6298F146CF52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Picture 4" descr="AtlasConstruction.gif">
            <a:extLst>
              <a:ext uri="{FF2B5EF4-FFF2-40B4-BE49-F238E27FC236}">
                <a16:creationId xmlns:a16="http://schemas.microsoft.com/office/drawing/2014/main" id="{1AD3CD51-2AAC-B449-AF15-1D10FA4B3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854" y="905908"/>
            <a:ext cx="5314293" cy="5941446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FBD6FD3-5379-A441-9631-2DC57681AC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46400" y="317500"/>
            <a:ext cx="5463082" cy="381000"/>
          </a:xfrm>
        </p:spPr>
        <p:txBody>
          <a:bodyPr/>
          <a:lstStyle/>
          <a:p>
            <a:pPr lvl="0"/>
            <a:r>
              <a:rPr lang="fr-FR" dirty="0"/>
              <a:t>Approches géométriques en apprentissage</a:t>
            </a:r>
          </a:p>
        </p:txBody>
      </p:sp>
    </p:spTree>
    <p:extLst>
      <p:ext uri="{BB962C8B-B14F-4D97-AF65-F5344CB8AC3E}">
        <p14:creationId xmlns:p14="http://schemas.microsoft.com/office/powerpoint/2010/main" val="135899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 Durrleman</a:t>
            </a:r>
          </a:p>
        </p:txBody>
      </p:sp>
      <p:sp>
        <p:nvSpPr>
          <p:cNvPr id="25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1054687" y="317500"/>
            <a:ext cx="460422" cy="381000"/>
          </a:xfrm>
        </p:spPr>
        <p:txBody>
          <a:bodyPr/>
          <a:lstStyle/>
          <a:p>
            <a:fld id="{5EB9F81D-692D-E647-98C7-6298F146CF52}" type="slidenum">
              <a:rPr lang="en-US" smtClean="0"/>
              <a:t>6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DFBE51A-0CE7-B242-8C97-C2652D7BFF14}"/>
              </a:ext>
            </a:extLst>
          </p:cNvPr>
          <p:cNvGrpSpPr/>
          <p:nvPr/>
        </p:nvGrpSpPr>
        <p:grpSpPr>
          <a:xfrm>
            <a:off x="2099065" y="914400"/>
            <a:ext cx="7993870" cy="5896479"/>
            <a:chOff x="993196" y="1338759"/>
            <a:chExt cx="7489734" cy="5472120"/>
          </a:xfrm>
        </p:grpSpPr>
        <p:grpSp>
          <p:nvGrpSpPr>
            <p:cNvPr id="4" name="Group 13">
              <a:extLst>
                <a:ext uri="{FF2B5EF4-FFF2-40B4-BE49-F238E27FC236}">
                  <a16:creationId xmlns:a16="http://schemas.microsoft.com/office/drawing/2014/main" id="{D3C2D578-8D5A-FF4D-815A-4C97B5644AD9}"/>
                </a:ext>
              </a:extLst>
            </p:cNvPr>
            <p:cNvGrpSpPr/>
            <p:nvPr/>
          </p:nvGrpSpPr>
          <p:grpSpPr>
            <a:xfrm>
              <a:off x="1243190" y="2245505"/>
              <a:ext cx="6989747" cy="3427986"/>
              <a:chOff x="1083505" y="2048896"/>
              <a:chExt cx="6989747" cy="3427986"/>
            </a:xfrm>
          </p:grpSpPr>
          <p:pic>
            <p:nvPicPr>
              <p:cNvPr id="5" name="Picture 4" descr="Atlas_Initial_105CP_Right.tif">
                <a:extLst>
                  <a:ext uri="{FF2B5EF4-FFF2-40B4-BE49-F238E27FC236}">
                    <a16:creationId xmlns:a16="http://schemas.microsoft.com/office/drawing/2014/main" id="{2C82B4AE-FF36-964B-8AA0-89AB8A4462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83505" y="2048896"/>
                <a:ext cx="3585517" cy="3117770"/>
              </a:xfrm>
              <a:prstGeom prst="rect">
                <a:avLst/>
              </a:prstGeom>
            </p:spPr>
          </p:pic>
          <p:pic>
            <p:nvPicPr>
              <p:cNvPr id="6" name="Picture 5" descr="Atlas_Final_105CP_Right.tif">
                <a:extLst>
                  <a:ext uri="{FF2B5EF4-FFF2-40B4-BE49-F238E27FC236}">
                    <a16:creationId xmlns:a16="http://schemas.microsoft.com/office/drawing/2014/main" id="{E040A0D3-D32F-2348-82C9-941AD071DA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90540" y="2048896"/>
                <a:ext cx="3582712" cy="3115331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3E72F42-D52F-C044-B8FE-088C668C455A}"/>
                  </a:ext>
                </a:extLst>
              </p:cNvPr>
              <p:cNvSpPr txBox="1"/>
              <p:nvPr/>
            </p:nvSpPr>
            <p:spPr>
              <a:xfrm>
                <a:off x="1988051" y="5169105"/>
                <a:ext cx="107682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Initialization</a:t>
                </a:r>
                <a:endParaRPr lang="en-US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D03B824-4BD0-254B-AC6B-7499E06D980F}"/>
                  </a:ext>
                </a:extLst>
              </p:cNvPr>
              <p:cNvSpPr txBox="1"/>
              <p:nvPr/>
            </p:nvSpPr>
            <p:spPr>
              <a:xfrm>
                <a:off x="5860777" y="5166666"/>
                <a:ext cx="54154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Atlas</a:t>
                </a:r>
                <a:endParaRPr lang="en-US" dirty="0"/>
              </a:p>
            </p:txBody>
          </p:sp>
        </p:grpSp>
        <p:grpSp>
          <p:nvGrpSpPr>
            <p:cNvPr id="9" name="Group 35">
              <a:extLst>
                <a:ext uri="{FF2B5EF4-FFF2-40B4-BE49-F238E27FC236}">
                  <a16:creationId xmlns:a16="http://schemas.microsoft.com/office/drawing/2014/main" id="{24780E89-BEF5-9242-8362-BEF5234ABDC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93196" y="1338759"/>
              <a:ext cx="7489734" cy="635288"/>
              <a:chOff x="285750" y="947177"/>
              <a:chExt cx="8763000" cy="743288"/>
            </a:xfrm>
          </p:grpSpPr>
          <p:grpSp>
            <p:nvGrpSpPr>
              <p:cNvPr id="10" name="Group 32">
                <a:extLst>
                  <a:ext uri="{FF2B5EF4-FFF2-40B4-BE49-F238E27FC236}">
                    <a16:creationId xmlns:a16="http://schemas.microsoft.com/office/drawing/2014/main" id="{1ACDDE7F-47C3-A046-AD12-6C315925C2E3}"/>
                  </a:ext>
                </a:extLst>
              </p:cNvPr>
              <p:cNvGrpSpPr/>
              <p:nvPr/>
            </p:nvGrpSpPr>
            <p:grpSpPr>
              <a:xfrm>
                <a:off x="799237" y="947177"/>
                <a:ext cx="7745178" cy="743288"/>
                <a:chOff x="409422" y="1064668"/>
                <a:chExt cx="7745178" cy="743288"/>
              </a:xfrm>
            </p:grpSpPr>
            <p:pic>
              <p:nvPicPr>
                <p:cNvPr id="13" name="Picture 12" descr="HC1.tif">
                  <a:extLst>
                    <a:ext uri="{FF2B5EF4-FFF2-40B4-BE49-F238E27FC236}">
                      <a16:creationId xmlns:a16="http://schemas.microsoft.com/office/drawing/2014/main" id="{F07DD209-BE42-B644-8D8A-50C98F7347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426600" y="1064668"/>
                  <a:ext cx="864000" cy="729000"/>
                </a:xfrm>
                <a:prstGeom prst="rect">
                  <a:avLst/>
                </a:prstGeom>
              </p:spPr>
            </p:pic>
            <p:pic>
              <p:nvPicPr>
                <p:cNvPr id="14" name="Picture 13" descr="HC2.tif">
                  <a:extLst>
                    <a:ext uri="{FF2B5EF4-FFF2-40B4-BE49-F238E27FC236}">
                      <a16:creationId xmlns:a16="http://schemas.microsoft.com/office/drawing/2014/main" id="{0C751C11-A7B3-DE41-99FE-BFD7A0D159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094755" y="1064668"/>
                  <a:ext cx="864000" cy="729000"/>
                </a:xfrm>
                <a:prstGeom prst="rect">
                  <a:avLst/>
                </a:prstGeom>
              </p:spPr>
            </p:pic>
            <p:pic>
              <p:nvPicPr>
                <p:cNvPr id="15" name="Picture 14" descr="HC3tif.tif">
                  <a:extLst>
                    <a:ext uri="{FF2B5EF4-FFF2-40B4-BE49-F238E27FC236}">
                      <a16:creationId xmlns:a16="http://schemas.microsoft.com/office/drawing/2014/main" id="{85375BBB-BA1F-EB45-9171-037F72322B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30755" y="1064668"/>
                  <a:ext cx="864000" cy="729000"/>
                </a:xfrm>
                <a:prstGeom prst="rect">
                  <a:avLst/>
                </a:prstGeom>
              </p:spPr>
            </p:pic>
            <p:pic>
              <p:nvPicPr>
                <p:cNvPr id="16" name="Picture 15" descr="DS2.tif">
                  <a:extLst>
                    <a:ext uri="{FF2B5EF4-FFF2-40B4-BE49-F238E27FC236}">
                      <a16:creationId xmlns:a16="http://schemas.microsoft.com/office/drawing/2014/main" id="{E91E940E-2CDA-5742-9EDF-DBE1338235E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671826" y="1064668"/>
                  <a:ext cx="864000" cy="729000"/>
                </a:xfrm>
                <a:prstGeom prst="rect">
                  <a:avLst/>
                </a:prstGeom>
              </p:spPr>
            </p:pic>
            <p:pic>
              <p:nvPicPr>
                <p:cNvPr id="17" name="Picture 16" descr="DS3.tif">
                  <a:extLst>
                    <a:ext uri="{FF2B5EF4-FFF2-40B4-BE49-F238E27FC236}">
                      <a16:creationId xmlns:a16="http://schemas.microsoft.com/office/drawing/2014/main" id="{9D8080A6-C96C-3C48-ACE2-7AA542256B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290600" y="1066800"/>
                  <a:ext cx="864000" cy="729000"/>
                </a:xfrm>
                <a:prstGeom prst="rect">
                  <a:avLst/>
                </a:prstGeom>
              </p:spPr>
            </p:pic>
            <p:pic>
              <p:nvPicPr>
                <p:cNvPr id="18" name="Picture 17" descr="DS4.tif">
                  <a:extLst>
                    <a:ext uri="{FF2B5EF4-FFF2-40B4-BE49-F238E27FC236}">
                      <a16:creationId xmlns:a16="http://schemas.microsoft.com/office/drawing/2014/main" id="{8DC1F8B8-0579-884F-AEBD-BEEBFAADB2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09422" y="1100668"/>
                  <a:ext cx="821333" cy="693000"/>
                </a:xfrm>
                <a:prstGeom prst="rect">
                  <a:avLst/>
                </a:prstGeom>
              </p:spPr>
            </p:pic>
            <p:pic>
              <p:nvPicPr>
                <p:cNvPr id="19" name="Picture 18" descr="DS2.tif">
                  <a:extLst>
                    <a:ext uri="{FF2B5EF4-FFF2-40B4-BE49-F238E27FC236}">
                      <a16:creationId xmlns:a16="http://schemas.microsoft.com/office/drawing/2014/main" id="{5CC07614-F079-4D45-BB03-A3AFEFBDD8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562600" y="1066800"/>
                  <a:ext cx="864000" cy="729000"/>
                </a:xfrm>
                <a:prstGeom prst="rect">
                  <a:avLst/>
                </a:prstGeom>
              </p:spPr>
            </p:pic>
            <p:pic>
              <p:nvPicPr>
                <p:cNvPr id="20" name="Picture 19" descr="DS3.tif">
                  <a:extLst>
                    <a:ext uri="{FF2B5EF4-FFF2-40B4-BE49-F238E27FC236}">
                      <a16:creationId xmlns:a16="http://schemas.microsoft.com/office/drawing/2014/main" id="{DBE65B55-558E-6842-AFA5-5D7EF612FE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807826" y="1064668"/>
                  <a:ext cx="864000" cy="729000"/>
                </a:xfrm>
                <a:prstGeom prst="rect">
                  <a:avLst/>
                </a:prstGeom>
              </p:spPr>
            </p:pic>
            <p:pic>
              <p:nvPicPr>
                <p:cNvPr id="21" name="Picture 20" descr="DS4.tif">
                  <a:extLst>
                    <a:ext uri="{FF2B5EF4-FFF2-40B4-BE49-F238E27FC236}">
                      <a16:creationId xmlns:a16="http://schemas.microsoft.com/office/drawing/2014/main" id="{0CDB30D2-196C-9745-A95D-22601ED518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954681" y="1078956"/>
                  <a:ext cx="864000" cy="729000"/>
                </a:xfrm>
                <a:prstGeom prst="rect">
                  <a:avLst/>
                </a:prstGeom>
              </p:spPr>
            </p:pic>
          </p:grpSp>
          <p:pic>
            <p:nvPicPr>
              <p:cNvPr id="11" name="Picture 10" descr="latex-image-1.pdf">
                <a:extLst>
                  <a:ext uri="{FF2B5EF4-FFF2-40B4-BE49-F238E27FC236}">
                    <a16:creationId xmlns:a16="http://schemas.microsoft.com/office/drawing/2014/main" id="{5E082ED1-474E-F34B-B900-21DB05360E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578850" y="1271588"/>
                <a:ext cx="469900" cy="63500"/>
              </a:xfrm>
              <a:prstGeom prst="rect">
                <a:avLst/>
              </a:prstGeom>
            </p:spPr>
          </p:pic>
          <p:pic>
            <p:nvPicPr>
              <p:cNvPr id="12" name="Picture 11" descr="latex-image-1.pdf">
                <a:extLst>
                  <a:ext uri="{FF2B5EF4-FFF2-40B4-BE49-F238E27FC236}">
                    <a16:creationId xmlns:a16="http://schemas.microsoft.com/office/drawing/2014/main" id="{0EC66422-7C09-9948-8B4B-6AFDAD60C2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5750" y="1325563"/>
                <a:ext cx="469900" cy="63500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7049172-E379-B142-A9D3-CC45FDA8685D}"/>
                </a:ext>
              </a:extLst>
            </p:cNvPr>
            <p:cNvSpPr txBox="1"/>
            <p:nvPr/>
          </p:nvSpPr>
          <p:spPr>
            <a:xfrm>
              <a:off x="2341097" y="6195326"/>
              <a:ext cx="479393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 Down Syndrome patients + 8 controls</a:t>
              </a:r>
            </a:p>
            <a:p>
              <a:r>
                <a:rPr lang="en-US" sz="1600" dirty="0"/>
                <a:t>Collaboration </a:t>
              </a:r>
              <a:r>
                <a:rPr lang="en-US" sz="1600" dirty="0" err="1"/>
                <a:t>w</a:t>
              </a:r>
              <a:r>
                <a:rPr lang="en-US" sz="1600" dirty="0"/>
                <a:t>/ J. </a:t>
              </a:r>
              <a:r>
                <a:rPr lang="en-US" sz="1600" dirty="0" err="1"/>
                <a:t>Korenberg</a:t>
              </a:r>
              <a:r>
                <a:rPr lang="en-US" sz="1600" dirty="0"/>
                <a:t>, G. </a:t>
              </a:r>
              <a:r>
                <a:rPr lang="en-US" sz="1600" dirty="0" err="1"/>
                <a:t>Gerig</a:t>
              </a:r>
              <a:r>
                <a:rPr lang="en-US" sz="1600" dirty="0"/>
                <a:t>, U of Utah</a:t>
              </a:r>
            </a:p>
          </p:txBody>
        </p:sp>
      </p:grp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521CD213-9F97-434C-BD5D-DEB9D1F8DD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46400" y="317500"/>
            <a:ext cx="5898298" cy="381000"/>
          </a:xfrm>
        </p:spPr>
        <p:txBody>
          <a:bodyPr/>
          <a:lstStyle/>
          <a:p>
            <a:pPr lvl="0"/>
            <a:r>
              <a:rPr lang="fr-FR" dirty="0"/>
              <a:t>Approches géométriques en apprentissage</a:t>
            </a:r>
          </a:p>
        </p:txBody>
      </p:sp>
    </p:spTree>
    <p:extLst>
      <p:ext uri="{BB962C8B-B14F-4D97-AF65-F5344CB8AC3E}">
        <p14:creationId xmlns:p14="http://schemas.microsoft.com/office/powerpoint/2010/main" val="1826603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 Durrleman</a:t>
            </a:r>
          </a:p>
        </p:txBody>
      </p:sp>
      <p:sp>
        <p:nvSpPr>
          <p:cNvPr id="25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1054687" y="317500"/>
            <a:ext cx="460422" cy="381000"/>
          </a:xfrm>
        </p:spPr>
        <p:txBody>
          <a:bodyPr/>
          <a:lstStyle/>
          <a:p>
            <a:fld id="{5EB9F81D-692D-E647-98C7-6298F146CF52}" type="slidenum">
              <a:rPr lang="en-US" smtClean="0"/>
              <a:t>7</a:t>
            </a:fld>
            <a:endParaRPr lang="en-US" dirty="0"/>
          </a:p>
        </p:txBody>
      </p:sp>
      <p:pic>
        <p:nvPicPr>
          <p:cNvPr id="4" name="Picture 3" descr="Atlas_Final_105CP_Right.tif">
            <a:extLst>
              <a:ext uri="{FF2B5EF4-FFF2-40B4-BE49-F238E27FC236}">
                <a16:creationId xmlns:a16="http://schemas.microsoft.com/office/drawing/2014/main" id="{09134EE3-BF5D-5343-97B6-5DD392AA4E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248" y="858754"/>
            <a:ext cx="4258624" cy="383276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EAB6B64-3B24-0A49-B9C9-F7DD783DDFAD}"/>
              </a:ext>
            </a:extLst>
          </p:cNvPr>
          <p:cNvSpPr txBox="1">
            <a:spLocks/>
          </p:cNvSpPr>
          <p:nvPr/>
        </p:nvSpPr>
        <p:spPr>
          <a:xfrm>
            <a:off x="1494448" y="1332684"/>
            <a:ext cx="8229600" cy="5375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Wingding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Wingding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0F8DDE-1978-FE44-A390-CC1190B6417C}"/>
              </a:ext>
            </a:extLst>
          </p:cNvPr>
          <p:cNvSpPr txBox="1"/>
          <p:nvPr/>
        </p:nvSpPr>
        <p:spPr>
          <a:xfrm>
            <a:off x="1265558" y="4234315"/>
            <a:ext cx="42860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Common template for</a:t>
            </a:r>
          </a:p>
          <a:p>
            <a:pPr algn="ctr"/>
            <a:r>
              <a:rPr lang="en-US" dirty="0"/>
              <a:t>8 Down’s syndrome patients + 8 </a:t>
            </a:r>
            <a:r>
              <a:rPr lang="en-US" dirty="0" err="1"/>
              <a:t>Ctrls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6CCE07-6785-3441-9286-68A9099ABCFA}"/>
              </a:ext>
            </a:extLst>
          </p:cNvPr>
          <p:cNvSpPr txBox="1"/>
          <p:nvPr/>
        </p:nvSpPr>
        <p:spPr>
          <a:xfrm>
            <a:off x="6758014" y="4322184"/>
            <a:ext cx="2435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Most discriminative axis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0A4ADE-AAB3-D949-A090-FACD2351A185}"/>
              </a:ext>
            </a:extLst>
          </p:cNvPr>
          <p:cNvSpPr txBox="1"/>
          <p:nvPr/>
        </p:nvSpPr>
        <p:spPr>
          <a:xfrm>
            <a:off x="1265558" y="5308126"/>
            <a:ext cx="4433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Classification (leave-2-out) with 105 control points: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41C8299-4234-B74F-B4AF-9009DB09DD4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30092" y="5677458"/>
          <a:ext cx="3735048" cy="10838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9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8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8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1294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specificity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sensitivity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294">
                <a:tc>
                  <a:txBody>
                    <a:bodyPr/>
                    <a:lstStyle/>
                    <a:p>
                      <a:r>
                        <a:rPr lang="en-US" sz="1200" dirty="0"/>
                        <a:t>Max Likelihood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100% </a:t>
                      </a:r>
                      <a:r>
                        <a:rPr lang="en-US" sz="1000" dirty="0"/>
                        <a:t>(64/64)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100% </a:t>
                      </a:r>
                      <a:r>
                        <a:rPr lang="en-US" sz="1000" dirty="0"/>
                        <a:t>(64/64)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294">
                <a:tc>
                  <a:txBody>
                    <a:bodyPr/>
                    <a:lstStyle/>
                    <a:p>
                      <a:r>
                        <a:rPr lang="en-US" sz="1200" dirty="0"/>
                        <a:t>LDA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98% </a:t>
                      </a:r>
                      <a:r>
                        <a:rPr lang="en-US" sz="1000" dirty="0"/>
                        <a:t>(63/64)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100%</a:t>
                      </a:r>
                      <a:r>
                        <a:rPr lang="en-US" sz="1200" baseline="0" dirty="0"/>
                        <a:t> </a:t>
                      </a:r>
                      <a:r>
                        <a:rPr lang="en-US" sz="1000" baseline="0" dirty="0"/>
                        <a:t>(64/64)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" name="movie_LDAaxis_front.avi">
            <a:hlinkClick r:id="" action="ppaction://media"/>
            <a:extLst>
              <a:ext uri="{FF2B5EF4-FFF2-40B4-BE49-F238E27FC236}">
                <a16:creationId xmlns:a16="http://schemas.microsoft.com/office/drawing/2014/main" id="{49B6944F-B2F2-4D46-83E8-01C62853DE22}"/>
              </a:ext>
            </a:extLst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06427" y="858754"/>
            <a:ext cx="3453650" cy="3542661"/>
          </a:xfrm>
          <a:prstGeom prst="rect">
            <a:avLst/>
          </a:prstGeom>
        </p:spPr>
      </p:pic>
      <p:pic>
        <p:nvPicPr>
          <p:cNvPr id="12" name="movie_LDAaxis_right.avi">
            <a:hlinkClick r:id="" action="ppaction://media"/>
            <a:extLst>
              <a:ext uri="{FF2B5EF4-FFF2-40B4-BE49-F238E27FC236}">
                <a16:creationId xmlns:a16="http://schemas.microsoft.com/office/drawing/2014/main" id="{E84C1586-FEBB-3942-8F6A-829D5558689B}"/>
              </a:ext>
            </a:extLst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51600" y="1052614"/>
            <a:ext cx="3140082" cy="326957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E868C32-4C09-C94D-B24C-A483DA82FA69}"/>
              </a:ext>
            </a:extLst>
          </p:cNvPr>
          <p:cNvGrpSpPr/>
          <p:nvPr/>
        </p:nvGrpSpPr>
        <p:grpSpPr>
          <a:xfrm>
            <a:off x="2135698" y="1222617"/>
            <a:ext cx="7216775" cy="3214689"/>
            <a:chOff x="841375" y="807721"/>
            <a:chExt cx="7216775" cy="3214689"/>
          </a:xfrm>
        </p:grpSpPr>
        <p:pic>
          <p:nvPicPr>
            <p:cNvPr id="14" name="Picture 13" descr="Atlas_Initial_8CP_Right.tif">
              <a:extLst>
                <a:ext uri="{FF2B5EF4-FFF2-40B4-BE49-F238E27FC236}">
                  <a16:creationId xmlns:a16="http://schemas.microsoft.com/office/drawing/2014/main" id="{95546EF8-810A-184B-9253-78281386E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41375" y="807722"/>
              <a:ext cx="3571876" cy="3214688"/>
            </a:xfrm>
            <a:prstGeom prst="rect">
              <a:avLst/>
            </a:prstGeom>
          </p:spPr>
        </p:pic>
        <p:pic>
          <p:nvPicPr>
            <p:cNvPr id="15" name="Picture 14" descr="Atlas_Final_8CP_Right.tif">
              <a:extLst>
                <a:ext uri="{FF2B5EF4-FFF2-40B4-BE49-F238E27FC236}">
                  <a16:creationId xmlns:a16="http://schemas.microsoft.com/office/drawing/2014/main" id="{8DE15883-A611-334D-9CD4-69A30A1CD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86275" y="807721"/>
              <a:ext cx="3571875" cy="3214688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B17F6E8-5FA8-4F46-BDD4-1FD4785D27CE}"/>
              </a:ext>
            </a:extLst>
          </p:cNvPr>
          <p:cNvSpPr txBox="1"/>
          <p:nvPr/>
        </p:nvSpPr>
        <p:spPr>
          <a:xfrm>
            <a:off x="1556262" y="4691516"/>
            <a:ext cx="8229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ym typeface="Wingdings"/>
              </a:rPr>
              <a:t>Dimension</a:t>
            </a:r>
            <a:r>
              <a:rPr lang="en-US" b="1" dirty="0">
                <a:sym typeface="Wingdings"/>
              </a:rPr>
              <a:t> reduction</a:t>
            </a:r>
            <a:endParaRPr lang="en-US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E0A553-A2D8-184F-8724-8CE339B18893}"/>
              </a:ext>
            </a:extLst>
          </p:cNvPr>
          <p:cNvSpPr txBox="1"/>
          <p:nvPr/>
        </p:nvSpPr>
        <p:spPr>
          <a:xfrm>
            <a:off x="5855496" y="5308126"/>
            <a:ext cx="42154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Classification (leave-2-out) with 8 control points: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2FEC9758-15D1-CA46-A945-6F722028384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38903" y="5668960"/>
          <a:ext cx="3735048" cy="10838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9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8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8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1294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specificity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sensitivity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294">
                <a:tc>
                  <a:txBody>
                    <a:bodyPr/>
                    <a:lstStyle/>
                    <a:p>
                      <a:r>
                        <a:rPr lang="en-US" sz="1200" dirty="0"/>
                        <a:t>Max Likelihood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97% </a:t>
                      </a:r>
                      <a:r>
                        <a:rPr lang="en-US" sz="1000" dirty="0"/>
                        <a:t>(62/64)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100% </a:t>
                      </a:r>
                      <a:r>
                        <a:rPr lang="en-US" sz="1000" dirty="0"/>
                        <a:t>(64/64)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294">
                <a:tc>
                  <a:txBody>
                    <a:bodyPr/>
                    <a:lstStyle/>
                    <a:p>
                      <a:r>
                        <a:rPr lang="en-US" sz="1200" dirty="0"/>
                        <a:t>LDA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94% </a:t>
                      </a:r>
                      <a:r>
                        <a:rPr lang="en-US" sz="1000" dirty="0"/>
                        <a:t>(60/64)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89%</a:t>
                      </a:r>
                      <a:r>
                        <a:rPr lang="en-US" sz="1200" baseline="0" dirty="0"/>
                        <a:t> </a:t>
                      </a:r>
                      <a:r>
                        <a:rPr lang="en-US" sz="1000" baseline="0" dirty="0"/>
                        <a:t>(57/64)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3403334-7AB0-4F48-A116-42B37EA101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46400" y="317500"/>
            <a:ext cx="5745282" cy="381000"/>
          </a:xfrm>
        </p:spPr>
        <p:txBody>
          <a:bodyPr/>
          <a:lstStyle/>
          <a:p>
            <a:pPr lvl="0"/>
            <a:r>
              <a:rPr lang="fr-FR" dirty="0"/>
              <a:t>Approches géométriques en apprentissage</a:t>
            </a:r>
          </a:p>
        </p:txBody>
      </p:sp>
    </p:spTree>
    <p:extLst>
      <p:ext uri="{BB962C8B-B14F-4D97-AF65-F5344CB8AC3E}">
        <p14:creationId xmlns:p14="http://schemas.microsoft.com/office/powerpoint/2010/main" val="296077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4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55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video>
              <p:cMediaNode>
                <p:cTn id="56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 Durrleman</a:t>
            </a:r>
          </a:p>
        </p:txBody>
      </p:sp>
      <p:sp>
        <p:nvSpPr>
          <p:cNvPr id="25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1054687" y="317500"/>
            <a:ext cx="460422" cy="381000"/>
          </a:xfrm>
        </p:spPr>
        <p:txBody>
          <a:bodyPr/>
          <a:lstStyle/>
          <a:p>
            <a:fld id="{5EB9F81D-692D-E647-98C7-6298F146CF52}" type="slidenum">
              <a:rPr lang="en-US" smtClean="0"/>
              <a:t>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F1794C-5289-2146-96B7-93169E6FE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380" y="968991"/>
            <a:ext cx="10491241" cy="5857179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0DD627A-EF8F-CF4A-87E6-7E0B0246ED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46399" y="317500"/>
            <a:ext cx="5163279" cy="381000"/>
          </a:xfrm>
        </p:spPr>
        <p:txBody>
          <a:bodyPr/>
          <a:lstStyle/>
          <a:p>
            <a:pPr lvl="0"/>
            <a:r>
              <a:rPr lang="fr-FR" dirty="0"/>
              <a:t>Approches géométriques en apprentissage</a:t>
            </a:r>
          </a:p>
        </p:txBody>
      </p:sp>
    </p:spTree>
    <p:extLst>
      <p:ext uri="{BB962C8B-B14F-4D97-AF65-F5344CB8AC3E}">
        <p14:creationId xmlns:p14="http://schemas.microsoft.com/office/powerpoint/2010/main" val="3783835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S. </a:t>
            </a:r>
            <a:r>
              <a:rPr lang="en-US" err="1"/>
              <a:t>Durrleman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946399" y="317500"/>
            <a:ext cx="5409665" cy="381000"/>
          </a:xfrm>
        </p:spPr>
        <p:txBody>
          <a:bodyPr/>
          <a:lstStyle/>
          <a:p>
            <a:pPr lvl="0"/>
            <a:r>
              <a:rPr lang="fr-FR" dirty="0"/>
              <a:t>Approches géométriques en apprentissage</a:t>
            </a:r>
          </a:p>
        </p:txBody>
      </p:sp>
      <p:sp>
        <p:nvSpPr>
          <p:cNvPr id="7" name="Espace réservé de la date 2"/>
          <p:cNvSpPr txBox="1">
            <a:spLocks/>
          </p:cNvSpPr>
          <p:nvPr/>
        </p:nvSpPr>
        <p:spPr>
          <a:xfrm>
            <a:off x="711200" y="6381750"/>
            <a:ext cx="2692400" cy="287338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1pPr>
            <a:lvl2pPr marL="742950" indent="-28575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2pPr>
            <a:lvl3pPr marL="11430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3pPr>
            <a:lvl4pPr marL="16002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4pPr>
            <a:lvl5pPr marL="20574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9pPr>
          </a:lstStyle>
          <a:p>
            <a:fld id="{8A8AF659-D7FE-2849-A746-F4EF2D167B71}" type="datetime1">
              <a:rPr lang="fr-FR" altLang="x-none" sz="900" smtClean="0">
                <a:solidFill>
                  <a:schemeClr val="bg1"/>
                </a:solidFill>
              </a:rPr>
              <a:pPr/>
              <a:t>21/01/2019</a:t>
            </a:fld>
            <a:endParaRPr lang="fr-FR" altLang="x-none" sz="900">
              <a:solidFill>
                <a:schemeClr val="bg1"/>
              </a:solidFill>
            </a:endParaRPr>
          </a:p>
        </p:txBody>
      </p:sp>
      <p:sp>
        <p:nvSpPr>
          <p:cNvPr id="8" name="Espace réservé du pied de page 3"/>
          <p:cNvSpPr txBox="1">
            <a:spLocks/>
          </p:cNvSpPr>
          <p:nvPr/>
        </p:nvSpPr>
        <p:spPr>
          <a:xfrm>
            <a:off x="579438" y="6381750"/>
            <a:ext cx="107950" cy="28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1pPr>
            <a:lvl2pPr marL="742950" indent="-28575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2pPr>
            <a:lvl3pPr marL="11430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3pPr>
            <a:lvl4pPr marL="16002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4pPr>
            <a:lvl5pPr marL="20574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x-none" sz="90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9" name="Espace réservé du numéro de diapositive 4"/>
          <p:cNvSpPr txBox="1">
            <a:spLocks/>
          </p:cNvSpPr>
          <p:nvPr/>
        </p:nvSpPr>
        <p:spPr>
          <a:xfrm>
            <a:off x="430213" y="6381750"/>
            <a:ext cx="144462" cy="287338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1pPr>
            <a:lvl2pPr marL="742950" indent="-28575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2pPr>
            <a:lvl3pPr marL="11430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3pPr>
            <a:lvl4pPr marL="16002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4pPr>
            <a:lvl5pPr marL="20574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+mn-cs"/>
              </a:defRPr>
            </a:lvl9pPr>
          </a:lstStyle>
          <a:p>
            <a:fld id="{4D2697F1-A5A6-944D-BC47-86F073EA7582}" type="slidenum">
              <a:rPr lang="fr-FR" altLang="x-none" sz="900" smtClean="0">
                <a:solidFill>
                  <a:schemeClr val="bg1"/>
                </a:solidFill>
              </a:rPr>
              <a:pPr/>
              <a:t>9</a:t>
            </a:fld>
            <a:endParaRPr lang="fr-FR" altLang="x-none" sz="900">
              <a:solidFill>
                <a:schemeClr val="bg1"/>
              </a:solidFill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rot="20690600">
            <a:off x="2053531" y="1983227"/>
            <a:ext cx="5512777" cy="703843"/>
          </a:xfrm>
          <a:custGeom>
            <a:avLst/>
            <a:gdLst>
              <a:gd name="T0" fmla="*/ 0 w 6939858"/>
              <a:gd name="T1" fmla="*/ 96785 h 1254984"/>
              <a:gd name="T2" fmla="*/ 933658 w 6939858"/>
              <a:gd name="T3" fmla="*/ 24817 h 1254984"/>
              <a:gd name="T4" fmla="*/ 2917680 w 6939858"/>
              <a:gd name="T5" fmla="*/ 245685 h 1254984"/>
              <a:gd name="T6" fmla="*/ 4464050 w 6939858"/>
              <a:gd name="T7" fmla="*/ 198533 h 125498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939858" h="1254984">
                <a:moveTo>
                  <a:pt x="0" y="442268"/>
                </a:moveTo>
                <a:cubicBezTo>
                  <a:pt x="347749" y="221134"/>
                  <a:pt x="695498" y="0"/>
                  <a:pt x="1451474" y="113402"/>
                </a:cubicBezTo>
                <a:cubicBezTo>
                  <a:pt x="2207450" y="226804"/>
                  <a:pt x="3621125" y="990380"/>
                  <a:pt x="4535855" y="1122682"/>
                </a:cubicBezTo>
                <a:cubicBezTo>
                  <a:pt x="5450585" y="1254984"/>
                  <a:pt x="6939858" y="907217"/>
                  <a:pt x="6939858" y="907217"/>
                </a:cubicBezTo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/>
            <a:tailEnd type="stealth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pic>
        <p:nvPicPr>
          <p:cNvPr id="11" name="Image 29" descr="Multimodal_structure_retouch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20430" y="2008821"/>
            <a:ext cx="1178977" cy="79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30" descr="Multimodal_structure_retouch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8381" y="1646273"/>
            <a:ext cx="1178977" cy="79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27" descr="Multimodal_structure_retouch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44631" y="2188936"/>
            <a:ext cx="1178977" cy="79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Freeform 28"/>
          <p:cNvSpPr>
            <a:spLocks/>
          </p:cNvSpPr>
          <p:nvPr/>
        </p:nvSpPr>
        <p:spPr bwMode="auto">
          <a:xfrm rot="20416410">
            <a:off x="6792914" y="5618326"/>
            <a:ext cx="3978739" cy="395288"/>
          </a:xfrm>
          <a:custGeom>
            <a:avLst/>
            <a:gdLst>
              <a:gd name="T0" fmla="*/ 0 w 6939858"/>
              <a:gd name="T1" fmla="*/ 139303 h 1254984"/>
              <a:gd name="T2" fmla="*/ 786902 w 6939858"/>
              <a:gd name="T3" fmla="*/ 35719 h 1254984"/>
              <a:gd name="T4" fmla="*/ 2459069 w 6939858"/>
              <a:gd name="T5" fmla="*/ 353616 h 1254984"/>
              <a:gd name="T6" fmla="*/ 3762375 w 6939858"/>
              <a:gd name="T7" fmla="*/ 285750 h 125498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939858" h="1254984">
                <a:moveTo>
                  <a:pt x="0" y="442268"/>
                </a:moveTo>
                <a:cubicBezTo>
                  <a:pt x="347749" y="221134"/>
                  <a:pt x="695498" y="0"/>
                  <a:pt x="1451474" y="113402"/>
                </a:cubicBezTo>
                <a:cubicBezTo>
                  <a:pt x="2207450" y="226804"/>
                  <a:pt x="3621125" y="990380"/>
                  <a:pt x="4535855" y="1122682"/>
                </a:cubicBezTo>
                <a:cubicBezTo>
                  <a:pt x="5450585" y="1254984"/>
                  <a:pt x="6939858" y="907217"/>
                  <a:pt x="6939858" y="907217"/>
                </a:cubicBezTo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/>
            <a:tailEnd type="stealth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pic>
        <p:nvPicPr>
          <p:cNvPr id="15" name="Image 31" descr="Multimodal_structure_retouch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48749" y="5251846"/>
            <a:ext cx="1178977" cy="79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33" descr="Multimodal_structure_retouch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77087" y="5683646"/>
            <a:ext cx="1178977" cy="79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reeform 28"/>
          <p:cNvSpPr>
            <a:spLocks/>
          </p:cNvSpPr>
          <p:nvPr/>
        </p:nvSpPr>
        <p:spPr bwMode="auto">
          <a:xfrm rot="20416410">
            <a:off x="1854489" y="5362578"/>
            <a:ext cx="3652239" cy="395288"/>
          </a:xfrm>
          <a:custGeom>
            <a:avLst/>
            <a:gdLst>
              <a:gd name="T0" fmla="*/ 0 w 6939858"/>
              <a:gd name="T1" fmla="*/ 139303 h 1254984"/>
              <a:gd name="T2" fmla="*/ 671689 w 6939858"/>
              <a:gd name="T3" fmla="*/ 35719 h 1254984"/>
              <a:gd name="T4" fmla="*/ 2099027 w 6939858"/>
              <a:gd name="T5" fmla="*/ 353616 h 1254984"/>
              <a:gd name="T6" fmla="*/ 3211512 w 6939858"/>
              <a:gd name="T7" fmla="*/ 285750 h 125498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939858" h="1254984">
                <a:moveTo>
                  <a:pt x="0" y="442268"/>
                </a:moveTo>
                <a:cubicBezTo>
                  <a:pt x="347749" y="221134"/>
                  <a:pt x="695498" y="0"/>
                  <a:pt x="1451474" y="113402"/>
                </a:cubicBezTo>
                <a:cubicBezTo>
                  <a:pt x="2207450" y="226804"/>
                  <a:pt x="3621125" y="990380"/>
                  <a:pt x="4535855" y="1122682"/>
                </a:cubicBezTo>
                <a:cubicBezTo>
                  <a:pt x="5450585" y="1254984"/>
                  <a:pt x="6939858" y="907217"/>
                  <a:pt x="6939858" y="907217"/>
                </a:cubicBezTo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/>
            <a:tailEnd type="stealth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pic>
        <p:nvPicPr>
          <p:cNvPr id="18" name="Image 38" descr="Multimodal_structure_retouch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64574" y="5032311"/>
            <a:ext cx="1178977" cy="79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39" descr="Multimodal_structure_retouch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43658" y="5452832"/>
            <a:ext cx="1178977" cy="79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reeform 28"/>
          <p:cNvSpPr>
            <a:spLocks/>
          </p:cNvSpPr>
          <p:nvPr/>
        </p:nvSpPr>
        <p:spPr bwMode="auto">
          <a:xfrm rot="20740070">
            <a:off x="2525713" y="3686439"/>
            <a:ext cx="7145337" cy="393700"/>
          </a:xfrm>
          <a:custGeom>
            <a:avLst/>
            <a:gdLst>
              <a:gd name="T0" fmla="*/ 0 w 6939858"/>
              <a:gd name="T1" fmla="*/ 138744 h 1254984"/>
              <a:gd name="T2" fmla="*/ 1494450 w 6939858"/>
              <a:gd name="T3" fmla="*/ 35575 h 1254984"/>
              <a:gd name="T4" fmla="*/ 4670155 w 6939858"/>
              <a:gd name="T5" fmla="*/ 352196 h 1254984"/>
              <a:gd name="T6" fmla="*/ 7145337 w 6939858"/>
              <a:gd name="T7" fmla="*/ 284602 h 125498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939858" h="1254984">
                <a:moveTo>
                  <a:pt x="0" y="442268"/>
                </a:moveTo>
                <a:cubicBezTo>
                  <a:pt x="347749" y="221134"/>
                  <a:pt x="695498" y="0"/>
                  <a:pt x="1451474" y="113402"/>
                </a:cubicBezTo>
                <a:cubicBezTo>
                  <a:pt x="2207450" y="226804"/>
                  <a:pt x="3621125" y="990380"/>
                  <a:pt x="4535855" y="1122682"/>
                </a:cubicBezTo>
                <a:cubicBezTo>
                  <a:pt x="5450585" y="1254984"/>
                  <a:pt x="6939858" y="907217"/>
                  <a:pt x="6939858" y="907217"/>
                </a:cubicBezTo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/>
            <a:tailEnd type="stealth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1" name="ZoneTexte 1"/>
          <p:cNvSpPr txBox="1">
            <a:spLocks noChangeArrowheads="1"/>
          </p:cNvSpPr>
          <p:nvPr/>
        </p:nvSpPr>
        <p:spPr bwMode="auto">
          <a:xfrm>
            <a:off x="8832849" y="1274785"/>
            <a:ext cx="431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r>
              <a:rPr lang="fr-FR" altLang="x-none" sz="4000"/>
              <a:t>?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1054687" y="317500"/>
            <a:ext cx="460422" cy="381000"/>
          </a:xfrm>
        </p:spPr>
        <p:txBody>
          <a:bodyPr/>
          <a:lstStyle/>
          <a:p>
            <a:fld id="{AAE04B6E-F656-3642-8C08-4606CC38E81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70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06458 0.2604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" y="1300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-0.00078 -0.183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919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0.07175 0.2319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1" y="1159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-0.0888 -0.3159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0" y="-1581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0.09205 0.2194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1097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07407E-6 L -0.06523 -0.3289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5" y="-1645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7.40741E-7 L -0.00885 -0.1703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5 -0.17037 L -0.10091 -0.4256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2778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58 0.26041 L 1.25E-6 -4.81481E-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9" y="-12894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1838 L -0.07448 -0.43982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5" y="-12801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75 0.23194 L -1.25E-6 2.59259E-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4" y="-11597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8 -0.31598 L -0.16484 -0.5497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-1169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05 0.21944 L 2.5E-6 3.7037E-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0972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523 -0.32893 L -0.1194 -0.57245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-1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7" grpId="0" animBg="1"/>
      <p:bldP spid="20" grpId="0" animBg="1"/>
      <p:bldP spid="21" grpId="0"/>
    </p:bldLst>
  </p:timing>
</p:sld>
</file>

<file path=ppt/theme/theme1.xml><?xml version="1.0" encoding="utf-8"?>
<a:theme xmlns:a="http://schemas.openxmlformats.org/drawingml/2006/main" name="Couvertur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age contenu 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8919</TotalTime>
  <Words>740</Words>
  <Application>Microsoft Macintosh PowerPoint</Application>
  <PresentationFormat>Widescreen</PresentationFormat>
  <Paragraphs>169</Paragraphs>
  <Slides>18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ＭＳ Ｐゴシック</vt:lpstr>
      <vt:lpstr>Arial</vt:lpstr>
      <vt:lpstr>Calibri</vt:lpstr>
      <vt:lpstr>Calibri Light</vt:lpstr>
      <vt:lpstr>DIN-Regular</vt:lpstr>
      <vt:lpstr>Nexa Bold</vt:lpstr>
      <vt:lpstr>Nexa Light</vt:lpstr>
      <vt:lpstr>Tahoma</vt:lpstr>
      <vt:lpstr>Wingdings</vt:lpstr>
      <vt:lpstr>Couverture</vt:lpstr>
      <vt:lpstr>Page contenu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Stanley Durrleman</cp:lastModifiedBy>
  <cp:revision>380</cp:revision>
  <dcterms:created xsi:type="dcterms:W3CDTF">2017-03-27T13:14:26Z</dcterms:created>
  <dcterms:modified xsi:type="dcterms:W3CDTF">2019-01-21T14:53:44Z</dcterms:modified>
</cp:coreProperties>
</file>