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mp4" ContentType="video/unknown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2"/>
  </p:notesMasterIdLst>
  <p:handoutMasterIdLst>
    <p:handoutMasterId r:id="rId113"/>
  </p:handoutMasterIdLst>
  <p:sldIdLst>
    <p:sldId id="258" r:id="rId2"/>
    <p:sldId id="266" r:id="rId3"/>
    <p:sldId id="499" r:id="rId4"/>
    <p:sldId id="500" r:id="rId5"/>
    <p:sldId id="501" r:id="rId6"/>
    <p:sldId id="555" r:id="rId7"/>
    <p:sldId id="502" r:id="rId8"/>
    <p:sldId id="556" r:id="rId9"/>
    <p:sldId id="415" r:id="rId10"/>
    <p:sldId id="441" r:id="rId11"/>
    <p:sldId id="526" r:id="rId12"/>
    <p:sldId id="531" r:id="rId13"/>
    <p:sldId id="269" r:id="rId14"/>
    <p:sldId id="436" r:id="rId15"/>
    <p:sldId id="437" r:id="rId16"/>
    <p:sldId id="270" r:id="rId17"/>
    <p:sldId id="443" r:id="rId18"/>
    <p:sldId id="444" r:id="rId19"/>
    <p:sldId id="445" r:id="rId20"/>
    <p:sldId id="446" r:id="rId21"/>
    <p:sldId id="447" r:id="rId22"/>
    <p:sldId id="448" r:id="rId23"/>
    <p:sldId id="451" r:id="rId24"/>
    <p:sldId id="452" r:id="rId25"/>
    <p:sldId id="449" r:id="rId26"/>
    <p:sldId id="450" r:id="rId27"/>
    <p:sldId id="532" r:id="rId28"/>
    <p:sldId id="533" r:id="rId29"/>
    <p:sldId id="534" r:id="rId30"/>
    <p:sldId id="454" r:id="rId31"/>
    <p:sldId id="455" r:id="rId32"/>
    <p:sldId id="456" r:id="rId33"/>
    <p:sldId id="457" r:id="rId34"/>
    <p:sldId id="535" r:id="rId35"/>
    <p:sldId id="536" r:id="rId36"/>
    <p:sldId id="462" r:id="rId37"/>
    <p:sldId id="463" r:id="rId38"/>
    <p:sldId id="466" r:id="rId39"/>
    <p:sldId id="465" r:id="rId40"/>
    <p:sldId id="514" r:id="rId41"/>
    <p:sldId id="515" r:id="rId42"/>
    <p:sldId id="537" r:id="rId43"/>
    <p:sldId id="538" r:id="rId44"/>
    <p:sldId id="539" r:id="rId45"/>
    <p:sldId id="540" r:id="rId46"/>
    <p:sldId id="271" r:id="rId47"/>
    <p:sldId id="286" r:id="rId48"/>
    <p:sldId id="272" r:id="rId49"/>
    <p:sldId id="559" r:id="rId50"/>
    <p:sldId id="469" r:id="rId51"/>
    <p:sldId id="541" r:id="rId52"/>
    <p:sldId id="470" r:id="rId53"/>
    <p:sldId id="543" r:id="rId54"/>
    <p:sldId id="518" r:id="rId55"/>
    <p:sldId id="504" r:id="rId56"/>
    <p:sldId id="505" r:id="rId57"/>
    <p:sldId id="564" r:id="rId58"/>
    <p:sldId id="479" r:id="rId59"/>
    <p:sldId id="516" r:id="rId60"/>
    <p:sldId id="496" r:id="rId61"/>
    <p:sldId id="544" r:id="rId62"/>
    <p:sldId id="545" r:id="rId63"/>
    <p:sldId id="546" r:id="rId64"/>
    <p:sldId id="547" r:id="rId65"/>
    <p:sldId id="520" r:id="rId66"/>
    <p:sldId id="565" r:id="rId67"/>
    <p:sldId id="528" r:id="rId68"/>
    <p:sldId id="560" r:id="rId69"/>
    <p:sldId id="509" r:id="rId70"/>
    <p:sldId id="510" r:id="rId71"/>
    <p:sldId id="511" r:id="rId72"/>
    <p:sldId id="561" r:id="rId73"/>
    <p:sldId id="512" r:id="rId74"/>
    <p:sldId id="521" r:id="rId75"/>
    <p:sldId id="548" r:id="rId76"/>
    <p:sldId id="523" r:id="rId77"/>
    <p:sldId id="549" r:id="rId78"/>
    <p:sldId id="525" r:id="rId79"/>
    <p:sldId id="550" r:id="rId80"/>
    <p:sldId id="291" r:id="rId81"/>
    <p:sldId id="322" r:id="rId82"/>
    <p:sldId id="328" r:id="rId83"/>
    <p:sldId id="326" r:id="rId84"/>
    <p:sldId id="323" r:id="rId85"/>
    <p:sldId id="324" r:id="rId86"/>
    <p:sldId id="316" r:id="rId87"/>
    <p:sldId id="317" r:id="rId88"/>
    <p:sldId id="320" r:id="rId89"/>
    <p:sldId id="321" r:id="rId90"/>
    <p:sldId id="325" r:id="rId91"/>
    <p:sldId id="398" r:id="rId92"/>
    <p:sldId id="327" r:id="rId93"/>
    <p:sldId id="336" r:id="rId94"/>
    <p:sldId id="305" r:id="rId95"/>
    <p:sldId id="303" r:id="rId96"/>
    <p:sldId id="304" r:id="rId97"/>
    <p:sldId id="405" r:id="rId98"/>
    <p:sldId id="506" r:id="rId99"/>
    <p:sldId id="507" r:id="rId100"/>
    <p:sldId id="552" r:id="rId101"/>
    <p:sldId id="553" r:id="rId102"/>
    <p:sldId id="309" r:id="rId103"/>
    <p:sldId id="558" r:id="rId104"/>
    <p:sldId id="562" r:id="rId105"/>
    <p:sldId id="563" r:id="rId106"/>
    <p:sldId id="551" r:id="rId107"/>
    <p:sldId id="566" r:id="rId108"/>
    <p:sldId id="554" r:id="rId109"/>
    <p:sldId id="530" r:id="rId110"/>
    <p:sldId id="403" r:id="rId11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clrMru>
    <a:srgbClr val="0824F2"/>
    <a:srgbClr val="061B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9935" autoAdjust="0"/>
    <p:restoredTop sz="79487" autoAdjust="0"/>
  </p:normalViewPr>
  <p:slideViewPr>
    <p:cSldViewPr>
      <p:cViewPr varScale="1">
        <p:scale>
          <a:sx n="71" d="100"/>
          <a:sy n="71" d="100"/>
        </p:scale>
        <p:origin x="-70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0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0" Type="http://schemas.openxmlformats.org/officeDocument/2006/relationships/slide" Target="slides/slide109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11" Type="http://schemas.openxmlformats.org/officeDocument/2006/relationships/slide" Target="slides/slide110.xml"/><Relationship Id="rId112" Type="http://schemas.openxmlformats.org/officeDocument/2006/relationships/notesMaster" Target="notesMasters/notesMaster1.xml"/><Relationship Id="rId113" Type="http://schemas.openxmlformats.org/officeDocument/2006/relationships/handoutMaster" Target="handoutMasters/handoutMaster1.xml"/><Relationship Id="rId114" Type="http://schemas.openxmlformats.org/officeDocument/2006/relationships/printerSettings" Target="printerSettings/printerSettings1.bin"/><Relationship Id="rId115" Type="http://schemas.openxmlformats.org/officeDocument/2006/relationships/presProps" Target="presProps.xml"/><Relationship Id="rId116" Type="http://schemas.openxmlformats.org/officeDocument/2006/relationships/viewProps" Target="viewProps.xml"/><Relationship Id="rId117" Type="http://schemas.openxmlformats.org/officeDocument/2006/relationships/theme" Target="theme/theme1.xml"/><Relationship Id="rId11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jshalf:Desktop:SystemDataMovemen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Macintosh%20HD:Users:jshalf:Desktop:SystemDataMovemen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now</c:v>
                </c:pt>
              </c:strCache>
            </c:strRef>
          </c:tx>
          <c:spPr>
            <a:ln>
              <a:solidFill>
                <a:srgbClr val="0000FF"/>
              </a:solidFill>
            </a:ln>
          </c:spPr>
          <c:marker>
            <c:spPr>
              <a:solidFill>
                <a:srgbClr val="0000FF"/>
              </a:solidFill>
              <a:ln>
                <a:solidFill>
                  <a:srgbClr val="0000FF"/>
                </a:solidFill>
              </a:ln>
            </c:spPr>
          </c:marker>
          <c:cat>
            <c:strRef>
              <c:f>Sheet1!$A$2:$A$15</c:f>
              <c:strCache>
                <c:ptCount val="14"/>
                <c:pt idx="0">
                  <c:v>DP FLOP</c:v>
                </c:pt>
                <c:pt idx="2">
                  <c:v>Register</c:v>
                </c:pt>
                <c:pt idx="3">
                  <c:v> </c:v>
                </c:pt>
                <c:pt idx="4">
                  <c:v>1mm on-chip</c:v>
                </c:pt>
                <c:pt idx="5">
                  <c:v> </c:v>
                </c:pt>
                <c:pt idx="6">
                  <c:v>5mm on-chip</c:v>
                </c:pt>
                <c:pt idx="7">
                  <c:v> </c:v>
                </c:pt>
                <c:pt idx="8">
                  <c:v>Off-chip/DRAM</c:v>
                </c:pt>
                <c:pt idx="9">
                  <c:v> </c:v>
                </c:pt>
                <c:pt idx="10">
                  <c:v>local interconnect</c:v>
                </c:pt>
                <c:pt idx="11">
                  <c:v> </c:v>
                </c:pt>
                <c:pt idx="12">
                  <c:v>Cross system</c:v>
                </c:pt>
                <c:pt idx="13">
                  <c:v> 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100.0</c:v>
                </c:pt>
                <c:pt idx="1">
                  <c:v>100.0</c:v>
                </c:pt>
                <c:pt idx="2">
                  <c:v>3.5</c:v>
                </c:pt>
                <c:pt idx="3">
                  <c:v>3.5</c:v>
                </c:pt>
                <c:pt idx="4">
                  <c:v>6.0</c:v>
                </c:pt>
                <c:pt idx="5">
                  <c:v>6.0</c:v>
                </c:pt>
                <c:pt idx="6">
                  <c:v>30.0</c:v>
                </c:pt>
                <c:pt idx="7">
                  <c:v>30.0</c:v>
                </c:pt>
                <c:pt idx="8">
                  <c:v>2000.0</c:v>
                </c:pt>
                <c:pt idx="9">
                  <c:v>2000.0</c:v>
                </c:pt>
                <c:pt idx="10">
                  <c:v>2500.0</c:v>
                </c:pt>
                <c:pt idx="11">
                  <c:v>2500.0</c:v>
                </c:pt>
                <c:pt idx="12">
                  <c:v>3000.0</c:v>
                </c:pt>
                <c:pt idx="13">
                  <c:v>3000.0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</c:v>
                </c:pt>
              </c:strCache>
            </c:strRef>
          </c:tx>
          <c:spPr>
            <a:ln>
              <a:solidFill>
                <a:srgbClr val="008000"/>
              </a:solidFill>
            </a:ln>
          </c:spPr>
          <c:marker>
            <c:spPr>
              <a:solidFill>
                <a:srgbClr val="008000"/>
              </a:solidFill>
              <a:ln>
                <a:solidFill>
                  <a:srgbClr val="008000"/>
                </a:solidFill>
              </a:ln>
            </c:spPr>
          </c:marker>
          <c:cat>
            <c:strRef>
              <c:f>Sheet1!$A$2:$A$15</c:f>
              <c:strCache>
                <c:ptCount val="14"/>
                <c:pt idx="0">
                  <c:v>DP FLOP</c:v>
                </c:pt>
                <c:pt idx="2">
                  <c:v>Register</c:v>
                </c:pt>
                <c:pt idx="3">
                  <c:v> </c:v>
                </c:pt>
                <c:pt idx="4">
                  <c:v>1mm on-chip</c:v>
                </c:pt>
                <c:pt idx="5">
                  <c:v> </c:v>
                </c:pt>
                <c:pt idx="6">
                  <c:v>5mm on-chip</c:v>
                </c:pt>
                <c:pt idx="7">
                  <c:v> </c:v>
                </c:pt>
                <c:pt idx="8">
                  <c:v>Off-chip/DRAM</c:v>
                </c:pt>
                <c:pt idx="9">
                  <c:v> </c:v>
                </c:pt>
                <c:pt idx="10">
                  <c:v>local interconnect</c:v>
                </c:pt>
                <c:pt idx="11">
                  <c:v> </c:v>
                </c:pt>
                <c:pt idx="12">
                  <c:v>Cross system</c:v>
                </c:pt>
                <c:pt idx="13">
                  <c:v> </c:v>
                </c:pt>
              </c:strCache>
            </c:str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25.0</c:v>
                </c:pt>
                <c:pt idx="1">
                  <c:v>25.0</c:v>
                </c:pt>
                <c:pt idx="2">
                  <c:v>1.5</c:v>
                </c:pt>
                <c:pt idx="3">
                  <c:v>1.5</c:v>
                </c:pt>
                <c:pt idx="4">
                  <c:v>6.0</c:v>
                </c:pt>
                <c:pt idx="5">
                  <c:v>6.0</c:v>
                </c:pt>
                <c:pt idx="6">
                  <c:v>30.0</c:v>
                </c:pt>
                <c:pt idx="7">
                  <c:v>30.0</c:v>
                </c:pt>
                <c:pt idx="8">
                  <c:v>850.0</c:v>
                </c:pt>
                <c:pt idx="9">
                  <c:v>850.0</c:v>
                </c:pt>
                <c:pt idx="10">
                  <c:v>1000.0</c:v>
                </c:pt>
                <c:pt idx="11">
                  <c:v>1000.0</c:v>
                </c:pt>
                <c:pt idx="12">
                  <c:v>1500.0</c:v>
                </c:pt>
                <c:pt idx="13">
                  <c:v>1500.0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26110120"/>
        <c:axId val="-2026105528"/>
      </c:lineChart>
      <c:catAx>
        <c:axId val="-20261101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-2026105528"/>
        <c:crosses val="autoZero"/>
        <c:auto val="1"/>
        <c:lblAlgn val="ctr"/>
        <c:lblOffset val="100"/>
        <c:noMultiLvlLbl val="0"/>
      </c:catAx>
      <c:valAx>
        <c:axId val="-2026105528"/>
        <c:scaling>
          <c:logBase val="10.0"/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PicoJoules</a:t>
                </a:r>
              </a:p>
            </c:rich>
          </c:tx>
          <c:layout>
            <c:manualLayout>
              <c:xMode val="edge"/>
              <c:yMode val="edge"/>
              <c:x val="0.0262345679012346"/>
              <c:y val="0.3110979917423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261101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552043841742"/>
          <c:y val="0.385193383154038"/>
          <c:w val="0.133306722076407"/>
          <c:h val="0.165074261543897"/>
        </c:manualLayout>
      </c:layout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now</c:v>
                </c:pt>
              </c:strCache>
            </c:strRef>
          </c:tx>
          <c:spPr>
            <a:ln>
              <a:solidFill>
                <a:srgbClr val="0000FF"/>
              </a:solidFill>
            </a:ln>
          </c:spPr>
          <c:marker>
            <c:spPr>
              <a:solidFill>
                <a:srgbClr val="0000FF"/>
              </a:solidFill>
              <a:ln>
                <a:solidFill>
                  <a:srgbClr val="0000FF"/>
                </a:solidFill>
              </a:ln>
            </c:spPr>
          </c:marker>
          <c:cat>
            <c:strRef>
              <c:f>Sheet1!$A$2:$A$15</c:f>
              <c:strCache>
                <c:ptCount val="14"/>
                <c:pt idx="0">
                  <c:v>DP FLOP</c:v>
                </c:pt>
                <c:pt idx="2">
                  <c:v>Register</c:v>
                </c:pt>
                <c:pt idx="3">
                  <c:v> </c:v>
                </c:pt>
                <c:pt idx="4">
                  <c:v>1mm on-chip</c:v>
                </c:pt>
                <c:pt idx="5">
                  <c:v> </c:v>
                </c:pt>
                <c:pt idx="6">
                  <c:v>5mm on-chip</c:v>
                </c:pt>
                <c:pt idx="7">
                  <c:v> </c:v>
                </c:pt>
                <c:pt idx="8">
                  <c:v>Off-chip/DRAM</c:v>
                </c:pt>
                <c:pt idx="9">
                  <c:v> </c:v>
                </c:pt>
                <c:pt idx="10">
                  <c:v>local interconnect</c:v>
                </c:pt>
                <c:pt idx="11">
                  <c:v> </c:v>
                </c:pt>
                <c:pt idx="12">
                  <c:v>Cross system</c:v>
                </c:pt>
                <c:pt idx="13">
                  <c:v> 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100.0</c:v>
                </c:pt>
                <c:pt idx="1">
                  <c:v>100.0</c:v>
                </c:pt>
                <c:pt idx="2">
                  <c:v>3.5</c:v>
                </c:pt>
                <c:pt idx="3">
                  <c:v>3.5</c:v>
                </c:pt>
                <c:pt idx="4">
                  <c:v>6.0</c:v>
                </c:pt>
                <c:pt idx="5">
                  <c:v>6.0</c:v>
                </c:pt>
                <c:pt idx="6">
                  <c:v>30.0</c:v>
                </c:pt>
                <c:pt idx="7">
                  <c:v>30.0</c:v>
                </c:pt>
                <c:pt idx="8">
                  <c:v>2000.0</c:v>
                </c:pt>
                <c:pt idx="9">
                  <c:v>2000.0</c:v>
                </c:pt>
                <c:pt idx="10">
                  <c:v>2500.0</c:v>
                </c:pt>
                <c:pt idx="11">
                  <c:v>2500.0</c:v>
                </c:pt>
                <c:pt idx="12">
                  <c:v>3000.0</c:v>
                </c:pt>
                <c:pt idx="13">
                  <c:v>3000.0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</c:v>
                </c:pt>
              </c:strCache>
            </c:strRef>
          </c:tx>
          <c:spPr>
            <a:ln>
              <a:solidFill>
                <a:srgbClr val="008000"/>
              </a:solidFill>
            </a:ln>
          </c:spPr>
          <c:marker>
            <c:spPr>
              <a:solidFill>
                <a:srgbClr val="008000"/>
              </a:solidFill>
              <a:ln>
                <a:solidFill>
                  <a:srgbClr val="008000"/>
                </a:solidFill>
              </a:ln>
            </c:spPr>
          </c:marker>
          <c:cat>
            <c:strRef>
              <c:f>Sheet1!$A$2:$A$15</c:f>
              <c:strCache>
                <c:ptCount val="14"/>
                <c:pt idx="0">
                  <c:v>DP FLOP</c:v>
                </c:pt>
                <c:pt idx="2">
                  <c:v>Register</c:v>
                </c:pt>
                <c:pt idx="3">
                  <c:v> </c:v>
                </c:pt>
                <c:pt idx="4">
                  <c:v>1mm on-chip</c:v>
                </c:pt>
                <c:pt idx="5">
                  <c:v> </c:v>
                </c:pt>
                <c:pt idx="6">
                  <c:v>5mm on-chip</c:v>
                </c:pt>
                <c:pt idx="7">
                  <c:v> </c:v>
                </c:pt>
                <c:pt idx="8">
                  <c:v>Off-chip/DRAM</c:v>
                </c:pt>
                <c:pt idx="9">
                  <c:v> </c:v>
                </c:pt>
                <c:pt idx="10">
                  <c:v>local interconnect</c:v>
                </c:pt>
                <c:pt idx="11">
                  <c:v> </c:v>
                </c:pt>
                <c:pt idx="12">
                  <c:v>Cross system</c:v>
                </c:pt>
                <c:pt idx="13">
                  <c:v> </c:v>
                </c:pt>
              </c:strCache>
            </c:str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25.0</c:v>
                </c:pt>
                <c:pt idx="1">
                  <c:v>25.0</c:v>
                </c:pt>
                <c:pt idx="2">
                  <c:v>1.5</c:v>
                </c:pt>
                <c:pt idx="3">
                  <c:v>1.5</c:v>
                </c:pt>
                <c:pt idx="4">
                  <c:v>6.0</c:v>
                </c:pt>
                <c:pt idx="5">
                  <c:v>6.0</c:v>
                </c:pt>
                <c:pt idx="6">
                  <c:v>30.0</c:v>
                </c:pt>
                <c:pt idx="7">
                  <c:v>30.0</c:v>
                </c:pt>
                <c:pt idx="8">
                  <c:v>850.0</c:v>
                </c:pt>
                <c:pt idx="9">
                  <c:v>850.0</c:v>
                </c:pt>
                <c:pt idx="10">
                  <c:v>1000.0</c:v>
                </c:pt>
                <c:pt idx="11">
                  <c:v>1000.0</c:v>
                </c:pt>
                <c:pt idx="12">
                  <c:v>1500.0</c:v>
                </c:pt>
                <c:pt idx="13">
                  <c:v>1500.0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26063672"/>
        <c:axId val="-2026058888"/>
      </c:lineChart>
      <c:catAx>
        <c:axId val="-20260636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-2026058888"/>
        <c:crosses val="autoZero"/>
        <c:auto val="1"/>
        <c:lblAlgn val="ctr"/>
        <c:lblOffset val="100"/>
        <c:noMultiLvlLbl val="0"/>
      </c:catAx>
      <c:valAx>
        <c:axId val="-2026058888"/>
        <c:scaling>
          <c:logBase val="10.0"/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PicoJoules</a:t>
                </a:r>
              </a:p>
            </c:rich>
          </c:tx>
          <c:layout>
            <c:manualLayout>
              <c:xMode val="edge"/>
              <c:yMode val="edge"/>
              <c:x val="0.0262345679012346"/>
              <c:y val="0.3110979917423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260636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552043841742"/>
          <c:y val="0.385193383154038"/>
          <c:w val="0.133306722076407"/>
          <c:h val="0.165074261543897"/>
        </c:manualLayout>
      </c:layout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E49B3-93D5-0147-B19D-BB6E8CC8C533}" type="datetimeFigureOut">
              <a:rPr lang="en-US" smtClean="0"/>
              <a:t>1/25/16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AA59E-2B1F-9447-935C-5667B439B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9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650EA-0944-4F0A-B372-5D493974E0F3}" type="datetimeFigureOut">
              <a:rPr lang="en-US" smtClean="0"/>
              <a:pPr/>
              <a:t>1/25/16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DC26A-4628-467A-BDD3-FE7E900548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896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Relationship Id="rId3" Type="http://schemas.openxmlformats.org/officeDocument/2006/relationships/hyperlink" Target="http://graphics.pixar.com/library/CurlyHairA/paper.pdf" TargetMode="Externa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2008</a:t>
            </a:r>
            <a:r>
              <a:rPr lang="en-US" baseline="0" dirty="0" smtClean="0"/>
              <a:t> DARPA </a:t>
            </a:r>
            <a:r>
              <a:rPr lang="en-US" baseline="0" dirty="0" err="1" smtClean="0"/>
              <a:t>Exascale</a:t>
            </a:r>
            <a:r>
              <a:rPr lang="en-US" baseline="0" dirty="0" smtClean="0"/>
              <a:t> report has similar prediction:</a:t>
            </a:r>
          </a:p>
          <a:p>
            <a:r>
              <a:rPr lang="en-US" baseline="0" dirty="0" smtClean="0"/>
              <a:t>Gap between DRAM access time and flops will increase </a:t>
            </a:r>
          </a:p>
          <a:p>
            <a:r>
              <a:rPr lang="en-US" baseline="0" dirty="0" smtClean="0"/>
              <a:t>100x over coming decade to balance power usage between </a:t>
            </a:r>
          </a:p>
          <a:p>
            <a:r>
              <a:rPr lang="en-US" baseline="0" dirty="0" smtClean="0"/>
              <a:t>processors, DRAM</a:t>
            </a:r>
          </a:p>
          <a:p>
            <a:endParaRPr lang="en-US" baseline="0" dirty="0" smtClean="0"/>
          </a:p>
          <a:p>
            <a:r>
              <a:rPr lang="en-US" baseline="0" dirty="0" smtClean="0"/>
              <a:t>2011 NRC Report: “The Future of Computing Performance: Game Over or Next Level?”</a:t>
            </a:r>
          </a:p>
          <a:p>
            <a:r>
              <a:rPr lang="en-US" baseline="0" dirty="0" smtClean="0"/>
              <a:t>Millett and Fuller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DC26A-4628-467A-BDD3-FE7E900548B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9501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1pPr>
            <a:lvl2pPr marL="702756" indent="-270291" defTabSz="929501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2pPr>
            <a:lvl3pPr marL="1081164" indent="-216233" defTabSz="929501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3pPr>
            <a:lvl4pPr marL="1513629" indent="-216233" defTabSz="929501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4pPr>
            <a:lvl5pPr marL="1946095" indent="-216233" defTabSz="929501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5pPr>
            <a:lvl6pPr marL="2378560" indent="-216233" algn="l" defTabSz="929501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6pPr>
            <a:lvl7pPr marL="2811026" indent="-216233" algn="l" defTabSz="929501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7pPr>
            <a:lvl8pPr marL="3243491" indent="-216233" algn="l" defTabSz="929501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8pPr>
            <a:lvl9pPr marL="3675957" indent="-216233" algn="l" defTabSz="929501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900" b="0">
                <a:solidFill>
                  <a:schemeClr val="tx1"/>
                </a:solidFill>
                <a:latin typeface="Times New Roman" pitchFamily="18" charset="0"/>
              </a:rPr>
              <a:t>CS267 Lecture 2</a:t>
            </a:r>
          </a:p>
        </p:txBody>
      </p:sp>
      <p:sp>
        <p:nvSpPr>
          <p:cNvPr id="8704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9501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1pPr>
            <a:lvl2pPr marL="702756" indent="-270291" defTabSz="929501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2pPr>
            <a:lvl3pPr marL="1081164" indent="-216233" defTabSz="929501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3pPr>
            <a:lvl4pPr marL="1513629" indent="-216233" defTabSz="929501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4pPr>
            <a:lvl5pPr marL="1946095" indent="-216233" defTabSz="929501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5pPr>
            <a:lvl6pPr marL="2378560" indent="-216233" algn="l" defTabSz="929501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6pPr>
            <a:lvl7pPr marL="2811026" indent="-216233" algn="l" defTabSz="929501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7pPr>
            <a:lvl8pPr marL="3243491" indent="-216233" algn="l" defTabSz="929501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8pPr>
            <a:lvl9pPr marL="3675957" indent="-216233" algn="l" defTabSz="929501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1B2346B9-B965-47FB-A558-9B964E0C2A69}" type="slidenum">
              <a:rPr lang="en-US" sz="900" b="0">
                <a:solidFill>
                  <a:schemeClr val="tx1"/>
                </a:solidFill>
                <a:latin typeface="Times New Roman" pitchFamily="18" charset="0"/>
              </a:rPr>
              <a:pPr/>
              <a:t>18</a:t>
            </a:fld>
            <a:endParaRPr lang="en-US" sz="9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9501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1pPr>
            <a:lvl2pPr marL="702756" indent="-270291" defTabSz="929501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2pPr>
            <a:lvl3pPr marL="1081164" indent="-216233" defTabSz="929501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3pPr>
            <a:lvl4pPr marL="1513629" indent="-216233" defTabSz="929501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4pPr>
            <a:lvl5pPr marL="1946095" indent="-216233" defTabSz="929501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5pPr>
            <a:lvl6pPr marL="2378560" indent="-216233" algn="l" defTabSz="929501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6pPr>
            <a:lvl7pPr marL="2811026" indent="-216233" algn="l" defTabSz="929501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7pPr>
            <a:lvl8pPr marL="3243491" indent="-216233" algn="l" defTabSz="929501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8pPr>
            <a:lvl9pPr marL="3675957" indent="-216233" algn="l" defTabSz="929501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900" b="0">
                <a:solidFill>
                  <a:schemeClr val="tx1"/>
                </a:solidFill>
                <a:latin typeface="Times New Roman" pitchFamily="18" charset="0"/>
              </a:rPr>
              <a:t>CS267 Lecture 2</a:t>
            </a:r>
          </a:p>
        </p:txBody>
      </p:sp>
      <p:sp>
        <p:nvSpPr>
          <p:cNvPr id="8704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9501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1pPr>
            <a:lvl2pPr marL="702756" indent="-270291" defTabSz="929501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2pPr>
            <a:lvl3pPr marL="1081164" indent="-216233" defTabSz="929501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3pPr>
            <a:lvl4pPr marL="1513629" indent="-216233" defTabSz="929501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4pPr>
            <a:lvl5pPr marL="1946095" indent="-216233" defTabSz="929501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5pPr>
            <a:lvl6pPr marL="2378560" indent="-216233" algn="l" defTabSz="929501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6pPr>
            <a:lvl7pPr marL="2811026" indent="-216233" algn="l" defTabSz="929501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7pPr>
            <a:lvl8pPr marL="3243491" indent="-216233" algn="l" defTabSz="929501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8pPr>
            <a:lvl9pPr marL="3675957" indent="-216233" algn="l" defTabSz="929501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1B2346B9-B965-47FB-A558-9B964E0C2A69}" type="slidenum">
              <a:rPr lang="en-US" sz="900" b="0">
                <a:solidFill>
                  <a:schemeClr val="tx1"/>
                </a:solidFill>
                <a:latin typeface="Times New Roman" pitchFamily="18" charset="0"/>
              </a:rPr>
              <a:pPr/>
              <a:t>19</a:t>
            </a:fld>
            <a:endParaRPr lang="en-US" sz="9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9501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1pPr>
            <a:lvl2pPr marL="702756" indent="-270291" defTabSz="929501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2pPr>
            <a:lvl3pPr marL="1081164" indent="-216233" defTabSz="929501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3pPr>
            <a:lvl4pPr marL="1513629" indent="-216233" defTabSz="929501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4pPr>
            <a:lvl5pPr marL="1946095" indent="-216233" defTabSz="929501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5pPr>
            <a:lvl6pPr marL="2378560" indent="-216233" algn="l" defTabSz="929501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6pPr>
            <a:lvl7pPr marL="2811026" indent="-216233" algn="l" defTabSz="929501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7pPr>
            <a:lvl8pPr marL="3243491" indent="-216233" algn="l" defTabSz="929501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8pPr>
            <a:lvl9pPr marL="3675957" indent="-216233" algn="l" defTabSz="929501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900" b="0">
                <a:solidFill>
                  <a:schemeClr val="tx1"/>
                </a:solidFill>
                <a:latin typeface="Times New Roman" pitchFamily="18" charset="0"/>
              </a:rPr>
              <a:t>CS267 Lecture 2</a:t>
            </a:r>
          </a:p>
        </p:txBody>
      </p:sp>
      <p:sp>
        <p:nvSpPr>
          <p:cNvPr id="9216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9501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1pPr>
            <a:lvl2pPr marL="702756" indent="-270291" defTabSz="929501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2pPr>
            <a:lvl3pPr marL="1081164" indent="-216233" defTabSz="929501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3pPr>
            <a:lvl4pPr marL="1513629" indent="-216233" defTabSz="929501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4pPr>
            <a:lvl5pPr marL="1946095" indent="-216233" defTabSz="929501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5pPr>
            <a:lvl6pPr marL="2378560" indent="-216233" algn="l" defTabSz="929501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6pPr>
            <a:lvl7pPr marL="2811026" indent="-216233" algn="l" defTabSz="929501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7pPr>
            <a:lvl8pPr marL="3243491" indent="-216233" algn="l" defTabSz="929501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8pPr>
            <a:lvl9pPr marL="3675957" indent="-216233" algn="l" defTabSz="929501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AEB1130D-06BE-45D8-BDBA-DEAF381F226C}" type="slidenum">
              <a:rPr lang="en-US" sz="900" b="0">
                <a:solidFill>
                  <a:schemeClr val="tx1"/>
                </a:solidFill>
                <a:latin typeface="Times New Roman" pitchFamily="18" charset="0"/>
              </a:rPr>
              <a:pPr/>
              <a:t>20</a:t>
            </a:fld>
            <a:endParaRPr lang="en-US" sz="9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21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9501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1pPr>
            <a:lvl2pPr marL="702756" indent="-270291" defTabSz="929501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2pPr>
            <a:lvl3pPr marL="1081164" indent="-216233" defTabSz="929501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3pPr>
            <a:lvl4pPr marL="1513629" indent="-216233" defTabSz="929501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4pPr>
            <a:lvl5pPr marL="1946095" indent="-216233" defTabSz="929501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5pPr>
            <a:lvl6pPr marL="2378560" indent="-216233" algn="l" defTabSz="929501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6pPr>
            <a:lvl7pPr marL="2811026" indent="-216233" algn="l" defTabSz="929501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7pPr>
            <a:lvl8pPr marL="3243491" indent="-216233" algn="l" defTabSz="929501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8pPr>
            <a:lvl9pPr marL="3675957" indent="-216233" algn="l" defTabSz="929501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900" b="0">
                <a:solidFill>
                  <a:schemeClr val="tx1"/>
                </a:solidFill>
                <a:latin typeface="Times New Roman" pitchFamily="18" charset="0"/>
              </a:rPr>
              <a:t>CS267 Lecture 2</a:t>
            </a:r>
          </a:p>
        </p:txBody>
      </p:sp>
      <p:sp>
        <p:nvSpPr>
          <p:cNvPr id="9216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9501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1pPr>
            <a:lvl2pPr marL="702756" indent="-270291" defTabSz="929501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2pPr>
            <a:lvl3pPr marL="1081164" indent="-216233" defTabSz="929501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3pPr>
            <a:lvl4pPr marL="1513629" indent="-216233" defTabSz="929501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4pPr>
            <a:lvl5pPr marL="1946095" indent="-216233" defTabSz="929501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5pPr>
            <a:lvl6pPr marL="2378560" indent="-216233" algn="l" defTabSz="929501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6pPr>
            <a:lvl7pPr marL="2811026" indent="-216233" algn="l" defTabSz="929501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7pPr>
            <a:lvl8pPr marL="3243491" indent="-216233" algn="l" defTabSz="929501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8pPr>
            <a:lvl9pPr marL="3675957" indent="-216233" algn="l" defTabSz="929501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AEB1130D-06BE-45D8-BDBA-DEAF381F226C}" type="slidenum">
              <a:rPr lang="en-US" sz="900" b="0">
                <a:solidFill>
                  <a:schemeClr val="tx1"/>
                </a:solidFill>
                <a:latin typeface="Times New Roman" pitchFamily="18" charset="0"/>
              </a:rPr>
              <a:pPr/>
              <a:t>21</a:t>
            </a:fld>
            <a:endParaRPr lang="en-US" sz="9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21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Speedups</a:t>
            </a:r>
            <a:r>
              <a:rPr lang="en-US" baseline="0" dirty="0" smtClean="0"/>
              <a:t> are for very rectangular matrices, not square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DC26A-4628-467A-BDD3-FE7E900548B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7250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32 cores altogether</a:t>
            </a:r>
          </a:p>
          <a:p>
            <a:r>
              <a:rPr lang="en-US" dirty="0" smtClean="0"/>
              <a:t>Parallelism</a:t>
            </a:r>
            <a:r>
              <a:rPr lang="en-US" baseline="0" dirty="0" smtClean="0"/>
              <a:t> via Intel </a:t>
            </a:r>
            <a:r>
              <a:rPr lang="en-US" baseline="0" dirty="0" err="1" smtClean="0"/>
              <a:t>Cilk</a:t>
            </a:r>
            <a:r>
              <a:rPr lang="en-US" baseline="0" dirty="0" smtClean="0"/>
              <a:t> Plus</a:t>
            </a:r>
          </a:p>
          <a:p>
            <a:r>
              <a:rPr lang="en-US" baseline="0" dirty="0" smtClean="0"/>
              <a:t>Intel MKL version 10.3.6</a:t>
            </a:r>
          </a:p>
          <a:p>
            <a:r>
              <a:rPr lang="en-US" baseline="0" dirty="0" smtClean="0"/>
              <a:t>50 LOC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DC26A-4628-467A-BDD3-FE7E900548B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7611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SUMMA</a:t>
            </a:r>
            <a:r>
              <a:rPr lang="en-US" baseline="0" dirty="0" smtClean="0"/>
              <a:t> with more complicated implementation can attain bandwidth lower bound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DC26A-4628-467A-BDD3-FE7E900548B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48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err="1" smtClean="0"/>
              <a:t>ScaLAPACK</a:t>
            </a:r>
            <a:r>
              <a:rPr lang="en-US" dirty="0" smtClean="0"/>
              <a:t> assumes best block size chosen</a:t>
            </a:r>
          </a:p>
          <a:p>
            <a:r>
              <a:rPr lang="en-US" dirty="0" smtClean="0"/>
              <a:t>Many references, blue are ours</a:t>
            </a:r>
          </a:p>
          <a:p>
            <a:r>
              <a:rPr lang="en-US" dirty="0" smtClean="0"/>
              <a:t>LU: uses tournament pivoting, different stability,</a:t>
            </a:r>
            <a:r>
              <a:rPr lang="en-US" baseline="0" dirty="0" smtClean="0"/>
              <a:t> speedup up to 29X predicted on </a:t>
            </a:r>
            <a:r>
              <a:rPr lang="en-US" baseline="0" dirty="0" err="1" smtClean="0"/>
              <a:t>exascale</a:t>
            </a:r>
            <a:endParaRPr lang="en-US" dirty="0" smtClean="0"/>
          </a:p>
          <a:p>
            <a:r>
              <a:rPr lang="en-US" dirty="0" smtClean="0"/>
              <a:t>QR uses TSQR, speedup</a:t>
            </a:r>
            <a:r>
              <a:rPr lang="en-US" baseline="0" dirty="0" smtClean="0"/>
              <a:t> up to 8x on Intel </a:t>
            </a:r>
            <a:r>
              <a:rPr lang="en-US" baseline="0" dirty="0" err="1" smtClean="0"/>
              <a:t>Clovertown</a:t>
            </a:r>
            <a:r>
              <a:rPr lang="en-US" baseline="0" dirty="0" smtClean="0"/>
              <a:t>, 13x on Tesla, up on cloud</a:t>
            </a:r>
            <a:endParaRPr lang="en-US" dirty="0" smtClean="0"/>
          </a:p>
          <a:p>
            <a:r>
              <a:rPr lang="en-US" dirty="0" err="1" smtClean="0"/>
              <a:t>Symeig</a:t>
            </a:r>
            <a:r>
              <a:rPr lang="en-US" baseline="0" dirty="0" smtClean="0"/>
              <a:t> uses variant of SBR, speedup up to</a:t>
            </a:r>
            <a:r>
              <a:rPr lang="en-US" dirty="0" smtClean="0"/>
              <a:t> </a:t>
            </a:r>
            <a:r>
              <a:rPr lang="en-US" b="1" dirty="0" smtClean="0"/>
              <a:t>30x</a:t>
            </a:r>
            <a:r>
              <a:rPr lang="en-US" dirty="0" smtClean="0"/>
              <a:t> on AMD </a:t>
            </a:r>
            <a:r>
              <a:rPr lang="en-US" dirty="0" err="1" smtClean="0"/>
              <a:t>Magny-Cours</a:t>
            </a:r>
            <a:r>
              <a:rPr lang="en-US" dirty="0" smtClean="0"/>
              <a:t>, </a:t>
            </a:r>
            <a:r>
              <a:rPr lang="en-US" dirty="0" err="1" smtClean="0"/>
              <a:t>vs</a:t>
            </a:r>
            <a:r>
              <a:rPr lang="en-US" dirty="0" smtClean="0"/>
              <a:t> ACML 4.4</a:t>
            </a:r>
          </a:p>
          <a:p>
            <a:pPr lvl="1"/>
            <a:r>
              <a:rPr lang="en-US" dirty="0" smtClean="0"/>
              <a:t>n=12000, b=500, 6 threads</a:t>
            </a:r>
            <a:endParaRPr lang="en-US" baseline="0" dirty="0" smtClean="0"/>
          </a:p>
          <a:p>
            <a:r>
              <a:rPr lang="en-US" baseline="0" dirty="0" err="1" smtClean="0"/>
              <a:t>Nonsymeig</a:t>
            </a:r>
            <a:r>
              <a:rPr lang="en-US" baseline="0" dirty="0" smtClean="0"/>
              <a:t>, uses randomization in two ways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CS267 Lecture 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A5644A-7184-4478-A98B-0804BDABBC90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DC26A-4628-467A-BDD3-FE7E900548B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4852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SC’11 paper about need to fully utilize 3D torus network on BG/P to get this to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DC26A-4628-467A-BDD3-FE7E900548B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76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Still measures “communication”, just</a:t>
            </a:r>
            <a:r>
              <a:rPr lang="en-US" baseline="0" dirty="0" smtClean="0"/>
              <a:t> old fashioned kind</a:t>
            </a:r>
            <a:endParaRPr lang="en-US" dirty="0" smtClean="0"/>
          </a:p>
          <a:p>
            <a:r>
              <a:rPr lang="en-US" dirty="0" smtClean="0"/>
              <a:t>300 year</a:t>
            </a:r>
            <a:r>
              <a:rPr lang="en-US" baseline="0" dirty="0" smtClean="0"/>
              <a:t> old ring from Qing dynasty in China used by traders</a:t>
            </a:r>
          </a:p>
          <a:p>
            <a:r>
              <a:rPr lang="en-US" baseline="0" dirty="0" smtClean="0"/>
              <a:t>First wearable computer?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DC26A-4628-467A-BDD3-FE7E900548B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241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DARPA’s goal: 75 </a:t>
            </a:r>
            <a:r>
              <a:rPr lang="en-US" dirty="0" err="1" smtClean="0"/>
              <a:t>Gflops</a:t>
            </a:r>
            <a:r>
              <a:rPr lang="en-US" dirty="0" smtClean="0"/>
              <a:t>/Watt</a:t>
            </a:r>
          </a:p>
          <a:p>
            <a:r>
              <a:rPr lang="en-US" dirty="0" smtClean="0"/>
              <a:t>DOE’s goal: 1 </a:t>
            </a:r>
            <a:r>
              <a:rPr lang="en-US" dirty="0" err="1" smtClean="0"/>
              <a:t>Exaflop</a:t>
            </a:r>
            <a:r>
              <a:rPr lang="en-US" dirty="0" smtClean="0"/>
              <a:t>/20 </a:t>
            </a:r>
            <a:r>
              <a:rPr lang="en-US" dirty="0" err="1" smtClean="0"/>
              <a:t>Mwatts</a:t>
            </a:r>
            <a:r>
              <a:rPr lang="en-US" dirty="0" smtClean="0"/>
              <a:t> = 1e18/2e7 = 5e10 = 50e9 = 50 </a:t>
            </a:r>
            <a:r>
              <a:rPr lang="en-US" dirty="0" err="1" smtClean="0"/>
              <a:t>Gflops</a:t>
            </a:r>
            <a:r>
              <a:rPr lang="en-US" dirty="0" smtClean="0"/>
              <a:t>/Watt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DC26A-4628-467A-BDD3-FE7E900548B0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301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128 Nodes of Hopper, w9 = water simulation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DC26A-4628-467A-BDD3-FE7E900548B0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621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>
            <a:solidFill>
              <a:srgbClr val="000000"/>
            </a:solidFill>
          </a:ln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Oldest</a:t>
            </a:r>
            <a:r>
              <a:rPr lang="en-US" baseline="0" dirty="0" smtClean="0">
                <a:latin typeface="Arial" charset="0"/>
              </a:rPr>
              <a:t> reference for idea of tree: </a:t>
            </a:r>
            <a:r>
              <a:rPr lang="en-US" baseline="0" dirty="0" err="1" smtClean="0">
                <a:latin typeface="Arial" charset="0"/>
              </a:rPr>
              <a:t>Golub</a:t>
            </a:r>
            <a:r>
              <a:rPr lang="en-US" baseline="0" dirty="0" smtClean="0">
                <a:latin typeface="Arial" charset="0"/>
              </a:rPr>
              <a:t>/</a:t>
            </a:r>
            <a:r>
              <a:rPr lang="en-US" baseline="0" dirty="0" err="1" smtClean="0">
                <a:latin typeface="Arial" charset="0"/>
              </a:rPr>
              <a:t>Plemmons</a:t>
            </a:r>
            <a:r>
              <a:rPr lang="en-US" baseline="0" dirty="0" smtClean="0">
                <a:latin typeface="Arial" charset="0"/>
              </a:rPr>
              <a:t>/</a:t>
            </a:r>
            <a:r>
              <a:rPr lang="en-US" baseline="0" dirty="0" err="1" smtClean="0">
                <a:latin typeface="Arial" charset="0"/>
              </a:rPr>
              <a:t>Sameh</a:t>
            </a:r>
            <a:r>
              <a:rPr lang="en-US" baseline="0" dirty="0" smtClean="0">
                <a:latin typeface="Arial" charset="0"/>
              </a:rPr>
              <a:t> 1988,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latin typeface="Arial" charset="0"/>
              </a:rPr>
              <a:t>But didn’t avoid communication</a:t>
            </a:r>
            <a:endParaRPr lang="en-US" dirty="0" smtClean="0">
              <a:latin typeface="Arial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47A458-4E5B-40E3-B386-8D6E88787EC7}" type="slidenum">
              <a:rPr lang="en-US" smtClean="0"/>
              <a:pPr>
                <a:defRPr/>
              </a:pPr>
              <a:t>48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Transition: TSQR -&gt; CAQR</a:t>
            </a:r>
          </a:p>
          <a:p>
            <a:r>
              <a:rPr lang="en-US" dirty="0" smtClean="0"/>
              <a:t>Cloud: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Hadoop</a:t>
            </a:r>
            <a:r>
              <a:rPr lang="en-US" baseline="0" dirty="0" smtClean="0"/>
              <a:t> and Python based Dumbo </a:t>
            </a:r>
            <a:r>
              <a:rPr lang="en-US" baseline="0" dirty="0" err="1" smtClean="0"/>
              <a:t>MapReduce</a:t>
            </a:r>
            <a:r>
              <a:rPr lang="en-US" baseline="0" dirty="0" smtClean="0"/>
              <a:t> interface on 40-core </a:t>
            </a:r>
            <a:r>
              <a:rPr lang="en-US" baseline="0" dirty="0" err="1" smtClean="0"/>
              <a:t>mapreduce</a:t>
            </a:r>
            <a:r>
              <a:rPr lang="en-US" baseline="0" dirty="0" smtClean="0"/>
              <a:t> cluster at Stanford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DC26A-4628-467A-BDD3-FE7E900548B0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</a:rPr>
              <a:t>Grey Ballard, JD, Ben Lipshitz, Oded Schwartz, Sivan Toledo</a:t>
            </a:r>
          </a:p>
          <a:p>
            <a:r>
              <a:rPr lang="en-US">
                <a:latin typeface="Arial" charset="0"/>
              </a:rPr>
              <a:t>“Communication efficient Gaussian elimination with Partial Pivoting using</a:t>
            </a:r>
          </a:p>
          <a:p>
            <a:r>
              <a:rPr lang="en-US">
                <a:latin typeface="Arial" charset="0"/>
              </a:rPr>
              <a:t>a Shape Morphing Data Layout”</a:t>
            </a: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#Message = O(n^3/M) for columnwise-only format; recursive blocked too?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CS267 Lecture 2</a:t>
            </a:r>
            <a:endParaRPr lang="en-US"/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 eaLnBrk="0" hangingPunct="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49325" eaLnBrk="0" hangingPunct="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marL="1143000" indent="-228600" defTabSz="949325" eaLnBrk="0" hangingPunct="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marL="1600200" indent="-228600" defTabSz="949325" eaLnBrk="0" hangingPunct="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marL="2057400" indent="-228600" defTabSz="949325" eaLnBrk="0" hangingPunct="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fld id="{F3CF005E-26D8-8A4D-91DF-8DABB6C46BEF}" type="slidenum">
              <a:rPr lang="en-US" sz="900" b="0">
                <a:solidFill>
                  <a:schemeClr val="tx1"/>
                </a:solidFill>
                <a:latin typeface="Times New Roman" charset="0"/>
              </a:rPr>
              <a:pPr/>
              <a:t>53</a:t>
            </a:fld>
            <a:endParaRPr lang="en-US" sz="900" b="0">
              <a:solidFill>
                <a:schemeClr val="tx1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Jacob Scott’s thesis should remove</a:t>
            </a:r>
            <a:r>
              <a:rPr lang="en-US" baseline="0" dirty="0" smtClean="0"/>
              <a:t> assumptions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DC26A-4628-467A-BDD3-FE7E900548B0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069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 what BFS and DFS 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3A16B-AD19-2044-A862-BEAA455EE8C3}" type="slidenum">
              <a:rPr lang="en-US" smtClean="0">
                <a:solidFill>
                  <a:prstClr val="black"/>
                </a:solidFill>
              </a:rPr>
              <a:pPr/>
              <a:t>55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5560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2n^3/time 184% is at 7203 ours 7056 theirs (per node).</a:t>
            </a:r>
          </a:p>
          <a:p>
            <a:r>
              <a:rPr lang="en-US" dirty="0" smtClean="0"/>
              <a:t>Strong scaling range up to about p=1000</a:t>
            </a:r>
          </a:p>
          <a:p>
            <a:r>
              <a:rPr lang="en-US" dirty="0" smtClean="0"/>
              <a:t>Top on this plot: p = 7200, recent data up to 20K</a:t>
            </a:r>
          </a:p>
          <a:p>
            <a:endParaRPr lang="en-US" dirty="0" smtClean="0"/>
          </a:p>
          <a:p>
            <a:r>
              <a:rPr lang="en-US" dirty="0" smtClean="0"/>
              <a:t>2(.5)D-Strassen means 2(.5)D-outer, and </a:t>
            </a:r>
            <a:r>
              <a:rPr lang="en-US" dirty="0" err="1" smtClean="0"/>
              <a:t>Strassen</a:t>
            </a:r>
            <a:r>
              <a:rPr lang="en-US" dirty="0" smtClean="0"/>
              <a:t>-inner, on the small local matrices</a:t>
            </a:r>
          </a:p>
          <a:p>
            <a:r>
              <a:rPr lang="en-US" dirty="0" smtClean="0"/>
              <a:t>Strassen-2D means x</a:t>
            </a:r>
            <a:r>
              <a:rPr lang="en-US" baseline="0" dirty="0" smtClean="0"/>
              <a:t> DFS </a:t>
            </a:r>
            <a:r>
              <a:rPr lang="en-US" baseline="0" dirty="0" err="1" smtClean="0"/>
              <a:t>Strassen</a:t>
            </a:r>
            <a:r>
              <a:rPr lang="en-US" baseline="0" dirty="0" smtClean="0"/>
              <a:t> steps, followed by 2D classical for the 7^x </a:t>
            </a:r>
            <a:r>
              <a:rPr lang="en-US" baseline="0" dirty="0" err="1" smtClean="0"/>
              <a:t>subproblems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For details, see SC12 talk by Grey Ballard on CAPS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about the rest of Linear Algebra:</a:t>
            </a:r>
          </a:p>
          <a:p>
            <a:r>
              <a:rPr lang="en-US" baseline="0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CS267 Lecture 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A49AD85-19F3-4FEB-898F-F699572E6052}" type="slidenum">
              <a:rPr lang="he-IL" smtClean="0"/>
              <a:pPr>
                <a:defRPr/>
              </a:pPr>
              <a:t>56</a:t>
            </a:fld>
            <a:endParaRPr 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4848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DC-APSP = Divide-and-conquer</a:t>
            </a:r>
            <a:r>
              <a:rPr lang="en-US" baseline="0" dirty="0" smtClean="0"/>
              <a:t> – All-Pairs-Shortest-Path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DC26A-4628-467A-BDD3-FE7E900548B0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94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</a:rPr>
              <a:t>Sparsity-independent means that you can’t see (for free) if there is a permutation that</a:t>
            </a:r>
          </a:p>
          <a:p>
            <a:r>
              <a:rPr lang="en-US">
                <a:latin typeface="Arial" charset="0"/>
              </a:rPr>
              <a:t>makes both A and B block-diagonal, so no communication necessary.</a:t>
            </a: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CS267 Lecture 2</a:t>
            </a:r>
            <a:endParaRPr lang="en-US"/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 eaLnBrk="0" hangingPunct="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49325" eaLnBrk="0" hangingPunct="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marL="1143000" indent="-228600" defTabSz="949325" eaLnBrk="0" hangingPunct="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marL="1600200" indent="-228600" defTabSz="949325" eaLnBrk="0" hangingPunct="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marL="2057400" indent="-228600" defTabSz="949325" eaLnBrk="0" hangingPunct="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fld id="{6A15DB09-558E-5340-9FA1-BD7229B9D07C}" type="slidenum">
              <a:rPr lang="en-US" sz="900" b="0">
                <a:solidFill>
                  <a:schemeClr val="tx1"/>
                </a:solidFill>
                <a:latin typeface="Times New Roman" charset="0"/>
              </a:rPr>
              <a:pPr/>
              <a:t>64</a:t>
            </a:fld>
            <a:endParaRPr lang="en-US" sz="900" b="0">
              <a:solidFill>
                <a:schemeClr val="tx1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2008</a:t>
            </a:r>
            <a:r>
              <a:rPr lang="en-US" baseline="0" dirty="0" smtClean="0"/>
              <a:t> DARPA </a:t>
            </a:r>
            <a:r>
              <a:rPr lang="en-US" baseline="0" dirty="0" err="1" smtClean="0"/>
              <a:t>Exascale</a:t>
            </a:r>
            <a:r>
              <a:rPr lang="en-US" baseline="0" dirty="0" smtClean="0"/>
              <a:t> report has similar prediction:</a:t>
            </a:r>
          </a:p>
          <a:p>
            <a:r>
              <a:rPr lang="en-US" baseline="0" dirty="0" smtClean="0"/>
              <a:t>Gap between DRAM access time and flops will increase </a:t>
            </a:r>
          </a:p>
          <a:p>
            <a:r>
              <a:rPr lang="en-US" baseline="0" dirty="0" smtClean="0"/>
              <a:t>100x over coming decade to balance power usage between </a:t>
            </a:r>
          </a:p>
          <a:p>
            <a:r>
              <a:rPr lang="en-US" baseline="0" dirty="0" smtClean="0"/>
              <a:t>processors, DRAM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DC26A-4628-467A-BDD3-FE7E900548B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Qbox</a:t>
            </a:r>
            <a:r>
              <a:rPr lang="en-US" dirty="0" smtClean="0"/>
              <a:t> </a:t>
            </a:r>
            <a:r>
              <a:rPr lang="en-US" baseline="0" dirty="0" smtClean="0"/>
              <a:t>code – Francois </a:t>
            </a:r>
            <a:r>
              <a:rPr lang="en-US" baseline="0" dirty="0" err="1" smtClean="0"/>
              <a:t>Gygi</a:t>
            </a:r>
            <a:r>
              <a:rPr lang="en-US" baseline="0" dirty="0" smtClean="0"/>
              <a:t> @ UC Davis, also LLNL, first principle molecular dynamics, </a:t>
            </a:r>
          </a:p>
          <a:p>
            <a:r>
              <a:rPr lang="en-US" baseline="0" dirty="0" smtClean="0"/>
              <a:t>    uses Density Functional Theory to solve Kohn Sham equations, won Gordon Bell Prize in 2006 </a:t>
            </a:r>
          </a:p>
          <a:p>
            <a:r>
              <a:rPr lang="en-US" baseline="0" dirty="0" smtClean="0"/>
              <a:t>CTF – Cyclops Tensor Framework,</a:t>
            </a:r>
          </a:p>
          <a:p>
            <a:r>
              <a:rPr lang="en-US" baseline="0" dirty="0" smtClean="0"/>
              <a:t>            faster symmetric tensor contractions for “coupled cluster” electronic structure calculations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DC26A-4628-467A-BDD3-FE7E900548B0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942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Qbox</a:t>
            </a:r>
            <a:r>
              <a:rPr lang="en-US" dirty="0" smtClean="0"/>
              <a:t> </a:t>
            </a:r>
            <a:r>
              <a:rPr lang="en-US" baseline="0" dirty="0" smtClean="0"/>
              <a:t>code – Francois </a:t>
            </a:r>
            <a:r>
              <a:rPr lang="en-US" baseline="0" dirty="0" err="1" smtClean="0"/>
              <a:t>Gygi</a:t>
            </a:r>
            <a:r>
              <a:rPr lang="en-US" baseline="0" dirty="0" smtClean="0"/>
              <a:t> @ UC Davis, also LLNL, first principle molecular dynamics, </a:t>
            </a:r>
          </a:p>
          <a:p>
            <a:r>
              <a:rPr lang="en-US" baseline="0" dirty="0" smtClean="0"/>
              <a:t>    uses Density Functional Theory to solve Kohn Sham equations, won Gordon Bell Prize in 2006 </a:t>
            </a:r>
          </a:p>
          <a:p>
            <a:r>
              <a:rPr lang="en-US" baseline="0" dirty="0" smtClean="0"/>
              <a:t>CTF – Cyclops Tensor Framework,</a:t>
            </a:r>
          </a:p>
          <a:p>
            <a:r>
              <a:rPr lang="en-US" baseline="0" dirty="0" smtClean="0"/>
              <a:t>            faster symmetric tensor contractions for “coupled cluster” electronic structure calculations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DC26A-4628-467A-BDD3-FE7E900548B0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942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DC26A-4628-467A-BDD3-FE7E900548B0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Intrepid: 163,480 core IBM BG/P at Argonne NL </a:t>
            </a:r>
            <a:r>
              <a:rPr lang="en-US" baseline="0" dirty="0" smtClean="0"/>
              <a:t> (ALCF)</a:t>
            </a:r>
            <a:endParaRPr lang="en-US" dirty="0" smtClean="0"/>
          </a:p>
          <a:p>
            <a:r>
              <a:rPr lang="en-US" dirty="0" smtClean="0"/>
              <a:t>Each node is one quad-core in a 3D torus</a:t>
            </a:r>
          </a:p>
          <a:p>
            <a:endParaRPr lang="en-US" dirty="0" smtClean="0"/>
          </a:p>
          <a:p>
            <a:r>
              <a:rPr lang="en-US" dirty="0" smtClean="0"/>
              <a:t>C=1(tree) uses special</a:t>
            </a:r>
            <a:r>
              <a:rPr lang="en-US" baseline="0" dirty="0" smtClean="0"/>
              <a:t> HW collective network, (no tree) just used regular 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DC26A-4628-467A-BDD3-FE7E900548B0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863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Gravity – astrophysical simulation (even if BH or FMM, direct</a:t>
            </a:r>
            <a:r>
              <a:rPr lang="en-US" baseline="0" dirty="0" smtClean="0"/>
              <a:t> method for nearby particles)(GB Prize 1992)</a:t>
            </a:r>
          </a:p>
          <a:p>
            <a:r>
              <a:rPr lang="en-US" dirty="0" smtClean="0"/>
              <a:t>Vortex particular simulation of turbulence (GB 2009)</a:t>
            </a:r>
          </a:p>
          <a:p>
            <a:r>
              <a:rPr lang="en-US" dirty="0" smtClean="0"/>
              <a:t>Molecular</a:t>
            </a:r>
            <a:r>
              <a:rPr lang="en-US" baseline="0" dirty="0" smtClean="0"/>
              <a:t> dynamics common in chemistry, biology</a:t>
            </a:r>
          </a:p>
          <a:p>
            <a:r>
              <a:rPr lang="en-US" baseline="0" dirty="0" smtClean="0"/>
              <a:t>Plasmas in astrophysics</a:t>
            </a:r>
          </a:p>
          <a:p>
            <a:r>
              <a:rPr lang="en-US" baseline="0" dirty="0" smtClean="0"/>
              <a:t>Electron-beam lithography: EE colleagues in Cory Hall </a:t>
            </a:r>
          </a:p>
          <a:p>
            <a:r>
              <a:rPr lang="en-US" baseline="0" dirty="0" smtClean="0"/>
              <a:t>   use it to simulation new ways of building chips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Hair, in graphics (Pixar) – use n-body now</a:t>
            </a:r>
          </a:p>
          <a:p>
            <a:r>
              <a:rPr lang="en-US" dirty="0" smtClean="0"/>
              <a:t>   (former CS267</a:t>
            </a:r>
            <a:r>
              <a:rPr lang="en-US" baseline="0" dirty="0" smtClean="0"/>
              <a:t> </a:t>
            </a:r>
            <a:r>
              <a:rPr lang="en-US" dirty="0" smtClean="0"/>
              <a:t>GSI worked on improving</a:t>
            </a:r>
            <a:r>
              <a:rPr lang="en-US" baseline="0" dirty="0" smtClean="0"/>
              <a:t> their algorithm,</a:t>
            </a:r>
          </a:p>
          <a:p>
            <a:r>
              <a:rPr lang="en-US" baseline="0" dirty="0" smtClean="0"/>
              <a:t>    will appear in an upcoming movie, not FMM yet, mostly </a:t>
            </a:r>
          </a:p>
          <a:p>
            <a:r>
              <a:rPr lang="en-US" baseline="0" dirty="0" smtClean="0"/>
              <a:t>    nearest neighbor)</a:t>
            </a:r>
          </a:p>
          <a:p>
            <a:r>
              <a:rPr lang="en-US" baseline="0" dirty="0" smtClean="0"/>
              <a:t>   Princess Merida in Brave (Disney)</a:t>
            </a:r>
          </a:p>
          <a:p>
            <a:endParaRPr lang="en-US" baseline="0" dirty="0" smtClean="0"/>
          </a:p>
          <a:p>
            <a:r>
              <a:rPr lang="en-US" baseline="0" dirty="0" smtClean="0"/>
              <a:t>Email from Michael Driscoll (4/1/14)</a:t>
            </a:r>
          </a:p>
          <a:p>
            <a:r>
              <a:rPr lang="en-US" dirty="0" smtClean="0"/>
              <a:t>Most everything about the simulator is public, except the code. It's described in detail in this paper:</a:t>
            </a:r>
          </a:p>
          <a:p>
            <a:r>
              <a:rPr lang="en-US" dirty="0" smtClean="0">
                <a:hlinkClick r:id="rId3"/>
              </a:rPr>
              <a:t>http://graphics.pixar.com/library/CurlyHairA/paper.pdf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It was developed for Brave, and it's been used on most productions since. Merida, the protagonist in Brave, has about 44.5K hair-points, with about 40-200 points/hair (Table 2 in the paper). The number of point-point interactions changes over time but I'd guess there can be thousands or tens-of-thousands total, per </a:t>
            </a:r>
            <a:r>
              <a:rPr lang="en-US" dirty="0" err="1" smtClean="0"/>
              <a:t>timestep</a:t>
            </a:r>
            <a:r>
              <a:rPr lang="en-US" dirty="0" smtClean="0"/>
              <a:t>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764CD3-E0DE-2A40-887C-6E17FE2B5190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846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there are infinitely many subgroups H, but only finitely</a:t>
            </a:r>
            <a:r>
              <a:rPr lang="en-US" baseline="0" dirty="0" smtClean="0"/>
              <a:t> many possible constraints</a:t>
            </a:r>
          </a:p>
          <a:p>
            <a:r>
              <a:rPr lang="en-US" baseline="0" dirty="0" smtClean="0"/>
              <a:t>Michael Chris (UCB), Terry Tao (UCLA), Anthony </a:t>
            </a:r>
            <a:r>
              <a:rPr lang="en-US" baseline="0" dirty="0" err="1" smtClean="0"/>
              <a:t>Carbery</a:t>
            </a:r>
            <a:r>
              <a:rPr lang="en-US" baseline="0" dirty="0" smtClean="0"/>
              <a:t> (Edinburgh), Jonathan Bennett (Birmingham),  </a:t>
            </a:r>
          </a:p>
          <a:p>
            <a:r>
              <a:rPr lang="en-US" baseline="0" dirty="0" smtClean="0"/>
              <a:t>Published in Geometric Functional Analysis, 2008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DC26A-4628-467A-BDD3-FE7E900548B0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577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real “relaxation” is </a:t>
            </a:r>
            <a:r>
              <a:rPr lang="en-US" dirty="0" err="1" smtClean="0"/>
              <a:t>Tarski</a:t>
            </a:r>
            <a:r>
              <a:rPr lang="en-US" baseline="0" dirty="0" smtClean="0"/>
              <a:t> decidable.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DC26A-4628-467A-BDD3-FE7E900548B0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0522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Qbox</a:t>
            </a:r>
            <a:r>
              <a:rPr lang="en-US" dirty="0" smtClean="0"/>
              <a:t> </a:t>
            </a:r>
            <a:r>
              <a:rPr lang="en-US" baseline="0" dirty="0" smtClean="0"/>
              <a:t>code – Francois </a:t>
            </a:r>
            <a:r>
              <a:rPr lang="en-US" baseline="0" dirty="0" err="1" smtClean="0"/>
              <a:t>Gygi</a:t>
            </a:r>
            <a:r>
              <a:rPr lang="en-US" baseline="0" dirty="0" smtClean="0"/>
              <a:t> @ UC Davis, also LLNL, first principle molecular dynamics, </a:t>
            </a:r>
          </a:p>
          <a:p>
            <a:r>
              <a:rPr lang="en-US" baseline="0" dirty="0" smtClean="0"/>
              <a:t>    uses Density Functional Theory to solve Kohn Sham equations, won Gordon Bell Prize in 2006 </a:t>
            </a:r>
          </a:p>
          <a:p>
            <a:r>
              <a:rPr lang="en-US" baseline="0" dirty="0" smtClean="0"/>
              <a:t>CTF – Cyclops Tensor Framework,</a:t>
            </a:r>
          </a:p>
          <a:p>
            <a:r>
              <a:rPr lang="en-US" baseline="0" dirty="0" smtClean="0"/>
              <a:t>            faster symmetric tensor contractions for “coupled cluster” electronic structure calculations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DC26A-4628-467A-BDD3-FE7E900548B0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942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DC26A-4628-467A-BDD3-FE7E900548B0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/>
              <a:t>Well</a:t>
            </a:r>
            <a:r>
              <a:rPr lang="en-US" sz="2000" baseline="0" dirty="0" smtClean="0"/>
              <a:t> – partitioned = </a:t>
            </a:r>
            <a:r>
              <a:rPr lang="en-US" sz="2000" dirty="0" smtClean="0"/>
              <a:t> modest surface-to-volume ratio</a:t>
            </a:r>
            <a:endParaRPr lang="en-US" sz="19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900" dirty="0" smtClean="0"/>
              <a:t>See bebop.cs.berkeley.edu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900" dirty="0" smtClean="0"/>
              <a:t>CG: [van Rosendale, 83], [</a:t>
            </a:r>
            <a:r>
              <a:rPr lang="en-US" sz="1900" dirty="0" err="1" smtClean="0"/>
              <a:t>Chronopoulos</a:t>
            </a:r>
            <a:r>
              <a:rPr lang="en-US" sz="1900" dirty="0" smtClean="0"/>
              <a:t> and Gear, 89]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900" dirty="0" smtClean="0"/>
              <a:t>GMRES: [Walker, 88], [</a:t>
            </a:r>
            <a:r>
              <a:rPr lang="en-US" sz="1900" dirty="0" err="1" smtClean="0"/>
              <a:t>Joubert</a:t>
            </a:r>
            <a:r>
              <a:rPr lang="en-US" sz="1900" dirty="0" smtClean="0"/>
              <a:t> and Carey, 92], [</a:t>
            </a:r>
            <a:r>
              <a:rPr lang="en-US" sz="1900" dirty="0" err="1" smtClean="0"/>
              <a:t>Bai</a:t>
            </a:r>
            <a:r>
              <a:rPr lang="en-US" sz="1900" dirty="0" smtClean="0"/>
              <a:t> et al., 94]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DC26A-4628-467A-BDD3-FE7E900548B0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DC26A-4628-467A-BDD3-FE7E900548B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644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C. J. Pfeifer, Data flow and storage allocation for the PDQ-5 program</a:t>
            </a:r>
            <a:br>
              <a:rPr lang="en-US" dirty="0" smtClean="0"/>
            </a:br>
            <a:r>
              <a:rPr lang="en-US" dirty="0" smtClean="0"/>
              <a:t>on the Philco-2000, Comm. ACM 6, No. 7 (1963), 365366.</a:t>
            </a:r>
          </a:p>
          <a:p>
            <a:endParaRPr lang="en-US" dirty="0" smtClean="0"/>
          </a:p>
          <a:p>
            <a:r>
              <a:rPr lang="en-US" dirty="0" smtClean="0"/>
              <a:t>Referred to in paper by </a:t>
            </a:r>
            <a:r>
              <a:rPr lang="en-US" dirty="0" err="1" smtClean="0"/>
              <a:t>Leiserson</a:t>
            </a:r>
            <a:r>
              <a:rPr lang="en-US" dirty="0" smtClean="0"/>
              <a:t>/</a:t>
            </a:r>
            <a:r>
              <a:rPr lang="en-US" dirty="0" err="1" smtClean="0"/>
              <a:t>Rao</a:t>
            </a:r>
            <a:r>
              <a:rPr lang="en-US" dirty="0" smtClean="0"/>
              <a:t>/Toledo/ in 1993 paper </a:t>
            </a:r>
            <a:r>
              <a:rPr lang="en-US" smtClean="0"/>
              <a:t>on blocking covers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DC26A-4628-467A-BDD3-FE7E900548B0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Red needed for k=1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Green also needed for k=2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Blue also needed for k=3</a:t>
            </a:r>
          </a:p>
        </p:txBody>
      </p:sp>
      <p:sp>
        <p:nvSpPr>
          <p:cNvPr id="30310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3992">
              <a:defRPr/>
            </a:pPr>
            <a:fld id="{9D58864D-29E8-4E5F-9B53-C24FEDD6ADF1}" type="slidenum">
              <a:rPr lang="en-US" smtClean="0"/>
              <a:pPr defTabSz="893992">
                <a:defRPr/>
              </a:pPr>
              <a:t>93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 Matrix</a:t>
            </a:r>
            <a:r>
              <a:rPr lang="en-US" baseline="0" dirty="0" smtClean="0"/>
              <a:t> pde900, U Florida collection,</a:t>
            </a:r>
            <a:r>
              <a:rPr lang="en-US" dirty="0" smtClean="0"/>
              <a:t> 2D Model problem, </a:t>
            </a:r>
            <a:r>
              <a:rPr lang="en-US" dirty="0" err="1" smtClean="0"/>
              <a:t>Nx</a:t>
            </a:r>
            <a:r>
              <a:rPr lang="en-US" dirty="0" smtClean="0"/>
              <a:t>=30,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Ny</a:t>
            </a:r>
            <a:r>
              <a:rPr lang="en-US" baseline="0" dirty="0" smtClean="0"/>
              <a:t>=30, non-normal.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Cond ~ 120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DC26A-4628-467A-BDD3-FE7E900548B0}" type="slidenum">
              <a:rPr lang="en-US" smtClean="0"/>
              <a:pPr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9381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47856-6065-4A7E-A8BB-4EEBC5A1204C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59008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CA-BICGSTAB improves aggregate performance - degrees of freedom solved per second close to linear </a:t>
            </a:r>
            <a:endParaRPr lang="en-US" dirty="0" smtClean="0">
              <a:latin typeface="Calibri" charset="0"/>
            </a:endParaRPr>
          </a:p>
          <a:p>
            <a:pPr>
              <a:spcBef>
                <a:spcPct val="0"/>
              </a:spcBef>
            </a:pPr>
            <a:endParaRPr lang="en-US" dirty="0" smtClean="0">
              <a:latin typeface="Calibri" charset="0"/>
            </a:endParaRPr>
          </a:p>
          <a:p>
            <a:pPr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GMG work by Sam Williams, Erin Carson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Horn-</a:t>
            </a:r>
            <a:r>
              <a:rPr lang="en-US" dirty="0" err="1" smtClean="0">
                <a:latin typeface="Calibri" charset="0"/>
              </a:rPr>
              <a:t>Schunck</a:t>
            </a:r>
            <a:r>
              <a:rPr lang="en-US" baseline="0" dirty="0" smtClean="0">
                <a:latin typeface="Calibri" charset="0"/>
              </a:rPr>
              <a:t> work by Michael Anderson</a:t>
            </a:r>
            <a:endParaRPr lang="en-US" dirty="0" smtClean="0">
              <a:latin typeface="Calibri" charset="0"/>
            </a:endParaRPr>
          </a:p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1F83FB3E-E858-A94D-9E3A-35BFCB813856}" type="slidenum">
              <a:rPr lang="en-US">
                <a:solidFill>
                  <a:srgbClr val="000000"/>
                </a:solidFill>
              </a:rPr>
              <a:pPr/>
              <a:t>100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DC26A-4628-467A-BDD3-FE7E900548B0}" type="slidenum">
              <a:rPr lang="en-US" smtClean="0"/>
              <a:pPr/>
              <a:t>103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PCM = Phase Change 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DC26A-4628-467A-BDD3-FE7E900548B0}" type="slidenum">
              <a:rPr lang="en-US" smtClean="0"/>
              <a:pPr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072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measure the number of writes to slow memory, we measure the evictions of modified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cache lines from L3 cache as these are obligatory write-backs to the DRAM. We use the C-box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event LLC VICTIMS.M [30] for this. We also measure the number of exclusive lines evicted from L3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using the event LLC VICTIMS.E. We measure the number of reads from the DRAM into L3 cache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necessitated by L3 cache misses with the performance event LLC S FILLS.E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DC26A-4628-467A-BDD3-FE7E900548B0}" type="slidenum">
              <a:rPr lang="en-US" smtClean="0"/>
              <a:pPr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0500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Underlined named</a:t>
            </a:r>
            <a:r>
              <a:rPr lang="en-US" baseline="0" dirty="0" smtClean="0"/>
              <a:t> visited other site,  Mathias and Sophie in Summer 2012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New INRIA Postdoc: </a:t>
            </a:r>
            <a:r>
              <a:rPr lang="en-US" dirty="0" err="1" smtClean="0"/>
              <a:t>Soleiman</a:t>
            </a:r>
            <a:r>
              <a:rPr lang="en-US" dirty="0" smtClean="0"/>
              <a:t> </a:t>
            </a:r>
            <a:r>
              <a:rPr lang="en-US" dirty="0" err="1" smtClean="0"/>
              <a:t>Yousef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DC26A-4628-467A-BDD3-FE7E900548B0}" type="slidenum">
              <a:rPr lang="en-US" smtClean="0"/>
              <a:pPr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33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DC26A-4628-467A-BDD3-FE7E900548B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DC26A-4628-467A-BDD3-FE7E900548B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DC26A-4628-467A-BDD3-FE7E900548B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QR </a:t>
            </a:r>
            <a:r>
              <a:rPr lang="en-US" dirty="0" err="1" smtClean="0"/>
              <a:t>etc</a:t>
            </a:r>
            <a:r>
              <a:rPr lang="en-US" dirty="0" smtClean="0"/>
              <a:t>: under certain technical conditions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DC26A-4628-467A-BDD3-FE7E900548B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56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9501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1pPr>
            <a:lvl2pPr marL="702756" indent="-270291" defTabSz="929501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2pPr>
            <a:lvl3pPr marL="1081164" indent="-216233" defTabSz="929501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3pPr>
            <a:lvl4pPr marL="1513629" indent="-216233" defTabSz="929501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4pPr>
            <a:lvl5pPr marL="1946095" indent="-216233" defTabSz="929501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5pPr>
            <a:lvl6pPr marL="2378560" indent="-216233" algn="l" defTabSz="929501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6pPr>
            <a:lvl7pPr marL="2811026" indent="-216233" algn="l" defTabSz="929501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7pPr>
            <a:lvl8pPr marL="3243491" indent="-216233" algn="l" defTabSz="929501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8pPr>
            <a:lvl9pPr marL="3675957" indent="-216233" algn="l" defTabSz="929501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900" b="0">
                <a:solidFill>
                  <a:schemeClr val="tx1"/>
                </a:solidFill>
                <a:latin typeface="Times New Roman" pitchFamily="18" charset="0"/>
              </a:rPr>
              <a:t>CS267 Lecture 2</a:t>
            </a:r>
          </a:p>
        </p:txBody>
      </p:sp>
      <p:sp>
        <p:nvSpPr>
          <p:cNvPr id="8704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9501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1pPr>
            <a:lvl2pPr marL="702756" indent="-270291" defTabSz="929501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2pPr>
            <a:lvl3pPr marL="1081164" indent="-216233" defTabSz="929501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3pPr>
            <a:lvl4pPr marL="1513629" indent="-216233" defTabSz="929501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4pPr>
            <a:lvl5pPr marL="1946095" indent="-216233" defTabSz="929501"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5pPr>
            <a:lvl6pPr marL="2378560" indent="-216233" algn="l" defTabSz="929501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6pPr>
            <a:lvl7pPr marL="2811026" indent="-216233" algn="l" defTabSz="929501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7pPr>
            <a:lvl8pPr marL="3243491" indent="-216233" algn="l" defTabSz="929501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8pPr>
            <a:lvl9pPr marL="3675957" indent="-216233" algn="l" defTabSz="929501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1B2346B9-B965-47FB-A558-9B964E0C2A69}" type="slidenum">
              <a:rPr lang="en-US" sz="900" b="0">
                <a:solidFill>
                  <a:schemeClr val="tx1"/>
                </a:solidFill>
                <a:latin typeface="Times New Roman" pitchFamily="18" charset="0"/>
              </a:rPr>
              <a:pPr/>
              <a:t>17</a:t>
            </a:fld>
            <a:endParaRPr lang="en-US" sz="9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BE1A-6E79-45AA-87B6-3B5276F3DFE9}" type="datetimeFigureOut">
              <a:rPr lang="en-US" smtClean="0"/>
              <a:pPr/>
              <a:t>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C465F-4BC1-423B-9C20-6A4341209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BE1A-6E79-45AA-87B6-3B5276F3DFE9}" type="datetimeFigureOut">
              <a:rPr lang="en-US" smtClean="0"/>
              <a:pPr/>
              <a:t>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C465F-4BC1-423B-9C20-6A4341209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BE1A-6E79-45AA-87B6-3B5276F3DFE9}" type="datetimeFigureOut">
              <a:rPr lang="en-US" smtClean="0"/>
              <a:pPr/>
              <a:t>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C465F-4BC1-423B-9C20-6A4341209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03/02/2009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CS267 Lecture 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C1DB8-F248-42BB-BDE3-451471CF73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BE1A-6E79-45AA-87B6-3B5276F3DFE9}" type="datetimeFigureOut">
              <a:rPr lang="en-US" smtClean="0"/>
              <a:pPr/>
              <a:t>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C465F-4BC1-423B-9C20-6A4341209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BE1A-6E79-45AA-87B6-3B5276F3DFE9}" type="datetimeFigureOut">
              <a:rPr lang="en-US" smtClean="0"/>
              <a:pPr/>
              <a:t>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C465F-4BC1-423B-9C20-6A4341209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BE1A-6E79-45AA-87B6-3B5276F3DFE9}" type="datetimeFigureOut">
              <a:rPr lang="en-US" smtClean="0"/>
              <a:pPr/>
              <a:t>1/25/16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C465F-4BC1-423B-9C20-6A4341209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BE1A-6E79-45AA-87B6-3B5276F3DFE9}" type="datetimeFigureOut">
              <a:rPr lang="en-US" smtClean="0"/>
              <a:pPr/>
              <a:t>1/25/16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C465F-4BC1-423B-9C20-6A4341209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BE1A-6E79-45AA-87B6-3B5276F3DFE9}" type="datetimeFigureOut">
              <a:rPr lang="en-US" smtClean="0"/>
              <a:pPr/>
              <a:t>1/25/16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C465F-4BC1-423B-9C20-6A4341209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BE1A-6E79-45AA-87B6-3B5276F3DFE9}" type="datetimeFigureOut">
              <a:rPr lang="en-US" smtClean="0"/>
              <a:pPr/>
              <a:t>1/25/16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C465F-4BC1-423B-9C20-6A4341209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BE1A-6E79-45AA-87B6-3B5276F3DFE9}" type="datetimeFigureOut">
              <a:rPr lang="en-US" smtClean="0"/>
              <a:pPr/>
              <a:t>1/25/16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C465F-4BC1-423B-9C20-6A4341209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BE1A-6E79-45AA-87B6-3B5276F3DFE9}" type="datetimeFigureOut">
              <a:rPr lang="en-US" smtClean="0"/>
              <a:pPr/>
              <a:t>1/25/16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C465F-4BC1-423B-9C20-6A4341209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2BE1A-6E79-45AA-87B6-3B5276F3DFE9}" type="datetimeFigureOut">
              <a:rPr lang="en-US" smtClean="0"/>
              <a:pPr/>
              <a:t>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C465F-4BC1-423B-9C20-6A4341209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1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.berkeley.edu/~demmel" TargetMode="External"/><Relationship Id="rId3" Type="http://schemas.openxmlformats.org/officeDocument/2006/relationships/hyperlink" Target="http://www.xsede.org" TargetMode="Externa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www.netlib.org/lapack/lawns/lawn%7B96,100%7D.ps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Relationship Id="rId3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4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5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4" Type="http://schemas.openxmlformats.org/officeDocument/2006/relationships/video" Target="../media/media2.mp4"/><Relationship Id="rId5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9.gi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xguide.com/featured/brave-new-hair/" TargetMode="External"/><Relationship Id="rId4" Type="http://schemas.openxmlformats.org/officeDocument/2006/relationships/hyperlink" Target="http://graphics.pixar.com/library/CurlyHairA/paper.pdf" TargetMode="External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1.jpe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e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4" Type="http://schemas.openxmlformats.org/officeDocument/2006/relationships/image" Target="../media/image29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4" Type="http://schemas.openxmlformats.org/officeDocument/2006/relationships/image" Target="../media/image28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130426"/>
            <a:ext cx="8153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 to </a:t>
            </a:r>
            <a:br>
              <a:rPr lang="en-US" dirty="0" smtClean="0"/>
            </a:br>
            <a:r>
              <a:rPr lang="en-US" dirty="0" smtClean="0"/>
              <a:t>Communication-Avoiding Algorithms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600" dirty="0" err="1" smtClean="0"/>
              <a:t>www.cs.berkeley.edu</a:t>
            </a:r>
            <a:r>
              <a:rPr lang="en-US" sz="3600" dirty="0" smtClean="0"/>
              <a:t>/~</a:t>
            </a:r>
            <a:r>
              <a:rPr lang="en-US" sz="3600" dirty="0" err="1" smtClean="0"/>
              <a:t>demmel</a:t>
            </a:r>
            <a:endParaRPr lang="en-US" sz="36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4572000"/>
            <a:ext cx="8839200" cy="1524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Jim Demmel,  and many, many others 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CA Algorithms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2400" y="1371600"/>
            <a:ext cx="8991600" cy="51816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“Direct” Linear Algebra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Lower bounds on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communication for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linear algebra problems like Ax=b, least squares, Ax = 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λ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x, SVD, etc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New a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lgorithms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that attain these lower bounds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Being added to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libraries: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/LAPACK,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PLASMA, MAGMA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Large speed-ups possible</a:t>
            </a:r>
          </a:p>
          <a:p>
            <a:pPr marL="685800" lvl="1" indent="-228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err="1" smtClean="0"/>
              <a:t>Autotuning</a:t>
            </a:r>
            <a:r>
              <a:rPr lang="en-US" sz="2800" dirty="0" smtClean="0"/>
              <a:t> to find optimal implementation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Ditto for </a:t>
            </a:r>
            <a:r>
              <a:rPr lang="en-US" sz="3200" dirty="0"/>
              <a:t>programs accessing arrays </a:t>
            </a:r>
            <a:r>
              <a:rPr lang="en-US" sz="3200" dirty="0" smtClean="0"/>
              <a:t>(</a:t>
            </a:r>
            <a:r>
              <a:rPr lang="en-US" sz="3200" dirty="0" err="1" smtClean="0"/>
              <a:t>eg</a:t>
            </a:r>
            <a:r>
              <a:rPr lang="en-US" sz="3200" dirty="0" smtClean="0"/>
              <a:t> n-body)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/>
              <a:t>Ditto for “Iterative” Linear Algebra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11430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074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8925"/>
            <a:ext cx="8108950" cy="6254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</a:rPr>
              <a:t>Sample Application Speedups </a:t>
            </a:r>
            <a:endParaRPr lang="en-US" sz="3200" dirty="0">
              <a:ea typeface="+mj-ea"/>
            </a:endParaRP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B0DBF17B-222B-7A44-920E-86B21E82F27E}" type="slidenum">
              <a:rPr lang="en-US">
                <a:solidFill>
                  <a:srgbClr val="DDD9F9"/>
                </a:solidFill>
              </a:rPr>
              <a:pPr/>
              <a:t>100</a:t>
            </a:fld>
            <a:endParaRPr lang="en-US">
              <a:solidFill>
                <a:srgbClr val="DDD9F9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52400" y="1123950"/>
            <a:ext cx="6019800" cy="1846263"/>
          </a:xfrm>
        </p:spPr>
        <p:txBody>
          <a:bodyPr rtlCol="0">
            <a:noAutofit/>
          </a:bodyPr>
          <a:lstStyle/>
          <a:p>
            <a:pPr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>
                <a:ea typeface="+mn-ea"/>
              </a:rPr>
              <a:t>Geometric </a:t>
            </a:r>
            <a:r>
              <a:rPr lang="en-US" sz="2200" dirty="0" err="1" smtClean="0">
                <a:ea typeface="+mn-ea"/>
              </a:rPr>
              <a:t>Multigrid</a:t>
            </a:r>
            <a:r>
              <a:rPr lang="en-US" sz="2200" dirty="0" smtClean="0">
                <a:ea typeface="+mn-ea"/>
              </a:rPr>
              <a:t> (GMG) w CA Bottom Solver</a:t>
            </a:r>
          </a:p>
          <a:p>
            <a:pPr lvl="1" indent="-182880">
              <a:buFont typeface="Arial" pitchFamily="34" charset="0"/>
              <a:buChar char="•"/>
              <a:defRPr/>
            </a:pPr>
            <a:r>
              <a:rPr lang="en-US" sz="2000" dirty="0" smtClean="0">
                <a:ea typeface="+mn-ea"/>
              </a:rPr>
              <a:t>Compared</a:t>
            </a:r>
            <a:r>
              <a:rPr lang="en-US" sz="2000" b="1" dirty="0" smtClean="0">
                <a:solidFill>
                  <a:srgbClr val="FF0000"/>
                </a:solidFill>
                <a:ea typeface="+mn-ea"/>
              </a:rPr>
              <a:t> </a:t>
            </a:r>
            <a:r>
              <a:rPr lang="en-US" sz="2000" b="1" dirty="0" smtClean="0">
                <a:ea typeface="+mn-ea"/>
              </a:rPr>
              <a:t>BICGSTAB</a:t>
            </a:r>
            <a:r>
              <a:rPr lang="en-US" sz="2000" dirty="0" smtClean="0">
                <a:ea typeface="+mn-ea"/>
              </a:rPr>
              <a:t> </a:t>
            </a:r>
            <a:r>
              <a:rPr lang="en-US" sz="2000" dirty="0">
                <a:ea typeface="+mn-ea"/>
              </a:rPr>
              <a:t>vs. </a:t>
            </a:r>
            <a:r>
              <a:rPr lang="en-US" sz="2000" b="1" dirty="0">
                <a:solidFill>
                  <a:srgbClr val="0000FF"/>
                </a:solidFill>
                <a:ea typeface="+mn-ea"/>
              </a:rPr>
              <a:t>CA-BICGSTAB</a:t>
            </a:r>
            <a:r>
              <a:rPr lang="en-US" sz="2000" dirty="0">
                <a:solidFill>
                  <a:srgbClr val="0000FF"/>
                </a:solidFill>
                <a:ea typeface="+mn-ea"/>
              </a:rPr>
              <a:t> </a:t>
            </a:r>
            <a:r>
              <a:rPr lang="en-US" sz="2000" dirty="0" smtClean="0">
                <a:ea typeface="+mn-ea"/>
              </a:rPr>
              <a:t>with  s = 4</a:t>
            </a:r>
          </a:p>
          <a:p>
            <a:pPr lvl="1" indent="-182880">
              <a:buFont typeface="Arial" pitchFamily="34" charset="0"/>
              <a:buChar char="•"/>
              <a:defRPr/>
            </a:pPr>
            <a:r>
              <a:rPr lang="en-US" sz="2000" dirty="0" smtClean="0">
                <a:ea typeface="+mn-ea"/>
              </a:rPr>
              <a:t>Hopper </a:t>
            </a:r>
            <a:r>
              <a:rPr lang="en-US" sz="2000" dirty="0">
                <a:ea typeface="+mn-ea"/>
              </a:rPr>
              <a:t>at NERSC (Cray XE6), </a:t>
            </a:r>
            <a:r>
              <a:rPr lang="en-US" sz="2000" dirty="0" smtClean="0">
                <a:ea typeface="+mn-ea"/>
              </a:rPr>
              <a:t>weak </a:t>
            </a:r>
            <a:r>
              <a:rPr lang="en-US" sz="2000" dirty="0">
                <a:ea typeface="+mn-ea"/>
              </a:rPr>
              <a:t>scaling: Up to </a:t>
            </a:r>
            <a:r>
              <a:rPr lang="en-US" sz="2000" dirty="0" smtClean="0">
                <a:ea typeface="+mn-ea"/>
              </a:rPr>
              <a:t>4096 MPI </a:t>
            </a:r>
            <a:r>
              <a:rPr lang="en-US" sz="2000" dirty="0">
                <a:ea typeface="+mn-ea"/>
              </a:rPr>
              <a:t>processes </a:t>
            </a:r>
            <a:r>
              <a:rPr lang="en-US" sz="2000" dirty="0"/>
              <a:t>(</a:t>
            </a:r>
            <a:r>
              <a:rPr lang="en-US" sz="2000" dirty="0" smtClean="0">
                <a:ea typeface="+mn-ea"/>
              </a:rPr>
              <a:t>24,576 cores </a:t>
            </a:r>
            <a:r>
              <a:rPr lang="en-US" sz="2000" dirty="0">
                <a:ea typeface="+mn-ea"/>
              </a:rPr>
              <a:t>total)</a:t>
            </a:r>
          </a:p>
          <a:p>
            <a:pPr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200" dirty="0" smtClean="0">
              <a:ea typeface="+mn-ea"/>
            </a:endParaRPr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2200" dirty="0" smtClean="0">
              <a:ea typeface="+mn-ea"/>
            </a:endParaRPr>
          </a:p>
        </p:txBody>
      </p:sp>
      <p:sp>
        <p:nvSpPr>
          <p:cNvPr id="5125" name="Content Placeholder 2"/>
          <p:cNvSpPr txBox="1">
            <a:spLocks/>
          </p:cNvSpPr>
          <p:nvPr/>
        </p:nvSpPr>
        <p:spPr bwMode="auto">
          <a:xfrm>
            <a:off x="320675" y="5429250"/>
            <a:ext cx="467677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09600" y="2895600"/>
            <a:ext cx="9144000" cy="2819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82880" fontAlgn="auto">
              <a:spcAft>
                <a:spcPts val="0"/>
              </a:spcAft>
              <a:defRPr/>
            </a:pPr>
            <a:r>
              <a:rPr lang="en-US" sz="2000" dirty="0" smtClean="0"/>
              <a:t>Speedups for </a:t>
            </a:r>
            <a:r>
              <a:rPr lang="en-US" sz="2000" dirty="0" err="1" smtClean="0"/>
              <a:t>miniGMG</a:t>
            </a:r>
            <a:r>
              <a:rPr lang="en-US" sz="2000" dirty="0" smtClean="0"/>
              <a:t> benchmark (HPGMG benchmark predecessor) </a:t>
            </a:r>
          </a:p>
          <a:p>
            <a:pPr lvl="1" indent="-182880" fontAlgn="auto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0000FF"/>
                </a:solidFill>
              </a:rPr>
              <a:t>4.2x</a:t>
            </a:r>
            <a:r>
              <a:rPr lang="en-US" sz="2000" dirty="0" smtClean="0"/>
              <a:t> in bottom solve, </a:t>
            </a:r>
            <a:r>
              <a:rPr lang="en-US" sz="2000" b="1" dirty="0" smtClean="0">
                <a:solidFill>
                  <a:srgbClr val="0000FF"/>
                </a:solidFill>
              </a:rPr>
              <a:t>2.5x</a:t>
            </a:r>
            <a:r>
              <a:rPr lang="en-US" sz="2000" dirty="0" smtClean="0"/>
              <a:t> overall GMG solve</a:t>
            </a:r>
          </a:p>
          <a:p>
            <a:pPr marL="56007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400" dirty="0"/>
          </a:p>
          <a:p>
            <a:pPr indent="-182880" fontAlgn="auto">
              <a:spcAft>
                <a:spcPts val="0"/>
              </a:spcAft>
              <a:defRPr/>
            </a:pPr>
            <a:r>
              <a:rPr lang="en-US" sz="2000" dirty="0" smtClean="0"/>
              <a:t>Implemented as a solver option in </a:t>
            </a:r>
            <a:r>
              <a:rPr lang="en-US" sz="2000" dirty="0" err="1" smtClean="0"/>
              <a:t>BoxLib</a:t>
            </a:r>
            <a:r>
              <a:rPr lang="en-US" sz="2000" dirty="0" smtClean="0"/>
              <a:t> and CHOMBO AMR frameworks</a:t>
            </a:r>
          </a:p>
          <a:p>
            <a:pPr marL="16002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400" dirty="0"/>
          </a:p>
          <a:p>
            <a:pPr lvl="1" indent="-182880" fontAlgn="auto">
              <a:spcAft>
                <a:spcPts val="0"/>
              </a:spcAft>
              <a:defRPr/>
            </a:pPr>
            <a:r>
              <a:rPr lang="en-US" sz="2000" dirty="0" smtClean="0"/>
              <a:t>3D LMC (a low-</a:t>
            </a:r>
            <a:r>
              <a:rPr lang="en-US" sz="2000" dirty="0" err="1" smtClean="0"/>
              <a:t>mach</a:t>
            </a:r>
            <a:r>
              <a:rPr lang="en-US" sz="2000" dirty="0" smtClean="0"/>
              <a:t> number combustion code)</a:t>
            </a:r>
          </a:p>
          <a:p>
            <a:pPr lvl="2" indent="-182880" fontAlgn="auto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0000FF"/>
                </a:solidFill>
              </a:rPr>
              <a:t>2.5x</a:t>
            </a:r>
            <a:r>
              <a:rPr lang="en-US" sz="2000" dirty="0" smtClean="0"/>
              <a:t> in bottom solve, </a:t>
            </a:r>
            <a:r>
              <a:rPr lang="en-US" sz="2000" b="1" dirty="0" smtClean="0">
                <a:solidFill>
                  <a:srgbClr val="0000FF"/>
                </a:solidFill>
              </a:rPr>
              <a:t>1.5x</a:t>
            </a:r>
            <a:r>
              <a:rPr lang="en-US" sz="2000" dirty="0" smtClean="0"/>
              <a:t> overall GMG solve</a:t>
            </a:r>
          </a:p>
          <a:p>
            <a:pPr lvl="1" indent="-182880" fontAlgn="auto">
              <a:spcAft>
                <a:spcPts val="0"/>
              </a:spcAft>
              <a:defRPr/>
            </a:pPr>
            <a:r>
              <a:rPr lang="en-US" sz="2000" dirty="0" smtClean="0"/>
              <a:t>3D Nyx (an N-body and gas dynamics code)</a:t>
            </a:r>
          </a:p>
          <a:p>
            <a:pPr lvl="2" indent="-182880" fontAlgn="auto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0000FF"/>
                </a:solidFill>
              </a:rPr>
              <a:t>2x</a:t>
            </a:r>
            <a:r>
              <a:rPr lang="en-US" sz="2000" dirty="0" smtClean="0"/>
              <a:t> in bottom solve, </a:t>
            </a:r>
            <a:r>
              <a:rPr lang="en-US" sz="2000" b="1" dirty="0" smtClean="0">
                <a:solidFill>
                  <a:srgbClr val="0000FF"/>
                </a:solidFill>
              </a:rPr>
              <a:t>1.15x</a:t>
            </a:r>
            <a:r>
              <a:rPr lang="en-US" sz="2000" dirty="0" smtClean="0"/>
              <a:t> overall GMG solve</a:t>
            </a:r>
            <a:endParaRPr lang="en-US" sz="2200" dirty="0" smtClean="0"/>
          </a:p>
          <a:p>
            <a:pPr lvl="1" indent="-182880" fontAlgn="auto">
              <a:lnSpc>
                <a:spcPts val="2200"/>
              </a:lnSpc>
              <a:spcAft>
                <a:spcPts val="0"/>
              </a:spcAft>
              <a:defRPr/>
            </a:pPr>
            <a:endParaRPr lang="en-US" sz="2200" dirty="0" smtClean="0"/>
          </a:p>
        </p:txBody>
      </p:sp>
      <p:pic>
        <p:nvPicPr>
          <p:cNvPr id="512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188" y="1127125"/>
            <a:ext cx="2601912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28600" y="5715000"/>
            <a:ext cx="8610600" cy="1846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82880">
              <a:defRPr/>
            </a:pPr>
            <a:r>
              <a:rPr lang="en-US" sz="2200" dirty="0" smtClean="0"/>
              <a:t>Solve Horn-</a:t>
            </a:r>
            <a:r>
              <a:rPr lang="en-US" sz="2200" dirty="0" err="1" smtClean="0"/>
              <a:t>Schunck</a:t>
            </a:r>
            <a:r>
              <a:rPr lang="en-US" sz="2200" dirty="0" smtClean="0"/>
              <a:t> Optical Flow Equations </a:t>
            </a:r>
          </a:p>
          <a:p>
            <a:pPr lvl="1" indent="-182880">
              <a:buFont typeface="Arial" pitchFamily="34" charset="0"/>
              <a:buChar char="•"/>
              <a:defRPr/>
            </a:pPr>
            <a:r>
              <a:rPr lang="en-US" sz="2000" dirty="0" smtClean="0"/>
              <a:t>Compared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/>
              <a:t>CG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vs. </a:t>
            </a:r>
            <a:r>
              <a:rPr lang="en-US" sz="2000" b="1" dirty="0" smtClean="0">
                <a:solidFill>
                  <a:srgbClr val="0000FF"/>
                </a:solidFill>
              </a:rPr>
              <a:t>CA-CG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/>
              <a:t>with  s = 3, </a:t>
            </a:r>
            <a:r>
              <a:rPr lang="en-US" sz="2000" b="1" dirty="0" smtClean="0">
                <a:solidFill>
                  <a:srgbClr val="0824F2"/>
                </a:solidFill>
              </a:rPr>
              <a:t>43% </a:t>
            </a:r>
            <a:r>
              <a:rPr lang="en-US" sz="2000" dirty="0" smtClean="0"/>
              <a:t>faster on NVIDIA GT 640 GPU</a:t>
            </a:r>
            <a:endParaRPr lang="en-US" sz="2400" dirty="0" smtClean="0"/>
          </a:p>
          <a:p>
            <a:pPr lvl="1" indent="-182880">
              <a:defRPr/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796324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Tuning space for </a:t>
            </a:r>
            <a:r>
              <a:rPr lang="en-US" dirty="0" err="1" smtClean="0"/>
              <a:t>Krylov</a:t>
            </a:r>
            <a:r>
              <a:rPr lang="en-US" dirty="0" smtClean="0"/>
              <a:t> Methods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2747665"/>
          <a:ext cx="6477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950"/>
                <a:gridCol w="2143125"/>
                <a:gridCol w="2447925"/>
              </a:tblGrid>
              <a:tr h="370840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Explicit   (O(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nnz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))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Implicit    (o(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nnz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))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Explicit    (O(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nnz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))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CSR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and variations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Vision, climate,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AMR,…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Implicit   (o(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nnz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))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Graph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Laplacian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Stencils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3059668"/>
            <a:ext cx="13093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Nonzero </a:t>
            </a:r>
          </a:p>
          <a:p>
            <a:r>
              <a:rPr lang="en-US" sz="2400" dirty="0" smtClean="0"/>
              <a:t>entries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493294" y="2286000"/>
            <a:ext cx="1059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Indices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371600"/>
            <a:ext cx="8589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Classifications of sparse operators for avoiding communication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 Explicit indices or nonzero entries  cause  most communication,  along with vectors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 Ex: With stencils (all implicit) all communication for vectors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4105870"/>
            <a:ext cx="804111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Operations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 [x, Ax, A</a:t>
            </a:r>
            <a:r>
              <a:rPr lang="en-US" baseline="30000" dirty="0" smtClean="0"/>
              <a:t>2</a:t>
            </a:r>
            <a:r>
              <a:rPr lang="en-US" dirty="0" smtClean="0"/>
              <a:t>x,…, </a:t>
            </a:r>
            <a:r>
              <a:rPr lang="en-US" dirty="0" err="1" smtClean="0"/>
              <a:t>A</a:t>
            </a:r>
            <a:r>
              <a:rPr lang="en-US" baseline="30000" dirty="0" err="1" smtClean="0"/>
              <a:t>k</a:t>
            </a:r>
            <a:r>
              <a:rPr lang="en-US" dirty="0" err="1" smtClean="0"/>
              <a:t>x</a:t>
            </a:r>
            <a:r>
              <a:rPr lang="en-US" dirty="0" smtClean="0"/>
              <a:t> ]   or  [x, p</a:t>
            </a:r>
            <a:r>
              <a:rPr lang="en-US" baseline="-25000" dirty="0" smtClean="0"/>
              <a:t>1</a:t>
            </a:r>
            <a:r>
              <a:rPr lang="en-US" dirty="0" smtClean="0"/>
              <a:t>(A)x, p</a:t>
            </a:r>
            <a:r>
              <a:rPr lang="en-US" baseline="-25000" dirty="0" smtClean="0"/>
              <a:t>2</a:t>
            </a:r>
            <a:r>
              <a:rPr lang="en-US" dirty="0" smtClean="0"/>
              <a:t>(A)x, …,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k</a:t>
            </a:r>
            <a:r>
              <a:rPr lang="en-US" dirty="0" smtClean="0"/>
              <a:t>(A)x ]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 Number of columns in  x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 [x, Ax, A</a:t>
            </a:r>
            <a:r>
              <a:rPr lang="en-US" baseline="30000" dirty="0" smtClean="0"/>
              <a:t>2</a:t>
            </a:r>
            <a:r>
              <a:rPr lang="en-US" dirty="0" smtClean="0"/>
              <a:t>x,…, </a:t>
            </a:r>
            <a:r>
              <a:rPr lang="en-US" dirty="0" err="1" smtClean="0"/>
              <a:t>A</a:t>
            </a:r>
            <a:r>
              <a:rPr lang="en-US" baseline="30000" dirty="0" err="1" smtClean="0"/>
              <a:t>k</a:t>
            </a:r>
            <a:r>
              <a:rPr lang="en-US" dirty="0" err="1" smtClean="0"/>
              <a:t>x</a:t>
            </a:r>
            <a:r>
              <a:rPr lang="en-US" dirty="0" smtClean="0"/>
              <a:t> ]  and [y, </a:t>
            </a:r>
            <a:r>
              <a:rPr lang="en-US" dirty="0" err="1" smtClean="0"/>
              <a:t>A</a:t>
            </a:r>
            <a:r>
              <a:rPr lang="en-US" baseline="30000" dirty="0" err="1" smtClean="0"/>
              <a:t>T</a:t>
            </a:r>
            <a:r>
              <a:rPr lang="en-US" dirty="0" err="1" smtClean="0"/>
              <a:t>y</a:t>
            </a:r>
            <a:r>
              <a:rPr lang="en-US" dirty="0" smtClean="0"/>
              <a:t>, (A</a:t>
            </a:r>
            <a:r>
              <a:rPr lang="en-US" baseline="30000" dirty="0" smtClean="0"/>
              <a:t>T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r>
              <a:rPr lang="en-US" dirty="0" smtClean="0"/>
              <a:t>y,…, (A</a:t>
            </a:r>
            <a:r>
              <a:rPr lang="en-US" baseline="30000" dirty="0" smtClean="0"/>
              <a:t>T</a:t>
            </a:r>
            <a:r>
              <a:rPr lang="en-US" dirty="0" smtClean="0"/>
              <a:t>)</a:t>
            </a:r>
            <a:r>
              <a:rPr lang="en-US" baseline="30000" dirty="0" err="1" smtClean="0"/>
              <a:t>k</a:t>
            </a:r>
            <a:r>
              <a:rPr lang="en-US" dirty="0" err="1" smtClean="0"/>
              <a:t>y</a:t>
            </a:r>
            <a:r>
              <a:rPr lang="en-US" dirty="0" smtClean="0"/>
              <a:t> ], or [y, </a:t>
            </a:r>
            <a:r>
              <a:rPr lang="en-US" dirty="0" err="1" smtClean="0"/>
              <a:t>A</a:t>
            </a:r>
            <a:r>
              <a:rPr lang="en-US" baseline="30000" dirty="0" err="1" smtClean="0"/>
              <a:t>T</a:t>
            </a:r>
            <a:r>
              <a:rPr lang="en-US" dirty="0" err="1" smtClean="0"/>
              <a:t>Ay</a:t>
            </a:r>
            <a:r>
              <a:rPr lang="en-US" dirty="0" smtClean="0"/>
              <a:t>, (A</a:t>
            </a:r>
            <a:r>
              <a:rPr lang="en-US" baseline="30000" dirty="0" smtClean="0"/>
              <a:t>T</a:t>
            </a:r>
            <a:r>
              <a:rPr lang="en-US" dirty="0" smtClean="0"/>
              <a:t>A)</a:t>
            </a:r>
            <a:r>
              <a:rPr lang="en-US" baseline="30000" dirty="0" smtClean="0"/>
              <a:t>2</a:t>
            </a:r>
            <a:r>
              <a:rPr lang="en-US" dirty="0" smtClean="0"/>
              <a:t>y,…, (A</a:t>
            </a:r>
            <a:r>
              <a:rPr lang="en-US" baseline="30000" dirty="0" smtClean="0"/>
              <a:t>T</a:t>
            </a:r>
            <a:r>
              <a:rPr lang="en-US" dirty="0" smtClean="0"/>
              <a:t>A)</a:t>
            </a:r>
            <a:r>
              <a:rPr lang="en-US" baseline="30000" dirty="0" err="1" smtClean="0"/>
              <a:t>k</a:t>
            </a:r>
            <a:r>
              <a:rPr lang="en-US" dirty="0" err="1" smtClean="0"/>
              <a:t>y</a:t>
            </a:r>
            <a:r>
              <a:rPr lang="en-US" dirty="0" smtClean="0"/>
              <a:t> ],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 return all vectors or just last one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en-US" dirty="0" err="1" smtClean="0"/>
              <a:t>Cotuning</a:t>
            </a:r>
            <a:r>
              <a:rPr lang="en-US" dirty="0" smtClean="0"/>
              <a:t> and/or interleaving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 W = [x, Ax, A</a:t>
            </a:r>
            <a:r>
              <a:rPr lang="en-US" baseline="30000" dirty="0" smtClean="0"/>
              <a:t>2</a:t>
            </a:r>
            <a:r>
              <a:rPr lang="en-US" dirty="0" smtClean="0"/>
              <a:t>x,…, </a:t>
            </a:r>
            <a:r>
              <a:rPr lang="en-US" dirty="0" err="1" smtClean="0"/>
              <a:t>A</a:t>
            </a:r>
            <a:r>
              <a:rPr lang="en-US" baseline="30000" dirty="0" err="1" smtClean="0"/>
              <a:t>k</a:t>
            </a:r>
            <a:r>
              <a:rPr lang="en-US" dirty="0" err="1" smtClean="0"/>
              <a:t>x</a:t>
            </a:r>
            <a:r>
              <a:rPr lang="en-US" dirty="0" smtClean="0"/>
              <a:t> ]  and  {TSQR(W) or W</a:t>
            </a:r>
            <a:r>
              <a:rPr lang="en-US" baseline="30000" dirty="0" smtClean="0"/>
              <a:t>T</a:t>
            </a:r>
            <a:r>
              <a:rPr lang="en-US" dirty="0" smtClean="0"/>
              <a:t>W or … }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 Ditto, but throw away W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Preconditioned versions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86200" y="3200400"/>
            <a:ext cx="2057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6000" y="3581400"/>
            <a:ext cx="2057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96000" y="3200400"/>
            <a:ext cx="2057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86200" y="3581400"/>
            <a:ext cx="2057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02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9" grpId="0" animBg="1"/>
      <p:bldP spid="10" grpId="0" animBg="1"/>
      <p:bldP spid="11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of Iterative Linear Algebra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New Lower bounds, optimal algorithms,                  big speedups in theory and practice</a:t>
            </a:r>
          </a:p>
          <a:p>
            <a:r>
              <a:rPr lang="en-US" dirty="0" smtClean="0"/>
              <a:t>Lots of other progress, open problems</a:t>
            </a:r>
          </a:p>
          <a:p>
            <a:pPr lvl="1"/>
            <a:r>
              <a:rPr lang="en-US" dirty="0" smtClean="0"/>
              <a:t> Many different algorithms reorganized </a:t>
            </a:r>
          </a:p>
          <a:p>
            <a:pPr lvl="2"/>
            <a:r>
              <a:rPr lang="en-US" dirty="0" smtClean="0"/>
              <a:t>More underway, more to be done</a:t>
            </a:r>
          </a:p>
          <a:p>
            <a:pPr lvl="1"/>
            <a:r>
              <a:rPr lang="en-US" dirty="0" smtClean="0"/>
              <a:t>Need to recognize stable variants more easily</a:t>
            </a:r>
          </a:p>
          <a:p>
            <a:pPr lvl="1"/>
            <a:r>
              <a:rPr lang="en-US" dirty="0" smtClean="0"/>
              <a:t>Preconditioning  </a:t>
            </a:r>
          </a:p>
          <a:p>
            <a:pPr lvl="2"/>
            <a:r>
              <a:rPr lang="en-US" dirty="0" smtClean="0"/>
              <a:t>“</a:t>
            </a:r>
            <a:r>
              <a:rPr lang="en-US" dirty="0" err="1"/>
              <a:t>U</a:t>
            </a:r>
            <a:r>
              <a:rPr lang="en-US" dirty="0" err="1" smtClean="0"/>
              <a:t>nderlapping</a:t>
            </a:r>
            <a:r>
              <a:rPr lang="en-US" dirty="0" smtClean="0"/>
              <a:t>” instead of “overlapping” Domain Decomposition </a:t>
            </a:r>
          </a:p>
          <a:p>
            <a:pPr lvl="2"/>
            <a:r>
              <a:rPr lang="en-US" dirty="0" smtClean="0"/>
              <a:t>Hierarchically </a:t>
            </a:r>
            <a:r>
              <a:rPr lang="en-US" dirty="0" err="1" smtClean="0"/>
              <a:t>Semiseparable</a:t>
            </a:r>
            <a:r>
              <a:rPr lang="en-US" dirty="0" smtClean="0"/>
              <a:t> Matrices</a:t>
            </a:r>
          </a:p>
          <a:p>
            <a:pPr lvl="1"/>
            <a:r>
              <a:rPr lang="en-US" dirty="0" err="1" smtClean="0"/>
              <a:t>Autotuning</a:t>
            </a:r>
            <a:r>
              <a:rPr lang="en-US" dirty="0" smtClean="0"/>
              <a:t> and synthesis</a:t>
            </a:r>
          </a:p>
          <a:p>
            <a:pPr lvl="2"/>
            <a:r>
              <a:rPr lang="en-US" dirty="0" err="1"/>
              <a:t>pOSKI</a:t>
            </a:r>
            <a:r>
              <a:rPr lang="en-US" dirty="0"/>
              <a:t> for </a:t>
            </a:r>
            <a:r>
              <a:rPr lang="en-US" dirty="0" err="1"/>
              <a:t>SpMV</a:t>
            </a:r>
            <a:r>
              <a:rPr lang="en-US" dirty="0"/>
              <a:t> – available at </a:t>
            </a:r>
            <a:r>
              <a:rPr lang="en-US" dirty="0" err="1" smtClean="0"/>
              <a:t>bebop.cs.berkeley.edu</a:t>
            </a:r>
            <a:endParaRPr lang="en-US" dirty="0" smtClean="0"/>
          </a:p>
          <a:p>
            <a:pPr lvl="2"/>
            <a:r>
              <a:rPr lang="en-US" dirty="0" smtClean="0"/>
              <a:t>Different kinds of “sparse matrices”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2400" y="1371600"/>
            <a:ext cx="8991600" cy="51816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“Direct” Linear Algebra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Lower bounds on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communication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New a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lgorithms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that attain these lower bounds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Ditto for 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programs accessing arrays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eg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n-body)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rgbClr val="7F7F7F"/>
                </a:solidFill>
              </a:rPr>
              <a:t>Ditto for “Iterative” Linear Algebra </a:t>
            </a:r>
            <a:endParaRPr lang="en-US" sz="3200" dirty="0" smtClean="0">
              <a:solidFill>
                <a:srgbClr val="7F7F7F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Related work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Write-Avoiding Algorithms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Reproducibility</a:t>
            </a:r>
            <a:endParaRPr lang="en-US" sz="32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11430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494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Write-Avoiding Algorithms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295400"/>
            <a:ext cx="8915400" cy="4876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What if writes are more expensive than reads?	</a:t>
            </a:r>
          </a:p>
          <a:p>
            <a:pPr lvl="1"/>
            <a:r>
              <a:rPr lang="en-US" dirty="0" smtClean="0"/>
              <a:t>Nonvolatile Memory (Flash, PCM, …)</a:t>
            </a:r>
          </a:p>
          <a:p>
            <a:pPr lvl="1"/>
            <a:r>
              <a:rPr lang="en-US" dirty="0" smtClean="0"/>
              <a:t>Saving intermediates to disk in cloud (</a:t>
            </a:r>
            <a:r>
              <a:rPr lang="en-US" dirty="0" err="1" smtClean="0"/>
              <a:t>eg</a:t>
            </a:r>
            <a:r>
              <a:rPr lang="en-US" dirty="0" smtClean="0"/>
              <a:t> Spark)</a:t>
            </a:r>
          </a:p>
          <a:p>
            <a:pPr lvl="1"/>
            <a:r>
              <a:rPr lang="en-US" dirty="0" smtClean="0"/>
              <a:t>Extra coherency traffic in shared memory</a:t>
            </a:r>
          </a:p>
          <a:p>
            <a:r>
              <a:rPr lang="en-US" dirty="0" smtClean="0"/>
              <a:t>Can we design “write-avoiding (WA)” algorithms?</a:t>
            </a:r>
          </a:p>
          <a:p>
            <a:pPr lvl="1"/>
            <a:r>
              <a:rPr lang="en-US" dirty="0" smtClean="0"/>
              <a:t>Goal: find and attain better lower bound for writes</a:t>
            </a:r>
          </a:p>
          <a:p>
            <a:pPr lvl="1"/>
            <a:r>
              <a:rPr lang="en-US" dirty="0" err="1" smtClean="0"/>
              <a:t>Thm</a:t>
            </a:r>
            <a:r>
              <a:rPr lang="en-US" dirty="0" smtClean="0"/>
              <a:t>: For classical </a:t>
            </a:r>
            <a:r>
              <a:rPr lang="en-US" dirty="0" err="1" smtClean="0"/>
              <a:t>matmul</a:t>
            </a:r>
            <a:r>
              <a:rPr lang="en-US" dirty="0" smtClean="0"/>
              <a:t>, possible to do asymptotically fewer writes than reads to given layer of memory hierarchy</a:t>
            </a:r>
          </a:p>
          <a:p>
            <a:pPr lvl="1"/>
            <a:r>
              <a:rPr lang="en-US" dirty="0" err="1" smtClean="0"/>
              <a:t>Thm</a:t>
            </a:r>
            <a:r>
              <a:rPr lang="en-US" dirty="0" smtClean="0"/>
              <a:t>: Cache-oblivious algorithms cannot be write-avoiding</a:t>
            </a:r>
          </a:p>
          <a:p>
            <a:pPr lvl="1"/>
            <a:r>
              <a:rPr lang="en-US" dirty="0" err="1" smtClean="0"/>
              <a:t>Thm</a:t>
            </a:r>
            <a:r>
              <a:rPr lang="en-US" dirty="0" smtClean="0"/>
              <a:t>: </a:t>
            </a:r>
            <a:r>
              <a:rPr lang="en-US" dirty="0" err="1" smtClean="0"/>
              <a:t>Strassen</a:t>
            </a:r>
            <a:r>
              <a:rPr lang="en-US" dirty="0"/>
              <a:t> </a:t>
            </a:r>
            <a:r>
              <a:rPr lang="en-US" dirty="0" smtClean="0"/>
              <a:t>and FFT cannot be write-avoiding</a:t>
            </a:r>
          </a:p>
        </p:txBody>
      </p:sp>
    </p:spTree>
    <p:extLst>
      <p:ext uri="{BB962C8B-B14F-4D97-AF65-F5344CB8AC3E}">
        <p14:creationId xmlns:p14="http://schemas.microsoft.com/office/powerpoint/2010/main" val="211918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2" y="829280"/>
            <a:ext cx="4114799" cy="2980721"/>
          </a:xfrm>
          <a:prstGeom prst="rect">
            <a:avLst/>
          </a:prstGeom>
        </p:spPr>
      </p:pic>
      <p:pic>
        <p:nvPicPr>
          <p:cNvPr id="5" name="Picture 4" descr="700-MKL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3985430"/>
            <a:ext cx="4060740" cy="26439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8200" y="2133600"/>
            <a:ext cx="4343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Cache-Oblivious </a:t>
            </a:r>
            <a:r>
              <a:rPr lang="en-US" sz="2400" dirty="0" err="1" smtClean="0"/>
              <a:t>Matmul</a:t>
            </a:r>
            <a:endParaRPr lang="en-US" sz="2400" dirty="0" smtClean="0"/>
          </a:p>
          <a:p>
            <a:r>
              <a:rPr lang="en-US" sz="2400" dirty="0" smtClean="0"/>
              <a:t>#DRAM reads close to optimal</a:t>
            </a:r>
          </a:p>
          <a:p>
            <a:r>
              <a:rPr lang="en-US" sz="2400" dirty="0" smtClean="0"/>
              <a:t>#DRAM writes much larger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95801" y="152400"/>
            <a:ext cx="46020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Measured L3-DRAM traffic on</a:t>
            </a:r>
          </a:p>
          <a:p>
            <a:r>
              <a:rPr lang="en-US" sz="2400" b="1" dirty="0" smtClean="0"/>
              <a:t>Intel Nehalem Xeon-7560</a:t>
            </a:r>
          </a:p>
          <a:p>
            <a:r>
              <a:rPr lang="en-US" sz="2400" dirty="0" smtClean="0"/>
              <a:t>Optimal #DRAM reads = O(n</a:t>
            </a:r>
            <a:r>
              <a:rPr lang="en-US" sz="2800" baseline="30000" dirty="0" smtClean="0"/>
              <a:t>3</a:t>
            </a:r>
            <a:r>
              <a:rPr lang="en-US" sz="2400" dirty="0" smtClean="0"/>
              <a:t>/M</a:t>
            </a:r>
            <a:r>
              <a:rPr lang="en-US" sz="2800" baseline="30000" dirty="0" smtClean="0"/>
              <a:t>1/2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Optimal #DRAM writes = n</a:t>
            </a:r>
            <a:r>
              <a:rPr lang="en-US" sz="2800" baseline="30000" dirty="0" smtClean="0"/>
              <a:t>2</a:t>
            </a:r>
            <a:endParaRPr lang="en-US" sz="2800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4648200" y="4514672"/>
            <a:ext cx="4343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Write-Avoiding </a:t>
            </a:r>
            <a:r>
              <a:rPr lang="en-US" sz="2400" dirty="0" err="1" smtClean="0"/>
              <a:t>Matmul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Total L3 misses close to optimal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Total DRAM writes much larger</a:t>
            </a:r>
          </a:p>
        </p:txBody>
      </p:sp>
    </p:spTree>
    <p:extLst>
      <p:ext uri="{BB962C8B-B14F-4D97-AF65-F5344CB8AC3E}">
        <p14:creationId xmlns:p14="http://schemas.microsoft.com/office/powerpoint/2010/main" val="2805234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Reproducible Floating Point Computation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Do you get the same answer if you run the same program twice with the same input?</a:t>
            </a:r>
          </a:p>
          <a:p>
            <a:pPr lvl="1"/>
            <a:r>
              <a:rPr lang="en-US" dirty="0" smtClean="0"/>
              <a:t>Not even on your multicore laptop!</a:t>
            </a:r>
          </a:p>
          <a:p>
            <a:r>
              <a:rPr lang="en-US" dirty="0" smtClean="0"/>
              <a:t>Floating point addition is </a:t>
            </a:r>
            <a:r>
              <a:rPr lang="en-US" dirty="0" err="1" smtClean="0"/>
              <a:t>nonassociative</a:t>
            </a:r>
            <a:r>
              <a:rPr lang="en-US" dirty="0" smtClean="0"/>
              <a:t>, summation order not reproducible</a:t>
            </a:r>
          </a:p>
          <a:p>
            <a:r>
              <a:rPr lang="en-US" dirty="0" smtClean="0"/>
              <a:t>First release of the </a:t>
            </a:r>
            <a:r>
              <a:rPr lang="en-US" dirty="0" err="1" smtClean="0"/>
              <a:t>ReproBLAS</a:t>
            </a:r>
            <a:endParaRPr lang="en-US" dirty="0" smtClean="0"/>
          </a:p>
          <a:p>
            <a:pPr lvl="1"/>
            <a:r>
              <a:rPr lang="en-US" dirty="0" smtClean="0"/>
              <a:t>Reproducible BLAS 1, independent of data order, number of processors, data layout, reduction tree, …</a:t>
            </a:r>
          </a:p>
          <a:p>
            <a:pPr lvl="1"/>
            <a:r>
              <a:rPr lang="en-US" dirty="0" smtClean="0"/>
              <a:t>Sequential and distributed memory (MPI)</a:t>
            </a:r>
          </a:p>
          <a:p>
            <a:r>
              <a:rPr lang="en-US" dirty="0" err="1"/>
              <a:t>b</a:t>
            </a:r>
            <a:r>
              <a:rPr lang="en-US" dirty="0" err="1" smtClean="0"/>
              <a:t>ebop.cs.berkeley.edu</a:t>
            </a:r>
            <a:r>
              <a:rPr lang="en-US" dirty="0" smtClean="0"/>
              <a:t>/</a:t>
            </a:r>
            <a:r>
              <a:rPr lang="en-US" dirty="0" err="1" smtClean="0"/>
              <a:t>reproblas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9867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possible class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Could be one or more of</a:t>
            </a:r>
          </a:p>
          <a:p>
            <a:pPr lvl="1"/>
            <a:r>
              <a:rPr lang="en-US" dirty="0" smtClean="0"/>
              <a:t>Extend lower bounds, new algorithms, compare existing algorithms, use algorithms to improve </a:t>
            </a:r>
            <a:r>
              <a:rPr lang="en-US" smtClean="0"/>
              <a:t>existing applications, </a:t>
            </a:r>
            <a:r>
              <a:rPr lang="en-US" dirty="0" smtClean="0"/>
              <a:t>performance analysis/measurement, compiler infrastructure, present existing results…</a:t>
            </a:r>
          </a:p>
          <a:p>
            <a:r>
              <a:rPr lang="en-US" dirty="0" smtClean="0"/>
              <a:t>Extend to machine learning algorithms, other of the ``13 motifs’’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849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Bebop.cs.berkeley.edu</a:t>
            </a:r>
            <a:endParaRPr lang="en-US" dirty="0" smtClean="0"/>
          </a:p>
          <a:p>
            <a:pPr lvl="1"/>
            <a:r>
              <a:rPr lang="en-US" dirty="0" smtClean="0"/>
              <a:t>155 page survey in </a:t>
            </a:r>
            <a:r>
              <a:rPr lang="en-US" dirty="0" err="1" smtClean="0"/>
              <a:t>Acta</a:t>
            </a:r>
            <a:r>
              <a:rPr lang="en-US" dirty="0" smtClean="0"/>
              <a:t> </a:t>
            </a:r>
            <a:r>
              <a:rPr lang="en-US" dirty="0" err="1" smtClean="0"/>
              <a:t>Numerica</a:t>
            </a:r>
            <a:endParaRPr lang="en-US" dirty="0" smtClean="0"/>
          </a:p>
          <a:p>
            <a:r>
              <a:rPr lang="en-US" dirty="0" smtClean="0"/>
              <a:t>CS267 – Berkeley’s Parallel Computing Course</a:t>
            </a:r>
          </a:p>
          <a:p>
            <a:pPr lvl="1"/>
            <a:r>
              <a:rPr lang="en-US" dirty="0" smtClean="0"/>
              <a:t>Live broadcast in Spring 2016</a:t>
            </a:r>
          </a:p>
          <a:p>
            <a:pPr lvl="2"/>
            <a:r>
              <a:rPr lang="en-US" dirty="0" smtClean="0">
                <a:hlinkClick r:id="rId2"/>
              </a:rPr>
              <a:t>www.cs.berkeley.edu/~demmel</a:t>
            </a:r>
            <a:endParaRPr lang="en-US" dirty="0" smtClean="0"/>
          </a:p>
          <a:p>
            <a:pPr lvl="2"/>
            <a:r>
              <a:rPr lang="en-US" dirty="0" smtClean="0"/>
              <a:t>All slides, video available </a:t>
            </a:r>
          </a:p>
          <a:p>
            <a:pPr lvl="1"/>
            <a:r>
              <a:rPr lang="en-US" dirty="0" smtClean="0"/>
              <a:t>Prerecorded version broadcast since Spring 2013</a:t>
            </a:r>
          </a:p>
          <a:p>
            <a:pPr lvl="2"/>
            <a:r>
              <a:rPr lang="en-US" dirty="0" smtClean="0">
                <a:hlinkClick r:id="rId3"/>
              </a:rPr>
              <a:t>www.xsede.org</a:t>
            </a:r>
            <a:endParaRPr lang="en-US" dirty="0"/>
          </a:p>
          <a:p>
            <a:pPr lvl="2"/>
            <a:r>
              <a:rPr lang="en-US" dirty="0" smtClean="0"/>
              <a:t>Free supercomputer accounts to do homework</a:t>
            </a:r>
          </a:p>
          <a:p>
            <a:pPr lvl="2"/>
            <a:r>
              <a:rPr lang="en-US" dirty="0" smtClean="0"/>
              <a:t>Free </a:t>
            </a:r>
            <a:r>
              <a:rPr lang="en-US" dirty="0" err="1" smtClean="0"/>
              <a:t>autograding</a:t>
            </a:r>
            <a:r>
              <a:rPr lang="en-US" dirty="0"/>
              <a:t> </a:t>
            </a:r>
            <a:r>
              <a:rPr lang="en-US" dirty="0" smtClean="0"/>
              <a:t>of homework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744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Collaborators and Supporters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1"/>
            <a:ext cx="8839200" cy="4525963"/>
          </a:xfrm>
        </p:spPr>
        <p:txBody>
          <a:bodyPr>
            <a:noAutofit/>
          </a:bodyPr>
          <a:lstStyle/>
          <a:p>
            <a:r>
              <a:rPr lang="en-US" sz="1800" b="1" dirty="0" smtClean="0"/>
              <a:t>James Demmel</a:t>
            </a:r>
            <a:r>
              <a:rPr lang="en-US" sz="1800" dirty="0" smtClean="0"/>
              <a:t>, </a:t>
            </a:r>
            <a:r>
              <a:rPr lang="en-US" sz="1800" b="1" dirty="0" smtClean="0"/>
              <a:t>Kathy </a:t>
            </a:r>
            <a:r>
              <a:rPr lang="en-US" sz="1800" b="1" dirty="0" err="1" smtClean="0"/>
              <a:t>Yelick</a:t>
            </a:r>
            <a:r>
              <a:rPr lang="en-US" sz="1800" dirty="0" smtClean="0"/>
              <a:t>, Michael Anderson, Grey Ballard, Erin Carson, </a:t>
            </a:r>
            <a:r>
              <a:rPr lang="en-US" sz="1800" dirty="0" err="1" smtClean="0"/>
              <a:t>Aditya</a:t>
            </a:r>
            <a:r>
              <a:rPr lang="en-US" sz="1800" dirty="0" smtClean="0"/>
              <a:t> </a:t>
            </a:r>
            <a:r>
              <a:rPr lang="en-US" sz="1800" dirty="0" err="1" smtClean="0"/>
              <a:t>Devarakonda</a:t>
            </a:r>
            <a:r>
              <a:rPr lang="en-US" sz="1800" dirty="0" smtClean="0"/>
              <a:t>, Michael Driscoll, David </a:t>
            </a:r>
            <a:r>
              <a:rPr lang="en-US" sz="1800" dirty="0" err="1" smtClean="0"/>
              <a:t>Eliahu</a:t>
            </a:r>
            <a:r>
              <a:rPr lang="en-US" sz="1800" dirty="0" smtClean="0"/>
              <a:t>, Andrew Gearhart, </a:t>
            </a:r>
            <a:r>
              <a:rPr lang="en-US" sz="1800" dirty="0" err="1" smtClean="0"/>
              <a:t>Evangelos</a:t>
            </a:r>
            <a:r>
              <a:rPr lang="en-US" sz="1800" dirty="0" smtClean="0"/>
              <a:t> </a:t>
            </a:r>
            <a:r>
              <a:rPr lang="en-US" sz="1800" dirty="0" err="1" smtClean="0"/>
              <a:t>Georganas</a:t>
            </a:r>
            <a:r>
              <a:rPr lang="en-US" sz="1800" dirty="0" smtClean="0"/>
              <a:t>, Nicholas Knight, </a:t>
            </a:r>
            <a:r>
              <a:rPr lang="en-US" sz="1800" dirty="0" err="1" smtClean="0"/>
              <a:t>Penporn</a:t>
            </a:r>
            <a:r>
              <a:rPr lang="en-US" sz="1800" dirty="0" smtClean="0"/>
              <a:t> </a:t>
            </a:r>
            <a:r>
              <a:rPr lang="en-US" sz="1800" dirty="0" err="1" smtClean="0"/>
              <a:t>Koanantakool</a:t>
            </a:r>
            <a:r>
              <a:rPr lang="en-US" sz="1800" dirty="0" smtClean="0"/>
              <a:t>, Ben </a:t>
            </a:r>
            <a:r>
              <a:rPr lang="en-US" sz="1800" dirty="0" err="1" smtClean="0"/>
              <a:t>Lipshitz</a:t>
            </a:r>
            <a:r>
              <a:rPr lang="en-US" sz="1800" dirty="0" smtClean="0"/>
              <a:t>, </a:t>
            </a:r>
            <a:r>
              <a:rPr lang="en-US" sz="1800" dirty="0" err="1" smtClean="0"/>
              <a:t>Oded</a:t>
            </a:r>
            <a:r>
              <a:rPr lang="en-US" sz="1800" dirty="0" smtClean="0"/>
              <a:t> Schwartz, Edgar </a:t>
            </a:r>
            <a:r>
              <a:rPr lang="en-US" sz="1800" dirty="0" err="1" smtClean="0"/>
              <a:t>Solomonik</a:t>
            </a:r>
            <a:r>
              <a:rPr lang="en-US" sz="1800" dirty="0" smtClean="0"/>
              <a:t>, Omer </a:t>
            </a:r>
            <a:r>
              <a:rPr lang="en-US" sz="1800" dirty="0" err="1" smtClean="0"/>
              <a:t>Spillinger</a:t>
            </a:r>
            <a:endParaRPr lang="en-US" sz="1800" dirty="0" smtClean="0"/>
          </a:p>
          <a:p>
            <a:r>
              <a:rPr lang="en-US" sz="1800" dirty="0"/>
              <a:t>Austin Benson, Maryam </a:t>
            </a:r>
            <a:r>
              <a:rPr lang="en-US" sz="1800" dirty="0" err="1"/>
              <a:t>Dehnavi</a:t>
            </a:r>
            <a:r>
              <a:rPr lang="en-US" sz="1800" dirty="0"/>
              <a:t>, Mark </a:t>
            </a:r>
            <a:r>
              <a:rPr lang="en-US" sz="1800" dirty="0" err="1"/>
              <a:t>Hoemmen</a:t>
            </a:r>
            <a:r>
              <a:rPr lang="en-US" sz="1800" dirty="0"/>
              <a:t>, </a:t>
            </a:r>
            <a:r>
              <a:rPr lang="en-US" sz="1800" dirty="0" err="1" smtClean="0"/>
              <a:t>Shoaib</a:t>
            </a:r>
            <a:r>
              <a:rPr lang="en-US" sz="1800" dirty="0" smtClean="0"/>
              <a:t> </a:t>
            </a:r>
            <a:r>
              <a:rPr lang="en-US" sz="1800" dirty="0" err="1" smtClean="0"/>
              <a:t>Kamil</a:t>
            </a:r>
            <a:r>
              <a:rPr lang="en-US" sz="1800" dirty="0" smtClean="0"/>
              <a:t>, </a:t>
            </a:r>
            <a:r>
              <a:rPr lang="en-US" sz="1800" dirty="0" err="1" smtClean="0"/>
              <a:t>Marghoob</a:t>
            </a:r>
            <a:r>
              <a:rPr lang="en-US" sz="1800" dirty="0" smtClean="0"/>
              <a:t> </a:t>
            </a:r>
            <a:r>
              <a:rPr lang="en-US" sz="1800" dirty="0" err="1" smtClean="0"/>
              <a:t>Mohiyuddin</a:t>
            </a:r>
            <a:endParaRPr lang="en-US" sz="1800" dirty="0" smtClean="0"/>
          </a:p>
          <a:p>
            <a:r>
              <a:rPr lang="en-US" sz="1800" dirty="0" err="1" smtClean="0"/>
              <a:t>Abhinav</a:t>
            </a:r>
            <a:r>
              <a:rPr lang="en-US" sz="1800" dirty="0" smtClean="0"/>
              <a:t> </a:t>
            </a:r>
            <a:r>
              <a:rPr lang="en-US" sz="1800" dirty="0" err="1" smtClean="0"/>
              <a:t>Bhatele</a:t>
            </a:r>
            <a:r>
              <a:rPr lang="en-US" sz="1800" dirty="0" smtClean="0"/>
              <a:t>, </a:t>
            </a:r>
            <a:r>
              <a:rPr lang="en-US" sz="1800" dirty="0" err="1" smtClean="0"/>
              <a:t>Aydin</a:t>
            </a:r>
            <a:r>
              <a:rPr lang="en-US" sz="1800" dirty="0" smtClean="0"/>
              <a:t> </a:t>
            </a:r>
            <a:r>
              <a:rPr lang="en-US" sz="1800" dirty="0" err="1" smtClean="0"/>
              <a:t>Buluc</a:t>
            </a:r>
            <a:r>
              <a:rPr lang="en-US" sz="1800" dirty="0" smtClean="0"/>
              <a:t>, Michael Christ, </a:t>
            </a:r>
            <a:r>
              <a:rPr lang="en-US" sz="1800" dirty="0" err="1" smtClean="0"/>
              <a:t>Ioana</a:t>
            </a:r>
            <a:r>
              <a:rPr lang="en-US" sz="1800" dirty="0" smtClean="0"/>
              <a:t> </a:t>
            </a:r>
            <a:r>
              <a:rPr lang="en-US" sz="1800" dirty="0" err="1" smtClean="0"/>
              <a:t>Dumitriu</a:t>
            </a:r>
            <a:r>
              <a:rPr lang="en-US" sz="1800" dirty="0" smtClean="0"/>
              <a:t>, Armando Fox,  David </a:t>
            </a:r>
            <a:r>
              <a:rPr lang="en-US" sz="1800" dirty="0" err="1" smtClean="0"/>
              <a:t>Gleich</a:t>
            </a:r>
            <a:r>
              <a:rPr lang="en-US" sz="1800" dirty="0" smtClean="0"/>
              <a:t>,  Ming </a:t>
            </a:r>
            <a:r>
              <a:rPr lang="en-US" sz="1800" dirty="0" err="1" smtClean="0"/>
              <a:t>Gu</a:t>
            </a:r>
            <a:r>
              <a:rPr lang="en-US" sz="1800" dirty="0" smtClean="0"/>
              <a:t>, Jeff Hammond, Mike </a:t>
            </a:r>
            <a:r>
              <a:rPr lang="en-US" sz="1800" dirty="0" err="1" smtClean="0"/>
              <a:t>Heroux</a:t>
            </a:r>
            <a:r>
              <a:rPr lang="en-US" sz="1800" dirty="0" smtClean="0"/>
              <a:t>, Olga Holtz, Kurt </a:t>
            </a:r>
            <a:r>
              <a:rPr lang="en-US" sz="1800" dirty="0" err="1" smtClean="0"/>
              <a:t>Keutzer</a:t>
            </a:r>
            <a:r>
              <a:rPr lang="en-US" sz="1800" dirty="0" smtClean="0"/>
              <a:t>, </a:t>
            </a:r>
            <a:r>
              <a:rPr lang="en-US" sz="1800" dirty="0" err="1" smtClean="0"/>
              <a:t>Julien</a:t>
            </a:r>
            <a:r>
              <a:rPr lang="en-US" sz="1800" dirty="0" smtClean="0"/>
              <a:t> </a:t>
            </a:r>
            <a:r>
              <a:rPr lang="en-US" sz="1800" dirty="0" err="1" smtClean="0"/>
              <a:t>Langou</a:t>
            </a:r>
            <a:r>
              <a:rPr lang="en-US" sz="1800" dirty="0" smtClean="0"/>
              <a:t>, Devin Matthews, Tom Scanlon, Michelle </a:t>
            </a:r>
            <a:r>
              <a:rPr lang="en-US" sz="1800" dirty="0" err="1" smtClean="0"/>
              <a:t>Strout</a:t>
            </a:r>
            <a:r>
              <a:rPr lang="en-US" sz="1800" dirty="0" smtClean="0"/>
              <a:t>, Sam Williams,  </a:t>
            </a:r>
            <a:r>
              <a:rPr lang="en-US" sz="1800" dirty="0" err="1" smtClean="0"/>
              <a:t>Hua</a:t>
            </a:r>
            <a:r>
              <a:rPr lang="en-US" sz="1800" dirty="0" smtClean="0"/>
              <a:t> Xiang</a:t>
            </a:r>
          </a:p>
          <a:p>
            <a:r>
              <a:rPr lang="en-US" sz="1800" dirty="0" smtClean="0"/>
              <a:t>Jack </a:t>
            </a:r>
            <a:r>
              <a:rPr lang="en-US" sz="1800" dirty="0" err="1" smtClean="0"/>
              <a:t>Dongarra</a:t>
            </a:r>
            <a:r>
              <a:rPr lang="en-US" sz="1800" dirty="0" smtClean="0"/>
              <a:t>, </a:t>
            </a:r>
            <a:r>
              <a:rPr lang="en-US" sz="1800" dirty="0" err="1" smtClean="0"/>
              <a:t>Jakub</a:t>
            </a:r>
            <a:r>
              <a:rPr lang="en-US" sz="1800" dirty="0" smtClean="0"/>
              <a:t> </a:t>
            </a:r>
            <a:r>
              <a:rPr lang="en-US" sz="1800" dirty="0" err="1" smtClean="0"/>
              <a:t>Kurzak</a:t>
            </a:r>
            <a:r>
              <a:rPr lang="en-US" sz="1800" dirty="0" smtClean="0"/>
              <a:t>, </a:t>
            </a:r>
            <a:r>
              <a:rPr lang="en-US" sz="1800" dirty="0" err="1" smtClean="0"/>
              <a:t>Dulceneia</a:t>
            </a:r>
            <a:r>
              <a:rPr lang="en-US" sz="1800" dirty="0" smtClean="0"/>
              <a:t> Becker,  Ichitaro Yamazaki, …</a:t>
            </a:r>
          </a:p>
          <a:p>
            <a:r>
              <a:rPr lang="en-US" sz="1800" dirty="0" smtClean="0"/>
              <a:t>Sivan Toledo, Alex </a:t>
            </a:r>
            <a:r>
              <a:rPr lang="en-US" sz="1800" dirty="0" err="1" smtClean="0"/>
              <a:t>Druinsky</a:t>
            </a:r>
            <a:r>
              <a:rPr lang="en-US" sz="1800" dirty="0" smtClean="0"/>
              <a:t>, </a:t>
            </a:r>
            <a:r>
              <a:rPr lang="en-US" sz="1800" dirty="0" err="1" smtClean="0"/>
              <a:t>Inon</a:t>
            </a:r>
            <a:r>
              <a:rPr lang="en-US" sz="1800" dirty="0" smtClean="0"/>
              <a:t> </a:t>
            </a:r>
            <a:r>
              <a:rPr lang="en-US" sz="1800" dirty="0" err="1" smtClean="0"/>
              <a:t>Peled</a:t>
            </a:r>
            <a:r>
              <a:rPr lang="en-US" sz="1800" dirty="0" smtClean="0"/>
              <a:t>  </a:t>
            </a:r>
          </a:p>
          <a:p>
            <a:r>
              <a:rPr lang="en-US" sz="1800" dirty="0" smtClean="0"/>
              <a:t>Laura </a:t>
            </a:r>
            <a:r>
              <a:rPr lang="en-US" sz="1800" dirty="0" err="1"/>
              <a:t>Grigori</a:t>
            </a:r>
            <a:r>
              <a:rPr lang="en-US" sz="1800" b="1" dirty="0"/>
              <a:t>, </a:t>
            </a:r>
            <a:r>
              <a:rPr lang="en-US" sz="1800" dirty="0" err="1"/>
              <a:t>Sebastien</a:t>
            </a:r>
            <a:r>
              <a:rPr lang="en-US" sz="1800" dirty="0"/>
              <a:t> </a:t>
            </a:r>
            <a:r>
              <a:rPr lang="en-US" sz="1800" dirty="0" err="1"/>
              <a:t>Cayrols</a:t>
            </a:r>
            <a:r>
              <a:rPr lang="en-US" sz="1800" dirty="0"/>
              <a:t>, </a:t>
            </a:r>
            <a:r>
              <a:rPr lang="en-US" sz="1800" dirty="0" err="1"/>
              <a:t>Simplice</a:t>
            </a:r>
            <a:r>
              <a:rPr lang="en-US" sz="1800" dirty="0"/>
              <a:t> </a:t>
            </a:r>
            <a:r>
              <a:rPr lang="en-US" sz="1800" dirty="0" err="1"/>
              <a:t>Donfack</a:t>
            </a:r>
            <a:r>
              <a:rPr lang="en-US" sz="1800" dirty="0"/>
              <a:t>, Mathias </a:t>
            </a:r>
            <a:r>
              <a:rPr lang="en-US" sz="1800" dirty="0" err="1"/>
              <a:t>Jacquelin</a:t>
            </a:r>
            <a:r>
              <a:rPr lang="en-US" sz="1800" dirty="0"/>
              <a:t>, </a:t>
            </a:r>
            <a:r>
              <a:rPr lang="en-US" sz="1800" dirty="0" err="1"/>
              <a:t>Amal</a:t>
            </a:r>
            <a:r>
              <a:rPr lang="en-US" sz="1800" dirty="0"/>
              <a:t> </a:t>
            </a:r>
            <a:r>
              <a:rPr lang="en-US" sz="1800" dirty="0" err="1"/>
              <a:t>Khabou</a:t>
            </a:r>
            <a:r>
              <a:rPr lang="en-US" sz="1800" dirty="0"/>
              <a:t>, Sophie </a:t>
            </a:r>
            <a:r>
              <a:rPr lang="en-US" sz="1800" dirty="0" err="1"/>
              <a:t>Moufawad</a:t>
            </a:r>
            <a:r>
              <a:rPr lang="en-US" sz="1800" dirty="0"/>
              <a:t>, </a:t>
            </a:r>
            <a:r>
              <a:rPr lang="en-US" sz="1800" dirty="0" err="1"/>
              <a:t>Mikolaj</a:t>
            </a:r>
            <a:r>
              <a:rPr lang="en-US" sz="1800" dirty="0"/>
              <a:t> </a:t>
            </a:r>
            <a:r>
              <a:rPr lang="en-US" sz="1800" dirty="0" err="1" smtClean="0"/>
              <a:t>Szydlarski</a:t>
            </a:r>
            <a:endParaRPr lang="en-US" sz="1800" dirty="0" smtClean="0"/>
          </a:p>
          <a:p>
            <a:r>
              <a:rPr lang="en-US" sz="1800" dirty="0"/>
              <a:t>M</a:t>
            </a:r>
            <a:r>
              <a:rPr lang="en-US" sz="1800" dirty="0" smtClean="0"/>
              <a:t>embers of </a:t>
            </a:r>
            <a:r>
              <a:rPr lang="en-US" sz="1800" dirty="0" err="1" smtClean="0"/>
              <a:t>ParLab</a:t>
            </a:r>
            <a:r>
              <a:rPr lang="en-US" sz="1800" dirty="0" smtClean="0"/>
              <a:t>, ASPIRE, </a:t>
            </a:r>
            <a:r>
              <a:rPr lang="en-US" sz="1800" dirty="0"/>
              <a:t>BEBOP, CACHE, EASI</a:t>
            </a:r>
            <a:r>
              <a:rPr lang="en-US" sz="1800" dirty="0" smtClean="0"/>
              <a:t>, </a:t>
            </a:r>
            <a:r>
              <a:rPr lang="en-US" sz="1800" dirty="0" err="1" smtClean="0"/>
              <a:t>FASTMath</a:t>
            </a:r>
            <a:r>
              <a:rPr lang="en-US" sz="1800" dirty="0" smtClean="0"/>
              <a:t>, </a:t>
            </a:r>
            <a:r>
              <a:rPr lang="en-US" sz="1800" dirty="0"/>
              <a:t>MAGMA, </a:t>
            </a:r>
            <a:r>
              <a:rPr lang="en-US" sz="1800" dirty="0" smtClean="0"/>
              <a:t>PLASMA</a:t>
            </a:r>
          </a:p>
          <a:p>
            <a:r>
              <a:rPr lang="en-US" sz="1800" dirty="0" smtClean="0"/>
              <a:t>Thanks to DOE, NSF, </a:t>
            </a:r>
            <a:r>
              <a:rPr lang="en-US" sz="1800" dirty="0"/>
              <a:t>UC </a:t>
            </a:r>
            <a:r>
              <a:rPr lang="en-US" sz="1800" dirty="0" smtClean="0"/>
              <a:t>Discovery, INRIA, Intel</a:t>
            </a:r>
            <a:r>
              <a:rPr lang="en-US" sz="1800" dirty="0"/>
              <a:t>, Microsoft, </a:t>
            </a:r>
            <a:r>
              <a:rPr lang="en-US" sz="1800" dirty="0" err="1"/>
              <a:t>Mathworks</a:t>
            </a:r>
            <a:r>
              <a:rPr lang="en-US" sz="1800" dirty="0"/>
              <a:t>, National Instruments, NEC, Nokia, NVIDIA, Samsung, </a:t>
            </a:r>
            <a:r>
              <a:rPr lang="en-US" sz="1800" dirty="0" smtClean="0"/>
              <a:t>Oracle </a:t>
            </a:r>
            <a:endParaRPr lang="en-US" sz="1800" dirty="0"/>
          </a:p>
          <a:p>
            <a:r>
              <a:rPr lang="en-US" sz="1800" dirty="0" err="1"/>
              <a:t>b</a:t>
            </a:r>
            <a:r>
              <a:rPr lang="en-US" sz="1800" dirty="0" err="1" smtClean="0"/>
              <a:t>ebop.cs.berkeley.edu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42820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2400" y="1371600"/>
            <a:ext cx="8991600" cy="51816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“Direct” Linear Algebra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Lower bounds on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communication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New a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lgorithms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that attain these lower bounds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/>
              <a:t>Ditto </a:t>
            </a:r>
            <a:r>
              <a:rPr lang="en-US" sz="3200" dirty="0" smtClean="0"/>
              <a:t>for </a:t>
            </a:r>
            <a:r>
              <a:rPr lang="en-US" sz="3200" dirty="0"/>
              <a:t>programs accessing arrays (</a:t>
            </a:r>
            <a:r>
              <a:rPr lang="en-US" sz="3200" dirty="0" err="1"/>
              <a:t>eg</a:t>
            </a:r>
            <a:r>
              <a:rPr lang="en-US" sz="3200" dirty="0"/>
              <a:t> n-body</a:t>
            </a:r>
            <a:r>
              <a:rPr lang="en-US" sz="3200" dirty="0" smtClean="0"/>
              <a:t>)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Ditto for “Iterative” Linear Algebra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Related work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11430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801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2133601" y="457201"/>
            <a:ext cx="4603751" cy="4254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609600" y="4437064"/>
            <a:ext cx="8001000" cy="744537"/>
          </a:xfrm>
        </p:spPr>
        <p:txBody>
          <a:bodyPr>
            <a:noAutofit/>
          </a:bodyPr>
          <a:lstStyle/>
          <a:p>
            <a:pPr algn="ctr">
              <a:buFontTx/>
              <a:buNone/>
            </a:pPr>
            <a:r>
              <a:rPr lang="en-US" sz="3600" dirty="0" smtClean="0"/>
              <a:t>Don’t </a:t>
            </a:r>
            <a:r>
              <a:rPr lang="en-US" sz="3600" dirty="0" err="1" smtClean="0"/>
              <a:t>Communic</a:t>
            </a:r>
            <a:r>
              <a:rPr lang="en-US" sz="3600" dirty="0" smtClean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fld id="{FF82FEF4-93E3-42FA-B82C-EFBA8D4A2706}" type="slidenum">
              <a:rPr lang="en-US" smtClean="0"/>
              <a:pPr>
                <a:defRPr/>
              </a:pPr>
              <a:t>110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52400" y="1447801"/>
            <a:ext cx="8991600" cy="224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3500" tIns="25400" rIns="63500" bIns="25400">
            <a:spAutoFit/>
          </a:bodyPr>
          <a:lstStyle/>
          <a:p>
            <a:pPr marL="203200" indent="-203200" algn="ctr" eaLnBrk="0" hangingPunct="0">
              <a:spcBef>
                <a:spcPct val="15000"/>
              </a:spcBef>
              <a:buSzPct val="100000"/>
              <a:defRPr/>
            </a:pPr>
            <a:r>
              <a:rPr lang="en-US" sz="3200" b="0" kern="0" dirty="0">
                <a:solidFill>
                  <a:schemeClr val="tx1"/>
                </a:solidFill>
                <a:latin typeface="+mn-lt"/>
                <a:cs typeface="+mn-cs"/>
              </a:rPr>
              <a:t>Time to redesign all </a:t>
            </a:r>
            <a:r>
              <a:rPr lang="en-US" sz="3200" b="0" kern="0" dirty="0" smtClean="0">
                <a:solidFill>
                  <a:schemeClr val="tx1"/>
                </a:solidFill>
                <a:latin typeface="+mn-lt"/>
                <a:cs typeface="+mn-cs"/>
              </a:rPr>
              <a:t>linear algebra, n-body,…  </a:t>
            </a:r>
          </a:p>
          <a:p>
            <a:pPr marL="203200" indent="-203200" algn="ctr" eaLnBrk="0" hangingPunct="0">
              <a:spcBef>
                <a:spcPct val="15000"/>
              </a:spcBef>
              <a:buSzPct val="100000"/>
              <a:defRPr/>
            </a:pPr>
            <a:r>
              <a:rPr lang="en-US" sz="3200" b="0" kern="0" dirty="0" smtClean="0">
                <a:solidFill>
                  <a:schemeClr val="tx1"/>
                </a:solidFill>
                <a:latin typeface="+mn-lt"/>
                <a:cs typeface="+mn-cs"/>
              </a:rPr>
              <a:t>algorithms and software</a:t>
            </a:r>
          </a:p>
          <a:p>
            <a:pPr marL="203200" indent="-203200" algn="ctr" eaLnBrk="0" hangingPunct="0">
              <a:spcBef>
                <a:spcPct val="15000"/>
              </a:spcBef>
              <a:buSzPct val="100000"/>
              <a:defRPr/>
            </a:pPr>
            <a:r>
              <a:rPr lang="en-US" sz="3200" kern="0" dirty="0" smtClean="0"/>
              <a:t>(and compilers…)</a:t>
            </a:r>
            <a:endParaRPr lang="en-US" sz="3200" b="0" kern="0" dirty="0" smtClean="0">
              <a:solidFill>
                <a:schemeClr val="tx1"/>
              </a:solidFill>
              <a:latin typeface="+mn-lt"/>
              <a:cs typeface="+mn-cs"/>
            </a:endParaRPr>
          </a:p>
          <a:p>
            <a:pPr marL="203200" indent="-203200" algn="ctr" eaLnBrk="0" hangingPunct="0">
              <a:spcBef>
                <a:spcPct val="15000"/>
              </a:spcBef>
              <a:buSzPct val="100000"/>
              <a:defRPr/>
            </a:pPr>
            <a:endParaRPr lang="en-US" sz="3200" kern="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2400" y="1371600"/>
            <a:ext cx="8991600" cy="51816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“Direct” Linear Algebra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Lower bounds on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communication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New a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lgorithms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that attain these lower bounds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Ditto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for 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programs accessing arrays (</a:t>
            </a:r>
            <a:r>
              <a:rPr lang="en-US" sz="3200" dirty="0" err="1">
                <a:solidFill>
                  <a:schemeClr val="bg1">
                    <a:lumMod val="50000"/>
                  </a:schemeClr>
                </a:solidFill>
              </a:rPr>
              <a:t>eg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 n-body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Ditto for “Iterative” Linear Algebra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Related work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11430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289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04802" y="306388"/>
            <a:ext cx="8458199" cy="425450"/>
          </a:xfrm>
        </p:spPr>
        <p:txBody>
          <a:bodyPr>
            <a:noAutofit/>
          </a:bodyPr>
          <a:lstStyle/>
          <a:p>
            <a:r>
              <a:rPr lang="en-US" sz="3600" dirty="0" smtClean="0"/>
              <a:t>Lower bound for all “direct” linear algebra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3733801"/>
            <a:ext cx="8001000" cy="285273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Holds for</a:t>
            </a:r>
          </a:p>
          <a:p>
            <a:pPr lvl="1"/>
            <a:r>
              <a:rPr lang="en-US" dirty="0" err="1" smtClean="0"/>
              <a:t>Matmul</a:t>
            </a:r>
            <a:r>
              <a:rPr lang="en-US" dirty="0" smtClean="0"/>
              <a:t>, BLAS, LU, QR, </a:t>
            </a:r>
            <a:r>
              <a:rPr lang="en-US" dirty="0" err="1" smtClean="0"/>
              <a:t>eig</a:t>
            </a:r>
            <a:r>
              <a:rPr lang="en-US" dirty="0" smtClean="0"/>
              <a:t>, SVD, tensor contractions, …</a:t>
            </a:r>
          </a:p>
          <a:p>
            <a:pPr lvl="1"/>
            <a:r>
              <a:rPr lang="en-US" dirty="0" smtClean="0"/>
              <a:t>Some whole programs (sequences of  these operations, no matter how individual ops are interleaved, </a:t>
            </a:r>
            <a:r>
              <a:rPr lang="en-US" dirty="0" err="1" smtClean="0"/>
              <a:t>eg</a:t>
            </a:r>
            <a:r>
              <a:rPr lang="en-US" dirty="0" smtClean="0"/>
              <a:t> </a:t>
            </a:r>
            <a:r>
              <a:rPr lang="en-US" dirty="0" err="1" smtClean="0"/>
              <a:t>A</a:t>
            </a:r>
            <a:r>
              <a:rPr lang="en-US" baseline="30000" dirty="0" err="1" smtClean="0"/>
              <a:t>k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Dense and sparse matrices (where #flops  &lt;&lt;  n</a:t>
            </a:r>
            <a:r>
              <a:rPr lang="en-US" baseline="30000" dirty="0" smtClean="0"/>
              <a:t>3</a:t>
            </a:r>
            <a:r>
              <a:rPr lang="en-US" dirty="0" smtClean="0"/>
              <a:t> )</a:t>
            </a:r>
          </a:p>
          <a:p>
            <a:pPr lvl="1"/>
            <a:r>
              <a:rPr lang="en-US" dirty="0" smtClean="0"/>
              <a:t>Sequential and parallel algorithms</a:t>
            </a:r>
          </a:p>
          <a:p>
            <a:pPr lvl="1"/>
            <a:r>
              <a:rPr lang="en-US" dirty="0" smtClean="0"/>
              <a:t>Some graph-theoretic algorithms (</a:t>
            </a:r>
            <a:r>
              <a:rPr lang="en-US" dirty="0" err="1" smtClean="0"/>
              <a:t>eg</a:t>
            </a:r>
            <a:r>
              <a:rPr lang="en-US" dirty="0" smtClean="0"/>
              <a:t> Floyd-</a:t>
            </a:r>
            <a:r>
              <a:rPr lang="en-US" dirty="0" err="1" smtClean="0"/>
              <a:t>Warshall</a:t>
            </a:r>
            <a:r>
              <a:rPr lang="en-US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DBBDDB-A7BB-4482-834E-2EFCD62CAAF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457200" y="731840"/>
            <a:ext cx="86868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buFont typeface="Arial" pitchFamily="34" charset="0"/>
              <a:buChar char="•"/>
            </a:pPr>
            <a:r>
              <a:rPr lang="en-US" sz="2800" b="0" dirty="0" smtClean="0">
                <a:solidFill>
                  <a:schemeClr val="tx1"/>
                </a:solidFill>
                <a:sym typeface="Symbol" pitchFamily="18" charset="2"/>
              </a:rPr>
              <a:t>  Let </a:t>
            </a:r>
            <a:r>
              <a:rPr lang="en-US" sz="2800" b="0" dirty="0">
                <a:solidFill>
                  <a:schemeClr val="tx1"/>
                </a:solidFill>
                <a:sym typeface="Symbol" pitchFamily="18" charset="2"/>
              </a:rPr>
              <a:t>M = “fast” memory size </a:t>
            </a:r>
            <a:r>
              <a:rPr lang="en-US" sz="2800" b="0" dirty="0" smtClean="0">
                <a:solidFill>
                  <a:schemeClr val="tx1"/>
                </a:solidFill>
                <a:sym typeface="Symbol" pitchFamily="18" charset="2"/>
              </a:rPr>
              <a:t>(per processor)</a:t>
            </a:r>
            <a:endParaRPr lang="en-US" sz="2800" b="0" dirty="0">
              <a:solidFill>
                <a:schemeClr val="tx1"/>
              </a:solidFill>
              <a:sym typeface="Symbol" pitchFamily="18" charset="2"/>
            </a:endParaRPr>
          </a:p>
          <a:p>
            <a:pPr marL="0" lvl="1" algn="ctr"/>
            <a:endParaRPr lang="en-US" sz="2800" b="0" dirty="0">
              <a:solidFill>
                <a:schemeClr val="tx1"/>
              </a:solidFill>
              <a:sym typeface="Symbol" pitchFamily="18" charset="2"/>
            </a:endParaRPr>
          </a:p>
          <a:p>
            <a:pPr marL="0" lvl="1" algn="ctr"/>
            <a:r>
              <a:rPr lang="en-US" sz="2400" b="1" dirty="0">
                <a:solidFill>
                  <a:schemeClr val="tx1"/>
                </a:solidFill>
                <a:sym typeface="Symbol" pitchFamily="18" charset="2"/>
              </a:rPr>
              <a:t>#</a:t>
            </a:r>
            <a:r>
              <a:rPr lang="en-US" sz="2400" b="1" dirty="0" err="1">
                <a:solidFill>
                  <a:schemeClr val="tx1"/>
                </a:solidFill>
                <a:sym typeface="Symbol" pitchFamily="18" charset="2"/>
              </a:rPr>
              <a:t>words_moved</a:t>
            </a:r>
            <a:r>
              <a:rPr lang="en-US" sz="2400" b="1" dirty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sym typeface="Symbol" pitchFamily="18" charset="2"/>
              </a:rPr>
              <a:t>(per processor) </a:t>
            </a:r>
            <a:r>
              <a:rPr lang="en-US" sz="2400" b="1" dirty="0">
                <a:solidFill>
                  <a:schemeClr val="tx1"/>
                </a:solidFill>
                <a:sym typeface="Symbol" pitchFamily="18" charset="2"/>
              </a:rPr>
              <a:t>= </a:t>
            </a:r>
            <a:r>
              <a:rPr lang="en-US" sz="2400" b="1" dirty="0" smtClean="0">
                <a:solidFill>
                  <a:schemeClr val="tx1"/>
                </a:solidFill>
                <a:sym typeface="Symbol"/>
              </a:rPr>
              <a:t></a:t>
            </a:r>
            <a:r>
              <a:rPr lang="en-US" sz="2400" b="1" dirty="0" smtClean="0">
                <a:solidFill>
                  <a:schemeClr val="tx1"/>
                </a:solidFill>
                <a:sym typeface="Symbol" pitchFamily="18" charset="2"/>
              </a:rPr>
              <a:t>(#flops (</a:t>
            </a:r>
            <a:r>
              <a:rPr lang="en-US" sz="2400" b="1" dirty="0" smtClean="0">
                <a:sym typeface="Symbol" pitchFamily="18" charset="2"/>
              </a:rPr>
              <a:t>per </a:t>
            </a:r>
            <a:r>
              <a:rPr lang="en-US" sz="2400" b="1" dirty="0" smtClean="0">
                <a:solidFill>
                  <a:schemeClr val="tx1"/>
                </a:solidFill>
                <a:sym typeface="Symbol" pitchFamily="18" charset="2"/>
              </a:rPr>
              <a:t>processor) </a:t>
            </a:r>
            <a:r>
              <a:rPr lang="en-US" sz="2400" b="1" dirty="0">
                <a:solidFill>
                  <a:schemeClr val="tx1"/>
                </a:solidFill>
                <a:sym typeface="Symbol" pitchFamily="18" charset="2"/>
              </a:rPr>
              <a:t>/ M</a:t>
            </a:r>
            <a:r>
              <a:rPr lang="en-US" sz="2800" b="1" baseline="30000" dirty="0">
                <a:solidFill>
                  <a:schemeClr val="tx1"/>
                </a:solidFill>
                <a:sym typeface="Symbol" pitchFamily="18" charset="2"/>
              </a:rPr>
              <a:t>1/2</a:t>
            </a:r>
            <a:r>
              <a:rPr lang="en-US" sz="2400" b="1" baseline="30000" dirty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en-US" sz="2400" b="1" dirty="0">
                <a:solidFill>
                  <a:schemeClr val="tx1"/>
                </a:solidFill>
                <a:sym typeface="Symbol" pitchFamily="18" charset="2"/>
              </a:rPr>
              <a:t>)</a:t>
            </a:r>
          </a:p>
          <a:p>
            <a:pPr marL="0" lvl="1" algn="ctr">
              <a:buFont typeface="Symbol" pitchFamily="18" charset="2"/>
              <a:buChar char="W"/>
            </a:pPr>
            <a:endParaRPr lang="en-US" sz="2400" b="1" dirty="0">
              <a:solidFill>
                <a:schemeClr val="tx1"/>
              </a:solidFill>
              <a:sym typeface="Symbol" pitchFamily="18" charset="2"/>
            </a:endParaRPr>
          </a:p>
          <a:p>
            <a:pPr marL="0" lvl="1" algn="ctr"/>
            <a:r>
              <a:rPr lang="en-US" sz="2400" b="1" dirty="0">
                <a:solidFill>
                  <a:schemeClr val="tx1"/>
                </a:solidFill>
                <a:sym typeface="Symbol" pitchFamily="18" charset="2"/>
              </a:rPr>
              <a:t>#</a:t>
            </a:r>
            <a:r>
              <a:rPr lang="en-US" sz="2400" b="1" dirty="0" err="1">
                <a:solidFill>
                  <a:schemeClr val="tx1"/>
                </a:solidFill>
                <a:sym typeface="Symbol" pitchFamily="18" charset="2"/>
              </a:rPr>
              <a:t>messages_sent</a:t>
            </a:r>
            <a:r>
              <a:rPr lang="en-US" sz="2400" b="1" dirty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sym typeface="Symbol" pitchFamily="18" charset="2"/>
              </a:rPr>
              <a:t>(per processor) </a:t>
            </a:r>
            <a:r>
              <a:rPr lang="en-US" sz="2400" b="1" dirty="0">
                <a:solidFill>
                  <a:schemeClr val="tx1"/>
                </a:solidFill>
                <a:sym typeface="Symbol" pitchFamily="18" charset="2"/>
              </a:rPr>
              <a:t>= </a:t>
            </a:r>
            <a:r>
              <a:rPr lang="en-US" sz="2400" b="1" dirty="0" smtClean="0">
                <a:sym typeface="Symbol"/>
              </a:rPr>
              <a:t></a:t>
            </a:r>
            <a:r>
              <a:rPr lang="en-US" sz="2400" b="1" dirty="0" smtClean="0">
                <a:solidFill>
                  <a:schemeClr val="tx1"/>
                </a:solidFill>
                <a:sym typeface="Symbol" pitchFamily="18" charset="2"/>
              </a:rPr>
              <a:t>(#flops (per processor) </a:t>
            </a:r>
            <a:r>
              <a:rPr lang="en-US" sz="2400" b="1" dirty="0">
                <a:solidFill>
                  <a:schemeClr val="tx1"/>
                </a:solidFill>
                <a:sym typeface="Symbol" pitchFamily="18" charset="2"/>
              </a:rPr>
              <a:t>/ M</a:t>
            </a:r>
            <a:r>
              <a:rPr lang="en-US" sz="2800" b="1" baseline="30000" dirty="0">
                <a:solidFill>
                  <a:srgbClr val="FF0000"/>
                </a:solidFill>
                <a:sym typeface="Symbol" pitchFamily="18" charset="2"/>
              </a:rPr>
              <a:t>3</a:t>
            </a:r>
            <a:r>
              <a:rPr lang="en-US" sz="2800" b="1" baseline="30000" dirty="0">
                <a:solidFill>
                  <a:schemeClr val="tx1"/>
                </a:solidFill>
                <a:sym typeface="Symbol" pitchFamily="18" charset="2"/>
              </a:rPr>
              <a:t>/2</a:t>
            </a:r>
            <a:r>
              <a:rPr lang="en-US" sz="2400" b="1" baseline="30000" dirty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sym typeface="Symbol" pitchFamily="18" charset="2"/>
              </a:rPr>
              <a:t>)</a:t>
            </a:r>
          </a:p>
          <a:p>
            <a:pPr marL="0" lvl="1" algn="ctr">
              <a:buFont typeface="Symbol" pitchFamily="18" charset="2"/>
              <a:buChar char="W"/>
            </a:pPr>
            <a:endParaRPr lang="en-US" sz="2400" b="1" dirty="0" smtClean="0">
              <a:solidFill>
                <a:schemeClr val="tx1"/>
              </a:solidFill>
              <a:sym typeface="Symbol" pitchFamily="18" charset="2"/>
            </a:endParaRPr>
          </a:p>
          <a:p>
            <a:pPr marL="0" lvl="1">
              <a:buFont typeface="Arial" pitchFamily="34" charset="0"/>
              <a:buChar char="•"/>
            </a:pPr>
            <a:r>
              <a:rPr lang="en-US" sz="2400" b="1" dirty="0" smtClean="0">
                <a:sym typeface="Symbol" pitchFamily="18" charset="2"/>
              </a:rPr>
              <a:t>  </a:t>
            </a:r>
            <a:r>
              <a:rPr lang="en-US" sz="2800" dirty="0" smtClean="0">
                <a:sym typeface="Symbol" pitchFamily="18" charset="2"/>
              </a:rPr>
              <a:t>Parallel case: assume either load or memory balanced</a:t>
            </a:r>
            <a:endParaRPr lang="en-US" sz="2400" b="1" dirty="0">
              <a:solidFill>
                <a:schemeClr val="tx1"/>
              </a:solidFill>
              <a:sym typeface="Symbol" pitchFamily="18" charset="2"/>
            </a:endParaRPr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81000" y="7620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286000" y="4191000"/>
            <a:ext cx="6705600" cy="2514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4400" y="4648200"/>
            <a:ext cx="6705600" cy="2514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2209800"/>
            <a:ext cx="9144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04802" y="306388"/>
            <a:ext cx="8458199" cy="425450"/>
          </a:xfrm>
        </p:spPr>
        <p:txBody>
          <a:bodyPr>
            <a:noAutofit/>
          </a:bodyPr>
          <a:lstStyle/>
          <a:p>
            <a:r>
              <a:rPr lang="en-US" sz="3600" dirty="0" smtClean="0"/>
              <a:t>Lower bound for all “direct” linear algebra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3733801"/>
            <a:ext cx="8001000" cy="285273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Holds for</a:t>
            </a:r>
          </a:p>
          <a:p>
            <a:pPr lvl="1"/>
            <a:r>
              <a:rPr lang="en-US" dirty="0" err="1" smtClean="0"/>
              <a:t>Matmul</a:t>
            </a:r>
            <a:r>
              <a:rPr lang="en-US" dirty="0" smtClean="0"/>
              <a:t>, BLAS, LU, QR, </a:t>
            </a:r>
            <a:r>
              <a:rPr lang="en-US" dirty="0" err="1" smtClean="0"/>
              <a:t>eig</a:t>
            </a:r>
            <a:r>
              <a:rPr lang="en-US" dirty="0" smtClean="0"/>
              <a:t>, SVD, tensor contractions, …</a:t>
            </a:r>
          </a:p>
          <a:p>
            <a:pPr lvl="1"/>
            <a:r>
              <a:rPr lang="en-US" dirty="0" smtClean="0"/>
              <a:t>Some whole programs (sequences of  these operations, no matter how individual ops are interleaved, </a:t>
            </a:r>
            <a:r>
              <a:rPr lang="en-US" dirty="0" err="1" smtClean="0"/>
              <a:t>eg</a:t>
            </a:r>
            <a:r>
              <a:rPr lang="en-US" dirty="0" smtClean="0"/>
              <a:t> </a:t>
            </a:r>
            <a:r>
              <a:rPr lang="en-US" dirty="0" err="1" smtClean="0"/>
              <a:t>A</a:t>
            </a:r>
            <a:r>
              <a:rPr lang="en-US" baseline="30000" dirty="0" err="1" smtClean="0"/>
              <a:t>k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Dense and sparse matrices (where #flops  &lt;&lt;  n</a:t>
            </a:r>
            <a:r>
              <a:rPr lang="en-US" baseline="30000" dirty="0" smtClean="0"/>
              <a:t>3</a:t>
            </a:r>
            <a:r>
              <a:rPr lang="en-US" dirty="0" smtClean="0"/>
              <a:t> )</a:t>
            </a:r>
          </a:p>
          <a:p>
            <a:pPr lvl="1"/>
            <a:r>
              <a:rPr lang="en-US" dirty="0" smtClean="0"/>
              <a:t>Sequential and parallel algorithms</a:t>
            </a:r>
          </a:p>
          <a:p>
            <a:pPr lvl="1"/>
            <a:r>
              <a:rPr lang="en-US" dirty="0" smtClean="0"/>
              <a:t>Some graph-theoretic algorithms (</a:t>
            </a:r>
            <a:r>
              <a:rPr lang="en-US" dirty="0" err="1" smtClean="0"/>
              <a:t>eg</a:t>
            </a:r>
            <a:r>
              <a:rPr lang="en-US" dirty="0" smtClean="0"/>
              <a:t> Floyd-</a:t>
            </a:r>
            <a:r>
              <a:rPr lang="en-US" dirty="0" err="1" smtClean="0"/>
              <a:t>Warshall</a:t>
            </a:r>
            <a:r>
              <a:rPr lang="en-US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DBBDDB-A7BB-4482-834E-2EFCD62CAAF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457200" y="731840"/>
            <a:ext cx="86868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buFont typeface="Arial" pitchFamily="34" charset="0"/>
              <a:buChar char="•"/>
            </a:pPr>
            <a:r>
              <a:rPr lang="en-US" sz="2800" b="0" dirty="0" smtClean="0">
                <a:solidFill>
                  <a:schemeClr val="tx1"/>
                </a:solidFill>
                <a:sym typeface="Symbol" pitchFamily="18" charset="2"/>
              </a:rPr>
              <a:t>  Let </a:t>
            </a:r>
            <a:r>
              <a:rPr lang="en-US" sz="2800" b="0" dirty="0">
                <a:solidFill>
                  <a:schemeClr val="tx1"/>
                </a:solidFill>
                <a:sym typeface="Symbol" pitchFamily="18" charset="2"/>
              </a:rPr>
              <a:t>M = “fast” memory size </a:t>
            </a:r>
            <a:r>
              <a:rPr lang="en-US" sz="2800" b="0" dirty="0" smtClean="0">
                <a:solidFill>
                  <a:schemeClr val="tx1"/>
                </a:solidFill>
                <a:sym typeface="Symbol" pitchFamily="18" charset="2"/>
              </a:rPr>
              <a:t>(per processor)</a:t>
            </a:r>
            <a:endParaRPr lang="en-US" sz="2800" b="0" dirty="0">
              <a:solidFill>
                <a:schemeClr val="tx1"/>
              </a:solidFill>
              <a:sym typeface="Symbol" pitchFamily="18" charset="2"/>
            </a:endParaRPr>
          </a:p>
          <a:p>
            <a:pPr marL="0" lvl="1" algn="ctr"/>
            <a:endParaRPr lang="en-US" sz="2800" b="0" dirty="0">
              <a:solidFill>
                <a:schemeClr val="tx1"/>
              </a:solidFill>
              <a:sym typeface="Symbol" pitchFamily="18" charset="2"/>
            </a:endParaRPr>
          </a:p>
          <a:p>
            <a:pPr marL="0" lvl="1" algn="ctr"/>
            <a:r>
              <a:rPr lang="en-US" sz="2400" b="1" dirty="0">
                <a:solidFill>
                  <a:schemeClr val="tx1"/>
                </a:solidFill>
                <a:sym typeface="Symbol" pitchFamily="18" charset="2"/>
              </a:rPr>
              <a:t>#</a:t>
            </a:r>
            <a:r>
              <a:rPr lang="en-US" sz="2400" b="1" dirty="0" err="1">
                <a:solidFill>
                  <a:schemeClr val="tx1"/>
                </a:solidFill>
                <a:sym typeface="Symbol" pitchFamily="18" charset="2"/>
              </a:rPr>
              <a:t>words_moved</a:t>
            </a:r>
            <a:r>
              <a:rPr lang="en-US" sz="2400" b="1" dirty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sym typeface="Symbol" pitchFamily="18" charset="2"/>
              </a:rPr>
              <a:t>(per processor) </a:t>
            </a:r>
            <a:r>
              <a:rPr lang="en-US" sz="2400" b="1" dirty="0">
                <a:solidFill>
                  <a:schemeClr val="tx1"/>
                </a:solidFill>
                <a:sym typeface="Symbol" pitchFamily="18" charset="2"/>
              </a:rPr>
              <a:t>= </a:t>
            </a:r>
            <a:r>
              <a:rPr lang="en-US" sz="2400" b="1" dirty="0" smtClean="0">
                <a:solidFill>
                  <a:schemeClr val="tx1"/>
                </a:solidFill>
                <a:sym typeface="Symbol"/>
              </a:rPr>
              <a:t></a:t>
            </a:r>
            <a:r>
              <a:rPr lang="en-US" sz="2400" b="1" dirty="0" smtClean="0">
                <a:solidFill>
                  <a:schemeClr val="tx1"/>
                </a:solidFill>
                <a:sym typeface="Symbol" pitchFamily="18" charset="2"/>
              </a:rPr>
              <a:t>(#flops (</a:t>
            </a:r>
            <a:r>
              <a:rPr lang="en-US" sz="2400" b="1" dirty="0" smtClean="0">
                <a:sym typeface="Symbol" pitchFamily="18" charset="2"/>
              </a:rPr>
              <a:t>per </a:t>
            </a:r>
            <a:r>
              <a:rPr lang="en-US" sz="2400" b="1" dirty="0" smtClean="0">
                <a:solidFill>
                  <a:schemeClr val="tx1"/>
                </a:solidFill>
                <a:sym typeface="Symbol" pitchFamily="18" charset="2"/>
              </a:rPr>
              <a:t>processor) </a:t>
            </a:r>
            <a:r>
              <a:rPr lang="en-US" sz="2400" b="1" dirty="0">
                <a:solidFill>
                  <a:schemeClr val="tx1"/>
                </a:solidFill>
                <a:sym typeface="Symbol" pitchFamily="18" charset="2"/>
              </a:rPr>
              <a:t>/ M</a:t>
            </a:r>
            <a:r>
              <a:rPr lang="en-US" sz="2800" b="1" baseline="30000" dirty="0">
                <a:solidFill>
                  <a:schemeClr val="tx1"/>
                </a:solidFill>
                <a:sym typeface="Symbol" pitchFamily="18" charset="2"/>
              </a:rPr>
              <a:t>1/2</a:t>
            </a:r>
            <a:r>
              <a:rPr lang="en-US" sz="2400" b="1" baseline="30000" dirty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en-US" sz="2400" b="1" dirty="0">
                <a:solidFill>
                  <a:schemeClr val="tx1"/>
                </a:solidFill>
                <a:sym typeface="Symbol" pitchFamily="18" charset="2"/>
              </a:rPr>
              <a:t>)</a:t>
            </a:r>
          </a:p>
          <a:p>
            <a:pPr marL="0" lvl="1" algn="ctr">
              <a:buFont typeface="Symbol" pitchFamily="18" charset="2"/>
              <a:buChar char="W"/>
            </a:pPr>
            <a:endParaRPr lang="en-US" sz="2400" b="1" dirty="0">
              <a:solidFill>
                <a:schemeClr val="tx1"/>
              </a:solidFill>
              <a:sym typeface="Symbol" pitchFamily="18" charset="2"/>
            </a:endParaRPr>
          </a:p>
          <a:p>
            <a:pPr marL="0" lvl="1" algn="ctr"/>
            <a:r>
              <a:rPr lang="en-US" sz="2400" b="1" dirty="0">
                <a:solidFill>
                  <a:schemeClr val="tx1"/>
                </a:solidFill>
                <a:sym typeface="Symbol" pitchFamily="18" charset="2"/>
              </a:rPr>
              <a:t>#</a:t>
            </a:r>
            <a:r>
              <a:rPr lang="en-US" sz="2400" b="1" dirty="0" err="1">
                <a:solidFill>
                  <a:schemeClr val="tx1"/>
                </a:solidFill>
                <a:sym typeface="Symbol" pitchFamily="18" charset="2"/>
              </a:rPr>
              <a:t>messages_sent</a:t>
            </a:r>
            <a:r>
              <a:rPr lang="en-US" sz="2400" b="1" dirty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sym typeface="Symbol" pitchFamily="18" charset="2"/>
              </a:rPr>
              <a:t> ≥  #</a:t>
            </a:r>
            <a:r>
              <a:rPr lang="en-US" sz="2400" b="1" dirty="0" err="1" smtClean="0">
                <a:solidFill>
                  <a:schemeClr val="tx1"/>
                </a:solidFill>
                <a:sym typeface="Symbol" pitchFamily="18" charset="2"/>
              </a:rPr>
              <a:t>words_moved</a:t>
            </a:r>
            <a:r>
              <a:rPr lang="en-US" sz="2400" b="1" dirty="0" smtClean="0">
                <a:solidFill>
                  <a:schemeClr val="tx1"/>
                </a:solidFill>
                <a:sym typeface="Symbol" pitchFamily="18" charset="2"/>
              </a:rPr>
              <a:t> / </a:t>
            </a:r>
            <a:r>
              <a:rPr lang="en-US" sz="2400" b="1" dirty="0" err="1" smtClean="0">
                <a:solidFill>
                  <a:schemeClr val="tx1"/>
                </a:solidFill>
                <a:sym typeface="Symbol" pitchFamily="18" charset="2"/>
              </a:rPr>
              <a:t>largest_message_size</a:t>
            </a:r>
            <a:endParaRPr lang="en-US" sz="2400" b="1" dirty="0" smtClean="0">
              <a:solidFill>
                <a:schemeClr val="tx1"/>
              </a:solidFill>
              <a:sym typeface="Symbol" pitchFamily="18" charset="2"/>
            </a:endParaRPr>
          </a:p>
          <a:p>
            <a:pPr marL="0" lvl="1" algn="ctr"/>
            <a:endParaRPr lang="en-US" sz="2400" b="1" dirty="0" smtClean="0">
              <a:solidFill>
                <a:schemeClr val="tx1"/>
              </a:solidFill>
              <a:sym typeface="Symbol" pitchFamily="18" charset="2"/>
            </a:endParaRPr>
          </a:p>
          <a:p>
            <a:pPr marL="0" lvl="1">
              <a:buFont typeface="Arial" pitchFamily="34" charset="0"/>
              <a:buChar char="•"/>
            </a:pPr>
            <a:r>
              <a:rPr lang="en-US" sz="2400" b="1" dirty="0" smtClean="0">
                <a:sym typeface="Symbol" pitchFamily="18" charset="2"/>
              </a:rPr>
              <a:t>  </a:t>
            </a:r>
            <a:r>
              <a:rPr lang="en-US" sz="2800" dirty="0" smtClean="0">
                <a:sym typeface="Symbol" pitchFamily="18" charset="2"/>
              </a:rPr>
              <a:t>Parallel case: assume either load or memory balanced</a:t>
            </a:r>
            <a:endParaRPr lang="en-US" sz="2400" b="1" dirty="0">
              <a:solidFill>
                <a:schemeClr val="tx1"/>
              </a:solidFill>
              <a:sym typeface="Symbol" pitchFamily="18" charset="2"/>
            </a:endParaRPr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81000" y="7620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19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04802" y="306388"/>
            <a:ext cx="8458199" cy="425450"/>
          </a:xfrm>
        </p:spPr>
        <p:txBody>
          <a:bodyPr>
            <a:noAutofit/>
          </a:bodyPr>
          <a:lstStyle/>
          <a:p>
            <a:r>
              <a:rPr lang="en-US" sz="3600" dirty="0" smtClean="0"/>
              <a:t>Lower bound for all “direct” linear algebra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3733801"/>
            <a:ext cx="8001000" cy="285273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Holds for</a:t>
            </a:r>
          </a:p>
          <a:p>
            <a:pPr lvl="1"/>
            <a:r>
              <a:rPr lang="en-US" dirty="0" err="1" smtClean="0"/>
              <a:t>Matmul</a:t>
            </a:r>
            <a:r>
              <a:rPr lang="en-US" dirty="0" smtClean="0"/>
              <a:t>, BLAS, LU, QR, </a:t>
            </a:r>
            <a:r>
              <a:rPr lang="en-US" dirty="0" err="1" smtClean="0"/>
              <a:t>eig</a:t>
            </a:r>
            <a:r>
              <a:rPr lang="en-US" dirty="0" smtClean="0"/>
              <a:t>, SVD, tensor contractions, …</a:t>
            </a:r>
          </a:p>
          <a:p>
            <a:pPr lvl="1"/>
            <a:r>
              <a:rPr lang="en-US" dirty="0" smtClean="0"/>
              <a:t>Some whole programs (sequences of  these operations, no matter how individual ops are interleaved, </a:t>
            </a:r>
            <a:r>
              <a:rPr lang="en-US" dirty="0" err="1" smtClean="0"/>
              <a:t>eg</a:t>
            </a:r>
            <a:r>
              <a:rPr lang="en-US" dirty="0" smtClean="0"/>
              <a:t> </a:t>
            </a:r>
            <a:r>
              <a:rPr lang="en-US" dirty="0" err="1" smtClean="0"/>
              <a:t>A</a:t>
            </a:r>
            <a:r>
              <a:rPr lang="en-US" baseline="30000" dirty="0" err="1" smtClean="0"/>
              <a:t>k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Dense and sparse matrices (where #flops  &lt;&lt;  n</a:t>
            </a:r>
            <a:r>
              <a:rPr lang="en-US" baseline="30000" dirty="0" smtClean="0"/>
              <a:t>3</a:t>
            </a:r>
            <a:r>
              <a:rPr lang="en-US" dirty="0" smtClean="0"/>
              <a:t> )</a:t>
            </a:r>
          </a:p>
          <a:p>
            <a:pPr lvl="1"/>
            <a:r>
              <a:rPr lang="en-US" dirty="0" smtClean="0"/>
              <a:t>Sequential and parallel algorithms</a:t>
            </a:r>
          </a:p>
          <a:p>
            <a:pPr lvl="1"/>
            <a:r>
              <a:rPr lang="en-US" dirty="0" smtClean="0"/>
              <a:t>Some graph-theoretic algorithms (</a:t>
            </a:r>
            <a:r>
              <a:rPr lang="en-US" dirty="0" err="1" smtClean="0"/>
              <a:t>eg</a:t>
            </a:r>
            <a:r>
              <a:rPr lang="en-US" dirty="0" smtClean="0"/>
              <a:t> Floyd-</a:t>
            </a:r>
            <a:r>
              <a:rPr lang="en-US" dirty="0" err="1" smtClean="0"/>
              <a:t>Warshall</a:t>
            </a:r>
            <a:r>
              <a:rPr lang="en-US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DBBDDB-A7BB-4482-834E-2EFCD62CAAF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457200" y="731840"/>
            <a:ext cx="86868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buFont typeface="Arial" pitchFamily="34" charset="0"/>
              <a:buChar char="•"/>
            </a:pPr>
            <a:r>
              <a:rPr lang="en-US" sz="2800" b="0" dirty="0" smtClean="0">
                <a:solidFill>
                  <a:schemeClr val="tx1"/>
                </a:solidFill>
                <a:sym typeface="Symbol" pitchFamily="18" charset="2"/>
              </a:rPr>
              <a:t>  Let </a:t>
            </a:r>
            <a:r>
              <a:rPr lang="en-US" sz="2800" b="0" dirty="0">
                <a:solidFill>
                  <a:schemeClr val="tx1"/>
                </a:solidFill>
                <a:sym typeface="Symbol" pitchFamily="18" charset="2"/>
              </a:rPr>
              <a:t>M = “fast” memory size </a:t>
            </a:r>
            <a:r>
              <a:rPr lang="en-US" sz="2800" b="0" dirty="0" smtClean="0">
                <a:solidFill>
                  <a:schemeClr val="tx1"/>
                </a:solidFill>
                <a:sym typeface="Symbol" pitchFamily="18" charset="2"/>
              </a:rPr>
              <a:t>(per processor)</a:t>
            </a:r>
            <a:endParaRPr lang="en-US" sz="2800" b="0" dirty="0">
              <a:solidFill>
                <a:schemeClr val="tx1"/>
              </a:solidFill>
              <a:sym typeface="Symbol" pitchFamily="18" charset="2"/>
            </a:endParaRPr>
          </a:p>
          <a:p>
            <a:pPr marL="0" lvl="1" algn="ctr"/>
            <a:endParaRPr lang="en-US" sz="2800" b="0" dirty="0">
              <a:solidFill>
                <a:schemeClr val="tx1"/>
              </a:solidFill>
              <a:sym typeface="Symbol" pitchFamily="18" charset="2"/>
            </a:endParaRPr>
          </a:p>
          <a:p>
            <a:pPr marL="0" lvl="1" algn="ctr"/>
            <a:r>
              <a:rPr lang="en-US" sz="2400" b="1" dirty="0">
                <a:solidFill>
                  <a:schemeClr val="tx1"/>
                </a:solidFill>
                <a:sym typeface="Symbol" pitchFamily="18" charset="2"/>
              </a:rPr>
              <a:t>#</a:t>
            </a:r>
            <a:r>
              <a:rPr lang="en-US" sz="2400" b="1" dirty="0" err="1">
                <a:solidFill>
                  <a:schemeClr val="tx1"/>
                </a:solidFill>
                <a:sym typeface="Symbol" pitchFamily="18" charset="2"/>
              </a:rPr>
              <a:t>words_moved</a:t>
            </a:r>
            <a:r>
              <a:rPr lang="en-US" sz="2400" b="1" dirty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sym typeface="Symbol" pitchFamily="18" charset="2"/>
              </a:rPr>
              <a:t>(per processor) </a:t>
            </a:r>
            <a:r>
              <a:rPr lang="en-US" sz="2400" b="1" dirty="0">
                <a:solidFill>
                  <a:schemeClr val="tx1"/>
                </a:solidFill>
                <a:sym typeface="Symbol" pitchFamily="18" charset="2"/>
              </a:rPr>
              <a:t>= </a:t>
            </a:r>
            <a:r>
              <a:rPr lang="en-US" sz="2400" b="1" dirty="0" smtClean="0">
                <a:solidFill>
                  <a:schemeClr val="tx1"/>
                </a:solidFill>
                <a:sym typeface="Symbol"/>
              </a:rPr>
              <a:t></a:t>
            </a:r>
            <a:r>
              <a:rPr lang="en-US" sz="2400" b="1" dirty="0" smtClean="0">
                <a:solidFill>
                  <a:schemeClr val="tx1"/>
                </a:solidFill>
                <a:sym typeface="Symbol" pitchFamily="18" charset="2"/>
              </a:rPr>
              <a:t>(#flops (</a:t>
            </a:r>
            <a:r>
              <a:rPr lang="en-US" sz="2400" b="1" dirty="0" smtClean="0">
                <a:sym typeface="Symbol" pitchFamily="18" charset="2"/>
              </a:rPr>
              <a:t>per </a:t>
            </a:r>
            <a:r>
              <a:rPr lang="en-US" sz="2400" b="1" dirty="0" smtClean="0">
                <a:solidFill>
                  <a:schemeClr val="tx1"/>
                </a:solidFill>
                <a:sym typeface="Symbol" pitchFamily="18" charset="2"/>
              </a:rPr>
              <a:t>processor) </a:t>
            </a:r>
            <a:r>
              <a:rPr lang="en-US" sz="2400" b="1" dirty="0">
                <a:solidFill>
                  <a:schemeClr val="tx1"/>
                </a:solidFill>
                <a:sym typeface="Symbol" pitchFamily="18" charset="2"/>
              </a:rPr>
              <a:t>/ M</a:t>
            </a:r>
            <a:r>
              <a:rPr lang="en-US" sz="2800" b="1" baseline="30000" dirty="0">
                <a:solidFill>
                  <a:schemeClr val="tx1"/>
                </a:solidFill>
                <a:sym typeface="Symbol" pitchFamily="18" charset="2"/>
              </a:rPr>
              <a:t>1/2</a:t>
            </a:r>
            <a:r>
              <a:rPr lang="en-US" sz="2400" b="1" baseline="30000" dirty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en-US" sz="2400" b="1" dirty="0">
                <a:solidFill>
                  <a:schemeClr val="tx1"/>
                </a:solidFill>
                <a:sym typeface="Symbol" pitchFamily="18" charset="2"/>
              </a:rPr>
              <a:t>)</a:t>
            </a:r>
          </a:p>
          <a:p>
            <a:pPr marL="0" lvl="1" algn="ctr">
              <a:buFont typeface="Symbol" pitchFamily="18" charset="2"/>
              <a:buChar char="W"/>
            </a:pPr>
            <a:endParaRPr lang="en-US" sz="2400" b="1" dirty="0">
              <a:solidFill>
                <a:schemeClr val="tx1"/>
              </a:solidFill>
              <a:sym typeface="Symbol" pitchFamily="18" charset="2"/>
            </a:endParaRPr>
          </a:p>
          <a:p>
            <a:pPr marL="0" lvl="1" algn="ctr"/>
            <a:r>
              <a:rPr lang="en-US" sz="2400" b="1" dirty="0">
                <a:solidFill>
                  <a:schemeClr val="tx1"/>
                </a:solidFill>
                <a:sym typeface="Symbol" pitchFamily="18" charset="2"/>
              </a:rPr>
              <a:t>#</a:t>
            </a:r>
            <a:r>
              <a:rPr lang="en-US" sz="2400" b="1" dirty="0" err="1">
                <a:solidFill>
                  <a:schemeClr val="tx1"/>
                </a:solidFill>
                <a:sym typeface="Symbol" pitchFamily="18" charset="2"/>
              </a:rPr>
              <a:t>messages_sent</a:t>
            </a:r>
            <a:r>
              <a:rPr lang="en-US" sz="2400" b="1" dirty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sym typeface="Symbol" pitchFamily="18" charset="2"/>
              </a:rPr>
              <a:t>(per processor) </a:t>
            </a:r>
            <a:r>
              <a:rPr lang="en-US" sz="2400" b="1" dirty="0">
                <a:solidFill>
                  <a:schemeClr val="tx1"/>
                </a:solidFill>
                <a:sym typeface="Symbol" pitchFamily="18" charset="2"/>
              </a:rPr>
              <a:t>= </a:t>
            </a:r>
            <a:r>
              <a:rPr lang="en-US" sz="2400" b="1" dirty="0" smtClean="0">
                <a:sym typeface="Symbol"/>
              </a:rPr>
              <a:t></a:t>
            </a:r>
            <a:r>
              <a:rPr lang="en-US" sz="2400" b="1" dirty="0" smtClean="0">
                <a:solidFill>
                  <a:schemeClr val="tx1"/>
                </a:solidFill>
                <a:sym typeface="Symbol" pitchFamily="18" charset="2"/>
              </a:rPr>
              <a:t>(#flops (per processor) </a:t>
            </a:r>
            <a:r>
              <a:rPr lang="en-US" sz="2400" b="1" dirty="0">
                <a:solidFill>
                  <a:schemeClr val="tx1"/>
                </a:solidFill>
                <a:sym typeface="Symbol" pitchFamily="18" charset="2"/>
              </a:rPr>
              <a:t>/ M</a:t>
            </a:r>
            <a:r>
              <a:rPr lang="en-US" sz="2800" b="1" baseline="30000" dirty="0">
                <a:solidFill>
                  <a:srgbClr val="FF0000"/>
                </a:solidFill>
                <a:sym typeface="Symbol" pitchFamily="18" charset="2"/>
              </a:rPr>
              <a:t>3</a:t>
            </a:r>
            <a:r>
              <a:rPr lang="en-US" sz="2800" b="1" baseline="30000" dirty="0">
                <a:solidFill>
                  <a:schemeClr val="tx1"/>
                </a:solidFill>
                <a:sym typeface="Symbol" pitchFamily="18" charset="2"/>
              </a:rPr>
              <a:t>/2</a:t>
            </a:r>
            <a:r>
              <a:rPr lang="en-US" sz="2400" b="1" baseline="30000" dirty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sym typeface="Symbol" pitchFamily="18" charset="2"/>
              </a:rPr>
              <a:t>)</a:t>
            </a:r>
          </a:p>
          <a:p>
            <a:pPr marL="0" lvl="1" algn="ctr">
              <a:buFont typeface="Symbol" pitchFamily="18" charset="2"/>
              <a:buChar char="W"/>
            </a:pPr>
            <a:endParaRPr lang="en-US" sz="2400" b="1" dirty="0" smtClean="0">
              <a:solidFill>
                <a:schemeClr val="tx1"/>
              </a:solidFill>
              <a:sym typeface="Symbol" pitchFamily="18" charset="2"/>
            </a:endParaRPr>
          </a:p>
          <a:p>
            <a:pPr marL="0" lvl="1">
              <a:buFont typeface="Arial" pitchFamily="34" charset="0"/>
              <a:buChar char="•"/>
            </a:pPr>
            <a:r>
              <a:rPr lang="en-US" sz="2400" b="1" dirty="0" smtClean="0">
                <a:sym typeface="Symbol" pitchFamily="18" charset="2"/>
              </a:rPr>
              <a:t>  </a:t>
            </a:r>
            <a:r>
              <a:rPr lang="en-US" sz="2800" dirty="0" smtClean="0">
                <a:sym typeface="Symbol" pitchFamily="18" charset="2"/>
              </a:rPr>
              <a:t>Parallel case: assume either load or memory balanced</a:t>
            </a:r>
            <a:endParaRPr lang="en-US" sz="2400" b="1" dirty="0">
              <a:solidFill>
                <a:schemeClr val="tx1"/>
              </a:solidFill>
              <a:sym typeface="Symbol" pitchFamily="18" charset="2"/>
            </a:endParaRPr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81000" y="7620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38200" y="5414427"/>
            <a:ext cx="7620000" cy="126188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</a:rPr>
              <a:t>SIAM SIAG/Linear Algebra Prize, 2012</a:t>
            </a:r>
          </a:p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Ballard, D., Holtz, Schwartz</a:t>
            </a:r>
          </a:p>
          <a:p>
            <a:pPr algn="ctr"/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536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798512" y="306388"/>
            <a:ext cx="8116887" cy="4254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Can we attain these lower bounds?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153988" y="914401"/>
            <a:ext cx="8961437" cy="58515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Do conventional dense algorithms as implemented in  LAPACK and </a:t>
            </a:r>
            <a:r>
              <a:rPr lang="en-US" dirty="0" err="1" smtClean="0"/>
              <a:t>ScaLAPACK</a:t>
            </a:r>
            <a:r>
              <a:rPr lang="en-US" dirty="0" smtClean="0"/>
              <a:t> attain these bounds?</a:t>
            </a:r>
          </a:p>
          <a:p>
            <a:pPr lvl="1"/>
            <a:r>
              <a:rPr lang="en-US" dirty="0" smtClean="0"/>
              <a:t>Often not </a:t>
            </a:r>
          </a:p>
          <a:p>
            <a:r>
              <a:rPr lang="en-US" dirty="0" smtClean="0"/>
              <a:t>If not, are there other algorithms that do?</a:t>
            </a:r>
          </a:p>
          <a:p>
            <a:pPr lvl="1"/>
            <a:r>
              <a:rPr lang="en-US" dirty="0" smtClean="0"/>
              <a:t>Yes, for much of dense linear algebra</a:t>
            </a:r>
          </a:p>
          <a:p>
            <a:pPr lvl="1"/>
            <a:r>
              <a:rPr lang="en-US" dirty="0" smtClean="0"/>
              <a:t>New algorithms, with new numerical properties,               new ways to encode answers,  new data structures                             </a:t>
            </a:r>
          </a:p>
          <a:p>
            <a:pPr lvl="1"/>
            <a:r>
              <a:rPr lang="en-US" dirty="0" smtClean="0"/>
              <a:t>Not just loop transformations</a:t>
            </a:r>
          </a:p>
          <a:p>
            <a:r>
              <a:rPr lang="en-US" dirty="0" smtClean="0"/>
              <a:t>Only a few sparse algorithms so far</a:t>
            </a:r>
          </a:p>
          <a:p>
            <a:r>
              <a:rPr lang="en-US" dirty="0" smtClean="0"/>
              <a:t>Lots of work in progress / possible projects</a:t>
            </a:r>
          </a:p>
          <a:p>
            <a:r>
              <a:rPr lang="en-US" dirty="0" smtClean="0"/>
              <a:t>Case study: Matrix Multiply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352800" y="6416676"/>
            <a:ext cx="2133600" cy="365125"/>
          </a:xfrm>
        </p:spPr>
        <p:txBody>
          <a:bodyPr/>
          <a:lstStyle/>
          <a:p>
            <a:pPr algn="ctr">
              <a:defRPr/>
            </a:pPr>
            <a:fld id="{5839375E-32BF-43EE-A881-86705A256A45}" type="slidenum">
              <a:rPr lang="en-US" smtClean="0"/>
              <a:pPr algn="ctr">
                <a:defRPr/>
              </a:pPr>
              <a:t>16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8382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66EBF6E7-7A69-4DBC-9BC1-E98EB674BDAF}" type="slidenum">
              <a:rPr lang="en-US" sz="1400" b="0" smtClean="0">
                <a:solidFill>
                  <a:schemeClr val="tx1"/>
                </a:solidFill>
                <a:latin typeface="Helvetica" charset="0"/>
              </a:rPr>
              <a:pPr/>
              <a:t>17</a:t>
            </a:fld>
            <a:endParaRPr lang="en-US" sz="1400" b="0" smtClean="0">
              <a:solidFill>
                <a:schemeClr val="tx1"/>
              </a:solidFill>
              <a:latin typeface="Helvetica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808037" y="309564"/>
            <a:ext cx="6735763" cy="4222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Naïve Matrix Multiply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1" y="914400"/>
            <a:ext cx="7929563" cy="3232150"/>
          </a:xfrm>
          <a:ln>
            <a:solidFill>
              <a:srgbClr val="000066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sz="2000" dirty="0" smtClean="0">
                <a:solidFill>
                  <a:schemeClr val="accent2"/>
                </a:solidFill>
              </a:rPr>
              <a:t>{implements C = C + A*B}</a:t>
            </a:r>
          </a:p>
          <a:p>
            <a:pPr>
              <a:buFontTx/>
              <a:buNone/>
            </a:pPr>
            <a:r>
              <a:rPr lang="en-US" sz="2000" dirty="0" smtClean="0"/>
              <a:t>for </a:t>
            </a:r>
            <a:r>
              <a:rPr lang="en-US" sz="2000" dirty="0" err="1" smtClean="0"/>
              <a:t>i</a:t>
            </a:r>
            <a:r>
              <a:rPr lang="en-US" sz="2000" dirty="0" smtClean="0"/>
              <a:t> = 1 to n</a:t>
            </a:r>
          </a:p>
          <a:p>
            <a:pPr>
              <a:buFontTx/>
              <a:buNone/>
            </a:pPr>
            <a:r>
              <a:rPr lang="en-US" sz="2000" dirty="0" smtClean="0"/>
              <a:t>  </a:t>
            </a:r>
            <a:endParaRPr lang="en-US" sz="2000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US" sz="2000" dirty="0" smtClean="0">
                <a:solidFill>
                  <a:schemeClr val="accent2"/>
                </a:solidFill>
              </a:rPr>
              <a:t>   </a:t>
            </a:r>
            <a:r>
              <a:rPr lang="en-US" sz="2000" dirty="0" smtClean="0"/>
              <a:t>for j = 1 to n</a:t>
            </a:r>
          </a:p>
          <a:p>
            <a:pPr>
              <a:buFontTx/>
              <a:buNone/>
            </a:pPr>
            <a:endParaRPr lang="en-US" sz="2000" dirty="0" smtClean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r>
              <a:rPr lang="en-US" sz="2000" dirty="0" smtClean="0"/>
              <a:t>       for k = 1 to n</a:t>
            </a:r>
          </a:p>
          <a:p>
            <a:pPr>
              <a:buFontTx/>
              <a:buNone/>
            </a:pPr>
            <a:r>
              <a:rPr lang="en-US" sz="2000" dirty="0" smtClean="0"/>
              <a:t>           C(</a:t>
            </a:r>
            <a:r>
              <a:rPr lang="en-US" sz="2000" dirty="0" err="1" smtClean="0"/>
              <a:t>i,j</a:t>
            </a:r>
            <a:r>
              <a:rPr lang="en-US" sz="2000" dirty="0" smtClean="0"/>
              <a:t>) = C(</a:t>
            </a:r>
            <a:r>
              <a:rPr lang="en-US" sz="2000" dirty="0" err="1" smtClean="0"/>
              <a:t>i,j</a:t>
            </a:r>
            <a:r>
              <a:rPr lang="en-US" sz="2000" dirty="0" smtClean="0"/>
              <a:t>) + A(</a:t>
            </a:r>
            <a:r>
              <a:rPr lang="en-US" sz="2000" dirty="0" err="1" smtClean="0"/>
              <a:t>i,k</a:t>
            </a:r>
            <a:r>
              <a:rPr lang="en-US" sz="2000" dirty="0" smtClean="0"/>
              <a:t>) * B(</a:t>
            </a:r>
            <a:r>
              <a:rPr lang="en-US" sz="2000" dirty="0" err="1" smtClean="0"/>
              <a:t>k,j</a:t>
            </a:r>
            <a:r>
              <a:rPr lang="en-US" sz="2000" dirty="0" smtClean="0"/>
              <a:t>)</a:t>
            </a:r>
          </a:p>
          <a:p>
            <a:pPr>
              <a:buFontTx/>
              <a:buNone/>
            </a:pPr>
            <a:r>
              <a:rPr lang="en-US" sz="2000" dirty="0" smtClean="0"/>
              <a:t>       </a:t>
            </a:r>
            <a:endParaRPr lang="en-US" sz="2000" dirty="0" smtClean="0">
              <a:solidFill>
                <a:schemeClr val="accent2"/>
              </a:solidFill>
            </a:endParaRP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3454400" y="4343400"/>
            <a:ext cx="1150939" cy="1295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5080000" y="4343400"/>
            <a:ext cx="1150939" cy="1295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2709865" y="4876800"/>
            <a:ext cx="541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20488" name="Text Box 7"/>
          <p:cNvSpPr txBox="1">
            <a:spLocks noChangeArrowheads="1"/>
          </p:cNvSpPr>
          <p:nvPr/>
        </p:nvSpPr>
        <p:spPr bwMode="auto">
          <a:xfrm>
            <a:off x="4673601" y="4876800"/>
            <a:ext cx="271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20489" name="Text Box 8"/>
          <p:cNvSpPr txBox="1">
            <a:spLocks noChangeArrowheads="1"/>
          </p:cNvSpPr>
          <p:nvPr/>
        </p:nvSpPr>
        <p:spPr bwMode="auto">
          <a:xfrm>
            <a:off x="6230939" y="4876800"/>
            <a:ext cx="1635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20490" name="Rectangle 9"/>
          <p:cNvSpPr>
            <a:spLocks noChangeArrowheads="1"/>
          </p:cNvSpPr>
          <p:nvPr/>
        </p:nvSpPr>
        <p:spPr bwMode="auto">
          <a:xfrm>
            <a:off x="3792539" y="4876800"/>
            <a:ext cx="136525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0491" name="Rectangle 10"/>
          <p:cNvSpPr>
            <a:spLocks noChangeArrowheads="1"/>
          </p:cNvSpPr>
          <p:nvPr/>
        </p:nvSpPr>
        <p:spPr bwMode="auto">
          <a:xfrm>
            <a:off x="5080000" y="4876800"/>
            <a:ext cx="1150939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0492" name="Text Box 11"/>
          <p:cNvSpPr txBox="1">
            <a:spLocks noChangeArrowheads="1"/>
          </p:cNvSpPr>
          <p:nvPr/>
        </p:nvSpPr>
        <p:spPr bwMode="auto">
          <a:xfrm>
            <a:off x="3522664" y="4572000"/>
            <a:ext cx="6762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C(i,j)</a:t>
            </a:r>
          </a:p>
        </p:txBody>
      </p:sp>
      <p:sp>
        <p:nvSpPr>
          <p:cNvPr id="20493" name="Text Box 12"/>
          <p:cNvSpPr txBox="1">
            <a:spLocks noChangeArrowheads="1"/>
          </p:cNvSpPr>
          <p:nvPr/>
        </p:nvSpPr>
        <p:spPr bwMode="auto">
          <a:xfrm>
            <a:off x="5148264" y="4495800"/>
            <a:ext cx="6762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A(i,:)</a:t>
            </a:r>
          </a:p>
        </p:txBody>
      </p:sp>
      <p:sp>
        <p:nvSpPr>
          <p:cNvPr id="20494" name="Rectangle 13"/>
          <p:cNvSpPr>
            <a:spLocks noChangeArrowheads="1"/>
          </p:cNvSpPr>
          <p:nvPr/>
        </p:nvSpPr>
        <p:spPr bwMode="auto">
          <a:xfrm>
            <a:off x="6629400" y="4343400"/>
            <a:ext cx="1152525" cy="1295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95" name="Rectangle 14"/>
          <p:cNvSpPr>
            <a:spLocks noChangeArrowheads="1"/>
          </p:cNvSpPr>
          <p:nvPr/>
        </p:nvSpPr>
        <p:spPr bwMode="auto">
          <a:xfrm>
            <a:off x="6858000" y="4343400"/>
            <a:ext cx="134939" cy="1295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0496" name="Text Box 15"/>
          <p:cNvSpPr txBox="1">
            <a:spLocks noChangeArrowheads="1"/>
          </p:cNvSpPr>
          <p:nvPr/>
        </p:nvSpPr>
        <p:spPr bwMode="auto">
          <a:xfrm>
            <a:off x="7043738" y="4800600"/>
            <a:ext cx="6778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B(:,j)</a:t>
            </a:r>
          </a:p>
        </p:txBody>
      </p:sp>
      <p:sp>
        <p:nvSpPr>
          <p:cNvPr id="20497" name="Rectangle 16"/>
          <p:cNvSpPr>
            <a:spLocks noChangeArrowheads="1"/>
          </p:cNvSpPr>
          <p:nvPr/>
        </p:nvSpPr>
        <p:spPr bwMode="auto">
          <a:xfrm>
            <a:off x="1371600" y="4343400"/>
            <a:ext cx="1150939" cy="1295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98" name="Rectangle 17"/>
          <p:cNvSpPr>
            <a:spLocks noChangeArrowheads="1"/>
          </p:cNvSpPr>
          <p:nvPr/>
        </p:nvSpPr>
        <p:spPr bwMode="auto">
          <a:xfrm>
            <a:off x="1828800" y="4876800"/>
            <a:ext cx="134939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0499" name="Text Box 18"/>
          <p:cNvSpPr txBox="1">
            <a:spLocks noChangeArrowheads="1"/>
          </p:cNvSpPr>
          <p:nvPr/>
        </p:nvSpPr>
        <p:spPr bwMode="auto">
          <a:xfrm>
            <a:off x="1557338" y="4572000"/>
            <a:ext cx="6778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C(i,j)</a:t>
            </a:r>
          </a:p>
        </p:txBody>
      </p:sp>
    </p:spTree>
    <p:extLst>
      <p:ext uri="{BB962C8B-B14F-4D97-AF65-F5344CB8AC3E}">
        <p14:creationId xmlns:p14="http://schemas.microsoft.com/office/powerpoint/2010/main" val="13227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66EBF6E7-7A69-4DBC-9BC1-E98EB674BDAF}" type="slidenum">
              <a:rPr lang="en-US" sz="1400" b="0" smtClean="0">
                <a:solidFill>
                  <a:schemeClr val="tx1"/>
                </a:solidFill>
                <a:latin typeface="Helvetica" charset="0"/>
              </a:rPr>
              <a:pPr/>
              <a:t>18</a:t>
            </a:fld>
            <a:endParaRPr lang="en-US" sz="1400" b="0" smtClean="0">
              <a:solidFill>
                <a:schemeClr val="tx1"/>
              </a:solidFill>
              <a:latin typeface="Helvetica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808037" y="309564"/>
            <a:ext cx="6735763" cy="4222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Naïve Matrix Multiply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1" y="914400"/>
            <a:ext cx="7929563" cy="3232150"/>
          </a:xfrm>
          <a:ln>
            <a:solidFill>
              <a:srgbClr val="000066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sz="2000" dirty="0" smtClean="0">
                <a:solidFill>
                  <a:schemeClr val="accent2"/>
                </a:solidFill>
              </a:rPr>
              <a:t>{implements C = C + A*B}</a:t>
            </a:r>
          </a:p>
          <a:p>
            <a:pPr>
              <a:buFontTx/>
              <a:buNone/>
            </a:pPr>
            <a:r>
              <a:rPr lang="en-US" sz="2000" dirty="0" smtClean="0"/>
              <a:t>for </a:t>
            </a:r>
            <a:r>
              <a:rPr lang="en-US" sz="2000" dirty="0" err="1" smtClean="0"/>
              <a:t>i</a:t>
            </a:r>
            <a:r>
              <a:rPr lang="en-US" sz="2000" dirty="0" smtClean="0"/>
              <a:t> = 1 to n</a:t>
            </a:r>
          </a:p>
          <a:p>
            <a:pPr>
              <a:buFontTx/>
              <a:buNone/>
            </a:pPr>
            <a:r>
              <a:rPr lang="en-US" sz="2000" dirty="0" smtClean="0"/>
              <a:t>  </a:t>
            </a:r>
            <a:r>
              <a:rPr lang="en-US" sz="2000" dirty="0" smtClean="0">
                <a:solidFill>
                  <a:schemeClr val="accent2"/>
                </a:solidFill>
              </a:rPr>
              <a:t>{read row </a:t>
            </a:r>
            <a:r>
              <a:rPr lang="en-US" sz="2000" dirty="0" err="1" smtClean="0">
                <a:solidFill>
                  <a:schemeClr val="accent2"/>
                </a:solidFill>
              </a:rPr>
              <a:t>i</a:t>
            </a:r>
            <a:r>
              <a:rPr lang="en-US" sz="2000" dirty="0" smtClean="0">
                <a:solidFill>
                  <a:schemeClr val="accent2"/>
                </a:solidFill>
              </a:rPr>
              <a:t> of A into fast memory}</a:t>
            </a:r>
            <a:endParaRPr lang="en-US" sz="2000" dirty="0" smtClean="0"/>
          </a:p>
          <a:p>
            <a:pPr>
              <a:buFontTx/>
              <a:buNone/>
            </a:pPr>
            <a:r>
              <a:rPr lang="en-US" sz="2000" dirty="0" smtClean="0"/>
              <a:t>   for j = 1 to n</a:t>
            </a:r>
          </a:p>
          <a:p>
            <a:pPr>
              <a:buFontTx/>
              <a:buNone/>
            </a:pPr>
            <a:r>
              <a:rPr lang="en-US" sz="2000" dirty="0" smtClean="0"/>
              <a:t>       </a:t>
            </a:r>
            <a:r>
              <a:rPr lang="en-US" sz="2000" dirty="0" smtClean="0">
                <a:solidFill>
                  <a:schemeClr val="accent2"/>
                </a:solidFill>
              </a:rPr>
              <a:t>{read C(</a:t>
            </a:r>
            <a:r>
              <a:rPr lang="en-US" sz="2000" dirty="0" err="1" smtClean="0">
                <a:solidFill>
                  <a:schemeClr val="accent2"/>
                </a:solidFill>
              </a:rPr>
              <a:t>i,j</a:t>
            </a:r>
            <a:r>
              <a:rPr lang="en-US" sz="2000" dirty="0" smtClean="0">
                <a:solidFill>
                  <a:schemeClr val="accent2"/>
                </a:solidFill>
              </a:rPr>
              <a:t>) into fast memory}</a:t>
            </a:r>
          </a:p>
          <a:p>
            <a:pPr>
              <a:buFontTx/>
              <a:buNone/>
            </a:pPr>
            <a:r>
              <a:rPr lang="en-US" sz="2000" dirty="0" smtClean="0">
                <a:solidFill>
                  <a:schemeClr val="accent2"/>
                </a:solidFill>
              </a:rPr>
              <a:t>       {read column j of B into fast memory}</a:t>
            </a:r>
            <a:endParaRPr lang="en-US" sz="2000" dirty="0" smtClean="0"/>
          </a:p>
          <a:p>
            <a:pPr>
              <a:buFontTx/>
              <a:buNone/>
            </a:pPr>
            <a:r>
              <a:rPr lang="en-US" sz="2000" dirty="0" smtClean="0"/>
              <a:t>       for k = 1 to n</a:t>
            </a:r>
          </a:p>
          <a:p>
            <a:pPr>
              <a:buFontTx/>
              <a:buNone/>
            </a:pPr>
            <a:r>
              <a:rPr lang="en-US" sz="2000" dirty="0" smtClean="0"/>
              <a:t>           C(</a:t>
            </a:r>
            <a:r>
              <a:rPr lang="en-US" sz="2000" dirty="0" err="1" smtClean="0"/>
              <a:t>i,j</a:t>
            </a:r>
            <a:r>
              <a:rPr lang="en-US" sz="2000" dirty="0" smtClean="0"/>
              <a:t>) = C(</a:t>
            </a:r>
            <a:r>
              <a:rPr lang="en-US" sz="2000" dirty="0" err="1" smtClean="0"/>
              <a:t>i,j</a:t>
            </a:r>
            <a:r>
              <a:rPr lang="en-US" sz="2000" dirty="0" smtClean="0"/>
              <a:t>) + A(</a:t>
            </a:r>
            <a:r>
              <a:rPr lang="en-US" sz="2000" dirty="0" err="1" smtClean="0"/>
              <a:t>i,k</a:t>
            </a:r>
            <a:r>
              <a:rPr lang="en-US" sz="2000" dirty="0" smtClean="0"/>
              <a:t>) * B(</a:t>
            </a:r>
            <a:r>
              <a:rPr lang="en-US" sz="2000" dirty="0" err="1" smtClean="0"/>
              <a:t>k,j</a:t>
            </a:r>
            <a:r>
              <a:rPr lang="en-US" sz="2000" dirty="0" smtClean="0"/>
              <a:t>)</a:t>
            </a:r>
          </a:p>
          <a:p>
            <a:pPr>
              <a:buFontTx/>
              <a:buNone/>
            </a:pPr>
            <a:r>
              <a:rPr lang="en-US" sz="2000" dirty="0" smtClean="0"/>
              <a:t>       </a:t>
            </a:r>
            <a:r>
              <a:rPr lang="en-US" sz="2000" dirty="0" smtClean="0">
                <a:solidFill>
                  <a:schemeClr val="accent2"/>
                </a:solidFill>
              </a:rPr>
              <a:t>{write C(</a:t>
            </a:r>
            <a:r>
              <a:rPr lang="en-US" sz="2000" dirty="0" err="1" smtClean="0">
                <a:solidFill>
                  <a:schemeClr val="accent2"/>
                </a:solidFill>
              </a:rPr>
              <a:t>i,j</a:t>
            </a:r>
            <a:r>
              <a:rPr lang="en-US" sz="2000" dirty="0" smtClean="0">
                <a:solidFill>
                  <a:schemeClr val="accent2"/>
                </a:solidFill>
              </a:rPr>
              <a:t>) back to slow memory}</a:t>
            </a: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3454400" y="4343400"/>
            <a:ext cx="1150939" cy="1295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5080000" y="4343400"/>
            <a:ext cx="1150939" cy="1295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2709865" y="4876800"/>
            <a:ext cx="541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20488" name="Text Box 7"/>
          <p:cNvSpPr txBox="1">
            <a:spLocks noChangeArrowheads="1"/>
          </p:cNvSpPr>
          <p:nvPr/>
        </p:nvSpPr>
        <p:spPr bwMode="auto">
          <a:xfrm>
            <a:off x="4673601" y="4876800"/>
            <a:ext cx="271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20489" name="Text Box 8"/>
          <p:cNvSpPr txBox="1">
            <a:spLocks noChangeArrowheads="1"/>
          </p:cNvSpPr>
          <p:nvPr/>
        </p:nvSpPr>
        <p:spPr bwMode="auto">
          <a:xfrm>
            <a:off x="6230939" y="4876800"/>
            <a:ext cx="1635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20490" name="Rectangle 9"/>
          <p:cNvSpPr>
            <a:spLocks noChangeArrowheads="1"/>
          </p:cNvSpPr>
          <p:nvPr/>
        </p:nvSpPr>
        <p:spPr bwMode="auto">
          <a:xfrm>
            <a:off x="3792539" y="4876800"/>
            <a:ext cx="136525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0491" name="Rectangle 10"/>
          <p:cNvSpPr>
            <a:spLocks noChangeArrowheads="1"/>
          </p:cNvSpPr>
          <p:nvPr/>
        </p:nvSpPr>
        <p:spPr bwMode="auto">
          <a:xfrm>
            <a:off x="5080000" y="4876800"/>
            <a:ext cx="1150939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0492" name="Text Box 11"/>
          <p:cNvSpPr txBox="1">
            <a:spLocks noChangeArrowheads="1"/>
          </p:cNvSpPr>
          <p:nvPr/>
        </p:nvSpPr>
        <p:spPr bwMode="auto">
          <a:xfrm>
            <a:off x="3522664" y="4572000"/>
            <a:ext cx="6762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C(i,j)</a:t>
            </a:r>
          </a:p>
        </p:txBody>
      </p:sp>
      <p:sp>
        <p:nvSpPr>
          <p:cNvPr id="20493" name="Text Box 12"/>
          <p:cNvSpPr txBox="1">
            <a:spLocks noChangeArrowheads="1"/>
          </p:cNvSpPr>
          <p:nvPr/>
        </p:nvSpPr>
        <p:spPr bwMode="auto">
          <a:xfrm>
            <a:off x="5148264" y="4495800"/>
            <a:ext cx="6762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A(i,:)</a:t>
            </a:r>
          </a:p>
        </p:txBody>
      </p:sp>
      <p:sp>
        <p:nvSpPr>
          <p:cNvPr id="20494" name="Rectangle 13"/>
          <p:cNvSpPr>
            <a:spLocks noChangeArrowheads="1"/>
          </p:cNvSpPr>
          <p:nvPr/>
        </p:nvSpPr>
        <p:spPr bwMode="auto">
          <a:xfrm>
            <a:off x="6629400" y="4343400"/>
            <a:ext cx="1152525" cy="1295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95" name="Rectangle 14"/>
          <p:cNvSpPr>
            <a:spLocks noChangeArrowheads="1"/>
          </p:cNvSpPr>
          <p:nvPr/>
        </p:nvSpPr>
        <p:spPr bwMode="auto">
          <a:xfrm>
            <a:off x="6858000" y="4343400"/>
            <a:ext cx="134939" cy="1295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0496" name="Text Box 15"/>
          <p:cNvSpPr txBox="1">
            <a:spLocks noChangeArrowheads="1"/>
          </p:cNvSpPr>
          <p:nvPr/>
        </p:nvSpPr>
        <p:spPr bwMode="auto">
          <a:xfrm>
            <a:off x="7043738" y="4800600"/>
            <a:ext cx="6778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B(:,j)</a:t>
            </a:r>
          </a:p>
        </p:txBody>
      </p:sp>
      <p:sp>
        <p:nvSpPr>
          <p:cNvPr id="20497" name="Rectangle 16"/>
          <p:cNvSpPr>
            <a:spLocks noChangeArrowheads="1"/>
          </p:cNvSpPr>
          <p:nvPr/>
        </p:nvSpPr>
        <p:spPr bwMode="auto">
          <a:xfrm>
            <a:off x="1371600" y="4343400"/>
            <a:ext cx="1150939" cy="1295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98" name="Rectangle 17"/>
          <p:cNvSpPr>
            <a:spLocks noChangeArrowheads="1"/>
          </p:cNvSpPr>
          <p:nvPr/>
        </p:nvSpPr>
        <p:spPr bwMode="auto">
          <a:xfrm>
            <a:off x="1828800" y="4876800"/>
            <a:ext cx="134939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0499" name="Text Box 18"/>
          <p:cNvSpPr txBox="1">
            <a:spLocks noChangeArrowheads="1"/>
          </p:cNvSpPr>
          <p:nvPr/>
        </p:nvSpPr>
        <p:spPr bwMode="auto">
          <a:xfrm>
            <a:off x="1557338" y="4572000"/>
            <a:ext cx="6778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C(i,j)</a:t>
            </a:r>
          </a:p>
        </p:txBody>
      </p:sp>
    </p:spTree>
    <p:extLst>
      <p:ext uri="{BB962C8B-B14F-4D97-AF65-F5344CB8AC3E}">
        <p14:creationId xmlns:p14="http://schemas.microsoft.com/office/powerpoint/2010/main" val="3358836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66EBF6E7-7A69-4DBC-9BC1-E98EB674BDAF}" type="slidenum">
              <a:rPr lang="en-US" sz="1400" b="0" smtClean="0">
                <a:solidFill>
                  <a:schemeClr val="tx1"/>
                </a:solidFill>
                <a:latin typeface="Helvetica" charset="0"/>
              </a:rPr>
              <a:pPr/>
              <a:t>19</a:t>
            </a:fld>
            <a:endParaRPr lang="en-US" sz="1400" b="0" smtClean="0">
              <a:solidFill>
                <a:schemeClr val="tx1"/>
              </a:solidFill>
              <a:latin typeface="Helvetica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808037" y="309564"/>
            <a:ext cx="6735763" cy="4222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Naïve Matrix Multiply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1" y="914400"/>
            <a:ext cx="7929563" cy="3232150"/>
          </a:xfrm>
          <a:ln>
            <a:solidFill>
              <a:srgbClr val="000066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sz="2000" dirty="0" smtClean="0">
                <a:solidFill>
                  <a:schemeClr val="accent2"/>
                </a:solidFill>
              </a:rPr>
              <a:t>{implements C = C + A*B}</a:t>
            </a:r>
          </a:p>
          <a:p>
            <a:pPr>
              <a:buFontTx/>
              <a:buNone/>
            </a:pPr>
            <a:r>
              <a:rPr lang="en-US" sz="2000" dirty="0" smtClean="0"/>
              <a:t>for </a:t>
            </a:r>
            <a:r>
              <a:rPr lang="en-US" sz="2000" dirty="0" err="1" smtClean="0"/>
              <a:t>i</a:t>
            </a:r>
            <a:r>
              <a:rPr lang="en-US" sz="2000" dirty="0" smtClean="0"/>
              <a:t> = 1 to n</a:t>
            </a:r>
          </a:p>
          <a:p>
            <a:pPr>
              <a:buFontTx/>
              <a:buNone/>
            </a:pPr>
            <a:r>
              <a:rPr lang="en-US" sz="2000" dirty="0" smtClean="0"/>
              <a:t>  </a:t>
            </a:r>
            <a:r>
              <a:rPr lang="en-US" sz="2000" dirty="0" smtClean="0">
                <a:solidFill>
                  <a:schemeClr val="accent2"/>
                </a:solidFill>
              </a:rPr>
              <a:t>{read row </a:t>
            </a:r>
            <a:r>
              <a:rPr lang="en-US" sz="2000" dirty="0" err="1" smtClean="0">
                <a:solidFill>
                  <a:schemeClr val="accent2"/>
                </a:solidFill>
              </a:rPr>
              <a:t>i</a:t>
            </a:r>
            <a:r>
              <a:rPr lang="en-US" sz="2000" dirty="0" smtClean="0">
                <a:solidFill>
                  <a:schemeClr val="accent2"/>
                </a:solidFill>
              </a:rPr>
              <a:t> of A into fast memory}                 …  n</a:t>
            </a:r>
            <a:r>
              <a:rPr lang="en-US" sz="2000" baseline="30000" dirty="0" smtClean="0">
                <a:solidFill>
                  <a:schemeClr val="accent2"/>
                </a:solidFill>
              </a:rPr>
              <a:t>2 </a:t>
            </a:r>
            <a:r>
              <a:rPr lang="en-US" sz="2000" dirty="0" smtClean="0">
                <a:solidFill>
                  <a:schemeClr val="accent2"/>
                </a:solidFill>
              </a:rPr>
              <a:t>reads altogether</a:t>
            </a:r>
            <a:endParaRPr lang="en-US" sz="2000" dirty="0" smtClean="0"/>
          </a:p>
          <a:p>
            <a:pPr>
              <a:buFontTx/>
              <a:buNone/>
            </a:pPr>
            <a:r>
              <a:rPr lang="en-US" sz="2000" dirty="0" smtClean="0"/>
              <a:t>   for j = 1 to n</a:t>
            </a:r>
          </a:p>
          <a:p>
            <a:pPr>
              <a:buFontTx/>
              <a:buNone/>
            </a:pPr>
            <a:r>
              <a:rPr lang="en-US" sz="2000" dirty="0" smtClean="0"/>
              <a:t>       </a:t>
            </a:r>
            <a:r>
              <a:rPr lang="en-US" sz="2000" dirty="0" smtClean="0">
                <a:solidFill>
                  <a:schemeClr val="accent2"/>
                </a:solidFill>
              </a:rPr>
              <a:t>{read C(</a:t>
            </a:r>
            <a:r>
              <a:rPr lang="en-US" sz="2000" dirty="0" err="1" smtClean="0">
                <a:solidFill>
                  <a:schemeClr val="accent2"/>
                </a:solidFill>
              </a:rPr>
              <a:t>i,j</a:t>
            </a:r>
            <a:r>
              <a:rPr lang="en-US" sz="2000" dirty="0" smtClean="0">
                <a:solidFill>
                  <a:schemeClr val="accent2"/>
                </a:solidFill>
              </a:rPr>
              <a:t>) into fast memory}                     </a:t>
            </a:r>
            <a:r>
              <a:rPr lang="en-US" sz="2000" dirty="0">
                <a:solidFill>
                  <a:schemeClr val="accent2"/>
                </a:solidFill>
              </a:rPr>
              <a:t>…  n</a:t>
            </a:r>
            <a:r>
              <a:rPr lang="en-US" sz="2000" baseline="30000" dirty="0">
                <a:solidFill>
                  <a:schemeClr val="accent2"/>
                </a:solidFill>
              </a:rPr>
              <a:t>2</a:t>
            </a:r>
            <a:r>
              <a:rPr lang="en-US" sz="2000" dirty="0">
                <a:solidFill>
                  <a:schemeClr val="accent2"/>
                </a:solidFill>
              </a:rPr>
              <a:t> reads altogether</a:t>
            </a:r>
            <a:endParaRPr lang="en-US" sz="2000" dirty="0" smtClean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US" sz="2000" dirty="0" smtClean="0">
                <a:solidFill>
                  <a:schemeClr val="accent2"/>
                </a:solidFill>
              </a:rPr>
              <a:t>       {read column j of B into fast memory}      …  n</a:t>
            </a:r>
            <a:r>
              <a:rPr lang="en-US" sz="2000" baseline="30000" dirty="0" smtClean="0">
                <a:solidFill>
                  <a:schemeClr val="accent2"/>
                </a:solidFill>
              </a:rPr>
              <a:t>3</a:t>
            </a:r>
            <a:r>
              <a:rPr lang="en-US" sz="2000" dirty="0" smtClean="0">
                <a:solidFill>
                  <a:schemeClr val="accent2"/>
                </a:solidFill>
              </a:rPr>
              <a:t> reads altogether</a:t>
            </a:r>
            <a:endParaRPr lang="en-US" sz="2000" dirty="0" smtClean="0"/>
          </a:p>
          <a:p>
            <a:pPr>
              <a:buFontTx/>
              <a:buNone/>
            </a:pPr>
            <a:r>
              <a:rPr lang="en-US" sz="2000" dirty="0" smtClean="0"/>
              <a:t>       for k = 1 to n</a:t>
            </a:r>
          </a:p>
          <a:p>
            <a:pPr>
              <a:buFontTx/>
              <a:buNone/>
            </a:pPr>
            <a:r>
              <a:rPr lang="en-US" sz="2000" dirty="0" smtClean="0"/>
              <a:t>           C(</a:t>
            </a:r>
            <a:r>
              <a:rPr lang="en-US" sz="2000" dirty="0" err="1" smtClean="0"/>
              <a:t>i,j</a:t>
            </a:r>
            <a:r>
              <a:rPr lang="en-US" sz="2000" dirty="0" smtClean="0"/>
              <a:t>) = C(</a:t>
            </a:r>
            <a:r>
              <a:rPr lang="en-US" sz="2000" dirty="0" err="1" smtClean="0"/>
              <a:t>i,j</a:t>
            </a:r>
            <a:r>
              <a:rPr lang="en-US" sz="2000" dirty="0" smtClean="0"/>
              <a:t>) + A(</a:t>
            </a:r>
            <a:r>
              <a:rPr lang="en-US" sz="2000" dirty="0" err="1" smtClean="0"/>
              <a:t>i,k</a:t>
            </a:r>
            <a:r>
              <a:rPr lang="en-US" sz="2000" dirty="0" smtClean="0"/>
              <a:t>) * B(</a:t>
            </a:r>
            <a:r>
              <a:rPr lang="en-US" sz="2000" dirty="0" err="1" smtClean="0"/>
              <a:t>k,j</a:t>
            </a:r>
            <a:r>
              <a:rPr lang="en-US" sz="2000" dirty="0" smtClean="0"/>
              <a:t>)</a:t>
            </a:r>
          </a:p>
          <a:p>
            <a:pPr>
              <a:buFontTx/>
              <a:buNone/>
            </a:pPr>
            <a:r>
              <a:rPr lang="en-US" sz="2000" dirty="0" smtClean="0"/>
              <a:t>       </a:t>
            </a:r>
            <a:r>
              <a:rPr lang="en-US" sz="2000" dirty="0" smtClean="0">
                <a:solidFill>
                  <a:schemeClr val="accent2"/>
                </a:solidFill>
              </a:rPr>
              <a:t>{write C(</a:t>
            </a:r>
            <a:r>
              <a:rPr lang="en-US" sz="2000" dirty="0" err="1" smtClean="0">
                <a:solidFill>
                  <a:schemeClr val="accent2"/>
                </a:solidFill>
              </a:rPr>
              <a:t>i,j</a:t>
            </a:r>
            <a:r>
              <a:rPr lang="en-US" sz="2000" dirty="0" smtClean="0">
                <a:solidFill>
                  <a:schemeClr val="accent2"/>
                </a:solidFill>
              </a:rPr>
              <a:t>) back to slow memory}            … n</a:t>
            </a:r>
            <a:r>
              <a:rPr lang="en-US" sz="2000" baseline="30000" dirty="0" smtClean="0">
                <a:solidFill>
                  <a:schemeClr val="accent2"/>
                </a:solidFill>
              </a:rPr>
              <a:t>2</a:t>
            </a:r>
            <a:r>
              <a:rPr lang="en-US" sz="2000" dirty="0" smtClean="0">
                <a:solidFill>
                  <a:schemeClr val="accent2"/>
                </a:solidFill>
              </a:rPr>
              <a:t> writes altogether</a:t>
            </a: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3454400" y="4343400"/>
            <a:ext cx="1150939" cy="1295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5080000" y="4343400"/>
            <a:ext cx="1150939" cy="1295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2709865" y="4876800"/>
            <a:ext cx="541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20488" name="Text Box 7"/>
          <p:cNvSpPr txBox="1">
            <a:spLocks noChangeArrowheads="1"/>
          </p:cNvSpPr>
          <p:nvPr/>
        </p:nvSpPr>
        <p:spPr bwMode="auto">
          <a:xfrm>
            <a:off x="4673601" y="4876800"/>
            <a:ext cx="271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20489" name="Text Box 8"/>
          <p:cNvSpPr txBox="1">
            <a:spLocks noChangeArrowheads="1"/>
          </p:cNvSpPr>
          <p:nvPr/>
        </p:nvSpPr>
        <p:spPr bwMode="auto">
          <a:xfrm>
            <a:off x="6230939" y="4876800"/>
            <a:ext cx="1635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20490" name="Rectangle 9"/>
          <p:cNvSpPr>
            <a:spLocks noChangeArrowheads="1"/>
          </p:cNvSpPr>
          <p:nvPr/>
        </p:nvSpPr>
        <p:spPr bwMode="auto">
          <a:xfrm>
            <a:off x="3792539" y="4876800"/>
            <a:ext cx="136525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0491" name="Rectangle 10"/>
          <p:cNvSpPr>
            <a:spLocks noChangeArrowheads="1"/>
          </p:cNvSpPr>
          <p:nvPr/>
        </p:nvSpPr>
        <p:spPr bwMode="auto">
          <a:xfrm>
            <a:off x="5080000" y="4876800"/>
            <a:ext cx="1150939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0492" name="Text Box 11"/>
          <p:cNvSpPr txBox="1">
            <a:spLocks noChangeArrowheads="1"/>
          </p:cNvSpPr>
          <p:nvPr/>
        </p:nvSpPr>
        <p:spPr bwMode="auto">
          <a:xfrm>
            <a:off x="3522664" y="4572000"/>
            <a:ext cx="6762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C(i,j)</a:t>
            </a:r>
          </a:p>
        </p:txBody>
      </p:sp>
      <p:sp>
        <p:nvSpPr>
          <p:cNvPr id="20493" name="Text Box 12"/>
          <p:cNvSpPr txBox="1">
            <a:spLocks noChangeArrowheads="1"/>
          </p:cNvSpPr>
          <p:nvPr/>
        </p:nvSpPr>
        <p:spPr bwMode="auto">
          <a:xfrm>
            <a:off x="5148264" y="4495800"/>
            <a:ext cx="6762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A(i,:)</a:t>
            </a:r>
          </a:p>
        </p:txBody>
      </p:sp>
      <p:sp>
        <p:nvSpPr>
          <p:cNvPr id="20494" name="Rectangle 13"/>
          <p:cNvSpPr>
            <a:spLocks noChangeArrowheads="1"/>
          </p:cNvSpPr>
          <p:nvPr/>
        </p:nvSpPr>
        <p:spPr bwMode="auto">
          <a:xfrm>
            <a:off x="6629400" y="4343400"/>
            <a:ext cx="1152525" cy="1295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95" name="Rectangle 14"/>
          <p:cNvSpPr>
            <a:spLocks noChangeArrowheads="1"/>
          </p:cNvSpPr>
          <p:nvPr/>
        </p:nvSpPr>
        <p:spPr bwMode="auto">
          <a:xfrm>
            <a:off x="6858000" y="4343400"/>
            <a:ext cx="134939" cy="1295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0496" name="Text Box 15"/>
          <p:cNvSpPr txBox="1">
            <a:spLocks noChangeArrowheads="1"/>
          </p:cNvSpPr>
          <p:nvPr/>
        </p:nvSpPr>
        <p:spPr bwMode="auto">
          <a:xfrm>
            <a:off x="7043738" y="4800600"/>
            <a:ext cx="6778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B(:,j)</a:t>
            </a:r>
          </a:p>
        </p:txBody>
      </p:sp>
      <p:sp>
        <p:nvSpPr>
          <p:cNvPr id="20497" name="Rectangle 16"/>
          <p:cNvSpPr>
            <a:spLocks noChangeArrowheads="1"/>
          </p:cNvSpPr>
          <p:nvPr/>
        </p:nvSpPr>
        <p:spPr bwMode="auto">
          <a:xfrm>
            <a:off x="1371600" y="4343400"/>
            <a:ext cx="1150939" cy="1295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98" name="Rectangle 17"/>
          <p:cNvSpPr>
            <a:spLocks noChangeArrowheads="1"/>
          </p:cNvSpPr>
          <p:nvPr/>
        </p:nvSpPr>
        <p:spPr bwMode="auto">
          <a:xfrm>
            <a:off x="1828800" y="4876800"/>
            <a:ext cx="134939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0499" name="Text Box 18"/>
          <p:cNvSpPr txBox="1">
            <a:spLocks noChangeArrowheads="1"/>
          </p:cNvSpPr>
          <p:nvPr/>
        </p:nvSpPr>
        <p:spPr bwMode="auto">
          <a:xfrm>
            <a:off x="1557338" y="4572000"/>
            <a:ext cx="6778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C(i,j)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80643" y="5943601"/>
            <a:ext cx="766402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n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 + 3n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reads/writes altogether – dominates 2n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 arithmetic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8392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93051-DFCA-41C4-B519-7E8337936010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7411" name="Rectangle 5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6388"/>
            <a:ext cx="8305800" cy="4254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avoid communication? (1/2)</a:t>
            </a:r>
          </a:p>
        </p:txBody>
      </p:sp>
      <p:sp>
        <p:nvSpPr>
          <p:cNvPr id="17412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9602" y="914401"/>
            <a:ext cx="8272463" cy="2322513"/>
          </a:xfrm>
        </p:spPr>
        <p:txBody>
          <a:bodyPr>
            <a:normAutofit fontScale="92500"/>
          </a:bodyPr>
          <a:lstStyle/>
          <a:p>
            <a:pPr>
              <a:buFontTx/>
              <a:buNone/>
            </a:pPr>
            <a:r>
              <a:rPr lang="en-US" sz="2800" dirty="0" smtClean="0"/>
              <a:t>Algorithms have two costs (measured in time or energy):</a:t>
            </a:r>
          </a:p>
          <a:p>
            <a:pPr>
              <a:buFontTx/>
              <a:buAutoNum type="arabicPeriod"/>
            </a:pPr>
            <a:r>
              <a:rPr lang="en-US" sz="2800" dirty="0" smtClean="0"/>
              <a:t>Arithmetic (FLOPS)</a:t>
            </a:r>
          </a:p>
          <a:p>
            <a:pPr>
              <a:buFontTx/>
              <a:buAutoNum type="arabicPeriod"/>
            </a:pPr>
            <a:r>
              <a:rPr lang="en-US" sz="2800" dirty="0" smtClean="0"/>
              <a:t>Communication: moving data between </a:t>
            </a:r>
          </a:p>
          <a:p>
            <a:pPr lvl="1"/>
            <a:r>
              <a:rPr lang="en-US" sz="2400" dirty="0" smtClean="0"/>
              <a:t>levels of a memory hierarchy (sequential case) </a:t>
            </a:r>
          </a:p>
          <a:p>
            <a:pPr lvl="1"/>
            <a:r>
              <a:rPr lang="en-US" sz="2400" dirty="0" smtClean="0"/>
              <a:t>processors over a network (parallel case). </a:t>
            </a:r>
          </a:p>
        </p:txBody>
      </p:sp>
      <p:grpSp>
        <p:nvGrpSpPr>
          <p:cNvPr id="2" name="Group 94"/>
          <p:cNvGrpSpPr>
            <a:grpSpLocks/>
          </p:cNvGrpSpPr>
          <p:nvPr/>
        </p:nvGrpSpPr>
        <p:grpSpPr bwMode="auto">
          <a:xfrm>
            <a:off x="933450" y="3640138"/>
            <a:ext cx="3551239" cy="2608262"/>
            <a:chOff x="2710" y="1618"/>
            <a:chExt cx="2422" cy="1779"/>
          </a:xfrm>
        </p:grpSpPr>
        <p:sp>
          <p:nvSpPr>
            <p:cNvPr id="17423" name="AutoShape 76"/>
            <p:cNvSpPr>
              <a:spLocks noChangeArrowheads="1"/>
            </p:cNvSpPr>
            <p:nvPr/>
          </p:nvSpPr>
          <p:spPr bwMode="auto">
            <a:xfrm>
              <a:off x="3418" y="1618"/>
              <a:ext cx="1036" cy="714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CPU</a:t>
              </a:r>
            </a:p>
            <a:p>
              <a:pPr algn="ctr"/>
              <a:r>
                <a:rPr lang="en-US">
                  <a:solidFill>
                    <a:schemeClr val="tx1"/>
                  </a:solidFill>
                </a:rPr>
                <a:t>Cache</a:t>
              </a:r>
            </a:p>
          </p:txBody>
        </p:sp>
        <p:sp>
          <p:nvSpPr>
            <p:cNvPr id="17424" name="AutoShape 77"/>
            <p:cNvSpPr>
              <a:spLocks noChangeArrowheads="1"/>
            </p:cNvSpPr>
            <p:nvPr/>
          </p:nvSpPr>
          <p:spPr bwMode="auto">
            <a:xfrm flipV="1">
              <a:off x="2710" y="2578"/>
              <a:ext cx="2422" cy="81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15 w 21600"/>
                <a:gd name="T13" fmla="*/ 4431 h 21600"/>
                <a:gd name="T14" fmla="*/ 17185 w 21600"/>
                <a:gd name="T15" fmla="*/ 1716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235" y="21600"/>
                  </a:lnTo>
                  <a:lnTo>
                    <a:pt x="1636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DRAM</a:t>
              </a:r>
            </a:p>
          </p:txBody>
        </p:sp>
        <p:sp>
          <p:nvSpPr>
            <p:cNvPr id="17425" name="AutoShape 78"/>
            <p:cNvSpPr>
              <a:spLocks noChangeArrowheads="1"/>
            </p:cNvSpPr>
            <p:nvPr/>
          </p:nvSpPr>
          <p:spPr bwMode="auto">
            <a:xfrm>
              <a:off x="3792" y="2332"/>
              <a:ext cx="274" cy="246"/>
            </a:xfrm>
            <a:prstGeom prst="upDownArrow">
              <a:avLst>
                <a:gd name="adj1" fmla="val 50000"/>
                <a:gd name="adj2" fmla="val 20000"/>
              </a:avLst>
            </a:prstGeom>
            <a:solidFill>
              <a:srgbClr val="0000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96"/>
          <p:cNvGrpSpPr>
            <a:grpSpLocks/>
          </p:cNvGrpSpPr>
          <p:nvPr/>
        </p:nvGrpSpPr>
        <p:grpSpPr bwMode="auto">
          <a:xfrm>
            <a:off x="4984752" y="3640139"/>
            <a:ext cx="3135313" cy="2617787"/>
            <a:chOff x="530" y="2195"/>
            <a:chExt cx="1975" cy="1649"/>
          </a:xfrm>
        </p:grpSpPr>
        <p:sp>
          <p:nvSpPr>
            <p:cNvPr id="17415" name="AutoShape 86"/>
            <p:cNvSpPr>
              <a:spLocks noChangeArrowheads="1"/>
            </p:cNvSpPr>
            <p:nvPr/>
          </p:nvSpPr>
          <p:spPr bwMode="auto">
            <a:xfrm>
              <a:off x="530" y="2195"/>
              <a:ext cx="699" cy="482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CPU</a:t>
              </a:r>
            </a:p>
            <a:p>
              <a:pPr algn="ctr"/>
              <a:r>
                <a:rPr lang="en-US" sz="1600">
                  <a:solidFill>
                    <a:schemeClr val="tx1"/>
                  </a:solidFill>
                </a:rPr>
                <a:t>DRAM</a:t>
              </a:r>
            </a:p>
          </p:txBody>
        </p:sp>
        <p:sp>
          <p:nvSpPr>
            <p:cNvPr id="17416" name="AutoShape 87"/>
            <p:cNvSpPr>
              <a:spLocks noChangeArrowheads="1"/>
            </p:cNvSpPr>
            <p:nvPr/>
          </p:nvSpPr>
          <p:spPr bwMode="auto">
            <a:xfrm>
              <a:off x="699" y="2677"/>
              <a:ext cx="344" cy="685"/>
            </a:xfrm>
            <a:prstGeom prst="upDownArrow">
              <a:avLst>
                <a:gd name="adj1" fmla="val 50000"/>
                <a:gd name="adj2" fmla="val 39826"/>
              </a:avLst>
            </a:prstGeom>
            <a:solidFill>
              <a:srgbClr val="0000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7" name="AutoShape 88"/>
            <p:cNvSpPr>
              <a:spLocks noChangeArrowheads="1"/>
            </p:cNvSpPr>
            <p:nvPr/>
          </p:nvSpPr>
          <p:spPr bwMode="auto">
            <a:xfrm>
              <a:off x="1806" y="3362"/>
              <a:ext cx="699" cy="482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CPU</a:t>
              </a:r>
            </a:p>
            <a:p>
              <a:pPr algn="ctr"/>
              <a:r>
                <a:rPr lang="en-US" sz="1600">
                  <a:solidFill>
                    <a:schemeClr val="tx1"/>
                  </a:solidFill>
                </a:rPr>
                <a:t>DRAM</a:t>
              </a:r>
            </a:p>
          </p:txBody>
        </p:sp>
        <p:sp>
          <p:nvSpPr>
            <p:cNvPr id="17418" name="AutoShape 89"/>
            <p:cNvSpPr>
              <a:spLocks noChangeArrowheads="1"/>
            </p:cNvSpPr>
            <p:nvPr/>
          </p:nvSpPr>
          <p:spPr bwMode="auto">
            <a:xfrm>
              <a:off x="530" y="3362"/>
              <a:ext cx="699" cy="482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CPU</a:t>
              </a:r>
            </a:p>
            <a:p>
              <a:pPr algn="ctr"/>
              <a:r>
                <a:rPr lang="en-US" sz="1600">
                  <a:solidFill>
                    <a:schemeClr val="tx1"/>
                  </a:solidFill>
                </a:rPr>
                <a:t>DRAM</a:t>
              </a:r>
            </a:p>
          </p:txBody>
        </p:sp>
        <p:sp>
          <p:nvSpPr>
            <p:cNvPr id="17419" name="AutoShape 90"/>
            <p:cNvSpPr>
              <a:spLocks noChangeArrowheads="1"/>
            </p:cNvSpPr>
            <p:nvPr/>
          </p:nvSpPr>
          <p:spPr bwMode="auto">
            <a:xfrm>
              <a:off x="1806" y="2195"/>
              <a:ext cx="699" cy="482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CPU</a:t>
              </a:r>
            </a:p>
            <a:p>
              <a:pPr algn="ctr"/>
              <a:r>
                <a:rPr lang="en-US" sz="1600">
                  <a:solidFill>
                    <a:schemeClr val="tx1"/>
                  </a:solidFill>
                </a:rPr>
                <a:t>DRAM</a:t>
              </a:r>
            </a:p>
          </p:txBody>
        </p:sp>
        <p:sp>
          <p:nvSpPr>
            <p:cNvPr id="17420" name="AutoShape 91"/>
            <p:cNvSpPr>
              <a:spLocks noChangeArrowheads="1"/>
            </p:cNvSpPr>
            <p:nvPr/>
          </p:nvSpPr>
          <p:spPr bwMode="auto">
            <a:xfrm>
              <a:off x="1983" y="2673"/>
              <a:ext cx="344" cy="685"/>
            </a:xfrm>
            <a:prstGeom prst="upDownArrow">
              <a:avLst>
                <a:gd name="adj1" fmla="val 50000"/>
                <a:gd name="adj2" fmla="val 39826"/>
              </a:avLst>
            </a:prstGeom>
            <a:solidFill>
              <a:srgbClr val="0000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1" name="AutoShape 92"/>
            <p:cNvSpPr>
              <a:spLocks noChangeArrowheads="1"/>
            </p:cNvSpPr>
            <p:nvPr/>
          </p:nvSpPr>
          <p:spPr bwMode="auto">
            <a:xfrm rot="-5400000">
              <a:off x="1347" y="2149"/>
              <a:ext cx="344" cy="685"/>
            </a:xfrm>
            <a:prstGeom prst="upDownArrow">
              <a:avLst>
                <a:gd name="adj1" fmla="val 50000"/>
                <a:gd name="adj2" fmla="val 39826"/>
              </a:avLst>
            </a:prstGeom>
            <a:solidFill>
              <a:srgbClr val="0000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2" name="AutoShape 93"/>
            <p:cNvSpPr>
              <a:spLocks noChangeArrowheads="1"/>
            </p:cNvSpPr>
            <p:nvPr/>
          </p:nvSpPr>
          <p:spPr bwMode="auto">
            <a:xfrm rot="-5400000">
              <a:off x="1343" y="3322"/>
              <a:ext cx="344" cy="686"/>
            </a:xfrm>
            <a:prstGeom prst="upDownArrow">
              <a:avLst>
                <a:gd name="adj1" fmla="val 50000"/>
                <a:gd name="adj2" fmla="val 39884"/>
              </a:avLst>
            </a:prstGeom>
            <a:solidFill>
              <a:srgbClr val="0000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8" name="Straight Connector 17"/>
          <p:cNvCxnSpPr/>
          <p:nvPr/>
        </p:nvCxnSpPr>
        <p:spPr>
          <a:xfrm>
            <a:off x="381000" y="8382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8DB8727E-1D2B-414C-A904-A942F4283944}" type="slidenum">
              <a:rPr lang="en-US" sz="1400" b="0" smtClean="0">
                <a:solidFill>
                  <a:schemeClr val="tx1"/>
                </a:solidFill>
                <a:latin typeface="Helvetica" charset="0"/>
              </a:rPr>
              <a:pPr/>
              <a:t>20</a:t>
            </a:fld>
            <a:endParaRPr lang="en-US" sz="1400" b="0" smtClean="0">
              <a:solidFill>
                <a:schemeClr val="tx1"/>
              </a:solidFill>
              <a:latin typeface="Helvetica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808037" y="309564"/>
            <a:ext cx="7878763" cy="4222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Blocked (Tiled) Matrix Multiply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38226"/>
            <a:ext cx="8534400" cy="3476625"/>
          </a:xfrm>
          <a:ln>
            <a:solidFill>
              <a:srgbClr val="000066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sz="2000" dirty="0" smtClean="0"/>
              <a:t>Consider A,B,C to be n</a:t>
            </a:r>
            <a:r>
              <a:rPr lang="en-US" sz="2000" dirty="0" smtClean="0">
                <a:solidFill>
                  <a:srgbClr val="0824F2"/>
                </a:solidFill>
              </a:rPr>
              <a:t>/b</a:t>
            </a:r>
            <a:r>
              <a:rPr lang="en-US" sz="2000" dirty="0" smtClean="0"/>
              <a:t>-by-n</a:t>
            </a:r>
            <a:r>
              <a:rPr lang="en-US" sz="2000" dirty="0" smtClean="0">
                <a:solidFill>
                  <a:srgbClr val="0824F2"/>
                </a:solidFill>
              </a:rPr>
              <a:t>/b</a:t>
            </a:r>
            <a:r>
              <a:rPr lang="en-US" sz="2000" dirty="0" smtClean="0"/>
              <a:t> matrices of b-by-b </a:t>
            </a:r>
            <a:r>
              <a:rPr lang="en-US" sz="2000" dirty="0" err="1" smtClean="0"/>
              <a:t>subblocks</a:t>
            </a:r>
            <a:r>
              <a:rPr lang="en-US" sz="2000" dirty="0" smtClean="0"/>
              <a:t> where                             b is called the </a:t>
            </a:r>
            <a:r>
              <a:rPr lang="en-US" sz="2000" dirty="0" smtClean="0">
                <a:solidFill>
                  <a:schemeClr val="accent2"/>
                </a:solidFill>
              </a:rPr>
              <a:t>block size;    assume 3 b-by-b blocks fit in fast memory</a:t>
            </a:r>
            <a:endParaRPr lang="en-US" sz="2000" dirty="0" smtClean="0"/>
          </a:p>
          <a:p>
            <a:pPr>
              <a:buFontTx/>
              <a:buNone/>
            </a:pPr>
            <a:r>
              <a:rPr lang="en-US" sz="2000" dirty="0" smtClean="0"/>
              <a:t>	   for </a:t>
            </a:r>
            <a:r>
              <a:rPr lang="en-US" sz="2000" dirty="0" err="1" smtClean="0"/>
              <a:t>i</a:t>
            </a:r>
            <a:r>
              <a:rPr lang="en-US" sz="2000" dirty="0" smtClean="0"/>
              <a:t> = 1 to n</a:t>
            </a:r>
            <a:r>
              <a:rPr lang="en-US" sz="2000" dirty="0" smtClean="0">
                <a:solidFill>
                  <a:srgbClr val="0824F2"/>
                </a:solidFill>
              </a:rPr>
              <a:t>/b</a:t>
            </a:r>
          </a:p>
          <a:p>
            <a:pPr>
              <a:buFontTx/>
              <a:buNone/>
            </a:pPr>
            <a:r>
              <a:rPr lang="en-US" sz="2000" dirty="0" smtClean="0"/>
              <a:t> 	      for j = 1 to n</a:t>
            </a:r>
            <a:r>
              <a:rPr lang="en-US" sz="2000" dirty="0" smtClean="0">
                <a:solidFill>
                  <a:srgbClr val="0824F2"/>
                </a:solidFill>
              </a:rPr>
              <a:t>/b</a:t>
            </a:r>
          </a:p>
          <a:p>
            <a:pPr>
              <a:buFontTx/>
              <a:buNone/>
            </a:pPr>
            <a:r>
              <a:rPr lang="en-US" sz="2000" dirty="0" smtClean="0"/>
              <a:t>       	</a:t>
            </a:r>
            <a:r>
              <a:rPr lang="en-US" sz="2000" dirty="0" smtClean="0">
                <a:solidFill>
                  <a:schemeClr val="accent2"/>
                </a:solidFill>
              </a:rPr>
              <a:t>{read block C(</a:t>
            </a:r>
            <a:r>
              <a:rPr lang="en-US" sz="2000" dirty="0" err="1" smtClean="0">
                <a:solidFill>
                  <a:schemeClr val="accent2"/>
                </a:solidFill>
              </a:rPr>
              <a:t>i,j</a:t>
            </a:r>
            <a:r>
              <a:rPr lang="en-US" sz="2000" dirty="0" smtClean="0">
                <a:solidFill>
                  <a:schemeClr val="accent2"/>
                </a:solidFill>
              </a:rPr>
              <a:t>) into fast memory}</a:t>
            </a:r>
          </a:p>
          <a:p>
            <a:pPr>
              <a:buFontTx/>
              <a:buNone/>
            </a:pPr>
            <a:r>
              <a:rPr lang="en-US" sz="2000" dirty="0" smtClean="0"/>
              <a:t>       	for k = 1 to n</a:t>
            </a:r>
            <a:r>
              <a:rPr lang="en-US" sz="2000" dirty="0" smtClean="0">
                <a:solidFill>
                  <a:srgbClr val="0824F2"/>
                </a:solidFill>
              </a:rPr>
              <a:t>/b</a:t>
            </a:r>
          </a:p>
          <a:p>
            <a:pPr>
              <a:buFontTx/>
              <a:buNone/>
            </a:pPr>
            <a:r>
              <a:rPr lang="en-US" sz="2000" dirty="0" smtClean="0"/>
              <a:t>           	       </a:t>
            </a:r>
            <a:r>
              <a:rPr lang="en-US" sz="2000" dirty="0" smtClean="0">
                <a:solidFill>
                  <a:schemeClr val="accent2"/>
                </a:solidFill>
              </a:rPr>
              <a:t>{read block A(</a:t>
            </a:r>
            <a:r>
              <a:rPr lang="en-US" sz="2000" dirty="0" err="1" smtClean="0">
                <a:solidFill>
                  <a:schemeClr val="accent2"/>
                </a:solidFill>
              </a:rPr>
              <a:t>i,k</a:t>
            </a:r>
            <a:r>
              <a:rPr lang="en-US" sz="2000" dirty="0" smtClean="0">
                <a:solidFill>
                  <a:schemeClr val="accent2"/>
                </a:solidFill>
              </a:rPr>
              <a:t>) into fast memory}</a:t>
            </a:r>
          </a:p>
          <a:p>
            <a:pPr>
              <a:buFontTx/>
              <a:buNone/>
            </a:pPr>
            <a:r>
              <a:rPr lang="en-US" sz="2000" dirty="0" smtClean="0">
                <a:solidFill>
                  <a:schemeClr val="accent2"/>
                </a:solidFill>
              </a:rPr>
              <a:t>           	       {read block B(</a:t>
            </a:r>
            <a:r>
              <a:rPr lang="en-US" sz="2000" dirty="0" err="1" smtClean="0">
                <a:solidFill>
                  <a:schemeClr val="accent2"/>
                </a:solidFill>
              </a:rPr>
              <a:t>k,j</a:t>
            </a:r>
            <a:r>
              <a:rPr lang="en-US" sz="2000" dirty="0" smtClean="0">
                <a:solidFill>
                  <a:schemeClr val="accent2"/>
                </a:solidFill>
              </a:rPr>
              <a:t>) into fast memory}</a:t>
            </a:r>
          </a:p>
          <a:p>
            <a:pPr>
              <a:buFontTx/>
              <a:buNone/>
            </a:pPr>
            <a:r>
              <a:rPr lang="en-US" sz="2000" dirty="0" smtClean="0"/>
              <a:t>          	        C(</a:t>
            </a:r>
            <a:r>
              <a:rPr lang="en-US" sz="2000" dirty="0" err="1" smtClean="0"/>
              <a:t>i,j</a:t>
            </a:r>
            <a:r>
              <a:rPr lang="en-US" sz="2000" dirty="0" smtClean="0"/>
              <a:t>) = C(</a:t>
            </a:r>
            <a:r>
              <a:rPr lang="en-US" sz="2000" dirty="0" err="1" smtClean="0"/>
              <a:t>i,j</a:t>
            </a:r>
            <a:r>
              <a:rPr lang="en-US" sz="2000" dirty="0" smtClean="0"/>
              <a:t>) + A(</a:t>
            </a:r>
            <a:r>
              <a:rPr lang="en-US" sz="2000" dirty="0" err="1" smtClean="0"/>
              <a:t>i,k</a:t>
            </a:r>
            <a:r>
              <a:rPr lang="en-US" sz="2000" dirty="0" smtClean="0"/>
              <a:t>) * B(</a:t>
            </a:r>
            <a:r>
              <a:rPr lang="en-US" sz="2000" dirty="0" err="1" smtClean="0"/>
              <a:t>k,j</a:t>
            </a:r>
            <a:r>
              <a:rPr lang="en-US" sz="2000" dirty="0" smtClean="0"/>
              <a:t>) {do a matrix multiply on blocks}</a:t>
            </a:r>
          </a:p>
          <a:p>
            <a:pPr>
              <a:buFontTx/>
              <a:buNone/>
            </a:pPr>
            <a:r>
              <a:rPr lang="en-US" sz="2000" dirty="0" smtClean="0"/>
              <a:t>      	 </a:t>
            </a:r>
            <a:r>
              <a:rPr lang="en-US" sz="2000" dirty="0" smtClean="0">
                <a:solidFill>
                  <a:schemeClr val="accent2"/>
                </a:solidFill>
              </a:rPr>
              <a:t>{write block C(</a:t>
            </a:r>
            <a:r>
              <a:rPr lang="en-US" sz="2000" dirty="0" err="1" smtClean="0">
                <a:solidFill>
                  <a:schemeClr val="accent2"/>
                </a:solidFill>
              </a:rPr>
              <a:t>i,j</a:t>
            </a:r>
            <a:r>
              <a:rPr lang="en-US" sz="2000" dirty="0" smtClean="0">
                <a:solidFill>
                  <a:schemeClr val="accent2"/>
                </a:solidFill>
              </a:rPr>
              <a:t>) back to slow memory}</a:t>
            </a:r>
            <a:endParaRPr lang="en-US" sz="2000" dirty="0" smtClean="0"/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1422400" y="4724400"/>
            <a:ext cx="1150939" cy="1295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3454400" y="4724400"/>
            <a:ext cx="1150939" cy="1295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3559" name="Rectangle 6"/>
          <p:cNvSpPr>
            <a:spLocks noChangeArrowheads="1"/>
          </p:cNvSpPr>
          <p:nvPr/>
        </p:nvSpPr>
        <p:spPr bwMode="auto">
          <a:xfrm>
            <a:off x="5080000" y="4724400"/>
            <a:ext cx="1150939" cy="1295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3560" name="Rectangle 7"/>
          <p:cNvSpPr>
            <a:spLocks noChangeArrowheads="1"/>
          </p:cNvSpPr>
          <p:nvPr/>
        </p:nvSpPr>
        <p:spPr bwMode="auto">
          <a:xfrm>
            <a:off x="6637339" y="4724400"/>
            <a:ext cx="1152525" cy="1295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3561" name="Text Box 8"/>
          <p:cNvSpPr txBox="1">
            <a:spLocks noChangeArrowheads="1"/>
          </p:cNvSpPr>
          <p:nvPr/>
        </p:nvSpPr>
        <p:spPr bwMode="auto">
          <a:xfrm>
            <a:off x="2709865" y="5257800"/>
            <a:ext cx="541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23562" name="Text Box 9"/>
          <p:cNvSpPr txBox="1">
            <a:spLocks noChangeArrowheads="1"/>
          </p:cNvSpPr>
          <p:nvPr/>
        </p:nvSpPr>
        <p:spPr bwMode="auto">
          <a:xfrm>
            <a:off x="4673601" y="5257800"/>
            <a:ext cx="271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23563" name="Text Box 10"/>
          <p:cNvSpPr txBox="1">
            <a:spLocks noChangeArrowheads="1"/>
          </p:cNvSpPr>
          <p:nvPr/>
        </p:nvSpPr>
        <p:spPr bwMode="auto">
          <a:xfrm>
            <a:off x="6230939" y="5257800"/>
            <a:ext cx="1635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23564" name="Rectangle 11"/>
          <p:cNvSpPr>
            <a:spLocks noChangeArrowheads="1"/>
          </p:cNvSpPr>
          <p:nvPr/>
        </p:nvSpPr>
        <p:spPr bwMode="auto">
          <a:xfrm>
            <a:off x="1828800" y="5257800"/>
            <a:ext cx="134939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565" name="Rectangle 12"/>
          <p:cNvSpPr>
            <a:spLocks noChangeArrowheads="1"/>
          </p:cNvSpPr>
          <p:nvPr/>
        </p:nvSpPr>
        <p:spPr bwMode="auto">
          <a:xfrm>
            <a:off x="5080000" y="5257800"/>
            <a:ext cx="1150939" cy="1524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3566" name="Rectangle 13"/>
          <p:cNvSpPr>
            <a:spLocks noChangeArrowheads="1"/>
          </p:cNvSpPr>
          <p:nvPr/>
        </p:nvSpPr>
        <p:spPr bwMode="auto">
          <a:xfrm>
            <a:off x="6908800" y="4724400"/>
            <a:ext cx="134939" cy="12954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3567" name="Text Box 14"/>
          <p:cNvSpPr txBox="1">
            <a:spLocks noChangeArrowheads="1"/>
          </p:cNvSpPr>
          <p:nvPr/>
        </p:nvSpPr>
        <p:spPr bwMode="auto">
          <a:xfrm>
            <a:off x="1557338" y="4953000"/>
            <a:ext cx="6778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C(i,j)</a:t>
            </a:r>
          </a:p>
        </p:txBody>
      </p:sp>
      <p:sp>
        <p:nvSpPr>
          <p:cNvPr id="23568" name="Text Box 15"/>
          <p:cNvSpPr txBox="1">
            <a:spLocks noChangeArrowheads="1"/>
          </p:cNvSpPr>
          <p:nvPr/>
        </p:nvSpPr>
        <p:spPr bwMode="auto">
          <a:xfrm>
            <a:off x="3522664" y="4953000"/>
            <a:ext cx="6762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C(i,j)</a:t>
            </a:r>
          </a:p>
        </p:txBody>
      </p:sp>
      <p:sp>
        <p:nvSpPr>
          <p:cNvPr id="23569" name="Text Box 16"/>
          <p:cNvSpPr txBox="1">
            <a:spLocks noChangeArrowheads="1"/>
          </p:cNvSpPr>
          <p:nvPr/>
        </p:nvSpPr>
        <p:spPr bwMode="auto">
          <a:xfrm>
            <a:off x="5486402" y="4876800"/>
            <a:ext cx="6778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A(i,k)</a:t>
            </a:r>
          </a:p>
        </p:txBody>
      </p:sp>
      <p:sp>
        <p:nvSpPr>
          <p:cNvPr id="23570" name="Text Box 17"/>
          <p:cNvSpPr txBox="1">
            <a:spLocks noChangeArrowheads="1"/>
          </p:cNvSpPr>
          <p:nvPr/>
        </p:nvSpPr>
        <p:spPr bwMode="auto">
          <a:xfrm>
            <a:off x="7043738" y="5410200"/>
            <a:ext cx="6778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B(k,j)</a:t>
            </a:r>
          </a:p>
        </p:txBody>
      </p:sp>
      <p:sp>
        <p:nvSpPr>
          <p:cNvPr id="23571" name="Rectangle 18"/>
          <p:cNvSpPr>
            <a:spLocks noChangeArrowheads="1"/>
          </p:cNvSpPr>
          <p:nvPr/>
        </p:nvSpPr>
        <p:spPr bwMode="auto">
          <a:xfrm>
            <a:off x="3792539" y="5257800"/>
            <a:ext cx="136525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572" name="Rectangle 19"/>
          <p:cNvSpPr>
            <a:spLocks noChangeArrowheads="1"/>
          </p:cNvSpPr>
          <p:nvPr/>
        </p:nvSpPr>
        <p:spPr bwMode="auto">
          <a:xfrm>
            <a:off x="6908800" y="5562600"/>
            <a:ext cx="134939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573" name="Rectangle 20"/>
          <p:cNvSpPr>
            <a:spLocks noChangeArrowheads="1"/>
          </p:cNvSpPr>
          <p:nvPr/>
        </p:nvSpPr>
        <p:spPr bwMode="auto">
          <a:xfrm>
            <a:off x="5757865" y="5257800"/>
            <a:ext cx="134937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" name="TextBox 1"/>
          <p:cNvSpPr txBox="1"/>
          <p:nvPr/>
        </p:nvSpPr>
        <p:spPr>
          <a:xfrm>
            <a:off x="375103" y="5181601"/>
            <a:ext cx="80021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800000"/>
                </a:solidFill>
              </a:rPr>
              <a:t>b</a:t>
            </a:r>
            <a:r>
              <a:rPr lang="en-US" dirty="0" smtClean="0">
                <a:solidFill>
                  <a:srgbClr val="800000"/>
                </a:solidFill>
              </a:rPr>
              <a:t>-by-b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block</a:t>
            </a:r>
            <a:endParaRPr lang="en-US" dirty="0">
              <a:solidFill>
                <a:srgbClr val="80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143002" y="5334000"/>
            <a:ext cx="653479" cy="170766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632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8DB8727E-1D2B-414C-A904-A942F4283944}" type="slidenum">
              <a:rPr lang="en-US" sz="1400" b="0" smtClean="0">
                <a:solidFill>
                  <a:schemeClr val="tx1"/>
                </a:solidFill>
                <a:latin typeface="Helvetica" charset="0"/>
              </a:rPr>
              <a:pPr/>
              <a:t>21</a:t>
            </a:fld>
            <a:endParaRPr lang="en-US" sz="1400" b="0" smtClean="0">
              <a:solidFill>
                <a:schemeClr val="tx1"/>
              </a:solidFill>
              <a:latin typeface="Helvetica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808037" y="309564"/>
            <a:ext cx="7878763" cy="4222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Blocked (Tiled) Matrix Multiply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38226"/>
            <a:ext cx="8534400" cy="3476625"/>
          </a:xfrm>
          <a:ln>
            <a:solidFill>
              <a:srgbClr val="000066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dirty="0" smtClean="0"/>
              <a:t>Consider A,B,C to be n</a:t>
            </a:r>
            <a:r>
              <a:rPr lang="en-US" sz="2000" dirty="0" smtClean="0">
                <a:solidFill>
                  <a:srgbClr val="0824F2"/>
                </a:solidFill>
              </a:rPr>
              <a:t>/b</a:t>
            </a:r>
            <a:r>
              <a:rPr lang="en-US" sz="2000" dirty="0" smtClean="0"/>
              <a:t>-by-n</a:t>
            </a:r>
            <a:r>
              <a:rPr lang="en-US" sz="2000" dirty="0" smtClean="0">
                <a:solidFill>
                  <a:srgbClr val="0824F2"/>
                </a:solidFill>
              </a:rPr>
              <a:t>/b</a:t>
            </a:r>
            <a:r>
              <a:rPr lang="en-US" sz="2000" dirty="0" smtClean="0"/>
              <a:t> matrices of b-by-b </a:t>
            </a:r>
            <a:r>
              <a:rPr lang="en-US" sz="2000" dirty="0" err="1" smtClean="0"/>
              <a:t>subblocks</a:t>
            </a:r>
            <a:r>
              <a:rPr lang="en-US" sz="2000" dirty="0" smtClean="0"/>
              <a:t> where                             b is called the </a:t>
            </a:r>
            <a:r>
              <a:rPr lang="en-US" sz="2000" dirty="0" smtClean="0">
                <a:solidFill>
                  <a:schemeClr val="accent2"/>
                </a:solidFill>
              </a:rPr>
              <a:t>block </a:t>
            </a:r>
            <a:r>
              <a:rPr lang="en-US" sz="2000" dirty="0">
                <a:solidFill>
                  <a:schemeClr val="accent2"/>
                </a:solidFill>
              </a:rPr>
              <a:t>size;    assume 3 b-by-b blocks fit in fast </a:t>
            </a:r>
            <a:r>
              <a:rPr lang="en-US" sz="2000" dirty="0" smtClean="0">
                <a:solidFill>
                  <a:schemeClr val="accent2"/>
                </a:solidFill>
              </a:rPr>
              <a:t>memory </a:t>
            </a:r>
            <a:endParaRPr lang="en-US" sz="2000" dirty="0" smtClean="0"/>
          </a:p>
          <a:p>
            <a:pPr>
              <a:buFontTx/>
              <a:buNone/>
            </a:pPr>
            <a:r>
              <a:rPr lang="en-US" sz="2000" dirty="0" smtClean="0"/>
              <a:t>	   for </a:t>
            </a:r>
            <a:r>
              <a:rPr lang="en-US" sz="2000" dirty="0" err="1" smtClean="0"/>
              <a:t>i</a:t>
            </a:r>
            <a:r>
              <a:rPr lang="en-US" sz="2000" dirty="0" smtClean="0"/>
              <a:t> = 1 to n</a:t>
            </a:r>
            <a:r>
              <a:rPr lang="en-US" sz="2000" dirty="0" smtClean="0">
                <a:solidFill>
                  <a:srgbClr val="0824F2"/>
                </a:solidFill>
              </a:rPr>
              <a:t>/b</a:t>
            </a:r>
          </a:p>
          <a:p>
            <a:pPr>
              <a:buFontTx/>
              <a:buNone/>
            </a:pPr>
            <a:r>
              <a:rPr lang="en-US" sz="2000" dirty="0" smtClean="0"/>
              <a:t> 	      for j = 1 to n</a:t>
            </a:r>
            <a:r>
              <a:rPr lang="en-US" sz="2000" dirty="0" smtClean="0">
                <a:solidFill>
                  <a:srgbClr val="0824F2"/>
                </a:solidFill>
              </a:rPr>
              <a:t>/b</a:t>
            </a:r>
          </a:p>
          <a:p>
            <a:pPr>
              <a:buFontTx/>
              <a:buNone/>
            </a:pPr>
            <a:r>
              <a:rPr lang="en-US" sz="2000" dirty="0" smtClean="0"/>
              <a:t>       	</a:t>
            </a:r>
            <a:r>
              <a:rPr lang="en-US" sz="2000" dirty="0" smtClean="0">
                <a:solidFill>
                  <a:schemeClr val="accent2"/>
                </a:solidFill>
              </a:rPr>
              <a:t>{read block C(</a:t>
            </a:r>
            <a:r>
              <a:rPr lang="en-US" sz="2000" dirty="0" err="1" smtClean="0">
                <a:solidFill>
                  <a:schemeClr val="accent2"/>
                </a:solidFill>
              </a:rPr>
              <a:t>i,j</a:t>
            </a:r>
            <a:r>
              <a:rPr lang="en-US" sz="2000" dirty="0" smtClean="0">
                <a:solidFill>
                  <a:schemeClr val="accent2"/>
                </a:solidFill>
              </a:rPr>
              <a:t>) into fast memory}            … b</a:t>
            </a:r>
            <a:r>
              <a:rPr lang="en-US" sz="2000" baseline="30000" dirty="0" smtClean="0">
                <a:solidFill>
                  <a:schemeClr val="accent2"/>
                </a:solidFill>
              </a:rPr>
              <a:t>2</a:t>
            </a:r>
            <a:r>
              <a:rPr lang="en-US" sz="2000" dirty="0" smtClean="0">
                <a:solidFill>
                  <a:schemeClr val="accent2"/>
                </a:solidFill>
              </a:rPr>
              <a:t> × (n/b)</a:t>
            </a:r>
            <a:r>
              <a:rPr lang="en-US" sz="2000" baseline="30000" dirty="0" smtClean="0">
                <a:solidFill>
                  <a:schemeClr val="accent2"/>
                </a:solidFill>
              </a:rPr>
              <a:t>2</a:t>
            </a:r>
            <a:r>
              <a:rPr lang="en-US" sz="2000" dirty="0" smtClean="0">
                <a:solidFill>
                  <a:schemeClr val="accent2"/>
                </a:solidFill>
              </a:rPr>
              <a:t> = n</a:t>
            </a:r>
            <a:r>
              <a:rPr lang="en-US" sz="2000" baseline="30000" dirty="0" smtClean="0">
                <a:solidFill>
                  <a:schemeClr val="accent2"/>
                </a:solidFill>
              </a:rPr>
              <a:t>2</a:t>
            </a:r>
            <a:r>
              <a:rPr lang="en-US" sz="2000" dirty="0" smtClean="0">
                <a:solidFill>
                  <a:schemeClr val="accent2"/>
                </a:solidFill>
              </a:rPr>
              <a:t> reads</a:t>
            </a:r>
          </a:p>
          <a:p>
            <a:pPr>
              <a:buFontTx/>
              <a:buNone/>
            </a:pPr>
            <a:r>
              <a:rPr lang="en-US" sz="2000" dirty="0" smtClean="0"/>
              <a:t>       	for k = 1 to n</a:t>
            </a:r>
            <a:r>
              <a:rPr lang="en-US" sz="2000" dirty="0" smtClean="0">
                <a:solidFill>
                  <a:srgbClr val="0824F2"/>
                </a:solidFill>
              </a:rPr>
              <a:t>/b</a:t>
            </a:r>
          </a:p>
          <a:p>
            <a:pPr>
              <a:buNone/>
            </a:pPr>
            <a:r>
              <a:rPr lang="en-US" sz="2000" dirty="0" smtClean="0"/>
              <a:t>           	       </a:t>
            </a:r>
            <a:r>
              <a:rPr lang="en-US" sz="2000" dirty="0" smtClean="0">
                <a:solidFill>
                  <a:schemeClr val="accent2"/>
                </a:solidFill>
              </a:rPr>
              <a:t>{read block A(</a:t>
            </a:r>
            <a:r>
              <a:rPr lang="en-US" sz="2000" dirty="0" err="1" smtClean="0">
                <a:solidFill>
                  <a:schemeClr val="accent2"/>
                </a:solidFill>
              </a:rPr>
              <a:t>i,k</a:t>
            </a:r>
            <a:r>
              <a:rPr lang="en-US" sz="2000" dirty="0" smtClean="0">
                <a:solidFill>
                  <a:schemeClr val="accent2"/>
                </a:solidFill>
              </a:rPr>
              <a:t>) into fast memory</a:t>
            </a:r>
            <a:r>
              <a:rPr lang="en-US" sz="2000" dirty="0">
                <a:solidFill>
                  <a:schemeClr val="accent2"/>
                </a:solidFill>
              </a:rPr>
              <a:t>} </a:t>
            </a:r>
            <a:r>
              <a:rPr lang="en-US" sz="2000" dirty="0" smtClean="0">
                <a:solidFill>
                  <a:schemeClr val="accent2"/>
                </a:solidFill>
              </a:rPr>
              <a:t>   … </a:t>
            </a:r>
            <a:r>
              <a:rPr lang="en-US" sz="2000" dirty="0">
                <a:solidFill>
                  <a:schemeClr val="accent2"/>
                </a:solidFill>
              </a:rPr>
              <a:t>b</a:t>
            </a:r>
            <a:r>
              <a:rPr lang="en-US" sz="2000" baseline="30000" dirty="0">
                <a:solidFill>
                  <a:schemeClr val="accent2"/>
                </a:solidFill>
              </a:rPr>
              <a:t>2</a:t>
            </a:r>
            <a:r>
              <a:rPr lang="en-US" sz="2000" dirty="0">
                <a:solidFill>
                  <a:schemeClr val="accent2"/>
                </a:solidFill>
              </a:rPr>
              <a:t> × (n/b</a:t>
            </a:r>
            <a:r>
              <a:rPr lang="en-US" sz="2000" dirty="0" smtClean="0">
                <a:solidFill>
                  <a:schemeClr val="accent2"/>
                </a:solidFill>
              </a:rPr>
              <a:t>)</a:t>
            </a:r>
            <a:r>
              <a:rPr lang="en-US" sz="2000" baseline="30000" dirty="0" smtClean="0">
                <a:solidFill>
                  <a:schemeClr val="accent2"/>
                </a:solidFill>
              </a:rPr>
              <a:t>3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>
                <a:solidFill>
                  <a:schemeClr val="accent2"/>
                </a:solidFill>
              </a:rPr>
              <a:t>= </a:t>
            </a:r>
            <a:r>
              <a:rPr lang="en-US" sz="2000" dirty="0" smtClean="0">
                <a:solidFill>
                  <a:schemeClr val="accent2"/>
                </a:solidFill>
              </a:rPr>
              <a:t>n</a:t>
            </a:r>
            <a:r>
              <a:rPr lang="en-US" sz="2000" baseline="30000" dirty="0" smtClean="0">
                <a:solidFill>
                  <a:schemeClr val="accent2"/>
                </a:solidFill>
              </a:rPr>
              <a:t>3</a:t>
            </a:r>
            <a:r>
              <a:rPr lang="en-US" sz="2000" dirty="0" smtClean="0">
                <a:solidFill>
                  <a:schemeClr val="accent2"/>
                </a:solidFill>
              </a:rPr>
              <a:t>/b reads  </a:t>
            </a:r>
          </a:p>
          <a:p>
            <a:pPr>
              <a:buFontTx/>
              <a:buNone/>
            </a:pPr>
            <a:r>
              <a:rPr lang="en-US" sz="2000" dirty="0" smtClean="0">
                <a:solidFill>
                  <a:schemeClr val="accent2"/>
                </a:solidFill>
              </a:rPr>
              <a:t>           	       {read block B(</a:t>
            </a:r>
            <a:r>
              <a:rPr lang="en-US" sz="2000" dirty="0" err="1" smtClean="0">
                <a:solidFill>
                  <a:schemeClr val="accent2"/>
                </a:solidFill>
              </a:rPr>
              <a:t>k,j</a:t>
            </a:r>
            <a:r>
              <a:rPr lang="en-US" sz="2000" dirty="0" smtClean="0">
                <a:solidFill>
                  <a:schemeClr val="accent2"/>
                </a:solidFill>
              </a:rPr>
              <a:t>) into fast memory}    </a:t>
            </a:r>
            <a:r>
              <a:rPr lang="en-US" sz="2000" dirty="0">
                <a:solidFill>
                  <a:schemeClr val="accent2"/>
                </a:solidFill>
              </a:rPr>
              <a:t>… b</a:t>
            </a:r>
            <a:r>
              <a:rPr lang="en-US" sz="2000" baseline="30000" dirty="0">
                <a:solidFill>
                  <a:schemeClr val="accent2"/>
                </a:solidFill>
              </a:rPr>
              <a:t>2</a:t>
            </a:r>
            <a:r>
              <a:rPr lang="en-US" sz="2000" dirty="0">
                <a:solidFill>
                  <a:schemeClr val="accent2"/>
                </a:solidFill>
              </a:rPr>
              <a:t> × (n/b)</a:t>
            </a:r>
            <a:r>
              <a:rPr lang="en-US" sz="2000" baseline="30000" dirty="0">
                <a:solidFill>
                  <a:schemeClr val="accent2"/>
                </a:solidFill>
              </a:rPr>
              <a:t>3</a:t>
            </a:r>
            <a:r>
              <a:rPr lang="en-US" sz="2000" dirty="0">
                <a:solidFill>
                  <a:schemeClr val="accent2"/>
                </a:solidFill>
              </a:rPr>
              <a:t> = n</a:t>
            </a:r>
            <a:r>
              <a:rPr lang="en-US" sz="2000" baseline="30000" dirty="0">
                <a:solidFill>
                  <a:schemeClr val="accent2"/>
                </a:solidFill>
              </a:rPr>
              <a:t>3</a:t>
            </a:r>
            <a:r>
              <a:rPr lang="en-US" sz="2000" dirty="0">
                <a:solidFill>
                  <a:schemeClr val="accent2"/>
                </a:solidFill>
              </a:rPr>
              <a:t>/b reads </a:t>
            </a:r>
            <a:endParaRPr lang="en-US" sz="2000" dirty="0" smtClean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US" sz="2000" dirty="0" smtClean="0"/>
              <a:t>          	        C(</a:t>
            </a:r>
            <a:r>
              <a:rPr lang="en-US" sz="2000" dirty="0" err="1" smtClean="0"/>
              <a:t>i,j</a:t>
            </a:r>
            <a:r>
              <a:rPr lang="en-US" sz="2000" dirty="0" smtClean="0"/>
              <a:t>) = C(</a:t>
            </a:r>
            <a:r>
              <a:rPr lang="en-US" sz="2000" dirty="0" err="1" smtClean="0"/>
              <a:t>i,j</a:t>
            </a:r>
            <a:r>
              <a:rPr lang="en-US" sz="2000" dirty="0" smtClean="0"/>
              <a:t>) + A(</a:t>
            </a:r>
            <a:r>
              <a:rPr lang="en-US" sz="2000" dirty="0" err="1" smtClean="0"/>
              <a:t>i,k</a:t>
            </a:r>
            <a:r>
              <a:rPr lang="en-US" sz="2000" dirty="0" smtClean="0"/>
              <a:t>) * B(</a:t>
            </a:r>
            <a:r>
              <a:rPr lang="en-US" sz="2000" dirty="0" err="1" smtClean="0"/>
              <a:t>k,j</a:t>
            </a:r>
            <a:r>
              <a:rPr lang="en-US" sz="2000" dirty="0" smtClean="0"/>
              <a:t>) {do a matrix multiply on blocks}</a:t>
            </a:r>
          </a:p>
          <a:p>
            <a:pPr>
              <a:buNone/>
            </a:pPr>
            <a:r>
              <a:rPr lang="en-US" sz="2000" dirty="0" smtClean="0"/>
              <a:t>      	 </a:t>
            </a:r>
            <a:r>
              <a:rPr lang="en-US" sz="2000" dirty="0" smtClean="0">
                <a:solidFill>
                  <a:schemeClr val="accent2"/>
                </a:solidFill>
              </a:rPr>
              <a:t>{write block C(</a:t>
            </a:r>
            <a:r>
              <a:rPr lang="en-US" sz="2000" dirty="0" err="1" smtClean="0">
                <a:solidFill>
                  <a:schemeClr val="accent2"/>
                </a:solidFill>
              </a:rPr>
              <a:t>i,j</a:t>
            </a:r>
            <a:r>
              <a:rPr lang="en-US" sz="2000" dirty="0" smtClean="0">
                <a:solidFill>
                  <a:schemeClr val="accent2"/>
                </a:solidFill>
              </a:rPr>
              <a:t>) back to slow memory</a:t>
            </a:r>
            <a:r>
              <a:rPr lang="en-US" sz="2000" dirty="0">
                <a:solidFill>
                  <a:schemeClr val="accent2"/>
                </a:solidFill>
              </a:rPr>
              <a:t>} </a:t>
            </a:r>
            <a:r>
              <a:rPr lang="en-US" sz="2000" dirty="0" smtClean="0">
                <a:solidFill>
                  <a:schemeClr val="accent2"/>
                </a:solidFill>
              </a:rPr>
              <a:t> … </a:t>
            </a:r>
            <a:r>
              <a:rPr lang="en-US" sz="2000" dirty="0">
                <a:solidFill>
                  <a:schemeClr val="accent2"/>
                </a:solidFill>
              </a:rPr>
              <a:t>b</a:t>
            </a:r>
            <a:r>
              <a:rPr lang="en-US" sz="2000" baseline="30000" dirty="0">
                <a:solidFill>
                  <a:schemeClr val="accent2"/>
                </a:solidFill>
              </a:rPr>
              <a:t>2</a:t>
            </a:r>
            <a:r>
              <a:rPr lang="en-US" sz="2000" dirty="0">
                <a:solidFill>
                  <a:schemeClr val="accent2"/>
                </a:solidFill>
              </a:rPr>
              <a:t> × (n/b)</a:t>
            </a:r>
            <a:r>
              <a:rPr lang="en-US" sz="2000" baseline="30000" dirty="0">
                <a:solidFill>
                  <a:schemeClr val="accent2"/>
                </a:solidFill>
              </a:rPr>
              <a:t>2</a:t>
            </a:r>
            <a:r>
              <a:rPr lang="en-US" sz="2000" dirty="0">
                <a:solidFill>
                  <a:schemeClr val="accent2"/>
                </a:solidFill>
              </a:rPr>
              <a:t> = n</a:t>
            </a:r>
            <a:r>
              <a:rPr lang="en-US" sz="2000" baseline="30000" dirty="0">
                <a:solidFill>
                  <a:schemeClr val="accent2"/>
                </a:solidFill>
              </a:rPr>
              <a:t>2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smtClean="0">
                <a:solidFill>
                  <a:schemeClr val="accent2"/>
                </a:solidFill>
              </a:rPr>
              <a:t>writes</a:t>
            </a:r>
            <a:endParaRPr lang="en-US" sz="2000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en-US" sz="2000" dirty="0" smtClean="0"/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1422400" y="4724400"/>
            <a:ext cx="1150939" cy="1295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3454400" y="4724400"/>
            <a:ext cx="1150939" cy="1295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3559" name="Rectangle 6"/>
          <p:cNvSpPr>
            <a:spLocks noChangeArrowheads="1"/>
          </p:cNvSpPr>
          <p:nvPr/>
        </p:nvSpPr>
        <p:spPr bwMode="auto">
          <a:xfrm>
            <a:off x="5080000" y="4724400"/>
            <a:ext cx="1150939" cy="1295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3560" name="Rectangle 7"/>
          <p:cNvSpPr>
            <a:spLocks noChangeArrowheads="1"/>
          </p:cNvSpPr>
          <p:nvPr/>
        </p:nvSpPr>
        <p:spPr bwMode="auto">
          <a:xfrm>
            <a:off x="6637339" y="4724400"/>
            <a:ext cx="1152525" cy="1295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3561" name="Text Box 8"/>
          <p:cNvSpPr txBox="1">
            <a:spLocks noChangeArrowheads="1"/>
          </p:cNvSpPr>
          <p:nvPr/>
        </p:nvSpPr>
        <p:spPr bwMode="auto">
          <a:xfrm>
            <a:off x="2709865" y="5257800"/>
            <a:ext cx="541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23562" name="Text Box 9"/>
          <p:cNvSpPr txBox="1">
            <a:spLocks noChangeArrowheads="1"/>
          </p:cNvSpPr>
          <p:nvPr/>
        </p:nvSpPr>
        <p:spPr bwMode="auto">
          <a:xfrm>
            <a:off x="4673601" y="5257800"/>
            <a:ext cx="271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23563" name="Text Box 10"/>
          <p:cNvSpPr txBox="1">
            <a:spLocks noChangeArrowheads="1"/>
          </p:cNvSpPr>
          <p:nvPr/>
        </p:nvSpPr>
        <p:spPr bwMode="auto">
          <a:xfrm>
            <a:off x="6230939" y="5257800"/>
            <a:ext cx="1635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23564" name="Rectangle 11"/>
          <p:cNvSpPr>
            <a:spLocks noChangeArrowheads="1"/>
          </p:cNvSpPr>
          <p:nvPr/>
        </p:nvSpPr>
        <p:spPr bwMode="auto">
          <a:xfrm>
            <a:off x="1828800" y="5257800"/>
            <a:ext cx="134939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565" name="Rectangle 12"/>
          <p:cNvSpPr>
            <a:spLocks noChangeArrowheads="1"/>
          </p:cNvSpPr>
          <p:nvPr/>
        </p:nvSpPr>
        <p:spPr bwMode="auto">
          <a:xfrm>
            <a:off x="5080000" y="5257800"/>
            <a:ext cx="1150939" cy="1524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3566" name="Rectangle 13"/>
          <p:cNvSpPr>
            <a:spLocks noChangeArrowheads="1"/>
          </p:cNvSpPr>
          <p:nvPr/>
        </p:nvSpPr>
        <p:spPr bwMode="auto">
          <a:xfrm>
            <a:off x="6908800" y="4724400"/>
            <a:ext cx="134939" cy="12954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3567" name="Text Box 14"/>
          <p:cNvSpPr txBox="1">
            <a:spLocks noChangeArrowheads="1"/>
          </p:cNvSpPr>
          <p:nvPr/>
        </p:nvSpPr>
        <p:spPr bwMode="auto">
          <a:xfrm>
            <a:off x="1557338" y="4953000"/>
            <a:ext cx="6778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C(i,j)</a:t>
            </a:r>
          </a:p>
        </p:txBody>
      </p:sp>
      <p:sp>
        <p:nvSpPr>
          <p:cNvPr id="23568" name="Text Box 15"/>
          <p:cNvSpPr txBox="1">
            <a:spLocks noChangeArrowheads="1"/>
          </p:cNvSpPr>
          <p:nvPr/>
        </p:nvSpPr>
        <p:spPr bwMode="auto">
          <a:xfrm>
            <a:off x="3522664" y="4953000"/>
            <a:ext cx="6762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C(i,j)</a:t>
            </a:r>
          </a:p>
        </p:txBody>
      </p:sp>
      <p:sp>
        <p:nvSpPr>
          <p:cNvPr id="23569" name="Text Box 16"/>
          <p:cNvSpPr txBox="1">
            <a:spLocks noChangeArrowheads="1"/>
          </p:cNvSpPr>
          <p:nvPr/>
        </p:nvSpPr>
        <p:spPr bwMode="auto">
          <a:xfrm>
            <a:off x="5486402" y="4876800"/>
            <a:ext cx="6778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A(i,k)</a:t>
            </a:r>
          </a:p>
        </p:txBody>
      </p:sp>
      <p:sp>
        <p:nvSpPr>
          <p:cNvPr id="23570" name="Text Box 17"/>
          <p:cNvSpPr txBox="1">
            <a:spLocks noChangeArrowheads="1"/>
          </p:cNvSpPr>
          <p:nvPr/>
        </p:nvSpPr>
        <p:spPr bwMode="auto">
          <a:xfrm>
            <a:off x="7043738" y="5410200"/>
            <a:ext cx="6778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B(k,j)</a:t>
            </a:r>
          </a:p>
        </p:txBody>
      </p:sp>
      <p:sp>
        <p:nvSpPr>
          <p:cNvPr id="23571" name="Rectangle 18"/>
          <p:cNvSpPr>
            <a:spLocks noChangeArrowheads="1"/>
          </p:cNvSpPr>
          <p:nvPr/>
        </p:nvSpPr>
        <p:spPr bwMode="auto">
          <a:xfrm>
            <a:off x="3792539" y="5257800"/>
            <a:ext cx="136525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572" name="Rectangle 19"/>
          <p:cNvSpPr>
            <a:spLocks noChangeArrowheads="1"/>
          </p:cNvSpPr>
          <p:nvPr/>
        </p:nvSpPr>
        <p:spPr bwMode="auto">
          <a:xfrm>
            <a:off x="6908800" y="5562600"/>
            <a:ext cx="134939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573" name="Rectangle 20"/>
          <p:cNvSpPr>
            <a:spLocks noChangeArrowheads="1"/>
          </p:cNvSpPr>
          <p:nvPr/>
        </p:nvSpPr>
        <p:spPr bwMode="auto">
          <a:xfrm>
            <a:off x="5757865" y="5257800"/>
            <a:ext cx="134937" cy="152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" name="TextBox 1"/>
          <p:cNvSpPr txBox="1"/>
          <p:nvPr/>
        </p:nvSpPr>
        <p:spPr>
          <a:xfrm>
            <a:off x="375103" y="5181601"/>
            <a:ext cx="80021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800000"/>
                </a:solidFill>
              </a:rPr>
              <a:t>b</a:t>
            </a:r>
            <a:r>
              <a:rPr lang="en-US" dirty="0" smtClean="0">
                <a:solidFill>
                  <a:srgbClr val="800000"/>
                </a:solidFill>
              </a:rPr>
              <a:t>-by-b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block</a:t>
            </a:r>
            <a:endParaRPr lang="en-US" dirty="0">
              <a:solidFill>
                <a:srgbClr val="80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143002" y="5334000"/>
            <a:ext cx="653479" cy="170766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353469" y="6091536"/>
            <a:ext cx="672732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2n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/b + </a:t>
            </a:r>
            <a:r>
              <a:rPr lang="en-US" sz="2400" dirty="0"/>
              <a:t>2</a:t>
            </a:r>
            <a:r>
              <a:rPr lang="en-US" sz="2400" dirty="0" smtClean="0"/>
              <a:t>n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reads/writes &lt;&lt; 2n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 arithmetic  -  Faster!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77248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306388"/>
            <a:ext cx="9144000" cy="425450"/>
          </a:xfrm>
        </p:spPr>
        <p:txBody>
          <a:bodyPr>
            <a:noAutofit/>
          </a:bodyPr>
          <a:lstStyle/>
          <a:p>
            <a:r>
              <a:rPr lang="en-US" sz="3600" dirty="0" smtClean="0"/>
              <a:t>Does blocked </a:t>
            </a:r>
            <a:r>
              <a:rPr lang="en-US" sz="3600" dirty="0" err="1" smtClean="0"/>
              <a:t>matmul</a:t>
            </a:r>
            <a:r>
              <a:rPr lang="en-US" sz="3600" dirty="0" smtClean="0"/>
              <a:t> attain lower bound?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153988" y="914401"/>
            <a:ext cx="8961437" cy="5851525"/>
          </a:xfrm>
        </p:spPr>
        <p:txBody>
          <a:bodyPr>
            <a:normAutofit/>
          </a:bodyPr>
          <a:lstStyle/>
          <a:p>
            <a:r>
              <a:rPr lang="en-US" dirty="0" smtClean="0"/>
              <a:t>Recall: if 3 b-by-b blocks fit in fast memory of     size M, then #reads/writes = 2n</a:t>
            </a:r>
            <a:r>
              <a:rPr lang="en-US" baseline="30000" dirty="0" smtClean="0"/>
              <a:t>3</a:t>
            </a:r>
            <a:r>
              <a:rPr lang="en-US" dirty="0" smtClean="0"/>
              <a:t>/b + 2n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Make b as large as possible: 3b</a:t>
            </a:r>
            <a:r>
              <a:rPr lang="en-US" baseline="30000" dirty="0" smtClean="0"/>
              <a:t>2</a:t>
            </a:r>
            <a:r>
              <a:rPr lang="en-US" dirty="0" smtClean="0"/>
              <a:t> ≤ M, so       #reads/writes  ≥ </a:t>
            </a:r>
            <a:r>
              <a:rPr lang="en-US" dirty="0"/>
              <a:t>2</a:t>
            </a:r>
            <a:r>
              <a:rPr lang="en-US" dirty="0" smtClean="0"/>
              <a:t>n</a:t>
            </a:r>
            <a:r>
              <a:rPr lang="en-US" baseline="30000" dirty="0" smtClean="0"/>
              <a:t>3</a:t>
            </a:r>
            <a:r>
              <a:rPr lang="en-US" dirty="0" smtClean="0"/>
              <a:t>/(M/3)</a:t>
            </a:r>
            <a:r>
              <a:rPr lang="en-US" baseline="30000" dirty="0" smtClean="0"/>
              <a:t>1/2  </a:t>
            </a:r>
            <a:r>
              <a:rPr lang="en-US" dirty="0" smtClean="0"/>
              <a:t>+ 2n</a:t>
            </a:r>
            <a:r>
              <a:rPr lang="en-US" baseline="30000" dirty="0" smtClean="0"/>
              <a:t>2</a:t>
            </a:r>
            <a:r>
              <a:rPr lang="en-US" dirty="0" smtClean="0"/>
              <a:t>  </a:t>
            </a:r>
          </a:p>
          <a:p>
            <a:r>
              <a:rPr lang="en-US" dirty="0" smtClean="0"/>
              <a:t>Attains lower bound  = </a:t>
            </a:r>
            <a:r>
              <a:rPr lang="en-US" dirty="0" err="1" smtClean="0"/>
              <a:t>Ω</a:t>
            </a:r>
            <a:r>
              <a:rPr lang="en-US" dirty="0" smtClean="0"/>
              <a:t> (#flops / M</a:t>
            </a:r>
            <a:r>
              <a:rPr lang="en-US" baseline="30000" dirty="0" smtClean="0"/>
              <a:t>1/2 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But what if we don’t know M? </a:t>
            </a:r>
            <a:endParaRPr lang="en-US" dirty="0"/>
          </a:p>
          <a:p>
            <a:r>
              <a:rPr lang="en-US" dirty="0" smtClean="0"/>
              <a:t>Or if there are multiple levels of fast memory?</a:t>
            </a:r>
          </a:p>
          <a:p>
            <a:r>
              <a:rPr lang="en-US" dirty="0" smtClean="0"/>
              <a:t>How do we write the algorithm?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352800" y="6416676"/>
            <a:ext cx="2133600" cy="365125"/>
          </a:xfrm>
        </p:spPr>
        <p:txBody>
          <a:bodyPr/>
          <a:lstStyle/>
          <a:p>
            <a:pPr algn="ctr">
              <a:defRPr/>
            </a:pPr>
            <a:fld id="{5839375E-32BF-43EE-A881-86705A256A45}" type="slidenum">
              <a:rPr lang="en-US" smtClean="0"/>
              <a:pPr algn="ctr">
                <a:defRPr/>
              </a:pPr>
              <a:t>22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8382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20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304801" y="163514"/>
            <a:ext cx="8459788" cy="479425"/>
          </a:xfrm>
        </p:spPr>
        <p:txBody>
          <a:bodyPr>
            <a:normAutofit fontScale="90000"/>
          </a:bodyPr>
          <a:lstStyle/>
          <a:p>
            <a:r>
              <a:rPr lang="en-US" sz="3200" smtClean="0"/>
              <a:t>How hard is hand-tuning matmul, anyway?</a:t>
            </a:r>
          </a:p>
        </p:txBody>
      </p:sp>
      <p:pic>
        <p:nvPicPr>
          <p:cNvPr id="33795" name="Content Placeholder 6" descr="CS267_Matmul_summary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8475" y="838200"/>
            <a:ext cx="8340725" cy="441960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79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6413" y="6492876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fld id="{5307CACF-C77D-46A9-877E-EDF21A101849}" type="slidenum">
              <a:rPr lang="en-US" sz="1400" b="0" smtClean="0">
                <a:solidFill>
                  <a:schemeClr val="tx1"/>
                </a:solidFill>
                <a:latin typeface="Helvetica" charset="0"/>
              </a:rPr>
              <a:pPr algn="ctr"/>
              <a:t>23</a:t>
            </a:fld>
            <a:endParaRPr lang="en-US" sz="1400" b="0" smtClean="0">
              <a:solidFill>
                <a:schemeClr val="tx1"/>
              </a:solidFill>
              <a:latin typeface="Helvetica" charset="0"/>
            </a:endParaRPr>
          </a:p>
        </p:txBody>
      </p:sp>
      <p:sp>
        <p:nvSpPr>
          <p:cNvPr id="33797" name="TextBox 7"/>
          <p:cNvSpPr txBox="1">
            <a:spLocks noChangeArrowheads="1"/>
          </p:cNvSpPr>
          <p:nvPr/>
        </p:nvSpPr>
        <p:spPr bwMode="auto">
          <a:xfrm>
            <a:off x="457200" y="5334001"/>
            <a:ext cx="810991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Results of 22 student teams trying to tune matrix-multiply, in CS267 Spr09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 Students given “blocked” code to start </a:t>
            </a:r>
            <a:r>
              <a:rPr lang="en-US" sz="1600" dirty="0" smtClean="0">
                <a:solidFill>
                  <a:schemeClr val="tx1"/>
                </a:solidFill>
              </a:rPr>
              <a:t>with (7x faster than </a:t>
            </a:r>
            <a:r>
              <a:rPr lang="en-US" sz="1600" dirty="0" err="1" smtClean="0">
                <a:solidFill>
                  <a:schemeClr val="tx1"/>
                </a:solidFill>
              </a:rPr>
              <a:t>na</a:t>
            </a:r>
            <a:r>
              <a:rPr lang="fr-FR" sz="1600" dirty="0" err="1" smtClean="0">
                <a:solidFill>
                  <a:schemeClr val="tx1"/>
                </a:solidFill>
              </a:rPr>
              <a:t>ï</a:t>
            </a:r>
            <a:r>
              <a:rPr lang="en-US" sz="1600" dirty="0" err="1" smtClean="0">
                <a:solidFill>
                  <a:schemeClr val="tx1"/>
                </a:solidFill>
              </a:rPr>
              <a:t>ve</a:t>
            </a:r>
            <a:r>
              <a:rPr lang="en-US" sz="1600" dirty="0" smtClean="0">
                <a:solidFill>
                  <a:schemeClr val="tx1"/>
                </a:solidFill>
              </a:rPr>
              <a:t>)</a:t>
            </a:r>
            <a:endParaRPr lang="en-US" sz="1600" dirty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 Still hard to get close to vendor tuned performance (ACML</a:t>
            </a:r>
            <a:r>
              <a:rPr lang="en-US" sz="1600" dirty="0" smtClean="0">
                <a:solidFill>
                  <a:schemeClr val="tx1"/>
                </a:solidFill>
              </a:rPr>
              <a:t>) (another 6x)</a:t>
            </a:r>
            <a:endParaRPr lang="en-US" sz="1600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 For more discussion, see </a:t>
            </a:r>
            <a:r>
              <a:rPr lang="en-US" sz="1600" dirty="0" err="1">
                <a:solidFill>
                  <a:schemeClr val="tx1"/>
                </a:solidFill>
              </a:rPr>
              <a:t>www.cs.berkeley.edu</a:t>
            </a:r>
            <a:r>
              <a:rPr lang="en-US" sz="1600" dirty="0">
                <a:solidFill>
                  <a:schemeClr val="tx1"/>
                </a:solidFill>
              </a:rPr>
              <a:t>/~</a:t>
            </a:r>
            <a:r>
              <a:rPr lang="en-US" sz="1600" dirty="0" err="1">
                <a:solidFill>
                  <a:schemeClr val="tx1"/>
                </a:solidFill>
              </a:rPr>
              <a:t>volkov</a:t>
            </a:r>
            <a:r>
              <a:rPr lang="en-US" sz="1600" dirty="0">
                <a:solidFill>
                  <a:schemeClr val="tx1"/>
                </a:solidFill>
              </a:rPr>
              <a:t>/cs267.sp09/hw1/results/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7086601" y="4800600"/>
            <a:ext cx="1296988" cy="990600"/>
            <a:chOff x="11049000" y="4953000"/>
            <a:chExt cx="1296988" cy="9906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1049000" y="5943600"/>
              <a:ext cx="12954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 flipH="1" flipV="1">
              <a:off x="11849894" y="5447506"/>
              <a:ext cx="990600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304800" y="1371600"/>
            <a:ext cx="609600" cy="4648200"/>
            <a:chOff x="-990600" y="1371600"/>
            <a:chExt cx="609600" cy="4648200"/>
          </a:xfrm>
        </p:grpSpPr>
        <p:cxnSp>
          <p:nvCxnSpPr>
            <p:cNvPr id="17" name="Straight Connector 16"/>
            <p:cNvCxnSpPr/>
            <p:nvPr/>
          </p:nvCxnSpPr>
          <p:spPr>
            <a:xfrm rot="10800000">
              <a:off x="-990600" y="6019800"/>
              <a:ext cx="609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 flipH="1" flipV="1">
              <a:off x="-3314700" y="3695700"/>
              <a:ext cx="46482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-990600" y="1371600"/>
              <a:ext cx="533400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57224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52400" y="152401"/>
            <a:ext cx="8839200" cy="4254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</a:t>
            </a:r>
            <a:r>
              <a:rPr lang="en-US" sz="4000" dirty="0" smtClean="0"/>
              <a:t>w hard is hand-tuning </a:t>
            </a:r>
            <a:r>
              <a:rPr lang="en-US" sz="4000" dirty="0" err="1" smtClean="0"/>
              <a:t>matmul</a:t>
            </a:r>
            <a:r>
              <a:rPr lang="en-US" sz="4000" dirty="0" smtClean="0"/>
              <a:t>, anyway?</a:t>
            </a:r>
          </a:p>
        </p:txBody>
      </p:sp>
      <p:sp>
        <p:nvSpPr>
          <p:cNvPr id="3481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010400" y="6492876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C5FA0CE7-C9A0-4BB2-84D1-F20CA88F1758}" type="slidenum">
              <a:rPr lang="en-US" sz="1400" b="0" smtClean="0">
                <a:solidFill>
                  <a:schemeClr val="tx1"/>
                </a:solidFill>
                <a:latin typeface="Helvetica" charset="0"/>
              </a:rPr>
              <a:pPr/>
              <a:t>24</a:t>
            </a:fld>
            <a:endParaRPr lang="en-US" sz="1400" b="0" smtClean="0">
              <a:solidFill>
                <a:schemeClr val="tx1"/>
              </a:solidFill>
              <a:latin typeface="Helvetica" charset="0"/>
            </a:endParaRPr>
          </a:p>
        </p:txBody>
      </p:sp>
      <p:pic>
        <p:nvPicPr>
          <p:cNvPr id="34820" name="Picture 5" descr="CS267_Matmul_lo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9" y="1371600"/>
            <a:ext cx="881221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361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-152400" y="306388"/>
            <a:ext cx="9448800" cy="425450"/>
          </a:xfrm>
        </p:spPr>
        <p:txBody>
          <a:bodyPr>
            <a:noAutofit/>
          </a:bodyPr>
          <a:lstStyle/>
          <a:p>
            <a:r>
              <a:rPr lang="en-US" sz="3600" dirty="0" smtClean="0"/>
              <a:t>Recursive Matrix Multiplication (RMM) (1/2)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001000" cy="27559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For simplicity: square matrices with n = 2</a:t>
            </a:r>
            <a:r>
              <a:rPr lang="en-US" sz="2800" baseline="30000" dirty="0" smtClean="0"/>
              <a:t>m</a:t>
            </a:r>
          </a:p>
          <a:p>
            <a:r>
              <a:rPr lang="en-US" sz="2800" dirty="0" smtClean="0"/>
              <a:t>C =               = A · B =       ·        ·           </a:t>
            </a:r>
          </a:p>
          <a:p>
            <a:endParaRPr lang="en-US" sz="2800" dirty="0" smtClean="0"/>
          </a:p>
          <a:p>
            <a:pPr>
              <a:buFontTx/>
              <a:buNone/>
            </a:pPr>
            <a:r>
              <a:rPr lang="en-US" sz="2800" dirty="0" smtClean="0"/>
              <a:t>      =</a:t>
            </a:r>
          </a:p>
          <a:p>
            <a:endParaRPr lang="en-US" dirty="0" smtClean="0"/>
          </a:p>
          <a:p>
            <a:r>
              <a:rPr lang="en-US" dirty="0" smtClean="0"/>
              <a:t>True when each </a:t>
            </a:r>
            <a:r>
              <a:rPr lang="en-US" dirty="0" err="1" smtClean="0"/>
              <a:t>A</a:t>
            </a:r>
            <a:r>
              <a:rPr lang="en-US" sz="2800" baseline="-25000" dirty="0" err="1" smtClean="0"/>
              <a:t>ij</a:t>
            </a:r>
            <a:r>
              <a:rPr lang="en-US" dirty="0" smtClean="0"/>
              <a:t> </a:t>
            </a:r>
            <a:r>
              <a:rPr lang="en-US" dirty="0" err="1" smtClean="0"/>
              <a:t>etc</a:t>
            </a:r>
            <a:r>
              <a:rPr lang="en-US" dirty="0" smtClean="0"/>
              <a:t>   1x1   or   n/2  x  n/2 </a:t>
            </a:r>
            <a:endParaRPr lang="en-US" sz="2000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DA9A9884-FDC9-4D5E-B2F8-F758CCBFCF90}" type="slidenum">
              <a:rPr lang="en-US" sz="1400" b="0" smtClean="0">
                <a:solidFill>
                  <a:schemeClr val="tx1"/>
                </a:solidFill>
                <a:latin typeface="Helvetica" charset="0"/>
              </a:rPr>
              <a:pPr/>
              <a:t>25</a:t>
            </a:fld>
            <a:endParaRPr lang="en-US" sz="1400" b="0" smtClean="0">
              <a:solidFill>
                <a:schemeClr val="tx1"/>
              </a:solidFill>
              <a:latin typeface="Helvetica" charset="0"/>
            </a:endParaRPr>
          </a:p>
        </p:txBody>
      </p:sp>
      <p:grpSp>
        <p:nvGrpSpPr>
          <p:cNvPr id="28677" name="Group 6"/>
          <p:cNvGrpSpPr>
            <a:grpSpLocks/>
          </p:cNvGrpSpPr>
          <p:nvPr/>
        </p:nvGrpSpPr>
        <p:grpSpPr bwMode="auto">
          <a:xfrm>
            <a:off x="3886202" y="1281113"/>
            <a:ext cx="1308101" cy="722171"/>
            <a:chOff x="3152758" y="3231931"/>
            <a:chExt cx="1308538" cy="723652"/>
          </a:xfrm>
        </p:grpSpPr>
        <p:sp>
          <p:nvSpPr>
            <p:cNvPr id="28688" name="TextBox 4"/>
            <p:cNvSpPr txBox="1">
              <a:spLocks noChangeArrowheads="1"/>
            </p:cNvSpPr>
            <p:nvPr/>
          </p:nvSpPr>
          <p:spPr bwMode="auto">
            <a:xfrm>
              <a:off x="3152758" y="3246246"/>
              <a:ext cx="1308538" cy="709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 dirty="0">
                  <a:solidFill>
                    <a:schemeClr val="tx1"/>
                  </a:solidFill>
                </a:rPr>
                <a:t>A</a:t>
              </a:r>
              <a:r>
                <a:rPr lang="en-US" baseline="-25000" dirty="0">
                  <a:solidFill>
                    <a:schemeClr val="tx1"/>
                  </a:solidFill>
                </a:rPr>
                <a:t>11  </a:t>
              </a:r>
              <a:r>
                <a:rPr lang="en-US" dirty="0">
                  <a:solidFill>
                    <a:schemeClr val="tx1"/>
                  </a:solidFill>
                </a:rPr>
                <a:t>A</a:t>
              </a:r>
              <a:r>
                <a:rPr lang="en-US" baseline="-25000" dirty="0">
                  <a:solidFill>
                    <a:schemeClr val="tx1"/>
                  </a:solidFill>
                </a:rPr>
                <a:t>12 </a:t>
              </a:r>
              <a:r>
                <a:rPr lang="en-US" dirty="0">
                  <a:solidFill>
                    <a:schemeClr val="tx1"/>
                  </a:solidFill>
                </a:rPr>
                <a:t>A</a:t>
              </a:r>
              <a:r>
                <a:rPr lang="en-US" baseline="-25000" dirty="0">
                  <a:solidFill>
                    <a:schemeClr val="tx1"/>
                  </a:solidFill>
                </a:rPr>
                <a:t>21  </a:t>
              </a:r>
              <a:r>
                <a:rPr lang="en-US" dirty="0">
                  <a:solidFill>
                    <a:schemeClr val="tx1"/>
                  </a:solidFill>
                </a:rPr>
                <a:t>A</a:t>
              </a:r>
              <a:r>
                <a:rPr lang="en-US" baseline="-25000" dirty="0">
                  <a:solidFill>
                    <a:schemeClr val="tx1"/>
                  </a:solidFill>
                </a:rPr>
                <a:t>22</a:t>
              </a:r>
            </a:p>
          </p:txBody>
        </p:sp>
        <p:sp>
          <p:nvSpPr>
            <p:cNvPr id="28689" name="Double Bracket 5"/>
            <p:cNvSpPr>
              <a:spLocks noChangeArrowheads="1"/>
            </p:cNvSpPr>
            <p:nvPr/>
          </p:nvSpPr>
          <p:spPr bwMode="auto">
            <a:xfrm>
              <a:off x="3200400" y="3231931"/>
              <a:ext cx="914400" cy="707886"/>
            </a:xfrm>
            <a:prstGeom prst="bracketPair">
              <a:avLst>
                <a:gd name="adj" fmla="val 16667"/>
              </a:avLst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/>
              <a:endParaRPr lang="it-IT"/>
            </a:p>
          </p:txBody>
        </p:sp>
      </p:grpSp>
      <p:grpSp>
        <p:nvGrpSpPr>
          <p:cNvPr id="28678" name="Group 7"/>
          <p:cNvGrpSpPr>
            <a:grpSpLocks/>
          </p:cNvGrpSpPr>
          <p:nvPr/>
        </p:nvGrpSpPr>
        <p:grpSpPr bwMode="auto">
          <a:xfrm>
            <a:off x="4952999" y="1281114"/>
            <a:ext cx="1309688" cy="707886"/>
            <a:chOff x="3138541" y="3231931"/>
            <a:chExt cx="1308538" cy="709338"/>
          </a:xfrm>
        </p:grpSpPr>
        <p:sp>
          <p:nvSpPr>
            <p:cNvPr id="28686" name="TextBox 8"/>
            <p:cNvSpPr txBox="1">
              <a:spLocks noChangeArrowheads="1"/>
            </p:cNvSpPr>
            <p:nvPr/>
          </p:nvSpPr>
          <p:spPr bwMode="auto">
            <a:xfrm>
              <a:off x="3138541" y="3231931"/>
              <a:ext cx="1308538" cy="709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 dirty="0">
                  <a:solidFill>
                    <a:schemeClr val="tx1"/>
                  </a:solidFill>
                </a:rPr>
                <a:t>B</a:t>
              </a:r>
              <a:r>
                <a:rPr lang="en-US" baseline="-25000" dirty="0">
                  <a:solidFill>
                    <a:schemeClr val="tx1"/>
                  </a:solidFill>
                </a:rPr>
                <a:t>11  </a:t>
              </a:r>
              <a:r>
                <a:rPr lang="en-US" dirty="0">
                  <a:solidFill>
                    <a:schemeClr val="tx1"/>
                  </a:solidFill>
                </a:rPr>
                <a:t>B</a:t>
              </a:r>
              <a:r>
                <a:rPr lang="en-US" baseline="-25000" dirty="0">
                  <a:solidFill>
                    <a:schemeClr val="tx1"/>
                  </a:solidFill>
                </a:rPr>
                <a:t>12 </a:t>
              </a:r>
              <a:r>
                <a:rPr lang="en-US" dirty="0">
                  <a:solidFill>
                    <a:schemeClr val="tx1"/>
                  </a:solidFill>
                </a:rPr>
                <a:t>B</a:t>
              </a:r>
              <a:r>
                <a:rPr lang="en-US" baseline="-25000" dirty="0">
                  <a:solidFill>
                    <a:schemeClr val="tx1"/>
                  </a:solidFill>
                </a:rPr>
                <a:t>21  </a:t>
              </a:r>
              <a:r>
                <a:rPr lang="en-US" dirty="0">
                  <a:solidFill>
                    <a:schemeClr val="tx1"/>
                  </a:solidFill>
                </a:rPr>
                <a:t>B</a:t>
              </a:r>
              <a:r>
                <a:rPr lang="en-US" baseline="-25000" dirty="0">
                  <a:solidFill>
                    <a:schemeClr val="tx1"/>
                  </a:solidFill>
                </a:rPr>
                <a:t>22</a:t>
              </a:r>
            </a:p>
          </p:txBody>
        </p:sp>
        <p:sp>
          <p:nvSpPr>
            <p:cNvPr id="28687" name="Double Bracket 9"/>
            <p:cNvSpPr>
              <a:spLocks noChangeArrowheads="1"/>
            </p:cNvSpPr>
            <p:nvPr/>
          </p:nvSpPr>
          <p:spPr bwMode="auto">
            <a:xfrm>
              <a:off x="3200400" y="3231931"/>
              <a:ext cx="914400" cy="707886"/>
            </a:xfrm>
            <a:prstGeom prst="bracketPair">
              <a:avLst>
                <a:gd name="adj" fmla="val 16667"/>
              </a:avLst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8679" name="Group 10"/>
          <p:cNvGrpSpPr>
            <a:grpSpLocks/>
          </p:cNvGrpSpPr>
          <p:nvPr/>
        </p:nvGrpSpPr>
        <p:grpSpPr bwMode="auto">
          <a:xfrm>
            <a:off x="1492251" y="1273316"/>
            <a:ext cx="1308100" cy="730111"/>
            <a:chOff x="3200400" y="3209849"/>
            <a:chExt cx="1308538" cy="729968"/>
          </a:xfrm>
        </p:grpSpPr>
        <p:sp>
          <p:nvSpPr>
            <p:cNvPr id="28684" name="TextBox 11"/>
            <p:cNvSpPr txBox="1">
              <a:spLocks noChangeArrowheads="1"/>
            </p:cNvSpPr>
            <p:nvPr/>
          </p:nvSpPr>
          <p:spPr bwMode="auto">
            <a:xfrm>
              <a:off x="3200400" y="3209849"/>
              <a:ext cx="1308538" cy="707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 dirty="0">
                  <a:solidFill>
                    <a:schemeClr val="tx1"/>
                  </a:solidFill>
                </a:rPr>
                <a:t>C</a:t>
              </a:r>
              <a:r>
                <a:rPr lang="en-US" baseline="-25000" dirty="0">
                  <a:solidFill>
                    <a:schemeClr val="tx1"/>
                  </a:solidFill>
                </a:rPr>
                <a:t>11  </a:t>
              </a:r>
              <a:r>
                <a:rPr lang="en-US" dirty="0">
                  <a:solidFill>
                    <a:schemeClr val="tx1"/>
                  </a:solidFill>
                </a:rPr>
                <a:t>C</a:t>
              </a:r>
              <a:r>
                <a:rPr lang="en-US" baseline="-25000" dirty="0">
                  <a:solidFill>
                    <a:schemeClr val="tx1"/>
                  </a:solidFill>
                </a:rPr>
                <a:t>12 </a:t>
              </a:r>
              <a:r>
                <a:rPr lang="en-US" dirty="0">
                  <a:solidFill>
                    <a:schemeClr val="tx1"/>
                  </a:solidFill>
                </a:rPr>
                <a:t>C</a:t>
              </a:r>
              <a:r>
                <a:rPr lang="en-US" baseline="-25000" dirty="0">
                  <a:solidFill>
                    <a:schemeClr val="tx1"/>
                  </a:solidFill>
                </a:rPr>
                <a:t>21  </a:t>
              </a:r>
              <a:r>
                <a:rPr lang="en-US" dirty="0">
                  <a:solidFill>
                    <a:schemeClr val="tx1"/>
                  </a:solidFill>
                </a:rPr>
                <a:t>C</a:t>
              </a:r>
              <a:r>
                <a:rPr lang="en-US" baseline="-25000" dirty="0">
                  <a:solidFill>
                    <a:schemeClr val="tx1"/>
                  </a:solidFill>
                </a:rPr>
                <a:t>22</a:t>
              </a:r>
            </a:p>
          </p:txBody>
        </p:sp>
        <p:sp>
          <p:nvSpPr>
            <p:cNvPr id="28685" name="Double Bracket 12"/>
            <p:cNvSpPr>
              <a:spLocks noChangeArrowheads="1"/>
            </p:cNvSpPr>
            <p:nvPr/>
          </p:nvSpPr>
          <p:spPr bwMode="auto">
            <a:xfrm>
              <a:off x="3232161" y="3231931"/>
              <a:ext cx="914400" cy="707886"/>
            </a:xfrm>
            <a:prstGeom prst="bracketPair">
              <a:avLst>
                <a:gd name="adj" fmla="val 16667"/>
              </a:avLst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8680" name="Group 13"/>
          <p:cNvGrpSpPr>
            <a:grpSpLocks/>
          </p:cNvGrpSpPr>
          <p:nvPr/>
        </p:nvGrpSpPr>
        <p:grpSpPr bwMode="auto">
          <a:xfrm>
            <a:off x="1492251" y="2178050"/>
            <a:ext cx="4271963" cy="708024"/>
            <a:chOff x="3200400" y="3231931"/>
            <a:chExt cx="1234274" cy="707886"/>
          </a:xfrm>
        </p:grpSpPr>
        <p:sp>
          <p:nvSpPr>
            <p:cNvPr id="28682" name="TextBox 14"/>
            <p:cNvSpPr txBox="1">
              <a:spLocks noChangeArrowheads="1"/>
            </p:cNvSpPr>
            <p:nvPr/>
          </p:nvSpPr>
          <p:spPr bwMode="auto">
            <a:xfrm>
              <a:off x="3200400" y="3231931"/>
              <a:ext cx="1234274" cy="707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en-US">
                  <a:solidFill>
                    <a:schemeClr val="tx1"/>
                  </a:solidFill>
                </a:rPr>
                <a:t>A</a:t>
              </a:r>
              <a:r>
                <a:rPr lang="en-US" baseline="-25000">
                  <a:solidFill>
                    <a:schemeClr val="tx1"/>
                  </a:solidFill>
                </a:rPr>
                <a:t>11</a:t>
              </a:r>
              <a:r>
                <a:rPr lang="en-US">
                  <a:solidFill>
                    <a:schemeClr val="tx1"/>
                  </a:solidFill>
                </a:rPr>
                <a:t>·B</a:t>
              </a:r>
              <a:r>
                <a:rPr lang="en-US" baseline="-25000">
                  <a:solidFill>
                    <a:schemeClr val="tx1"/>
                  </a:solidFill>
                </a:rPr>
                <a:t>11 </a:t>
              </a:r>
              <a:r>
                <a:rPr lang="en-US">
                  <a:solidFill>
                    <a:schemeClr val="tx1"/>
                  </a:solidFill>
                </a:rPr>
                <a:t>+</a:t>
              </a:r>
              <a:r>
                <a:rPr lang="en-US" baseline="-25000">
                  <a:solidFill>
                    <a:schemeClr val="tx1"/>
                  </a:solidFill>
                </a:rPr>
                <a:t>  </a:t>
              </a:r>
              <a:r>
                <a:rPr lang="en-US">
                  <a:solidFill>
                    <a:schemeClr val="tx1"/>
                  </a:solidFill>
                </a:rPr>
                <a:t>A</a:t>
              </a:r>
              <a:r>
                <a:rPr lang="en-US" baseline="-25000">
                  <a:solidFill>
                    <a:schemeClr val="tx1"/>
                  </a:solidFill>
                </a:rPr>
                <a:t>12</a:t>
              </a:r>
              <a:r>
                <a:rPr lang="en-US">
                  <a:solidFill>
                    <a:schemeClr val="tx1"/>
                  </a:solidFill>
                </a:rPr>
                <a:t>·B</a:t>
              </a:r>
              <a:r>
                <a:rPr lang="en-US" baseline="-25000">
                  <a:solidFill>
                    <a:schemeClr val="tx1"/>
                  </a:solidFill>
                </a:rPr>
                <a:t>21    </a:t>
              </a:r>
              <a:r>
                <a:rPr lang="en-US">
                  <a:solidFill>
                    <a:schemeClr val="tx1"/>
                  </a:solidFill>
                </a:rPr>
                <a:t>A</a:t>
              </a:r>
              <a:r>
                <a:rPr lang="en-US" baseline="-25000">
                  <a:solidFill>
                    <a:schemeClr val="tx1"/>
                  </a:solidFill>
                </a:rPr>
                <a:t>11</a:t>
              </a:r>
              <a:r>
                <a:rPr lang="en-US">
                  <a:solidFill>
                    <a:schemeClr val="tx1"/>
                  </a:solidFill>
                </a:rPr>
                <a:t>·B</a:t>
              </a:r>
              <a:r>
                <a:rPr lang="en-US" baseline="-25000">
                  <a:solidFill>
                    <a:schemeClr val="tx1"/>
                  </a:solidFill>
                </a:rPr>
                <a:t>12 </a:t>
              </a:r>
              <a:r>
                <a:rPr lang="en-US">
                  <a:solidFill>
                    <a:schemeClr val="tx1"/>
                  </a:solidFill>
                </a:rPr>
                <a:t>+</a:t>
              </a:r>
              <a:r>
                <a:rPr lang="en-US" baseline="-25000">
                  <a:solidFill>
                    <a:schemeClr val="tx1"/>
                  </a:solidFill>
                </a:rPr>
                <a:t>  </a:t>
              </a:r>
              <a:r>
                <a:rPr lang="en-US">
                  <a:solidFill>
                    <a:schemeClr val="tx1"/>
                  </a:solidFill>
                </a:rPr>
                <a:t>A</a:t>
              </a:r>
              <a:r>
                <a:rPr lang="en-US" baseline="-25000">
                  <a:solidFill>
                    <a:schemeClr val="tx1"/>
                  </a:solidFill>
                </a:rPr>
                <a:t>12</a:t>
              </a:r>
              <a:r>
                <a:rPr lang="en-US">
                  <a:solidFill>
                    <a:schemeClr val="tx1"/>
                  </a:solidFill>
                </a:rPr>
                <a:t>·B</a:t>
              </a:r>
              <a:r>
                <a:rPr lang="en-US" baseline="-25000">
                  <a:solidFill>
                    <a:schemeClr val="tx1"/>
                  </a:solidFill>
                </a:rPr>
                <a:t>22 </a:t>
              </a:r>
              <a:r>
                <a:rPr lang="en-US">
                  <a:solidFill>
                    <a:schemeClr val="tx1"/>
                  </a:solidFill>
                </a:rPr>
                <a:t>A</a:t>
              </a:r>
              <a:r>
                <a:rPr lang="en-US" baseline="-25000">
                  <a:solidFill>
                    <a:schemeClr val="tx1"/>
                  </a:solidFill>
                </a:rPr>
                <a:t>21</a:t>
              </a:r>
              <a:r>
                <a:rPr lang="en-US">
                  <a:solidFill>
                    <a:schemeClr val="tx1"/>
                  </a:solidFill>
                </a:rPr>
                <a:t>·B</a:t>
              </a:r>
              <a:r>
                <a:rPr lang="en-US" baseline="-25000">
                  <a:solidFill>
                    <a:schemeClr val="tx1"/>
                  </a:solidFill>
                </a:rPr>
                <a:t>11 </a:t>
              </a:r>
              <a:r>
                <a:rPr lang="en-US">
                  <a:solidFill>
                    <a:schemeClr val="tx1"/>
                  </a:solidFill>
                </a:rPr>
                <a:t>+</a:t>
              </a:r>
              <a:r>
                <a:rPr lang="en-US" baseline="-25000">
                  <a:solidFill>
                    <a:schemeClr val="tx1"/>
                  </a:solidFill>
                </a:rPr>
                <a:t>  </a:t>
              </a:r>
              <a:r>
                <a:rPr lang="en-US">
                  <a:solidFill>
                    <a:schemeClr val="tx1"/>
                  </a:solidFill>
                </a:rPr>
                <a:t>A</a:t>
              </a:r>
              <a:r>
                <a:rPr lang="en-US" baseline="-25000">
                  <a:solidFill>
                    <a:schemeClr val="tx1"/>
                  </a:solidFill>
                </a:rPr>
                <a:t>22</a:t>
              </a:r>
              <a:r>
                <a:rPr lang="en-US">
                  <a:solidFill>
                    <a:schemeClr val="tx1"/>
                  </a:solidFill>
                </a:rPr>
                <a:t>·B</a:t>
              </a:r>
              <a:r>
                <a:rPr lang="en-US" baseline="-25000">
                  <a:solidFill>
                    <a:schemeClr val="tx1"/>
                  </a:solidFill>
                </a:rPr>
                <a:t>21    </a:t>
              </a:r>
              <a:r>
                <a:rPr lang="en-US">
                  <a:solidFill>
                    <a:schemeClr val="tx1"/>
                  </a:solidFill>
                </a:rPr>
                <a:t>A</a:t>
              </a:r>
              <a:r>
                <a:rPr lang="en-US" baseline="-25000">
                  <a:solidFill>
                    <a:schemeClr val="tx1"/>
                  </a:solidFill>
                </a:rPr>
                <a:t>21</a:t>
              </a:r>
              <a:r>
                <a:rPr lang="en-US">
                  <a:solidFill>
                    <a:schemeClr val="tx1"/>
                  </a:solidFill>
                </a:rPr>
                <a:t>·B</a:t>
              </a:r>
              <a:r>
                <a:rPr lang="en-US" baseline="-25000">
                  <a:solidFill>
                    <a:schemeClr val="tx1"/>
                  </a:solidFill>
                </a:rPr>
                <a:t>12 </a:t>
              </a:r>
              <a:r>
                <a:rPr lang="en-US">
                  <a:solidFill>
                    <a:schemeClr val="tx1"/>
                  </a:solidFill>
                </a:rPr>
                <a:t>+</a:t>
              </a:r>
              <a:r>
                <a:rPr lang="en-US" baseline="-25000">
                  <a:solidFill>
                    <a:schemeClr val="tx1"/>
                  </a:solidFill>
                </a:rPr>
                <a:t>  </a:t>
              </a:r>
              <a:r>
                <a:rPr lang="en-US">
                  <a:solidFill>
                    <a:schemeClr val="tx1"/>
                  </a:solidFill>
                </a:rPr>
                <a:t>A</a:t>
              </a:r>
              <a:r>
                <a:rPr lang="en-US" baseline="-25000">
                  <a:solidFill>
                    <a:schemeClr val="tx1"/>
                  </a:solidFill>
                </a:rPr>
                <a:t>22</a:t>
              </a:r>
              <a:r>
                <a:rPr lang="en-US">
                  <a:solidFill>
                    <a:schemeClr val="tx1"/>
                  </a:solidFill>
                </a:rPr>
                <a:t>·B</a:t>
              </a:r>
              <a:r>
                <a:rPr lang="en-US" baseline="-25000">
                  <a:solidFill>
                    <a:schemeClr val="tx1"/>
                  </a:solidFill>
                </a:rPr>
                <a:t>22</a:t>
              </a:r>
            </a:p>
          </p:txBody>
        </p:sp>
        <p:sp>
          <p:nvSpPr>
            <p:cNvPr id="28683" name="Double Bracket 15"/>
            <p:cNvSpPr>
              <a:spLocks noChangeArrowheads="1"/>
            </p:cNvSpPr>
            <p:nvPr/>
          </p:nvSpPr>
          <p:spPr bwMode="auto">
            <a:xfrm>
              <a:off x="3200400" y="3231931"/>
              <a:ext cx="1234274" cy="707886"/>
            </a:xfrm>
            <a:prstGeom prst="bracketPair">
              <a:avLst>
                <a:gd name="adj" fmla="val 16667"/>
              </a:avLst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8681" name="TextBox 16"/>
          <p:cNvSpPr txBox="1">
            <a:spLocks noChangeArrowheads="1"/>
          </p:cNvSpPr>
          <p:nvPr/>
        </p:nvSpPr>
        <p:spPr bwMode="auto">
          <a:xfrm>
            <a:off x="609601" y="3836989"/>
            <a:ext cx="7023100" cy="20621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sz="1800" dirty="0"/>
              <a:t> </a:t>
            </a:r>
            <a:r>
              <a:rPr lang="en-US" dirty="0"/>
              <a:t> </a:t>
            </a:r>
            <a:r>
              <a:rPr lang="en-US" dirty="0" err="1">
                <a:solidFill>
                  <a:schemeClr val="tx1"/>
                </a:solidFill>
              </a:rPr>
              <a:t>func</a:t>
            </a:r>
            <a:r>
              <a:rPr lang="en-US" dirty="0">
                <a:solidFill>
                  <a:schemeClr val="tx1"/>
                </a:solidFill>
              </a:rPr>
              <a:t> C = R</a:t>
            </a:r>
            <a:r>
              <a:rPr lang="en-US" sz="1800" dirty="0">
                <a:solidFill>
                  <a:schemeClr val="tx1"/>
                </a:solidFill>
              </a:rPr>
              <a:t>MM (A, B, n)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      if n = 1, C = A * B, else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         {  C</a:t>
            </a:r>
            <a:r>
              <a:rPr lang="en-US" sz="1800" baseline="-25000" dirty="0">
                <a:solidFill>
                  <a:schemeClr val="tx1"/>
                </a:solidFill>
              </a:rPr>
              <a:t>11 </a:t>
            </a:r>
            <a:r>
              <a:rPr lang="en-US" sz="1800" dirty="0">
                <a:solidFill>
                  <a:schemeClr val="tx1"/>
                </a:solidFill>
              </a:rPr>
              <a:t>= RMM (A</a:t>
            </a:r>
            <a:r>
              <a:rPr lang="en-US" sz="1800" baseline="-25000" dirty="0">
                <a:solidFill>
                  <a:schemeClr val="tx1"/>
                </a:solidFill>
              </a:rPr>
              <a:t>11</a:t>
            </a:r>
            <a:r>
              <a:rPr lang="en-US" sz="1800" dirty="0">
                <a:solidFill>
                  <a:schemeClr val="tx1"/>
                </a:solidFill>
              </a:rPr>
              <a:t> , B</a:t>
            </a:r>
            <a:r>
              <a:rPr lang="en-US" sz="1800" baseline="-25000" dirty="0">
                <a:solidFill>
                  <a:schemeClr val="tx1"/>
                </a:solidFill>
              </a:rPr>
              <a:t>11 </a:t>
            </a:r>
            <a:r>
              <a:rPr lang="en-US" sz="1800" dirty="0">
                <a:solidFill>
                  <a:schemeClr val="tx1"/>
                </a:solidFill>
              </a:rPr>
              <a:t>, n/2) + RMM (A</a:t>
            </a:r>
            <a:r>
              <a:rPr lang="en-US" sz="1800" baseline="-25000" dirty="0">
                <a:solidFill>
                  <a:schemeClr val="tx1"/>
                </a:solidFill>
              </a:rPr>
              <a:t>12</a:t>
            </a:r>
            <a:r>
              <a:rPr lang="en-US" sz="1800" dirty="0">
                <a:solidFill>
                  <a:schemeClr val="tx1"/>
                </a:solidFill>
              </a:rPr>
              <a:t> , B</a:t>
            </a:r>
            <a:r>
              <a:rPr lang="en-US" sz="1800" baseline="-25000" dirty="0">
                <a:solidFill>
                  <a:schemeClr val="tx1"/>
                </a:solidFill>
              </a:rPr>
              <a:t>21 </a:t>
            </a:r>
            <a:r>
              <a:rPr lang="en-US" sz="1800" dirty="0">
                <a:solidFill>
                  <a:schemeClr val="tx1"/>
                </a:solidFill>
              </a:rPr>
              <a:t>, n/2)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            C</a:t>
            </a:r>
            <a:r>
              <a:rPr lang="en-US" sz="1800" baseline="-25000" dirty="0">
                <a:solidFill>
                  <a:schemeClr val="tx1"/>
                </a:solidFill>
              </a:rPr>
              <a:t>12 </a:t>
            </a:r>
            <a:r>
              <a:rPr lang="en-US" sz="1800" dirty="0">
                <a:solidFill>
                  <a:schemeClr val="tx1"/>
                </a:solidFill>
              </a:rPr>
              <a:t>= RMM (A</a:t>
            </a:r>
            <a:r>
              <a:rPr lang="en-US" sz="1800" baseline="-25000" dirty="0">
                <a:solidFill>
                  <a:schemeClr val="tx1"/>
                </a:solidFill>
              </a:rPr>
              <a:t>11</a:t>
            </a:r>
            <a:r>
              <a:rPr lang="en-US" sz="1800" dirty="0">
                <a:solidFill>
                  <a:schemeClr val="tx1"/>
                </a:solidFill>
              </a:rPr>
              <a:t> , B</a:t>
            </a:r>
            <a:r>
              <a:rPr lang="en-US" sz="1800" baseline="-25000" dirty="0">
                <a:solidFill>
                  <a:schemeClr val="tx1"/>
                </a:solidFill>
              </a:rPr>
              <a:t>12 </a:t>
            </a:r>
            <a:r>
              <a:rPr lang="en-US" sz="1800" dirty="0">
                <a:solidFill>
                  <a:schemeClr val="tx1"/>
                </a:solidFill>
              </a:rPr>
              <a:t>, n/2) + RMM (A</a:t>
            </a:r>
            <a:r>
              <a:rPr lang="en-US" sz="1800" baseline="-25000" dirty="0">
                <a:solidFill>
                  <a:schemeClr val="tx1"/>
                </a:solidFill>
              </a:rPr>
              <a:t>12</a:t>
            </a:r>
            <a:r>
              <a:rPr lang="en-US" sz="1800" dirty="0">
                <a:solidFill>
                  <a:schemeClr val="tx1"/>
                </a:solidFill>
              </a:rPr>
              <a:t> , B</a:t>
            </a:r>
            <a:r>
              <a:rPr lang="en-US" sz="1800" baseline="-25000" dirty="0">
                <a:solidFill>
                  <a:schemeClr val="tx1"/>
                </a:solidFill>
              </a:rPr>
              <a:t>22 </a:t>
            </a:r>
            <a:r>
              <a:rPr lang="en-US" sz="1800" dirty="0">
                <a:solidFill>
                  <a:schemeClr val="tx1"/>
                </a:solidFill>
              </a:rPr>
              <a:t>, n/2)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            C</a:t>
            </a:r>
            <a:r>
              <a:rPr lang="en-US" sz="1800" baseline="-25000" dirty="0">
                <a:solidFill>
                  <a:schemeClr val="tx1"/>
                </a:solidFill>
              </a:rPr>
              <a:t>21 </a:t>
            </a:r>
            <a:r>
              <a:rPr lang="en-US" sz="1800" dirty="0">
                <a:solidFill>
                  <a:schemeClr val="tx1"/>
                </a:solidFill>
              </a:rPr>
              <a:t>= RMM (A</a:t>
            </a:r>
            <a:r>
              <a:rPr lang="en-US" sz="1800" baseline="-25000" dirty="0">
                <a:solidFill>
                  <a:schemeClr val="tx1"/>
                </a:solidFill>
              </a:rPr>
              <a:t>21</a:t>
            </a:r>
            <a:r>
              <a:rPr lang="en-US" sz="1800" dirty="0">
                <a:solidFill>
                  <a:schemeClr val="tx1"/>
                </a:solidFill>
              </a:rPr>
              <a:t> , B</a:t>
            </a:r>
            <a:r>
              <a:rPr lang="en-US" sz="1800" baseline="-25000" dirty="0">
                <a:solidFill>
                  <a:schemeClr val="tx1"/>
                </a:solidFill>
              </a:rPr>
              <a:t>11 </a:t>
            </a:r>
            <a:r>
              <a:rPr lang="en-US" sz="1800" dirty="0">
                <a:solidFill>
                  <a:schemeClr val="tx1"/>
                </a:solidFill>
              </a:rPr>
              <a:t>, n/2) + RMM (A</a:t>
            </a:r>
            <a:r>
              <a:rPr lang="en-US" sz="1800" baseline="-25000" dirty="0">
                <a:solidFill>
                  <a:schemeClr val="tx1"/>
                </a:solidFill>
              </a:rPr>
              <a:t>22</a:t>
            </a:r>
            <a:r>
              <a:rPr lang="en-US" sz="1800" dirty="0">
                <a:solidFill>
                  <a:schemeClr val="tx1"/>
                </a:solidFill>
              </a:rPr>
              <a:t> , B</a:t>
            </a:r>
            <a:r>
              <a:rPr lang="en-US" sz="1800" baseline="-25000" dirty="0">
                <a:solidFill>
                  <a:schemeClr val="tx1"/>
                </a:solidFill>
              </a:rPr>
              <a:t>21 </a:t>
            </a:r>
            <a:r>
              <a:rPr lang="en-US" sz="1800" dirty="0">
                <a:solidFill>
                  <a:schemeClr val="tx1"/>
                </a:solidFill>
              </a:rPr>
              <a:t>, n/2)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            C</a:t>
            </a:r>
            <a:r>
              <a:rPr lang="en-US" sz="1800" baseline="-25000" dirty="0">
                <a:solidFill>
                  <a:schemeClr val="tx1"/>
                </a:solidFill>
              </a:rPr>
              <a:t>22 </a:t>
            </a:r>
            <a:r>
              <a:rPr lang="en-US" sz="1800" dirty="0">
                <a:solidFill>
                  <a:schemeClr val="tx1"/>
                </a:solidFill>
              </a:rPr>
              <a:t>= RMM (A</a:t>
            </a:r>
            <a:r>
              <a:rPr lang="en-US" sz="1800" baseline="-25000" dirty="0">
                <a:solidFill>
                  <a:schemeClr val="tx1"/>
                </a:solidFill>
              </a:rPr>
              <a:t>21</a:t>
            </a:r>
            <a:r>
              <a:rPr lang="en-US" sz="1800" dirty="0">
                <a:solidFill>
                  <a:schemeClr val="tx1"/>
                </a:solidFill>
              </a:rPr>
              <a:t> , B</a:t>
            </a:r>
            <a:r>
              <a:rPr lang="en-US" sz="1800" baseline="-25000" dirty="0">
                <a:solidFill>
                  <a:schemeClr val="tx1"/>
                </a:solidFill>
              </a:rPr>
              <a:t>12 </a:t>
            </a:r>
            <a:r>
              <a:rPr lang="en-US" sz="1800" dirty="0">
                <a:solidFill>
                  <a:schemeClr val="tx1"/>
                </a:solidFill>
              </a:rPr>
              <a:t>, n/2) + RMM (A</a:t>
            </a:r>
            <a:r>
              <a:rPr lang="en-US" sz="1800" baseline="-25000" dirty="0">
                <a:solidFill>
                  <a:schemeClr val="tx1"/>
                </a:solidFill>
              </a:rPr>
              <a:t>22</a:t>
            </a:r>
            <a:r>
              <a:rPr lang="en-US" sz="1800" dirty="0">
                <a:solidFill>
                  <a:schemeClr val="tx1"/>
                </a:solidFill>
              </a:rPr>
              <a:t> , B</a:t>
            </a:r>
            <a:r>
              <a:rPr lang="en-US" sz="1800" baseline="-25000" dirty="0">
                <a:solidFill>
                  <a:schemeClr val="tx1"/>
                </a:solidFill>
              </a:rPr>
              <a:t>22 </a:t>
            </a:r>
            <a:r>
              <a:rPr lang="en-US" sz="1800" dirty="0">
                <a:solidFill>
                  <a:schemeClr val="tx1"/>
                </a:solidFill>
              </a:rPr>
              <a:t>, n/2)  }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      return         </a:t>
            </a:r>
          </a:p>
        </p:txBody>
      </p:sp>
    </p:spTree>
    <p:extLst>
      <p:ext uri="{BB962C8B-B14F-4D97-AF65-F5344CB8AC3E}">
        <p14:creationId xmlns:p14="http://schemas.microsoft.com/office/powerpoint/2010/main" val="2671490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381002" y="306388"/>
            <a:ext cx="8458199" cy="425450"/>
          </a:xfrm>
        </p:spPr>
        <p:txBody>
          <a:bodyPr>
            <a:noAutofit/>
          </a:bodyPr>
          <a:lstStyle/>
          <a:p>
            <a:r>
              <a:rPr lang="en-US" sz="3600" dirty="0" smtClean="0"/>
              <a:t>Recursive Matrix Multiplication (RMM) (2/2)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B5FEA1C6-499C-43CB-89D4-DAFB6F789423}" type="slidenum">
              <a:rPr lang="en-US" sz="1400" b="0" smtClean="0">
                <a:solidFill>
                  <a:schemeClr val="tx1"/>
                </a:solidFill>
                <a:latin typeface="Helvetica" charset="0"/>
              </a:rPr>
              <a:pPr/>
              <a:t>26</a:t>
            </a:fld>
            <a:endParaRPr lang="en-US" sz="1400" b="0" smtClean="0">
              <a:solidFill>
                <a:schemeClr val="tx1"/>
              </a:solidFill>
              <a:latin typeface="Helvetica" charset="0"/>
            </a:endParaRPr>
          </a:p>
        </p:txBody>
      </p:sp>
      <p:sp>
        <p:nvSpPr>
          <p:cNvPr id="29700" name="TextBox 16"/>
          <p:cNvSpPr txBox="1">
            <a:spLocks noChangeArrowheads="1"/>
          </p:cNvSpPr>
          <p:nvPr/>
        </p:nvSpPr>
        <p:spPr bwMode="auto">
          <a:xfrm>
            <a:off x="1019175" y="977901"/>
            <a:ext cx="7023100" cy="22467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dirty="0"/>
              <a:t>  </a:t>
            </a:r>
            <a:r>
              <a:rPr lang="en-US" dirty="0" err="1">
                <a:solidFill>
                  <a:schemeClr val="tx1"/>
                </a:solidFill>
              </a:rPr>
              <a:t>func</a:t>
            </a:r>
            <a:r>
              <a:rPr lang="en-US" dirty="0">
                <a:solidFill>
                  <a:schemeClr val="tx1"/>
                </a:solidFill>
              </a:rPr>
              <a:t> C = RMM (A, B, n)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      if n=1, C = A * B, else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         {  C</a:t>
            </a:r>
            <a:r>
              <a:rPr lang="en-US" baseline="-25000" dirty="0">
                <a:solidFill>
                  <a:schemeClr val="tx1"/>
                </a:solidFill>
              </a:rPr>
              <a:t>11 </a:t>
            </a:r>
            <a:r>
              <a:rPr lang="en-US" dirty="0">
                <a:solidFill>
                  <a:schemeClr val="tx1"/>
                </a:solidFill>
              </a:rPr>
              <a:t>= RMM (A</a:t>
            </a:r>
            <a:r>
              <a:rPr lang="en-US" baseline="-25000" dirty="0">
                <a:solidFill>
                  <a:schemeClr val="tx1"/>
                </a:solidFill>
              </a:rPr>
              <a:t>11</a:t>
            </a:r>
            <a:r>
              <a:rPr lang="en-US" dirty="0">
                <a:solidFill>
                  <a:schemeClr val="tx1"/>
                </a:solidFill>
              </a:rPr>
              <a:t> , B</a:t>
            </a:r>
            <a:r>
              <a:rPr lang="en-US" baseline="-25000" dirty="0">
                <a:solidFill>
                  <a:schemeClr val="tx1"/>
                </a:solidFill>
              </a:rPr>
              <a:t>11 </a:t>
            </a:r>
            <a:r>
              <a:rPr lang="en-US" dirty="0">
                <a:solidFill>
                  <a:schemeClr val="tx1"/>
                </a:solidFill>
              </a:rPr>
              <a:t>, n/2) + RMM (A</a:t>
            </a:r>
            <a:r>
              <a:rPr lang="en-US" baseline="-25000" dirty="0">
                <a:solidFill>
                  <a:schemeClr val="tx1"/>
                </a:solidFill>
              </a:rPr>
              <a:t>12</a:t>
            </a:r>
            <a:r>
              <a:rPr lang="en-US" dirty="0">
                <a:solidFill>
                  <a:schemeClr val="tx1"/>
                </a:solidFill>
              </a:rPr>
              <a:t> , B</a:t>
            </a:r>
            <a:r>
              <a:rPr lang="en-US" baseline="-25000" dirty="0">
                <a:solidFill>
                  <a:schemeClr val="tx1"/>
                </a:solidFill>
              </a:rPr>
              <a:t>21 </a:t>
            </a:r>
            <a:r>
              <a:rPr lang="en-US" dirty="0">
                <a:solidFill>
                  <a:schemeClr val="tx1"/>
                </a:solidFill>
              </a:rPr>
              <a:t>, n/2)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            C</a:t>
            </a:r>
            <a:r>
              <a:rPr lang="en-US" baseline="-25000" dirty="0">
                <a:solidFill>
                  <a:schemeClr val="tx1"/>
                </a:solidFill>
              </a:rPr>
              <a:t>12 </a:t>
            </a:r>
            <a:r>
              <a:rPr lang="en-US" dirty="0">
                <a:solidFill>
                  <a:schemeClr val="tx1"/>
                </a:solidFill>
              </a:rPr>
              <a:t>= RMM (A</a:t>
            </a:r>
            <a:r>
              <a:rPr lang="en-US" baseline="-25000" dirty="0">
                <a:solidFill>
                  <a:schemeClr val="tx1"/>
                </a:solidFill>
              </a:rPr>
              <a:t>11</a:t>
            </a:r>
            <a:r>
              <a:rPr lang="en-US" dirty="0">
                <a:solidFill>
                  <a:schemeClr val="tx1"/>
                </a:solidFill>
              </a:rPr>
              <a:t> , B</a:t>
            </a:r>
            <a:r>
              <a:rPr lang="en-US" baseline="-25000" dirty="0">
                <a:solidFill>
                  <a:schemeClr val="tx1"/>
                </a:solidFill>
              </a:rPr>
              <a:t>12 </a:t>
            </a:r>
            <a:r>
              <a:rPr lang="en-US" dirty="0">
                <a:solidFill>
                  <a:schemeClr val="tx1"/>
                </a:solidFill>
              </a:rPr>
              <a:t>, n/2) + RMM (A</a:t>
            </a:r>
            <a:r>
              <a:rPr lang="en-US" baseline="-25000" dirty="0">
                <a:solidFill>
                  <a:schemeClr val="tx1"/>
                </a:solidFill>
              </a:rPr>
              <a:t>12</a:t>
            </a:r>
            <a:r>
              <a:rPr lang="en-US" dirty="0">
                <a:solidFill>
                  <a:schemeClr val="tx1"/>
                </a:solidFill>
              </a:rPr>
              <a:t> , B</a:t>
            </a:r>
            <a:r>
              <a:rPr lang="en-US" baseline="-25000" dirty="0">
                <a:solidFill>
                  <a:schemeClr val="tx1"/>
                </a:solidFill>
              </a:rPr>
              <a:t>22 </a:t>
            </a:r>
            <a:r>
              <a:rPr lang="en-US" dirty="0">
                <a:solidFill>
                  <a:schemeClr val="tx1"/>
                </a:solidFill>
              </a:rPr>
              <a:t>, n/2)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            C</a:t>
            </a:r>
            <a:r>
              <a:rPr lang="en-US" baseline="-25000" dirty="0">
                <a:solidFill>
                  <a:schemeClr val="tx1"/>
                </a:solidFill>
              </a:rPr>
              <a:t>21 </a:t>
            </a:r>
            <a:r>
              <a:rPr lang="en-US" dirty="0">
                <a:solidFill>
                  <a:schemeClr val="tx1"/>
                </a:solidFill>
              </a:rPr>
              <a:t>= RMM (A</a:t>
            </a:r>
            <a:r>
              <a:rPr lang="en-US" baseline="-25000" dirty="0">
                <a:solidFill>
                  <a:schemeClr val="tx1"/>
                </a:solidFill>
              </a:rPr>
              <a:t>21</a:t>
            </a:r>
            <a:r>
              <a:rPr lang="en-US" dirty="0">
                <a:solidFill>
                  <a:schemeClr val="tx1"/>
                </a:solidFill>
              </a:rPr>
              <a:t> , B</a:t>
            </a:r>
            <a:r>
              <a:rPr lang="en-US" baseline="-25000" dirty="0">
                <a:solidFill>
                  <a:schemeClr val="tx1"/>
                </a:solidFill>
              </a:rPr>
              <a:t>11 </a:t>
            </a:r>
            <a:r>
              <a:rPr lang="en-US" dirty="0">
                <a:solidFill>
                  <a:schemeClr val="tx1"/>
                </a:solidFill>
              </a:rPr>
              <a:t>, n/2) + RMM (A</a:t>
            </a:r>
            <a:r>
              <a:rPr lang="en-US" baseline="-25000" dirty="0">
                <a:solidFill>
                  <a:schemeClr val="tx1"/>
                </a:solidFill>
              </a:rPr>
              <a:t>22</a:t>
            </a:r>
            <a:r>
              <a:rPr lang="en-US" dirty="0">
                <a:solidFill>
                  <a:schemeClr val="tx1"/>
                </a:solidFill>
              </a:rPr>
              <a:t> , B</a:t>
            </a:r>
            <a:r>
              <a:rPr lang="en-US" baseline="-25000" dirty="0">
                <a:solidFill>
                  <a:schemeClr val="tx1"/>
                </a:solidFill>
              </a:rPr>
              <a:t>21 </a:t>
            </a:r>
            <a:r>
              <a:rPr lang="en-US" dirty="0">
                <a:solidFill>
                  <a:schemeClr val="tx1"/>
                </a:solidFill>
              </a:rPr>
              <a:t>, n/2)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            C</a:t>
            </a:r>
            <a:r>
              <a:rPr lang="en-US" baseline="-25000" dirty="0">
                <a:solidFill>
                  <a:schemeClr val="tx1"/>
                </a:solidFill>
              </a:rPr>
              <a:t>22 </a:t>
            </a:r>
            <a:r>
              <a:rPr lang="en-US" dirty="0">
                <a:solidFill>
                  <a:schemeClr val="tx1"/>
                </a:solidFill>
              </a:rPr>
              <a:t>= RMM (A</a:t>
            </a:r>
            <a:r>
              <a:rPr lang="en-US" baseline="-25000" dirty="0">
                <a:solidFill>
                  <a:schemeClr val="tx1"/>
                </a:solidFill>
              </a:rPr>
              <a:t>21</a:t>
            </a:r>
            <a:r>
              <a:rPr lang="en-US" dirty="0">
                <a:solidFill>
                  <a:schemeClr val="tx1"/>
                </a:solidFill>
              </a:rPr>
              <a:t> , B</a:t>
            </a:r>
            <a:r>
              <a:rPr lang="en-US" baseline="-25000" dirty="0">
                <a:solidFill>
                  <a:schemeClr val="tx1"/>
                </a:solidFill>
              </a:rPr>
              <a:t>12 </a:t>
            </a:r>
            <a:r>
              <a:rPr lang="en-US" dirty="0">
                <a:solidFill>
                  <a:schemeClr val="tx1"/>
                </a:solidFill>
              </a:rPr>
              <a:t>, n/2) + RMM (A</a:t>
            </a:r>
            <a:r>
              <a:rPr lang="en-US" baseline="-25000" dirty="0">
                <a:solidFill>
                  <a:schemeClr val="tx1"/>
                </a:solidFill>
              </a:rPr>
              <a:t>22</a:t>
            </a:r>
            <a:r>
              <a:rPr lang="en-US" dirty="0">
                <a:solidFill>
                  <a:schemeClr val="tx1"/>
                </a:solidFill>
              </a:rPr>
              <a:t> , B</a:t>
            </a:r>
            <a:r>
              <a:rPr lang="en-US" baseline="-25000" dirty="0">
                <a:solidFill>
                  <a:schemeClr val="tx1"/>
                </a:solidFill>
              </a:rPr>
              <a:t>22 </a:t>
            </a:r>
            <a:r>
              <a:rPr lang="en-US" dirty="0">
                <a:solidFill>
                  <a:schemeClr val="tx1"/>
                </a:solidFill>
              </a:rPr>
              <a:t>, n/2)  } 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      return         </a:t>
            </a:r>
          </a:p>
        </p:txBody>
      </p:sp>
      <p:sp>
        <p:nvSpPr>
          <p:cNvPr id="29701" name="TextBox 18"/>
          <p:cNvSpPr txBox="1">
            <a:spLocks noChangeArrowheads="1"/>
          </p:cNvSpPr>
          <p:nvPr/>
        </p:nvSpPr>
        <p:spPr bwMode="auto">
          <a:xfrm>
            <a:off x="762000" y="3429000"/>
            <a:ext cx="7943876" cy="326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b="0" dirty="0">
                <a:solidFill>
                  <a:schemeClr val="tx1"/>
                </a:solidFill>
              </a:rPr>
              <a:t>A(n)  = # arithmetic operations in RMM( . , . , n)</a:t>
            </a:r>
          </a:p>
          <a:p>
            <a:pPr algn="l"/>
            <a:r>
              <a:rPr lang="en-US" b="0" dirty="0">
                <a:solidFill>
                  <a:schemeClr val="tx1"/>
                </a:solidFill>
              </a:rPr>
              <a:t>         = 8 · A(n/2) + 4(n/2)</a:t>
            </a:r>
            <a:r>
              <a:rPr lang="en-US" sz="2400" b="0" baseline="30000" dirty="0">
                <a:solidFill>
                  <a:schemeClr val="tx1"/>
                </a:solidFill>
              </a:rPr>
              <a:t>2</a:t>
            </a:r>
            <a:r>
              <a:rPr lang="en-US" b="0" dirty="0">
                <a:solidFill>
                  <a:schemeClr val="tx1"/>
                </a:solidFill>
              </a:rPr>
              <a:t>  if  n &gt; 1,   else 1</a:t>
            </a:r>
          </a:p>
          <a:p>
            <a:pPr algn="l"/>
            <a:r>
              <a:rPr lang="en-US" b="0" dirty="0">
                <a:solidFill>
                  <a:schemeClr val="tx1"/>
                </a:solidFill>
              </a:rPr>
              <a:t>         = 2n</a:t>
            </a:r>
            <a:r>
              <a:rPr lang="en-US" sz="2400" b="0" baseline="30000" dirty="0">
                <a:solidFill>
                  <a:schemeClr val="tx1"/>
                </a:solidFill>
              </a:rPr>
              <a:t>3   </a:t>
            </a:r>
            <a:r>
              <a:rPr lang="en-US" sz="2400" b="0" dirty="0">
                <a:solidFill>
                  <a:schemeClr val="tx1"/>
                </a:solidFill>
              </a:rPr>
              <a:t>… </a:t>
            </a:r>
            <a:r>
              <a:rPr lang="en-US" b="0" dirty="0">
                <a:solidFill>
                  <a:schemeClr val="tx1"/>
                </a:solidFill>
              </a:rPr>
              <a:t>same operations as usual, in different </a:t>
            </a:r>
            <a:r>
              <a:rPr lang="en-US" b="0" dirty="0" smtClean="0">
                <a:solidFill>
                  <a:schemeClr val="tx1"/>
                </a:solidFill>
              </a:rPr>
              <a:t>order</a:t>
            </a:r>
          </a:p>
          <a:p>
            <a:pPr algn="l"/>
            <a:endParaRPr lang="en-US" b="0" dirty="0">
              <a:solidFill>
                <a:schemeClr val="tx1"/>
              </a:solidFill>
            </a:endParaRPr>
          </a:p>
          <a:p>
            <a:pPr algn="l"/>
            <a:r>
              <a:rPr lang="en-US" b="0" dirty="0" smtClean="0">
                <a:solidFill>
                  <a:schemeClr val="tx1"/>
                </a:solidFill>
              </a:rPr>
              <a:t>W(</a:t>
            </a:r>
            <a:r>
              <a:rPr lang="en-US" b="0" dirty="0">
                <a:solidFill>
                  <a:schemeClr val="tx1"/>
                </a:solidFill>
              </a:rPr>
              <a:t>n) = # words moved between fast, slow memory by RMM( . , . , n)</a:t>
            </a:r>
          </a:p>
          <a:p>
            <a:pPr algn="l"/>
            <a:r>
              <a:rPr lang="en-US" b="0" dirty="0">
                <a:solidFill>
                  <a:schemeClr val="tx1"/>
                </a:solidFill>
              </a:rPr>
              <a:t>         = 8 · </a:t>
            </a:r>
            <a:r>
              <a:rPr lang="en-US" b="0" dirty="0" smtClean="0">
                <a:solidFill>
                  <a:schemeClr val="tx1"/>
                </a:solidFill>
              </a:rPr>
              <a:t>W(</a:t>
            </a:r>
            <a:r>
              <a:rPr lang="en-US" b="0" dirty="0">
                <a:solidFill>
                  <a:schemeClr val="tx1"/>
                </a:solidFill>
              </a:rPr>
              <a:t>n/2) + </a:t>
            </a:r>
            <a:r>
              <a:rPr lang="en-US" b="0" dirty="0" smtClean="0">
                <a:solidFill>
                  <a:schemeClr val="tx1"/>
                </a:solidFill>
              </a:rPr>
              <a:t>12(</a:t>
            </a:r>
            <a:r>
              <a:rPr lang="en-US" b="0" dirty="0">
                <a:solidFill>
                  <a:schemeClr val="tx1"/>
                </a:solidFill>
              </a:rPr>
              <a:t>n/2)</a:t>
            </a:r>
            <a:r>
              <a:rPr lang="en-US" sz="2400" b="0" baseline="30000" dirty="0">
                <a:solidFill>
                  <a:schemeClr val="tx1"/>
                </a:solidFill>
              </a:rPr>
              <a:t>2</a:t>
            </a:r>
            <a:r>
              <a:rPr lang="en-US" b="0" dirty="0">
                <a:solidFill>
                  <a:schemeClr val="tx1"/>
                </a:solidFill>
              </a:rPr>
              <a:t>  if  3n</a:t>
            </a:r>
            <a:r>
              <a:rPr lang="en-US" sz="2400" b="0" baseline="30000" dirty="0">
                <a:solidFill>
                  <a:schemeClr val="tx1"/>
                </a:solidFill>
              </a:rPr>
              <a:t>2</a:t>
            </a:r>
            <a:r>
              <a:rPr lang="en-US" b="0" dirty="0">
                <a:solidFill>
                  <a:schemeClr val="tx1"/>
                </a:solidFill>
              </a:rPr>
              <a:t> &gt; </a:t>
            </a:r>
            <a:r>
              <a:rPr lang="en-US" b="0" dirty="0" smtClean="0">
                <a:solidFill>
                  <a:schemeClr val="tx1"/>
                </a:solidFill>
              </a:rPr>
              <a:t>M</a:t>
            </a:r>
            <a:r>
              <a:rPr lang="en-US" b="0" baseline="-25000" dirty="0" smtClean="0">
                <a:solidFill>
                  <a:schemeClr val="tx1"/>
                </a:solidFill>
              </a:rPr>
              <a:t>  </a:t>
            </a:r>
            <a:r>
              <a:rPr lang="en-US" b="0" dirty="0">
                <a:solidFill>
                  <a:schemeClr val="tx1"/>
                </a:solidFill>
              </a:rPr>
              <a:t>,  else 3n</a:t>
            </a:r>
            <a:r>
              <a:rPr lang="en-US" sz="2400" b="0" baseline="30000" dirty="0">
                <a:solidFill>
                  <a:schemeClr val="tx1"/>
                </a:solidFill>
              </a:rPr>
              <a:t>2</a:t>
            </a:r>
            <a:r>
              <a:rPr lang="en-US" b="0" dirty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US" b="0" dirty="0">
                <a:solidFill>
                  <a:schemeClr val="tx1"/>
                </a:solidFill>
              </a:rPr>
              <a:t>         = O( n</a:t>
            </a:r>
            <a:r>
              <a:rPr lang="en-US" sz="2400" b="0" baseline="30000" dirty="0">
                <a:solidFill>
                  <a:schemeClr val="tx1"/>
                </a:solidFill>
              </a:rPr>
              <a:t>3</a:t>
            </a:r>
            <a:r>
              <a:rPr lang="en-US" b="0" dirty="0">
                <a:solidFill>
                  <a:schemeClr val="tx1"/>
                </a:solidFill>
              </a:rPr>
              <a:t> / </a:t>
            </a:r>
            <a:r>
              <a:rPr lang="en-US" b="0" dirty="0" smtClean="0">
                <a:solidFill>
                  <a:schemeClr val="tx1"/>
                </a:solidFill>
              </a:rPr>
              <a:t>M</a:t>
            </a:r>
            <a:r>
              <a:rPr lang="en-US" sz="2400" b="0" baseline="30000" dirty="0" smtClean="0">
                <a:solidFill>
                  <a:schemeClr val="tx1"/>
                </a:solidFill>
              </a:rPr>
              <a:t>1</a:t>
            </a:r>
            <a:r>
              <a:rPr lang="en-US" sz="2400" b="0" baseline="30000" dirty="0">
                <a:solidFill>
                  <a:schemeClr val="tx1"/>
                </a:solidFill>
              </a:rPr>
              <a:t>/2 </a:t>
            </a:r>
            <a:r>
              <a:rPr lang="en-US" sz="2400" b="0" dirty="0">
                <a:solidFill>
                  <a:schemeClr val="tx1"/>
                </a:solidFill>
              </a:rPr>
              <a:t>+</a:t>
            </a:r>
            <a:r>
              <a:rPr lang="en-US" sz="2400" b="0" baseline="30000" dirty="0">
                <a:solidFill>
                  <a:schemeClr val="tx1"/>
                </a:solidFill>
              </a:rPr>
              <a:t> </a:t>
            </a:r>
            <a:r>
              <a:rPr lang="en-US" b="0" dirty="0">
                <a:solidFill>
                  <a:schemeClr val="tx1"/>
                </a:solidFill>
              </a:rPr>
              <a:t>n</a:t>
            </a:r>
            <a:r>
              <a:rPr lang="en-US" sz="2400" b="0" baseline="30000" dirty="0">
                <a:solidFill>
                  <a:schemeClr val="tx1"/>
                </a:solidFill>
              </a:rPr>
              <a:t>2</a:t>
            </a:r>
            <a:r>
              <a:rPr lang="en-US" b="0" dirty="0">
                <a:solidFill>
                  <a:schemeClr val="tx1"/>
                </a:solidFill>
              </a:rPr>
              <a:t> )    … same as blocked </a:t>
            </a:r>
            <a:r>
              <a:rPr lang="en-US" b="0" dirty="0" err="1" smtClean="0">
                <a:solidFill>
                  <a:schemeClr val="tx1"/>
                </a:solidFill>
              </a:rPr>
              <a:t>matmul</a:t>
            </a:r>
            <a:endParaRPr lang="en-US" b="0" dirty="0" smtClean="0">
              <a:solidFill>
                <a:schemeClr val="tx1"/>
              </a:solidFill>
            </a:endParaRPr>
          </a:p>
          <a:p>
            <a:pPr algn="l"/>
            <a:endParaRPr lang="en-US" b="0" dirty="0">
              <a:solidFill>
                <a:schemeClr val="tx1"/>
              </a:solidFill>
            </a:endParaRPr>
          </a:p>
          <a:p>
            <a:pPr algn="l"/>
            <a:r>
              <a:rPr lang="en-US" b="0" dirty="0" smtClean="0">
                <a:solidFill>
                  <a:schemeClr val="tx1"/>
                </a:solidFill>
              </a:rPr>
              <a:t>“Cache oblivious”, works for memory hierarchies, but not panacea</a:t>
            </a:r>
            <a:endParaRPr lang="en-US" b="0" dirty="0">
              <a:solidFill>
                <a:schemeClr val="tx1"/>
              </a:solidFill>
            </a:endParaRPr>
          </a:p>
          <a:p>
            <a:pPr algn="l"/>
            <a:endParaRPr lang="en-US" sz="1800" b="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72600" y="2514601"/>
            <a:ext cx="7315200" cy="2554545"/>
          </a:xfrm>
          <a:prstGeom prst="rect">
            <a:avLst/>
          </a:prstGeom>
          <a:solidFill>
            <a:schemeClr val="bg1"/>
          </a:solidFill>
          <a:ln w="57150" cmpd="sng">
            <a:solidFill>
              <a:srgbClr val="0824F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4000" dirty="0" smtClean="0">
                <a:solidFill>
                  <a:srgbClr val="0824F2"/>
                </a:solidFill>
              </a:rPr>
              <a:t>For big speedups, see SC12 poster  on “Beating MKL and </a:t>
            </a:r>
            <a:r>
              <a:rPr lang="en-US" sz="4000" dirty="0" err="1" smtClean="0">
                <a:solidFill>
                  <a:srgbClr val="0824F2"/>
                </a:solidFill>
              </a:rPr>
              <a:t>ScaLAPACK</a:t>
            </a:r>
            <a:r>
              <a:rPr lang="en-US" sz="4000" dirty="0" smtClean="0">
                <a:solidFill>
                  <a:srgbClr val="0824F2"/>
                </a:solidFill>
              </a:rPr>
              <a:t> at Rectangular </a:t>
            </a:r>
            <a:r>
              <a:rPr lang="en-US" sz="4000" dirty="0" err="1" smtClean="0">
                <a:solidFill>
                  <a:srgbClr val="0824F2"/>
                </a:solidFill>
              </a:rPr>
              <a:t>Matmul</a:t>
            </a:r>
            <a:r>
              <a:rPr lang="en-US" sz="4000" dirty="0" smtClean="0">
                <a:solidFill>
                  <a:srgbClr val="0824F2"/>
                </a:solidFill>
              </a:rPr>
              <a:t>” 11/13 at 5:15-7pm</a:t>
            </a:r>
            <a:endParaRPr lang="en-US" sz="4000" dirty="0">
              <a:solidFill>
                <a:srgbClr val="0824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626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CARMA Performance: Shared Memo</a:t>
            </a:r>
            <a:r>
              <a:rPr lang="en-US" sz="3600" dirty="0" smtClean="0"/>
              <a:t>ry</a:t>
            </a:r>
            <a:endParaRPr lang="en-US" sz="3600" dirty="0"/>
          </a:p>
        </p:txBody>
      </p:sp>
      <p:grpSp>
        <p:nvGrpSpPr>
          <p:cNvPr id="3" name="Group 2"/>
          <p:cNvGrpSpPr/>
          <p:nvPr/>
        </p:nvGrpSpPr>
        <p:grpSpPr>
          <a:xfrm>
            <a:off x="1066801" y="1594948"/>
            <a:ext cx="7660588" cy="5110653"/>
            <a:chOff x="1437228" y="1317597"/>
            <a:chExt cx="7660588" cy="5110653"/>
          </a:xfrm>
        </p:grpSpPr>
        <p:pic>
          <p:nvPicPr>
            <p:cNvPr id="4" name="Picture 3" descr="emerald_square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7228" y="1717405"/>
              <a:ext cx="6276588" cy="471084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437228" y="1317597"/>
              <a:ext cx="62695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Square: m = k = n</a:t>
              </a:r>
              <a:endParaRPr lang="en-US" sz="20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341260" y="4041830"/>
              <a:ext cx="1502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337CCA"/>
                  </a:solidFill>
                </a:rPr>
                <a:t>MKL (double)</a:t>
              </a:r>
              <a:endParaRPr lang="en-US" dirty="0">
                <a:solidFill>
                  <a:srgbClr val="337CCA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342444" y="3832621"/>
              <a:ext cx="17553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DD0000"/>
                  </a:solidFill>
                </a:rPr>
                <a:t>CARMA (double)</a:t>
              </a:r>
              <a:endParaRPr lang="en-US" dirty="0">
                <a:solidFill>
                  <a:srgbClr val="DD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41261" y="2346999"/>
              <a:ext cx="1502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337CCA"/>
                  </a:solidFill>
                </a:rPr>
                <a:t>MKL (single)</a:t>
              </a:r>
              <a:endParaRPr lang="en-US" dirty="0">
                <a:solidFill>
                  <a:srgbClr val="337CCA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342444" y="2126204"/>
              <a:ext cx="16745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DD0000"/>
                  </a:solidFill>
                </a:rPr>
                <a:t>CARMA (single)</a:t>
              </a:r>
              <a:endParaRPr lang="en-US" dirty="0">
                <a:solidFill>
                  <a:srgbClr val="DD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79584" y="1714418"/>
              <a:ext cx="14783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6531AD"/>
                  </a:solidFill>
                </a:rPr>
                <a:t>Peak (single)</a:t>
              </a:r>
              <a:endParaRPr lang="en-US" dirty="0">
                <a:solidFill>
                  <a:srgbClr val="6531AD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979584" y="3606398"/>
              <a:ext cx="14783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6531AD"/>
                  </a:solidFill>
                </a:rPr>
                <a:t>Peak (double)</a:t>
              </a:r>
              <a:endParaRPr lang="en-US" dirty="0">
                <a:solidFill>
                  <a:srgbClr val="6531AD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311160" y="5636380"/>
              <a:ext cx="6233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(log)</a:t>
              </a:r>
              <a:endParaRPr lang="en-US" sz="16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62667" y="1570714"/>
              <a:ext cx="7934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(linear)</a:t>
              </a:r>
              <a:endParaRPr lang="en-US" sz="16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6955896"/>
            <a:ext cx="9144000" cy="283104"/>
          </a:xfrm>
          <a:prstGeom prst="rect">
            <a:avLst/>
          </a:prstGeom>
          <a:solidFill>
            <a:srgbClr val="1D1BB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                  Preliminaries          Lower Bounds          CARMA          </a:t>
            </a:r>
            <a:r>
              <a:rPr lang="en-US" sz="1400" dirty="0" smtClean="0">
                <a:solidFill>
                  <a:srgbClr val="FFFF00"/>
                </a:solidFill>
              </a:rPr>
              <a:t>Benchmarking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         Future Work          Conclusion                   </a:t>
            </a:r>
            <a:fld id="{A7FE326B-22AB-7A42-A572-5A54B53EBA26}" type="slidenum">
              <a:rPr lang="en-US" sz="1200" smtClean="0">
                <a:solidFill>
                  <a:schemeClr val="bg1"/>
                </a:solidFill>
              </a:rPr>
              <a:t>27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09600" y="685800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Intel Emerald: 4 Intel Xeon X7560 x 8 cores, 4 x NUMA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22790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Autofit/>
          </a:bodyPr>
          <a:lstStyle/>
          <a:p>
            <a:r>
              <a:rPr lang="en-US" sz="3600" dirty="0" smtClean="0"/>
              <a:t>CARMA Performance: Shared Memory</a:t>
            </a:r>
            <a:endParaRPr lang="en-US" sz="3600" dirty="0"/>
          </a:p>
        </p:txBody>
      </p:sp>
      <p:grpSp>
        <p:nvGrpSpPr>
          <p:cNvPr id="4" name="Group 3"/>
          <p:cNvGrpSpPr/>
          <p:nvPr/>
        </p:nvGrpSpPr>
        <p:grpSpPr>
          <a:xfrm>
            <a:off x="990602" y="1600233"/>
            <a:ext cx="7602863" cy="5105368"/>
            <a:chOff x="1437228" y="1317597"/>
            <a:chExt cx="7602863" cy="5105368"/>
          </a:xfrm>
        </p:grpSpPr>
        <p:pic>
          <p:nvPicPr>
            <p:cNvPr id="3" name="Picture 2" descr="emerald_inner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7228" y="1717407"/>
              <a:ext cx="6269544" cy="470555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437228" y="1317597"/>
              <a:ext cx="62695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Inner Product: m = n = 64</a:t>
              </a:r>
              <a:endParaRPr lang="en-US" sz="20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283535" y="5288690"/>
              <a:ext cx="1502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337CCA"/>
                  </a:solidFill>
                </a:rPr>
                <a:t>MKL (double)</a:t>
              </a:r>
              <a:endParaRPr lang="en-US" dirty="0">
                <a:solidFill>
                  <a:srgbClr val="337CCA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284719" y="3855711"/>
              <a:ext cx="17553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DD0000"/>
                  </a:solidFill>
                </a:rPr>
                <a:t>CARMA (double)</a:t>
              </a:r>
              <a:endParaRPr lang="en-US" dirty="0">
                <a:solidFill>
                  <a:srgbClr val="DD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283536" y="5071619"/>
              <a:ext cx="1502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337CCA"/>
                  </a:solidFill>
                </a:rPr>
                <a:t>MKL (single)</a:t>
              </a:r>
              <a:endParaRPr lang="en-US" dirty="0">
                <a:solidFill>
                  <a:srgbClr val="337CCA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284719" y="2195474"/>
              <a:ext cx="16745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DD0000"/>
                  </a:solidFill>
                </a:rPr>
                <a:t>CARMA (single)</a:t>
              </a:r>
              <a:endParaRPr lang="en-US" dirty="0">
                <a:solidFill>
                  <a:srgbClr val="DD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74875" y="5612190"/>
              <a:ext cx="6233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(log)</a:t>
              </a:r>
              <a:endParaRPr lang="en-US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90097" y="1558619"/>
              <a:ext cx="7934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(linear)</a:t>
              </a:r>
              <a:endParaRPr lang="en-US" sz="1600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0" y="6955896"/>
            <a:ext cx="9144000" cy="283104"/>
          </a:xfrm>
          <a:prstGeom prst="rect">
            <a:avLst/>
          </a:prstGeom>
          <a:solidFill>
            <a:srgbClr val="1D1BB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                  Preliminaries          Lower Bounds          CARMA          </a:t>
            </a:r>
            <a:r>
              <a:rPr lang="en-US" sz="1400" dirty="0" smtClean="0">
                <a:solidFill>
                  <a:srgbClr val="FFFF00"/>
                </a:solidFill>
              </a:rPr>
              <a:t>Benchmarking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         Future Work          Conclusion                   </a:t>
            </a:r>
            <a:fld id="{A7FE326B-22AB-7A42-A572-5A54B53EBA26}" type="slidenum">
              <a:rPr lang="en-US" sz="1200" smtClean="0">
                <a:solidFill>
                  <a:schemeClr val="bg1"/>
                </a:solidFill>
              </a:rPr>
              <a:t>28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09600" y="685800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Intel Emerald: 4 Intel Xeon X7560 x 8 cores, 4 x NUMA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20413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ingle Node Communication Inn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326" y="1730437"/>
            <a:ext cx="6190333" cy="4617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7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Why is CARMA Faster?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2407078" y="1051175"/>
            <a:ext cx="434847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L3 Cache Misses</a:t>
            </a:r>
          </a:p>
          <a:p>
            <a:pPr algn="ctr"/>
            <a:r>
              <a:rPr lang="en-US" sz="1400" b="1" dirty="0" smtClean="0"/>
              <a:t>Shared Memory Inner Product (</a:t>
            </a:r>
            <a:r>
              <a:rPr lang="en-US" sz="1400" b="1" dirty="0"/>
              <a:t>m = n = </a:t>
            </a:r>
            <a:r>
              <a:rPr lang="en-US" sz="1400" b="1" dirty="0" smtClean="0"/>
              <a:t>64; </a:t>
            </a:r>
            <a:r>
              <a:rPr lang="en-US" sz="1400" b="1" dirty="0"/>
              <a:t>k = </a:t>
            </a:r>
            <a:r>
              <a:rPr lang="en-US" sz="1400" b="1" dirty="0" smtClean="0"/>
              <a:t>524,288)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662494" y="4436151"/>
            <a:ext cx="109459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2E76CA"/>
                </a:solidFill>
              </a:rPr>
              <a:t>97% Fewer Misses</a:t>
            </a:r>
            <a:endParaRPr lang="en-US" sz="1600" dirty="0">
              <a:solidFill>
                <a:srgbClr val="2E76CA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26809" y="4437243"/>
            <a:ext cx="109459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2E76CA"/>
                </a:solidFill>
              </a:rPr>
              <a:t>86% Fewer Misses</a:t>
            </a:r>
            <a:endParaRPr lang="en-US" sz="1600" dirty="0">
              <a:solidFill>
                <a:srgbClr val="2E76CA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1803" y="1643284"/>
            <a:ext cx="793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(linear)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0" y="6955896"/>
            <a:ext cx="9144000" cy="283104"/>
          </a:xfrm>
          <a:prstGeom prst="rect">
            <a:avLst/>
          </a:prstGeom>
          <a:solidFill>
            <a:srgbClr val="1D1BB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                  Preliminaries          Lower Bounds          CARMA          </a:t>
            </a:r>
            <a:r>
              <a:rPr lang="en-US" sz="1400" dirty="0" smtClean="0">
                <a:solidFill>
                  <a:srgbClr val="FFFF00"/>
                </a:solidFill>
              </a:rPr>
              <a:t>Benchmarking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         Future Work          Conclusion                   </a:t>
            </a:r>
            <a:fld id="{A7FE326B-22AB-7A42-A572-5A54B53EBA26}" type="slidenum">
              <a:rPr lang="en-US" sz="1200" smtClean="0">
                <a:solidFill>
                  <a:schemeClr val="bg1"/>
                </a:solidFill>
              </a:rPr>
              <a:t>29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682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1" y="152401"/>
            <a:ext cx="8229600" cy="4254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avoid communication? (2/3)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609600" y="719139"/>
            <a:ext cx="8001000" cy="1528762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mtClean="0"/>
              <a:t>Running time of an algorithm is sum of 3 terms:</a:t>
            </a:r>
          </a:p>
          <a:p>
            <a:pPr marL="914400" lvl="1" indent="-457200">
              <a:spcBef>
                <a:spcPct val="20000"/>
              </a:spcBef>
            </a:pPr>
            <a:r>
              <a:rPr lang="en-US" smtClean="0">
                <a:solidFill>
                  <a:schemeClr val="tx1"/>
                </a:solidFill>
              </a:rPr>
              <a:t># flops * time_per_flop</a:t>
            </a:r>
          </a:p>
          <a:p>
            <a:pPr marL="914400" lvl="1" indent="-457200">
              <a:spcBef>
                <a:spcPct val="20000"/>
              </a:spcBef>
            </a:pPr>
            <a:r>
              <a:rPr lang="en-US" smtClean="0">
                <a:solidFill>
                  <a:schemeClr val="tx1"/>
                </a:solidFill>
              </a:rPr>
              <a:t># words moved / bandwidth</a:t>
            </a:r>
          </a:p>
          <a:p>
            <a:pPr marL="914400" lvl="1" indent="-457200">
              <a:spcBef>
                <a:spcPct val="20000"/>
              </a:spcBef>
            </a:pPr>
            <a:r>
              <a:rPr lang="en-US" smtClean="0">
                <a:solidFill>
                  <a:schemeClr val="tx1"/>
                </a:solidFill>
              </a:rPr>
              <a:t># messages * latency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53263" y="6299200"/>
            <a:ext cx="1905000" cy="457200"/>
          </a:xfrm>
        </p:spPr>
        <p:txBody>
          <a:bodyPr/>
          <a:lstStyle/>
          <a:p>
            <a:pPr>
              <a:defRPr/>
            </a:pPr>
            <a:fld id="{096107BD-A7FD-4D6B-9533-9467B80703DB}" type="slidenum">
              <a:rPr lang="en-US" smtClean="0">
                <a:latin typeface="Helvetica"/>
              </a:rPr>
              <a:pPr>
                <a:defRPr/>
              </a:pPr>
              <a:t>3</a:t>
            </a:fld>
            <a:endParaRPr lang="en-US" dirty="0" smtClean="0">
              <a:latin typeface="Helvetica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145086" y="1473200"/>
            <a:ext cx="2364409" cy="762000"/>
            <a:chOff x="5105400" y="2133600"/>
            <a:chExt cx="2365560" cy="762000"/>
          </a:xfrm>
        </p:grpSpPr>
        <p:sp>
          <p:nvSpPr>
            <p:cNvPr id="6" name="Right Brace 5"/>
            <p:cNvSpPr/>
            <p:nvPr/>
          </p:nvSpPr>
          <p:spPr>
            <a:xfrm>
              <a:off x="5105400" y="2133600"/>
              <a:ext cx="152474" cy="76200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469" name="TextBox 4"/>
            <p:cNvSpPr txBox="1">
              <a:spLocks noChangeArrowheads="1"/>
            </p:cNvSpPr>
            <p:nvPr/>
          </p:nvSpPr>
          <p:spPr bwMode="auto">
            <a:xfrm>
              <a:off x="5334000" y="2286000"/>
              <a:ext cx="213696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dirty="0">
                  <a:solidFill>
                    <a:schemeClr val="tx1"/>
                  </a:solidFill>
                  <a:latin typeface="Calibri" pitchFamily="34" charset="0"/>
                </a:rPr>
                <a:t>communication</a:t>
              </a:r>
            </a:p>
          </p:txBody>
        </p:sp>
      </p:grp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41339" y="2287589"/>
            <a:ext cx="8001000" cy="3079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marL="285750" indent="-285750" eaLnBrk="0" fontAlgn="auto" hangingPunct="0">
              <a:spcBef>
                <a:spcPct val="200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2400" b="0" kern="0" dirty="0" err="1">
                <a:solidFill>
                  <a:schemeClr val="tx1"/>
                </a:solidFill>
                <a:latin typeface="+mn-lt"/>
                <a:cs typeface="+mn-cs"/>
              </a:rPr>
              <a:t>Time_per_flop</a:t>
            </a:r>
            <a:r>
              <a:rPr lang="en-US" sz="2400" b="0" kern="0" dirty="0">
                <a:solidFill>
                  <a:schemeClr val="tx1"/>
                </a:solidFill>
                <a:latin typeface="+mn-lt"/>
                <a:cs typeface="+mn-cs"/>
              </a:rPr>
              <a:t>  &lt;&lt;  1/ bandwidth  &lt;&lt;  latency</a:t>
            </a:r>
          </a:p>
          <a:p>
            <a:pPr marL="742950" lvl="1" indent="-285750" eaLnBrk="0" fontAlgn="auto" hangingPunct="0">
              <a:spcBef>
                <a:spcPct val="200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2400" b="0" kern="0" dirty="0">
                <a:solidFill>
                  <a:schemeClr val="tx1"/>
                </a:solidFill>
                <a:latin typeface="+mn-lt"/>
                <a:cs typeface="+mn-cs"/>
              </a:rPr>
              <a:t>Gaps growing exponentially with </a:t>
            </a:r>
            <a:r>
              <a:rPr lang="en-US" sz="2400" b="0" kern="0" dirty="0" smtClean="0">
                <a:solidFill>
                  <a:schemeClr val="tx1"/>
                </a:solidFill>
                <a:latin typeface="+mn-lt"/>
                <a:cs typeface="+mn-cs"/>
              </a:rPr>
              <a:t>time [FOSC</a:t>
            </a:r>
            <a:r>
              <a:rPr lang="en-US" sz="2400" kern="0" dirty="0" smtClean="0"/>
              <a:t>]</a:t>
            </a:r>
          </a:p>
          <a:p>
            <a:pPr marL="742950" lvl="1" indent="-285750" eaLnBrk="0" fontAlgn="auto" hangingPunct="0">
              <a:spcBef>
                <a:spcPct val="200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endParaRPr lang="en-US" sz="2400" b="0" kern="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742950" lvl="1" indent="-285750" eaLnBrk="0" fontAlgn="auto" hangingPunct="0">
              <a:spcBef>
                <a:spcPct val="200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endParaRPr lang="en-US" sz="2400" kern="0" dirty="0" smtClean="0"/>
          </a:p>
          <a:p>
            <a:pPr marL="742950" lvl="1" indent="-285750" eaLnBrk="0" fontAlgn="auto" hangingPunct="0">
              <a:spcBef>
                <a:spcPct val="200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endParaRPr lang="en-US" sz="2400" b="0" kern="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742950" lvl="1" indent="-285750" eaLnBrk="0" fontAlgn="auto" hangingPunct="0">
              <a:spcBef>
                <a:spcPct val="200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endParaRPr lang="en-US" sz="2400" kern="0" dirty="0" smtClean="0"/>
          </a:p>
          <a:p>
            <a:pPr marL="285750" indent="-285750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sz="2400" b="0" kern="0" dirty="0" smtClean="0">
                <a:solidFill>
                  <a:schemeClr val="tx1"/>
                </a:solidFill>
                <a:latin typeface="+mn-lt"/>
                <a:cs typeface="+mn-cs"/>
              </a:rPr>
              <a:t>Avoid communication to save time</a:t>
            </a:r>
            <a:endParaRPr lang="en-US" sz="2400" b="0" kern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279" y="7010402"/>
            <a:ext cx="8534400" cy="1750223"/>
            <a:chOff x="541338" y="4486791"/>
            <a:chExt cx="8534400" cy="1749582"/>
          </a:xfrm>
        </p:grpSpPr>
        <p:sp>
          <p:nvSpPr>
            <p:cNvPr id="9" name="Content Placeholder 2"/>
            <p:cNvSpPr txBox="1">
              <a:spLocks/>
            </p:cNvSpPr>
            <p:nvPr/>
          </p:nvSpPr>
          <p:spPr bwMode="auto">
            <a:xfrm>
              <a:off x="541338" y="4486791"/>
              <a:ext cx="8534400" cy="1749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3500" tIns="25400" rIns="63500" bIns="25400">
              <a:spAutoFit/>
            </a:bodyPr>
            <a:lstStyle/>
            <a:p>
              <a:pPr marL="342900" indent="-342900" eaLnBrk="0" fontAlgn="auto" hangingPunct="0">
                <a:spcBef>
                  <a:spcPct val="20000"/>
                </a:spcBef>
                <a:spcAft>
                  <a:spcPts val="0"/>
                </a:spcAft>
                <a:buSzPct val="100000"/>
                <a:buFont typeface="Arial" pitchFamily="34" charset="0"/>
                <a:buChar char="•"/>
                <a:defRPr/>
              </a:pPr>
              <a:r>
                <a:rPr lang="en-US" sz="2400" b="0" kern="0" dirty="0">
                  <a:solidFill>
                    <a:schemeClr val="tx1"/>
                  </a:solidFill>
                  <a:latin typeface="+mn-lt"/>
                  <a:cs typeface="+mn-cs"/>
                </a:rPr>
                <a:t>Goal : reorganize </a:t>
              </a:r>
              <a:r>
                <a:rPr lang="en-US" sz="2400" kern="0" dirty="0" smtClean="0"/>
                <a:t>algorithms</a:t>
              </a:r>
              <a:r>
                <a:rPr lang="en-US" sz="2400" b="0" kern="0" dirty="0" smtClean="0">
                  <a:solidFill>
                    <a:schemeClr val="tx1"/>
                  </a:solidFill>
                  <a:latin typeface="+mn-lt"/>
                  <a:cs typeface="+mn-cs"/>
                </a:rPr>
                <a:t> </a:t>
              </a:r>
              <a:r>
                <a:rPr lang="en-US" sz="2400" b="0" kern="0" dirty="0">
                  <a:solidFill>
                    <a:schemeClr val="tx1"/>
                  </a:solidFill>
                  <a:latin typeface="+mn-lt"/>
                  <a:cs typeface="+mn-cs"/>
                </a:rPr>
                <a:t>to </a:t>
              </a:r>
              <a:r>
                <a:rPr lang="en-US" sz="2400" b="0" i="1" kern="0" dirty="0">
                  <a:solidFill>
                    <a:schemeClr val="tx1"/>
                  </a:solidFill>
                  <a:latin typeface="+mn-lt"/>
                  <a:cs typeface="+mn-cs"/>
                </a:rPr>
                <a:t>avoid</a:t>
              </a:r>
              <a:r>
                <a:rPr lang="en-US" sz="2400" b="0" kern="0" dirty="0">
                  <a:solidFill>
                    <a:schemeClr val="tx1"/>
                  </a:solidFill>
                  <a:latin typeface="+mn-lt"/>
                  <a:cs typeface="+mn-cs"/>
                </a:rPr>
                <a:t> communication</a:t>
              </a:r>
            </a:p>
            <a:p>
              <a:pPr marL="800100" lvl="1" indent="-342900" eaLnBrk="0" fontAlgn="auto" hangingPunct="0">
                <a:spcBef>
                  <a:spcPct val="20000"/>
                </a:spcBef>
                <a:spcAft>
                  <a:spcPts val="0"/>
                </a:spcAft>
                <a:buSzPct val="100000"/>
                <a:buFontTx/>
                <a:buChar char="•"/>
                <a:defRPr/>
              </a:pPr>
              <a:r>
                <a:rPr lang="en-US" b="0" kern="0" dirty="0">
                  <a:solidFill>
                    <a:schemeClr val="tx1"/>
                  </a:solidFill>
                  <a:latin typeface="+mn-lt"/>
                  <a:cs typeface="+mn-cs"/>
                </a:rPr>
                <a:t>Between all memory hierarchy levels </a:t>
              </a:r>
            </a:p>
            <a:p>
              <a:pPr marL="1257300" lvl="2" indent="-342900" eaLnBrk="0" fontAlgn="auto" hangingPunct="0">
                <a:spcBef>
                  <a:spcPct val="20000"/>
                </a:spcBef>
                <a:spcAft>
                  <a:spcPts val="0"/>
                </a:spcAft>
                <a:buSzPct val="100000"/>
                <a:buFontTx/>
                <a:buChar char="•"/>
                <a:defRPr/>
              </a:pPr>
              <a:r>
                <a:rPr lang="en-US" b="0" kern="0" dirty="0">
                  <a:solidFill>
                    <a:schemeClr val="tx1"/>
                  </a:solidFill>
                  <a:latin typeface="+mn-lt"/>
                  <a:cs typeface="+mn-cs"/>
                </a:rPr>
                <a:t>L1         L2         DRAM          network,  etc </a:t>
              </a:r>
            </a:p>
            <a:p>
              <a:pPr marL="800100" lvl="1" indent="-342900" eaLnBrk="0" fontAlgn="auto" hangingPunct="0">
                <a:spcBef>
                  <a:spcPct val="20000"/>
                </a:spcBef>
                <a:spcAft>
                  <a:spcPts val="0"/>
                </a:spcAft>
                <a:buSzPct val="100000"/>
                <a:buFontTx/>
                <a:buChar char="•"/>
                <a:defRPr/>
              </a:pPr>
              <a:r>
                <a:rPr lang="en-US" kern="0" dirty="0" smtClean="0"/>
                <a:t>Very large</a:t>
              </a:r>
              <a:r>
                <a:rPr lang="en-US" b="0" kern="0" dirty="0" smtClean="0">
                  <a:solidFill>
                    <a:schemeClr val="tx1"/>
                  </a:solidFill>
                  <a:latin typeface="+mn-lt"/>
                  <a:cs typeface="+mn-cs"/>
                </a:rPr>
                <a:t> </a:t>
              </a:r>
              <a:r>
                <a:rPr lang="en-US" b="0" kern="0" dirty="0">
                  <a:solidFill>
                    <a:schemeClr val="tx1"/>
                  </a:solidFill>
                  <a:latin typeface="+mn-lt"/>
                  <a:cs typeface="+mn-cs"/>
                </a:rPr>
                <a:t>speedups </a:t>
              </a:r>
              <a:r>
                <a:rPr lang="en-US" b="0" kern="0" dirty="0" smtClean="0">
                  <a:solidFill>
                    <a:schemeClr val="tx1"/>
                  </a:solidFill>
                  <a:latin typeface="+mn-lt"/>
                  <a:cs typeface="+mn-cs"/>
                </a:rPr>
                <a:t>possible</a:t>
              </a:r>
            </a:p>
            <a:p>
              <a:pPr marL="800100" lvl="1" indent="-342900" eaLnBrk="0" fontAlgn="auto" hangingPunct="0">
                <a:spcBef>
                  <a:spcPct val="20000"/>
                </a:spcBef>
                <a:spcAft>
                  <a:spcPts val="0"/>
                </a:spcAft>
                <a:buSzPct val="100000"/>
                <a:buFontTx/>
                <a:buChar char="•"/>
                <a:defRPr/>
              </a:pPr>
              <a:r>
                <a:rPr lang="en-US" sz="1800" kern="0" dirty="0" smtClean="0"/>
                <a:t>Energy savings too!</a:t>
              </a:r>
              <a:endParaRPr lang="en-US" sz="1800" b="0" kern="0" dirty="0">
                <a:solidFill>
                  <a:srgbClr val="000099"/>
                </a:solidFill>
                <a:latin typeface="+mn-lt"/>
                <a:cs typeface="+mn-cs"/>
              </a:endParaRPr>
            </a:p>
          </p:txBody>
        </p:sp>
        <p:cxnSp>
          <p:nvCxnSpPr>
            <p:cNvPr id="18465" name="Straight Arrow Connector 10"/>
            <p:cNvCxnSpPr>
              <a:cxnSpLocks noChangeShapeType="1"/>
            </p:cNvCxnSpPr>
            <p:nvPr/>
          </p:nvCxnSpPr>
          <p:spPr bwMode="auto">
            <a:xfrm>
              <a:off x="2041525" y="5418312"/>
              <a:ext cx="430212" cy="158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18466" name="Straight Arrow Connector 11"/>
            <p:cNvCxnSpPr>
              <a:cxnSpLocks noChangeShapeType="1"/>
            </p:cNvCxnSpPr>
            <p:nvPr/>
          </p:nvCxnSpPr>
          <p:spPr bwMode="auto">
            <a:xfrm>
              <a:off x="2727325" y="5419899"/>
              <a:ext cx="430213" cy="158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18467" name="Straight Arrow Connector 11"/>
            <p:cNvCxnSpPr>
              <a:cxnSpLocks noChangeShapeType="1"/>
            </p:cNvCxnSpPr>
            <p:nvPr/>
          </p:nvCxnSpPr>
          <p:spPr bwMode="auto">
            <a:xfrm>
              <a:off x="3870325" y="5419899"/>
              <a:ext cx="430212" cy="158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</p:grp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285875" y="3217863"/>
          <a:ext cx="6652980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3245"/>
                <a:gridCol w="1663245"/>
                <a:gridCol w="1663245"/>
                <a:gridCol w="1663245"/>
              </a:tblGrid>
              <a:tr h="36576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/>
                        <a:t>Annual improvements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Time_per_flop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Bandwidth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Latency</a:t>
                      </a:r>
                      <a:endParaRPr lang="en-US" sz="1800" dirty="0"/>
                    </a:p>
                  </a:txBody>
                  <a:tcPr/>
                </a:tc>
              </a:tr>
              <a:tr h="365760">
                <a:tc rowSpan="2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Network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26%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15%</a:t>
                      </a:r>
                      <a:endParaRPr lang="en-US" sz="1800" dirty="0"/>
                    </a:p>
                  </a:txBody>
                  <a:tcPr/>
                </a:tc>
              </a:tr>
              <a:tr h="36576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DRAM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23%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5%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787526" y="4137025"/>
            <a:ext cx="5836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tx1"/>
                </a:solidFill>
              </a:rPr>
              <a:t>59%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81000" y="6858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191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Parallel </a:t>
            </a:r>
            <a:r>
              <a:rPr lang="en-US" sz="3600" dirty="0" err="1" smtClean="0"/>
              <a:t>MatMul</a:t>
            </a:r>
            <a:r>
              <a:rPr lang="en-US" sz="3600" dirty="0" smtClean="0"/>
              <a:t> with 2D Processor Layout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1"/>
            <a:ext cx="8915400" cy="4525963"/>
          </a:xfrm>
        </p:spPr>
        <p:txBody>
          <a:bodyPr/>
          <a:lstStyle/>
          <a:p>
            <a:r>
              <a:rPr lang="en-US" sz="2800" dirty="0" smtClean="0"/>
              <a:t>P processors in P</a:t>
            </a:r>
            <a:r>
              <a:rPr lang="en-US" sz="2800" baseline="30000" dirty="0" smtClean="0"/>
              <a:t>1/2 </a:t>
            </a:r>
            <a:r>
              <a:rPr lang="en-US" sz="2800" dirty="0" smtClean="0"/>
              <a:t>x P</a:t>
            </a:r>
            <a:r>
              <a:rPr lang="en-US" sz="2800" baseline="30000" dirty="0" smtClean="0"/>
              <a:t>1/2  </a:t>
            </a:r>
            <a:r>
              <a:rPr lang="en-US" sz="2800" dirty="0" smtClean="0"/>
              <a:t>grid</a:t>
            </a:r>
          </a:p>
          <a:p>
            <a:pPr lvl="1"/>
            <a:r>
              <a:rPr lang="en-US" sz="2400" dirty="0" smtClean="0"/>
              <a:t>Processors communicate along rows, columns</a:t>
            </a:r>
          </a:p>
          <a:p>
            <a:r>
              <a:rPr lang="en-US" sz="2800" dirty="0" smtClean="0"/>
              <a:t>Each processor owns n/P</a:t>
            </a:r>
            <a:r>
              <a:rPr lang="en-US" sz="2800" baseline="30000" dirty="0" smtClean="0"/>
              <a:t>1/2  </a:t>
            </a:r>
            <a:r>
              <a:rPr lang="en-US" sz="2800" dirty="0" smtClean="0"/>
              <a:t>x  n/P</a:t>
            </a:r>
            <a:r>
              <a:rPr lang="en-US" sz="2800" baseline="30000" dirty="0" smtClean="0"/>
              <a:t>1/2 </a:t>
            </a:r>
            <a:r>
              <a:rPr lang="en-US" sz="2800" dirty="0" err="1" smtClean="0"/>
              <a:t>submatrices</a:t>
            </a:r>
            <a:r>
              <a:rPr lang="en-US" sz="2800" dirty="0" smtClean="0"/>
              <a:t> of A,B,C</a:t>
            </a:r>
          </a:p>
          <a:p>
            <a:r>
              <a:rPr lang="en-US" sz="2800" dirty="0" smtClean="0"/>
              <a:t>Example: P=16, processors numbered from P</a:t>
            </a:r>
            <a:r>
              <a:rPr lang="en-US" sz="2800" baseline="-25000" dirty="0" smtClean="0"/>
              <a:t>00</a:t>
            </a:r>
            <a:r>
              <a:rPr lang="en-US" sz="2800" dirty="0" smtClean="0"/>
              <a:t> to P</a:t>
            </a:r>
            <a:r>
              <a:rPr lang="en-US" sz="2800" baseline="-25000" dirty="0" smtClean="0"/>
              <a:t>33</a:t>
            </a:r>
          </a:p>
          <a:p>
            <a:pPr lvl="1"/>
            <a:r>
              <a:rPr lang="en-US" sz="2400" dirty="0" smtClean="0"/>
              <a:t>Processor </a:t>
            </a:r>
            <a:r>
              <a:rPr lang="en-US" sz="2400" dirty="0" err="1" smtClean="0"/>
              <a:t>P</a:t>
            </a:r>
            <a:r>
              <a:rPr lang="en-US" baseline="-25000" dirty="0" err="1" smtClean="0"/>
              <a:t>ij</a:t>
            </a:r>
            <a:r>
              <a:rPr lang="en-US" sz="2400" dirty="0" smtClean="0"/>
              <a:t> owns </a:t>
            </a:r>
            <a:r>
              <a:rPr lang="en-US" sz="2400" dirty="0" err="1" smtClean="0"/>
              <a:t>submatrices</a:t>
            </a:r>
            <a:r>
              <a:rPr lang="en-US" sz="2400" dirty="0" smtClean="0"/>
              <a:t> </a:t>
            </a:r>
            <a:r>
              <a:rPr lang="en-US" sz="2400" dirty="0" err="1" smtClean="0"/>
              <a:t>A</a:t>
            </a:r>
            <a:r>
              <a:rPr lang="en-US" baseline="-25000" dirty="0" err="1" smtClean="0"/>
              <a:t>ij</a:t>
            </a:r>
            <a:r>
              <a:rPr lang="en-US" sz="2400" dirty="0" smtClean="0"/>
              <a:t>, </a:t>
            </a:r>
            <a:r>
              <a:rPr lang="en-US" sz="2400" dirty="0" err="1" smtClean="0"/>
              <a:t>B</a:t>
            </a:r>
            <a:r>
              <a:rPr lang="en-US" baseline="-25000" dirty="0" err="1" smtClean="0"/>
              <a:t>ij</a:t>
            </a:r>
            <a:r>
              <a:rPr lang="en-US" sz="2400" dirty="0" smtClean="0"/>
              <a:t> and </a:t>
            </a:r>
            <a:r>
              <a:rPr lang="en-US" sz="2400" dirty="0" err="1" smtClean="0"/>
              <a:t>C</a:t>
            </a:r>
            <a:r>
              <a:rPr lang="en-US" baseline="-25000" dirty="0" err="1" smtClean="0"/>
              <a:t>ij</a:t>
            </a:r>
            <a:endParaRPr lang="en-US" baseline="-25000" dirty="0" smtClean="0"/>
          </a:p>
          <a:p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914401" y="3657600"/>
            <a:ext cx="6858001" cy="2514600"/>
            <a:chOff x="914400" y="2057400"/>
            <a:chExt cx="6858000" cy="2514600"/>
          </a:xfrm>
        </p:grpSpPr>
        <p:grpSp>
          <p:nvGrpSpPr>
            <p:cNvPr id="18" name="Group 17"/>
            <p:cNvGrpSpPr/>
            <p:nvPr/>
          </p:nvGrpSpPr>
          <p:grpSpPr>
            <a:xfrm>
              <a:off x="914400" y="2743200"/>
              <a:ext cx="1882108" cy="1828800"/>
              <a:chOff x="914400" y="2743200"/>
              <a:chExt cx="1882108" cy="18288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914400" y="2743200"/>
                <a:ext cx="1828800" cy="1828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/>
              <p:cNvCxnSpPr>
                <a:stCxn id="4" idx="0"/>
                <a:endCxn id="4" idx="2"/>
              </p:cNvCxnSpPr>
              <p:nvPr/>
            </p:nvCxnSpPr>
            <p:spPr>
              <a:xfrm>
                <a:off x="1828800" y="2743200"/>
                <a:ext cx="0" cy="1828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>
                <a:stCxn id="4" idx="1"/>
                <a:endCxn id="4" idx="3"/>
              </p:cNvCxnSpPr>
              <p:nvPr/>
            </p:nvCxnSpPr>
            <p:spPr>
              <a:xfrm>
                <a:off x="914400" y="3657600"/>
                <a:ext cx="18288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2286000" y="2743200"/>
                <a:ext cx="0" cy="1828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371600" y="2743200"/>
                <a:ext cx="0" cy="1828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914400" y="3200400"/>
                <a:ext cx="18288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914400" y="4114800"/>
                <a:ext cx="18288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914400" y="2743200"/>
                <a:ext cx="18821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</a:t>
                </a:r>
                <a:r>
                  <a:rPr lang="en-US" sz="2400" baseline="-25000" dirty="0" smtClean="0"/>
                  <a:t>00 </a:t>
                </a:r>
                <a:r>
                  <a:rPr lang="en-US" dirty="0" smtClean="0"/>
                  <a:t> P</a:t>
                </a:r>
                <a:r>
                  <a:rPr lang="en-US" sz="2400" baseline="-25000" dirty="0" smtClean="0"/>
                  <a:t>01  </a:t>
                </a:r>
                <a:r>
                  <a:rPr lang="en-US" dirty="0" smtClean="0"/>
                  <a:t> P</a:t>
                </a:r>
                <a:r>
                  <a:rPr lang="en-US" sz="2400" baseline="-25000" dirty="0" smtClean="0"/>
                  <a:t>02  </a:t>
                </a:r>
                <a:r>
                  <a:rPr lang="en-US" dirty="0" smtClean="0"/>
                  <a:t> P</a:t>
                </a:r>
                <a:r>
                  <a:rPr lang="en-US" sz="2400" baseline="-25000" dirty="0" smtClean="0"/>
                  <a:t>03</a:t>
                </a:r>
                <a:endParaRPr lang="en-US" sz="2400" baseline="-250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914400" y="3212068"/>
                <a:ext cx="18821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</a:t>
                </a:r>
                <a:r>
                  <a:rPr lang="en-US" sz="2400" baseline="-25000" dirty="0"/>
                  <a:t>1</a:t>
                </a:r>
                <a:r>
                  <a:rPr lang="en-US" sz="2400" baseline="-25000" dirty="0" smtClean="0"/>
                  <a:t>0 </a:t>
                </a:r>
                <a:r>
                  <a:rPr lang="en-US" dirty="0" smtClean="0"/>
                  <a:t> P</a:t>
                </a:r>
                <a:r>
                  <a:rPr lang="en-US" sz="2400" baseline="-25000" dirty="0"/>
                  <a:t>1</a:t>
                </a:r>
                <a:r>
                  <a:rPr lang="en-US" sz="2400" baseline="-25000" dirty="0" smtClean="0"/>
                  <a:t>1  </a:t>
                </a:r>
                <a:r>
                  <a:rPr lang="en-US" dirty="0" smtClean="0"/>
                  <a:t> P</a:t>
                </a:r>
                <a:r>
                  <a:rPr lang="en-US" sz="2400" baseline="-25000" dirty="0"/>
                  <a:t>1</a:t>
                </a:r>
                <a:r>
                  <a:rPr lang="en-US" sz="2400" baseline="-25000" dirty="0" smtClean="0"/>
                  <a:t>2  </a:t>
                </a:r>
                <a:r>
                  <a:rPr lang="en-US" dirty="0" smtClean="0"/>
                  <a:t> P</a:t>
                </a:r>
                <a:r>
                  <a:rPr lang="en-US" sz="2400" baseline="-25000" dirty="0"/>
                  <a:t>1</a:t>
                </a:r>
                <a:r>
                  <a:rPr lang="en-US" sz="2400" baseline="-25000" dirty="0" smtClean="0"/>
                  <a:t>3</a:t>
                </a:r>
                <a:endParaRPr lang="en-US" sz="2400" baseline="-250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914400" y="3669268"/>
                <a:ext cx="18821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</a:t>
                </a:r>
                <a:r>
                  <a:rPr lang="en-US" sz="2400" baseline="-25000" dirty="0" smtClean="0"/>
                  <a:t>20 </a:t>
                </a:r>
                <a:r>
                  <a:rPr lang="en-US" dirty="0" smtClean="0"/>
                  <a:t> P</a:t>
                </a:r>
                <a:r>
                  <a:rPr lang="en-US" sz="2400" baseline="-25000" dirty="0" smtClean="0"/>
                  <a:t>21  </a:t>
                </a:r>
                <a:r>
                  <a:rPr lang="en-US" dirty="0" smtClean="0"/>
                  <a:t> P</a:t>
                </a:r>
                <a:r>
                  <a:rPr lang="en-US" sz="2400" baseline="-25000" dirty="0" smtClean="0"/>
                  <a:t>22  </a:t>
                </a:r>
                <a:r>
                  <a:rPr lang="en-US" dirty="0" smtClean="0"/>
                  <a:t> P</a:t>
                </a:r>
                <a:r>
                  <a:rPr lang="en-US" sz="2400" baseline="-25000" dirty="0" smtClean="0"/>
                  <a:t>23</a:t>
                </a:r>
                <a:endParaRPr lang="en-US" sz="2400" baseline="-250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914400" y="4126468"/>
                <a:ext cx="18821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</a:t>
                </a:r>
                <a:r>
                  <a:rPr lang="en-US" sz="2400" baseline="-25000" dirty="0"/>
                  <a:t>3</a:t>
                </a:r>
                <a:r>
                  <a:rPr lang="en-US" sz="2400" baseline="-25000" dirty="0" smtClean="0"/>
                  <a:t>0 </a:t>
                </a:r>
                <a:r>
                  <a:rPr lang="en-US" dirty="0" smtClean="0"/>
                  <a:t> P</a:t>
                </a:r>
                <a:r>
                  <a:rPr lang="en-US" sz="2400" baseline="-25000" dirty="0"/>
                  <a:t>3</a:t>
                </a:r>
                <a:r>
                  <a:rPr lang="en-US" sz="2400" baseline="-25000" dirty="0" smtClean="0"/>
                  <a:t>1  </a:t>
                </a:r>
                <a:r>
                  <a:rPr lang="en-US" dirty="0" smtClean="0"/>
                  <a:t> P</a:t>
                </a:r>
                <a:r>
                  <a:rPr lang="en-US" sz="2400" baseline="-25000" dirty="0"/>
                  <a:t>3</a:t>
                </a:r>
                <a:r>
                  <a:rPr lang="en-US" sz="2400" baseline="-25000" dirty="0" smtClean="0"/>
                  <a:t>2  </a:t>
                </a:r>
                <a:r>
                  <a:rPr lang="en-US" dirty="0" smtClean="0"/>
                  <a:t> P</a:t>
                </a:r>
                <a:r>
                  <a:rPr lang="en-US" sz="2400" baseline="-25000" dirty="0"/>
                  <a:t>3</a:t>
                </a:r>
                <a:r>
                  <a:rPr lang="en-US" sz="2400" baseline="-25000" dirty="0" smtClean="0"/>
                  <a:t>3</a:t>
                </a:r>
                <a:endParaRPr lang="en-US" sz="2400" baseline="-25000" dirty="0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3604292" y="2743200"/>
              <a:ext cx="1882108" cy="1828800"/>
              <a:chOff x="914400" y="2743200"/>
              <a:chExt cx="1882108" cy="182880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914400" y="2743200"/>
                <a:ext cx="1828800" cy="1828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/>
              <p:cNvCxnSpPr>
                <a:stCxn id="20" idx="0"/>
                <a:endCxn id="20" idx="2"/>
              </p:cNvCxnSpPr>
              <p:nvPr/>
            </p:nvCxnSpPr>
            <p:spPr>
              <a:xfrm>
                <a:off x="1828800" y="2743200"/>
                <a:ext cx="0" cy="1828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stCxn id="20" idx="1"/>
                <a:endCxn id="20" idx="3"/>
              </p:cNvCxnSpPr>
              <p:nvPr/>
            </p:nvCxnSpPr>
            <p:spPr>
              <a:xfrm>
                <a:off x="914400" y="3657600"/>
                <a:ext cx="18288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2286000" y="2743200"/>
                <a:ext cx="0" cy="1828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1371600" y="2743200"/>
                <a:ext cx="0" cy="1828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914400" y="3200400"/>
                <a:ext cx="18288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914400" y="4114800"/>
                <a:ext cx="18288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914400" y="2743200"/>
                <a:ext cx="18821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</a:t>
                </a:r>
                <a:r>
                  <a:rPr lang="en-US" sz="2400" baseline="-25000" dirty="0" smtClean="0"/>
                  <a:t>00 </a:t>
                </a:r>
                <a:r>
                  <a:rPr lang="en-US" dirty="0" smtClean="0"/>
                  <a:t> P</a:t>
                </a:r>
                <a:r>
                  <a:rPr lang="en-US" sz="2400" baseline="-25000" dirty="0" smtClean="0"/>
                  <a:t>01  </a:t>
                </a:r>
                <a:r>
                  <a:rPr lang="en-US" dirty="0" smtClean="0"/>
                  <a:t> P</a:t>
                </a:r>
                <a:r>
                  <a:rPr lang="en-US" sz="2400" baseline="-25000" dirty="0" smtClean="0"/>
                  <a:t>02  </a:t>
                </a:r>
                <a:r>
                  <a:rPr lang="en-US" dirty="0" smtClean="0"/>
                  <a:t> P</a:t>
                </a:r>
                <a:r>
                  <a:rPr lang="en-US" sz="2400" baseline="-25000" dirty="0" smtClean="0"/>
                  <a:t>03</a:t>
                </a:r>
                <a:endParaRPr lang="en-US" sz="2400" baseline="-25000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914400" y="3212068"/>
                <a:ext cx="18821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</a:t>
                </a:r>
                <a:r>
                  <a:rPr lang="en-US" sz="2400" baseline="-25000" dirty="0"/>
                  <a:t>1</a:t>
                </a:r>
                <a:r>
                  <a:rPr lang="en-US" sz="2400" baseline="-25000" dirty="0" smtClean="0"/>
                  <a:t>0 </a:t>
                </a:r>
                <a:r>
                  <a:rPr lang="en-US" dirty="0" smtClean="0"/>
                  <a:t> P</a:t>
                </a:r>
                <a:r>
                  <a:rPr lang="en-US" sz="2400" baseline="-25000" dirty="0"/>
                  <a:t>1</a:t>
                </a:r>
                <a:r>
                  <a:rPr lang="en-US" sz="2400" baseline="-25000" dirty="0" smtClean="0"/>
                  <a:t>1  </a:t>
                </a:r>
                <a:r>
                  <a:rPr lang="en-US" dirty="0" smtClean="0"/>
                  <a:t> P</a:t>
                </a:r>
                <a:r>
                  <a:rPr lang="en-US" sz="2400" baseline="-25000" dirty="0"/>
                  <a:t>1</a:t>
                </a:r>
                <a:r>
                  <a:rPr lang="en-US" sz="2400" baseline="-25000" dirty="0" smtClean="0"/>
                  <a:t>2  </a:t>
                </a:r>
                <a:r>
                  <a:rPr lang="en-US" dirty="0" smtClean="0"/>
                  <a:t> P</a:t>
                </a:r>
                <a:r>
                  <a:rPr lang="en-US" sz="2400" baseline="-25000" dirty="0"/>
                  <a:t>1</a:t>
                </a:r>
                <a:r>
                  <a:rPr lang="en-US" sz="2400" baseline="-25000" dirty="0" smtClean="0"/>
                  <a:t>3</a:t>
                </a:r>
                <a:endParaRPr lang="en-US" sz="2400" baseline="-25000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914400" y="3669268"/>
                <a:ext cx="18821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</a:t>
                </a:r>
                <a:r>
                  <a:rPr lang="en-US" sz="2400" baseline="-25000" dirty="0" smtClean="0"/>
                  <a:t>20 </a:t>
                </a:r>
                <a:r>
                  <a:rPr lang="en-US" dirty="0" smtClean="0"/>
                  <a:t> P</a:t>
                </a:r>
                <a:r>
                  <a:rPr lang="en-US" sz="2400" baseline="-25000" dirty="0" smtClean="0"/>
                  <a:t>21  </a:t>
                </a:r>
                <a:r>
                  <a:rPr lang="en-US" dirty="0" smtClean="0"/>
                  <a:t> P</a:t>
                </a:r>
                <a:r>
                  <a:rPr lang="en-US" sz="2400" baseline="-25000" dirty="0" smtClean="0"/>
                  <a:t>22  </a:t>
                </a:r>
                <a:r>
                  <a:rPr lang="en-US" dirty="0" smtClean="0"/>
                  <a:t> P</a:t>
                </a:r>
                <a:r>
                  <a:rPr lang="en-US" sz="2400" baseline="-25000" dirty="0" smtClean="0"/>
                  <a:t>23</a:t>
                </a:r>
                <a:endParaRPr lang="en-US" sz="2400" baseline="-25000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914400" y="4126468"/>
                <a:ext cx="18821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</a:t>
                </a:r>
                <a:r>
                  <a:rPr lang="en-US" sz="2400" baseline="-25000" dirty="0"/>
                  <a:t>3</a:t>
                </a:r>
                <a:r>
                  <a:rPr lang="en-US" sz="2400" baseline="-25000" dirty="0" smtClean="0"/>
                  <a:t>0 </a:t>
                </a:r>
                <a:r>
                  <a:rPr lang="en-US" dirty="0" smtClean="0"/>
                  <a:t> P</a:t>
                </a:r>
                <a:r>
                  <a:rPr lang="en-US" sz="2400" baseline="-25000" dirty="0"/>
                  <a:t>3</a:t>
                </a:r>
                <a:r>
                  <a:rPr lang="en-US" sz="2400" baseline="-25000" dirty="0" smtClean="0"/>
                  <a:t>1  </a:t>
                </a:r>
                <a:r>
                  <a:rPr lang="en-US" dirty="0" smtClean="0"/>
                  <a:t> P</a:t>
                </a:r>
                <a:r>
                  <a:rPr lang="en-US" sz="2400" baseline="-25000" dirty="0"/>
                  <a:t>3</a:t>
                </a:r>
                <a:r>
                  <a:rPr lang="en-US" sz="2400" baseline="-25000" dirty="0" smtClean="0"/>
                  <a:t>2  </a:t>
                </a:r>
                <a:r>
                  <a:rPr lang="en-US" dirty="0" smtClean="0"/>
                  <a:t> P</a:t>
                </a:r>
                <a:r>
                  <a:rPr lang="en-US" sz="2400" baseline="-25000" dirty="0"/>
                  <a:t>3</a:t>
                </a:r>
                <a:r>
                  <a:rPr lang="en-US" sz="2400" baseline="-25000" dirty="0" smtClean="0"/>
                  <a:t>3</a:t>
                </a:r>
                <a:endParaRPr lang="en-US" sz="2400" baseline="-25000" dirty="0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5890292" y="2743200"/>
              <a:ext cx="1882108" cy="1828800"/>
              <a:chOff x="914400" y="2743200"/>
              <a:chExt cx="1882108" cy="1828800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914400" y="2743200"/>
                <a:ext cx="1828800" cy="1828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" name="Straight Connector 32"/>
              <p:cNvCxnSpPr>
                <a:stCxn id="32" idx="0"/>
                <a:endCxn id="32" idx="2"/>
              </p:cNvCxnSpPr>
              <p:nvPr/>
            </p:nvCxnSpPr>
            <p:spPr>
              <a:xfrm>
                <a:off x="1828800" y="2743200"/>
                <a:ext cx="0" cy="1828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32" idx="1"/>
                <a:endCxn id="32" idx="3"/>
              </p:cNvCxnSpPr>
              <p:nvPr/>
            </p:nvCxnSpPr>
            <p:spPr>
              <a:xfrm>
                <a:off x="914400" y="3657600"/>
                <a:ext cx="18288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2286000" y="2743200"/>
                <a:ext cx="0" cy="1828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1371600" y="2743200"/>
                <a:ext cx="0" cy="1828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914400" y="3200400"/>
                <a:ext cx="18288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914400" y="4114800"/>
                <a:ext cx="18288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914400" y="2743200"/>
                <a:ext cx="18821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</a:t>
                </a:r>
                <a:r>
                  <a:rPr lang="en-US" sz="2400" baseline="-25000" dirty="0" smtClean="0"/>
                  <a:t>00 </a:t>
                </a:r>
                <a:r>
                  <a:rPr lang="en-US" dirty="0" smtClean="0"/>
                  <a:t> P</a:t>
                </a:r>
                <a:r>
                  <a:rPr lang="en-US" sz="2400" baseline="-25000" dirty="0" smtClean="0"/>
                  <a:t>01  </a:t>
                </a:r>
                <a:r>
                  <a:rPr lang="en-US" dirty="0" smtClean="0"/>
                  <a:t> P</a:t>
                </a:r>
                <a:r>
                  <a:rPr lang="en-US" sz="2400" baseline="-25000" dirty="0" smtClean="0"/>
                  <a:t>02  </a:t>
                </a:r>
                <a:r>
                  <a:rPr lang="en-US" dirty="0" smtClean="0"/>
                  <a:t> P</a:t>
                </a:r>
                <a:r>
                  <a:rPr lang="en-US" sz="2400" baseline="-25000" dirty="0" smtClean="0"/>
                  <a:t>03</a:t>
                </a:r>
                <a:endParaRPr lang="en-US" sz="2400" baseline="-25000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914400" y="3212068"/>
                <a:ext cx="18821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</a:t>
                </a:r>
                <a:r>
                  <a:rPr lang="en-US" sz="2400" baseline="-25000" dirty="0"/>
                  <a:t>1</a:t>
                </a:r>
                <a:r>
                  <a:rPr lang="en-US" sz="2400" baseline="-25000" dirty="0" smtClean="0"/>
                  <a:t>0 </a:t>
                </a:r>
                <a:r>
                  <a:rPr lang="en-US" dirty="0" smtClean="0"/>
                  <a:t> P</a:t>
                </a:r>
                <a:r>
                  <a:rPr lang="en-US" sz="2400" baseline="-25000" dirty="0"/>
                  <a:t>1</a:t>
                </a:r>
                <a:r>
                  <a:rPr lang="en-US" sz="2400" baseline="-25000" dirty="0" smtClean="0"/>
                  <a:t>1  </a:t>
                </a:r>
                <a:r>
                  <a:rPr lang="en-US" dirty="0" smtClean="0"/>
                  <a:t> P</a:t>
                </a:r>
                <a:r>
                  <a:rPr lang="en-US" sz="2400" baseline="-25000" dirty="0"/>
                  <a:t>1</a:t>
                </a:r>
                <a:r>
                  <a:rPr lang="en-US" sz="2400" baseline="-25000" dirty="0" smtClean="0"/>
                  <a:t>2  </a:t>
                </a:r>
                <a:r>
                  <a:rPr lang="en-US" dirty="0" smtClean="0"/>
                  <a:t> P</a:t>
                </a:r>
                <a:r>
                  <a:rPr lang="en-US" sz="2400" baseline="-25000" dirty="0"/>
                  <a:t>1</a:t>
                </a:r>
                <a:r>
                  <a:rPr lang="en-US" sz="2400" baseline="-25000" dirty="0" smtClean="0"/>
                  <a:t>3</a:t>
                </a:r>
                <a:endParaRPr lang="en-US" sz="2400" baseline="-25000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914400" y="3669268"/>
                <a:ext cx="18821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</a:t>
                </a:r>
                <a:r>
                  <a:rPr lang="en-US" sz="2400" baseline="-25000" dirty="0" smtClean="0"/>
                  <a:t>20 </a:t>
                </a:r>
                <a:r>
                  <a:rPr lang="en-US" dirty="0" smtClean="0"/>
                  <a:t> P</a:t>
                </a:r>
                <a:r>
                  <a:rPr lang="en-US" sz="2400" baseline="-25000" dirty="0" smtClean="0"/>
                  <a:t>21  </a:t>
                </a:r>
                <a:r>
                  <a:rPr lang="en-US" dirty="0" smtClean="0"/>
                  <a:t> P</a:t>
                </a:r>
                <a:r>
                  <a:rPr lang="en-US" sz="2400" baseline="-25000" dirty="0" smtClean="0"/>
                  <a:t>22  </a:t>
                </a:r>
                <a:r>
                  <a:rPr lang="en-US" dirty="0" smtClean="0"/>
                  <a:t> P</a:t>
                </a:r>
                <a:r>
                  <a:rPr lang="en-US" sz="2400" baseline="-25000" dirty="0" smtClean="0"/>
                  <a:t>23</a:t>
                </a:r>
                <a:endParaRPr lang="en-US" sz="2400" baseline="-25000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914400" y="4126468"/>
                <a:ext cx="18821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</a:t>
                </a:r>
                <a:r>
                  <a:rPr lang="en-US" sz="2400" baseline="-25000" dirty="0"/>
                  <a:t>3</a:t>
                </a:r>
                <a:r>
                  <a:rPr lang="en-US" sz="2400" baseline="-25000" dirty="0" smtClean="0"/>
                  <a:t>0 </a:t>
                </a:r>
                <a:r>
                  <a:rPr lang="en-US" dirty="0" smtClean="0"/>
                  <a:t> P</a:t>
                </a:r>
                <a:r>
                  <a:rPr lang="en-US" sz="2400" baseline="-25000" dirty="0"/>
                  <a:t>3</a:t>
                </a:r>
                <a:r>
                  <a:rPr lang="en-US" sz="2400" baseline="-25000" dirty="0" smtClean="0"/>
                  <a:t>1  </a:t>
                </a:r>
                <a:r>
                  <a:rPr lang="en-US" dirty="0" smtClean="0"/>
                  <a:t> P</a:t>
                </a:r>
                <a:r>
                  <a:rPr lang="en-US" sz="2400" baseline="-25000" dirty="0"/>
                  <a:t>3</a:t>
                </a:r>
                <a:r>
                  <a:rPr lang="en-US" sz="2400" baseline="-25000" dirty="0" smtClean="0"/>
                  <a:t>2  </a:t>
                </a:r>
                <a:r>
                  <a:rPr lang="en-US" dirty="0" smtClean="0"/>
                  <a:t> P</a:t>
                </a:r>
                <a:r>
                  <a:rPr lang="en-US" sz="2400" baseline="-25000" dirty="0"/>
                  <a:t>3</a:t>
                </a:r>
                <a:r>
                  <a:rPr lang="en-US" sz="2400" baseline="-25000" dirty="0" smtClean="0"/>
                  <a:t>3</a:t>
                </a:r>
                <a:endParaRPr lang="en-US" sz="2400" baseline="-25000" dirty="0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1600200" y="2057400"/>
              <a:ext cx="55204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C               =               A           *             B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1783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04025" y="613568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fld id="{81AAB147-9212-45FA-BEAC-133A8920D387}" type="slidenum">
              <a:rPr lang="en-US" sz="1400" b="0" smtClean="0">
                <a:solidFill>
                  <a:schemeClr val="tx1"/>
                </a:solidFill>
                <a:latin typeface="Helvetica" charset="0"/>
              </a:rPr>
              <a:pPr algn="ctr"/>
              <a:t>31</a:t>
            </a:fld>
            <a:endParaRPr lang="en-US" sz="1400" b="0" smtClean="0">
              <a:solidFill>
                <a:schemeClr val="tx1"/>
              </a:solidFill>
              <a:latin typeface="Helvetica" charset="0"/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1" y="304801"/>
            <a:ext cx="8058151" cy="422275"/>
          </a:xfrm>
        </p:spPr>
        <p:txBody>
          <a:bodyPr>
            <a:normAutofit fontScale="90000"/>
          </a:bodyPr>
          <a:lstStyle/>
          <a:p>
            <a:r>
              <a:rPr lang="en-US" smtClean="0"/>
              <a:t>SUMMA Algorithm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991600" cy="10134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SUMMA = Scalable Universal Matrix Multiply </a:t>
            </a:r>
          </a:p>
          <a:p>
            <a:pPr lvl="1"/>
            <a:r>
              <a:rPr lang="en-US" sz="2400" dirty="0" smtClean="0"/>
              <a:t>Attains lower bounds:</a:t>
            </a:r>
          </a:p>
          <a:p>
            <a:pPr lvl="2"/>
            <a:r>
              <a:rPr lang="en-US" sz="2000" dirty="0" smtClean="0"/>
              <a:t>Assume fast memory size M = O(n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/P) per processor – 1 copy of data</a:t>
            </a:r>
          </a:p>
          <a:p>
            <a:pPr lvl="2"/>
            <a:r>
              <a:rPr lang="en-US" sz="2000" dirty="0" smtClean="0"/>
              <a:t>#</a:t>
            </a:r>
            <a:r>
              <a:rPr lang="en-US" sz="2000" dirty="0" err="1" smtClean="0"/>
              <a:t>words_moved</a:t>
            </a:r>
            <a:r>
              <a:rPr lang="en-US" sz="2000" dirty="0" smtClean="0"/>
              <a:t> = </a:t>
            </a:r>
            <a:r>
              <a:rPr lang="en-US" sz="2000" dirty="0" err="1" smtClean="0"/>
              <a:t>Ω</a:t>
            </a:r>
            <a:r>
              <a:rPr lang="en-US" sz="2000" dirty="0" smtClean="0"/>
              <a:t>( #flops / M</a:t>
            </a:r>
            <a:r>
              <a:rPr lang="en-US" sz="2000" baseline="30000" dirty="0" smtClean="0"/>
              <a:t>1/2</a:t>
            </a:r>
            <a:r>
              <a:rPr lang="en-US" sz="2000" dirty="0" smtClean="0"/>
              <a:t> ) = </a:t>
            </a:r>
            <a:r>
              <a:rPr lang="en-US" sz="2000" dirty="0" err="1"/>
              <a:t>Ω</a:t>
            </a:r>
            <a:r>
              <a:rPr lang="en-US" sz="2000" dirty="0"/>
              <a:t>( </a:t>
            </a:r>
            <a:r>
              <a:rPr lang="en-US" sz="2000" dirty="0" smtClean="0"/>
              <a:t>(n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/P) </a:t>
            </a:r>
            <a:r>
              <a:rPr lang="en-US" sz="2000" dirty="0"/>
              <a:t>/ </a:t>
            </a:r>
            <a:r>
              <a:rPr lang="en-US" sz="2000" dirty="0" smtClean="0"/>
              <a:t>(n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/P)</a:t>
            </a:r>
            <a:r>
              <a:rPr lang="en-US" sz="2000" baseline="30000" dirty="0" smtClean="0"/>
              <a:t>1</a:t>
            </a:r>
            <a:r>
              <a:rPr lang="en-US" sz="2000" baseline="30000" dirty="0"/>
              <a:t>/2</a:t>
            </a:r>
            <a:r>
              <a:rPr lang="en-US" sz="2000" dirty="0"/>
              <a:t> ) =</a:t>
            </a:r>
            <a:r>
              <a:rPr lang="en-US" sz="2000" dirty="0" smtClean="0"/>
              <a:t> </a:t>
            </a:r>
            <a:r>
              <a:rPr lang="en-US" sz="2000" dirty="0" err="1"/>
              <a:t>Ω</a:t>
            </a:r>
            <a:r>
              <a:rPr lang="en-US" sz="2000" dirty="0"/>
              <a:t>( </a:t>
            </a:r>
            <a:r>
              <a:rPr lang="en-US" sz="2000" dirty="0" smtClean="0"/>
              <a:t> n</a:t>
            </a:r>
            <a:r>
              <a:rPr lang="en-US" sz="2000" baseline="30000" dirty="0" smtClean="0"/>
              <a:t>2 </a:t>
            </a:r>
            <a:r>
              <a:rPr lang="en-US" sz="2000" dirty="0" smtClean="0"/>
              <a:t>/ P</a:t>
            </a:r>
            <a:r>
              <a:rPr lang="en-US" sz="2000" baseline="30000" dirty="0" smtClean="0"/>
              <a:t>1</a:t>
            </a:r>
            <a:r>
              <a:rPr lang="en-US" sz="2000" baseline="30000" dirty="0"/>
              <a:t>/2</a:t>
            </a:r>
            <a:r>
              <a:rPr lang="en-US" sz="2000" dirty="0"/>
              <a:t> </a:t>
            </a:r>
            <a:r>
              <a:rPr lang="en-US" sz="2000" dirty="0" smtClean="0"/>
              <a:t>)</a:t>
            </a:r>
          </a:p>
          <a:p>
            <a:pPr lvl="2"/>
            <a:r>
              <a:rPr lang="en-US" sz="2000" dirty="0" smtClean="0"/>
              <a:t>#messages         </a:t>
            </a:r>
            <a:r>
              <a:rPr lang="en-US" sz="2000" dirty="0"/>
              <a:t>= </a:t>
            </a:r>
            <a:r>
              <a:rPr lang="en-US" sz="2000" dirty="0" err="1"/>
              <a:t>Ω</a:t>
            </a:r>
            <a:r>
              <a:rPr lang="en-US" sz="2000" dirty="0"/>
              <a:t>( #flops / </a:t>
            </a:r>
            <a:r>
              <a:rPr lang="en-US" sz="2000" dirty="0" smtClean="0"/>
              <a:t>M</a:t>
            </a:r>
            <a:r>
              <a:rPr lang="en-US" sz="2000" baseline="30000" dirty="0" smtClean="0"/>
              <a:t>3/</a:t>
            </a:r>
            <a:r>
              <a:rPr lang="en-US" sz="2000" baseline="30000" dirty="0"/>
              <a:t>2</a:t>
            </a:r>
            <a:r>
              <a:rPr lang="en-US" sz="2000" dirty="0"/>
              <a:t> ) = </a:t>
            </a:r>
            <a:r>
              <a:rPr lang="en-US" sz="2000" dirty="0" err="1"/>
              <a:t>Ω</a:t>
            </a:r>
            <a:r>
              <a:rPr lang="en-US" sz="2000" dirty="0"/>
              <a:t>( (n</a:t>
            </a:r>
            <a:r>
              <a:rPr lang="en-US" sz="2000" baseline="30000" dirty="0"/>
              <a:t>3</a:t>
            </a:r>
            <a:r>
              <a:rPr lang="en-US" sz="2000" dirty="0"/>
              <a:t>/P) / (n</a:t>
            </a:r>
            <a:r>
              <a:rPr lang="en-US" sz="2000" baseline="30000" dirty="0"/>
              <a:t>2</a:t>
            </a:r>
            <a:r>
              <a:rPr lang="en-US" sz="2000" dirty="0"/>
              <a:t>/P</a:t>
            </a:r>
            <a:r>
              <a:rPr lang="en-US" sz="2000" dirty="0" smtClean="0"/>
              <a:t>)</a:t>
            </a:r>
            <a:r>
              <a:rPr lang="en-US" sz="2000" baseline="30000" dirty="0" smtClean="0"/>
              <a:t>3/</a:t>
            </a:r>
            <a:r>
              <a:rPr lang="en-US" sz="2000" baseline="30000" dirty="0"/>
              <a:t>2</a:t>
            </a:r>
            <a:r>
              <a:rPr lang="en-US" sz="2000" dirty="0"/>
              <a:t> ) = </a:t>
            </a:r>
            <a:r>
              <a:rPr lang="en-US" sz="2000" dirty="0" err="1"/>
              <a:t>Ω</a:t>
            </a:r>
            <a:r>
              <a:rPr lang="en-US" sz="2000" dirty="0"/>
              <a:t>( </a:t>
            </a:r>
            <a:r>
              <a:rPr lang="en-US" sz="2000" dirty="0" smtClean="0"/>
              <a:t> </a:t>
            </a:r>
            <a:r>
              <a:rPr lang="en-US" sz="2000" dirty="0"/>
              <a:t>P</a:t>
            </a:r>
            <a:r>
              <a:rPr lang="en-US" sz="2000" baseline="30000" dirty="0"/>
              <a:t>1/2</a:t>
            </a:r>
            <a:r>
              <a:rPr lang="en-US" sz="2000" dirty="0"/>
              <a:t> )</a:t>
            </a:r>
            <a:r>
              <a:rPr lang="en-US" sz="2000" dirty="0" smtClean="0"/>
              <a:t> </a:t>
            </a:r>
          </a:p>
          <a:p>
            <a:pPr lvl="1"/>
            <a:r>
              <a:rPr lang="en-US" sz="2400" dirty="0" smtClean="0"/>
              <a:t>Can accommodate any processor grid, matrix dimensions &amp; layout</a:t>
            </a:r>
          </a:p>
          <a:p>
            <a:pPr lvl="1"/>
            <a:r>
              <a:rPr lang="en-US" sz="2400" dirty="0" smtClean="0"/>
              <a:t>Used </a:t>
            </a:r>
            <a:r>
              <a:rPr lang="en-US" sz="2400" dirty="0"/>
              <a:t>in practice in PBLAS = Parallel BLAS</a:t>
            </a:r>
          </a:p>
          <a:p>
            <a:pPr lvl="2"/>
            <a:r>
              <a:rPr lang="en-US" sz="2000" dirty="0">
                <a:hlinkClick r:id="rId3"/>
              </a:rPr>
              <a:t>www.netlib.org/lapack/lawns/lawn{96,100}.ps</a:t>
            </a:r>
            <a:endParaRPr lang="en-US" sz="2000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r>
              <a:rPr lang="en-US" sz="1800" dirty="0" smtClean="0"/>
              <a:t>Comparison to Cannon’s Algorithm</a:t>
            </a:r>
          </a:p>
          <a:p>
            <a:pPr lvl="1"/>
            <a:r>
              <a:rPr lang="en-US" sz="1600" dirty="0" smtClean="0"/>
              <a:t>Cannon attains lower bound</a:t>
            </a:r>
          </a:p>
          <a:p>
            <a:pPr lvl="1"/>
            <a:r>
              <a:rPr lang="en-US" sz="1600" dirty="0" smtClean="0"/>
              <a:t>But Cannon harder to generalize to other grids, dimensions,   layouts, and Cannon may use more memory </a:t>
            </a:r>
          </a:p>
        </p:txBody>
      </p:sp>
    </p:spTree>
    <p:extLst>
      <p:ext uri="{BB962C8B-B14F-4D97-AF65-F5344CB8AC3E}">
        <p14:creationId xmlns:p14="http://schemas.microsoft.com/office/powerpoint/2010/main" val="1522535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807200" y="609758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fld id="{94383839-0EF5-4D85-AB6D-30F919AC3B5F}" type="slidenum">
              <a:rPr lang="en-US" sz="1400" b="0" smtClean="0">
                <a:solidFill>
                  <a:schemeClr val="tx1"/>
                </a:solidFill>
                <a:latin typeface="Helvetica" charset="0"/>
              </a:rPr>
              <a:pPr algn="ctr"/>
              <a:t>32</a:t>
            </a:fld>
            <a:endParaRPr lang="en-US" sz="1400" b="0" smtClean="0">
              <a:solidFill>
                <a:schemeClr val="tx1"/>
              </a:solidFill>
              <a:latin typeface="Helvetica" charset="0"/>
            </a:endParaRP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1"/>
            <a:ext cx="8686800" cy="4222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 – n x n </a:t>
            </a:r>
            <a:r>
              <a:rPr lang="en-US" dirty="0" err="1" smtClean="0"/>
              <a:t>matmul</a:t>
            </a:r>
            <a:r>
              <a:rPr lang="en-US" dirty="0" smtClean="0"/>
              <a:t> on P</a:t>
            </a:r>
            <a:r>
              <a:rPr lang="en-US" baseline="30000" dirty="0" smtClean="0"/>
              <a:t>1/2 </a:t>
            </a:r>
            <a:r>
              <a:rPr lang="en-US" dirty="0" smtClean="0"/>
              <a:t>x P</a:t>
            </a:r>
            <a:r>
              <a:rPr lang="en-US" baseline="30000" dirty="0" smtClean="0"/>
              <a:t>1/2 </a:t>
            </a:r>
            <a:r>
              <a:rPr lang="en-US" dirty="0" smtClean="0"/>
              <a:t>grid  </a:t>
            </a:r>
          </a:p>
        </p:txBody>
      </p:sp>
      <p:sp>
        <p:nvSpPr>
          <p:cNvPr id="25624" name="Text Box 35"/>
          <p:cNvSpPr txBox="1">
            <a:spLocks noChangeArrowheads="1"/>
          </p:cNvSpPr>
          <p:nvPr/>
        </p:nvSpPr>
        <p:spPr bwMode="auto">
          <a:xfrm>
            <a:off x="533400" y="3657600"/>
            <a:ext cx="8458200" cy="230832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230188" indent="-230188" algn="l">
              <a:buFontTx/>
              <a:buChar char="•"/>
              <a:defRPr/>
            </a:pPr>
            <a:r>
              <a:rPr lang="en-US" sz="1800" b="0" dirty="0">
                <a:solidFill>
                  <a:schemeClr val="tx1"/>
                </a:solidFill>
                <a:latin typeface="Helvetica" pitchFamily="34" charset="0"/>
              </a:rPr>
              <a:t>  </a:t>
            </a:r>
            <a:r>
              <a:rPr lang="en-US" sz="2400" b="0" dirty="0" smtClean="0">
                <a:solidFill>
                  <a:schemeClr val="tx1"/>
                </a:solidFill>
                <a:latin typeface="Helvetica" pitchFamily="34" charset="0"/>
              </a:rPr>
              <a:t>C</a:t>
            </a:r>
            <a:r>
              <a:rPr lang="en-US" sz="1800" b="0" dirty="0" smtClean="0">
                <a:solidFill>
                  <a:schemeClr val="tx1"/>
                </a:solidFill>
                <a:latin typeface="Helvetica" pitchFamily="34" charset="0"/>
              </a:rPr>
              <a:t>(</a:t>
            </a:r>
            <a:r>
              <a:rPr lang="en-US" sz="2400" b="0" dirty="0" err="1" smtClean="0">
                <a:solidFill>
                  <a:schemeClr val="tx1"/>
                </a:solidFill>
                <a:latin typeface="Helvetica" pitchFamily="34" charset="0"/>
              </a:rPr>
              <a:t>i</a:t>
            </a:r>
            <a:r>
              <a:rPr lang="en-US" sz="2400" b="0" dirty="0">
                <a:solidFill>
                  <a:schemeClr val="tx1"/>
                </a:solidFill>
                <a:latin typeface="Helvetica" pitchFamily="34" charset="0"/>
              </a:rPr>
              <a:t>, </a:t>
            </a:r>
            <a:r>
              <a:rPr lang="en-US" sz="2400" b="0" dirty="0" smtClean="0">
                <a:solidFill>
                  <a:schemeClr val="tx1"/>
                </a:solidFill>
                <a:latin typeface="Helvetica" pitchFamily="34" charset="0"/>
              </a:rPr>
              <a:t>j) is  n/P</a:t>
            </a:r>
            <a:r>
              <a:rPr lang="en-US" sz="2400" b="0" baseline="30000" dirty="0" smtClean="0">
                <a:solidFill>
                  <a:schemeClr val="tx1"/>
                </a:solidFill>
                <a:latin typeface="Helvetica" pitchFamily="34" charset="0"/>
              </a:rPr>
              <a:t>1/2  </a:t>
            </a:r>
            <a:r>
              <a:rPr lang="en-US" sz="2400" b="0" dirty="0" smtClean="0">
                <a:solidFill>
                  <a:schemeClr val="tx1"/>
                </a:solidFill>
                <a:latin typeface="Helvetica" pitchFamily="34" charset="0"/>
              </a:rPr>
              <a:t>x  n/P</a:t>
            </a:r>
            <a:r>
              <a:rPr lang="en-US" sz="2400" b="0" baseline="30000" dirty="0" smtClean="0">
                <a:solidFill>
                  <a:schemeClr val="tx1"/>
                </a:solidFill>
                <a:latin typeface="Helvetica" pitchFamily="34" charset="0"/>
              </a:rPr>
              <a:t>1/2   </a:t>
            </a:r>
            <a:r>
              <a:rPr lang="en-US" sz="2400" b="0" dirty="0" err="1" smtClean="0">
                <a:solidFill>
                  <a:schemeClr val="tx1"/>
                </a:solidFill>
                <a:latin typeface="Helvetica" pitchFamily="34" charset="0"/>
              </a:rPr>
              <a:t>submatrix</a:t>
            </a:r>
            <a:r>
              <a:rPr lang="en-US" sz="2400" b="0" dirty="0" smtClean="0">
                <a:solidFill>
                  <a:schemeClr val="tx1"/>
                </a:solidFill>
                <a:latin typeface="Helvetica" pitchFamily="34" charset="0"/>
              </a:rPr>
              <a:t> of C on processor </a:t>
            </a:r>
            <a:r>
              <a:rPr lang="en-US" sz="2400" b="0" dirty="0" err="1" smtClean="0">
                <a:solidFill>
                  <a:schemeClr val="tx1"/>
                </a:solidFill>
                <a:latin typeface="Helvetica" pitchFamily="34" charset="0"/>
              </a:rPr>
              <a:t>P</a:t>
            </a:r>
            <a:r>
              <a:rPr lang="en-US" sz="3200" b="0" baseline="-25000" dirty="0" err="1" smtClean="0">
                <a:solidFill>
                  <a:schemeClr val="tx1"/>
                </a:solidFill>
                <a:latin typeface="Helvetica" pitchFamily="34" charset="0"/>
              </a:rPr>
              <a:t>ij</a:t>
            </a:r>
            <a:endParaRPr lang="en-US" sz="3200" b="0" baseline="-25000" dirty="0">
              <a:solidFill>
                <a:schemeClr val="tx1"/>
              </a:solidFill>
              <a:latin typeface="Helvetica" pitchFamily="34" charset="0"/>
            </a:endParaRPr>
          </a:p>
          <a:p>
            <a:pPr marL="230188" indent="-230188">
              <a:buFontTx/>
              <a:buChar char="•"/>
              <a:defRPr/>
            </a:pPr>
            <a:r>
              <a:rPr lang="en-US" sz="2400" b="0" dirty="0">
                <a:solidFill>
                  <a:schemeClr val="tx1"/>
                </a:solidFill>
                <a:latin typeface="Helvetica" pitchFamily="34" charset="0"/>
              </a:rPr>
              <a:t>  </a:t>
            </a:r>
            <a:r>
              <a:rPr lang="en-US" sz="2400" b="0" dirty="0" smtClean="0">
                <a:solidFill>
                  <a:schemeClr val="tx1"/>
                </a:solidFill>
                <a:latin typeface="Helvetica" pitchFamily="34" charset="0"/>
              </a:rPr>
              <a:t>A(</a:t>
            </a:r>
            <a:r>
              <a:rPr lang="en-US" sz="2400" b="0" dirty="0" err="1" smtClean="0">
                <a:solidFill>
                  <a:schemeClr val="tx1"/>
                </a:solidFill>
                <a:latin typeface="Helvetica" pitchFamily="34" charset="0"/>
              </a:rPr>
              <a:t>i,k</a:t>
            </a:r>
            <a:r>
              <a:rPr lang="en-US" sz="2400" b="0" dirty="0" smtClean="0">
                <a:solidFill>
                  <a:schemeClr val="tx1"/>
                </a:solidFill>
                <a:latin typeface="Helvetica" pitchFamily="34" charset="0"/>
              </a:rPr>
              <a:t>) is </a:t>
            </a:r>
            <a:r>
              <a:rPr lang="en-US" sz="2400" dirty="0" smtClean="0">
                <a:latin typeface="Helvetica" pitchFamily="34" charset="0"/>
              </a:rPr>
              <a:t> </a:t>
            </a:r>
            <a:r>
              <a:rPr lang="en-US" sz="2400" dirty="0">
                <a:latin typeface="Helvetica" pitchFamily="34" charset="0"/>
              </a:rPr>
              <a:t>n/P</a:t>
            </a:r>
            <a:r>
              <a:rPr lang="en-US" sz="2400" baseline="30000" dirty="0">
                <a:latin typeface="Helvetica" pitchFamily="34" charset="0"/>
              </a:rPr>
              <a:t>1/2 </a:t>
            </a:r>
            <a:r>
              <a:rPr lang="en-US" sz="2400" baseline="30000" dirty="0" smtClean="0">
                <a:latin typeface="Helvetica" pitchFamily="34" charset="0"/>
              </a:rPr>
              <a:t> </a:t>
            </a:r>
            <a:r>
              <a:rPr lang="en-US" sz="2400" dirty="0" smtClean="0">
                <a:latin typeface="Helvetica" pitchFamily="34" charset="0"/>
              </a:rPr>
              <a:t>x  b   </a:t>
            </a:r>
            <a:r>
              <a:rPr lang="en-US" sz="2400" dirty="0" err="1" smtClean="0">
                <a:latin typeface="Helvetica" pitchFamily="34" charset="0"/>
              </a:rPr>
              <a:t>submatrix</a:t>
            </a:r>
            <a:r>
              <a:rPr lang="en-US" sz="2400" dirty="0" smtClean="0">
                <a:latin typeface="Helvetica" pitchFamily="34" charset="0"/>
              </a:rPr>
              <a:t> of A</a:t>
            </a:r>
          </a:p>
          <a:p>
            <a:pPr marL="230188" indent="-230188">
              <a:buFontTx/>
              <a:buChar char="•"/>
              <a:defRPr/>
            </a:pPr>
            <a:r>
              <a:rPr lang="en-US" sz="2400" dirty="0" smtClean="0">
                <a:latin typeface="Helvetica" pitchFamily="34" charset="0"/>
              </a:rPr>
              <a:t>  B(</a:t>
            </a:r>
            <a:r>
              <a:rPr lang="en-US" sz="2400" dirty="0" err="1" smtClean="0">
                <a:latin typeface="Helvetica" pitchFamily="34" charset="0"/>
              </a:rPr>
              <a:t>k,j</a:t>
            </a:r>
            <a:r>
              <a:rPr lang="en-US" sz="2400" dirty="0" smtClean="0">
                <a:latin typeface="Helvetica" pitchFamily="34" charset="0"/>
              </a:rPr>
              <a:t>) is  b  x  </a:t>
            </a:r>
            <a:r>
              <a:rPr lang="en-US" sz="2400" dirty="0">
                <a:latin typeface="Helvetica" pitchFamily="34" charset="0"/>
              </a:rPr>
              <a:t>n/P</a:t>
            </a:r>
            <a:r>
              <a:rPr lang="en-US" sz="2400" baseline="30000" dirty="0">
                <a:latin typeface="Helvetica" pitchFamily="34" charset="0"/>
              </a:rPr>
              <a:t>1/2 </a:t>
            </a:r>
            <a:r>
              <a:rPr lang="en-US" sz="2400" baseline="30000" dirty="0" smtClean="0">
                <a:latin typeface="Helvetica" pitchFamily="34" charset="0"/>
              </a:rPr>
              <a:t>  </a:t>
            </a:r>
            <a:r>
              <a:rPr lang="en-US" sz="2400" dirty="0" err="1" smtClean="0">
                <a:latin typeface="Helvetica" pitchFamily="34" charset="0"/>
              </a:rPr>
              <a:t>submatrix</a:t>
            </a:r>
            <a:r>
              <a:rPr lang="en-US" sz="2400" dirty="0" smtClean="0">
                <a:latin typeface="Helvetica" pitchFamily="34" charset="0"/>
              </a:rPr>
              <a:t> of B  </a:t>
            </a:r>
            <a:endParaRPr lang="en-US" sz="2400" b="0" dirty="0">
              <a:solidFill>
                <a:schemeClr val="tx1"/>
              </a:solidFill>
              <a:latin typeface="Helvetica" pitchFamily="34" charset="0"/>
            </a:endParaRPr>
          </a:p>
          <a:p>
            <a:pPr marL="230188" indent="-230188" algn="l">
              <a:buFontTx/>
              <a:buChar char="•"/>
              <a:defRPr/>
            </a:pPr>
            <a:r>
              <a:rPr lang="en-US" sz="2400" b="0" dirty="0" smtClean="0">
                <a:solidFill>
                  <a:schemeClr val="tx1"/>
                </a:solidFill>
                <a:latin typeface="Helvetica" pitchFamily="34" charset="0"/>
              </a:rPr>
              <a:t> </a:t>
            </a:r>
            <a:r>
              <a:rPr lang="en-US" sz="2400" b="0" dirty="0">
                <a:solidFill>
                  <a:srgbClr val="006600"/>
                </a:solidFill>
                <a:latin typeface="Helvetica" pitchFamily="34" charset="0"/>
              </a:rPr>
              <a:t>C(</a:t>
            </a:r>
            <a:r>
              <a:rPr lang="en-US" sz="2400" b="0" dirty="0" err="1">
                <a:solidFill>
                  <a:srgbClr val="006600"/>
                </a:solidFill>
                <a:latin typeface="Helvetica" pitchFamily="34" charset="0"/>
              </a:rPr>
              <a:t>i,j</a:t>
            </a:r>
            <a:r>
              <a:rPr lang="en-US" sz="2400" b="0" dirty="0">
                <a:solidFill>
                  <a:srgbClr val="006600"/>
                </a:solidFill>
                <a:latin typeface="Helvetica" pitchFamily="34" charset="0"/>
              </a:rPr>
              <a:t>)</a:t>
            </a:r>
            <a:r>
              <a:rPr lang="en-US" sz="2400" b="0" dirty="0">
                <a:solidFill>
                  <a:schemeClr val="tx1"/>
                </a:solidFill>
                <a:latin typeface="Helvetica" pitchFamily="34" charset="0"/>
              </a:rPr>
              <a:t> = </a:t>
            </a:r>
            <a:r>
              <a:rPr lang="en-US" sz="2400" b="0" dirty="0">
                <a:solidFill>
                  <a:srgbClr val="006600"/>
                </a:solidFill>
                <a:latin typeface="Helvetica" pitchFamily="34" charset="0"/>
              </a:rPr>
              <a:t>C(</a:t>
            </a:r>
            <a:r>
              <a:rPr lang="en-US" sz="2400" b="0" dirty="0" err="1">
                <a:solidFill>
                  <a:srgbClr val="006600"/>
                </a:solidFill>
                <a:latin typeface="Helvetica" pitchFamily="34" charset="0"/>
              </a:rPr>
              <a:t>i,j</a:t>
            </a:r>
            <a:r>
              <a:rPr lang="en-US" sz="2400" b="0" dirty="0">
                <a:solidFill>
                  <a:srgbClr val="006600"/>
                </a:solidFill>
                <a:latin typeface="Helvetica" pitchFamily="34" charset="0"/>
              </a:rPr>
              <a:t>)</a:t>
            </a:r>
            <a:r>
              <a:rPr lang="en-US" sz="2400" b="0" dirty="0">
                <a:solidFill>
                  <a:schemeClr val="tx1"/>
                </a:solidFill>
                <a:latin typeface="Helvetica" pitchFamily="34" charset="0"/>
              </a:rPr>
              <a:t> + </a:t>
            </a:r>
            <a:r>
              <a:rPr lang="en-US" sz="2400" b="0" dirty="0" err="1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en-US" sz="3200" baseline="-14000" dirty="0" err="1">
                <a:solidFill>
                  <a:schemeClr val="tx1"/>
                </a:solidFill>
                <a:latin typeface="Helvetica" pitchFamily="34" charset="0"/>
              </a:rPr>
              <a:t>k</a:t>
            </a:r>
            <a:r>
              <a:rPr lang="en-US" sz="2400" b="0" dirty="0">
                <a:solidFill>
                  <a:schemeClr val="tx1"/>
                </a:solidFill>
                <a:latin typeface="Helvetica" pitchFamily="34" charset="0"/>
              </a:rPr>
              <a:t> </a:t>
            </a:r>
            <a:r>
              <a:rPr lang="en-US" sz="2400" b="0" dirty="0">
                <a:solidFill>
                  <a:srgbClr val="FF0000"/>
                </a:solidFill>
                <a:latin typeface="Helvetica" pitchFamily="34" charset="0"/>
              </a:rPr>
              <a:t>A(</a:t>
            </a:r>
            <a:r>
              <a:rPr lang="en-US" sz="2400" b="0" dirty="0" err="1">
                <a:solidFill>
                  <a:srgbClr val="FF0000"/>
                </a:solidFill>
                <a:latin typeface="Helvetica" pitchFamily="34" charset="0"/>
              </a:rPr>
              <a:t>i,k</a:t>
            </a:r>
            <a:r>
              <a:rPr lang="en-US" sz="2400" b="0" dirty="0">
                <a:solidFill>
                  <a:srgbClr val="FF0000"/>
                </a:solidFill>
                <a:latin typeface="Helvetica" pitchFamily="34" charset="0"/>
              </a:rPr>
              <a:t>)</a:t>
            </a:r>
            <a:r>
              <a:rPr lang="en-US" sz="2400" b="0" dirty="0">
                <a:solidFill>
                  <a:schemeClr val="tx1"/>
                </a:solidFill>
                <a:latin typeface="Helvetica" pitchFamily="34" charset="0"/>
              </a:rPr>
              <a:t>*</a:t>
            </a:r>
            <a:r>
              <a:rPr lang="en-US" sz="2400" b="0" dirty="0">
                <a:solidFill>
                  <a:srgbClr val="0000FF"/>
                </a:solidFill>
                <a:latin typeface="Helvetica" pitchFamily="34" charset="0"/>
              </a:rPr>
              <a:t>B(</a:t>
            </a:r>
            <a:r>
              <a:rPr lang="en-US" sz="2400" b="0" dirty="0" err="1">
                <a:solidFill>
                  <a:srgbClr val="0000FF"/>
                </a:solidFill>
                <a:latin typeface="Helvetica" pitchFamily="34" charset="0"/>
              </a:rPr>
              <a:t>k,j</a:t>
            </a:r>
            <a:r>
              <a:rPr lang="en-US" sz="2400" b="0" dirty="0" smtClean="0">
                <a:solidFill>
                  <a:srgbClr val="0000FF"/>
                </a:solidFill>
                <a:latin typeface="Helvetica" pitchFamily="34" charset="0"/>
              </a:rPr>
              <a:t>) </a:t>
            </a:r>
          </a:p>
          <a:p>
            <a:pPr marL="687388" lvl="1" indent="-230188">
              <a:buFontTx/>
              <a:buChar char="•"/>
              <a:defRPr/>
            </a:pPr>
            <a:r>
              <a:rPr lang="en-US" sz="2400" b="0" dirty="0" smtClean="0">
                <a:latin typeface="Helvetica" pitchFamily="34" charset="0"/>
              </a:rPr>
              <a:t>summation over </a:t>
            </a:r>
            <a:r>
              <a:rPr lang="en-US" sz="2400" b="0" dirty="0" err="1" smtClean="0">
                <a:latin typeface="Helvetica" pitchFamily="34" charset="0"/>
              </a:rPr>
              <a:t>submatrices</a:t>
            </a:r>
            <a:endParaRPr lang="en-US" sz="2400" b="0" dirty="0">
              <a:latin typeface="Helvetica" pitchFamily="34" charset="0"/>
            </a:endParaRPr>
          </a:p>
          <a:p>
            <a:pPr marL="230188" indent="-230188" algn="l">
              <a:buFontTx/>
              <a:buChar char="•"/>
              <a:defRPr/>
            </a:pPr>
            <a:r>
              <a:rPr lang="en-US" sz="2400" b="0" dirty="0" smtClean="0">
                <a:solidFill>
                  <a:schemeClr val="tx1"/>
                </a:solidFill>
                <a:latin typeface="Helvetica" pitchFamily="34" charset="0"/>
              </a:rPr>
              <a:t>  Need not be square processor grid </a:t>
            </a:r>
            <a:endParaRPr lang="en-US" sz="2400" b="0" dirty="0">
              <a:solidFill>
                <a:schemeClr val="tx1"/>
              </a:solidFill>
              <a:latin typeface="Helvetic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15939" y="838201"/>
            <a:ext cx="7335837" cy="2130425"/>
            <a:chOff x="515938" y="612775"/>
            <a:chExt cx="7335837" cy="2130425"/>
          </a:xfrm>
        </p:grpSpPr>
        <p:grpSp>
          <p:nvGrpSpPr>
            <p:cNvPr id="58372" name="Group 3"/>
            <p:cNvGrpSpPr>
              <a:grpSpLocks/>
            </p:cNvGrpSpPr>
            <p:nvPr/>
          </p:nvGrpSpPr>
          <p:grpSpPr bwMode="auto">
            <a:xfrm>
              <a:off x="1447800" y="990600"/>
              <a:ext cx="1828800" cy="1752600"/>
              <a:chOff x="960" y="528"/>
              <a:chExt cx="1152" cy="1104"/>
            </a:xfrm>
          </p:grpSpPr>
          <p:sp>
            <p:nvSpPr>
              <p:cNvPr id="58412" name="Rectangle 4"/>
              <p:cNvSpPr>
                <a:spLocks noChangeArrowheads="1"/>
              </p:cNvSpPr>
              <p:nvPr/>
            </p:nvSpPr>
            <p:spPr bwMode="auto">
              <a:xfrm>
                <a:off x="960" y="528"/>
                <a:ext cx="1152" cy="110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8413" name="Line 5"/>
              <p:cNvSpPr>
                <a:spLocks noChangeShapeType="1"/>
              </p:cNvSpPr>
              <p:nvPr/>
            </p:nvSpPr>
            <p:spPr bwMode="auto">
              <a:xfrm>
                <a:off x="960" y="1056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8414" name="Line 6"/>
              <p:cNvSpPr>
                <a:spLocks noChangeShapeType="1"/>
              </p:cNvSpPr>
              <p:nvPr/>
            </p:nvSpPr>
            <p:spPr bwMode="auto">
              <a:xfrm>
                <a:off x="960" y="768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8415" name="Line 7"/>
              <p:cNvSpPr>
                <a:spLocks noChangeShapeType="1"/>
              </p:cNvSpPr>
              <p:nvPr/>
            </p:nvSpPr>
            <p:spPr bwMode="auto">
              <a:xfrm>
                <a:off x="960" y="1344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8416" name="Line 8"/>
              <p:cNvSpPr>
                <a:spLocks noChangeShapeType="1"/>
              </p:cNvSpPr>
              <p:nvPr/>
            </p:nvSpPr>
            <p:spPr bwMode="auto">
              <a:xfrm>
                <a:off x="1536" y="528"/>
                <a:ext cx="0" cy="110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8417" name="Line 9"/>
              <p:cNvSpPr>
                <a:spLocks noChangeShapeType="1"/>
              </p:cNvSpPr>
              <p:nvPr/>
            </p:nvSpPr>
            <p:spPr bwMode="auto">
              <a:xfrm>
                <a:off x="1248" y="528"/>
                <a:ext cx="0" cy="110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8418" name="Line 10"/>
              <p:cNvSpPr>
                <a:spLocks noChangeShapeType="1"/>
              </p:cNvSpPr>
              <p:nvPr/>
            </p:nvSpPr>
            <p:spPr bwMode="auto">
              <a:xfrm>
                <a:off x="1824" y="528"/>
                <a:ext cx="0" cy="110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grpSp>
          <p:nvGrpSpPr>
            <p:cNvPr id="58373" name="Group 11"/>
            <p:cNvGrpSpPr>
              <a:grpSpLocks/>
            </p:cNvGrpSpPr>
            <p:nvPr/>
          </p:nvGrpSpPr>
          <p:grpSpPr bwMode="auto">
            <a:xfrm>
              <a:off x="3733800" y="990600"/>
              <a:ext cx="1828800" cy="1752600"/>
              <a:chOff x="960" y="528"/>
              <a:chExt cx="1152" cy="1104"/>
            </a:xfrm>
          </p:grpSpPr>
          <p:sp>
            <p:nvSpPr>
              <p:cNvPr id="58405" name="Rectangle 12"/>
              <p:cNvSpPr>
                <a:spLocks noChangeArrowheads="1"/>
              </p:cNvSpPr>
              <p:nvPr/>
            </p:nvSpPr>
            <p:spPr bwMode="auto">
              <a:xfrm>
                <a:off x="960" y="528"/>
                <a:ext cx="1152" cy="110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8406" name="Line 13"/>
              <p:cNvSpPr>
                <a:spLocks noChangeShapeType="1"/>
              </p:cNvSpPr>
              <p:nvPr/>
            </p:nvSpPr>
            <p:spPr bwMode="auto">
              <a:xfrm>
                <a:off x="960" y="1056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8407" name="Line 14"/>
              <p:cNvSpPr>
                <a:spLocks noChangeShapeType="1"/>
              </p:cNvSpPr>
              <p:nvPr/>
            </p:nvSpPr>
            <p:spPr bwMode="auto">
              <a:xfrm>
                <a:off x="960" y="768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8408" name="Line 15"/>
              <p:cNvSpPr>
                <a:spLocks noChangeShapeType="1"/>
              </p:cNvSpPr>
              <p:nvPr/>
            </p:nvSpPr>
            <p:spPr bwMode="auto">
              <a:xfrm>
                <a:off x="960" y="1344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8409" name="Line 16"/>
              <p:cNvSpPr>
                <a:spLocks noChangeShapeType="1"/>
              </p:cNvSpPr>
              <p:nvPr/>
            </p:nvSpPr>
            <p:spPr bwMode="auto">
              <a:xfrm>
                <a:off x="1536" y="528"/>
                <a:ext cx="0" cy="110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8410" name="Line 17"/>
              <p:cNvSpPr>
                <a:spLocks noChangeShapeType="1"/>
              </p:cNvSpPr>
              <p:nvPr/>
            </p:nvSpPr>
            <p:spPr bwMode="auto">
              <a:xfrm>
                <a:off x="1248" y="528"/>
                <a:ext cx="0" cy="110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8411" name="Line 18"/>
              <p:cNvSpPr>
                <a:spLocks noChangeShapeType="1"/>
              </p:cNvSpPr>
              <p:nvPr/>
            </p:nvSpPr>
            <p:spPr bwMode="auto">
              <a:xfrm>
                <a:off x="1824" y="528"/>
                <a:ext cx="0" cy="110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sp>
          <p:nvSpPr>
            <p:cNvPr id="58374" name="Rectangle 19"/>
            <p:cNvSpPr>
              <a:spLocks noChangeArrowheads="1"/>
            </p:cNvSpPr>
            <p:nvPr/>
          </p:nvSpPr>
          <p:spPr bwMode="auto">
            <a:xfrm>
              <a:off x="6019800" y="990600"/>
              <a:ext cx="1828800" cy="1752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8375" name="Line 20"/>
            <p:cNvSpPr>
              <a:spLocks noChangeShapeType="1"/>
            </p:cNvSpPr>
            <p:nvPr/>
          </p:nvSpPr>
          <p:spPr bwMode="auto">
            <a:xfrm>
              <a:off x="6019800" y="1828800"/>
              <a:ext cx="1828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8376" name="Line 21"/>
            <p:cNvSpPr>
              <a:spLocks noChangeShapeType="1"/>
            </p:cNvSpPr>
            <p:nvPr/>
          </p:nvSpPr>
          <p:spPr bwMode="auto">
            <a:xfrm>
              <a:off x="6019800" y="1371600"/>
              <a:ext cx="1828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8377" name="Line 22"/>
            <p:cNvSpPr>
              <a:spLocks noChangeShapeType="1"/>
            </p:cNvSpPr>
            <p:nvPr/>
          </p:nvSpPr>
          <p:spPr bwMode="auto">
            <a:xfrm>
              <a:off x="6019800" y="2286000"/>
              <a:ext cx="1828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8378" name="Line 23"/>
            <p:cNvSpPr>
              <a:spLocks noChangeShapeType="1"/>
            </p:cNvSpPr>
            <p:nvPr/>
          </p:nvSpPr>
          <p:spPr bwMode="auto">
            <a:xfrm>
              <a:off x="6934200" y="990600"/>
              <a:ext cx="0" cy="1752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8379" name="Line 24"/>
            <p:cNvSpPr>
              <a:spLocks noChangeShapeType="1"/>
            </p:cNvSpPr>
            <p:nvPr/>
          </p:nvSpPr>
          <p:spPr bwMode="auto">
            <a:xfrm>
              <a:off x="6477000" y="990600"/>
              <a:ext cx="0" cy="1752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8380" name="Line 25"/>
            <p:cNvSpPr>
              <a:spLocks noChangeShapeType="1"/>
            </p:cNvSpPr>
            <p:nvPr/>
          </p:nvSpPr>
          <p:spPr bwMode="auto">
            <a:xfrm>
              <a:off x="7391400" y="990600"/>
              <a:ext cx="0" cy="1752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8381" name="Text Box 26"/>
            <p:cNvSpPr txBox="1">
              <a:spLocks noChangeArrowheads="1"/>
            </p:cNvSpPr>
            <p:nvPr/>
          </p:nvSpPr>
          <p:spPr bwMode="auto">
            <a:xfrm>
              <a:off x="3336925" y="1563688"/>
              <a:ext cx="30444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en-US" sz="2400">
                  <a:solidFill>
                    <a:schemeClr val="tx1"/>
                  </a:solidFill>
                </a:rPr>
                <a:t>*</a:t>
              </a:r>
            </a:p>
          </p:txBody>
        </p:sp>
        <p:sp>
          <p:nvSpPr>
            <p:cNvPr id="58382" name="Text Box 27"/>
            <p:cNvSpPr txBox="1">
              <a:spLocks noChangeArrowheads="1"/>
            </p:cNvSpPr>
            <p:nvPr/>
          </p:nvSpPr>
          <p:spPr bwMode="auto">
            <a:xfrm>
              <a:off x="5546724" y="1611313"/>
              <a:ext cx="4057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en-US">
                  <a:solidFill>
                    <a:schemeClr val="tx1"/>
                  </a:solidFill>
                </a:rPr>
                <a:t> =</a:t>
              </a:r>
            </a:p>
          </p:txBody>
        </p:sp>
        <p:sp>
          <p:nvSpPr>
            <p:cNvPr id="58383" name="Text Box 28"/>
            <p:cNvSpPr txBox="1">
              <a:spLocks noChangeArrowheads="1"/>
            </p:cNvSpPr>
            <p:nvPr/>
          </p:nvSpPr>
          <p:spPr bwMode="auto">
            <a:xfrm>
              <a:off x="1127125" y="1865313"/>
              <a:ext cx="2487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en-US" sz="1800">
                  <a:solidFill>
                    <a:schemeClr val="tx1"/>
                  </a:solidFill>
                  <a:latin typeface="Helvetica" charset="0"/>
                </a:rPr>
                <a:t>i</a:t>
              </a:r>
            </a:p>
          </p:txBody>
        </p:sp>
        <p:sp>
          <p:nvSpPr>
            <p:cNvPr id="58384" name="Text Box 29"/>
            <p:cNvSpPr txBox="1">
              <a:spLocks noChangeArrowheads="1"/>
            </p:cNvSpPr>
            <p:nvPr/>
          </p:nvSpPr>
          <p:spPr bwMode="auto">
            <a:xfrm>
              <a:off x="5165724" y="646113"/>
              <a:ext cx="2487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en-US" sz="1800">
                  <a:solidFill>
                    <a:schemeClr val="tx1"/>
                  </a:solidFill>
                  <a:latin typeface="Helvetica" charset="0"/>
                </a:rPr>
                <a:t>j</a:t>
              </a:r>
            </a:p>
          </p:txBody>
        </p:sp>
        <p:sp>
          <p:nvSpPr>
            <p:cNvPr id="58385" name="Text Box 30"/>
            <p:cNvSpPr txBox="1">
              <a:spLocks noChangeArrowheads="1"/>
            </p:cNvSpPr>
            <p:nvPr/>
          </p:nvSpPr>
          <p:spPr bwMode="auto">
            <a:xfrm>
              <a:off x="515938" y="2389188"/>
              <a:ext cx="69762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  <a:latin typeface="Helvetica" charset="0"/>
                </a:rPr>
                <a:t>A(i,k)</a:t>
              </a:r>
            </a:p>
          </p:txBody>
        </p:sp>
        <p:sp>
          <p:nvSpPr>
            <p:cNvPr id="58386" name="Line 31"/>
            <p:cNvSpPr>
              <a:spLocks noChangeShapeType="1"/>
            </p:cNvSpPr>
            <p:nvPr/>
          </p:nvSpPr>
          <p:spPr bwMode="auto">
            <a:xfrm flipV="1">
              <a:off x="1125538" y="2133600"/>
              <a:ext cx="45720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8387" name="Text Box 32"/>
            <p:cNvSpPr txBox="1">
              <a:spLocks noChangeArrowheads="1"/>
            </p:cNvSpPr>
            <p:nvPr/>
          </p:nvSpPr>
          <p:spPr bwMode="auto">
            <a:xfrm>
              <a:off x="1584325" y="646113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en-US" sz="1800">
                  <a:solidFill>
                    <a:schemeClr val="tx1"/>
                  </a:solidFill>
                  <a:latin typeface="Helvetica" charset="0"/>
                </a:rPr>
                <a:t>k</a:t>
              </a:r>
            </a:p>
          </p:txBody>
        </p:sp>
        <p:sp>
          <p:nvSpPr>
            <p:cNvPr id="58388" name="Text Box 33"/>
            <p:cNvSpPr txBox="1">
              <a:spLocks noChangeArrowheads="1"/>
            </p:cNvSpPr>
            <p:nvPr/>
          </p:nvSpPr>
          <p:spPr bwMode="auto">
            <a:xfrm>
              <a:off x="5562600" y="993775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en-US" sz="1800">
                  <a:solidFill>
                    <a:schemeClr val="tx1"/>
                  </a:solidFill>
                  <a:latin typeface="Helvetica" charset="0"/>
                </a:rPr>
                <a:t>k</a:t>
              </a:r>
            </a:p>
          </p:txBody>
        </p:sp>
        <p:sp>
          <p:nvSpPr>
            <p:cNvPr id="58389" name="Text Box 34"/>
            <p:cNvSpPr txBox="1">
              <a:spLocks noChangeArrowheads="1"/>
            </p:cNvSpPr>
            <p:nvPr/>
          </p:nvSpPr>
          <p:spPr bwMode="auto">
            <a:xfrm>
              <a:off x="5486400" y="612775"/>
              <a:ext cx="7617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en-US" sz="1800">
                  <a:solidFill>
                    <a:schemeClr val="tx1"/>
                  </a:solidFill>
                  <a:latin typeface="Helvetica" charset="0"/>
                </a:rPr>
                <a:t>B(k,j)</a:t>
              </a:r>
            </a:p>
          </p:txBody>
        </p:sp>
        <p:sp>
          <p:nvSpPr>
            <p:cNvPr id="58391" name="Line 36"/>
            <p:cNvSpPr>
              <a:spLocks noChangeShapeType="1"/>
            </p:cNvSpPr>
            <p:nvPr/>
          </p:nvSpPr>
          <p:spPr bwMode="auto">
            <a:xfrm flipH="1">
              <a:off x="5334000" y="838200"/>
              <a:ext cx="22860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8392" name="Rectangle 37"/>
            <p:cNvSpPr>
              <a:spLocks noChangeArrowheads="1"/>
            </p:cNvSpPr>
            <p:nvPr/>
          </p:nvSpPr>
          <p:spPr bwMode="auto">
            <a:xfrm flipH="1">
              <a:off x="1584325" y="993775"/>
              <a:ext cx="92075" cy="1749425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58393" name="Group 38"/>
            <p:cNvGrpSpPr>
              <a:grpSpLocks/>
            </p:cNvGrpSpPr>
            <p:nvPr/>
          </p:nvGrpSpPr>
          <p:grpSpPr bwMode="auto">
            <a:xfrm>
              <a:off x="1692275" y="1690688"/>
              <a:ext cx="1393825" cy="385762"/>
              <a:chOff x="1038" y="525"/>
              <a:chExt cx="878" cy="243"/>
            </a:xfrm>
          </p:grpSpPr>
          <p:sp>
            <p:nvSpPr>
              <p:cNvPr id="58402" name="Line 39"/>
              <p:cNvSpPr>
                <a:spLocks noChangeShapeType="1"/>
              </p:cNvSpPr>
              <p:nvPr/>
            </p:nvSpPr>
            <p:spPr bwMode="auto">
              <a:xfrm>
                <a:off x="1056" y="768"/>
                <a:ext cx="31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8403" name="Freeform 40"/>
              <p:cNvSpPr>
                <a:spLocks/>
              </p:cNvSpPr>
              <p:nvPr/>
            </p:nvSpPr>
            <p:spPr bwMode="auto">
              <a:xfrm>
                <a:off x="1042" y="539"/>
                <a:ext cx="604" cy="220"/>
              </a:xfrm>
              <a:custGeom>
                <a:avLst/>
                <a:gdLst>
                  <a:gd name="T0" fmla="*/ 0 w 604"/>
                  <a:gd name="T1" fmla="*/ 220 h 220"/>
                  <a:gd name="T2" fmla="*/ 412 w 604"/>
                  <a:gd name="T3" fmla="*/ 0 h 220"/>
                  <a:gd name="T4" fmla="*/ 604 w 604"/>
                  <a:gd name="T5" fmla="*/ 220 h 220"/>
                  <a:gd name="T6" fmla="*/ 0 60000 65536"/>
                  <a:gd name="T7" fmla="*/ 0 60000 65536"/>
                  <a:gd name="T8" fmla="*/ 0 60000 65536"/>
                  <a:gd name="T9" fmla="*/ 0 w 604"/>
                  <a:gd name="T10" fmla="*/ 0 h 220"/>
                  <a:gd name="T11" fmla="*/ 604 w 604"/>
                  <a:gd name="T12" fmla="*/ 220 h 2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04" h="220">
                    <a:moveTo>
                      <a:pt x="0" y="220"/>
                    </a:moveTo>
                    <a:cubicBezTo>
                      <a:pt x="155" y="110"/>
                      <a:pt x="311" y="0"/>
                      <a:pt x="412" y="0"/>
                    </a:cubicBezTo>
                    <a:cubicBezTo>
                      <a:pt x="513" y="0"/>
                      <a:pt x="558" y="110"/>
                      <a:pt x="604" y="22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8404" name="Freeform 41"/>
              <p:cNvSpPr>
                <a:spLocks/>
              </p:cNvSpPr>
              <p:nvPr/>
            </p:nvSpPr>
            <p:spPr bwMode="auto">
              <a:xfrm>
                <a:off x="1038" y="525"/>
                <a:ext cx="878" cy="220"/>
              </a:xfrm>
              <a:custGeom>
                <a:avLst/>
                <a:gdLst>
                  <a:gd name="T0" fmla="*/ 0 w 604"/>
                  <a:gd name="T1" fmla="*/ 220 h 220"/>
                  <a:gd name="T2" fmla="*/ 8216 w 604"/>
                  <a:gd name="T3" fmla="*/ 0 h 220"/>
                  <a:gd name="T4" fmla="*/ 12041 w 604"/>
                  <a:gd name="T5" fmla="*/ 220 h 220"/>
                  <a:gd name="T6" fmla="*/ 0 60000 65536"/>
                  <a:gd name="T7" fmla="*/ 0 60000 65536"/>
                  <a:gd name="T8" fmla="*/ 0 60000 65536"/>
                  <a:gd name="T9" fmla="*/ 0 w 604"/>
                  <a:gd name="T10" fmla="*/ 0 h 220"/>
                  <a:gd name="T11" fmla="*/ 604 w 604"/>
                  <a:gd name="T12" fmla="*/ 220 h 2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04" h="220">
                    <a:moveTo>
                      <a:pt x="0" y="220"/>
                    </a:moveTo>
                    <a:cubicBezTo>
                      <a:pt x="155" y="110"/>
                      <a:pt x="311" y="0"/>
                      <a:pt x="412" y="0"/>
                    </a:cubicBezTo>
                    <a:cubicBezTo>
                      <a:pt x="513" y="0"/>
                      <a:pt x="558" y="110"/>
                      <a:pt x="604" y="22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  <p:sp>
          <p:nvSpPr>
            <p:cNvPr id="58394" name="Rectangle 42"/>
            <p:cNvSpPr>
              <a:spLocks noChangeArrowheads="1"/>
            </p:cNvSpPr>
            <p:nvPr/>
          </p:nvSpPr>
          <p:spPr bwMode="auto">
            <a:xfrm>
              <a:off x="3733800" y="1112838"/>
              <a:ext cx="1828800" cy="106362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8395" name="Rectangle 43"/>
            <p:cNvSpPr>
              <a:spLocks noChangeArrowheads="1"/>
            </p:cNvSpPr>
            <p:nvPr/>
          </p:nvSpPr>
          <p:spPr bwMode="auto">
            <a:xfrm>
              <a:off x="7388225" y="1828800"/>
              <a:ext cx="463550" cy="465138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400" b="0">
                  <a:solidFill>
                    <a:schemeClr val="tx1"/>
                  </a:solidFill>
                </a:rPr>
                <a:t>C(i,j)</a:t>
              </a:r>
            </a:p>
          </p:txBody>
        </p:sp>
        <p:sp>
          <p:nvSpPr>
            <p:cNvPr id="58396" name="Rectangle 44"/>
            <p:cNvSpPr>
              <a:spLocks noChangeArrowheads="1"/>
            </p:cNvSpPr>
            <p:nvPr/>
          </p:nvSpPr>
          <p:spPr bwMode="auto">
            <a:xfrm>
              <a:off x="7388225" y="1730375"/>
              <a:ext cx="463550" cy="98425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8397" name="Rectangle 45"/>
            <p:cNvSpPr>
              <a:spLocks noChangeArrowheads="1"/>
            </p:cNvSpPr>
            <p:nvPr/>
          </p:nvSpPr>
          <p:spPr bwMode="auto">
            <a:xfrm flipH="1">
              <a:off x="7296150" y="1828800"/>
              <a:ext cx="95250" cy="4572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58398" name="Group 46"/>
            <p:cNvGrpSpPr>
              <a:grpSpLocks/>
            </p:cNvGrpSpPr>
            <p:nvPr/>
          </p:nvGrpSpPr>
          <p:grpSpPr bwMode="auto">
            <a:xfrm rot="5400000">
              <a:off x="4802981" y="1726407"/>
              <a:ext cx="1393825" cy="385762"/>
              <a:chOff x="1038" y="525"/>
              <a:chExt cx="878" cy="243"/>
            </a:xfrm>
          </p:grpSpPr>
          <p:sp>
            <p:nvSpPr>
              <p:cNvPr id="58399" name="Line 47"/>
              <p:cNvSpPr>
                <a:spLocks noChangeShapeType="1"/>
              </p:cNvSpPr>
              <p:nvPr/>
            </p:nvSpPr>
            <p:spPr bwMode="auto">
              <a:xfrm>
                <a:off x="1056" y="768"/>
                <a:ext cx="31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8400" name="Freeform 48"/>
              <p:cNvSpPr>
                <a:spLocks/>
              </p:cNvSpPr>
              <p:nvPr/>
            </p:nvSpPr>
            <p:spPr bwMode="auto">
              <a:xfrm>
                <a:off x="1042" y="539"/>
                <a:ext cx="604" cy="220"/>
              </a:xfrm>
              <a:custGeom>
                <a:avLst/>
                <a:gdLst>
                  <a:gd name="T0" fmla="*/ 0 w 604"/>
                  <a:gd name="T1" fmla="*/ 220 h 220"/>
                  <a:gd name="T2" fmla="*/ 412 w 604"/>
                  <a:gd name="T3" fmla="*/ 0 h 220"/>
                  <a:gd name="T4" fmla="*/ 604 w 604"/>
                  <a:gd name="T5" fmla="*/ 220 h 220"/>
                  <a:gd name="T6" fmla="*/ 0 60000 65536"/>
                  <a:gd name="T7" fmla="*/ 0 60000 65536"/>
                  <a:gd name="T8" fmla="*/ 0 60000 65536"/>
                  <a:gd name="T9" fmla="*/ 0 w 604"/>
                  <a:gd name="T10" fmla="*/ 0 h 220"/>
                  <a:gd name="T11" fmla="*/ 604 w 604"/>
                  <a:gd name="T12" fmla="*/ 220 h 2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04" h="220">
                    <a:moveTo>
                      <a:pt x="0" y="220"/>
                    </a:moveTo>
                    <a:cubicBezTo>
                      <a:pt x="155" y="110"/>
                      <a:pt x="311" y="0"/>
                      <a:pt x="412" y="0"/>
                    </a:cubicBezTo>
                    <a:cubicBezTo>
                      <a:pt x="513" y="0"/>
                      <a:pt x="558" y="110"/>
                      <a:pt x="604" y="22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8401" name="Freeform 49"/>
              <p:cNvSpPr>
                <a:spLocks/>
              </p:cNvSpPr>
              <p:nvPr/>
            </p:nvSpPr>
            <p:spPr bwMode="auto">
              <a:xfrm>
                <a:off x="1038" y="525"/>
                <a:ext cx="878" cy="220"/>
              </a:xfrm>
              <a:custGeom>
                <a:avLst/>
                <a:gdLst>
                  <a:gd name="T0" fmla="*/ 0 w 604"/>
                  <a:gd name="T1" fmla="*/ 220 h 220"/>
                  <a:gd name="T2" fmla="*/ 8216 w 604"/>
                  <a:gd name="T3" fmla="*/ 0 h 220"/>
                  <a:gd name="T4" fmla="*/ 12041 w 604"/>
                  <a:gd name="T5" fmla="*/ 220 h 220"/>
                  <a:gd name="T6" fmla="*/ 0 60000 65536"/>
                  <a:gd name="T7" fmla="*/ 0 60000 65536"/>
                  <a:gd name="T8" fmla="*/ 0 60000 65536"/>
                  <a:gd name="T9" fmla="*/ 0 w 604"/>
                  <a:gd name="T10" fmla="*/ 0 h 220"/>
                  <a:gd name="T11" fmla="*/ 604 w 604"/>
                  <a:gd name="T12" fmla="*/ 220 h 2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04" h="220">
                    <a:moveTo>
                      <a:pt x="0" y="220"/>
                    </a:moveTo>
                    <a:cubicBezTo>
                      <a:pt x="155" y="110"/>
                      <a:pt x="311" y="0"/>
                      <a:pt x="412" y="0"/>
                    </a:cubicBezTo>
                    <a:cubicBezTo>
                      <a:pt x="513" y="0"/>
                      <a:pt x="558" y="110"/>
                      <a:pt x="604" y="22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451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643688" y="6335713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fld id="{499C425B-940E-4BEB-BD0A-E0B0176C0AFA}" type="slidenum">
              <a:rPr lang="en-US" sz="1400" b="0" smtClean="0">
                <a:solidFill>
                  <a:schemeClr val="tx1"/>
                </a:solidFill>
                <a:latin typeface="Helvetica" charset="0"/>
              </a:rPr>
              <a:pPr algn="ctr"/>
              <a:t>33</a:t>
            </a:fld>
            <a:endParaRPr lang="en-US" sz="1400" b="0" smtClean="0">
              <a:solidFill>
                <a:schemeClr val="tx1"/>
              </a:solidFill>
              <a:latin typeface="Helvetica" charset="0"/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1" y="187326"/>
            <a:ext cx="8610600" cy="422275"/>
          </a:xfrm>
        </p:spPr>
        <p:txBody>
          <a:bodyPr>
            <a:normAutofit fontScale="90000"/>
          </a:bodyPr>
          <a:lstStyle/>
          <a:p>
            <a:r>
              <a:rPr lang="en-US" dirty="0"/>
              <a:t>SUMMA– n x n </a:t>
            </a:r>
            <a:r>
              <a:rPr lang="en-US" dirty="0" err="1"/>
              <a:t>matmul</a:t>
            </a:r>
            <a:r>
              <a:rPr lang="en-US" dirty="0"/>
              <a:t> on P</a:t>
            </a:r>
            <a:r>
              <a:rPr lang="en-US" baseline="30000" dirty="0"/>
              <a:t>1/2 </a:t>
            </a:r>
            <a:r>
              <a:rPr lang="en-US" dirty="0"/>
              <a:t>x P</a:t>
            </a:r>
            <a:r>
              <a:rPr lang="en-US" baseline="30000" dirty="0"/>
              <a:t>1/2 </a:t>
            </a:r>
            <a:r>
              <a:rPr lang="en-US" dirty="0"/>
              <a:t>grid </a:t>
            </a:r>
            <a:endParaRPr lang="en-US" dirty="0" smtClean="0"/>
          </a:p>
        </p:txBody>
      </p:sp>
      <p:sp>
        <p:nvSpPr>
          <p:cNvPr id="59396" name="Text Box 3"/>
          <p:cNvSpPr txBox="1">
            <a:spLocks noChangeArrowheads="1"/>
          </p:cNvSpPr>
          <p:nvPr/>
        </p:nvSpPr>
        <p:spPr bwMode="auto">
          <a:xfrm>
            <a:off x="9372600" y="3048000"/>
            <a:ext cx="7959725" cy="357020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25000"/>
              </a:spcBef>
            </a:pPr>
            <a:r>
              <a:rPr lang="en-US" dirty="0">
                <a:solidFill>
                  <a:schemeClr val="tx1"/>
                </a:solidFill>
              </a:rPr>
              <a:t>For k=0 to n-1     </a:t>
            </a:r>
            <a:r>
              <a:rPr lang="en-US" dirty="0">
                <a:solidFill>
                  <a:schemeClr val="accent2"/>
                </a:solidFill>
              </a:rPr>
              <a:t>… </a:t>
            </a:r>
            <a:r>
              <a:rPr lang="en-US" dirty="0">
                <a:solidFill>
                  <a:srgbClr val="7030A0"/>
                </a:solidFill>
              </a:rPr>
              <a:t>or n/b-1 where b is the block size </a:t>
            </a:r>
          </a:p>
          <a:p>
            <a:pPr algn="l">
              <a:spcBef>
                <a:spcPct val="25000"/>
              </a:spcBef>
            </a:pPr>
            <a:r>
              <a:rPr lang="en-US" dirty="0">
                <a:solidFill>
                  <a:srgbClr val="7030A0"/>
                </a:solidFill>
              </a:rPr>
              <a:t>                            …  = # cols in A(</a:t>
            </a:r>
            <a:r>
              <a:rPr lang="en-US" dirty="0" err="1">
                <a:solidFill>
                  <a:srgbClr val="7030A0"/>
                </a:solidFill>
              </a:rPr>
              <a:t>i,k</a:t>
            </a:r>
            <a:r>
              <a:rPr lang="en-US" dirty="0">
                <a:solidFill>
                  <a:srgbClr val="7030A0"/>
                </a:solidFill>
              </a:rPr>
              <a:t>) and # rows in B(</a:t>
            </a:r>
            <a:r>
              <a:rPr lang="en-US" dirty="0" err="1">
                <a:solidFill>
                  <a:srgbClr val="7030A0"/>
                </a:solidFill>
              </a:rPr>
              <a:t>k,j</a:t>
            </a:r>
            <a:r>
              <a:rPr lang="en-US" dirty="0">
                <a:solidFill>
                  <a:srgbClr val="7030A0"/>
                </a:solidFill>
              </a:rPr>
              <a:t>) </a:t>
            </a:r>
          </a:p>
          <a:p>
            <a:pPr algn="l">
              <a:spcBef>
                <a:spcPct val="25000"/>
              </a:spcBef>
            </a:pPr>
            <a:r>
              <a:rPr lang="en-US" dirty="0">
                <a:solidFill>
                  <a:schemeClr val="tx1"/>
                </a:solidFill>
              </a:rPr>
              <a:t>     for all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= 1 to </a:t>
            </a:r>
            <a:r>
              <a:rPr lang="en-US" dirty="0" err="1">
                <a:solidFill>
                  <a:schemeClr val="tx1"/>
                </a:solidFill>
              </a:rPr>
              <a:t>p</a:t>
            </a:r>
            <a:r>
              <a:rPr lang="en-US" sz="3200" baseline="-16000" dirty="0" err="1">
                <a:solidFill>
                  <a:schemeClr val="tx1"/>
                </a:solidFill>
              </a:rPr>
              <a:t>r</a:t>
            </a:r>
            <a:r>
              <a:rPr lang="en-US" dirty="0">
                <a:solidFill>
                  <a:schemeClr val="tx1"/>
                </a:solidFill>
              </a:rPr>
              <a:t>   </a:t>
            </a:r>
            <a:r>
              <a:rPr lang="en-US" dirty="0">
                <a:solidFill>
                  <a:srgbClr val="7030A0"/>
                </a:solidFill>
              </a:rPr>
              <a:t>… in parallel</a:t>
            </a:r>
          </a:p>
          <a:p>
            <a:pPr algn="l">
              <a:spcBef>
                <a:spcPct val="25000"/>
              </a:spcBef>
            </a:pPr>
            <a:r>
              <a:rPr lang="en-US" dirty="0">
                <a:solidFill>
                  <a:schemeClr val="tx1"/>
                </a:solidFill>
              </a:rPr>
              <a:t>           owner of </a:t>
            </a:r>
            <a:r>
              <a:rPr lang="en-US" dirty="0">
                <a:solidFill>
                  <a:srgbClr val="FF0000"/>
                </a:solidFill>
              </a:rPr>
              <a:t>A(</a:t>
            </a:r>
            <a:r>
              <a:rPr lang="en-US" dirty="0" err="1">
                <a:solidFill>
                  <a:srgbClr val="FF0000"/>
                </a:solidFill>
              </a:rPr>
              <a:t>i,k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en-US" dirty="0">
                <a:solidFill>
                  <a:schemeClr val="tx1"/>
                </a:solidFill>
              </a:rPr>
              <a:t> broadcasts it to whole processor row</a:t>
            </a:r>
          </a:p>
          <a:p>
            <a:pPr algn="l">
              <a:spcBef>
                <a:spcPct val="25000"/>
              </a:spcBef>
            </a:pPr>
            <a:r>
              <a:rPr lang="en-US" dirty="0">
                <a:solidFill>
                  <a:schemeClr val="tx1"/>
                </a:solidFill>
              </a:rPr>
              <a:t>     for all j = 1 to p</a:t>
            </a:r>
            <a:r>
              <a:rPr lang="en-US" sz="3200" baseline="-16000" dirty="0">
                <a:solidFill>
                  <a:schemeClr val="tx1"/>
                </a:solidFill>
              </a:rPr>
              <a:t>c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>
                <a:solidFill>
                  <a:srgbClr val="7030A0"/>
                </a:solidFill>
              </a:rPr>
              <a:t>… in parallel</a:t>
            </a:r>
          </a:p>
          <a:p>
            <a:pPr algn="l">
              <a:spcBef>
                <a:spcPct val="25000"/>
              </a:spcBef>
            </a:pPr>
            <a:r>
              <a:rPr lang="en-US" dirty="0">
                <a:solidFill>
                  <a:schemeClr val="tx1"/>
                </a:solidFill>
              </a:rPr>
              <a:t>            owner of </a:t>
            </a:r>
            <a:r>
              <a:rPr lang="en-US" dirty="0">
                <a:solidFill>
                  <a:srgbClr val="0824F2"/>
                </a:solidFill>
              </a:rPr>
              <a:t>B(</a:t>
            </a:r>
            <a:r>
              <a:rPr lang="en-US" dirty="0" err="1">
                <a:solidFill>
                  <a:srgbClr val="0824F2"/>
                </a:solidFill>
              </a:rPr>
              <a:t>k,j</a:t>
            </a:r>
            <a:r>
              <a:rPr lang="en-US" dirty="0">
                <a:solidFill>
                  <a:srgbClr val="0824F2"/>
                </a:solidFill>
              </a:rPr>
              <a:t>)</a:t>
            </a:r>
            <a:r>
              <a:rPr lang="en-US" dirty="0">
                <a:solidFill>
                  <a:schemeClr val="tx1"/>
                </a:solidFill>
              </a:rPr>
              <a:t> broadcasts it to whole processor column</a:t>
            </a:r>
          </a:p>
          <a:p>
            <a:pPr algn="l">
              <a:spcBef>
                <a:spcPct val="25000"/>
              </a:spcBef>
            </a:pPr>
            <a:r>
              <a:rPr lang="en-US" dirty="0">
                <a:solidFill>
                  <a:schemeClr val="tx1"/>
                </a:solidFill>
              </a:rPr>
              <a:t>     Receive </a:t>
            </a:r>
            <a:r>
              <a:rPr lang="en-US" dirty="0">
                <a:solidFill>
                  <a:srgbClr val="FF0000"/>
                </a:solidFill>
              </a:rPr>
              <a:t>A(</a:t>
            </a:r>
            <a:r>
              <a:rPr lang="en-US" dirty="0" err="1">
                <a:solidFill>
                  <a:srgbClr val="FF0000"/>
                </a:solidFill>
              </a:rPr>
              <a:t>i,k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en-US" dirty="0">
                <a:solidFill>
                  <a:schemeClr val="tx1"/>
                </a:solidFill>
              </a:rPr>
              <a:t> into </a:t>
            </a:r>
            <a:r>
              <a:rPr lang="en-US" dirty="0" err="1">
                <a:solidFill>
                  <a:srgbClr val="FF0000"/>
                </a:solidFill>
              </a:rPr>
              <a:t>Acol</a:t>
            </a:r>
            <a:endParaRPr lang="en-US" dirty="0">
              <a:solidFill>
                <a:srgbClr val="FF0000"/>
              </a:solidFill>
            </a:endParaRPr>
          </a:p>
          <a:p>
            <a:pPr algn="l">
              <a:spcBef>
                <a:spcPct val="25000"/>
              </a:spcBef>
            </a:pPr>
            <a:r>
              <a:rPr lang="en-US" dirty="0">
                <a:solidFill>
                  <a:schemeClr val="tx1"/>
                </a:solidFill>
              </a:rPr>
              <a:t>     Receive </a:t>
            </a:r>
            <a:r>
              <a:rPr lang="en-US" dirty="0">
                <a:solidFill>
                  <a:srgbClr val="0824F2"/>
                </a:solidFill>
              </a:rPr>
              <a:t>B(</a:t>
            </a:r>
            <a:r>
              <a:rPr lang="en-US" dirty="0" err="1">
                <a:solidFill>
                  <a:srgbClr val="0824F2"/>
                </a:solidFill>
              </a:rPr>
              <a:t>k,j</a:t>
            </a:r>
            <a:r>
              <a:rPr lang="en-US" dirty="0">
                <a:solidFill>
                  <a:srgbClr val="0824F2"/>
                </a:solidFill>
              </a:rPr>
              <a:t>)</a:t>
            </a:r>
            <a:r>
              <a:rPr lang="en-US" dirty="0">
                <a:solidFill>
                  <a:schemeClr val="tx1"/>
                </a:solidFill>
              </a:rPr>
              <a:t> into </a:t>
            </a:r>
            <a:r>
              <a:rPr lang="en-US" dirty="0">
                <a:solidFill>
                  <a:srgbClr val="0824F2"/>
                </a:solidFill>
              </a:rPr>
              <a:t>Brow</a:t>
            </a:r>
          </a:p>
          <a:p>
            <a:pPr algn="l">
              <a:spcBef>
                <a:spcPct val="25000"/>
              </a:spcBef>
            </a:pPr>
            <a:r>
              <a:rPr lang="en-US" dirty="0">
                <a:solidFill>
                  <a:schemeClr val="tx1"/>
                </a:solidFill>
              </a:rPr>
              <a:t>     </a:t>
            </a:r>
            <a:r>
              <a:rPr lang="en-US" dirty="0" err="1">
                <a:solidFill>
                  <a:srgbClr val="006600"/>
                </a:solidFill>
              </a:rPr>
              <a:t>C_myproc</a:t>
            </a:r>
            <a:r>
              <a:rPr lang="en-US" dirty="0">
                <a:solidFill>
                  <a:srgbClr val="00CC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 = </a:t>
            </a:r>
            <a:r>
              <a:rPr lang="en-US" dirty="0" err="1">
                <a:solidFill>
                  <a:srgbClr val="006600"/>
                </a:solidFill>
              </a:rPr>
              <a:t>C_myproc</a:t>
            </a:r>
            <a:r>
              <a:rPr lang="en-US" dirty="0">
                <a:solidFill>
                  <a:srgbClr val="00CC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 + </a:t>
            </a:r>
            <a:r>
              <a:rPr lang="en-US" dirty="0" err="1">
                <a:solidFill>
                  <a:srgbClr val="FF0000"/>
                </a:solidFill>
              </a:rPr>
              <a:t>Acol</a:t>
            </a:r>
            <a:r>
              <a:rPr lang="en-US" dirty="0">
                <a:solidFill>
                  <a:schemeClr val="tx1"/>
                </a:solidFill>
              </a:rPr>
              <a:t> * </a:t>
            </a:r>
            <a:r>
              <a:rPr lang="en-US" dirty="0">
                <a:solidFill>
                  <a:srgbClr val="0824F2"/>
                </a:solidFill>
              </a:rPr>
              <a:t>Brow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15939" y="841376"/>
            <a:ext cx="7335837" cy="2130425"/>
            <a:chOff x="515938" y="612775"/>
            <a:chExt cx="7335837" cy="2130425"/>
          </a:xfrm>
        </p:grpSpPr>
        <p:grpSp>
          <p:nvGrpSpPr>
            <p:cNvPr id="59397" name="Group 4"/>
            <p:cNvGrpSpPr>
              <a:grpSpLocks/>
            </p:cNvGrpSpPr>
            <p:nvPr/>
          </p:nvGrpSpPr>
          <p:grpSpPr bwMode="auto">
            <a:xfrm>
              <a:off x="1447800" y="990600"/>
              <a:ext cx="1828800" cy="1752600"/>
              <a:chOff x="960" y="528"/>
              <a:chExt cx="1152" cy="1104"/>
            </a:xfrm>
          </p:grpSpPr>
          <p:sp>
            <p:nvSpPr>
              <p:cNvPr id="59436" name="Rectangle 5"/>
              <p:cNvSpPr>
                <a:spLocks noChangeArrowheads="1"/>
              </p:cNvSpPr>
              <p:nvPr/>
            </p:nvSpPr>
            <p:spPr bwMode="auto">
              <a:xfrm>
                <a:off x="960" y="528"/>
                <a:ext cx="1152" cy="110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9437" name="Line 6"/>
              <p:cNvSpPr>
                <a:spLocks noChangeShapeType="1"/>
              </p:cNvSpPr>
              <p:nvPr/>
            </p:nvSpPr>
            <p:spPr bwMode="auto">
              <a:xfrm>
                <a:off x="960" y="1056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9438" name="Line 7"/>
              <p:cNvSpPr>
                <a:spLocks noChangeShapeType="1"/>
              </p:cNvSpPr>
              <p:nvPr/>
            </p:nvSpPr>
            <p:spPr bwMode="auto">
              <a:xfrm>
                <a:off x="960" y="768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9439" name="Line 8"/>
              <p:cNvSpPr>
                <a:spLocks noChangeShapeType="1"/>
              </p:cNvSpPr>
              <p:nvPr/>
            </p:nvSpPr>
            <p:spPr bwMode="auto">
              <a:xfrm>
                <a:off x="960" y="1344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9440" name="Line 9"/>
              <p:cNvSpPr>
                <a:spLocks noChangeShapeType="1"/>
              </p:cNvSpPr>
              <p:nvPr/>
            </p:nvSpPr>
            <p:spPr bwMode="auto">
              <a:xfrm>
                <a:off x="1536" y="528"/>
                <a:ext cx="0" cy="110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9441" name="Line 10"/>
              <p:cNvSpPr>
                <a:spLocks noChangeShapeType="1"/>
              </p:cNvSpPr>
              <p:nvPr/>
            </p:nvSpPr>
            <p:spPr bwMode="auto">
              <a:xfrm>
                <a:off x="1248" y="528"/>
                <a:ext cx="0" cy="110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9442" name="Line 11"/>
              <p:cNvSpPr>
                <a:spLocks noChangeShapeType="1"/>
              </p:cNvSpPr>
              <p:nvPr/>
            </p:nvSpPr>
            <p:spPr bwMode="auto">
              <a:xfrm>
                <a:off x="1824" y="528"/>
                <a:ext cx="0" cy="110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grpSp>
          <p:nvGrpSpPr>
            <p:cNvPr id="59398" name="Group 12"/>
            <p:cNvGrpSpPr>
              <a:grpSpLocks/>
            </p:cNvGrpSpPr>
            <p:nvPr/>
          </p:nvGrpSpPr>
          <p:grpSpPr bwMode="auto">
            <a:xfrm>
              <a:off x="3733800" y="990600"/>
              <a:ext cx="1828800" cy="1752600"/>
              <a:chOff x="960" y="528"/>
              <a:chExt cx="1152" cy="1104"/>
            </a:xfrm>
          </p:grpSpPr>
          <p:sp>
            <p:nvSpPr>
              <p:cNvPr id="59429" name="Rectangle 13"/>
              <p:cNvSpPr>
                <a:spLocks noChangeArrowheads="1"/>
              </p:cNvSpPr>
              <p:nvPr/>
            </p:nvSpPr>
            <p:spPr bwMode="auto">
              <a:xfrm>
                <a:off x="960" y="528"/>
                <a:ext cx="1152" cy="110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9430" name="Line 14"/>
              <p:cNvSpPr>
                <a:spLocks noChangeShapeType="1"/>
              </p:cNvSpPr>
              <p:nvPr/>
            </p:nvSpPr>
            <p:spPr bwMode="auto">
              <a:xfrm>
                <a:off x="960" y="1056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9431" name="Line 15"/>
              <p:cNvSpPr>
                <a:spLocks noChangeShapeType="1"/>
              </p:cNvSpPr>
              <p:nvPr/>
            </p:nvSpPr>
            <p:spPr bwMode="auto">
              <a:xfrm>
                <a:off x="960" y="768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9432" name="Line 16"/>
              <p:cNvSpPr>
                <a:spLocks noChangeShapeType="1"/>
              </p:cNvSpPr>
              <p:nvPr/>
            </p:nvSpPr>
            <p:spPr bwMode="auto">
              <a:xfrm>
                <a:off x="960" y="1344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9433" name="Line 17"/>
              <p:cNvSpPr>
                <a:spLocks noChangeShapeType="1"/>
              </p:cNvSpPr>
              <p:nvPr/>
            </p:nvSpPr>
            <p:spPr bwMode="auto">
              <a:xfrm>
                <a:off x="1536" y="528"/>
                <a:ext cx="0" cy="110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9434" name="Line 18"/>
              <p:cNvSpPr>
                <a:spLocks noChangeShapeType="1"/>
              </p:cNvSpPr>
              <p:nvPr/>
            </p:nvSpPr>
            <p:spPr bwMode="auto">
              <a:xfrm>
                <a:off x="1248" y="528"/>
                <a:ext cx="0" cy="110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9435" name="Line 19"/>
              <p:cNvSpPr>
                <a:spLocks noChangeShapeType="1"/>
              </p:cNvSpPr>
              <p:nvPr/>
            </p:nvSpPr>
            <p:spPr bwMode="auto">
              <a:xfrm>
                <a:off x="1824" y="528"/>
                <a:ext cx="0" cy="110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sp>
          <p:nvSpPr>
            <p:cNvPr id="59399" name="Rectangle 20"/>
            <p:cNvSpPr>
              <a:spLocks noChangeArrowheads="1"/>
            </p:cNvSpPr>
            <p:nvPr/>
          </p:nvSpPr>
          <p:spPr bwMode="auto">
            <a:xfrm>
              <a:off x="6019800" y="990600"/>
              <a:ext cx="1828800" cy="1752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9400" name="Line 21"/>
            <p:cNvSpPr>
              <a:spLocks noChangeShapeType="1"/>
            </p:cNvSpPr>
            <p:nvPr/>
          </p:nvSpPr>
          <p:spPr bwMode="auto">
            <a:xfrm>
              <a:off x="6019800" y="1828800"/>
              <a:ext cx="1828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9401" name="Line 22"/>
            <p:cNvSpPr>
              <a:spLocks noChangeShapeType="1"/>
            </p:cNvSpPr>
            <p:nvPr/>
          </p:nvSpPr>
          <p:spPr bwMode="auto">
            <a:xfrm>
              <a:off x="6019800" y="1371600"/>
              <a:ext cx="1828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9402" name="Line 23"/>
            <p:cNvSpPr>
              <a:spLocks noChangeShapeType="1"/>
            </p:cNvSpPr>
            <p:nvPr/>
          </p:nvSpPr>
          <p:spPr bwMode="auto">
            <a:xfrm>
              <a:off x="6019800" y="2286000"/>
              <a:ext cx="1828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9403" name="Line 24"/>
            <p:cNvSpPr>
              <a:spLocks noChangeShapeType="1"/>
            </p:cNvSpPr>
            <p:nvPr/>
          </p:nvSpPr>
          <p:spPr bwMode="auto">
            <a:xfrm>
              <a:off x="6934200" y="990600"/>
              <a:ext cx="0" cy="1752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9404" name="Line 25"/>
            <p:cNvSpPr>
              <a:spLocks noChangeShapeType="1"/>
            </p:cNvSpPr>
            <p:nvPr/>
          </p:nvSpPr>
          <p:spPr bwMode="auto">
            <a:xfrm>
              <a:off x="6477000" y="990600"/>
              <a:ext cx="0" cy="1752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9405" name="Line 26"/>
            <p:cNvSpPr>
              <a:spLocks noChangeShapeType="1"/>
            </p:cNvSpPr>
            <p:nvPr/>
          </p:nvSpPr>
          <p:spPr bwMode="auto">
            <a:xfrm>
              <a:off x="7391400" y="990600"/>
              <a:ext cx="0" cy="1752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9406" name="Text Box 27"/>
            <p:cNvSpPr txBox="1">
              <a:spLocks noChangeArrowheads="1"/>
            </p:cNvSpPr>
            <p:nvPr/>
          </p:nvSpPr>
          <p:spPr bwMode="auto">
            <a:xfrm>
              <a:off x="3336925" y="1563688"/>
              <a:ext cx="30444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en-US" sz="2400">
                  <a:solidFill>
                    <a:schemeClr val="tx1"/>
                  </a:solidFill>
                </a:rPr>
                <a:t>*</a:t>
              </a:r>
            </a:p>
          </p:txBody>
        </p:sp>
        <p:sp>
          <p:nvSpPr>
            <p:cNvPr id="59407" name="Text Box 28"/>
            <p:cNvSpPr txBox="1">
              <a:spLocks noChangeArrowheads="1"/>
            </p:cNvSpPr>
            <p:nvPr/>
          </p:nvSpPr>
          <p:spPr bwMode="auto">
            <a:xfrm>
              <a:off x="5546724" y="1611313"/>
              <a:ext cx="4057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en-US">
                  <a:solidFill>
                    <a:schemeClr val="tx1"/>
                  </a:solidFill>
                </a:rPr>
                <a:t> =</a:t>
              </a:r>
            </a:p>
          </p:txBody>
        </p:sp>
        <p:sp>
          <p:nvSpPr>
            <p:cNvPr id="59408" name="Text Box 29"/>
            <p:cNvSpPr txBox="1">
              <a:spLocks noChangeArrowheads="1"/>
            </p:cNvSpPr>
            <p:nvPr/>
          </p:nvSpPr>
          <p:spPr bwMode="auto">
            <a:xfrm>
              <a:off x="1127125" y="1865313"/>
              <a:ext cx="2487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en-US" sz="1800">
                  <a:solidFill>
                    <a:schemeClr val="tx1"/>
                  </a:solidFill>
                  <a:latin typeface="Helvetica" charset="0"/>
                </a:rPr>
                <a:t>i</a:t>
              </a:r>
            </a:p>
          </p:txBody>
        </p:sp>
        <p:sp>
          <p:nvSpPr>
            <p:cNvPr id="59409" name="Text Box 30"/>
            <p:cNvSpPr txBox="1">
              <a:spLocks noChangeArrowheads="1"/>
            </p:cNvSpPr>
            <p:nvPr/>
          </p:nvSpPr>
          <p:spPr bwMode="auto">
            <a:xfrm>
              <a:off x="5165724" y="646113"/>
              <a:ext cx="2487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en-US" sz="1800">
                  <a:solidFill>
                    <a:schemeClr val="tx1"/>
                  </a:solidFill>
                  <a:latin typeface="Helvetica" charset="0"/>
                </a:rPr>
                <a:t>j</a:t>
              </a:r>
            </a:p>
          </p:txBody>
        </p:sp>
        <p:sp>
          <p:nvSpPr>
            <p:cNvPr id="59410" name="Text Box 31"/>
            <p:cNvSpPr txBox="1">
              <a:spLocks noChangeArrowheads="1"/>
            </p:cNvSpPr>
            <p:nvPr/>
          </p:nvSpPr>
          <p:spPr bwMode="auto">
            <a:xfrm>
              <a:off x="515938" y="2389188"/>
              <a:ext cx="69762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  <a:latin typeface="Helvetica" charset="0"/>
                </a:rPr>
                <a:t>A(i,k)</a:t>
              </a:r>
            </a:p>
          </p:txBody>
        </p:sp>
        <p:sp>
          <p:nvSpPr>
            <p:cNvPr id="59411" name="Line 32"/>
            <p:cNvSpPr>
              <a:spLocks noChangeShapeType="1"/>
            </p:cNvSpPr>
            <p:nvPr/>
          </p:nvSpPr>
          <p:spPr bwMode="auto">
            <a:xfrm flipV="1">
              <a:off x="1125538" y="2133600"/>
              <a:ext cx="45720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9412" name="Text Box 33"/>
            <p:cNvSpPr txBox="1">
              <a:spLocks noChangeArrowheads="1"/>
            </p:cNvSpPr>
            <p:nvPr/>
          </p:nvSpPr>
          <p:spPr bwMode="auto">
            <a:xfrm>
              <a:off x="1584325" y="646113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en-US" sz="1800">
                  <a:solidFill>
                    <a:schemeClr val="tx1"/>
                  </a:solidFill>
                  <a:latin typeface="Helvetica" charset="0"/>
                </a:rPr>
                <a:t>k</a:t>
              </a:r>
            </a:p>
          </p:txBody>
        </p:sp>
        <p:sp>
          <p:nvSpPr>
            <p:cNvPr id="59413" name="Text Box 34"/>
            <p:cNvSpPr txBox="1">
              <a:spLocks noChangeArrowheads="1"/>
            </p:cNvSpPr>
            <p:nvPr/>
          </p:nvSpPr>
          <p:spPr bwMode="auto">
            <a:xfrm>
              <a:off x="5562600" y="993775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en-US" sz="1800">
                  <a:solidFill>
                    <a:schemeClr val="tx1"/>
                  </a:solidFill>
                  <a:latin typeface="Helvetica" charset="0"/>
                </a:rPr>
                <a:t>k</a:t>
              </a:r>
            </a:p>
          </p:txBody>
        </p:sp>
        <p:sp>
          <p:nvSpPr>
            <p:cNvPr id="59414" name="Text Box 35"/>
            <p:cNvSpPr txBox="1">
              <a:spLocks noChangeArrowheads="1"/>
            </p:cNvSpPr>
            <p:nvPr/>
          </p:nvSpPr>
          <p:spPr bwMode="auto">
            <a:xfrm>
              <a:off x="5486400" y="612775"/>
              <a:ext cx="7617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en-US" sz="1800">
                  <a:solidFill>
                    <a:schemeClr val="tx1"/>
                  </a:solidFill>
                  <a:latin typeface="Helvetica" charset="0"/>
                </a:rPr>
                <a:t>B(k,j)</a:t>
              </a:r>
            </a:p>
          </p:txBody>
        </p:sp>
        <p:sp>
          <p:nvSpPr>
            <p:cNvPr id="59415" name="Line 36"/>
            <p:cNvSpPr>
              <a:spLocks noChangeShapeType="1"/>
            </p:cNvSpPr>
            <p:nvPr/>
          </p:nvSpPr>
          <p:spPr bwMode="auto">
            <a:xfrm flipH="1">
              <a:off x="5334000" y="838200"/>
              <a:ext cx="22860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9416" name="Rectangle 37"/>
            <p:cNvSpPr>
              <a:spLocks noChangeArrowheads="1"/>
            </p:cNvSpPr>
            <p:nvPr/>
          </p:nvSpPr>
          <p:spPr bwMode="auto">
            <a:xfrm flipH="1">
              <a:off x="1584325" y="993775"/>
              <a:ext cx="92075" cy="1749425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it-IT">
                <a:solidFill>
                  <a:srgbClr val="FF0000"/>
                </a:solidFill>
              </a:endParaRPr>
            </a:p>
          </p:txBody>
        </p:sp>
        <p:grpSp>
          <p:nvGrpSpPr>
            <p:cNvPr id="59417" name="Group 38"/>
            <p:cNvGrpSpPr>
              <a:grpSpLocks/>
            </p:cNvGrpSpPr>
            <p:nvPr/>
          </p:nvGrpSpPr>
          <p:grpSpPr bwMode="auto">
            <a:xfrm>
              <a:off x="1692275" y="1690688"/>
              <a:ext cx="1393825" cy="385762"/>
              <a:chOff x="1038" y="525"/>
              <a:chExt cx="878" cy="243"/>
            </a:xfrm>
          </p:grpSpPr>
          <p:sp>
            <p:nvSpPr>
              <p:cNvPr id="59426" name="Line 39"/>
              <p:cNvSpPr>
                <a:spLocks noChangeShapeType="1"/>
              </p:cNvSpPr>
              <p:nvPr/>
            </p:nvSpPr>
            <p:spPr bwMode="auto">
              <a:xfrm>
                <a:off x="1056" y="768"/>
                <a:ext cx="31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9427" name="Freeform 40"/>
              <p:cNvSpPr>
                <a:spLocks/>
              </p:cNvSpPr>
              <p:nvPr/>
            </p:nvSpPr>
            <p:spPr bwMode="auto">
              <a:xfrm>
                <a:off x="1042" y="539"/>
                <a:ext cx="604" cy="220"/>
              </a:xfrm>
              <a:custGeom>
                <a:avLst/>
                <a:gdLst>
                  <a:gd name="T0" fmla="*/ 0 w 604"/>
                  <a:gd name="T1" fmla="*/ 220 h 220"/>
                  <a:gd name="T2" fmla="*/ 412 w 604"/>
                  <a:gd name="T3" fmla="*/ 0 h 220"/>
                  <a:gd name="T4" fmla="*/ 604 w 604"/>
                  <a:gd name="T5" fmla="*/ 220 h 220"/>
                  <a:gd name="T6" fmla="*/ 0 60000 65536"/>
                  <a:gd name="T7" fmla="*/ 0 60000 65536"/>
                  <a:gd name="T8" fmla="*/ 0 60000 65536"/>
                  <a:gd name="T9" fmla="*/ 0 w 604"/>
                  <a:gd name="T10" fmla="*/ 0 h 220"/>
                  <a:gd name="T11" fmla="*/ 604 w 604"/>
                  <a:gd name="T12" fmla="*/ 220 h 2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04" h="220">
                    <a:moveTo>
                      <a:pt x="0" y="220"/>
                    </a:moveTo>
                    <a:cubicBezTo>
                      <a:pt x="155" y="110"/>
                      <a:pt x="311" y="0"/>
                      <a:pt x="412" y="0"/>
                    </a:cubicBezTo>
                    <a:cubicBezTo>
                      <a:pt x="513" y="0"/>
                      <a:pt x="558" y="110"/>
                      <a:pt x="604" y="22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9428" name="Freeform 41"/>
              <p:cNvSpPr>
                <a:spLocks/>
              </p:cNvSpPr>
              <p:nvPr/>
            </p:nvSpPr>
            <p:spPr bwMode="auto">
              <a:xfrm>
                <a:off x="1038" y="525"/>
                <a:ext cx="878" cy="220"/>
              </a:xfrm>
              <a:custGeom>
                <a:avLst/>
                <a:gdLst>
                  <a:gd name="T0" fmla="*/ 0 w 604"/>
                  <a:gd name="T1" fmla="*/ 220 h 220"/>
                  <a:gd name="T2" fmla="*/ 8216 w 604"/>
                  <a:gd name="T3" fmla="*/ 0 h 220"/>
                  <a:gd name="T4" fmla="*/ 12041 w 604"/>
                  <a:gd name="T5" fmla="*/ 220 h 220"/>
                  <a:gd name="T6" fmla="*/ 0 60000 65536"/>
                  <a:gd name="T7" fmla="*/ 0 60000 65536"/>
                  <a:gd name="T8" fmla="*/ 0 60000 65536"/>
                  <a:gd name="T9" fmla="*/ 0 w 604"/>
                  <a:gd name="T10" fmla="*/ 0 h 220"/>
                  <a:gd name="T11" fmla="*/ 604 w 604"/>
                  <a:gd name="T12" fmla="*/ 220 h 2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04" h="220">
                    <a:moveTo>
                      <a:pt x="0" y="220"/>
                    </a:moveTo>
                    <a:cubicBezTo>
                      <a:pt x="155" y="110"/>
                      <a:pt x="311" y="0"/>
                      <a:pt x="412" y="0"/>
                    </a:cubicBezTo>
                    <a:cubicBezTo>
                      <a:pt x="513" y="0"/>
                      <a:pt x="558" y="110"/>
                      <a:pt x="604" y="22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  <p:sp>
          <p:nvSpPr>
            <p:cNvPr id="59418" name="Rectangle 42"/>
            <p:cNvSpPr>
              <a:spLocks noChangeArrowheads="1"/>
            </p:cNvSpPr>
            <p:nvPr/>
          </p:nvSpPr>
          <p:spPr bwMode="auto">
            <a:xfrm>
              <a:off x="3733800" y="1112838"/>
              <a:ext cx="1828800" cy="106362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9419" name="Rectangle 43"/>
            <p:cNvSpPr>
              <a:spLocks noChangeArrowheads="1"/>
            </p:cNvSpPr>
            <p:nvPr/>
          </p:nvSpPr>
          <p:spPr bwMode="auto">
            <a:xfrm>
              <a:off x="7388225" y="1828800"/>
              <a:ext cx="463550" cy="465138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400" b="0">
                  <a:solidFill>
                    <a:schemeClr val="tx1"/>
                  </a:solidFill>
                </a:rPr>
                <a:t>C(i,j)</a:t>
              </a:r>
            </a:p>
          </p:txBody>
        </p:sp>
        <p:sp>
          <p:nvSpPr>
            <p:cNvPr id="59420" name="Rectangle 44"/>
            <p:cNvSpPr>
              <a:spLocks noChangeArrowheads="1"/>
            </p:cNvSpPr>
            <p:nvPr/>
          </p:nvSpPr>
          <p:spPr bwMode="auto">
            <a:xfrm>
              <a:off x="7388225" y="1730375"/>
              <a:ext cx="463550" cy="98425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9421" name="Rectangle 45"/>
            <p:cNvSpPr>
              <a:spLocks noChangeArrowheads="1"/>
            </p:cNvSpPr>
            <p:nvPr/>
          </p:nvSpPr>
          <p:spPr bwMode="auto">
            <a:xfrm flipH="1">
              <a:off x="7296150" y="1828800"/>
              <a:ext cx="95250" cy="4572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59422" name="Group 46"/>
            <p:cNvGrpSpPr>
              <a:grpSpLocks/>
            </p:cNvGrpSpPr>
            <p:nvPr/>
          </p:nvGrpSpPr>
          <p:grpSpPr bwMode="auto">
            <a:xfrm rot="5400000">
              <a:off x="4802981" y="1726407"/>
              <a:ext cx="1393825" cy="385762"/>
              <a:chOff x="1038" y="525"/>
              <a:chExt cx="878" cy="243"/>
            </a:xfrm>
          </p:grpSpPr>
          <p:sp>
            <p:nvSpPr>
              <p:cNvPr id="59423" name="Line 47"/>
              <p:cNvSpPr>
                <a:spLocks noChangeShapeType="1"/>
              </p:cNvSpPr>
              <p:nvPr/>
            </p:nvSpPr>
            <p:spPr bwMode="auto">
              <a:xfrm>
                <a:off x="1056" y="768"/>
                <a:ext cx="31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9424" name="Freeform 48"/>
              <p:cNvSpPr>
                <a:spLocks/>
              </p:cNvSpPr>
              <p:nvPr/>
            </p:nvSpPr>
            <p:spPr bwMode="auto">
              <a:xfrm>
                <a:off x="1042" y="539"/>
                <a:ext cx="604" cy="220"/>
              </a:xfrm>
              <a:custGeom>
                <a:avLst/>
                <a:gdLst>
                  <a:gd name="T0" fmla="*/ 0 w 604"/>
                  <a:gd name="T1" fmla="*/ 220 h 220"/>
                  <a:gd name="T2" fmla="*/ 412 w 604"/>
                  <a:gd name="T3" fmla="*/ 0 h 220"/>
                  <a:gd name="T4" fmla="*/ 604 w 604"/>
                  <a:gd name="T5" fmla="*/ 220 h 220"/>
                  <a:gd name="T6" fmla="*/ 0 60000 65536"/>
                  <a:gd name="T7" fmla="*/ 0 60000 65536"/>
                  <a:gd name="T8" fmla="*/ 0 60000 65536"/>
                  <a:gd name="T9" fmla="*/ 0 w 604"/>
                  <a:gd name="T10" fmla="*/ 0 h 220"/>
                  <a:gd name="T11" fmla="*/ 604 w 604"/>
                  <a:gd name="T12" fmla="*/ 220 h 2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04" h="220">
                    <a:moveTo>
                      <a:pt x="0" y="220"/>
                    </a:moveTo>
                    <a:cubicBezTo>
                      <a:pt x="155" y="110"/>
                      <a:pt x="311" y="0"/>
                      <a:pt x="412" y="0"/>
                    </a:cubicBezTo>
                    <a:cubicBezTo>
                      <a:pt x="513" y="0"/>
                      <a:pt x="558" y="110"/>
                      <a:pt x="604" y="22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9425" name="Freeform 49"/>
              <p:cNvSpPr>
                <a:spLocks/>
              </p:cNvSpPr>
              <p:nvPr/>
            </p:nvSpPr>
            <p:spPr bwMode="auto">
              <a:xfrm>
                <a:off x="1038" y="525"/>
                <a:ext cx="878" cy="220"/>
              </a:xfrm>
              <a:custGeom>
                <a:avLst/>
                <a:gdLst>
                  <a:gd name="T0" fmla="*/ 0 w 604"/>
                  <a:gd name="T1" fmla="*/ 220 h 220"/>
                  <a:gd name="T2" fmla="*/ 8216 w 604"/>
                  <a:gd name="T3" fmla="*/ 0 h 220"/>
                  <a:gd name="T4" fmla="*/ 12041 w 604"/>
                  <a:gd name="T5" fmla="*/ 220 h 220"/>
                  <a:gd name="T6" fmla="*/ 0 60000 65536"/>
                  <a:gd name="T7" fmla="*/ 0 60000 65536"/>
                  <a:gd name="T8" fmla="*/ 0 60000 65536"/>
                  <a:gd name="T9" fmla="*/ 0 w 604"/>
                  <a:gd name="T10" fmla="*/ 0 h 220"/>
                  <a:gd name="T11" fmla="*/ 604 w 604"/>
                  <a:gd name="T12" fmla="*/ 220 h 2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04" h="220">
                    <a:moveTo>
                      <a:pt x="0" y="220"/>
                    </a:moveTo>
                    <a:cubicBezTo>
                      <a:pt x="155" y="110"/>
                      <a:pt x="311" y="0"/>
                      <a:pt x="412" y="0"/>
                    </a:cubicBezTo>
                    <a:cubicBezTo>
                      <a:pt x="513" y="0"/>
                      <a:pt x="558" y="110"/>
                      <a:pt x="604" y="22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</p:grpSp>
      <p:sp>
        <p:nvSpPr>
          <p:cNvPr id="52" name="Text Box 3"/>
          <p:cNvSpPr txBox="1">
            <a:spLocks noChangeArrowheads="1"/>
          </p:cNvSpPr>
          <p:nvPr/>
        </p:nvSpPr>
        <p:spPr bwMode="auto">
          <a:xfrm>
            <a:off x="152400" y="3261481"/>
            <a:ext cx="8915400" cy="313932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25000"/>
              </a:spcBef>
            </a:pPr>
            <a:r>
              <a:rPr lang="en-US" sz="1800" dirty="0">
                <a:solidFill>
                  <a:schemeClr val="tx1"/>
                </a:solidFill>
              </a:rPr>
              <a:t>For k=0 to n/b-1</a:t>
            </a:r>
          </a:p>
          <a:p>
            <a:pPr algn="l">
              <a:spcBef>
                <a:spcPct val="25000"/>
              </a:spcBef>
            </a:pPr>
            <a:r>
              <a:rPr lang="en-US" sz="1800" dirty="0">
                <a:solidFill>
                  <a:schemeClr val="tx1"/>
                </a:solidFill>
              </a:rPr>
              <a:t>     for all </a:t>
            </a:r>
            <a:r>
              <a:rPr lang="en-US" sz="1800" dirty="0" err="1">
                <a:solidFill>
                  <a:schemeClr val="tx1"/>
                </a:solidFill>
              </a:rPr>
              <a:t>i</a:t>
            </a:r>
            <a:r>
              <a:rPr lang="en-US" sz="1800" dirty="0">
                <a:solidFill>
                  <a:schemeClr val="tx1"/>
                </a:solidFill>
              </a:rPr>
              <a:t> = 1 to </a:t>
            </a:r>
            <a:r>
              <a:rPr lang="en-US" sz="1800" dirty="0" smtClean="0">
                <a:solidFill>
                  <a:schemeClr val="tx1"/>
                </a:solidFill>
              </a:rPr>
              <a:t>P</a:t>
            </a:r>
            <a:r>
              <a:rPr lang="en-US" sz="1800" baseline="30000" dirty="0" smtClean="0">
                <a:solidFill>
                  <a:schemeClr val="tx1"/>
                </a:solidFill>
              </a:rPr>
              <a:t>1/2 </a:t>
            </a:r>
          </a:p>
          <a:p>
            <a:pPr algn="l">
              <a:spcBef>
                <a:spcPct val="25000"/>
              </a:spcBef>
            </a:pPr>
            <a:r>
              <a:rPr lang="en-US" sz="1800" baseline="300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             owner </a:t>
            </a:r>
            <a:r>
              <a:rPr lang="en-US" sz="1800" dirty="0">
                <a:solidFill>
                  <a:schemeClr val="tx1"/>
                </a:solidFill>
              </a:rPr>
              <a:t>of </a:t>
            </a:r>
            <a:r>
              <a:rPr lang="en-US" sz="1800" dirty="0">
                <a:solidFill>
                  <a:srgbClr val="FF0000"/>
                </a:solidFill>
              </a:rPr>
              <a:t>A(</a:t>
            </a:r>
            <a:r>
              <a:rPr lang="en-US" sz="1800" dirty="0" err="1">
                <a:solidFill>
                  <a:srgbClr val="FF0000"/>
                </a:solidFill>
              </a:rPr>
              <a:t>i,k</a:t>
            </a:r>
            <a:r>
              <a:rPr lang="en-US" sz="1800" dirty="0">
                <a:solidFill>
                  <a:srgbClr val="FF0000"/>
                </a:solidFill>
              </a:rPr>
              <a:t>)</a:t>
            </a:r>
            <a:r>
              <a:rPr lang="en-US" sz="1800" dirty="0">
                <a:solidFill>
                  <a:schemeClr val="tx1"/>
                </a:solidFill>
              </a:rPr>
              <a:t> broadcasts it to whole processor </a:t>
            </a:r>
            <a:r>
              <a:rPr lang="en-US" sz="1800" dirty="0" smtClean="0">
                <a:solidFill>
                  <a:schemeClr val="tx1"/>
                </a:solidFill>
              </a:rPr>
              <a:t>row (using binary tree)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spcBef>
                <a:spcPct val="250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     for </a:t>
            </a:r>
            <a:r>
              <a:rPr lang="en-US" sz="1800" dirty="0">
                <a:solidFill>
                  <a:schemeClr val="tx1"/>
                </a:solidFill>
              </a:rPr>
              <a:t>all j = 1 to  </a:t>
            </a:r>
            <a:r>
              <a:rPr lang="en-US" sz="1800" dirty="0" smtClean="0">
                <a:solidFill>
                  <a:schemeClr val="tx1"/>
                </a:solidFill>
              </a:rPr>
              <a:t>P</a:t>
            </a:r>
            <a:r>
              <a:rPr lang="en-US" sz="1800" baseline="30000" dirty="0" smtClean="0">
                <a:solidFill>
                  <a:schemeClr val="tx1"/>
                </a:solidFill>
              </a:rPr>
              <a:t>1/2</a:t>
            </a:r>
            <a:endParaRPr lang="en-US" sz="1800" baseline="30000" dirty="0">
              <a:solidFill>
                <a:schemeClr val="tx1"/>
              </a:solidFill>
            </a:endParaRPr>
          </a:p>
          <a:p>
            <a:pPr algn="l">
              <a:spcBef>
                <a:spcPct val="25000"/>
              </a:spcBef>
            </a:pPr>
            <a:r>
              <a:rPr lang="en-US" sz="1800" dirty="0">
                <a:solidFill>
                  <a:schemeClr val="tx1"/>
                </a:solidFill>
              </a:rPr>
              <a:t>            owner of </a:t>
            </a:r>
            <a:r>
              <a:rPr lang="en-US" sz="1800" dirty="0">
                <a:solidFill>
                  <a:srgbClr val="0824F2"/>
                </a:solidFill>
              </a:rPr>
              <a:t>B(</a:t>
            </a:r>
            <a:r>
              <a:rPr lang="en-US" sz="1800" dirty="0" err="1">
                <a:solidFill>
                  <a:srgbClr val="0824F2"/>
                </a:solidFill>
              </a:rPr>
              <a:t>k,j</a:t>
            </a:r>
            <a:r>
              <a:rPr lang="en-US" sz="1800" dirty="0">
                <a:solidFill>
                  <a:srgbClr val="0824F2"/>
                </a:solidFill>
              </a:rPr>
              <a:t>)</a:t>
            </a:r>
            <a:r>
              <a:rPr lang="en-US" sz="1800" dirty="0">
                <a:solidFill>
                  <a:schemeClr val="tx1"/>
                </a:solidFill>
              </a:rPr>
              <a:t> broadcasts it to whole processor </a:t>
            </a:r>
            <a:r>
              <a:rPr lang="en-US" sz="1800" dirty="0" smtClean="0">
                <a:solidFill>
                  <a:schemeClr val="tx1"/>
                </a:solidFill>
              </a:rPr>
              <a:t>column (using bin. </a:t>
            </a:r>
            <a:r>
              <a:rPr lang="en-US" sz="1800" dirty="0">
                <a:solidFill>
                  <a:schemeClr val="tx1"/>
                </a:solidFill>
              </a:rPr>
              <a:t>t</a:t>
            </a:r>
            <a:r>
              <a:rPr lang="en-US" sz="1800" dirty="0" smtClean="0">
                <a:solidFill>
                  <a:schemeClr val="tx1"/>
                </a:solidFill>
              </a:rPr>
              <a:t>ree)</a:t>
            </a:r>
            <a:endParaRPr lang="en-US" sz="1800" dirty="0">
              <a:solidFill>
                <a:schemeClr val="tx1"/>
              </a:solidFill>
            </a:endParaRPr>
          </a:p>
          <a:p>
            <a:pPr algn="l">
              <a:spcBef>
                <a:spcPct val="250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     Receive </a:t>
            </a:r>
            <a:r>
              <a:rPr lang="en-US" sz="1800" dirty="0">
                <a:solidFill>
                  <a:srgbClr val="FF0000"/>
                </a:solidFill>
              </a:rPr>
              <a:t>A(</a:t>
            </a:r>
            <a:r>
              <a:rPr lang="en-US" sz="1800" dirty="0" err="1">
                <a:solidFill>
                  <a:srgbClr val="FF0000"/>
                </a:solidFill>
              </a:rPr>
              <a:t>i,k</a:t>
            </a:r>
            <a:r>
              <a:rPr lang="en-US" sz="1800" dirty="0">
                <a:solidFill>
                  <a:srgbClr val="FF0000"/>
                </a:solidFill>
              </a:rPr>
              <a:t>)</a:t>
            </a:r>
            <a:r>
              <a:rPr lang="en-US" sz="1800" dirty="0">
                <a:solidFill>
                  <a:schemeClr val="tx1"/>
                </a:solidFill>
              </a:rPr>
              <a:t> into </a:t>
            </a:r>
            <a:r>
              <a:rPr lang="en-US" sz="1800" dirty="0" err="1">
                <a:solidFill>
                  <a:srgbClr val="FF0000"/>
                </a:solidFill>
              </a:rPr>
              <a:t>Acol</a:t>
            </a:r>
            <a:endParaRPr lang="en-US" sz="1800" dirty="0">
              <a:solidFill>
                <a:srgbClr val="FF0000"/>
              </a:solidFill>
            </a:endParaRPr>
          </a:p>
          <a:p>
            <a:pPr algn="l">
              <a:spcBef>
                <a:spcPct val="25000"/>
              </a:spcBef>
            </a:pPr>
            <a:r>
              <a:rPr lang="en-US" sz="1800" dirty="0">
                <a:solidFill>
                  <a:schemeClr val="tx1"/>
                </a:solidFill>
              </a:rPr>
              <a:t>     Receive </a:t>
            </a:r>
            <a:r>
              <a:rPr lang="en-US" sz="1800" dirty="0">
                <a:solidFill>
                  <a:srgbClr val="0824F2"/>
                </a:solidFill>
              </a:rPr>
              <a:t>B(</a:t>
            </a:r>
            <a:r>
              <a:rPr lang="en-US" sz="1800" dirty="0" err="1">
                <a:solidFill>
                  <a:srgbClr val="0824F2"/>
                </a:solidFill>
              </a:rPr>
              <a:t>k,j</a:t>
            </a:r>
            <a:r>
              <a:rPr lang="en-US" sz="1800" dirty="0">
                <a:solidFill>
                  <a:srgbClr val="0824F2"/>
                </a:solidFill>
              </a:rPr>
              <a:t>)</a:t>
            </a:r>
            <a:r>
              <a:rPr lang="en-US" sz="1800" dirty="0">
                <a:solidFill>
                  <a:schemeClr val="tx1"/>
                </a:solidFill>
              </a:rPr>
              <a:t> into </a:t>
            </a:r>
            <a:r>
              <a:rPr lang="en-US" sz="1800" dirty="0">
                <a:solidFill>
                  <a:srgbClr val="0824F2"/>
                </a:solidFill>
              </a:rPr>
              <a:t>Brow</a:t>
            </a:r>
          </a:p>
          <a:p>
            <a:pPr algn="l">
              <a:spcBef>
                <a:spcPct val="25000"/>
              </a:spcBef>
            </a:pPr>
            <a:r>
              <a:rPr lang="en-US" sz="1800" dirty="0">
                <a:solidFill>
                  <a:schemeClr val="tx1"/>
                </a:solidFill>
              </a:rPr>
              <a:t>     </a:t>
            </a:r>
            <a:r>
              <a:rPr lang="en-US" sz="1800" dirty="0" err="1">
                <a:solidFill>
                  <a:srgbClr val="008000"/>
                </a:solidFill>
              </a:rPr>
              <a:t>C_myproc</a:t>
            </a:r>
            <a:r>
              <a:rPr lang="en-US" sz="1800" dirty="0">
                <a:solidFill>
                  <a:schemeClr val="tx1"/>
                </a:solidFill>
              </a:rPr>
              <a:t> = </a:t>
            </a:r>
            <a:r>
              <a:rPr lang="en-US" sz="1800" dirty="0" err="1">
                <a:solidFill>
                  <a:srgbClr val="008000"/>
                </a:solidFill>
              </a:rPr>
              <a:t>C_myproc</a:t>
            </a:r>
            <a:r>
              <a:rPr lang="en-US" sz="1800" dirty="0">
                <a:solidFill>
                  <a:schemeClr val="tx1"/>
                </a:solidFill>
              </a:rPr>
              <a:t> + </a:t>
            </a:r>
            <a:r>
              <a:rPr lang="en-US" sz="1800" dirty="0" err="1">
                <a:solidFill>
                  <a:srgbClr val="FF0000"/>
                </a:solidFill>
              </a:rPr>
              <a:t>Acol</a:t>
            </a:r>
            <a:r>
              <a:rPr lang="en-US" sz="1800" dirty="0">
                <a:solidFill>
                  <a:schemeClr val="tx1"/>
                </a:solidFill>
              </a:rPr>
              <a:t> * </a:t>
            </a:r>
            <a:r>
              <a:rPr lang="en-US" sz="1800" dirty="0" smtClean="0">
                <a:solidFill>
                  <a:srgbClr val="0824F2"/>
                </a:solidFill>
              </a:rPr>
              <a:t>Brow</a:t>
            </a:r>
          </a:p>
          <a:p>
            <a:pPr algn="l">
              <a:spcBef>
                <a:spcPct val="25000"/>
              </a:spcBef>
            </a:pPr>
            <a:endParaRPr lang="en-US" sz="1800" dirty="0">
              <a:solidFill>
                <a:srgbClr val="0824F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29600" y="1752600"/>
            <a:ext cx="692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824F2"/>
                </a:solidFill>
              </a:rPr>
              <a:t>Brow</a:t>
            </a:r>
            <a:endParaRPr lang="en-US" b="1" dirty="0">
              <a:solidFill>
                <a:srgbClr val="0824F2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924800" y="1981200"/>
            <a:ext cx="304800" cy="0"/>
          </a:xfrm>
          <a:prstGeom prst="straightConnector1">
            <a:avLst/>
          </a:prstGeom>
          <a:ln>
            <a:solidFill>
              <a:srgbClr val="0824F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10402" y="2895600"/>
            <a:ext cx="601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Acol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7315200" y="2590800"/>
            <a:ext cx="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486400" y="5257800"/>
            <a:ext cx="341632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Attains bandwidth lower bound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Attains latency lower bound if </a:t>
            </a:r>
          </a:p>
          <a:p>
            <a:r>
              <a:rPr lang="en-US" dirty="0"/>
              <a:t> </a:t>
            </a:r>
            <a:r>
              <a:rPr lang="en-US" dirty="0" smtClean="0"/>
              <a:t>     b near maximum n/P</a:t>
            </a:r>
            <a:r>
              <a:rPr lang="en-US" sz="2000" baseline="30000" dirty="0" smtClean="0"/>
              <a:t>1/2</a:t>
            </a:r>
            <a:endParaRPr lang="en-US" sz="2000" baseline="30000" dirty="0"/>
          </a:p>
        </p:txBody>
      </p:sp>
    </p:spTree>
    <p:extLst>
      <p:ext uri="{BB962C8B-B14F-4D97-AF65-F5344CB8AC3E}">
        <p14:creationId xmlns:p14="http://schemas.microsoft.com/office/powerpoint/2010/main" val="220376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itle 1"/>
          <p:cNvSpPr>
            <a:spLocks noGrp="1"/>
          </p:cNvSpPr>
          <p:nvPr>
            <p:ph type="title"/>
          </p:nvPr>
        </p:nvSpPr>
        <p:spPr>
          <a:xfrm>
            <a:off x="779463" y="11571"/>
            <a:ext cx="7296151" cy="801688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Summary of dense </a:t>
            </a:r>
            <a:r>
              <a:rPr lang="en-US" sz="3200" i="1" u="sng" dirty="0" smtClean="0"/>
              <a:t>parallel</a:t>
            </a:r>
            <a:r>
              <a:rPr lang="en-US" sz="3200" dirty="0" smtClean="0"/>
              <a:t> algorithms </a:t>
            </a:r>
            <a:br>
              <a:rPr lang="en-US" sz="3200" dirty="0" smtClean="0"/>
            </a:br>
            <a:r>
              <a:rPr lang="en-US" sz="3200" dirty="0" smtClean="0"/>
              <a:t>attaining communication lower bounds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832975" y="6400800"/>
            <a:ext cx="1905000" cy="457200"/>
          </a:xfrm>
        </p:spPr>
        <p:txBody>
          <a:bodyPr/>
          <a:lstStyle/>
          <a:p>
            <a:pPr>
              <a:defRPr/>
            </a:pPr>
            <a:fld id="{1110692E-4516-4640-ACA1-F899B3563FBA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30727" name="Rectangle 11"/>
          <p:cNvSpPr>
            <a:spLocks noChangeArrowheads="1"/>
          </p:cNvSpPr>
          <p:nvPr/>
        </p:nvSpPr>
        <p:spPr bwMode="auto">
          <a:xfrm>
            <a:off x="6796090" y="4476751"/>
            <a:ext cx="1843087" cy="282575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0728" name="Rectangle 12"/>
          <p:cNvSpPr>
            <a:spLocks noChangeArrowheads="1"/>
          </p:cNvSpPr>
          <p:nvPr/>
        </p:nvSpPr>
        <p:spPr bwMode="auto">
          <a:xfrm>
            <a:off x="6861175" y="5118101"/>
            <a:ext cx="1843088" cy="282575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0729" name="Rectangle 13"/>
          <p:cNvSpPr>
            <a:spLocks noChangeArrowheads="1"/>
          </p:cNvSpPr>
          <p:nvPr/>
        </p:nvSpPr>
        <p:spPr bwMode="auto">
          <a:xfrm>
            <a:off x="6778625" y="5773739"/>
            <a:ext cx="1843088" cy="280987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0730" name="Rectangle 14"/>
          <p:cNvSpPr>
            <a:spLocks noChangeArrowheads="1"/>
          </p:cNvSpPr>
          <p:nvPr/>
        </p:nvSpPr>
        <p:spPr bwMode="auto">
          <a:xfrm>
            <a:off x="6778625" y="6400801"/>
            <a:ext cx="1843088" cy="280988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0731" name="TextBox 7"/>
          <p:cNvSpPr txBox="1">
            <a:spLocks noChangeArrowheads="1"/>
          </p:cNvSpPr>
          <p:nvPr/>
        </p:nvSpPr>
        <p:spPr bwMode="auto">
          <a:xfrm>
            <a:off x="260285" y="1032808"/>
            <a:ext cx="8327921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b="0" dirty="0">
                <a:solidFill>
                  <a:schemeClr val="tx1"/>
                </a:solidFill>
              </a:rPr>
              <a:t>  </a:t>
            </a:r>
            <a:r>
              <a:rPr lang="en-US" sz="2400" b="0" dirty="0" smtClean="0">
                <a:solidFill>
                  <a:schemeClr val="tx1"/>
                </a:solidFill>
              </a:rPr>
              <a:t>Assume </a:t>
            </a:r>
            <a:r>
              <a:rPr lang="en-US" sz="2400" b="0" dirty="0" err="1">
                <a:solidFill>
                  <a:schemeClr val="tx1"/>
                </a:solidFill>
              </a:rPr>
              <a:t>nxn</a:t>
            </a:r>
            <a:r>
              <a:rPr lang="en-US" sz="2400" b="0" dirty="0">
                <a:solidFill>
                  <a:schemeClr val="tx1"/>
                </a:solidFill>
              </a:rPr>
              <a:t> matrices on P </a:t>
            </a:r>
            <a:r>
              <a:rPr lang="en-US" sz="2400" b="0" dirty="0" smtClean="0">
                <a:solidFill>
                  <a:schemeClr val="tx1"/>
                </a:solidFill>
              </a:rPr>
              <a:t>processors</a:t>
            </a:r>
            <a:r>
              <a:rPr lang="en-US" sz="2400" dirty="0" smtClean="0"/>
              <a:t> 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b="0" dirty="0"/>
              <a:t> </a:t>
            </a:r>
            <a:r>
              <a:rPr lang="en-US" sz="2400" b="0" dirty="0" smtClean="0"/>
              <a:t>Minimum</a:t>
            </a:r>
            <a:r>
              <a:rPr lang="en-US" sz="2400" dirty="0" smtClean="0"/>
              <a:t> </a:t>
            </a:r>
            <a:r>
              <a:rPr lang="en-US" sz="2400" b="0" dirty="0" smtClean="0"/>
              <a:t>M</a:t>
            </a:r>
            <a:r>
              <a:rPr lang="en-US" sz="2400" b="0" dirty="0" smtClean="0">
                <a:solidFill>
                  <a:schemeClr val="tx1"/>
                </a:solidFill>
              </a:rPr>
              <a:t>emory </a:t>
            </a:r>
            <a:r>
              <a:rPr lang="en-US" sz="2400" b="0" dirty="0">
                <a:solidFill>
                  <a:schemeClr val="tx1"/>
                </a:solidFill>
              </a:rPr>
              <a:t>per processor = </a:t>
            </a:r>
            <a:r>
              <a:rPr lang="en-US" sz="2400" b="0" dirty="0" smtClean="0">
                <a:solidFill>
                  <a:schemeClr val="tx1"/>
                </a:solidFill>
              </a:rPr>
              <a:t> M = O(n</a:t>
            </a:r>
            <a:r>
              <a:rPr lang="en-US" sz="2400" b="0" baseline="30000" dirty="0" smtClean="0">
                <a:solidFill>
                  <a:schemeClr val="tx1"/>
                </a:solidFill>
              </a:rPr>
              <a:t>2</a:t>
            </a:r>
            <a:r>
              <a:rPr lang="en-US" sz="2400" b="0" dirty="0" smtClean="0">
                <a:solidFill>
                  <a:schemeClr val="tx1"/>
                </a:solidFill>
              </a:rPr>
              <a:t> </a:t>
            </a:r>
            <a:r>
              <a:rPr lang="en-US" sz="2400" b="0" dirty="0">
                <a:solidFill>
                  <a:schemeClr val="tx1"/>
                </a:solidFill>
              </a:rPr>
              <a:t>/ P</a:t>
            </a:r>
            <a:r>
              <a:rPr lang="en-US" sz="2400" b="0" dirty="0" smtClean="0">
                <a:solidFill>
                  <a:schemeClr val="tx1"/>
                </a:solidFill>
              </a:rPr>
              <a:t>)</a:t>
            </a:r>
            <a:endParaRPr lang="en-US" sz="2400" b="0" dirty="0">
              <a:solidFill>
                <a:schemeClr val="tx1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  Recall lower bounds:</a:t>
            </a:r>
          </a:p>
          <a:p>
            <a:pPr lvl="1" algn="l"/>
            <a:r>
              <a:rPr lang="en-US" sz="2400" b="0" dirty="0" smtClean="0">
                <a:solidFill>
                  <a:schemeClr val="tx1"/>
                </a:solidFill>
              </a:rPr>
              <a:t>#</a:t>
            </a:r>
            <a:r>
              <a:rPr lang="en-US" sz="2400" b="0" dirty="0" err="1" smtClean="0">
                <a:solidFill>
                  <a:schemeClr val="tx1"/>
                </a:solidFill>
              </a:rPr>
              <a:t>words_moved</a:t>
            </a:r>
            <a:r>
              <a:rPr lang="en-US" sz="2400" b="0" dirty="0" smtClean="0">
                <a:solidFill>
                  <a:schemeClr val="tx1"/>
                </a:solidFill>
              </a:rPr>
              <a:t>    =   </a:t>
            </a:r>
            <a:r>
              <a:rPr lang="en-US" sz="2400" b="0" dirty="0" smtClean="0">
                <a:sym typeface="Symbol" pitchFamily="18" charset="2"/>
              </a:rPr>
              <a:t>( (n</a:t>
            </a:r>
            <a:r>
              <a:rPr lang="en-US" sz="2400" b="0" baseline="30000" dirty="0" smtClean="0">
                <a:sym typeface="Symbol" pitchFamily="18" charset="2"/>
              </a:rPr>
              <a:t>3</a:t>
            </a:r>
            <a:r>
              <a:rPr lang="en-US" sz="2400" b="0" dirty="0" smtClean="0">
                <a:sym typeface="Symbol" pitchFamily="18" charset="2"/>
              </a:rPr>
              <a:t>/ P)  / M</a:t>
            </a:r>
            <a:r>
              <a:rPr lang="en-US" sz="2400" b="0" baseline="30000" dirty="0" smtClean="0">
                <a:sym typeface="Symbol" pitchFamily="18" charset="2"/>
              </a:rPr>
              <a:t>1/2</a:t>
            </a:r>
            <a:r>
              <a:rPr lang="en-US" sz="2400" b="0" dirty="0" smtClean="0">
                <a:sym typeface="Symbol" pitchFamily="18" charset="2"/>
              </a:rPr>
              <a:t> )  =  </a:t>
            </a:r>
            <a:r>
              <a:rPr lang="en-US" sz="2400" b="0" dirty="0">
                <a:solidFill>
                  <a:schemeClr val="tx1"/>
                </a:solidFill>
                <a:sym typeface="Symbol" pitchFamily="18" charset="2"/>
              </a:rPr>
              <a:t>( n</a:t>
            </a:r>
            <a:r>
              <a:rPr lang="en-US" sz="2400" b="0" baseline="30000" dirty="0">
                <a:solidFill>
                  <a:schemeClr val="tx1"/>
                </a:solidFill>
                <a:sym typeface="Symbol" pitchFamily="18" charset="2"/>
              </a:rPr>
              <a:t>2</a:t>
            </a:r>
            <a:r>
              <a:rPr lang="en-US" sz="2400" b="0" dirty="0">
                <a:solidFill>
                  <a:schemeClr val="tx1"/>
                </a:solidFill>
                <a:sym typeface="Symbol" pitchFamily="18" charset="2"/>
              </a:rPr>
              <a:t> /  P</a:t>
            </a:r>
            <a:r>
              <a:rPr lang="en-US" sz="2400" b="0" baseline="30000" dirty="0">
                <a:solidFill>
                  <a:schemeClr val="tx1"/>
                </a:solidFill>
                <a:sym typeface="Symbol" pitchFamily="18" charset="2"/>
              </a:rPr>
              <a:t>1/2</a:t>
            </a:r>
            <a:r>
              <a:rPr lang="en-US" sz="2400" b="0" dirty="0">
                <a:solidFill>
                  <a:schemeClr val="tx1"/>
                </a:solidFill>
                <a:sym typeface="Symbol" pitchFamily="18" charset="2"/>
              </a:rPr>
              <a:t> )      </a:t>
            </a:r>
            <a:r>
              <a:rPr lang="en-US" sz="2400" b="0" dirty="0" smtClean="0">
                <a:solidFill>
                  <a:schemeClr val="tx1"/>
                </a:solidFill>
                <a:sym typeface="Symbol" pitchFamily="18" charset="2"/>
              </a:rPr>
              <a:t>         </a:t>
            </a:r>
          </a:p>
          <a:p>
            <a:pPr lvl="1" algn="l"/>
            <a:r>
              <a:rPr lang="en-US" sz="2400" b="0" dirty="0" smtClean="0">
                <a:solidFill>
                  <a:schemeClr val="tx1"/>
                </a:solidFill>
                <a:sym typeface="Symbol" pitchFamily="18" charset="2"/>
              </a:rPr>
              <a:t>#</a:t>
            </a:r>
            <a:r>
              <a:rPr lang="en-US" sz="2400" b="0" dirty="0">
                <a:solidFill>
                  <a:schemeClr val="tx1"/>
                </a:solidFill>
                <a:sym typeface="Symbol" pitchFamily="18" charset="2"/>
              </a:rPr>
              <a:t>messages </a:t>
            </a:r>
            <a:r>
              <a:rPr lang="en-US" sz="2400" b="0" dirty="0" smtClean="0">
                <a:solidFill>
                  <a:schemeClr val="tx1"/>
                </a:solidFill>
                <a:sym typeface="Symbol" pitchFamily="18" charset="2"/>
              </a:rPr>
              <a:t>           </a:t>
            </a:r>
            <a:r>
              <a:rPr lang="en-US" sz="2400" b="0" dirty="0" smtClean="0"/>
              <a:t>=   </a:t>
            </a:r>
            <a:r>
              <a:rPr lang="en-US" sz="2400" b="0" dirty="0" smtClean="0">
                <a:sym typeface="Symbol" pitchFamily="18" charset="2"/>
              </a:rPr>
              <a:t>( (n</a:t>
            </a:r>
            <a:r>
              <a:rPr lang="en-US" sz="2400" b="0" baseline="30000" dirty="0" smtClean="0">
                <a:sym typeface="Symbol" pitchFamily="18" charset="2"/>
              </a:rPr>
              <a:t>3</a:t>
            </a:r>
            <a:r>
              <a:rPr lang="en-US" sz="2400" b="0" dirty="0" smtClean="0">
                <a:sym typeface="Symbol" pitchFamily="18" charset="2"/>
              </a:rPr>
              <a:t>/ P)  / M</a:t>
            </a:r>
            <a:r>
              <a:rPr lang="en-US" sz="2400" b="0" baseline="30000" dirty="0" smtClean="0">
                <a:sym typeface="Symbol" pitchFamily="18" charset="2"/>
              </a:rPr>
              <a:t>3/2</a:t>
            </a:r>
            <a:r>
              <a:rPr lang="en-US" sz="2400" b="0" dirty="0" smtClean="0">
                <a:sym typeface="Symbol" pitchFamily="18" charset="2"/>
              </a:rPr>
              <a:t> )  </a:t>
            </a:r>
            <a:r>
              <a:rPr lang="en-US" sz="2400" b="0" dirty="0" smtClean="0">
                <a:solidFill>
                  <a:schemeClr val="tx1"/>
                </a:solidFill>
                <a:sym typeface="Symbol" pitchFamily="18" charset="2"/>
              </a:rPr>
              <a:t>=  </a:t>
            </a:r>
            <a:r>
              <a:rPr lang="en-US" sz="2400" b="0" dirty="0">
                <a:solidFill>
                  <a:schemeClr val="tx1"/>
                </a:solidFill>
                <a:sym typeface="Symbol" pitchFamily="18" charset="2"/>
              </a:rPr>
              <a:t>( P</a:t>
            </a:r>
            <a:r>
              <a:rPr lang="en-US" sz="2400" b="0" baseline="30000" dirty="0">
                <a:solidFill>
                  <a:schemeClr val="tx1"/>
                </a:solidFill>
                <a:sym typeface="Symbol" pitchFamily="18" charset="2"/>
              </a:rPr>
              <a:t>1/2</a:t>
            </a:r>
            <a:r>
              <a:rPr lang="en-US" sz="2400" b="0" dirty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en-US" sz="2400" b="0" dirty="0" smtClean="0">
                <a:solidFill>
                  <a:schemeClr val="tx1"/>
                </a:solidFill>
                <a:sym typeface="Symbol" pitchFamily="18" charset="2"/>
              </a:rPr>
              <a:t>)</a:t>
            </a:r>
            <a:endParaRPr lang="en-US" sz="2400" dirty="0">
              <a:sym typeface="Symbol" pitchFamily="18" charset="2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ym typeface="Symbol" pitchFamily="18" charset="2"/>
              </a:rPr>
              <a:t>Does </a:t>
            </a:r>
            <a:r>
              <a:rPr lang="en-US" sz="2400" dirty="0" err="1" smtClean="0">
                <a:sym typeface="Symbol" pitchFamily="18" charset="2"/>
              </a:rPr>
              <a:t>ScaLAPACK</a:t>
            </a:r>
            <a:r>
              <a:rPr lang="en-US" sz="2400" dirty="0" smtClean="0">
                <a:sym typeface="Symbol" pitchFamily="18" charset="2"/>
              </a:rPr>
              <a:t> attain these bounds?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sym typeface="Symbol" pitchFamily="18" charset="2"/>
              </a:rPr>
              <a:t>For #</a:t>
            </a:r>
            <a:r>
              <a:rPr lang="en-US" sz="2400" dirty="0" err="1" smtClean="0">
                <a:sym typeface="Symbol" pitchFamily="18" charset="2"/>
              </a:rPr>
              <a:t>words_moved</a:t>
            </a:r>
            <a:r>
              <a:rPr lang="en-US" sz="2400" dirty="0" smtClean="0">
                <a:sym typeface="Symbol" pitchFamily="18" charset="2"/>
              </a:rPr>
              <a:t>: mostly, except </a:t>
            </a:r>
            <a:r>
              <a:rPr lang="en-US" sz="2400" dirty="0" err="1" smtClean="0">
                <a:sym typeface="Symbol" pitchFamily="18" charset="2"/>
              </a:rPr>
              <a:t>nonsym</a:t>
            </a:r>
            <a:r>
              <a:rPr lang="en-US" sz="2400" dirty="0" smtClean="0">
                <a:sym typeface="Symbol" pitchFamily="18" charset="2"/>
              </a:rPr>
              <a:t>. </a:t>
            </a:r>
            <a:r>
              <a:rPr lang="en-US" sz="2400" dirty="0" err="1" smtClean="0">
                <a:sym typeface="Symbol" pitchFamily="18" charset="2"/>
              </a:rPr>
              <a:t>Eigenproblem</a:t>
            </a:r>
            <a:endParaRPr lang="en-US" sz="2400" dirty="0" smtClean="0">
              <a:sym typeface="Symbol" pitchFamily="18" charset="2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sym typeface="Symbol" pitchFamily="18" charset="2"/>
              </a:rPr>
              <a:t>For #messages: asymptotically worse, except </a:t>
            </a:r>
            <a:r>
              <a:rPr lang="en-US" sz="2400" dirty="0" err="1" smtClean="0">
                <a:sym typeface="Symbol" pitchFamily="18" charset="2"/>
              </a:rPr>
              <a:t>Cholesky</a:t>
            </a:r>
            <a:endParaRPr lang="en-US" sz="2400" dirty="0" smtClean="0">
              <a:sym typeface="Symbol" pitchFamily="18" charset="2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ym typeface="Symbol" pitchFamily="18" charset="2"/>
              </a:rPr>
              <a:t>New algorithms attain all bounds, up to </a:t>
            </a:r>
            <a:r>
              <a:rPr lang="en-US" sz="2400" dirty="0" err="1" smtClean="0">
                <a:sym typeface="Symbol" pitchFamily="18" charset="2"/>
              </a:rPr>
              <a:t>polylog</a:t>
            </a:r>
            <a:r>
              <a:rPr lang="en-US" sz="2400" dirty="0" smtClean="0">
                <a:sym typeface="Symbol" pitchFamily="18" charset="2"/>
              </a:rPr>
              <a:t>(P) factors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err="1" smtClean="0">
                <a:sym typeface="Symbol" pitchFamily="18" charset="2"/>
              </a:rPr>
              <a:t>Cholesky</a:t>
            </a:r>
            <a:r>
              <a:rPr lang="en-US" sz="2400" dirty="0" smtClean="0">
                <a:sym typeface="Symbol" pitchFamily="18" charset="2"/>
              </a:rPr>
              <a:t>, LU, QR, Sym. and </a:t>
            </a:r>
            <a:r>
              <a:rPr lang="en-US" sz="2400" dirty="0" err="1" smtClean="0">
                <a:sym typeface="Symbol" pitchFamily="18" charset="2"/>
              </a:rPr>
              <a:t>Nonsym</a:t>
            </a:r>
            <a:r>
              <a:rPr lang="en-US" sz="2400" dirty="0" smtClean="0">
                <a:sym typeface="Symbol" pitchFamily="18" charset="2"/>
              </a:rPr>
              <a:t> </a:t>
            </a:r>
            <a:r>
              <a:rPr lang="en-US" sz="2400" dirty="0" err="1" smtClean="0">
                <a:sym typeface="Symbol" pitchFamily="18" charset="2"/>
              </a:rPr>
              <a:t>eigenproblems</a:t>
            </a:r>
            <a:r>
              <a:rPr lang="en-US" sz="2400" dirty="0" smtClean="0">
                <a:sym typeface="Symbol" pitchFamily="18" charset="2"/>
              </a:rPr>
              <a:t>, SVD</a:t>
            </a:r>
          </a:p>
          <a:p>
            <a:pPr marL="1257300" lvl="2" indent="-342900">
              <a:buFont typeface="Arial"/>
              <a:buChar char="•"/>
            </a:pPr>
            <a:r>
              <a:rPr lang="en-US" sz="2400" dirty="0" smtClean="0">
                <a:sym typeface="Symbol" pitchFamily="18" charset="2"/>
              </a:rPr>
              <a:t>Needed to replace partial pivoting in LU</a:t>
            </a:r>
          </a:p>
          <a:p>
            <a:pPr marL="1257300" lvl="2" indent="-342900">
              <a:buFont typeface="Arial"/>
              <a:buChar char="•"/>
            </a:pPr>
            <a:r>
              <a:rPr lang="en-US" sz="2400" dirty="0" smtClean="0">
                <a:sym typeface="Symbol" pitchFamily="18" charset="2"/>
              </a:rPr>
              <a:t>Need randomization for </a:t>
            </a:r>
            <a:r>
              <a:rPr lang="en-US" sz="2400" dirty="0" err="1" smtClean="0">
                <a:sym typeface="Symbol" pitchFamily="18" charset="2"/>
              </a:rPr>
              <a:t>Nonsym</a:t>
            </a:r>
            <a:r>
              <a:rPr lang="en-US" sz="2400" dirty="0" smtClean="0">
                <a:sym typeface="Symbol" pitchFamily="18" charset="2"/>
              </a:rPr>
              <a:t> </a:t>
            </a:r>
            <a:r>
              <a:rPr lang="en-US" sz="2400" dirty="0" err="1" smtClean="0">
                <a:sym typeface="Symbol" pitchFamily="18" charset="2"/>
              </a:rPr>
              <a:t>eigenproblem</a:t>
            </a:r>
            <a:r>
              <a:rPr lang="en-US" sz="2400" dirty="0" smtClean="0">
                <a:sym typeface="Symbol" pitchFamily="18" charset="2"/>
              </a:rPr>
              <a:t> (so far)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81000" y="9906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133602" y="5257801"/>
            <a:ext cx="47805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824F2"/>
                </a:solidFill>
              </a:rPr>
              <a:t>Can we do Better?</a:t>
            </a:r>
            <a:endParaRPr lang="en-US" sz="4800" dirty="0">
              <a:solidFill>
                <a:srgbClr val="0824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3172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do better?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1600"/>
            <a:ext cx="8610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Aren’t we already optimal?</a:t>
            </a:r>
          </a:p>
          <a:p>
            <a:r>
              <a:rPr lang="en-US" dirty="0" smtClean="0"/>
              <a:t>Why assume M = O(n</a:t>
            </a:r>
            <a:r>
              <a:rPr lang="en-US" baseline="30000" dirty="0" smtClean="0"/>
              <a:t>2</a:t>
            </a:r>
            <a:r>
              <a:rPr lang="en-US" dirty="0" smtClean="0"/>
              <a:t>/P), i.e. minimal?</a:t>
            </a:r>
          </a:p>
          <a:p>
            <a:pPr lvl="1"/>
            <a:r>
              <a:rPr lang="en-US" dirty="0" smtClean="0"/>
              <a:t>Lower bound still true if more memory</a:t>
            </a:r>
          </a:p>
          <a:p>
            <a:pPr lvl="1"/>
            <a:r>
              <a:rPr lang="en-US" dirty="0" smtClean="0"/>
              <a:t>Can we attain it?</a:t>
            </a:r>
          </a:p>
          <a:p>
            <a:pPr lvl="1"/>
            <a:r>
              <a:rPr lang="en-US" dirty="0" smtClean="0"/>
              <a:t>Special </a:t>
            </a:r>
            <a:r>
              <a:rPr lang="en-US" dirty="0"/>
              <a:t>case: “3D </a:t>
            </a:r>
            <a:r>
              <a:rPr lang="en-US" dirty="0" err="1"/>
              <a:t>Matmul</a:t>
            </a:r>
            <a:r>
              <a:rPr lang="en-US" dirty="0"/>
              <a:t>”:  </a:t>
            </a:r>
            <a:r>
              <a:rPr lang="en-US" dirty="0" smtClean="0"/>
              <a:t>uses M = O(</a:t>
            </a:r>
            <a:r>
              <a:rPr lang="en-US" dirty="0"/>
              <a:t>n</a:t>
            </a:r>
            <a:r>
              <a:rPr lang="en-US" baseline="30000" dirty="0"/>
              <a:t>2</a:t>
            </a:r>
            <a:r>
              <a:rPr lang="en-US" dirty="0" smtClean="0"/>
              <a:t>/P</a:t>
            </a:r>
            <a:r>
              <a:rPr lang="en-US" baseline="30000" dirty="0" smtClean="0"/>
              <a:t>2/3</a:t>
            </a:r>
            <a:r>
              <a:rPr lang="en-US" dirty="0" smtClean="0"/>
              <a:t>)</a:t>
            </a:r>
            <a:endParaRPr lang="en-US" baseline="30000" dirty="0"/>
          </a:p>
          <a:p>
            <a:pPr lvl="2"/>
            <a:r>
              <a:rPr lang="en-US" sz="2800" dirty="0" err="1"/>
              <a:t>Dekel</a:t>
            </a:r>
            <a:r>
              <a:rPr lang="en-US" sz="2800" dirty="0"/>
              <a:t>, </a:t>
            </a:r>
            <a:r>
              <a:rPr lang="en-US" sz="2800" dirty="0" err="1"/>
              <a:t>Nassimi</a:t>
            </a:r>
            <a:r>
              <a:rPr lang="en-US" sz="2800" dirty="0"/>
              <a:t>, </a:t>
            </a:r>
            <a:r>
              <a:rPr lang="en-US" sz="2800" dirty="0" err="1"/>
              <a:t>Sahni</a:t>
            </a:r>
            <a:r>
              <a:rPr lang="en-US" sz="2800" dirty="0"/>
              <a:t> [81], </a:t>
            </a:r>
            <a:r>
              <a:rPr lang="en-US" sz="2800" dirty="0" err="1"/>
              <a:t>Bernsten</a:t>
            </a:r>
            <a:r>
              <a:rPr lang="en-US" sz="2800" dirty="0"/>
              <a:t> [89],                        </a:t>
            </a:r>
            <a:r>
              <a:rPr lang="en-US" sz="2800" dirty="0" err="1"/>
              <a:t>Agarwal</a:t>
            </a:r>
            <a:r>
              <a:rPr lang="en-US" sz="2800" dirty="0"/>
              <a:t>, Chandra, </a:t>
            </a:r>
            <a:r>
              <a:rPr lang="en-US" sz="2800" dirty="0" err="1"/>
              <a:t>Snir</a:t>
            </a:r>
            <a:r>
              <a:rPr lang="en-US" sz="2800" dirty="0"/>
              <a:t> [90], Johnson [93],                        </a:t>
            </a:r>
            <a:r>
              <a:rPr lang="en-US" sz="2800" dirty="0" err="1"/>
              <a:t>Agarwal</a:t>
            </a:r>
            <a:r>
              <a:rPr lang="en-US" sz="2800" dirty="0"/>
              <a:t>, </a:t>
            </a:r>
            <a:r>
              <a:rPr lang="en-US" sz="2800" dirty="0" err="1"/>
              <a:t>Balle</a:t>
            </a:r>
            <a:r>
              <a:rPr lang="en-US" sz="2800" dirty="0"/>
              <a:t>, </a:t>
            </a:r>
            <a:r>
              <a:rPr lang="en-US" sz="2800" dirty="0" err="1"/>
              <a:t>Gustavson</a:t>
            </a:r>
            <a:r>
              <a:rPr lang="en-US" sz="2800" dirty="0"/>
              <a:t>, Joshi, </a:t>
            </a:r>
            <a:r>
              <a:rPr lang="en-US" sz="2800" dirty="0" err="1"/>
              <a:t>Palkar</a:t>
            </a:r>
            <a:r>
              <a:rPr lang="en-US" sz="2800" dirty="0"/>
              <a:t> [95]</a:t>
            </a:r>
          </a:p>
          <a:p>
            <a:pPr lvl="2"/>
            <a:r>
              <a:rPr lang="en-US" sz="2800" dirty="0"/>
              <a:t>Processors arranged in </a:t>
            </a:r>
            <a:r>
              <a:rPr lang="en-US" sz="2800" dirty="0" smtClean="0"/>
              <a:t>P</a:t>
            </a:r>
            <a:r>
              <a:rPr lang="en-US" sz="2800" baseline="30000" dirty="0" smtClean="0"/>
              <a:t>1</a:t>
            </a:r>
            <a:r>
              <a:rPr lang="en-US" sz="2800" baseline="30000" dirty="0"/>
              <a:t>/3 </a:t>
            </a:r>
            <a:r>
              <a:rPr lang="en-US" sz="2800" dirty="0"/>
              <a:t>x </a:t>
            </a:r>
            <a:r>
              <a:rPr lang="en-US" sz="2800" dirty="0" smtClean="0"/>
              <a:t>P</a:t>
            </a:r>
            <a:r>
              <a:rPr lang="en-US" sz="2800" baseline="30000" dirty="0" smtClean="0"/>
              <a:t>1</a:t>
            </a:r>
            <a:r>
              <a:rPr lang="en-US" sz="2800" baseline="30000" dirty="0"/>
              <a:t>/3 </a:t>
            </a:r>
            <a:r>
              <a:rPr lang="en-US" sz="2800" dirty="0"/>
              <a:t>x </a:t>
            </a:r>
            <a:r>
              <a:rPr lang="en-US" sz="2800" dirty="0" smtClean="0"/>
              <a:t>P</a:t>
            </a:r>
            <a:r>
              <a:rPr lang="en-US" sz="2800" baseline="30000" dirty="0" smtClean="0"/>
              <a:t>1</a:t>
            </a:r>
            <a:r>
              <a:rPr lang="en-US" sz="2800" baseline="30000" dirty="0"/>
              <a:t>/3 </a:t>
            </a:r>
            <a:r>
              <a:rPr lang="en-US" sz="2800" dirty="0"/>
              <a:t> grid</a:t>
            </a:r>
          </a:p>
          <a:p>
            <a:pPr lvl="1"/>
            <a:r>
              <a:rPr lang="en-US" dirty="0" smtClean="0"/>
              <a:t>M </a:t>
            </a:r>
            <a:r>
              <a:rPr lang="en-US" dirty="0"/>
              <a:t>= O(n</a:t>
            </a:r>
            <a:r>
              <a:rPr lang="en-US" baseline="30000" dirty="0"/>
              <a:t>2</a:t>
            </a:r>
            <a:r>
              <a:rPr lang="en-US" dirty="0" smtClean="0"/>
              <a:t>/P</a:t>
            </a:r>
            <a:r>
              <a:rPr lang="en-US" baseline="30000" dirty="0" smtClean="0"/>
              <a:t>2</a:t>
            </a:r>
            <a:r>
              <a:rPr lang="en-US" baseline="30000" dirty="0"/>
              <a:t>/3</a:t>
            </a:r>
            <a:r>
              <a:rPr lang="en-US" dirty="0" smtClean="0"/>
              <a:t>) is  P</a:t>
            </a:r>
            <a:r>
              <a:rPr lang="en-US" baseline="30000" dirty="0" smtClean="0"/>
              <a:t>1/3  </a:t>
            </a:r>
            <a:r>
              <a:rPr lang="en-US" dirty="0" smtClean="0"/>
              <a:t>times the minimum</a:t>
            </a:r>
            <a:endParaRPr lang="en-US" dirty="0"/>
          </a:p>
          <a:p>
            <a:pPr lvl="2"/>
            <a:r>
              <a:rPr lang="en-US" sz="2600" dirty="0"/>
              <a:t>Not always that much memory available…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16374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2.5D Matrix Multiplication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Assume can fit cn</a:t>
            </a:r>
            <a:r>
              <a:rPr lang="en-US" baseline="30000" dirty="0" smtClean="0"/>
              <a:t>2</a:t>
            </a:r>
            <a:r>
              <a:rPr lang="en-US" dirty="0" smtClean="0"/>
              <a:t>/P data per processor, c&gt;1</a:t>
            </a:r>
          </a:p>
          <a:p>
            <a:r>
              <a:rPr lang="en-US" dirty="0" smtClean="0"/>
              <a:t>Processors form (P/c)</a:t>
            </a:r>
            <a:r>
              <a:rPr lang="en-US" baseline="30000" dirty="0" smtClean="0"/>
              <a:t>1/2</a:t>
            </a:r>
            <a:r>
              <a:rPr lang="en-US" dirty="0" smtClean="0"/>
              <a:t>  x  (P/c)</a:t>
            </a:r>
            <a:r>
              <a:rPr lang="en-US" baseline="30000" dirty="0" smtClean="0"/>
              <a:t>1/2</a:t>
            </a:r>
            <a:r>
              <a:rPr lang="en-US" dirty="0" smtClean="0"/>
              <a:t>  x  c  grid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914400" y="2819400"/>
            <a:ext cx="4191000" cy="2209800"/>
            <a:chOff x="2057400" y="2819400"/>
            <a:chExt cx="4191000" cy="2209800"/>
          </a:xfrm>
        </p:grpSpPr>
        <p:grpSp>
          <p:nvGrpSpPr>
            <p:cNvPr id="32" name="Group 31"/>
            <p:cNvGrpSpPr/>
            <p:nvPr/>
          </p:nvGrpSpPr>
          <p:grpSpPr>
            <a:xfrm>
              <a:off x="2590800" y="3505200"/>
              <a:ext cx="3657600" cy="1524000"/>
              <a:chOff x="2590800" y="3505200"/>
              <a:chExt cx="3657600" cy="15240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2590800" y="4419600"/>
                <a:ext cx="2133600" cy="609600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6248400" y="3505200"/>
                <a:ext cx="0" cy="60960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4724400" y="3505200"/>
                <a:ext cx="1524000" cy="91440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V="1">
                <a:off x="4724400" y="4114800"/>
                <a:ext cx="1524000" cy="91440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2590800" y="3505200"/>
                <a:ext cx="1524000" cy="91440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4114800" y="3505200"/>
                <a:ext cx="2133600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V="1">
                <a:off x="3581400" y="3505200"/>
                <a:ext cx="1524000" cy="91440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4114800" y="3505200"/>
                <a:ext cx="1524000" cy="91440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V="1">
                <a:off x="3048000" y="3505200"/>
                <a:ext cx="1524000" cy="91440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3352800" y="3962400"/>
                <a:ext cx="2133600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3733800" y="3733800"/>
                <a:ext cx="2133600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2971800" y="4191000"/>
                <a:ext cx="2133600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3048000" y="4419600"/>
                <a:ext cx="0" cy="60960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3581400" y="4419600"/>
                <a:ext cx="0" cy="60960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4114800" y="4419600"/>
                <a:ext cx="0" cy="60960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5105400" y="4191000"/>
                <a:ext cx="0" cy="60960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5486400" y="3962400"/>
                <a:ext cx="0" cy="60960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5867400" y="3733800"/>
                <a:ext cx="0" cy="60960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4" idx="1"/>
                <a:endCxn id="4" idx="3"/>
              </p:cNvCxnSpPr>
              <p:nvPr/>
            </p:nvCxnSpPr>
            <p:spPr>
              <a:xfrm>
                <a:off x="2590800" y="4724400"/>
                <a:ext cx="2133600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4" idx="3"/>
              </p:cNvCxnSpPr>
              <p:nvPr/>
            </p:nvCxnSpPr>
            <p:spPr>
              <a:xfrm flipV="1">
                <a:off x="4724400" y="3810000"/>
                <a:ext cx="1524000" cy="91440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Straight Arrow Connector 33"/>
            <p:cNvCxnSpPr/>
            <p:nvPr/>
          </p:nvCxnSpPr>
          <p:spPr>
            <a:xfrm>
              <a:off x="2438400" y="4419600"/>
              <a:ext cx="0" cy="6096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4114800" y="3352800"/>
              <a:ext cx="21336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2438400" y="3352800"/>
              <a:ext cx="1752600" cy="10668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2057400" y="4495800"/>
              <a:ext cx="3148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</a:t>
              </a:r>
              <a:endParaRPr lang="en-US" sz="24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724400" y="2819400"/>
              <a:ext cx="11144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(P/c)</a:t>
              </a:r>
              <a:r>
                <a:rPr lang="en-US" sz="2800" baseline="30000" dirty="0" smtClean="0"/>
                <a:t>1/2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 rot="19657307">
              <a:off x="2590800" y="3390627"/>
              <a:ext cx="11144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(P/c)</a:t>
              </a:r>
              <a:r>
                <a:rPr lang="en-US" sz="2800" baseline="30000" dirty="0" smtClean="0"/>
                <a:t>1/2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5562601" y="3733801"/>
            <a:ext cx="3026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Example: P =  32,  c = 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5188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2.5D Matrix Multiplication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Assume can fit cn</a:t>
            </a:r>
            <a:r>
              <a:rPr lang="en-US" baseline="30000" dirty="0" smtClean="0"/>
              <a:t>2</a:t>
            </a:r>
            <a:r>
              <a:rPr lang="en-US" dirty="0" smtClean="0"/>
              <a:t>/P data per processor, c &gt; 1</a:t>
            </a:r>
          </a:p>
          <a:p>
            <a:r>
              <a:rPr lang="en-US" dirty="0" smtClean="0"/>
              <a:t>Processors form (P/c)</a:t>
            </a:r>
            <a:r>
              <a:rPr lang="en-US" baseline="30000" dirty="0" smtClean="0"/>
              <a:t>1/2</a:t>
            </a:r>
            <a:r>
              <a:rPr lang="en-US" dirty="0" smtClean="0"/>
              <a:t>  x  (P/c)</a:t>
            </a:r>
            <a:r>
              <a:rPr lang="en-US" baseline="30000" dirty="0" smtClean="0"/>
              <a:t>1/2</a:t>
            </a:r>
            <a:r>
              <a:rPr lang="en-US" dirty="0" smtClean="0"/>
              <a:t>  x  c  grid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914400" y="2819400"/>
            <a:ext cx="4191000" cy="2209800"/>
            <a:chOff x="2057400" y="2819400"/>
            <a:chExt cx="4191000" cy="2209800"/>
          </a:xfrm>
        </p:grpSpPr>
        <p:grpSp>
          <p:nvGrpSpPr>
            <p:cNvPr id="32" name="Group 31"/>
            <p:cNvGrpSpPr/>
            <p:nvPr/>
          </p:nvGrpSpPr>
          <p:grpSpPr>
            <a:xfrm>
              <a:off x="2590800" y="3505200"/>
              <a:ext cx="3657600" cy="1524000"/>
              <a:chOff x="2590800" y="3505200"/>
              <a:chExt cx="3657600" cy="15240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2590800" y="4419600"/>
                <a:ext cx="2133600" cy="609600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6248400" y="3505200"/>
                <a:ext cx="0" cy="60960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4724400" y="3505200"/>
                <a:ext cx="1524000" cy="91440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V="1">
                <a:off x="4724400" y="4114800"/>
                <a:ext cx="1524000" cy="91440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2590800" y="3505200"/>
                <a:ext cx="1524000" cy="91440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4114800" y="3505200"/>
                <a:ext cx="2133600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V="1">
                <a:off x="3581400" y="3505200"/>
                <a:ext cx="1524000" cy="91440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4114800" y="3505200"/>
                <a:ext cx="1524000" cy="91440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V="1">
                <a:off x="3048000" y="3505200"/>
                <a:ext cx="1524000" cy="91440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3352800" y="3962400"/>
                <a:ext cx="2133600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3733800" y="3733800"/>
                <a:ext cx="2133600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2971800" y="4191000"/>
                <a:ext cx="2133600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3048000" y="4419600"/>
                <a:ext cx="0" cy="60960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3581400" y="4419600"/>
                <a:ext cx="0" cy="60960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4114800" y="4419600"/>
                <a:ext cx="0" cy="60960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5105400" y="4191000"/>
                <a:ext cx="0" cy="60960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5486400" y="3962400"/>
                <a:ext cx="0" cy="60960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5867400" y="3733800"/>
                <a:ext cx="0" cy="60960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4" idx="1"/>
                <a:endCxn id="4" idx="3"/>
              </p:cNvCxnSpPr>
              <p:nvPr/>
            </p:nvCxnSpPr>
            <p:spPr>
              <a:xfrm>
                <a:off x="2590800" y="4724400"/>
                <a:ext cx="2133600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4" idx="3"/>
              </p:cNvCxnSpPr>
              <p:nvPr/>
            </p:nvCxnSpPr>
            <p:spPr>
              <a:xfrm flipV="1">
                <a:off x="4724400" y="3810000"/>
                <a:ext cx="1524000" cy="91440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TextBox 40"/>
            <p:cNvSpPr txBox="1"/>
            <p:nvPr/>
          </p:nvSpPr>
          <p:spPr>
            <a:xfrm>
              <a:off x="2057400" y="4495800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k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724400" y="2819400"/>
              <a:ext cx="2711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j</a:t>
              </a:r>
              <a:endParaRPr lang="en-US" sz="2800" baseline="30000" dirty="0" smtClean="0"/>
            </a:p>
          </p:txBody>
        </p:sp>
        <p:sp>
          <p:nvSpPr>
            <p:cNvPr id="43" name="TextBox 42"/>
            <p:cNvSpPr txBox="1"/>
            <p:nvPr/>
          </p:nvSpPr>
          <p:spPr>
            <a:xfrm rot="19657307">
              <a:off x="3020370" y="3390627"/>
              <a:ext cx="2552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i</a:t>
              </a:r>
              <a:endParaRPr lang="en-US" sz="2800" baseline="30000" dirty="0" smtClean="0"/>
            </a:p>
          </p:txBody>
        </p:sp>
      </p:grpSp>
      <p:cxnSp>
        <p:nvCxnSpPr>
          <p:cNvPr id="9" name="Straight Arrow Connector 8"/>
          <p:cNvCxnSpPr/>
          <p:nvPr/>
        </p:nvCxnSpPr>
        <p:spPr>
          <a:xfrm>
            <a:off x="2971800" y="3352800"/>
            <a:ext cx="2133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295400" y="44196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1295400" y="3352800"/>
            <a:ext cx="1676400" cy="106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486400" y="3773270"/>
            <a:ext cx="3449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Initially P(i,j,0) owns A(</a:t>
            </a:r>
            <a:r>
              <a:rPr lang="en-US" dirty="0" err="1"/>
              <a:t>i</a:t>
            </a:r>
            <a:r>
              <a:rPr lang="en-US" dirty="0" err="1" smtClean="0"/>
              <a:t>,j</a:t>
            </a:r>
            <a:r>
              <a:rPr lang="en-US" dirty="0" smtClean="0"/>
              <a:t>) and B(</a:t>
            </a:r>
            <a:r>
              <a:rPr lang="en-US" dirty="0" err="1"/>
              <a:t>i</a:t>
            </a:r>
            <a:r>
              <a:rPr lang="en-US" dirty="0" err="1" smtClean="0"/>
              <a:t>,j</a:t>
            </a:r>
            <a:r>
              <a:rPr lang="en-US" dirty="0" smtClean="0"/>
              <a:t>)</a:t>
            </a:r>
          </a:p>
          <a:p>
            <a:r>
              <a:rPr lang="en-US" dirty="0"/>
              <a:t> </a:t>
            </a:r>
            <a:r>
              <a:rPr lang="en-US" dirty="0" smtClean="0"/>
              <a:t>   each of size n(c/P)</a:t>
            </a:r>
            <a:r>
              <a:rPr lang="en-US" sz="2000" baseline="30000" dirty="0" smtClean="0"/>
              <a:t>1/2</a:t>
            </a:r>
            <a:r>
              <a:rPr lang="en-US" dirty="0" smtClean="0"/>
              <a:t> x n(c/P)</a:t>
            </a:r>
            <a:r>
              <a:rPr lang="en-US" sz="2000" baseline="30000" dirty="0" smtClean="0"/>
              <a:t>1/2</a:t>
            </a:r>
            <a:endParaRPr lang="en-US" baseline="30000" dirty="0"/>
          </a:p>
        </p:txBody>
      </p:sp>
      <p:sp>
        <p:nvSpPr>
          <p:cNvPr id="35" name="TextBox 34"/>
          <p:cNvSpPr txBox="1"/>
          <p:nvPr/>
        </p:nvSpPr>
        <p:spPr>
          <a:xfrm>
            <a:off x="838200" y="5486400"/>
            <a:ext cx="79770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(1)  P(i,j,0) broadcasts A(</a:t>
            </a:r>
            <a:r>
              <a:rPr lang="en-US" dirty="0" err="1"/>
              <a:t>i</a:t>
            </a:r>
            <a:r>
              <a:rPr lang="en-US" dirty="0" err="1" smtClean="0"/>
              <a:t>,j</a:t>
            </a:r>
            <a:r>
              <a:rPr lang="en-US" dirty="0" smtClean="0"/>
              <a:t>) and B(</a:t>
            </a:r>
            <a:r>
              <a:rPr lang="en-US" dirty="0" err="1"/>
              <a:t>i</a:t>
            </a:r>
            <a:r>
              <a:rPr lang="en-US" dirty="0" err="1" smtClean="0"/>
              <a:t>,j</a:t>
            </a:r>
            <a:r>
              <a:rPr lang="en-US" dirty="0" smtClean="0"/>
              <a:t>) to P(</a:t>
            </a:r>
            <a:r>
              <a:rPr lang="en-US" dirty="0" err="1"/>
              <a:t>i</a:t>
            </a:r>
            <a:r>
              <a:rPr lang="en-US" dirty="0" err="1" smtClean="0"/>
              <a:t>,j,k</a:t>
            </a:r>
            <a:r>
              <a:rPr lang="en-US" dirty="0" smtClean="0"/>
              <a:t>)</a:t>
            </a:r>
          </a:p>
          <a:p>
            <a:r>
              <a:rPr lang="en-US" dirty="0" smtClean="0"/>
              <a:t>(2)  Processors at level k perform 1/c-</a:t>
            </a:r>
            <a:r>
              <a:rPr lang="en-US" dirty="0" err="1" smtClean="0"/>
              <a:t>th</a:t>
            </a:r>
            <a:r>
              <a:rPr lang="en-US" dirty="0" smtClean="0"/>
              <a:t> of SUMMA, i.e. 1/c-</a:t>
            </a:r>
            <a:r>
              <a:rPr lang="en-US" dirty="0" err="1" smtClean="0"/>
              <a:t>th</a:t>
            </a:r>
            <a:r>
              <a:rPr lang="en-US" dirty="0" smtClean="0"/>
              <a:t> of  </a:t>
            </a:r>
            <a:r>
              <a:rPr lang="en-US" dirty="0" err="1" smtClean="0"/>
              <a:t>Σ</a:t>
            </a:r>
            <a:r>
              <a:rPr lang="en-US" sz="2400" baseline="-25000" dirty="0" err="1" smtClean="0"/>
              <a:t>m</a:t>
            </a:r>
            <a:r>
              <a:rPr lang="en-US" dirty="0" smtClean="0"/>
              <a:t> A(</a:t>
            </a:r>
            <a:r>
              <a:rPr lang="en-US" dirty="0" err="1"/>
              <a:t>i</a:t>
            </a:r>
            <a:r>
              <a:rPr lang="en-US" dirty="0" err="1" smtClean="0"/>
              <a:t>,m</a:t>
            </a:r>
            <a:r>
              <a:rPr lang="en-US" dirty="0" smtClean="0"/>
              <a:t>)*B(</a:t>
            </a:r>
            <a:r>
              <a:rPr lang="en-US" dirty="0" err="1" smtClean="0"/>
              <a:t>m,j</a:t>
            </a:r>
            <a:r>
              <a:rPr lang="en-US" dirty="0" smtClean="0"/>
              <a:t>)</a:t>
            </a:r>
          </a:p>
          <a:p>
            <a:r>
              <a:rPr lang="en-US" dirty="0" smtClean="0"/>
              <a:t>(3)  Sum-reduce partial sums </a:t>
            </a:r>
            <a:r>
              <a:rPr lang="en-US" dirty="0" err="1"/>
              <a:t>Σ</a:t>
            </a:r>
            <a:r>
              <a:rPr lang="en-US" sz="2400" baseline="-25000" dirty="0" err="1"/>
              <a:t>m</a:t>
            </a:r>
            <a:r>
              <a:rPr lang="en-US" dirty="0"/>
              <a:t> A(</a:t>
            </a:r>
            <a:r>
              <a:rPr lang="en-US" dirty="0" err="1"/>
              <a:t>i,m</a:t>
            </a:r>
            <a:r>
              <a:rPr lang="en-US" dirty="0"/>
              <a:t>)*B(</a:t>
            </a:r>
            <a:r>
              <a:rPr lang="en-US" dirty="0" err="1"/>
              <a:t>m,j</a:t>
            </a:r>
            <a:r>
              <a:rPr lang="en-US" dirty="0"/>
              <a:t>)</a:t>
            </a:r>
            <a:r>
              <a:rPr lang="en-US" dirty="0" smtClean="0"/>
              <a:t> along k-axis so P(i,j,0) owns C(</a:t>
            </a:r>
            <a:r>
              <a:rPr lang="en-US" dirty="0" err="1"/>
              <a:t>i</a:t>
            </a:r>
            <a:r>
              <a:rPr lang="en-US" dirty="0" err="1" smtClean="0"/>
              <a:t>,j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804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Autofit/>
          </a:bodyPr>
          <a:lstStyle/>
          <a:p>
            <a:r>
              <a:rPr lang="en-US" sz="3600" dirty="0"/>
              <a:t>2.5D </a:t>
            </a:r>
            <a:r>
              <a:rPr lang="en-US" sz="3600" dirty="0" err="1"/>
              <a:t>Matmul</a:t>
            </a:r>
            <a:r>
              <a:rPr lang="en-US" sz="3600" dirty="0"/>
              <a:t> on BG/P, 16K </a:t>
            </a:r>
            <a:r>
              <a:rPr lang="en-US" sz="3600" dirty="0" smtClean="0"/>
              <a:t>nodes </a:t>
            </a:r>
            <a:r>
              <a:rPr lang="en-US" sz="3600" dirty="0"/>
              <a:t>/ 64K cores</a:t>
            </a:r>
          </a:p>
        </p:txBody>
      </p:sp>
      <p:pic>
        <p:nvPicPr>
          <p:cNvPr id="4" name="Content Placeholder 3" descr="mm_p16384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57" r="-135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61591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563562"/>
          </a:xfrm>
        </p:spPr>
        <p:txBody>
          <a:bodyPr>
            <a:noAutofit/>
          </a:bodyPr>
          <a:lstStyle/>
          <a:p>
            <a:r>
              <a:rPr lang="en-US" sz="3600" dirty="0" smtClean="0"/>
              <a:t>2.5D </a:t>
            </a:r>
            <a:r>
              <a:rPr lang="en-US" sz="3600" dirty="0" err="1" smtClean="0"/>
              <a:t>Matmul</a:t>
            </a:r>
            <a:r>
              <a:rPr lang="en-US" sz="3600" dirty="0" smtClean="0"/>
              <a:t> on BG/P, 16K nodes / 64K cores</a:t>
            </a:r>
            <a:endParaRPr lang="en-US" sz="3600" dirty="0"/>
          </a:p>
        </p:txBody>
      </p:sp>
      <p:pic>
        <p:nvPicPr>
          <p:cNvPr id="4" name="Content Placeholder 3" descr="mm_time_p16384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85" r="-11885"/>
          <a:stretch>
            <a:fillRect/>
          </a:stretch>
        </p:blipFill>
        <p:spPr>
          <a:xfrm>
            <a:off x="457200" y="1066800"/>
            <a:ext cx="8904155" cy="5029200"/>
          </a:xfrm>
        </p:spPr>
      </p:pic>
      <p:sp>
        <p:nvSpPr>
          <p:cNvPr id="5" name="TextBox 4"/>
          <p:cNvSpPr txBox="1"/>
          <p:nvPr/>
        </p:nvSpPr>
        <p:spPr>
          <a:xfrm>
            <a:off x="3486676" y="83820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 = 16 copies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00202" y="5791201"/>
            <a:ext cx="60352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824F2"/>
                </a:solidFill>
              </a:rPr>
              <a:t>Distinguished Paper Award, EuroPar’11</a:t>
            </a:r>
          </a:p>
          <a:p>
            <a:r>
              <a:rPr lang="en-US" sz="2800" b="1" dirty="0" smtClean="0">
                <a:solidFill>
                  <a:srgbClr val="0824F2"/>
                </a:solidFill>
              </a:rPr>
              <a:t>SC’11 paper by </a:t>
            </a:r>
            <a:r>
              <a:rPr lang="en-US" sz="2800" b="1" dirty="0" err="1" smtClean="0">
                <a:solidFill>
                  <a:srgbClr val="0824F2"/>
                </a:solidFill>
              </a:rPr>
              <a:t>Solomonik</a:t>
            </a:r>
            <a:r>
              <a:rPr lang="en-US" sz="2800" b="1" dirty="0" smtClean="0">
                <a:solidFill>
                  <a:srgbClr val="0824F2"/>
                </a:solidFill>
              </a:rPr>
              <a:t>, </a:t>
            </a:r>
            <a:r>
              <a:rPr lang="en-US" sz="2800" b="1" dirty="0" err="1" smtClean="0">
                <a:solidFill>
                  <a:srgbClr val="0824F2"/>
                </a:solidFill>
              </a:rPr>
              <a:t>Bhatele</a:t>
            </a:r>
            <a:r>
              <a:rPr lang="en-US" sz="2800" b="1" dirty="0" smtClean="0">
                <a:solidFill>
                  <a:srgbClr val="0824F2"/>
                </a:solidFill>
              </a:rPr>
              <a:t>, D.</a:t>
            </a:r>
            <a:endParaRPr lang="en-US" sz="2800" b="1" dirty="0">
              <a:solidFill>
                <a:srgbClr val="0824F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0" y="4355068"/>
            <a:ext cx="1114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12x faster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29400" y="3669268"/>
            <a:ext cx="117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2.7x faster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866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Minimize Communication? (2/</a:t>
            </a:r>
            <a:r>
              <a:rPr lang="en-US" dirty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7941024"/>
              </p:ext>
            </p:extLst>
          </p:nvPr>
        </p:nvGraphicFramePr>
        <p:xfrm>
          <a:off x="9296400" y="14478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72200" y="6172200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John </a:t>
            </a:r>
            <a:r>
              <a:rPr lang="en-US" dirty="0" err="1" smtClean="0"/>
              <a:t>Shalf</a:t>
            </a:r>
            <a:r>
              <a:rPr lang="en-US" dirty="0" smtClean="0"/>
              <a:t>, LBL</a:t>
            </a:r>
            <a:endParaRPr lang="en-US" dirty="0"/>
          </a:p>
        </p:txBody>
      </p:sp>
      <p:pic>
        <p:nvPicPr>
          <p:cNvPr id="7" name="Picture 6" descr="shalf_energ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" y="1390889"/>
            <a:ext cx="9132143" cy="546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391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824F2"/>
                </a:solidFill>
              </a:rPr>
              <a:t>Perfect Strong Scaling </a:t>
            </a:r>
            <a:r>
              <a:rPr lang="en-US" sz="3600" dirty="0" smtClean="0"/>
              <a:t>– in Time and Energy (1/2)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95400"/>
            <a:ext cx="9296400" cy="5410200"/>
          </a:xfrm>
        </p:spPr>
        <p:txBody>
          <a:bodyPr>
            <a:normAutofit fontScale="62500" lnSpcReduction="20000"/>
          </a:bodyPr>
          <a:lstStyle/>
          <a:p>
            <a:r>
              <a:rPr lang="en-US" sz="3800" dirty="0" smtClean="0"/>
              <a:t>Every time you add a processor, you should use its memory M too</a:t>
            </a:r>
          </a:p>
          <a:p>
            <a:r>
              <a:rPr lang="en-US" sz="3800" dirty="0" smtClean="0"/>
              <a:t>Start with minimal number of </a:t>
            </a:r>
            <a:r>
              <a:rPr lang="en-US" sz="3800" dirty="0" err="1" smtClean="0"/>
              <a:t>procs</a:t>
            </a:r>
            <a:r>
              <a:rPr lang="en-US" sz="3800" dirty="0" smtClean="0"/>
              <a:t>: PM = 3n</a:t>
            </a:r>
            <a:r>
              <a:rPr lang="en-US" sz="3800" baseline="30000" dirty="0" smtClean="0"/>
              <a:t>2</a:t>
            </a:r>
            <a:endParaRPr lang="en-US" sz="3800" dirty="0" smtClean="0"/>
          </a:p>
          <a:p>
            <a:r>
              <a:rPr lang="en-US" sz="3800" dirty="0" smtClean="0"/>
              <a:t>Increase P by a factor of c </a:t>
            </a:r>
            <a:r>
              <a:rPr lang="en-US" sz="38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3800" dirty="0" smtClean="0"/>
              <a:t> total memory increases by a factor of c</a:t>
            </a:r>
          </a:p>
          <a:p>
            <a:r>
              <a:rPr lang="en-US" sz="3800" dirty="0" smtClean="0"/>
              <a:t>Notation for timing model:</a:t>
            </a:r>
          </a:p>
          <a:p>
            <a:pPr lvl="1"/>
            <a:r>
              <a:rPr lang="en-US" sz="3800" dirty="0" err="1" smtClean="0"/>
              <a:t>γ</a:t>
            </a:r>
            <a:r>
              <a:rPr lang="en-US" sz="3800" baseline="-25000" dirty="0" err="1" smtClean="0"/>
              <a:t>T</a:t>
            </a:r>
            <a:r>
              <a:rPr lang="en-US" sz="3800" baseline="-25000" dirty="0" smtClean="0"/>
              <a:t> </a:t>
            </a:r>
            <a:r>
              <a:rPr lang="en-US" sz="3800" dirty="0" smtClean="0"/>
              <a:t>, β</a:t>
            </a:r>
            <a:r>
              <a:rPr lang="en-US" sz="3800" baseline="-25000" dirty="0" smtClean="0"/>
              <a:t>T</a:t>
            </a:r>
            <a:r>
              <a:rPr lang="en-US" sz="3800" dirty="0" smtClean="0"/>
              <a:t> , α</a:t>
            </a:r>
            <a:r>
              <a:rPr lang="en-US" sz="3800" baseline="-25000" dirty="0" smtClean="0"/>
              <a:t>T</a:t>
            </a:r>
            <a:r>
              <a:rPr lang="en-US" sz="3800" dirty="0"/>
              <a:t> </a:t>
            </a:r>
            <a:r>
              <a:rPr lang="en-US" sz="3800" dirty="0" smtClean="0"/>
              <a:t>= </a:t>
            </a:r>
            <a:r>
              <a:rPr lang="en-US" sz="3800" dirty="0" err="1" smtClean="0"/>
              <a:t>secs</a:t>
            </a:r>
            <a:r>
              <a:rPr lang="en-US" sz="3800" dirty="0" smtClean="0"/>
              <a:t> per flop, per </a:t>
            </a:r>
            <a:r>
              <a:rPr lang="en-US" sz="3800" dirty="0" err="1" smtClean="0"/>
              <a:t>word_moved</a:t>
            </a:r>
            <a:r>
              <a:rPr lang="en-US" sz="3800" dirty="0" smtClean="0"/>
              <a:t>, per message of size m</a:t>
            </a:r>
          </a:p>
          <a:p>
            <a:r>
              <a:rPr lang="en-US" sz="3800" dirty="0">
                <a:solidFill>
                  <a:srgbClr val="0824F2"/>
                </a:solidFill>
              </a:rPr>
              <a:t>T(</a:t>
            </a:r>
            <a:r>
              <a:rPr lang="en-US" sz="3800" dirty="0" err="1">
                <a:solidFill>
                  <a:srgbClr val="0824F2"/>
                </a:solidFill>
              </a:rPr>
              <a:t>cP</a:t>
            </a:r>
            <a:r>
              <a:rPr lang="en-US" sz="3800" dirty="0">
                <a:solidFill>
                  <a:srgbClr val="0824F2"/>
                </a:solidFill>
              </a:rPr>
              <a:t>) </a:t>
            </a:r>
            <a:r>
              <a:rPr lang="en-US" sz="3800" dirty="0"/>
              <a:t>= n</a:t>
            </a:r>
            <a:r>
              <a:rPr lang="en-US" sz="3800" baseline="30000" dirty="0"/>
              <a:t>3</a:t>
            </a:r>
            <a:r>
              <a:rPr lang="en-US" sz="3800" dirty="0"/>
              <a:t>/(</a:t>
            </a:r>
            <a:r>
              <a:rPr lang="en-US" sz="3800" dirty="0" err="1"/>
              <a:t>cP</a:t>
            </a:r>
            <a:r>
              <a:rPr lang="en-US" sz="3800" dirty="0"/>
              <a:t>) [ </a:t>
            </a:r>
            <a:r>
              <a:rPr lang="en-US" sz="3800" dirty="0" err="1"/>
              <a:t>γ</a:t>
            </a:r>
            <a:r>
              <a:rPr lang="en-US" sz="3800" baseline="-25000" dirty="0" err="1"/>
              <a:t>T</a:t>
            </a:r>
            <a:r>
              <a:rPr lang="en-US" sz="3800" dirty="0"/>
              <a:t>+ β</a:t>
            </a:r>
            <a:r>
              <a:rPr lang="en-US" sz="3800" baseline="-25000" dirty="0"/>
              <a:t>T</a:t>
            </a:r>
            <a:r>
              <a:rPr lang="en-US" sz="3800" dirty="0"/>
              <a:t>/M</a:t>
            </a:r>
            <a:r>
              <a:rPr lang="en-US" sz="3800" baseline="30000" dirty="0"/>
              <a:t>1/2</a:t>
            </a:r>
            <a:r>
              <a:rPr lang="en-US" sz="3800" dirty="0"/>
              <a:t> + α</a:t>
            </a:r>
            <a:r>
              <a:rPr lang="en-US" sz="3800" baseline="-25000" dirty="0"/>
              <a:t>T</a:t>
            </a:r>
            <a:r>
              <a:rPr lang="en-US" sz="3800" dirty="0"/>
              <a:t>/(mM</a:t>
            </a:r>
            <a:r>
              <a:rPr lang="en-US" sz="3800" baseline="30000" dirty="0"/>
              <a:t>1/2</a:t>
            </a:r>
            <a:r>
              <a:rPr lang="en-US" sz="3800" dirty="0"/>
              <a:t>) ]</a:t>
            </a:r>
          </a:p>
          <a:p>
            <a:pPr marL="0" indent="0">
              <a:buNone/>
            </a:pPr>
            <a:r>
              <a:rPr lang="en-US" sz="3800" dirty="0"/>
              <a:t>               </a:t>
            </a:r>
            <a:r>
              <a:rPr lang="en-US" sz="3800" dirty="0" smtClean="0">
                <a:solidFill>
                  <a:srgbClr val="0824F2"/>
                </a:solidFill>
              </a:rPr>
              <a:t>= </a:t>
            </a:r>
            <a:r>
              <a:rPr lang="en-US" sz="3800" dirty="0">
                <a:solidFill>
                  <a:srgbClr val="0824F2"/>
                </a:solidFill>
              </a:rPr>
              <a:t>T(P)/c</a:t>
            </a:r>
          </a:p>
          <a:p>
            <a:r>
              <a:rPr lang="en-US" sz="3800" dirty="0" smtClean="0"/>
              <a:t>Notation for energy model:</a:t>
            </a:r>
          </a:p>
          <a:p>
            <a:pPr lvl="1"/>
            <a:r>
              <a:rPr lang="en-US" sz="3800" dirty="0" err="1" smtClean="0"/>
              <a:t>γ</a:t>
            </a:r>
            <a:r>
              <a:rPr lang="en-US" sz="3800" baseline="-25000" dirty="0" err="1" smtClean="0"/>
              <a:t>E</a:t>
            </a:r>
            <a:r>
              <a:rPr lang="en-US" sz="3800" baseline="-25000" dirty="0" smtClean="0"/>
              <a:t> </a:t>
            </a:r>
            <a:r>
              <a:rPr lang="en-US" sz="3800" dirty="0"/>
              <a:t>, </a:t>
            </a:r>
            <a:r>
              <a:rPr lang="en-US" sz="3800" dirty="0" smtClean="0"/>
              <a:t>β</a:t>
            </a:r>
            <a:r>
              <a:rPr lang="en-US" sz="3800" baseline="-25000" dirty="0" smtClean="0"/>
              <a:t>E</a:t>
            </a:r>
            <a:r>
              <a:rPr lang="en-US" sz="3800" dirty="0" smtClean="0"/>
              <a:t> </a:t>
            </a:r>
            <a:r>
              <a:rPr lang="en-US" sz="3800" dirty="0"/>
              <a:t>, </a:t>
            </a:r>
            <a:r>
              <a:rPr lang="en-US" sz="3800" dirty="0" smtClean="0"/>
              <a:t>α</a:t>
            </a:r>
            <a:r>
              <a:rPr lang="en-US" sz="3800" baseline="-25000" dirty="0" smtClean="0"/>
              <a:t>E</a:t>
            </a:r>
            <a:r>
              <a:rPr lang="en-US" sz="3800" dirty="0" smtClean="0"/>
              <a:t> = joules for same operations</a:t>
            </a:r>
          </a:p>
          <a:p>
            <a:pPr lvl="1"/>
            <a:r>
              <a:rPr lang="en-US" sz="3800" dirty="0" err="1" smtClean="0"/>
              <a:t>δ</a:t>
            </a:r>
            <a:r>
              <a:rPr lang="en-US" sz="3800" baseline="-25000" dirty="0" err="1" smtClean="0"/>
              <a:t>E</a:t>
            </a:r>
            <a:r>
              <a:rPr lang="en-US" sz="3800" baseline="-25000" dirty="0" smtClean="0"/>
              <a:t> </a:t>
            </a:r>
            <a:r>
              <a:rPr lang="en-US" sz="3800" dirty="0" smtClean="0"/>
              <a:t>= joules per word of memory used per sec</a:t>
            </a:r>
          </a:p>
          <a:p>
            <a:pPr lvl="1"/>
            <a:r>
              <a:rPr lang="en-US" sz="3800" dirty="0" err="1" smtClean="0"/>
              <a:t>ε</a:t>
            </a:r>
            <a:r>
              <a:rPr lang="en-US" sz="3800" baseline="-25000" dirty="0" err="1" smtClean="0"/>
              <a:t>E</a:t>
            </a:r>
            <a:r>
              <a:rPr lang="en-US" sz="3800" dirty="0"/>
              <a:t> </a:t>
            </a:r>
            <a:r>
              <a:rPr lang="en-US" sz="3800" dirty="0" smtClean="0"/>
              <a:t>= joules per sec for leakage, etc.</a:t>
            </a:r>
          </a:p>
          <a:p>
            <a:r>
              <a:rPr lang="en-US" sz="3800" dirty="0" smtClean="0">
                <a:solidFill>
                  <a:srgbClr val="0824F2"/>
                </a:solidFill>
              </a:rPr>
              <a:t>E(</a:t>
            </a:r>
            <a:r>
              <a:rPr lang="en-US" sz="3800" dirty="0" err="1" smtClean="0">
                <a:solidFill>
                  <a:srgbClr val="0824F2"/>
                </a:solidFill>
              </a:rPr>
              <a:t>cP</a:t>
            </a:r>
            <a:r>
              <a:rPr lang="en-US" sz="3800" dirty="0" smtClean="0">
                <a:solidFill>
                  <a:srgbClr val="0824F2"/>
                </a:solidFill>
              </a:rPr>
              <a:t>) </a:t>
            </a:r>
            <a:r>
              <a:rPr lang="en-US" sz="3800" dirty="0" smtClean="0"/>
              <a:t>= </a:t>
            </a:r>
            <a:r>
              <a:rPr lang="en-US" sz="3800" dirty="0" err="1" smtClean="0"/>
              <a:t>cP</a:t>
            </a:r>
            <a:r>
              <a:rPr lang="en-US" sz="3800" dirty="0" smtClean="0"/>
              <a:t> { n</a:t>
            </a:r>
            <a:r>
              <a:rPr lang="en-US" sz="3800" baseline="30000" dirty="0" smtClean="0"/>
              <a:t>3</a:t>
            </a:r>
            <a:r>
              <a:rPr lang="en-US" sz="3800" dirty="0"/>
              <a:t>/(</a:t>
            </a:r>
            <a:r>
              <a:rPr lang="en-US" sz="3800" dirty="0" err="1"/>
              <a:t>cP</a:t>
            </a:r>
            <a:r>
              <a:rPr lang="en-US" sz="3800" dirty="0"/>
              <a:t>) [ </a:t>
            </a:r>
            <a:r>
              <a:rPr lang="en-US" sz="3800" dirty="0" err="1" smtClean="0"/>
              <a:t>γ</a:t>
            </a:r>
            <a:r>
              <a:rPr lang="en-US" sz="3800" baseline="-25000" dirty="0" err="1" smtClean="0"/>
              <a:t>E</a:t>
            </a:r>
            <a:r>
              <a:rPr lang="en-US" sz="3800" dirty="0" smtClean="0"/>
              <a:t>+ β</a:t>
            </a:r>
            <a:r>
              <a:rPr lang="en-US" sz="3800" baseline="-25000" dirty="0" smtClean="0"/>
              <a:t>E</a:t>
            </a:r>
            <a:r>
              <a:rPr lang="en-US" sz="3800" dirty="0" smtClean="0"/>
              <a:t>/</a:t>
            </a:r>
            <a:r>
              <a:rPr lang="en-US" sz="3800" dirty="0"/>
              <a:t>M</a:t>
            </a:r>
            <a:r>
              <a:rPr lang="en-US" sz="3800" baseline="30000" dirty="0"/>
              <a:t>1/2</a:t>
            </a:r>
            <a:r>
              <a:rPr lang="en-US" sz="3800" dirty="0"/>
              <a:t> + </a:t>
            </a:r>
            <a:r>
              <a:rPr lang="en-US" sz="3800" dirty="0" smtClean="0"/>
              <a:t>α</a:t>
            </a:r>
            <a:r>
              <a:rPr lang="en-US" sz="3800" baseline="-25000" dirty="0" smtClean="0"/>
              <a:t>E</a:t>
            </a:r>
            <a:r>
              <a:rPr lang="en-US" sz="3800" dirty="0" smtClean="0"/>
              <a:t>/</a:t>
            </a:r>
            <a:r>
              <a:rPr lang="en-US" sz="3800" dirty="0"/>
              <a:t>(mM</a:t>
            </a:r>
            <a:r>
              <a:rPr lang="en-US" sz="3800" baseline="30000" dirty="0"/>
              <a:t>1/2</a:t>
            </a:r>
            <a:r>
              <a:rPr lang="en-US" sz="3800" dirty="0"/>
              <a:t>) </a:t>
            </a:r>
            <a:r>
              <a:rPr lang="en-US" sz="3800" dirty="0" smtClean="0"/>
              <a:t>] + </a:t>
            </a:r>
            <a:r>
              <a:rPr lang="en-US" sz="3800" dirty="0" err="1" smtClean="0"/>
              <a:t>δ</a:t>
            </a:r>
            <a:r>
              <a:rPr lang="en-US" sz="3800" baseline="-25000" dirty="0" err="1" smtClean="0"/>
              <a:t>E</a:t>
            </a:r>
            <a:r>
              <a:rPr lang="en-US" sz="3800" dirty="0" err="1" smtClean="0"/>
              <a:t>MT</a:t>
            </a:r>
            <a:r>
              <a:rPr lang="en-US" sz="3800" dirty="0" smtClean="0"/>
              <a:t>(</a:t>
            </a:r>
            <a:r>
              <a:rPr lang="en-US" sz="3800" dirty="0" err="1" smtClean="0"/>
              <a:t>cP</a:t>
            </a:r>
            <a:r>
              <a:rPr lang="en-US" sz="3800" dirty="0" smtClean="0"/>
              <a:t>) + </a:t>
            </a:r>
            <a:r>
              <a:rPr lang="en-US" sz="3800" dirty="0" err="1" smtClean="0"/>
              <a:t>ε</a:t>
            </a:r>
            <a:r>
              <a:rPr lang="en-US" sz="3800" baseline="-25000" dirty="0" err="1" smtClean="0"/>
              <a:t>E</a:t>
            </a:r>
            <a:r>
              <a:rPr lang="en-US" sz="3800" dirty="0" err="1" smtClean="0"/>
              <a:t>T</a:t>
            </a:r>
            <a:r>
              <a:rPr lang="en-US" sz="3800" dirty="0" smtClean="0"/>
              <a:t>(</a:t>
            </a:r>
            <a:r>
              <a:rPr lang="en-US" sz="3800" dirty="0" err="1" smtClean="0"/>
              <a:t>cP</a:t>
            </a:r>
            <a:r>
              <a:rPr lang="en-US" sz="3800" dirty="0" smtClean="0"/>
              <a:t>) }</a:t>
            </a:r>
          </a:p>
          <a:p>
            <a:pPr marL="0" indent="0">
              <a:buNone/>
            </a:pPr>
            <a:r>
              <a:rPr lang="en-US" sz="3800" dirty="0"/>
              <a:t> </a:t>
            </a:r>
            <a:r>
              <a:rPr lang="en-US" sz="3800" dirty="0" smtClean="0"/>
              <a:t>              </a:t>
            </a:r>
            <a:r>
              <a:rPr lang="en-US" sz="3800" dirty="0" smtClean="0">
                <a:solidFill>
                  <a:srgbClr val="0824F2"/>
                </a:solidFill>
              </a:rPr>
              <a:t>= E(P)</a:t>
            </a:r>
          </a:p>
          <a:p>
            <a:r>
              <a:rPr lang="en-US" sz="3800" dirty="0" smtClean="0"/>
              <a:t>Limit:  c ≤ P</a:t>
            </a:r>
            <a:r>
              <a:rPr lang="en-US" sz="3800" baseline="30000" dirty="0" smtClean="0"/>
              <a:t>1/3</a:t>
            </a:r>
            <a:r>
              <a:rPr lang="en-US" sz="3800" dirty="0" smtClean="0"/>
              <a:t>  (3D algorithm), if starting with 1 copy of inputs</a:t>
            </a:r>
            <a:endParaRPr lang="en-US" sz="3800" baseline="30000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548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824F2"/>
                </a:solidFill>
              </a:rPr>
              <a:t>Perfect Strong Scaling </a:t>
            </a:r>
            <a:r>
              <a:rPr lang="en-US" sz="3600" dirty="0" smtClean="0"/>
              <a:t>– in Time and Energy (2/2)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143000"/>
            <a:ext cx="8686800" cy="6096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Perfect scaling extends to N-body, </a:t>
            </a:r>
            <a:r>
              <a:rPr lang="en-US" dirty="0" err="1" smtClean="0"/>
              <a:t>Strassen</a:t>
            </a:r>
            <a:r>
              <a:rPr lang="en-US" dirty="0" smtClean="0"/>
              <a:t>, …</a:t>
            </a:r>
          </a:p>
          <a:p>
            <a:r>
              <a:rPr lang="en-US" dirty="0" smtClean="0"/>
              <a:t>Can prove lower bounds on network (</a:t>
            </a:r>
            <a:r>
              <a:rPr lang="en-US" dirty="0" err="1" smtClean="0"/>
              <a:t>eg</a:t>
            </a:r>
            <a:r>
              <a:rPr lang="en-US" dirty="0" smtClean="0"/>
              <a:t> 3D torus for </a:t>
            </a:r>
            <a:r>
              <a:rPr lang="en-US" dirty="0" err="1" smtClean="0"/>
              <a:t>matmul</a:t>
            </a:r>
            <a:r>
              <a:rPr lang="en-US" dirty="0" smtClean="0"/>
              <a:t>)</a:t>
            </a:r>
          </a:p>
          <a:p>
            <a:r>
              <a:rPr lang="en-US" dirty="0" smtClean="0"/>
              <a:t>We can use these models to answer many questions, including:</a:t>
            </a:r>
          </a:p>
          <a:p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is the minimum energy required for a computation?</a:t>
            </a:r>
          </a:p>
          <a:p>
            <a:r>
              <a:rPr lang="en-US" dirty="0" smtClean="0"/>
              <a:t>Given </a:t>
            </a:r>
            <a:r>
              <a:rPr lang="en-US" dirty="0"/>
              <a:t>a maximum allowed runtime </a:t>
            </a:r>
            <a:r>
              <a:rPr lang="en-US" b="1" dirty="0"/>
              <a:t>T</a:t>
            </a:r>
            <a:r>
              <a:rPr lang="en-US" dirty="0"/>
              <a:t> , what is the minimum energy </a:t>
            </a:r>
            <a:r>
              <a:rPr lang="en-US" b="1" dirty="0"/>
              <a:t>E </a:t>
            </a:r>
            <a:r>
              <a:rPr lang="en-US" dirty="0"/>
              <a:t> needed to achieve it?</a:t>
            </a:r>
          </a:p>
          <a:p>
            <a:r>
              <a:rPr lang="en-US" dirty="0" smtClean="0"/>
              <a:t>Given </a:t>
            </a:r>
            <a:r>
              <a:rPr lang="en-US" dirty="0"/>
              <a:t>a maximum energy budget </a:t>
            </a:r>
            <a:r>
              <a:rPr lang="en-US" b="1" dirty="0"/>
              <a:t>E</a:t>
            </a:r>
            <a:r>
              <a:rPr lang="en-US" dirty="0"/>
              <a:t> , what is the minimum runtime </a:t>
            </a:r>
            <a:r>
              <a:rPr lang="en-US" b="1" dirty="0"/>
              <a:t>T </a:t>
            </a:r>
            <a:r>
              <a:rPr lang="en-US" dirty="0"/>
              <a:t> that we can attain?</a:t>
            </a:r>
          </a:p>
          <a:p>
            <a:r>
              <a:rPr lang="en-US" dirty="0" smtClean="0"/>
              <a:t>The </a:t>
            </a:r>
            <a:r>
              <a:rPr lang="en-US" dirty="0"/>
              <a:t>ratio </a:t>
            </a:r>
            <a:r>
              <a:rPr lang="en-US" b="1" dirty="0"/>
              <a:t>P </a:t>
            </a:r>
            <a:r>
              <a:rPr lang="en-US" dirty="0"/>
              <a:t>= </a:t>
            </a:r>
            <a:r>
              <a:rPr lang="en-US" b="1" dirty="0" smtClean="0"/>
              <a:t>E/T </a:t>
            </a:r>
            <a:r>
              <a:rPr lang="en-US" dirty="0" smtClean="0"/>
              <a:t> </a:t>
            </a:r>
            <a:r>
              <a:rPr lang="en-US" dirty="0"/>
              <a:t>gives us the average power required to run the algorithm. Can we minimize the </a:t>
            </a:r>
            <a:r>
              <a:rPr lang="en-US" dirty="0" smtClean="0"/>
              <a:t>average power </a:t>
            </a:r>
            <a:r>
              <a:rPr lang="en-US" dirty="0"/>
              <a:t>consumed?</a:t>
            </a:r>
          </a:p>
          <a:p>
            <a:r>
              <a:rPr lang="en-US" dirty="0" smtClean="0"/>
              <a:t>Given </a:t>
            </a:r>
            <a:r>
              <a:rPr lang="en-US" dirty="0"/>
              <a:t>an algorithm, problem size, number of processors and target energy efficiency (GFLOPS/W), can </a:t>
            </a:r>
            <a:r>
              <a:rPr lang="en-US" dirty="0" smtClean="0"/>
              <a:t>we determine </a:t>
            </a:r>
            <a:r>
              <a:rPr lang="en-US" dirty="0"/>
              <a:t>a set of architectural parameters to describe a conforming computer architecture</a:t>
            </a:r>
            <a:r>
              <a:rPr lang="en-US" dirty="0" smtClean="0"/>
              <a:t>?</a:t>
            </a:r>
          </a:p>
          <a:p>
            <a:r>
              <a:rPr lang="en-US" dirty="0" smtClean="0"/>
              <a:t>See Andrew Gearhart’s PhD thesis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413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Heterogeneity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1"/>
            <a:ext cx="8839200" cy="4525963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Suppose each of P processors could differ</a:t>
            </a:r>
          </a:p>
          <a:p>
            <a:pPr lvl="1"/>
            <a:r>
              <a:rPr lang="el-GR" sz="2400" dirty="0" smtClean="0"/>
              <a:t>γ</a:t>
            </a:r>
            <a:r>
              <a:rPr lang="en-US" baseline="-25000" dirty="0" err="1" smtClean="0"/>
              <a:t>i</a:t>
            </a:r>
            <a:r>
              <a:rPr lang="en-US" sz="2400" dirty="0" smtClean="0"/>
              <a:t>  = sec/flop, β</a:t>
            </a:r>
            <a:r>
              <a:rPr lang="en-US" baseline="-25000" dirty="0" err="1" smtClean="0"/>
              <a:t>i</a:t>
            </a:r>
            <a:r>
              <a:rPr lang="en-US" sz="2400" dirty="0" smtClean="0"/>
              <a:t> = sec/word, α</a:t>
            </a:r>
            <a:r>
              <a:rPr lang="en-US" baseline="-25000" dirty="0" err="1" smtClean="0"/>
              <a:t>i</a:t>
            </a:r>
            <a:r>
              <a:rPr lang="en-US" sz="2400" dirty="0" smtClean="0"/>
              <a:t> = sec/message, </a:t>
            </a:r>
            <a:r>
              <a:rPr lang="en-US" sz="2400" dirty="0" err="1" smtClean="0"/>
              <a:t>M</a:t>
            </a:r>
            <a:r>
              <a:rPr lang="en-US" baseline="-25000" dirty="0" err="1" smtClean="0"/>
              <a:t>i</a:t>
            </a:r>
            <a:r>
              <a:rPr lang="en-US" sz="2400" dirty="0" smtClean="0"/>
              <a:t> = memory </a:t>
            </a:r>
          </a:p>
          <a:p>
            <a:r>
              <a:rPr lang="en-US" sz="2800" dirty="0" smtClean="0"/>
              <a:t>What is optimal assignment of work F</a:t>
            </a:r>
            <a:r>
              <a:rPr lang="en-US" baseline="-25000" dirty="0" smtClean="0"/>
              <a:t>i</a:t>
            </a:r>
            <a:r>
              <a:rPr lang="en-US" sz="2800" dirty="0" smtClean="0"/>
              <a:t>  to minimize time?</a:t>
            </a:r>
          </a:p>
          <a:p>
            <a:pPr lvl="1"/>
            <a:r>
              <a:rPr lang="en-US" sz="2400" dirty="0" smtClean="0"/>
              <a:t>T</a:t>
            </a:r>
            <a:r>
              <a:rPr lang="en-US" baseline="-25000" dirty="0" smtClean="0"/>
              <a:t>i</a:t>
            </a:r>
            <a:r>
              <a:rPr lang="en-US" sz="2400" dirty="0" smtClean="0"/>
              <a:t> = F</a:t>
            </a:r>
            <a:r>
              <a:rPr lang="en-US" baseline="-25000" dirty="0" smtClean="0"/>
              <a:t>i</a:t>
            </a:r>
            <a:r>
              <a:rPr lang="en-US" sz="2400" dirty="0" smtClean="0"/>
              <a:t> </a:t>
            </a:r>
            <a:r>
              <a:rPr lang="el-GR" sz="2400" dirty="0" smtClean="0"/>
              <a:t>γ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  + </a:t>
            </a:r>
            <a:r>
              <a:rPr lang="en-US" sz="2400" dirty="0"/>
              <a:t>F</a:t>
            </a:r>
            <a:r>
              <a:rPr lang="en-US" sz="2400" baseline="-25000" dirty="0"/>
              <a:t>i</a:t>
            </a:r>
            <a:r>
              <a:rPr lang="en-US" sz="2400" dirty="0"/>
              <a:t> </a:t>
            </a:r>
            <a:r>
              <a:rPr lang="en-US" sz="2400" dirty="0" smtClean="0"/>
              <a:t>β</a:t>
            </a:r>
            <a:r>
              <a:rPr lang="en-US" sz="2400" baseline="-25000" dirty="0" err="1" smtClean="0"/>
              <a:t>i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/M</a:t>
            </a:r>
            <a:r>
              <a:rPr lang="en-US" sz="2400" baseline="-25000" dirty="0" smtClean="0"/>
              <a:t>i</a:t>
            </a:r>
            <a:r>
              <a:rPr lang="en-US" sz="2400" baseline="30000" dirty="0" smtClean="0"/>
              <a:t>1/2</a:t>
            </a:r>
            <a:r>
              <a:rPr lang="en-US" sz="2400" dirty="0" smtClean="0"/>
              <a:t> +  </a:t>
            </a:r>
            <a:r>
              <a:rPr lang="en-US" sz="2400" dirty="0"/>
              <a:t>F</a:t>
            </a:r>
            <a:r>
              <a:rPr lang="en-US" sz="2400" baseline="-25000" dirty="0"/>
              <a:t>i</a:t>
            </a:r>
            <a:r>
              <a:rPr lang="en-US" sz="2400" dirty="0" smtClean="0"/>
              <a:t> </a:t>
            </a:r>
            <a:r>
              <a:rPr lang="en-US" sz="2400" dirty="0"/>
              <a:t>α</a:t>
            </a:r>
            <a:r>
              <a:rPr lang="en-US" sz="2400" baseline="-25000" dirty="0" err="1"/>
              <a:t>i</a:t>
            </a:r>
            <a:r>
              <a:rPr lang="en-US" sz="2400" dirty="0"/>
              <a:t> /</a:t>
            </a:r>
            <a:r>
              <a:rPr lang="en-US" sz="2400" dirty="0" smtClean="0"/>
              <a:t>M</a:t>
            </a:r>
            <a:r>
              <a:rPr lang="en-US" sz="2400" baseline="-25000" dirty="0" smtClean="0"/>
              <a:t>i</a:t>
            </a:r>
            <a:r>
              <a:rPr lang="en-US" sz="2400" baseline="30000" dirty="0" smtClean="0"/>
              <a:t>3/</a:t>
            </a:r>
            <a:r>
              <a:rPr lang="en-US" sz="2400" baseline="30000" dirty="0"/>
              <a:t>2</a:t>
            </a:r>
            <a:r>
              <a:rPr lang="en-US" sz="2400" dirty="0"/>
              <a:t> </a:t>
            </a:r>
            <a:r>
              <a:rPr lang="en-US" sz="2400" dirty="0" smtClean="0"/>
              <a:t>= </a:t>
            </a:r>
            <a:r>
              <a:rPr lang="en-US" sz="2400" dirty="0"/>
              <a:t>F</a:t>
            </a:r>
            <a:r>
              <a:rPr lang="en-US" sz="2400" baseline="-25000" dirty="0"/>
              <a:t>i</a:t>
            </a:r>
            <a:r>
              <a:rPr lang="en-US" sz="2400" dirty="0"/>
              <a:t> </a:t>
            </a:r>
            <a:r>
              <a:rPr lang="en-US" sz="2400" dirty="0" smtClean="0"/>
              <a:t>[</a:t>
            </a:r>
            <a:r>
              <a:rPr lang="el-GR" sz="2400" dirty="0" smtClean="0"/>
              <a:t>γ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  + </a:t>
            </a:r>
            <a:r>
              <a:rPr lang="en-US" sz="2400" dirty="0"/>
              <a:t>β</a:t>
            </a:r>
            <a:r>
              <a:rPr lang="en-US" sz="2400" baseline="-25000" dirty="0" err="1"/>
              <a:t>i</a:t>
            </a:r>
            <a:r>
              <a:rPr lang="en-US" sz="2400" baseline="-25000" dirty="0"/>
              <a:t> </a:t>
            </a:r>
            <a:r>
              <a:rPr lang="en-US" sz="2400" dirty="0"/>
              <a:t>/M</a:t>
            </a:r>
            <a:r>
              <a:rPr lang="en-US" sz="2400" baseline="-25000" dirty="0"/>
              <a:t>i</a:t>
            </a:r>
            <a:r>
              <a:rPr lang="en-US" sz="2400" baseline="30000" dirty="0"/>
              <a:t>1/2</a:t>
            </a:r>
            <a:r>
              <a:rPr lang="en-US" sz="2400" dirty="0"/>
              <a:t> + </a:t>
            </a:r>
            <a:r>
              <a:rPr lang="en-US" sz="2400" dirty="0" smtClean="0"/>
              <a:t>α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/>
              <a:t>/M</a:t>
            </a:r>
            <a:r>
              <a:rPr lang="en-US" sz="2400" baseline="-25000" dirty="0"/>
              <a:t>i</a:t>
            </a:r>
            <a:r>
              <a:rPr lang="en-US" sz="2400" baseline="30000" dirty="0"/>
              <a:t>3/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] =  </a:t>
            </a:r>
            <a:r>
              <a:rPr lang="en-US" sz="2400" dirty="0"/>
              <a:t>F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ξ</a:t>
            </a:r>
            <a:r>
              <a:rPr lang="en-US" baseline="-25000" dirty="0" err="1" smtClean="0"/>
              <a:t>i</a:t>
            </a:r>
            <a:endParaRPr lang="en-US" dirty="0" smtClean="0"/>
          </a:p>
          <a:p>
            <a:pPr lvl="1"/>
            <a:r>
              <a:rPr lang="en-US" sz="2400" dirty="0" smtClean="0"/>
              <a:t>Choose F</a:t>
            </a:r>
            <a:r>
              <a:rPr lang="en-US" baseline="-25000" dirty="0" smtClean="0"/>
              <a:t>i</a:t>
            </a:r>
            <a:r>
              <a:rPr lang="en-US" sz="2400" dirty="0" smtClean="0"/>
              <a:t> so </a:t>
            </a:r>
            <a:r>
              <a:rPr lang="en-US" sz="2400" dirty="0" err="1" smtClean="0"/>
              <a:t>Σ</a:t>
            </a:r>
            <a:r>
              <a:rPr lang="en-US" baseline="-25000" dirty="0" err="1" smtClean="0"/>
              <a:t>i</a:t>
            </a:r>
            <a:r>
              <a:rPr lang="en-US" sz="2400" dirty="0" smtClean="0"/>
              <a:t> F</a:t>
            </a:r>
            <a:r>
              <a:rPr lang="en-US" baseline="-25000" dirty="0" smtClean="0"/>
              <a:t>i</a:t>
            </a:r>
            <a:r>
              <a:rPr lang="en-US" sz="2400" dirty="0" smtClean="0"/>
              <a:t> = n</a:t>
            </a:r>
            <a:r>
              <a:rPr lang="en-US" baseline="30000" dirty="0" smtClean="0"/>
              <a:t>3</a:t>
            </a:r>
            <a:r>
              <a:rPr lang="en-US" sz="2400" dirty="0" smtClean="0"/>
              <a:t> and minimizing T = max</a:t>
            </a:r>
            <a:r>
              <a:rPr lang="en-US" baseline="-25000" dirty="0" smtClean="0"/>
              <a:t>i</a:t>
            </a:r>
            <a:r>
              <a:rPr lang="en-US" sz="2400" dirty="0" smtClean="0"/>
              <a:t> T</a:t>
            </a:r>
            <a:r>
              <a:rPr lang="en-US" baseline="-25000" dirty="0" smtClean="0"/>
              <a:t>i</a:t>
            </a:r>
            <a:endParaRPr lang="en-US" sz="2400" dirty="0" smtClean="0"/>
          </a:p>
          <a:p>
            <a:pPr lvl="1"/>
            <a:r>
              <a:rPr lang="en-US" sz="2400" dirty="0" smtClean="0"/>
              <a:t>Answer: F</a:t>
            </a:r>
            <a:r>
              <a:rPr lang="en-US" baseline="-25000" dirty="0" smtClean="0"/>
              <a:t>i</a:t>
            </a:r>
            <a:r>
              <a:rPr lang="en-US" sz="2400" dirty="0" smtClean="0"/>
              <a:t> = n</a:t>
            </a:r>
            <a:r>
              <a:rPr lang="en-US" baseline="30000" dirty="0" smtClean="0"/>
              <a:t>3</a:t>
            </a:r>
            <a:r>
              <a:rPr lang="en-US" sz="2400" dirty="0" smtClean="0"/>
              <a:t>(1/</a:t>
            </a:r>
            <a:r>
              <a:rPr lang="en-US" sz="2400" dirty="0" err="1" smtClean="0"/>
              <a:t>ξ</a:t>
            </a:r>
            <a:r>
              <a:rPr lang="en-US" baseline="-25000" dirty="0" err="1" smtClean="0"/>
              <a:t>i</a:t>
            </a:r>
            <a:r>
              <a:rPr lang="en-US" sz="2400" dirty="0" smtClean="0"/>
              <a:t>)/</a:t>
            </a:r>
            <a:r>
              <a:rPr lang="en-US" dirty="0" err="1" smtClean="0"/>
              <a:t>Σ</a:t>
            </a:r>
            <a:r>
              <a:rPr lang="en-US" baseline="-25000" dirty="0" err="1" smtClean="0"/>
              <a:t>j</a:t>
            </a:r>
            <a:r>
              <a:rPr lang="en-US" sz="2400" dirty="0"/>
              <a:t>(1/</a:t>
            </a:r>
            <a:r>
              <a:rPr lang="en-US" sz="2400" dirty="0" err="1" smtClean="0"/>
              <a:t>ξ</a:t>
            </a:r>
            <a:r>
              <a:rPr lang="en-US" sz="2400" baseline="-25000" dirty="0" err="1" smtClean="0"/>
              <a:t>j</a:t>
            </a:r>
            <a:r>
              <a:rPr lang="en-US" sz="2400" dirty="0" smtClean="0"/>
              <a:t>)  and  T = n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/</a:t>
            </a:r>
            <a:r>
              <a:rPr lang="en-US" sz="2400" dirty="0" err="1"/>
              <a:t>Σ</a:t>
            </a:r>
            <a:r>
              <a:rPr lang="en-US" sz="2400" baseline="-25000" dirty="0" err="1"/>
              <a:t>j</a:t>
            </a:r>
            <a:r>
              <a:rPr lang="en-US" sz="2400" dirty="0"/>
              <a:t>(1/</a:t>
            </a:r>
            <a:r>
              <a:rPr lang="en-US" sz="2400" dirty="0" err="1"/>
              <a:t>ξ</a:t>
            </a:r>
            <a:r>
              <a:rPr lang="en-US" sz="2400" baseline="-25000" dirty="0" err="1"/>
              <a:t>j</a:t>
            </a:r>
            <a:r>
              <a:rPr lang="en-US" sz="2400" dirty="0"/>
              <a:t>) </a:t>
            </a:r>
            <a:endParaRPr lang="en-US" sz="2400" dirty="0" smtClean="0"/>
          </a:p>
          <a:p>
            <a:r>
              <a:rPr lang="en-US" sz="2800" dirty="0" smtClean="0"/>
              <a:t>Optimal Algorithm for </a:t>
            </a:r>
            <a:r>
              <a:rPr lang="en-US" sz="2800" dirty="0" err="1" smtClean="0"/>
              <a:t>nxn</a:t>
            </a:r>
            <a:r>
              <a:rPr lang="en-US" sz="2800" dirty="0" smtClean="0"/>
              <a:t> </a:t>
            </a:r>
            <a:r>
              <a:rPr lang="en-US" sz="2800" dirty="0" err="1" smtClean="0"/>
              <a:t>matmul</a:t>
            </a:r>
            <a:endParaRPr lang="en-US" sz="2800" dirty="0" smtClean="0"/>
          </a:p>
          <a:p>
            <a:pPr lvl="1"/>
            <a:r>
              <a:rPr lang="en-US" sz="2400" dirty="0" smtClean="0"/>
              <a:t>Recursively divide into 8 half-sized </a:t>
            </a:r>
            <a:r>
              <a:rPr lang="en-US" sz="2400" dirty="0" err="1" smtClean="0"/>
              <a:t>subproblems</a:t>
            </a:r>
            <a:endParaRPr lang="en-US" sz="2400" dirty="0" smtClean="0"/>
          </a:p>
          <a:p>
            <a:pPr lvl="1"/>
            <a:r>
              <a:rPr lang="en-US" sz="2400" dirty="0" smtClean="0"/>
              <a:t>Assign </a:t>
            </a:r>
            <a:r>
              <a:rPr lang="en-US" sz="2400" dirty="0" err="1" smtClean="0"/>
              <a:t>subproblems</a:t>
            </a:r>
            <a:r>
              <a:rPr lang="en-US" sz="2400" dirty="0" smtClean="0"/>
              <a:t> to processor </a:t>
            </a:r>
            <a:r>
              <a:rPr lang="en-US" sz="2400" dirty="0" err="1" smtClean="0"/>
              <a:t>i</a:t>
            </a:r>
            <a:r>
              <a:rPr lang="en-US" sz="2400" dirty="0" smtClean="0"/>
              <a:t> to add up to F</a:t>
            </a:r>
            <a:r>
              <a:rPr lang="en-US" baseline="-25000" dirty="0" smtClean="0"/>
              <a:t>i</a:t>
            </a:r>
            <a:r>
              <a:rPr lang="en-US" sz="2400" dirty="0" smtClean="0"/>
              <a:t> flops</a:t>
            </a:r>
          </a:p>
          <a:p>
            <a:r>
              <a:rPr lang="en-US" sz="2800" dirty="0" smtClean="0"/>
              <a:t>Works for </a:t>
            </a:r>
            <a:r>
              <a:rPr lang="en-US" sz="2800" dirty="0" err="1" smtClean="0"/>
              <a:t>Strassen</a:t>
            </a:r>
            <a:r>
              <a:rPr lang="en-US" sz="2800" dirty="0" smtClean="0"/>
              <a:t>, other algorithm</a:t>
            </a:r>
            <a:r>
              <a:rPr lang="en-US" dirty="0" smtClean="0"/>
              <a:t>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534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to Tensor Contractions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1"/>
            <a:ext cx="8458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Ex: C(</a:t>
            </a:r>
            <a:r>
              <a:rPr lang="en-US" sz="2800" dirty="0" err="1"/>
              <a:t>i</a:t>
            </a:r>
            <a:r>
              <a:rPr lang="en-US" sz="2800" dirty="0" err="1" smtClean="0"/>
              <a:t>,j,k</a:t>
            </a:r>
            <a:r>
              <a:rPr lang="en-US" sz="2800" dirty="0" smtClean="0"/>
              <a:t>) = </a:t>
            </a:r>
            <a:r>
              <a:rPr lang="en-US" sz="2800" dirty="0" err="1" smtClean="0"/>
              <a:t>Σ</a:t>
            </a:r>
            <a:r>
              <a:rPr lang="en-US" baseline="-25000" dirty="0" err="1" smtClean="0"/>
              <a:t>mn</a:t>
            </a:r>
            <a:r>
              <a:rPr lang="en-US" dirty="0" smtClean="0"/>
              <a:t> </a:t>
            </a:r>
            <a:r>
              <a:rPr lang="en-US" sz="2800" dirty="0" smtClean="0"/>
              <a:t>A(</a:t>
            </a:r>
            <a:r>
              <a:rPr lang="en-US" sz="2800" dirty="0" err="1"/>
              <a:t>i</a:t>
            </a:r>
            <a:r>
              <a:rPr lang="en-US" sz="2800" dirty="0" err="1" smtClean="0"/>
              <a:t>,j,m,n</a:t>
            </a:r>
            <a:r>
              <a:rPr lang="en-US" sz="2800" dirty="0" smtClean="0"/>
              <a:t>)*B(</a:t>
            </a:r>
            <a:r>
              <a:rPr lang="en-US" sz="2800" dirty="0" err="1" smtClean="0"/>
              <a:t>m,n,k</a:t>
            </a:r>
            <a:r>
              <a:rPr lang="en-US" sz="2800" dirty="0" smtClean="0"/>
              <a:t>)</a:t>
            </a:r>
          </a:p>
          <a:p>
            <a:pPr lvl="1"/>
            <a:r>
              <a:rPr lang="en-US" sz="2400" dirty="0" smtClean="0"/>
              <a:t>Communication lower bounds apply</a:t>
            </a:r>
          </a:p>
          <a:p>
            <a:r>
              <a:rPr lang="en-US" sz="2800" dirty="0" smtClean="0"/>
              <a:t>Complex symmetries possible</a:t>
            </a:r>
          </a:p>
          <a:p>
            <a:pPr lvl="1"/>
            <a:r>
              <a:rPr lang="en-US" sz="2400" dirty="0" smtClean="0"/>
              <a:t>Ex: B(</a:t>
            </a:r>
            <a:r>
              <a:rPr lang="en-US" sz="2400" dirty="0" err="1" smtClean="0"/>
              <a:t>m,n,k</a:t>
            </a:r>
            <a:r>
              <a:rPr lang="en-US" sz="2400" dirty="0" smtClean="0"/>
              <a:t>) = B(</a:t>
            </a:r>
            <a:r>
              <a:rPr lang="en-US" sz="2400" dirty="0" err="1" smtClean="0"/>
              <a:t>k,m,n</a:t>
            </a:r>
            <a:r>
              <a:rPr lang="en-US" sz="2400" dirty="0" smtClean="0"/>
              <a:t>) = …</a:t>
            </a:r>
          </a:p>
          <a:p>
            <a:pPr lvl="1"/>
            <a:r>
              <a:rPr lang="en-US" sz="2400" dirty="0"/>
              <a:t>d</a:t>
            </a:r>
            <a:r>
              <a:rPr lang="en-US" sz="2400" dirty="0" smtClean="0"/>
              <a:t>-fold symmetry can save up to d!-fold flops/memory</a:t>
            </a:r>
          </a:p>
          <a:p>
            <a:r>
              <a:rPr lang="en-US" sz="2800" dirty="0" smtClean="0"/>
              <a:t>Heavily used in electronic structure calculations</a:t>
            </a:r>
          </a:p>
          <a:p>
            <a:pPr lvl="1"/>
            <a:r>
              <a:rPr lang="en-US" sz="2400" dirty="0" smtClean="0"/>
              <a:t>Ex: </a:t>
            </a:r>
            <a:r>
              <a:rPr lang="en-US" sz="2400" dirty="0" err="1" smtClean="0"/>
              <a:t>NWChem</a:t>
            </a:r>
            <a:endParaRPr lang="en-US" sz="2400" dirty="0" smtClean="0"/>
          </a:p>
          <a:p>
            <a:r>
              <a:rPr lang="en-US" sz="2800" dirty="0" smtClean="0"/>
              <a:t>CTF: Cyclops Tensor Framework</a:t>
            </a:r>
          </a:p>
          <a:p>
            <a:pPr lvl="1"/>
            <a:r>
              <a:rPr lang="en-US" sz="2400" dirty="0" smtClean="0"/>
              <a:t>Exploits 2.5D algorithms, symmetries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err="1" smtClean="0"/>
              <a:t>Solomonik</a:t>
            </a:r>
            <a:r>
              <a:rPr lang="en-US" sz="2400" dirty="0" smtClean="0"/>
              <a:t>, Hammond, Matthews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04800" y="3657600"/>
            <a:ext cx="8229600" cy="2743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43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C(</a:t>
            </a:r>
            <a:r>
              <a:rPr lang="en-US" dirty="0" err="1"/>
              <a:t>i</a:t>
            </a:r>
            <a:r>
              <a:rPr lang="en-US" dirty="0" err="1" smtClean="0"/>
              <a:t>,j,k</a:t>
            </a:r>
            <a:r>
              <a:rPr lang="en-US" dirty="0" smtClean="0"/>
              <a:t>) = </a:t>
            </a:r>
            <a:r>
              <a:rPr lang="en-US" dirty="0" err="1" smtClean="0"/>
              <a:t>Σ</a:t>
            </a:r>
            <a:r>
              <a:rPr lang="en-US" baseline="-25000" dirty="0" err="1" smtClean="0"/>
              <a:t>m</a:t>
            </a:r>
            <a:r>
              <a:rPr lang="en-US" dirty="0" smtClean="0"/>
              <a:t> A(</a:t>
            </a:r>
            <a:r>
              <a:rPr lang="en-US" dirty="0" err="1"/>
              <a:t>i</a:t>
            </a:r>
            <a:r>
              <a:rPr lang="en-US" dirty="0" err="1" smtClean="0"/>
              <a:t>,j,m</a:t>
            </a:r>
            <a:r>
              <a:rPr lang="en-US" dirty="0" smtClean="0"/>
              <a:t>)*B(</a:t>
            </a:r>
            <a:r>
              <a:rPr lang="en-US" dirty="0" err="1" smtClean="0"/>
              <a:t>m,k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 descr="ctf_map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551" b="-16551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976189" y="5789701"/>
            <a:ext cx="17444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A</a:t>
            </a:r>
          </a:p>
          <a:p>
            <a:pPr algn="ctr"/>
            <a:r>
              <a:rPr lang="en-US" sz="2400" dirty="0" smtClean="0"/>
              <a:t>3-fold </a:t>
            </a:r>
            <a:r>
              <a:rPr lang="en-US" sz="2400" dirty="0" err="1" smtClean="0"/>
              <a:t>symm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124200" y="5791201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</a:t>
            </a:r>
          </a:p>
          <a:p>
            <a:pPr algn="ctr"/>
            <a:r>
              <a:rPr lang="en-US" sz="2400" dirty="0" smtClean="0"/>
              <a:t>2-fold </a:t>
            </a:r>
            <a:r>
              <a:rPr lang="en-US" sz="2400" dirty="0" err="1" smtClean="0"/>
              <a:t>symm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410200" y="5791201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</a:t>
            </a:r>
          </a:p>
          <a:p>
            <a:pPr algn="ctr"/>
            <a:r>
              <a:rPr lang="en-US" sz="2400" dirty="0" smtClean="0"/>
              <a:t>2-fold </a:t>
            </a:r>
            <a:r>
              <a:rPr lang="en-US" sz="2400" dirty="0" err="1" smtClean="0"/>
              <a:t>symm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4610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to Tensor Contractions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1"/>
            <a:ext cx="8915400" cy="4525963"/>
          </a:xfrm>
        </p:spPr>
        <p:txBody>
          <a:bodyPr>
            <a:noAutofit/>
          </a:bodyPr>
          <a:lstStyle/>
          <a:p>
            <a:r>
              <a:rPr lang="en-US" sz="2600" dirty="0" smtClean="0"/>
              <a:t>Ex: C(</a:t>
            </a:r>
            <a:r>
              <a:rPr lang="en-US" sz="2600" dirty="0" err="1"/>
              <a:t>i</a:t>
            </a:r>
            <a:r>
              <a:rPr lang="en-US" sz="2600" dirty="0" err="1" smtClean="0"/>
              <a:t>,j,k</a:t>
            </a:r>
            <a:r>
              <a:rPr lang="en-US" sz="2600" dirty="0" smtClean="0"/>
              <a:t>) = </a:t>
            </a:r>
            <a:r>
              <a:rPr lang="en-US" sz="2600" dirty="0" err="1" smtClean="0"/>
              <a:t>Σ</a:t>
            </a:r>
            <a:r>
              <a:rPr lang="en-US" sz="2600" baseline="-25000" dirty="0" err="1" smtClean="0"/>
              <a:t>mn</a:t>
            </a:r>
            <a:r>
              <a:rPr lang="en-US" sz="2600" dirty="0" smtClean="0"/>
              <a:t> A(</a:t>
            </a:r>
            <a:r>
              <a:rPr lang="en-US" sz="2600" dirty="0" err="1"/>
              <a:t>i</a:t>
            </a:r>
            <a:r>
              <a:rPr lang="en-US" sz="2600" dirty="0" err="1" smtClean="0"/>
              <a:t>,j,m,n</a:t>
            </a:r>
            <a:r>
              <a:rPr lang="en-US" sz="2600" dirty="0" smtClean="0"/>
              <a:t>)*B(</a:t>
            </a:r>
            <a:r>
              <a:rPr lang="en-US" sz="2600" dirty="0" err="1" smtClean="0"/>
              <a:t>m,n,k</a:t>
            </a:r>
            <a:r>
              <a:rPr lang="en-US" sz="2600" dirty="0" smtClean="0"/>
              <a:t>)</a:t>
            </a:r>
          </a:p>
          <a:p>
            <a:pPr lvl="1"/>
            <a:r>
              <a:rPr lang="en-US" sz="2200" dirty="0" smtClean="0"/>
              <a:t>Communication lower bounds apply</a:t>
            </a:r>
          </a:p>
          <a:p>
            <a:r>
              <a:rPr lang="en-US" sz="2600" dirty="0" smtClean="0"/>
              <a:t>Complex symmetries possible</a:t>
            </a:r>
          </a:p>
          <a:p>
            <a:pPr lvl="1"/>
            <a:r>
              <a:rPr lang="en-US" sz="2200" dirty="0" smtClean="0"/>
              <a:t>Ex: B(</a:t>
            </a:r>
            <a:r>
              <a:rPr lang="en-US" sz="2200" dirty="0" err="1" smtClean="0"/>
              <a:t>m,n,k</a:t>
            </a:r>
            <a:r>
              <a:rPr lang="en-US" sz="2200" dirty="0" smtClean="0"/>
              <a:t>) = B(</a:t>
            </a:r>
            <a:r>
              <a:rPr lang="en-US" sz="2200" dirty="0" err="1" smtClean="0"/>
              <a:t>k,m,n</a:t>
            </a:r>
            <a:r>
              <a:rPr lang="en-US" sz="2200" dirty="0" smtClean="0"/>
              <a:t>) = …</a:t>
            </a:r>
          </a:p>
          <a:p>
            <a:pPr lvl="1"/>
            <a:r>
              <a:rPr lang="en-US" sz="2200" dirty="0"/>
              <a:t>d</a:t>
            </a:r>
            <a:r>
              <a:rPr lang="en-US" sz="2200" dirty="0" smtClean="0"/>
              <a:t>-fold symmetry can save up to d!-fold flops/memory</a:t>
            </a:r>
          </a:p>
          <a:p>
            <a:r>
              <a:rPr lang="en-US" sz="2600" dirty="0" smtClean="0"/>
              <a:t>Heavily used in electronic structure calculations</a:t>
            </a:r>
          </a:p>
          <a:p>
            <a:pPr lvl="1"/>
            <a:r>
              <a:rPr lang="en-US" sz="2200" dirty="0" smtClean="0"/>
              <a:t>Ex: </a:t>
            </a:r>
            <a:r>
              <a:rPr lang="en-US" sz="2200" dirty="0" err="1" smtClean="0"/>
              <a:t>NWChem</a:t>
            </a:r>
            <a:r>
              <a:rPr lang="en-US" sz="2200" dirty="0" smtClean="0"/>
              <a:t>, for coupled cluster (CC) approach to </a:t>
            </a:r>
            <a:r>
              <a:rPr lang="en-US" sz="2200" dirty="0" err="1" smtClean="0"/>
              <a:t>Schroedinger</a:t>
            </a:r>
            <a:r>
              <a:rPr lang="en-US" sz="2200" dirty="0" smtClean="0"/>
              <a:t> eqn.</a:t>
            </a:r>
          </a:p>
          <a:p>
            <a:r>
              <a:rPr lang="en-US" sz="2600" dirty="0" smtClean="0"/>
              <a:t>CTF: Cyclops Tensor Framework</a:t>
            </a:r>
          </a:p>
          <a:p>
            <a:pPr lvl="1"/>
            <a:r>
              <a:rPr lang="en-US" sz="2200" dirty="0" smtClean="0"/>
              <a:t>Exploits 2.5D algorithms, symmetries</a:t>
            </a:r>
          </a:p>
          <a:p>
            <a:pPr lvl="1"/>
            <a:r>
              <a:rPr lang="en-US" sz="2200" dirty="0" smtClean="0"/>
              <a:t>Up to </a:t>
            </a:r>
            <a:r>
              <a:rPr lang="en-US" sz="2200" b="1" dirty="0" smtClean="0"/>
              <a:t>3x faster </a:t>
            </a:r>
            <a:r>
              <a:rPr lang="en-US" sz="2200" dirty="0" smtClean="0"/>
              <a:t>running</a:t>
            </a:r>
            <a:r>
              <a:rPr lang="en-US" sz="2200" b="1" dirty="0" smtClean="0"/>
              <a:t> </a:t>
            </a:r>
            <a:r>
              <a:rPr lang="en-US" sz="2200" dirty="0" smtClean="0"/>
              <a:t>CC</a:t>
            </a:r>
            <a:r>
              <a:rPr lang="en-US" sz="2200" b="1" dirty="0" smtClean="0"/>
              <a:t> </a:t>
            </a:r>
            <a:r>
              <a:rPr lang="en-US" sz="2200" dirty="0" smtClean="0"/>
              <a:t>than </a:t>
            </a:r>
            <a:r>
              <a:rPr lang="en-US" sz="2200" dirty="0" err="1" smtClean="0"/>
              <a:t>NWChem</a:t>
            </a:r>
            <a:r>
              <a:rPr lang="en-US" sz="2200" dirty="0" smtClean="0"/>
              <a:t> on 3072 cores of Cray XE6 </a:t>
            </a:r>
          </a:p>
          <a:p>
            <a:pPr lvl="1"/>
            <a:r>
              <a:rPr lang="en-US" sz="2200" dirty="0" err="1" smtClean="0"/>
              <a:t>Solomonik</a:t>
            </a:r>
            <a:r>
              <a:rPr lang="en-US" sz="2200" dirty="0" smtClean="0"/>
              <a:t>, Hammond, Matthews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70553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798513" y="1"/>
            <a:ext cx="7097712" cy="801687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TSQR: QR of a </a:t>
            </a:r>
            <a:r>
              <a:rPr lang="fr-FR" dirty="0" err="1" smtClean="0"/>
              <a:t>Tall</a:t>
            </a:r>
            <a:r>
              <a:rPr lang="fr-FR" dirty="0" smtClean="0"/>
              <a:t>, </a:t>
            </a:r>
            <a:r>
              <a:rPr lang="fr-FR" dirty="0" err="1" smtClean="0"/>
              <a:t>Skinny</a:t>
            </a:r>
            <a:r>
              <a:rPr lang="fr-FR" dirty="0" smtClean="0"/>
              <a:t> </a:t>
            </a:r>
            <a:r>
              <a:rPr lang="fr-FR" dirty="0" err="1" smtClean="0"/>
              <a:t>matrix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60ED04-2F49-4DBD-B1F4-6D9545EC3ADD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grpSp>
        <p:nvGrpSpPr>
          <p:cNvPr id="2" name="Group 107"/>
          <p:cNvGrpSpPr>
            <a:grpSpLocks/>
          </p:cNvGrpSpPr>
          <p:nvPr/>
        </p:nvGrpSpPr>
        <p:grpSpPr bwMode="auto">
          <a:xfrm>
            <a:off x="638175" y="1244600"/>
            <a:ext cx="7659688" cy="1570038"/>
            <a:chOff x="798513" y="1244600"/>
            <a:chExt cx="7659687" cy="1570038"/>
          </a:xfrm>
        </p:grpSpPr>
        <p:sp>
          <p:nvSpPr>
            <p:cNvPr id="29731" name="TextBox 3"/>
            <p:cNvSpPr txBox="1">
              <a:spLocks noChangeArrowheads="1"/>
            </p:cNvSpPr>
            <p:nvPr/>
          </p:nvSpPr>
          <p:spPr bwMode="auto">
            <a:xfrm>
              <a:off x="798513" y="1813831"/>
              <a:ext cx="62563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0">
                  <a:solidFill>
                    <a:schemeClr val="tx1"/>
                  </a:solidFill>
                </a:rPr>
                <a:t>W</a:t>
              </a:r>
              <a:r>
                <a:rPr lang="en-US" b="0">
                  <a:solidFill>
                    <a:schemeClr val="tx1"/>
                  </a:solidFill>
                </a:rPr>
                <a:t> =</a:t>
              </a:r>
            </a:p>
          </p:txBody>
        </p: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810781" y="1244600"/>
              <a:ext cx="1384300" cy="1570038"/>
              <a:chOff x="9728615" y="4145340"/>
              <a:chExt cx="1384677" cy="1569660"/>
            </a:xfrm>
          </p:grpSpPr>
          <p:sp>
            <p:nvSpPr>
              <p:cNvPr id="29762" name="Double Bracket 4"/>
              <p:cNvSpPr>
                <a:spLocks noChangeArrowheads="1"/>
              </p:cNvSpPr>
              <p:nvPr/>
            </p:nvSpPr>
            <p:spPr bwMode="auto">
              <a:xfrm>
                <a:off x="9728615" y="4145340"/>
                <a:ext cx="1384677" cy="1569660"/>
              </a:xfrm>
              <a:prstGeom prst="bracketPair">
                <a:avLst>
                  <a:gd name="adj" fmla="val 16667"/>
                </a:avLst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9763" name="TextBox 5"/>
              <p:cNvSpPr txBox="1">
                <a:spLocks noChangeArrowheads="1"/>
              </p:cNvSpPr>
              <p:nvPr/>
            </p:nvSpPr>
            <p:spPr bwMode="auto">
              <a:xfrm>
                <a:off x="9866790" y="4145340"/>
                <a:ext cx="1044712" cy="15692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0">
                    <a:solidFill>
                      <a:schemeClr val="tx1"/>
                    </a:solidFill>
                  </a:rPr>
                  <a:t>Q</a:t>
                </a:r>
                <a:r>
                  <a:rPr lang="en-US" sz="2400" b="0" baseline="-25000">
                    <a:solidFill>
                      <a:schemeClr val="tx1"/>
                    </a:solidFill>
                  </a:rPr>
                  <a:t>00</a:t>
                </a:r>
                <a:r>
                  <a:rPr lang="en-US" sz="2400" b="0">
                    <a:solidFill>
                      <a:schemeClr val="tx1"/>
                    </a:solidFill>
                  </a:rPr>
                  <a:t> R</a:t>
                </a:r>
                <a:r>
                  <a:rPr lang="en-US" sz="2400" b="0" baseline="-25000">
                    <a:solidFill>
                      <a:schemeClr val="tx1"/>
                    </a:solidFill>
                  </a:rPr>
                  <a:t>00</a:t>
                </a:r>
              </a:p>
              <a:p>
                <a:r>
                  <a:rPr lang="en-US" sz="2400" b="0">
                    <a:solidFill>
                      <a:schemeClr val="tx1"/>
                    </a:solidFill>
                  </a:rPr>
                  <a:t>Q</a:t>
                </a:r>
                <a:r>
                  <a:rPr lang="en-US" sz="2400" b="0" baseline="-25000">
                    <a:solidFill>
                      <a:schemeClr val="tx1"/>
                    </a:solidFill>
                  </a:rPr>
                  <a:t>10</a:t>
                </a:r>
                <a:r>
                  <a:rPr lang="en-US" sz="2400" b="0">
                    <a:solidFill>
                      <a:schemeClr val="tx1"/>
                    </a:solidFill>
                  </a:rPr>
                  <a:t> R</a:t>
                </a:r>
                <a:r>
                  <a:rPr lang="en-US" sz="2400" b="0" baseline="-25000">
                    <a:solidFill>
                      <a:schemeClr val="tx1"/>
                    </a:solidFill>
                  </a:rPr>
                  <a:t>10</a:t>
                </a:r>
              </a:p>
              <a:p>
                <a:r>
                  <a:rPr lang="en-US" sz="2400" b="0">
                    <a:solidFill>
                      <a:schemeClr val="tx1"/>
                    </a:solidFill>
                  </a:rPr>
                  <a:t>Q</a:t>
                </a:r>
                <a:r>
                  <a:rPr lang="en-US" sz="2400" b="0" baseline="-25000">
                    <a:solidFill>
                      <a:schemeClr val="tx1"/>
                    </a:solidFill>
                  </a:rPr>
                  <a:t>20</a:t>
                </a:r>
                <a:r>
                  <a:rPr lang="en-US" sz="2400" b="0">
                    <a:solidFill>
                      <a:schemeClr val="tx1"/>
                    </a:solidFill>
                  </a:rPr>
                  <a:t> R</a:t>
                </a:r>
                <a:r>
                  <a:rPr lang="en-US" sz="2400" b="0" baseline="-25000">
                    <a:solidFill>
                      <a:schemeClr val="tx1"/>
                    </a:solidFill>
                  </a:rPr>
                  <a:t>20</a:t>
                </a:r>
              </a:p>
              <a:p>
                <a:r>
                  <a:rPr lang="en-US" sz="2400" b="0">
                    <a:solidFill>
                      <a:schemeClr val="tx1"/>
                    </a:solidFill>
                  </a:rPr>
                  <a:t>Q</a:t>
                </a:r>
                <a:r>
                  <a:rPr lang="en-US" sz="2400" b="0" baseline="-25000">
                    <a:solidFill>
                      <a:schemeClr val="tx1"/>
                    </a:solidFill>
                  </a:rPr>
                  <a:t>30</a:t>
                </a:r>
                <a:r>
                  <a:rPr lang="en-US" sz="2400" b="0">
                    <a:solidFill>
                      <a:schemeClr val="tx1"/>
                    </a:solidFill>
                  </a:rPr>
                  <a:t> R</a:t>
                </a:r>
                <a:r>
                  <a:rPr lang="en-US" sz="2400" b="0" baseline="-25000">
                    <a:solidFill>
                      <a:schemeClr val="tx1"/>
                    </a:solidFill>
                  </a:rPr>
                  <a:t>30</a:t>
                </a:r>
              </a:p>
            </p:txBody>
          </p:sp>
        </p:grpSp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1681163" y="1244600"/>
              <a:ext cx="727075" cy="1570038"/>
              <a:chOff x="9728615" y="4145340"/>
              <a:chExt cx="1384677" cy="1569660"/>
            </a:xfrm>
          </p:grpSpPr>
          <p:sp>
            <p:nvSpPr>
              <p:cNvPr id="29760" name="Double Bracket 8"/>
              <p:cNvSpPr>
                <a:spLocks noChangeArrowheads="1"/>
              </p:cNvSpPr>
              <p:nvPr/>
            </p:nvSpPr>
            <p:spPr bwMode="auto">
              <a:xfrm>
                <a:off x="9728615" y="4145340"/>
                <a:ext cx="1384677" cy="1569660"/>
              </a:xfrm>
              <a:prstGeom prst="bracketPair">
                <a:avLst>
                  <a:gd name="adj" fmla="val 16667"/>
                </a:avLst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9761" name="TextBox 9"/>
              <p:cNvSpPr txBox="1">
                <a:spLocks noChangeArrowheads="1"/>
              </p:cNvSpPr>
              <p:nvPr/>
            </p:nvSpPr>
            <p:spPr bwMode="auto">
              <a:xfrm>
                <a:off x="9866788" y="4145340"/>
                <a:ext cx="1071203" cy="15692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0">
                    <a:solidFill>
                      <a:schemeClr val="tx1"/>
                    </a:solidFill>
                  </a:rPr>
                  <a:t>W</a:t>
                </a:r>
                <a:r>
                  <a:rPr lang="en-US" sz="2400" b="0" baseline="-25000">
                    <a:solidFill>
                      <a:schemeClr val="tx1"/>
                    </a:solidFill>
                  </a:rPr>
                  <a:t>0</a:t>
                </a:r>
              </a:p>
              <a:p>
                <a:r>
                  <a:rPr lang="en-US" sz="2400" b="0">
                    <a:solidFill>
                      <a:schemeClr val="tx1"/>
                    </a:solidFill>
                  </a:rPr>
                  <a:t>W</a:t>
                </a:r>
                <a:r>
                  <a:rPr lang="en-US" sz="2400" b="0" baseline="-25000">
                    <a:solidFill>
                      <a:schemeClr val="tx1"/>
                    </a:solidFill>
                  </a:rPr>
                  <a:t>1</a:t>
                </a:r>
              </a:p>
              <a:p>
                <a:r>
                  <a:rPr lang="en-US" sz="2400" b="0">
                    <a:solidFill>
                      <a:schemeClr val="tx1"/>
                    </a:solidFill>
                  </a:rPr>
                  <a:t>W</a:t>
                </a:r>
                <a:r>
                  <a:rPr lang="en-US" sz="2400" b="0" baseline="-25000">
                    <a:solidFill>
                      <a:schemeClr val="tx1"/>
                    </a:solidFill>
                  </a:rPr>
                  <a:t>2</a:t>
                </a:r>
              </a:p>
              <a:p>
                <a:r>
                  <a:rPr lang="en-US" sz="2400" b="0">
                    <a:solidFill>
                      <a:schemeClr val="tx1"/>
                    </a:solidFill>
                  </a:rPr>
                  <a:t>W</a:t>
                </a:r>
                <a:r>
                  <a:rPr lang="en-US" sz="2400" b="0" baseline="-25000">
                    <a:solidFill>
                      <a:schemeClr val="tx1"/>
                    </a:solidFill>
                  </a:rPr>
                  <a:t>3</a:t>
                </a:r>
              </a:p>
            </p:txBody>
          </p:sp>
        </p:grp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4689026" y="1244600"/>
              <a:ext cx="2563813" cy="1570038"/>
              <a:chOff x="9728615" y="4145340"/>
              <a:chExt cx="1384677" cy="1569660"/>
            </a:xfrm>
          </p:grpSpPr>
          <p:sp>
            <p:nvSpPr>
              <p:cNvPr id="29758" name="Double Bracket 14"/>
              <p:cNvSpPr>
                <a:spLocks noChangeArrowheads="1"/>
              </p:cNvSpPr>
              <p:nvPr/>
            </p:nvSpPr>
            <p:spPr bwMode="auto">
              <a:xfrm>
                <a:off x="9728615" y="4145340"/>
                <a:ext cx="1384677" cy="1569660"/>
              </a:xfrm>
              <a:prstGeom prst="bracketPair">
                <a:avLst>
                  <a:gd name="adj" fmla="val 16667"/>
                </a:avLst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9759" name="TextBox 15"/>
              <p:cNvSpPr txBox="1">
                <a:spLocks noChangeArrowheads="1"/>
              </p:cNvSpPr>
              <p:nvPr/>
            </p:nvSpPr>
            <p:spPr bwMode="auto">
              <a:xfrm>
                <a:off x="9772697" y="4145340"/>
                <a:ext cx="1113078" cy="15692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0">
                    <a:solidFill>
                      <a:schemeClr val="tx1"/>
                    </a:solidFill>
                  </a:rPr>
                  <a:t>Q</a:t>
                </a:r>
                <a:r>
                  <a:rPr lang="en-US" sz="2400" b="0" baseline="-25000">
                    <a:solidFill>
                      <a:schemeClr val="tx1"/>
                    </a:solidFill>
                  </a:rPr>
                  <a:t>00</a:t>
                </a:r>
              </a:p>
              <a:p>
                <a:r>
                  <a:rPr lang="en-US" sz="2400" b="0">
                    <a:solidFill>
                      <a:schemeClr val="tx1"/>
                    </a:solidFill>
                  </a:rPr>
                  <a:t>       Q</a:t>
                </a:r>
                <a:r>
                  <a:rPr lang="en-US" sz="2400" b="0" baseline="-25000">
                    <a:solidFill>
                      <a:schemeClr val="tx1"/>
                    </a:solidFill>
                  </a:rPr>
                  <a:t>10</a:t>
                </a:r>
              </a:p>
              <a:p>
                <a:r>
                  <a:rPr lang="en-US" sz="2400" b="0">
                    <a:solidFill>
                      <a:schemeClr val="tx1"/>
                    </a:solidFill>
                  </a:rPr>
                  <a:t>              Q</a:t>
                </a:r>
                <a:r>
                  <a:rPr lang="en-US" sz="2400" b="0" baseline="-25000">
                    <a:solidFill>
                      <a:schemeClr val="tx1"/>
                    </a:solidFill>
                  </a:rPr>
                  <a:t>20</a:t>
                </a:r>
              </a:p>
              <a:p>
                <a:r>
                  <a:rPr lang="en-US" sz="2400" b="0">
                    <a:solidFill>
                      <a:schemeClr val="tx1"/>
                    </a:solidFill>
                  </a:rPr>
                  <a:t>                     Q</a:t>
                </a:r>
                <a:r>
                  <a:rPr lang="en-US" sz="2400" b="0" baseline="-25000">
                    <a:solidFill>
                      <a:schemeClr val="tx1"/>
                    </a:solidFill>
                  </a:rPr>
                  <a:t>30</a:t>
                </a:r>
              </a:p>
            </p:txBody>
          </p:sp>
        </p:grpSp>
        <p:sp>
          <p:nvSpPr>
            <p:cNvPr id="29735" name="TextBox 17"/>
            <p:cNvSpPr txBox="1">
              <a:spLocks noChangeArrowheads="1"/>
            </p:cNvSpPr>
            <p:nvPr/>
          </p:nvSpPr>
          <p:spPr bwMode="auto">
            <a:xfrm flipH="1">
              <a:off x="2464615" y="1861170"/>
              <a:ext cx="28811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0">
                  <a:solidFill>
                    <a:schemeClr val="tx1"/>
                  </a:solidFill>
                </a:rPr>
                <a:t>=</a:t>
              </a:r>
            </a:p>
          </p:txBody>
        </p:sp>
        <p:sp>
          <p:nvSpPr>
            <p:cNvPr id="29736" name="TextBox 21"/>
            <p:cNvSpPr txBox="1">
              <a:spLocks noChangeArrowheads="1"/>
            </p:cNvSpPr>
            <p:nvPr/>
          </p:nvSpPr>
          <p:spPr bwMode="auto">
            <a:xfrm flipH="1">
              <a:off x="4267651" y="1875684"/>
              <a:ext cx="28811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0">
                  <a:solidFill>
                    <a:schemeClr val="tx1"/>
                  </a:solidFill>
                </a:rPr>
                <a:t>=</a:t>
              </a:r>
            </a:p>
          </p:txBody>
        </p:sp>
        <p:sp>
          <p:nvSpPr>
            <p:cNvPr id="29737" name="TextBox 22"/>
            <p:cNvSpPr txBox="1">
              <a:spLocks noChangeArrowheads="1"/>
            </p:cNvSpPr>
            <p:nvPr/>
          </p:nvSpPr>
          <p:spPr bwMode="auto">
            <a:xfrm>
              <a:off x="7383465" y="1803114"/>
              <a:ext cx="25519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</a:rPr>
                <a:t>.</a:t>
              </a:r>
            </a:p>
          </p:txBody>
        </p:sp>
        <p:grpSp>
          <p:nvGrpSpPr>
            <p:cNvPr id="7" name="Group 50"/>
            <p:cNvGrpSpPr>
              <a:grpSpLocks/>
            </p:cNvGrpSpPr>
            <p:nvPr/>
          </p:nvGrpSpPr>
          <p:grpSpPr bwMode="auto">
            <a:xfrm>
              <a:off x="7731125" y="1244600"/>
              <a:ext cx="727075" cy="1570038"/>
              <a:chOff x="7731125" y="1244600"/>
              <a:chExt cx="727075" cy="1570038"/>
            </a:xfrm>
          </p:grpSpPr>
          <p:grpSp>
            <p:nvGrpSpPr>
              <p:cNvPr id="8" name="Group 10"/>
              <p:cNvGrpSpPr>
                <a:grpSpLocks/>
              </p:cNvGrpSpPr>
              <p:nvPr/>
            </p:nvGrpSpPr>
            <p:grpSpPr bwMode="auto">
              <a:xfrm>
                <a:off x="7731125" y="1244600"/>
                <a:ext cx="727075" cy="1570038"/>
                <a:chOff x="9728615" y="4145340"/>
                <a:chExt cx="1384677" cy="1569660"/>
              </a:xfrm>
            </p:grpSpPr>
            <p:sp>
              <p:nvSpPr>
                <p:cNvPr id="29756" name="Double Bracket 11"/>
                <p:cNvSpPr>
                  <a:spLocks noChangeArrowheads="1"/>
                </p:cNvSpPr>
                <p:nvPr/>
              </p:nvSpPr>
              <p:spPr bwMode="auto">
                <a:xfrm>
                  <a:off x="9728615" y="4145340"/>
                  <a:ext cx="1384677" cy="1569660"/>
                </a:xfrm>
                <a:prstGeom prst="bracketPair">
                  <a:avLst>
                    <a:gd name="adj" fmla="val 16667"/>
                  </a:avLst>
                </a:prstGeom>
                <a:noFill/>
                <a:ln w="12700" algn="ctr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9757" name="TextBox 12"/>
                <p:cNvSpPr txBox="1">
                  <a:spLocks noChangeArrowheads="1"/>
                </p:cNvSpPr>
                <p:nvPr/>
              </p:nvSpPr>
              <p:spPr bwMode="auto">
                <a:xfrm>
                  <a:off x="9866788" y="4145340"/>
                  <a:ext cx="1066051" cy="15692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0">
                      <a:solidFill>
                        <a:schemeClr val="tx1"/>
                      </a:solidFill>
                    </a:rPr>
                    <a:t>R</a:t>
                  </a:r>
                  <a:r>
                    <a:rPr lang="en-US" sz="2400" b="0" baseline="-25000">
                      <a:solidFill>
                        <a:schemeClr val="tx1"/>
                      </a:solidFill>
                    </a:rPr>
                    <a:t>00</a:t>
                  </a:r>
                </a:p>
                <a:p>
                  <a:r>
                    <a:rPr lang="en-US" sz="2400" b="0">
                      <a:solidFill>
                        <a:schemeClr val="tx1"/>
                      </a:solidFill>
                    </a:rPr>
                    <a:t>R</a:t>
                  </a:r>
                  <a:r>
                    <a:rPr lang="en-US" sz="2400" b="0" baseline="-25000">
                      <a:solidFill>
                        <a:schemeClr val="tx1"/>
                      </a:solidFill>
                    </a:rPr>
                    <a:t>10</a:t>
                  </a:r>
                </a:p>
                <a:p>
                  <a:r>
                    <a:rPr lang="en-US" sz="2400" b="0">
                      <a:solidFill>
                        <a:schemeClr val="tx1"/>
                      </a:solidFill>
                    </a:rPr>
                    <a:t>R</a:t>
                  </a:r>
                  <a:r>
                    <a:rPr lang="en-US" sz="2400" b="0" baseline="-25000">
                      <a:solidFill>
                        <a:schemeClr val="tx1"/>
                      </a:solidFill>
                    </a:rPr>
                    <a:t>20</a:t>
                  </a:r>
                </a:p>
                <a:p>
                  <a:r>
                    <a:rPr lang="en-US" sz="2400" b="0">
                      <a:solidFill>
                        <a:schemeClr val="tx1"/>
                      </a:solidFill>
                    </a:rPr>
                    <a:t>R</a:t>
                  </a:r>
                  <a:r>
                    <a:rPr lang="en-US" sz="2400" b="0" baseline="-25000">
                      <a:solidFill>
                        <a:schemeClr val="tx1"/>
                      </a:solidFill>
                    </a:rPr>
                    <a:t>30</a:t>
                  </a:r>
                </a:p>
              </p:txBody>
            </p:sp>
          </p:grpSp>
          <p:grpSp>
            <p:nvGrpSpPr>
              <p:cNvPr id="9" name="Group 29"/>
              <p:cNvGrpSpPr>
                <a:grpSpLocks/>
              </p:cNvGrpSpPr>
              <p:nvPr/>
            </p:nvGrpSpPr>
            <p:grpSpPr bwMode="auto">
              <a:xfrm>
                <a:off x="7760153" y="1687974"/>
                <a:ext cx="669041" cy="740220"/>
                <a:chOff x="2483520" y="5500914"/>
                <a:chExt cx="669041" cy="740220"/>
              </a:xfrm>
            </p:grpSpPr>
            <p:cxnSp>
              <p:nvCxnSpPr>
                <p:cNvPr id="29753" name="Straight Connector 24"/>
                <p:cNvCxnSpPr>
                  <a:cxnSpLocks noChangeShapeType="1"/>
                </p:cNvCxnSpPr>
                <p:nvPr/>
              </p:nvCxnSpPr>
              <p:spPr bwMode="auto">
                <a:xfrm>
                  <a:off x="2483520" y="5500914"/>
                  <a:ext cx="654521" cy="0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9754" name="Straight Connector 27"/>
                <p:cNvCxnSpPr>
                  <a:cxnSpLocks noChangeShapeType="1"/>
                </p:cNvCxnSpPr>
                <p:nvPr/>
              </p:nvCxnSpPr>
              <p:spPr bwMode="auto">
                <a:xfrm>
                  <a:off x="2490780" y="5871024"/>
                  <a:ext cx="654521" cy="0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9755" name="Straight Connector 28"/>
                <p:cNvCxnSpPr>
                  <a:cxnSpLocks noChangeShapeType="1"/>
                </p:cNvCxnSpPr>
                <p:nvPr/>
              </p:nvCxnSpPr>
              <p:spPr bwMode="auto">
                <a:xfrm>
                  <a:off x="2498040" y="6241134"/>
                  <a:ext cx="654521" cy="0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10" name="Group 30"/>
            <p:cNvGrpSpPr>
              <a:grpSpLocks/>
            </p:cNvGrpSpPr>
            <p:nvPr/>
          </p:nvGrpSpPr>
          <p:grpSpPr bwMode="auto">
            <a:xfrm>
              <a:off x="2860226" y="1672488"/>
              <a:ext cx="1291319" cy="740220"/>
              <a:chOff x="2483520" y="5500914"/>
              <a:chExt cx="1291319" cy="740220"/>
            </a:xfrm>
          </p:grpSpPr>
          <p:cxnSp>
            <p:nvCxnSpPr>
              <p:cNvPr id="29748" name="Straight Connector 31"/>
              <p:cNvCxnSpPr>
                <a:cxnSpLocks noChangeShapeType="1"/>
              </p:cNvCxnSpPr>
              <p:nvPr/>
            </p:nvCxnSpPr>
            <p:spPr bwMode="auto">
              <a:xfrm flipV="1">
                <a:off x="2483520" y="5500914"/>
                <a:ext cx="1291319" cy="1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749" name="Straight Connector 32"/>
              <p:cNvCxnSpPr>
                <a:cxnSpLocks noChangeShapeType="1"/>
              </p:cNvCxnSpPr>
              <p:nvPr/>
            </p:nvCxnSpPr>
            <p:spPr bwMode="auto">
              <a:xfrm>
                <a:off x="2490780" y="5871024"/>
                <a:ext cx="1284059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750" name="Straight Connector 33"/>
              <p:cNvCxnSpPr>
                <a:cxnSpLocks noChangeShapeType="1"/>
              </p:cNvCxnSpPr>
              <p:nvPr/>
            </p:nvCxnSpPr>
            <p:spPr bwMode="auto">
              <a:xfrm>
                <a:off x="2498040" y="6241134"/>
                <a:ext cx="1276799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" name="Group 38"/>
            <p:cNvGrpSpPr>
              <a:grpSpLocks/>
            </p:cNvGrpSpPr>
            <p:nvPr/>
          </p:nvGrpSpPr>
          <p:grpSpPr bwMode="auto">
            <a:xfrm>
              <a:off x="4747065" y="1672488"/>
              <a:ext cx="2418690" cy="740220"/>
              <a:chOff x="2483520" y="5500914"/>
              <a:chExt cx="2418690" cy="740220"/>
            </a:xfrm>
          </p:grpSpPr>
          <p:cxnSp>
            <p:nvCxnSpPr>
              <p:cNvPr id="29745" name="Straight Connector 39"/>
              <p:cNvCxnSpPr>
                <a:cxnSpLocks noChangeShapeType="1"/>
              </p:cNvCxnSpPr>
              <p:nvPr/>
            </p:nvCxnSpPr>
            <p:spPr bwMode="auto">
              <a:xfrm flipV="1">
                <a:off x="2483520" y="5500914"/>
                <a:ext cx="2418690" cy="2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746" name="Straight Connector 40"/>
              <p:cNvCxnSpPr>
                <a:cxnSpLocks noChangeShapeType="1"/>
              </p:cNvCxnSpPr>
              <p:nvPr/>
            </p:nvCxnSpPr>
            <p:spPr bwMode="auto">
              <a:xfrm flipV="1">
                <a:off x="2490780" y="5871023"/>
                <a:ext cx="2411430" cy="1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747" name="Straight Connector 41"/>
              <p:cNvCxnSpPr>
                <a:cxnSpLocks noChangeShapeType="1"/>
              </p:cNvCxnSpPr>
              <p:nvPr/>
            </p:nvCxnSpPr>
            <p:spPr bwMode="auto">
              <a:xfrm>
                <a:off x="2498040" y="6241134"/>
                <a:ext cx="2404170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" name="Group 42"/>
            <p:cNvGrpSpPr>
              <a:grpSpLocks/>
            </p:cNvGrpSpPr>
            <p:nvPr/>
          </p:nvGrpSpPr>
          <p:grpSpPr bwMode="auto">
            <a:xfrm>
              <a:off x="1710191" y="1687002"/>
              <a:ext cx="669041" cy="725706"/>
              <a:chOff x="2483520" y="5500914"/>
              <a:chExt cx="669041" cy="725706"/>
            </a:xfrm>
          </p:grpSpPr>
          <p:cxnSp>
            <p:nvCxnSpPr>
              <p:cNvPr id="29742" name="Straight Connector 43"/>
              <p:cNvCxnSpPr>
                <a:cxnSpLocks noChangeShapeType="1"/>
              </p:cNvCxnSpPr>
              <p:nvPr/>
            </p:nvCxnSpPr>
            <p:spPr bwMode="auto">
              <a:xfrm>
                <a:off x="2483520" y="5500914"/>
                <a:ext cx="654521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743" name="Straight Connector 44"/>
              <p:cNvCxnSpPr>
                <a:cxnSpLocks noChangeShapeType="1"/>
              </p:cNvCxnSpPr>
              <p:nvPr/>
            </p:nvCxnSpPr>
            <p:spPr bwMode="auto">
              <a:xfrm>
                <a:off x="2490780" y="5871024"/>
                <a:ext cx="654521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744" name="Straight Connector 45"/>
              <p:cNvCxnSpPr>
                <a:cxnSpLocks noChangeShapeType="1"/>
              </p:cNvCxnSpPr>
              <p:nvPr/>
            </p:nvCxnSpPr>
            <p:spPr bwMode="auto">
              <a:xfrm>
                <a:off x="2498040" y="6226620"/>
                <a:ext cx="654521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</p:cxnSp>
        </p:grpSp>
      </p:grpSp>
      <p:grpSp>
        <p:nvGrpSpPr>
          <p:cNvPr id="13" name="Group 106"/>
          <p:cNvGrpSpPr>
            <a:grpSpLocks/>
          </p:cNvGrpSpPr>
          <p:nvPr/>
        </p:nvGrpSpPr>
        <p:grpSpPr bwMode="auto">
          <a:xfrm>
            <a:off x="2005014" y="3124200"/>
            <a:ext cx="4979986" cy="1570038"/>
            <a:chOff x="2280278" y="3064409"/>
            <a:chExt cx="4980735" cy="1570038"/>
          </a:xfrm>
        </p:grpSpPr>
        <p:grpSp>
          <p:nvGrpSpPr>
            <p:cNvPr id="14" name="Group 10"/>
            <p:cNvGrpSpPr>
              <a:grpSpLocks/>
            </p:cNvGrpSpPr>
            <p:nvPr/>
          </p:nvGrpSpPr>
          <p:grpSpPr bwMode="auto">
            <a:xfrm>
              <a:off x="2280278" y="3064409"/>
              <a:ext cx="727075" cy="1570038"/>
              <a:chOff x="9728615" y="4145340"/>
              <a:chExt cx="1384677" cy="1569660"/>
            </a:xfrm>
          </p:grpSpPr>
          <p:sp>
            <p:nvSpPr>
              <p:cNvPr id="29729" name="Double Bracket 11"/>
              <p:cNvSpPr>
                <a:spLocks noChangeArrowheads="1"/>
              </p:cNvSpPr>
              <p:nvPr/>
            </p:nvSpPr>
            <p:spPr bwMode="auto">
              <a:xfrm>
                <a:off x="9728615" y="4145340"/>
                <a:ext cx="1384677" cy="1569660"/>
              </a:xfrm>
              <a:prstGeom prst="bracketPair">
                <a:avLst>
                  <a:gd name="adj" fmla="val 16667"/>
                </a:avLst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9730" name="TextBox 12"/>
              <p:cNvSpPr txBox="1">
                <a:spLocks noChangeArrowheads="1"/>
              </p:cNvSpPr>
              <p:nvPr/>
            </p:nvSpPr>
            <p:spPr bwMode="auto">
              <a:xfrm>
                <a:off x="9866790" y="4145340"/>
                <a:ext cx="1066211" cy="15692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0">
                    <a:solidFill>
                      <a:schemeClr val="tx1"/>
                    </a:solidFill>
                  </a:rPr>
                  <a:t>R</a:t>
                </a:r>
                <a:r>
                  <a:rPr lang="en-US" sz="2400" b="0" baseline="-25000">
                    <a:solidFill>
                      <a:schemeClr val="tx1"/>
                    </a:solidFill>
                  </a:rPr>
                  <a:t>00</a:t>
                </a:r>
              </a:p>
              <a:p>
                <a:r>
                  <a:rPr lang="en-US" sz="2400" b="0">
                    <a:solidFill>
                      <a:schemeClr val="tx1"/>
                    </a:solidFill>
                  </a:rPr>
                  <a:t>R</a:t>
                </a:r>
                <a:r>
                  <a:rPr lang="en-US" sz="2400" b="0" baseline="-25000">
                    <a:solidFill>
                      <a:schemeClr val="tx1"/>
                    </a:solidFill>
                  </a:rPr>
                  <a:t>10</a:t>
                </a:r>
              </a:p>
              <a:p>
                <a:r>
                  <a:rPr lang="en-US" sz="2400" b="0">
                    <a:solidFill>
                      <a:schemeClr val="tx1"/>
                    </a:solidFill>
                  </a:rPr>
                  <a:t>R</a:t>
                </a:r>
                <a:r>
                  <a:rPr lang="en-US" sz="2400" b="0" baseline="-25000">
                    <a:solidFill>
                      <a:schemeClr val="tx1"/>
                    </a:solidFill>
                  </a:rPr>
                  <a:t>20</a:t>
                </a:r>
              </a:p>
              <a:p>
                <a:r>
                  <a:rPr lang="en-US" sz="2400" b="0">
                    <a:solidFill>
                      <a:schemeClr val="tx1"/>
                    </a:solidFill>
                  </a:rPr>
                  <a:t>R</a:t>
                </a:r>
                <a:r>
                  <a:rPr lang="en-US" sz="2400" b="0" baseline="-25000">
                    <a:solidFill>
                      <a:schemeClr val="tx1"/>
                    </a:solidFill>
                  </a:rPr>
                  <a:t>30</a:t>
                </a:r>
              </a:p>
            </p:txBody>
          </p:sp>
        </p:grpSp>
        <p:cxnSp>
          <p:nvCxnSpPr>
            <p:cNvPr id="29712" name="Straight Connector 61"/>
            <p:cNvCxnSpPr>
              <a:cxnSpLocks noChangeShapeType="1"/>
            </p:cNvCxnSpPr>
            <p:nvPr/>
          </p:nvCxnSpPr>
          <p:spPr bwMode="auto">
            <a:xfrm>
              <a:off x="2328459" y="3859270"/>
              <a:ext cx="635352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29713" name="TextBox 63"/>
            <p:cNvSpPr txBox="1">
              <a:spLocks noChangeArrowheads="1"/>
            </p:cNvSpPr>
            <p:nvPr/>
          </p:nvSpPr>
          <p:spPr bwMode="auto">
            <a:xfrm flipH="1">
              <a:off x="3040194" y="3673729"/>
              <a:ext cx="28811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0">
                  <a:solidFill>
                    <a:schemeClr val="tx1"/>
                  </a:solidFill>
                </a:rPr>
                <a:t>=</a:t>
              </a:r>
            </a:p>
          </p:txBody>
        </p:sp>
        <p:grpSp>
          <p:nvGrpSpPr>
            <p:cNvPr id="15" name="Group 68"/>
            <p:cNvGrpSpPr>
              <a:grpSpLocks/>
            </p:cNvGrpSpPr>
            <p:nvPr/>
          </p:nvGrpSpPr>
          <p:grpSpPr bwMode="auto">
            <a:xfrm>
              <a:off x="3356623" y="3409336"/>
              <a:ext cx="1234831" cy="914400"/>
              <a:chOff x="2205057" y="4020465"/>
              <a:chExt cx="1234831" cy="914400"/>
            </a:xfrm>
          </p:grpSpPr>
          <p:cxnSp>
            <p:nvCxnSpPr>
              <p:cNvPr id="29726" name="Straight Connector 62"/>
              <p:cNvCxnSpPr>
                <a:cxnSpLocks noChangeShapeType="1"/>
              </p:cNvCxnSpPr>
              <p:nvPr/>
            </p:nvCxnSpPr>
            <p:spPr bwMode="auto">
              <a:xfrm>
                <a:off x="2248303" y="4484913"/>
                <a:ext cx="1110949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</p:cxnSp>
          <p:sp>
            <p:nvSpPr>
              <p:cNvPr id="29727" name="Double Bracket 64"/>
              <p:cNvSpPr>
                <a:spLocks noChangeArrowheads="1"/>
              </p:cNvSpPr>
              <p:nvPr/>
            </p:nvSpPr>
            <p:spPr bwMode="auto">
              <a:xfrm>
                <a:off x="2205057" y="4020465"/>
                <a:ext cx="1234831" cy="914400"/>
              </a:xfrm>
              <a:prstGeom prst="bracketPair">
                <a:avLst>
                  <a:gd name="adj" fmla="val 16667"/>
                </a:avLst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9728" name="TextBox 66"/>
              <p:cNvSpPr txBox="1">
                <a:spLocks noChangeArrowheads="1"/>
              </p:cNvSpPr>
              <p:nvPr/>
            </p:nvSpPr>
            <p:spPr bwMode="auto">
              <a:xfrm>
                <a:off x="2276386" y="4054900"/>
                <a:ext cx="1044584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0">
                    <a:solidFill>
                      <a:schemeClr val="tx1"/>
                    </a:solidFill>
                  </a:rPr>
                  <a:t>Q</a:t>
                </a:r>
                <a:r>
                  <a:rPr lang="en-US" sz="2400" b="0" baseline="-25000">
                    <a:solidFill>
                      <a:schemeClr val="tx1"/>
                    </a:solidFill>
                  </a:rPr>
                  <a:t>01</a:t>
                </a:r>
                <a:r>
                  <a:rPr lang="en-US" sz="2400" b="0">
                    <a:solidFill>
                      <a:schemeClr val="tx1"/>
                    </a:solidFill>
                  </a:rPr>
                  <a:t> R</a:t>
                </a:r>
                <a:r>
                  <a:rPr lang="en-US" sz="2400" b="0" baseline="-25000">
                    <a:solidFill>
                      <a:schemeClr val="tx1"/>
                    </a:solidFill>
                  </a:rPr>
                  <a:t>01</a:t>
                </a:r>
              </a:p>
              <a:p>
                <a:r>
                  <a:rPr lang="en-US" sz="2400" b="0">
                    <a:solidFill>
                      <a:schemeClr val="tx1"/>
                    </a:solidFill>
                  </a:rPr>
                  <a:t>Q</a:t>
                </a:r>
                <a:r>
                  <a:rPr lang="en-US" sz="2400" b="0" baseline="-25000">
                    <a:solidFill>
                      <a:schemeClr val="tx1"/>
                    </a:solidFill>
                  </a:rPr>
                  <a:t>11</a:t>
                </a:r>
                <a:r>
                  <a:rPr lang="en-US" sz="2400" b="0">
                    <a:solidFill>
                      <a:schemeClr val="tx1"/>
                    </a:solidFill>
                  </a:rPr>
                  <a:t> R</a:t>
                </a:r>
                <a:r>
                  <a:rPr lang="en-US" sz="2400" b="0" baseline="-25000">
                    <a:solidFill>
                      <a:schemeClr val="tx1"/>
                    </a:solidFill>
                  </a:rPr>
                  <a:t>11</a:t>
                </a:r>
              </a:p>
            </p:txBody>
          </p:sp>
        </p:grpSp>
        <p:grpSp>
          <p:nvGrpSpPr>
            <p:cNvPr id="16" name="Group 69"/>
            <p:cNvGrpSpPr>
              <a:grpSpLocks/>
            </p:cNvGrpSpPr>
            <p:nvPr/>
          </p:nvGrpSpPr>
          <p:grpSpPr bwMode="auto">
            <a:xfrm>
              <a:off x="5064103" y="3411170"/>
              <a:ext cx="1234831" cy="914400"/>
              <a:chOff x="2205057" y="4020465"/>
              <a:chExt cx="1234831" cy="914400"/>
            </a:xfrm>
          </p:grpSpPr>
          <p:cxnSp>
            <p:nvCxnSpPr>
              <p:cNvPr id="29723" name="Straight Connector 70"/>
              <p:cNvCxnSpPr>
                <a:cxnSpLocks noChangeShapeType="1"/>
              </p:cNvCxnSpPr>
              <p:nvPr/>
            </p:nvCxnSpPr>
            <p:spPr bwMode="auto">
              <a:xfrm>
                <a:off x="2248303" y="4484913"/>
                <a:ext cx="1110949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</p:cxnSp>
          <p:sp>
            <p:nvSpPr>
              <p:cNvPr id="29724" name="Double Bracket 71"/>
              <p:cNvSpPr>
                <a:spLocks noChangeArrowheads="1"/>
              </p:cNvSpPr>
              <p:nvPr/>
            </p:nvSpPr>
            <p:spPr bwMode="auto">
              <a:xfrm>
                <a:off x="2205057" y="4020465"/>
                <a:ext cx="1234831" cy="914400"/>
              </a:xfrm>
              <a:prstGeom prst="bracketPair">
                <a:avLst>
                  <a:gd name="adj" fmla="val 16667"/>
                </a:avLst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9725" name="TextBox 72"/>
              <p:cNvSpPr txBox="1">
                <a:spLocks noChangeArrowheads="1"/>
              </p:cNvSpPr>
              <p:nvPr/>
            </p:nvSpPr>
            <p:spPr bwMode="auto">
              <a:xfrm>
                <a:off x="2304961" y="4054900"/>
                <a:ext cx="1017379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0">
                    <a:solidFill>
                      <a:schemeClr val="tx1"/>
                    </a:solidFill>
                  </a:rPr>
                  <a:t>Q</a:t>
                </a:r>
                <a:r>
                  <a:rPr lang="en-US" sz="2400" b="0" baseline="-25000">
                    <a:solidFill>
                      <a:schemeClr val="tx1"/>
                    </a:solidFill>
                  </a:rPr>
                  <a:t>01</a:t>
                </a:r>
              </a:p>
              <a:p>
                <a:r>
                  <a:rPr lang="en-US" sz="2400" b="0">
                    <a:solidFill>
                      <a:schemeClr val="tx1"/>
                    </a:solidFill>
                  </a:rPr>
                  <a:t>      Q</a:t>
                </a:r>
                <a:r>
                  <a:rPr lang="en-US" sz="2400" b="0" baseline="-25000">
                    <a:solidFill>
                      <a:schemeClr val="tx1"/>
                    </a:solidFill>
                  </a:rPr>
                  <a:t>11</a:t>
                </a:r>
              </a:p>
            </p:txBody>
          </p:sp>
        </p:grpSp>
        <p:sp>
          <p:nvSpPr>
            <p:cNvPr id="29716" name="TextBox 73"/>
            <p:cNvSpPr txBox="1">
              <a:spLocks noChangeArrowheads="1"/>
            </p:cNvSpPr>
            <p:nvPr/>
          </p:nvSpPr>
          <p:spPr bwMode="auto">
            <a:xfrm flipH="1">
              <a:off x="4645367" y="3702757"/>
              <a:ext cx="28811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0">
                  <a:solidFill>
                    <a:schemeClr val="tx1"/>
                  </a:solidFill>
                </a:rPr>
                <a:t>=</a:t>
              </a:r>
            </a:p>
          </p:txBody>
        </p:sp>
        <p:sp>
          <p:nvSpPr>
            <p:cNvPr id="29717" name="TextBox 74"/>
            <p:cNvSpPr txBox="1">
              <a:spLocks noChangeArrowheads="1"/>
            </p:cNvSpPr>
            <p:nvPr/>
          </p:nvSpPr>
          <p:spPr bwMode="auto">
            <a:xfrm>
              <a:off x="6309642" y="3630187"/>
              <a:ext cx="2551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</a:rPr>
                <a:t>.</a:t>
              </a:r>
            </a:p>
          </p:txBody>
        </p:sp>
        <p:grpSp>
          <p:nvGrpSpPr>
            <p:cNvPr id="17" name="Group 94"/>
            <p:cNvGrpSpPr>
              <a:grpSpLocks/>
            </p:cNvGrpSpPr>
            <p:nvPr/>
          </p:nvGrpSpPr>
          <p:grpSpPr bwMode="auto">
            <a:xfrm>
              <a:off x="6564840" y="3411595"/>
              <a:ext cx="696173" cy="914400"/>
              <a:chOff x="3625840" y="5421032"/>
              <a:chExt cx="696173" cy="914400"/>
            </a:xfrm>
          </p:grpSpPr>
          <p:sp>
            <p:nvSpPr>
              <p:cNvPr id="29719" name="Double Bracket 78"/>
              <p:cNvSpPr>
                <a:spLocks noChangeArrowheads="1"/>
              </p:cNvSpPr>
              <p:nvPr/>
            </p:nvSpPr>
            <p:spPr bwMode="auto">
              <a:xfrm>
                <a:off x="3625840" y="5421032"/>
                <a:ext cx="696173" cy="914400"/>
              </a:xfrm>
              <a:prstGeom prst="bracketPair">
                <a:avLst>
                  <a:gd name="adj" fmla="val 16667"/>
                </a:avLst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grpSp>
            <p:nvGrpSpPr>
              <p:cNvPr id="18" name="Group 93"/>
              <p:cNvGrpSpPr>
                <a:grpSpLocks/>
              </p:cNvGrpSpPr>
              <p:nvPr/>
            </p:nvGrpSpPr>
            <p:grpSpPr bwMode="auto">
              <a:xfrm>
                <a:off x="3658086" y="5451901"/>
                <a:ext cx="635352" cy="830997"/>
                <a:chOff x="5692599" y="5421032"/>
                <a:chExt cx="635352" cy="830997"/>
              </a:xfrm>
            </p:grpSpPr>
            <p:sp>
              <p:nvSpPr>
                <p:cNvPr id="29721" name="TextBox 91"/>
                <p:cNvSpPr txBox="1">
                  <a:spLocks noChangeArrowheads="1"/>
                </p:cNvSpPr>
                <p:nvPr/>
              </p:nvSpPr>
              <p:spPr bwMode="auto">
                <a:xfrm>
                  <a:off x="5721415" y="5421032"/>
                  <a:ext cx="559853" cy="8309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0">
                      <a:solidFill>
                        <a:schemeClr val="tx1"/>
                      </a:solidFill>
                    </a:rPr>
                    <a:t>R</a:t>
                  </a:r>
                  <a:r>
                    <a:rPr lang="en-US" sz="2400" b="0" baseline="-25000">
                      <a:solidFill>
                        <a:schemeClr val="tx1"/>
                      </a:solidFill>
                    </a:rPr>
                    <a:t>01</a:t>
                  </a:r>
                </a:p>
                <a:p>
                  <a:r>
                    <a:rPr lang="en-US" sz="2400" b="0">
                      <a:solidFill>
                        <a:schemeClr val="tx1"/>
                      </a:solidFill>
                    </a:rPr>
                    <a:t>R</a:t>
                  </a:r>
                  <a:r>
                    <a:rPr lang="en-US" sz="2400" b="0" baseline="-25000">
                      <a:solidFill>
                        <a:schemeClr val="tx1"/>
                      </a:solidFill>
                    </a:rPr>
                    <a:t>11</a:t>
                  </a:r>
                </a:p>
              </p:txBody>
            </p:sp>
            <p:cxnSp>
              <p:nvCxnSpPr>
                <p:cNvPr id="29722" name="Straight Connector 92"/>
                <p:cNvCxnSpPr>
                  <a:cxnSpLocks noChangeShapeType="1"/>
                </p:cNvCxnSpPr>
                <p:nvPr/>
              </p:nvCxnSpPr>
              <p:spPr bwMode="auto">
                <a:xfrm>
                  <a:off x="5692599" y="5848350"/>
                  <a:ext cx="635352" cy="0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</p:cxnSp>
          </p:grpSp>
        </p:grpSp>
      </p:grpSp>
      <p:grpSp>
        <p:nvGrpSpPr>
          <p:cNvPr id="19" name="Group 105"/>
          <p:cNvGrpSpPr>
            <a:grpSpLocks/>
          </p:cNvGrpSpPr>
          <p:nvPr/>
        </p:nvGrpSpPr>
        <p:grpSpPr bwMode="auto">
          <a:xfrm>
            <a:off x="3405189" y="4876800"/>
            <a:ext cx="2333187" cy="914400"/>
            <a:chOff x="2600831" y="5245576"/>
            <a:chExt cx="2332646" cy="914400"/>
          </a:xfrm>
        </p:grpSpPr>
        <p:grpSp>
          <p:nvGrpSpPr>
            <p:cNvPr id="20" name="Group 96"/>
            <p:cNvGrpSpPr>
              <a:grpSpLocks/>
            </p:cNvGrpSpPr>
            <p:nvPr/>
          </p:nvGrpSpPr>
          <p:grpSpPr bwMode="auto">
            <a:xfrm>
              <a:off x="2600831" y="5245576"/>
              <a:ext cx="696173" cy="914400"/>
              <a:chOff x="3625840" y="5421032"/>
              <a:chExt cx="696173" cy="914400"/>
            </a:xfrm>
          </p:grpSpPr>
          <p:sp>
            <p:nvSpPr>
              <p:cNvPr id="29707" name="Double Bracket 97"/>
              <p:cNvSpPr>
                <a:spLocks noChangeArrowheads="1"/>
              </p:cNvSpPr>
              <p:nvPr/>
            </p:nvSpPr>
            <p:spPr bwMode="auto">
              <a:xfrm>
                <a:off x="3625840" y="5421032"/>
                <a:ext cx="696173" cy="914400"/>
              </a:xfrm>
              <a:prstGeom prst="bracketPair">
                <a:avLst>
                  <a:gd name="adj" fmla="val 16667"/>
                </a:avLst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grpSp>
            <p:nvGrpSpPr>
              <p:cNvPr id="21" name="Group 93"/>
              <p:cNvGrpSpPr>
                <a:grpSpLocks/>
              </p:cNvGrpSpPr>
              <p:nvPr/>
            </p:nvGrpSpPr>
            <p:grpSpPr bwMode="auto">
              <a:xfrm>
                <a:off x="3658086" y="5451901"/>
                <a:ext cx="635352" cy="830997"/>
                <a:chOff x="5692599" y="5421032"/>
                <a:chExt cx="635352" cy="830997"/>
              </a:xfrm>
            </p:grpSpPr>
            <p:sp>
              <p:nvSpPr>
                <p:cNvPr id="29709" name="TextBox 99"/>
                <p:cNvSpPr txBox="1">
                  <a:spLocks noChangeArrowheads="1"/>
                </p:cNvSpPr>
                <p:nvPr/>
              </p:nvSpPr>
              <p:spPr bwMode="auto">
                <a:xfrm>
                  <a:off x="5721416" y="5421032"/>
                  <a:ext cx="559639" cy="8309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0">
                      <a:solidFill>
                        <a:schemeClr val="tx1"/>
                      </a:solidFill>
                    </a:rPr>
                    <a:t>R</a:t>
                  </a:r>
                  <a:r>
                    <a:rPr lang="en-US" sz="2400" b="0" baseline="-25000">
                      <a:solidFill>
                        <a:schemeClr val="tx1"/>
                      </a:solidFill>
                    </a:rPr>
                    <a:t>01</a:t>
                  </a:r>
                </a:p>
                <a:p>
                  <a:r>
                    <a:rPr lang="en-US" sz="2400" b="0">
                      <a:solidFill>
                        <a:schemeClr val="tx1"/>
                      </a:solidFill>
                    </a:rPr>
                    <a:t>R</a:t>
                  </a:r>
                  <a:r>
                    <a:rPr lang="en-US" sz="2400" b="0" baseline="-25000">
                      <a:solidFill>
                        <a:schemeClr val="tx1"/>
                      </a:solidFill>
                    </a:rPr>
                    <a:t>11</a:t>
                  </a:r>
                </a:p>
              </p:txBody>
            </p:sp>
            <p:cxnSp>
              <p:nvCxnSpPr>
                <p:cNvPr id="29710" name="Straight Connector 100"/>
                <p:cNvCxnSpPr>
                  <a:cxnSpLocks noChangeShapeType="1"/>
                </p:cNvCxnSpPr>
                <p:nvPr/>
              </p:nvCxnSpPr>
              <p:spPr bwMode="auto">
                <a:xfrm>
                  <a:off x="5692599" y="5848350"/>
                  <a:ext cx="635352" cy="0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</p:cxnSp>
          </p:grpSp>
        </p:grpSp>
        <p:sp>
          <p:nvSpPr>
            <p:cNvPr id="29704" name="TextBox 101"/>
            <p:cNvSpPr txBox="1">
              <a:spLocks noChangeArrowheads="1"/>
            </p:cNvSpPr>
            <p:nvPr/>
          </p:nvSpPr>
          <p:spPr bwMode="auto">
            <a:xfrm flipH="1">
              <a:off x="3355383" y="5518222"/>
              <a:ext cx="28811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0">
                  <a:solidFill>
                    <a:schemeClr val="tx1"/>
                  </a:solidFill>
                </a:rPr>
                <a:t>=</a:t>
              </a:r>
            </a:p>
          </p:txBody>
        </p:sp>
        <p:sp>
          <p:nvSpPr>
            <p:cNvPr id="29705" name="Double Bracket 102"/>
            <p:cNvSpPr>
              <a:spLocks noChangeArrowheads="1"/>
            </p:cNvSpPr>
            <p:nvPr/>
          </p:nvSpPr>
          <p:spPr bwMode="auto">
            <a:xfrm>
              <a:off x="3771396" y="5468380"/>
              <a:ext cx="1162081" cy="449952"/>
            </a:xfrm>
            <a:prstGeom prst="bracketPair">
              <a:avLst>
                <a:gd name="adj" fmla="val 16667"/>
              </a:avLst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9706" name="TextBox 104"/>
            <p:cNvSpPr txBox="1">
              <a:spLocks noChangeArrowheads="1"/>
            </p:cNvSpPr>
            <p:nvPr/>
          </p:nvSpPr>
          <p:spPr bwMode="auto">
            <a:xfrm>
              <a:off x="3794986" y="5466075"/>
              <a:ext cx="104418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0">
                  <a:solidFill>
                    <a:schemeClr val="tx1"/>
                  </a:solidFill>
                </a:rPr>
                <a:t>Q</a:t>
              </a:r>
              <a:r>
                <a:rPr lang="en-US" sz="2400" b="0" baseline="-25000">
                  <a:solidFill>
                    <a:schemeClr val="tx1"/>
                  </a:solidFill>
                </a:rPr>
                <a:t>02</a:t>
              </a:r>
              <a:r>
                <a:rPr lang="en-US" sz="2400" b="0">
                  <a:solidFill>
                    <a:schemeClr val="tx1"/>
                  </a:solidFill>
                </a:rPr>
                <a:t> R</a:t>
              </a:r>
              <a:r>
                <a:rPr lang="en-US" sz="2400" b="0" baseline="-25000">
                  <a:solidFill>
                    <a:schemeClr val="tx1"/>
                  </a:solidFill>
                </a:rPr>
                <a:t>02</a:t>
              </a:r>
            </a:p>
          </p:txBody>
        </p:sp>
      </p:grpSp>
      <p:sp>
        <p:nvSpPr>
          <p:cNvPr id="68" name="Rectangle 67"/>
          <p:cNvSpPr/>
          <p:nvPr/>
        </p:nvSpPr>
        <p:spPr>
          <a:xfrm>
            <a:off x="2362200" y="990600"/>
            <a:ext cx="1752600" cy="2057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4191000" y="990600"/>
            <a:ext cx="4267200" cy="2057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/>
          <p:cNvCxnSpPr/>
          <p:nvPr/>
        </p:nvCxnSpPr>
        <p:spPr>
          <a:xfrm>
            <a:off x="381000" y="8382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4419600" y="2895600"/>
            <a:ext cx="4267200" cy="2057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798513" y="1"/>
            <a:ext cx="7097712" cy="801687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TSQR: QR of a </a:t>
            </a:r>
            <a:r>
              <a:rPr lang="fr-FR" dirty="0" err="1" smtClean="0"/>
              <a:t>Tall</a:t>
            </a:r>
            <a:r>
              <a:rPr lang="fr-FR" dirty="0" smtClean="0"/>
              <a:t>, </a:t>
            </a:r>
            <a:r>
              <a:rPr lang="fr-FR" dirty="0" err="1" smtClean="0"/>
              <a:t>Skinny</a:t>
            </a:r>
            <a:r>
              <a:rPr lang="fr-FR" dirty="0" smtClean="0"/>
              <a:t> </a:t>
            </a:r>
            <a:r>
              <a:rPr lang="fr-FR" dirty="0" err="1" smtClean="0"/>
              <a:t>matrix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60ED04-2F49-4DBD-B1F4-6D9545EC3ADD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grpSp>
        <p:nvGrpSpPr>
          <p:cNvPr id="2" name="Group 107"/>
          <p:cNvGrpSpPr>
            <a:grpSpLocks/>
          </p:cNvGrpSpPr>
          <p:nvPr/>
        </p:nvGrpSpPr>
        <p:grpSpPr bwMode="auto">
          <a:xfrm>
            <a:off x="638175" y="1244600"/>
            <a:ext cx="7659688" cy="1570038"/>
            <a:chOff x="798513" y="1244600"/>
            <a:chExt cx="7659687" cy="1570038"/>
          </a:xfrm>
        </p:grpSpPr>
        <p:sp>
          <p:nvSpPr>
            <p:cNvPr id="29731" name="TextBox 3"/>
            <p:cNvSpPr txBox="1">
              <a:spLocks noChangeArrowheads="1"/>
            </p:cNvSpPr>
            <p:nvPr/>
          </p:nvSpPr>
          <p:spPr bwMode="auto">
            <a:xfrm>
              <a:off x="798513" y="1813831"/>
              <a:ext cx="62563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0" dirty="0">
                  <a:solidFill>
                    <a:srgbClr val="C00000"/>
                  </a:solidFill>
                </a:rPr>
                <a:t>W</a:t>
              </a:r>
              <a:r>
                <a:rPr lang="en-US" b="0" dirty="0">
                  <a:solidFill>
                    <a:srgbClr val="C00000"/>
                  </a:solidFill>
                </a:rPr>
                <a:t> =</a:t>
              </a:r>
            </a:p>
          </p:txBody>
        </p: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810781" y="1244600"/>
              <a:ext cx="1384300" cy="1570038"/>
              <a:chOff x="9728615" y="4145340"/>
              <a:chExt cx="1384677" cy="1569660"/>
            </a:xfrm>
          </p:grpSpPr>
          <p:sp>
            <p:nvSpPr>
              <p:cNvPr id="29762" name="Double Bracket 4"/>
              <p:cNvSpPr>
                <a:spLocks noChangeArrowheads="1"/>
              </p:cNvSpPr>
              <p:nvPr/>
            </p:nvSpPr>
            <p:spPr bwMode="auto">
              <a:xfrm>
                <a:off x="9728615" y="4145340"/>
                <a:ext cx="1384677" cy="1569660"/>
              </a:xfrm>
              <a:prstGeom prst="bracketPair">
                <a:avLst>
                  <a:gd name="adj" fmla="val 16667"/>
                </a:avLst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9763" name="TextBox 5"/>
              <p:cNvSpPr txBox="1">
                <a:spLocks noChangeArrowheads="1"/>
              </p:cNvSpPr>
              <p:nvPr/>
            </p:nvSpPr>
            <p:spPr bwMode="auto">
              <a:xfrm>
                <a:off x="9866790" y="4145340"/>
                <a:ext cx="1044712" cy="15692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0">
                    <a:solidFill>
                      <a:schemeClr val="tx1"/>
                    </a:solidFill>
                  </a:rPr>
                  <a:t>Q</a:t>
                </a:r>
                <a:r>
                  <a:rPr lang="en-US" sz="2400" b="0" baseline="-25000">
                    <a:solidFill>
                      <a:schemeClr val="tx1"/>
                    </a:solidFill>
                  </a:rPr>
                  <a:t>00</a:t>
                </a:r>
                <a:r>
                  <a:rPr lang="en-US" sz="2400" b="0">
                    <a:solidFill>
                      <a:schemeClr val="tx1"/>
                    </a:solidFill>
                  </a:rPr>
                  <a:t> R</a:t>
                </a:r>
                <a:r>
                  <a:rPr lang="en-US" sz="2400" b="0" baseline="-25000">
                    <a:solidFill>
                      <a:schemeClr val="tx1"/>
                    </a:solidFill>
                  </a:rPr>
                  <a:t>00</a:t>
                </a:r>
              </a:p>
              <a:p>
                <a:r>
                  <a:rPr lang="en-US" sz="2400" b="0">
                    <a:solidFill>
                      <a:schemeClr val="tx1"/>
                    </a:solidFill>
                  </a:rPr>
                  <a:t>Q</a:t>
                </a:r>
                <a:r>
                  <a:rPr lang="en-US" sz="2400" b="0" baseline="-25000">
                    <a:solidFill>
                      <a:schemeClr val="tx1"/>
                    </a:solidFill>
                  </a:rPr>
                  <a:t>10</a:t>
                </a:r>
                <a:r>
                  <a:rPr lang="en-US" sz="2400" b="0">
                    <a:solidFill>
                      <a:schemeClr val="tx1"/>
                    </a:solidFill>
                  </a:rPr>
                  <a:t> R</a:t>
                </a:r>
                <a:r>
                  <a:rPr lang="en-US" sz="2400" b="0" baseline="-25000">
                    <a:solidFill>
                      <a:schemeClr val="tx1"/>
                    </a:solidFill>
                  </a:rPr>
                  <a:t>10</a:t>
                </a:r>
              </a:p>
              <a:p>
                <a:r>
                  <a:rPr lang="en-US" sz="2400" b="0">
                    <a:solidFill>
                      <a:schemeClr val="tx1"/>
                    </a:solidFill>
                  </a:rPr>
                  <a:t>Q</a:t>
                </a:r>
                <a:r>
                  <a:rPr lang="en-US" sz="2400" b="0" baseline="-25000">
                    <a:solidFill>
                      <a:schemeClr val="tx1"/>
                    </a:solidFill>
                  </a:rPr>
                  <a:t>20</a:t>
                </a:r>
                <a:r>
                  <a:rPr lang="en-US" sz="2400" b="0">
                    <a:solidFill>
                      <a:schemeClr val="tx1"/>
                    </a:solidFill>
                  </a:rPr>
                  <a:t> R</a:t>
                </a:r>
                <a:r>
                  <a:rPr lang="en-US" sz="2400" b="0" baseline="-25000">
                    <a:solidFill>
                      <a:schemeClr val="tx1"/>
                    </a:solidFill>
                  </a:rPr>
                  <a:t>20</a:t>
                </a:r>
              </a:p>
              <a:p>
                <a:r>
                  <a:rPr lang="en-US" sz="2400" b="0">
                    <a:solidFill>
                      <a:schemeClr val="tx1"/>
                    </a:solidFill>
                  </a:rPr>
                  <a:t>Q</a:t>
                </a:r>
                <a:r>
                  <a:rPr lang="en-US" sz="2400" b="0" baseline="-25000">
                    <a:solidFill>
                      <a:schemeClr val="tx1"/>
                    </a:solidFill>
                  </a:rPr>
                  <a:t>30</a:t>
                </a:r>
                <a:r>
                  <a:rPr lang="en-US" sz="2400" b="0">
                    <a:solidFill>
                      <a:schemeClr val="tx1"/>
                    </a:solidFill>
                  </a:rPr>
                  <a:t> R</a:t>
                </a:r>
                <a:r>
                  <a:rPr lang="en-US" sz="2400" b="0" baseline="-25000">
                    <a:solidFill>
                      <a:schemeClr val="tx1"/>
                    </a:solidFill>
                  </a:rPr>
                  <a:t>30</a:t>
                </a:r>
              </a:p>
            </p:txBody>
          </p:sp>
        </p:grpSp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1681163" y="1244600"/>
              <a:ext cx="727075" cy="1570038"/>
              <a:chOff x="9728615" y="4145340"/>
              <a:chExt cx="1384677" cy="1569660"/>
            </a:xfrm>
          </p:grpSpPr>
          <p:sp>
            <p:nvSpPr>
              <p:cNvPr id="29760" name="Double Bracket 8"/>
              <p:cNvSpPr>
                <a:spLocks noChangeArrowheads="1"/>
              </p:cNvSpPr>
              <p:nvPr/>
            </p:nvSpPr>
            <p:spPr bwMode="auto">
              <a:xfrm>
                <a:off x="9728615" y="4145340"/>
                <a:ext cx="1384677" cy="1569660"/>
              </a:xfrm>
              <a:prstGeom prst="bracketPair">
                <a:avLst>
                  <a:gd name="adj" fmla="val 16667"/>
                </a:avLst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9761" name="TextBox 9"/>
              <p:cNvSpPr txBox="1">
                <a:spLocks noChangeArrowheads="1"/>
              </p:cNvSpPr>
              <p:nvPr/>
            </p:nvSpPr>
            <p:spPr bwMode="auto">
              <a:xfrm>
                <a:off x="9866788" y="4145340"/>
                <a:ext cx="1071203" cy="15692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0">
                    <a:solidFill>
                      <a:schemeClr val="tx1"/>
                    </a:solidFill>
                  </a:rPr>
                  <a:t>W</a:t>
                </a:r>
                <a:r>
                  <a:rPr lang="en-US" sz="2400" b="0" baseline="-25000">
                    <a:solidFill>
                      <a:schemeClr val="tx1"/>
                    </a:solidFill>
                  </a:rPr>
                  <a:t>0</a:t>
                </a:r>
              </a:p>
              <a:p>
                <a:r>
                  <a:rPr lang="en-US" sz="2400" b="0">
                    <a:solidFill>
                      <a:schemeClr val="tx1"/>
                    </a:solidFill>
                  </a:rPr>
                  <a:t>W</a:t>
                </a:r>
                <a:r>
                  <a:rPr lang="en-US" sz="2400" b="0" baseline="-25000">
                    <a:solidFill>
                      <a:schemeClr val="tx1"/>
                    </a:solidFill>
                  </a:rPr>
                  <a:t>1</a:t>
                </a:r>
              </a:p>
              <a:p>
                <a:r>
                  <a:rPr lang="en-US" sz="2400" b="0">
                    <a:solidFill>
                      <a:schemeClr val="tx1"/>
                    </a:solidFill>
                  </a:rPr>
                  <a:t>W</a:t>
                </a:r>
                <a:r>
                  <a:rPr lang="en-US" sz="2400" b="0" baseline="-25000">
                    <a:solidFill>
                      <a:schemeClr val="tx1"/>
                    </a:solidFill>
                  </a:rPr>
                  <a:t>2</a:t>
                </a:r>
              </a:p>
              <a:p>
                <a:r>
                  <a:rPr lang="en-US" sz="2400" b="0">
                    <a:solidFill>
                      <a:schemeClr val="tx1"/>
                    </a:solidFill>
                  </a:rPr>
                  <a:t>W</a:t>
                </a:r>
                <a:r>
                  <a:rPr lang="en-US" sz="2400" b="0" baseline="-25000">
                    <a:solidFill>
                      <a:schemeClr val="tx1"/>
                    </a:solidFill>
                  </a:rPr>
                  <a:t>3</a:t>
                </a:r>
              </a:p>
            </p:txBody>
          </p:sp>
        </p:grp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4689026" y="1244600"/>
              <a:ext cx="2563813" cy="1570038"/>
              <a:chOff x="9728615" y="4145340"/>
              <a:chExt cx="1384677" cy="1569660"/>
            </a:xfrm>
          </p:grpSpPr>
          <p:sp>
            <p:nvSpPr>
              <p:cNvPr id="29758" name="Double Bracket 14"/>
              <p:cNvSpPr>
                <a:spLocks noChangeArrowheads="1"/>
              </p:cNvSpPr>
              <p:nvPr/>
            </p:nvSpPr>
            <p:spPr bwMode="auto">
              <a:xfrm>
                <a:off x="9728615" y="4145340"/>
                <a:ext cx="1384677" cy="1569660"/>
              </a:xfrm>
              <a:prstGeom prst="bracketPair">
                <a:avLst>
                  <a:gd name="adj" fmla="val 16667"/>
                </a:avLst>
              </a:prstGeom>
              <a:noFill/>
              <a:ln w="12700" algn="ctr">
                <a:solidFill>
                  <a:srgbClr val="C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9759" name="TextBox 15"/>
              <p:cNvSpPr txBox="1">
                <a:spLocks noChangeArrowheads="1"/>
              </p:cNvSpPr>
              <p:nvPr/>
            </p:nvSpPr>
            <p:spPr bwMode="auto">
              <a:xfrm>
                <a:off x="9772697" y="4145340"/>
                <a:ext cx="1113078" cy="15692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0" dirty="0">
                    <a:solidFill>
                      <a:srgbClr val="C00000"/>
                    </a:solidFill>
                  </a:rPr>
                  <a:t>Q</a:t>
                </a:r>
                <a:r>
                  <a:rPr lang="en-US" sz="2400" b="0" baseline="-25000" dirty="0">
                    <a:solidFill>
                      <a:srgbClr val="C00000"/>
                    </a:solidFill>
                  </a:rPr>
                  <a:t>00</a:t>
                </a:r>
              </a:p>
              <a:p>
                <a:r>
                  <a:rPr lang="en-US" sz="2400" b="0" dirty="0">
                    <a:solidFill>
                      <a:srgbClr val="C00000"/>
                    </a:solidFill>
                  </a:rPr>
                  <a:t>       Q</a:t>
                </a:r>
                <a:r>
                  <a:rPr lang="en-US" sz="2400" b="0" baseline="-25000" dirty="0">
                    <a:solidFill>
                      <a:srgbClr val="C00000"/>
                    </a:solidFill>
                  </a:rPr>
                  <a:t>10</a:t>
                </a:r>
              </a:p>
              <a:p>
                <a:r>
                  <a:rPr lang="en-US" sz="2400" b="0" dirty="0">
                    <a:solidFill>
                      <a:srgbClr val="C00000"/>
                    </a:solidFill>
                  </a:rPr>
                  <a:t>              Q</a:t>
                </a:r>
                <a:r>
                  <a:rPr lang="en-US" sz="2400" b="0" baseline="-25000" dirty="0">
                    <a:solidFill>
                      <a:srgbClr val="C00000"/>
                    </a:solidFill>
                  </a:rPr>
                  <a:t>20</a:t>
                </a:r>
              </a:p>
              <a:p>
                <a:r>
                  <a:rPr lang="en-US" sz="2400" b="0" dirty="0">
                    <a:solidFill>
                      <a:srgbClr val="C00000"/>
                    </a:solidFill>
                  </a:rPr>
                  <a:t>                     Q</a:t>
                </a:r>
                <a:r>
                  <a:rPr lang="en-US" sz="2400" b="0" baseline="-25000" dirty="0">
                    <a:solidFill>
                      <a:srgbClr val="C00000"/>
                    </a:solidFill>
                  </a:rPr>
                  <a:t>30</a:t>
                </a:r>
              </a:p>
            </p:txBody>
          </p:sp>
        </p:grpSp>
        <p:sp>
          <p:nvSpPr>
            <p:cNvPr id="29735" name="TextBox 17"/>
            <p:cNvSpPr txBox="1">
              <a:spLocks noChangeArrowheads="1"/>
            </p:cNvSpPr>
            <p:nvPr/>
          </p:nvSpPr>
          <p:spPr bwMode="auto">
            <a:xfrm flipH="1">
              <a:off x="2464615" y="1861170"/>
              <a:ext cx="28811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0">
                  <a:solidFill>
                    <a:schemeClr val="tx1"/>
                  </a:solidFill>
                </a:rPr>
                <a:t>=</a:t>
              </a:r>
            </a:p>
          </p:txBody>
        </p:sp>
        <p:sp>
          <p:nvSpPr>
            <p:cNvPr id="29736" name="TextBox 21"/>
            <p:cNvSpPr txBox="1">
              <a:spLocks noChangeArrowheads="1"/>
            </p:cNvSpPr>
            <p:nvPr/>
          </p:nvSpPr>
          <p:spPr bwMode="auto">
            <a:xfrm flipH="1">
              <a:off x="4267651" y="1875684"/>
              <a:ext cx="28811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0">
                  <a:solidFill>
                    <a:schemeClr val="tx1"/>
                  </a:solidFill>
                </a:rPr>
                <a:t>=</a:t>
              </a:r>
            </a:p>
          </p:txBody>
        </p:sp>
        <p:sp>
          <p:nvSpPr>
            <p:cNvPr id="29737" name="TextBox 22"/>
            <p:cNvSpPr txBox="1">
              <a:spLocks noChangeArrowheads="1"/>
            </p:cNvSpPr>
            <p:nvPr/>
          </p:nvSpPr>
          <p:spPr bwMode="auto">
            <a:xfrm>
              <a:off x="7383465" y="1803114"/>
              <a:ext cx="25519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</a:rPr>
                <a:t>.</a:t>
              </a:r>
            </a:p>
          </p:txBody>
        </p:sp>
        <p:grpSp>
          <p:nvGrpSpPr>
            <p:cNvPr id="7" name="Group 50"/>
            <p:cNvGrpSpPr>
              <a:grpSpLocks/>
            </p:cNvGrpSpPr>
            <p:nvPr/>
          </p:nvGrpSpPr>
          <p:grpSpPr bwMode="auto">
            <a:xfrm>
              <a:off x="7731125" y="1244600"/>
              <a:ext cx="727075" cy="1570038"/>
              <a:chOff x="7731125" y="1244600"/>
              <a:chExt cx="727075" cy="1570038"/>
            </a:xfrm>
          </p:grpSpPr>
          <p:grpSp>
            <p:nvGrpSpPr>
              <p:cNvPr id="8" name="Group 10"/>
              <p:cNvGrpSpPr>
                <a:grpSpLocks/>
              </p:cNvGrpSpPr>
              <p:nvPr/>
            </p:nvGrpSpPr>
            <p:grpSpPr bwMode="auto">
              <a:xfrm>
                <a:off x="7731125" y="1244600"/>
                <a:ext cx="727075" cy="1570038"/>
                <a:chOff x="9728615" y="4145340"/>
                <a:chExt cx="1384677" cy="1569660"/>
              </a:xfrm>
            </p:grpSpPr>
            <p:sp>
              <p:nvSpPr>
                <p:cNvPr id="29756" name="Double Bracket 11"/>
                <p:cNvSpPr>
                  <a:spLocks noChangeArrowheads="1"/>
                </p:cNvSpPr>
                <p:nvPr/>
              </p:nvSpPr>
              <p:spPr bwMode="auto">
                <a:xfrm>
                  <a:off x="9728615" y="4145340"/>
                  <a:ext cx="1384677" cy="1569660"/>
                </a:xfrm>
                <a:prstGeom prst="bracketPair">
                  <a:avLst>
                    <a:gd name="adj" fmla="val 16667"/>
                  </a:avLst>
                </a:prstGeom>
                <a:noFill/>
                <a:ln w="12700" algn="ctr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9757" name="TextBox 12"/>
                <p:cNvSpPr txBox="1">
                  <a:spLocks noChangeArrowheads="1"/>
                </p:cNvSpPr>
                <p:nvPr/>
              </p:nvSpPr>
              <p:spPr bwMode="auto">
                <a:xfrm>
                  <a:off x="9866788" y="4145340"/>
                  <a:ext cx="1066051" cy="15692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0">
                      <a:solidFill>
                        <a:schemeClr val="tx1"/>
                      </a:solidFill>
                    </a:rPr>
                    <a:t>R</a:t>
                  </a:r>
                  <a:r>
                    <a:rPr lang="en-US" sz="2400" b="0" baseline="-25000">
                      <a:solidFill>
                        <a:schemeClr val="tx1"/>
                      </a:solidFill>
                    </a:rPr>
                    <a:t>00</a:t>
                  </a:r>
                </a:p>
                <a:p>
                  <a:r>
                    <a:rPr lang="en-US" sz="2400" b="0">
                      <a:solidFill>
                        <a:schemeClr val="tx1"/>
                      </a:solidFill>
                    </a:rPr>
                    <a:t>R</a:t>
                  </a:r>
                  <a:r>
                    <a:rPr lang="en-US" sz="2400" b="0" baseline="-25000">
                      <a:solidFill>
                        <a:schemeClr val="tx1"/>
                      </a:solidFill>
                    </a:rPr>
                    <a:t>10</a:t>
                  </a:r>
                </a:p>
                <a:p>
                  <a:r>
                    <a:rPr lang="en-US" sz="2400" b="0">
                      <a:solidFill>
                        <a:schemeClr val="tx1"/>
                      </a:solidFill>
                    </a:rPr>
                    <a:t>R</a:t>
                  </a:r>
                  <a:r>
                    <a:rPr lang="en-US" sz="2400" b="0" baseline="-25000">
                      <a:solidFill>
                        <a:schemeClr val="tx1"/>
                      </a:solidFill>
                    </a:rPr>
                    <a:t>20</a:t>
                  </a:r>
                </a:p>
                <a:p>
                  <a:r>
                    <a:rPr lang="en-US" sz="2400" b="0">
                      <a:solidFill>
                        <a:schemeClr val="tx1"/>
                      </a:solidFill>
                    </a:rPr>
                    <a:t>R</a:t>
                  </a:r>
                  <a:r>
                    <a:rPr lang="en-US" sz="2400" b="0" baseline="-25000">
                      <a:solidFill>
                        <a:schemeClr val="tx1"/>
                      </a:solidFill>
                    </a:rPr>
                    <a:t>30</a:t>
                  </a:r>
                </a:p>
              </p:txBody>
            </p:sp>
          </p:grpSp>
          <p:grpSp>
            <p:nvGrpSpPr>
              <p:cNvPr id="9" name="Group 29"/>
              <p:cNvGrpSpPr>
                <a:grpSpLocks/>
              </p:cNvGrpSpPr>
              <p:nvPr/>
            </p:nvGrpSpPr>
            <p:grpSpPr bwMode="auto">
              <a:xfrm>
                <a:off x="7760153" y="1687974"/>
                <a:ext cx="669041" cy="740220"/>
                <a:chOff x="2483520" y="5500914"/>
                <a:chExt cx="669041" cy="740220"/>
              </a:xfrm>
            </p:grpSpPr>
            <p:cxnSp>
              <p:nvCxnSpPr>
                <p:cNvPr id="29753" name="Straight Connector 24"/>
                <p:cNvCxnSpPr>
                  <a:cxnSpLocks noChangeShapeType="1"/>
                </p:cNvCxnSpPr>
                <p:nvPr/>
              </p:nvCxnSpPr>
              <p:spPr bwMode="auto">
                <a:xfrm>
                  <a:off x="2483520" y="5500914"/>
                  <a:ext cx="654521" cy="0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9754" name="Straight Connector 27"/>
                <p:cNvCxnSpPr>
                  <a:cxnSpLocks noChangeShapeType="1"/>
                </p:cNvCxnSpPr>
                <p:nvPr/>
              </p:nvCxnSpPr>
              <p:spPr bwMode="auto">
                <a:xfrm>
                  <a:off x="2490780" y="5871024"/>
                  <a:ext cx="654521" cy="0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9755" name="Straight Connector 28"/>
                <p:cNvCxnSpPr>
                  <a:cxnSpLocks noChangeShapeType="1"/>
                </p:cNvCxnSpPr>
                <p:nvPr/>
              </p:nvCxnSpPr>
              <p:spPr bwMode="auto">
                <a:xfrm>
                  <a:off x="2498040" y="6241134"/>
                  <a:ext cx="654521" cy="0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10" name="Group 30"/>
            <p:cNvGrpSpPr>
              <a:grpSpLocks/>
            </p:cNvGrpSpPr>
            <p:nvPr/>
          </p:nvGrpSpPr>
          <p:grpSpPr bwMode="auto">
            <a:xfrm>
              <a:off x="2860226" y="1672488"/>
              <a:ext cx="1291319" cy="740220"/>
              <a:chOff x="2483520" y="5500914"/>
              <a:chExt cx="1291319" cy="740220"/>
            </a:xfrm>
          </p:grpSpPr>
          <p:cxnSp>
            <p:nvCxnSpPr>
              <p:cNvPr id="29748" name="Straight Connector 31"/>
              <p:cNvCxnSpPr>
                <a:cxnSpLocks noChangeShapeType="1"/>
              </p:cNvCxnSpPr>
              <p:nvPr/>
            </p:nvCxnSpPr>
            <p:spPr bwMode="auto">
              <a:xfrm flipV="1">
                <a:off x="2483520" y="5500914"/>
                <a:ext cx="1291319" cy="1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749" name="Straight Connector 32"/>
              <p:cNvCxnSpPr>
                <a:cxnSpLocks noChangeShapeType="1"/>
              </p:cNvCxnSpPr>
              <p:nvPr/>
            </p:nvCxnSpPr>
            <p:spPr bwMode="auto">
              <a:xfrm>
                <a:off x="2490780" y="5871024"/>
                <a:ext cx="1284059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750" name="Straight Connector 33"/>
              <p:cNvCxnSpPr>
                <a:cxnSpLocks noChangeShapeType="1"/>
              </p:cNvCxnSpPr>
              <p:nvPr/>
            </p:nvCxnSpPr>
            <p:spPr bwMode="auto">
              <a:xfrm>
                <a:off x="2498040" y="6241134"/>
                <a:ext cx="1276799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" name="Group 38"/>
            <p:cNvGrpSpPr>
              <a:grpSpLocks/>
            </p:cNvGrpSpPr>
            <p:nvPr/>
          </p:nvGrpSpPr>
          <p:grpSpPr bwMode="auto">
            <a:xfrm>
              <a:off x="4747065" y="1672488"/>
              <a:ext cx="2418690" cy="740220"/>
              <a:chOff x="2483520" y="5500914"/>
              <a:chExt cx="2418690" cy="740220"/>
            </a:xfrm>
          </p:grpSpPr>
          <p:cxnSp>
            <p:nvCxnSpPr>
              <p:cNvPr id="29745" name="Straight Connector 39"/>
              <p:cNvCxnSpPr>
                <a:cxnSpLocks noChangeShapeType="1"/>
              </p:cNvCxnSpPr>
              <p:nvPr/>
            </p:nvCxnSpPr>
            <p:spPr bwMode="auto">
              <a:xfrm flipV="1">
                <a:off x="2483520" y="5500914"/>
                <a:ext cx="2418690" cy="2"/>
              </a:xfrm>
              <a:prstGeom prst="line">
                <a:avLst/>
              </a:prstGeom>
              <a:noFill/>
              <a:ln w="12700" algn="ctr">
                <a:solidFill>
                  <a:srgbClr val="C00000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746" name="Straight Connector 40"/>
              <p:cNvCxnSpPr>
                <a:cxnSpLocks noChangeShapeType="1"/>
              </p:cNvCxnSpPr>
              <p:nvPr/>
            </p:nvCxnSpPr>
            <p:spPr bwMode="auto">
              <a:xfrm flipV="1">
                <a:off x="2490780" y="5871023"/>
                <a:ext cx="2411430" cy="1"/>
              </a:xfrm>
              <a:prstGeom prst="line">
                <a:avLst/>
              </a:prstGeom>
              <a:noFill/>
              <a:ln w="12700" algn="ctr">
                <a:solidFill>
                  <a:srgbClr val="C00000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747" name="Straight Connector 41"/>
              <p:cNvCxnSpPr>
                <a:cxnSpLocks noChangeShapeType="1"/>
              </p:cNvCxnSpPr>
              <p:nvPr/>
            </p:nvCxnSpPr>
            <p:spPr bwMode="auto">
              <a:xfrm>
                <a:off x="2498040" y="6241134"/>
                <a:ext cx="2404170" cy="0"/>
              </a:xfrm>
              <a:prstGeom prst="line">
                <a:avLst/>
              </a:prstGeom>
              <a:noFill/>
              <a:ln w="12700" algn="ctr">
                <a:solidFill>
                  <a:srgbClr val="C00000"/>
                </a:solidFill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" name="Group 42"/>
            <p:cNvGrpSpPr>
              <a:grpSpLocks/>
            </p:cNvGrpSpPr>
            <p:nvPr/>
          </p:nvGrpSpPr>
          <p:grpSpPr bwMode="auto">
            <a:xfrm>
              <a:off x="1710191" y="1687002"/>
              <a:ext cx="669041" cy="725706"/>
              <a:chOff x="2483520" y="5500914"/>
              <a:chExt cx="669041" cy="725706"/>
            </a:xfrm>
          </p:grpSpPr>
          <p:cxnSp>
            <p:nvCxnSpPr>
              <p:cNvPr id="29742" name="Straight Connector 43"/>
              <p:cNvCxnSpPr>
                <a:cxnSpLocks noChangeShapeType="1"/>
              </p:cNvCxnSpPr>
              <p:nvPr/>
            </p:nvCxnSpPr>
            <p:spPr bwMode="auto">
              <a:xfrm>
                <a:off x="2483520" y="5500914"/>
                <a:ext cx="654521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743" name="Straight Connector 44"/>
              <p:cNvCxnSpPr>
                <a:cxnSpLocks noChangeShapeType="1"/>
              </p:cNvCxnSpPr>
              <p:nvPr/>
            </p:nvCxnSpPr>
            <p:spPr bwMode="auto">
              <a:xfrm>
                <a:off x="2490780" y="5871024"/>
                <a:ext cx="654521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744" name="Straight Connector 45"/>
              <p:cNvCxnSpPr>
                <a:cxnSpLocks noChangeShapeType="1"/>
              </p:cNvCxnSpPr>
              <p:nvPr/>
            </p:nvCxnSpPr>
            <p:spPr bwMode="auto">
              <a:xfrm>
                <a:off x="2498040" y="6226620"/>
                <a:ext cx="654521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</p:cxnSp>
        </p:grpSp>
      </p:grpSp>
      <p:grpSp>
        <p:nvGrpSpPr>
          <p:cNvPr id="13" name="Group 106"/>
          <p:cNvGrpSpPr>
            <a:grpSpLocks/>
          </p:cNvGrpSpPr>
          <p:nvPr/>
        </p:nvGrpSpPr>
        <p:grpSpPr bwMode="auto">
          <a:xfrm>
            <a:off x="2005014" y="3124200"/>
            <a:ext cx="4979986" cy="1570038"/>
            <a:chOff x="2280278" y="3064409"/>
            <a:chExt cx="4980735" cy="1570038"/>
          </a:xfrm>
        </p:grpSpPr>
        <p:grpSp>
          <p:nvGrpSpPr>
            <p:cNvPr id="14" name="Group 10"/>
            <p:cNvGrpSpPr>
              <a:grpSpLocks/>
            </p:cNvGrpSpPr>
            <p:nvPr/>
          </p:nvGrpSpPr>
          <p:grpSpPr bwMode="auto">
            <a:xfrm>
              <a:off x="2280278" y="3064409"/>
              <a:ext cx="727075" cy="1570038"/>
              <a:chOff x="9728615" y="4145340"/>
              <a:chExt cx="1384677" cy="1569660"/>
            </a:xfrm>
          </p:grpSpPr>
          <p:sp>
            <p:nvSpPr>
              <p:cNvPr id="29729" name="Double Bracket 11"/>
              <p:cNvSpPr>
                <a:spLocks noChangeArrowheads="1"/>
              </p:cNvSpPr>
              <p:nvPr/>
            </p:nvSpPr>
            <p:spPr bwMode="auto">
              <a:xfrm>
                <a:off x="9728615" y="4145340"/>
                <a:ext cx="1384677" cy="1569660"/>
              </a:xfrm>
              <a:prstGeom prst="bracketPair">
                <a:avLst>
                  <a:gd name="adj" fmla="val 16667"/>
                </a:avLst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9730" name="TextBox 12"/>
              <p:cNvSpPr txBox="1">
                <a:spLocks noChangeArrowheads="1"/>
              </p:cNvSpPr>
              <p:nvPr/>
            </p:nvSpPr>
            <p:spPr bwMode="auto">
              <a:xfrm>
                <a:off x="9866790" y="4145340"/>
                <a:ext cx="1066211" cy="15692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0">
                    <a:solidFill>
                      <a:schemeClr val="tx1"/>
                    </a:solidFill>
                  </a:rPr>
                  <a:t>R</a:t>
                </a:r>
                <a:r>
                  <a:rPr lang="en-US" sz="2400" b="0" baseline="-25000">
                    <a:solidFill>
                      <a:schemeClr val="tx1"/>
                    </a:solidFill>
                  </a:rPr>
                  <a:t>00</a:t>
                </a:r>
              </a:p>
              <a:p>
                <a:r>
                  <a:rPr lang="en-US" sz="2400" b="0">
                    <a:solidFill>
                      <a:schemeClr val="tx1"/>
                    </a:solidFill>
                  </a:rPr>
                  <a:t>R</a:t>
                </a:r>
                <a:r>
                  <a:rPr lang="en-US" sz="2400" b="0" baseline="-25000">
                    <a:solidFill>
                      <a:schemeClr val="tx1"/>
                    </a:solidFill>
                  </a:rPr>
                  <a:t>10</a:t>
                </a:r>
              </a:p>
              <a:p>
                <a:r>
                  <a:rPr lang="en-US" sz="2400" b="0">
                    <a:solidFill>
                      <a:schemeClr val="tx1"/>
                    </a:solidFill>
                  </a:rPr>
                  <a:t>R</a:t>
                </a:r>
                <a:r>
                  <a:rPr lang="en-US" sz="2400" b="0" baseline="-25000">
                    <a:solidFill>
                      <a:schemeClr val="tx1"/>
                    </a:solidFill>
                  </a:rPr>
                  <a:t>20</a:t>
                </a:r>
              </a:p>
              <a:p>
                <a:r>
                  <a:rPr lang="en-US" sz="2400" b="0">
                    <a:solidFill>
                      <a:schemeClr val="tx1"/>
                    </a:solidFill>
                  </a:rPr>
                  <a:t>R</a:t>
                </a:r>
                <a:r>
                  <a:rPr lang="en-US" sz="2400" b="0" baseline="-25000">
                    <a:solidFill>
                      <a:schemeClr val="tx1"/>
                    </a:solidFill>
                  </a:rPr>
                  <a:t>30</a:t>
                </a:r>
              </a:p>
            </p:txBody>
          </p:sp>
        </p:grpSp>
        <p:cxnSp>
          <p:nvCxnSpPr>
            <p:cNvPr id="29712" name="Straight Connector 61"/>
            <p:cNvCxnSpPr>
              <a:cxnSpLocks noChangeShapeType="1"/>
            </p:cNvCxnSpPr>
            <p:nvPr/>
          </p:nvCxnSpPr>
          <p:spPr bwMode="auto">
            <a:xfrm>
              <a:off x="2328459" y="3859270"/>
              <a:ext cx="635352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29713" name="TextBox 63"/>
            <p:cNvSpPr txBox="1">
              <a:spLocks noChangeArrowheads="1"/>
            </p:cNvSpPr>
            <p:nvPr/>
          </p:nvSpPr>
          <p:spPr bwMode="auto">
            <a:xfrm flipH="1">
              <a:off x="3040194" y="3673729"/>
              <a:ext cx="28811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0">
                  <a:solidFill>
                    <a:schemeClr val="tx1"/>
                  </a:solidFill>
                </a:rPr>
                <a:t>=</a:t>
              </a:r>
            </a:p>
          </p:txBody>
        </p:sp>
        <p:grpSp>
          <p:nvGrpSpPr>
            <p:cNvPr id="15" name="Group 68"/>
            <p:cNvGrpSpPr>
              <a:grpSpLocks/>
            </p:cNvGrpSpPr>
            <p:nvPr/>
          </p:nvGrpSpPr>
          <p:grpSpPr bwMode="auto">
            <a:xfrm>
              <a:off x="3356623" y="3409336"/>
              <a:ext cx="1234831" cy="914400"/>
              <a:chOff x="2205057" y="4020465"/>
              <a:chExt cx="1234831" cy="914400"/>
            </a:xfrm>
          </p:grpSpPr>
          <p:cxnSp>
            <p:nvCxnSpPr>
              <p:cNvPr id="29726" name="Straight Connector 62"/>
              <p:cNvCxnSpPr>
                <a:cxnSpLocks noChangeShapeType="1"/>
              </p:cNvCxnSpPr>
              <p:nvPr/>
            </p:nvCxnSpPr>
            <p:spPr bwMode="auto">
              <a:xfrm>
                <a:off x="2248303" y="4484913"/>
                <a:ext cx="1110949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</p:cxnSp>
          <p:sp>
            <p:nvSpPr>
              <p:cNvPr id="29727" name="Double Bracket 64"/>
              <p:cNvSpPr>
                <a:spLocks noChangeArrowheads="1"/>
              </p:cNvSpPr>
              <p:nvPr/>
            </p:nvSpPr>
            <p:spPr bwMode="auto">
              <a:xfrm>
                <a:off x="2205057" y="4020465"/>
                <a:ext cx="1234831" cy="914400"/>
              </a:xfrm>
              <a:prstGeom prst="bracketPair">
                <a:avLst>
                  <a:gd name="adj" fmla="val 16667"/>
                </a:avLst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9728" name="TextBox 66"/>
              <p:cNvSpPr txBox="1">
                <a:spLocks noChangeArrowheads="1"/>
              </p:cNvSpPr>
              <p:nvPr/>
            </p:nvSpPr>
            <p:spPr bwMode="auto">
              <a:xfrm>
                <a:off x="2276386" y="4054900"/>
                <a:ext cx="1044584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0" dirty="0">
                    <a:solidFill>
                      <a:schemeClr val="tx1"/>
                    </a:solidFill>
                  </a:rPr>
                  <a:t>Q</a:t>
                </a:r>
                <a:r>
                  <a:rPr lang="en-US" sz="2400" b="0" baseline="-25000" dirty="0">
                    <a:solidFill>
                      <a:schemeClr val="tx1"/>
                    </a:solidFill>
                  </a:rPr>
                  <a:t>01</a:t>
                </a:r>
                <a:r>
                  <a:rPr lang="en-US" sz="2400" b="0" dirty="0">
                    <a:solidFill>
                      <a:schemeClr val="tx1"/>
                    </a:solidFill>
                  </a:rPr>
                  <a:t> R</a:t>
                </a:r>
                <a:r>
                  <a:rPr lang="en-US" sz="2400" b="0" baseline="-25000" dirty="0">
                    <a:solidFill>
                      <a:schemeClr val="tx1"/>
                    </a:solidFill>
                  </a:rPr>
                  <a:t>01</a:t>
                </a:r>
              </a:p>
              <a:p>
                <a:r>
                  <a:rPr lang="en-US" sz="2400" b="0" dirty="0">
                    <a:solidFill>
                      <a:schemeClr val="tx1"/>
                    </a:solidFill>
                  </a:rPr>
                  <a:t>Q</a:t>
                </a:r>
                <a:r>
                  <a:rPr lang="en-US" sz="2400" b="0" baseline="-25000" dirty="0">
                    <a:solidFill>
                      <a:schemeClr val="tx1"/>
                    </a:solidFill>
                  </a:rPr>
                  <a:t>11</a:t>
                </a:r>
                <a:r>
                  <a:rPr lang="en-US" sz="2400" b="0" dirty="0">
                    <a:solidFill>
                      <a:schemeClr val="tx1"/>
                    </a:solidFill>
                  </a:rPr>
                  <a:t> R</a:t>
                </a:r>
                <a:r>
                  <a:rPr lang="en-US" sz="2400" b="0" baseline="-25000" dirty="0">
                    <a:solidFill>
                      <a:schemeClr val="tx1"/>
                    </a:solidFill>
                  </a:rPr>
                  <a:t>11</a:t>
                </a:r>
              </a:p>
            </p:txBody>
          </p:sp>
        </p:grpSp>
        <p:grpSp>
          <p:nvGrpSpPr>
            <p:cNvPr id="16" name="Group 69"/>
            <p:cNvGrpSpPr>
              <a:grpSpLocks/>
            </p:cNvGrpSpPr>
            <p:nvPr/>
          </p:nvGrpSpPr>
          <p:grpSpPr bwMode="auto">
            <a:xfrm>
              <a:off x="5064103" y="3404134"/>
              <a:ext cx="1234831" cy="921436"/>
              <a:chOff x="2205057" y="4013429"/>
              <a:chExt cx="1234831" cy="921436"/>
            </a:xfrm>
          </p:grpSpPr>
          <p:cxnSp>
            <p:nvCxnSpPr>
              <p:cNvPr id="29723" name="Straight Connector 70"/>
              <p:cNvCxnSpPr>
                <a:cxnSpLocks noChangeShapeType="1"/>
              </p:cNvCxnSpPr>
              <p:nvPr/>
            </p:nvCxnSpPr>
            <p:spPr bwMode="auto">
              <a:xfrm>
                <a:off x="2248303" y="4484913"/>
                <a:ext cx="1110949" cy="0"/>
              </a:xfrm>
              <a:prstGeom prst="line">
                <a:avLst/>
              </a:prstGeom>
              <a:noFill/>
              <a:ln w="12700" algn="ctr">
                <a:solidFill>
                  <a:srgbClr val="C00000"/>
                </a:solidFill>
                <a:round/>
                <a:headEnd type="none" w="sm" len="sm"/>
                <a:tailEnd type="none" w="sm" len="sm"/>
              </a:ln>
            </p:spPr>
          </p:cxnSp>
          <p:sp>
            <p:nvSpPr>
              <p:cNvPr id="29724" name="Double Bracket 71"/>
              <p:cNvSpPr>
                <a:spLocks noChangeArrowheads="1"/>
              </p:cNvSpPr>
              <p:nvPr/>
            </p:nvSpPr>
            <p:spPr bwMode="auto">
              <a:xfrm>
                <a:off x="2205057" y="4020465"/>
                <a:ext cx="1234831" cy="914400"/>
              </a:xfrm>
              <a:prstGeom prst="bracketPair">
                <a:avLst>
                  <a:gd name="adj" fmla="val 16667"/>
                </a:avLst>
              </a:prstGeom>
              <a:noFill/>
              <a:ln w="12700" algn="ctr">
                <a:solidFill>
                  <a:srgbClr val="C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9725" name="TextBox 72"/>
              <p:cNvSpPr txBox="1">
                <a:spLocks noChangeArrowheads="1"/>
              </p:cNvSpPr>
              <p:nvPr/>
            </p:nvSpPr>
            <p:spPr bwMode="auto">
              <a:xfrm>
                <a:off x="2346840" y="4013429"/>
                <a:ext cx="1017379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0" dirty="0">
                    <a:solidFill>
                      <a:srgbClr val="C00000"/>
                    </a:solidFill>
                  </a:rPr>
                  <a:t>Q</a:t>
                </a:r>
                <a:r>
                  <a:rPr lang="en-US" sz="2400" b="0" baseline="-25000" dirty="0">
                    <a:solidFill>
                      <a:srgbClr val="C00000"/>
                    </a:solidFill>
                  </a:rPr>
                  <a:t>01</a:t>
                </a:r>
              </a:p>
              <a:p>
                <a:r>
                  <a:rPr lang="en-US" sz="2400" b="0" dirty="0">
                    <a:solidFill>
                      <a:schemeClr val="tx1"/>
                    </a:solidFill>
                  </a:rPr>
                  <a:t>      </a:t>
                </a:r>
                <a:r>
                  <a:rPr lang="en-US" sz="2400" b="0" dirty="0">
                    <a:solidFill>
                      <a:srgbClr val="C00000"/>
                    </a:solidFill>
                  </a:rPr>
                  <a:t>Q</a:t>
                </a:r>
                <a:r>
                  <a:rPr lang="en-US" sz="2400" b="0" baseline="-25000" dirty="0">
                    <a:solidFill>
                      <a:srgbClr val="C00000"/>
                    </a:solidFill>
                  </a:rPr>
                  <a:t>11</a:t>
                </a:r>
              </a:p>
            </p:txBody>
          </p:sp>
        </p:grpSp>
        <p:sp>
          <p:nvSpPr>
            <p:cNvPr id="29716" name="TextBox 73"/>
            <p:cNvSpPr txBox="1">
              <a:spLocks noChangeArrowheads="1"/>
            </p:cNvSpPr>
            <p:nvPr/>
          </p:nvSpPr>
          <p:spPr bwMode="auto">
            <a:xfrm flipH="1">
              <a:off x="4645367" y="3702757"/>
              <a:ext cx="28811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0">
                  <a:solidFill>
                    <a:schemeClr val="tx1"/>
                  </a:solidFill>
                </a:rPr>
                <a:t>=</a:t>
              </a:r>
            </a:p>
          </p:txBody>
        </p:sp>
        <p:sp>
          <p:nvSpPr>
            <p:cNvPr id="29717" name="TextBox 74"/>
            <p:cNvSpPr txBox="1">
              <a:spLocks noChangeArrowheads="1"/>
            </p:cNvSpPr>
            <p:nvPr/>
          </p:nvSpPr>
          <p:spPr bwMode="auto">
            <a:xfrm>
              <a:off x="6309642" y="3630187"/>
              <a:ext cx="2551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</a:rPr>
                <a:t>.</a:t>
              </a:r>
            </a:p>
          </p:txBody>
        </p:sp>
        <p:grpSp>
          <p:nvGrpSpPr>
            <p:cNvPr id="17" name="Group 94"/>
            <p:cNvGrpSpPr>
              <a:grpSpLocks/>
            </p:cNvGrpSpPr>
            <p:nvPr/>
          </p:nvGrpSpPr>
          <p:grpSpPr bwMode="auto">
            <a:xfrm>
              <a:off x="6564840" y="3411595"/>
              <a:ext cx="696173" cy="914400"/>
              <a:chOff x="3625840" y="5421032"/>
              <a:chExt cx="696173" cy="914400"/>
            </a:xfrm>
          </p:grpSpPr>
          <p:sp>
            <p:nvSpPr>
              <p:cNvPr id="29719" name="Double Bracket 78"/>
              <p:cNvSpPr>
                <a:spLocks noChangeArrowheads="1"/>
              </p:cNvSpPr>
              <p:nvPr/>
            </p:nvSpPr>
            <p:spPr bwMode="auto">
              <a:xfrm>
                <a:off x="3625840" y="5421032"/>
                <a:ext cx="696173" cy="914400"/>
              </a:xfrm>
              <a:prstGeom prst="bracketPair">
                <a:avLst>
                  <a:gd name="adj" fmla="val 16667"/>
                </a:avLst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grpSp>
            <p:nvGrpSpPr>
              <p:cNvPr id="18" name="Group 93"/>
              <p:cNvGrpSpPr>
                <a:grpSpLocks/>
              </p:cNvGrpSpPr>
              <p:nvPr/>
            </p:nvGrpSpPr>
            <p:grpSpPr bwMode="auto">
              <a:xfrm>
                <a:off x="3658086" y="5451901"/>
                <a:ext cx="635352" cy="830997"/>
                <a:chOff x="5692599" y="5421032"/>
                <a:chExt cx="635352" cy="830997"/>
              </a:xfrm>
            </p:grpSpPr>
            <p:sp>
              <p:nvSpPr>
                <p:cNvPr id="29721" name="TextBox 91"/>
                <p:cNvSpPr txBox="1">
                  <a:spLocks noChangeArrowheads="1"/>
                </p:cNvSpPr>
                <p:nvPr/>
              </p:nvSpPr>
              <p:spPr bwMode="auto">
                <a:xfrm>
                  <a:off x="5721415" y="5421032"/>
                  <a:ext cx="559853" cy="8309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0">
                      <a:solidFill>
                        <a:schemeClr val="tx1"/>
                      </a:solidFill>
                    </a:rPr>
                    <a:t>R</a:t>
                  </a:r>
                  <a:r>
                    <a:rPr lang="en-US" sz="2400" b="0" baseline="-25000">
                      <a:solidFill>
                        <a:schemeClr val="tx1"/>
                      </a:solidFill>
                    </a:rPr>
                    <a:t>01</a:t>
                  </a:r>
                </a:p>
                <a:p>
                  <a:r>
                    <a:rPr lang="en-US" sz="2400" b="0">
                      <a:solidFill>
                        <a:schemeClr val="tx1"/>
                      </a:solidFill>
                    </a:rPr>
                    <a:t>R</a:t>
                  </a:r>
                  <a:r>
                    <a:rPr lang="en-US" sz="2400" b="0" baseline="-25000">
                      <a:solidFill>
                        <a:schemeClr val="tx1"/>
                      </a:solidFill>
                    </a:rPr>
                    <a:t>11</a:t>
                  </a:r>
                </a:p>
              </p:txBody>
            </p:sp>
            <p:cxnSp>
              <p:nvCxnSpPr>
                <p:cNvPr id="29722" name="Straight Connector 92"/>
                <p:cNvCxnSpPr>
                  <a:cxnSpLocks noChangeShapeType="1"/>
                </p:cNvCxnSpPr>
                <p:nvPr/>
              </p:nvCxnSpPr>
              <p:spPr bwMode="auto">
                <a:xfrm>
                  <a:off x="5692599" y="5848350"/>
                  <a:ext cx="635352" cy="0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</p:cxnSp>
          </p:grpSp>
        </p:grpSp>
      </p:grpSp>
      <p:grpSp>
        <p:nvGrpSpPr>
          <p:cNvPr id="19" name="Group 105"/>
          <p:cNvGrpSpPr>
            <a:grpSpLocks/>
          </p:cNvGrpSpPr>
          <p:nvPr/>
        </p:nvGrpSpPr>
        <p:grpSpPr bwMode="auto">
          <a:xfrm>
            <a:off x="3405190" y="4876800"/>
            <a:ext cx="2333186" cy="914400"/>
            <a:chOff x="2600831" y="5245576"/>
            <a:chExt cx="2332646" cy="914400"/>
          </a:xfrm>
        </p:grpSpPr>
        <p:grpSp>
          <p:nvGrpSpPr>
            <p:cNvPr id="20" name="Group 96"/>
            <p:cNvGrpSpPr>
              <a:grpSpLocks/>
            </p:cNvGrpSpPr>
            <p:nvPr/>
          </p:nvGrpSpPr>
          <p:grpSpPr bwMode="auto">
            <a:xfrm>
              <a:off x="2600831" y="5245576"/>
              <a:ext cx="696173" cy="914400"/>
              <a:chOff x="3625840" y="5421032"/>
              <a:chExt cx="696173" cy="914400"/>
            </a:xfrm>
          </p:grpSpPr>
          <p:sp>
            <p:nvSpPr>
              <p:cNvPr id="29707" name="Double Bracket 97"/>
              <p:cNvSpPr>
                <a:spLocks noChangeArrowheads="1"/>
              </p:cNvSpPr>
              <p:nvPr/>
            </p:nvSpPr>
            <p:spPr bwMode="auto">
              <a:xfrm>
                <a:off x="3625840" y="5421032"/>
                <a:ext cx="696173" cy="914400"/>
              </a:xfrm>
              <a:prstGeom prst="bracketPair">
                <a:avLst>
                  <a:gd name="adj" fmla="val 16667"/>
                </a:avLst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grpSp>
            <p:nvGrpSpPr>
              <p:cNvPr id="21" name="Group 93"/>
              <p:cNvGrpSpPr>
                <a:grpSpLocks/>
              </p:cNvGrpSpPr>
              <p:nvPr/>
            </p:nvGrpSpPr>
            <p:grpSpPr bwMode="auto">
              <a:xfrm>
                <a:off x="3658086" y="5451901"/>
                <a:ext cx="635352" cy="830997"/>
                <a:chOff x="5692599" y="5421032"/>
                <a:chExt cx="635352" cy="830997"/>
              </a:xfrm>
            </p:grpSpPr>
            <p:sp>
              <p:nvSpPr>
                <p:cNvPr id="29709" name="TextBox 99"/>
                <p:cNvSpPr txBox="1">
                  <a:spLocks noChangeArrowheads="1"/>
                </p:cNvSpPr>
                <p:nvPr/>
              </p:nvSpPr>
              <p:spPr bwMode="auto">
                <a:xfrm>
                  <a:off x="5721416" y="5421032"/>
                  <a:ext cx="559639" cy="8309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0">
                      <a:solidFill>
                        <a:schemeClr val="tx1"/>
                      </a:solidFill>
                    </a:rPr>
                    <a:t>R</a:t>
                  </a:r>
                  <a:r>
                    <a:rPr lang="en-US" sz="2400" b="0" baseline="-25000">
                      <a:solidFill>
                        <a:schemeClr val="tx1"/>
                      </a:solidFill>
                    </a:rPr>
                    <a:t>01</a:t>
                  </a:r>
                </a:p>
                <a:p>
                  <a:r>
                    <a:rPr lang="en-US" sz="2400" b="0">
                      <a:solidFill>
                        <a:schemeClr val="tx1"/>
                      </a:solidFill>
                    </a:rPr>
                    <a:t>R</a:t>
                  </a:r>
                  <a:r>
                    <a:rPr lang="en-US" sz="2400" b="0" baseline="-25000">
                      <a:solidFill>
                        <a:schemeClr val="tx1"/>
                      </a:solidFill>
                    </a:rPr>
                    <a:t>11</a:t>
                  </a:r>
                </a:p>
              </p:txBody>
            </p:sp>
            <p:cxnSp>
              <p:nvCxnSpPr>
                <p:cNvPr id="29710" name="Straight Connector 100"/>
                <p:cNvCxnSpPr>
                  <a:cxnSpLocks noChangeShapeType="1"/>
                </p:cNvCxnSpPr>
                <p:nvPr/>
              </p:nvCxnSpPr>
              <p:spPr bwMode="auto">
                <a:xfrm>
                  <a:off x="5692599" y="5848350"/>
                  <a:ext cx="635352" cy="0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</p:cxnSp>
          </p:grpSp>
        </p:grpSp>
        <p:sp>
          <p:nvSpPr>
            <p:cNvPr id="29704" name="TextBox 101"/>
            <p:cNvSpPr txBox="1">
              <a:spLocks noChangeArrowheads="1"/>
            </p:cNvSpPr>
            <p:nvPr/>
          </p:nvSpPr>
          <p:spPr bwMode="auto">
            <a:xfrm flipH="1">
              <a:off x="3355381" y="5518222"/>
              <a:ext cx="28811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0">
                  <a:solidFill>
                    <a:schemeClr val="tx1"/>
                  </a:solidFill>
                </a:rPr>
                <a:t>=</a:t>
              </a:r>
            </a:p>
          </p:txBody>
        </p:sp>
        <p:sp>
          <p:nvSpPr>
            <p:cNvPr id="29705" name="Double Bracket 102"/>
            <p:cNvSpPr>
              <a:spLocks noChangeArrowheads="1"/>
            </p:cNvSpPr>
            <p:nvPr/>
          </p:nvSpPr>
          <p:spPr bwMode="auto">
            <a:xfrm>
              <a:off x="3771396" y="5468380"/>
              <a:ext cx="1162081" cy="449952"/>
            </a:xfrm>
            <a:prstGeom prst="bracketPair">
              <a:avLst>
                <a:gd name="adj" fmla="val 16667"/>
              </a:avLst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9706" name="TextBox 104"/>
            <p:cNvSpPr txBox="1">
              <a:spLocks noChangeArrowheads="1"/>
            </p:cNvSpPr>
            <p:nvPr/>
          </p:nvSpPr>
          <p:spPr bwMode="auto">
            <a:xfrm>
              <a:off x="3794986" y="5466075"/>
              <a:ext cx="104418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0" dirty="0">
                  <a:solidFill>
                    <a:srgbClr val="C00000"/>
                  </a:solidFill>
                </a:rPr>
                <a:t>Q</a:t>
              </a:r>
              <a:r>
                <a:rPr lang="en-US" sz="2400" b="0" baseline="-25000" dirty="0">
                  <a:solidFill>
                    <a:srgbClr val="C00000"/>
                  </a:solidFill>
                </a:rPr>
                <a:t>02</a:t>
              </a:r>
              <a:r>
                <a:rPr lang="en-US" sz="2400" b="0" dirty="0">
                  <a:solidFill>
                    <a:srgbClr val="C00000"/>
                  </a:solidFill>
                </a:rPr>
                <a:t> R</a:t>
              </a:r>
              <a:r>
                <a:rPr lang="en-US" sz="2400" b="0" baseline="-25000" dirty="0">
                  <a:solidFill>
                    <a:srgbClr val="C00000"/>
                  </a:solidFill>
                </a:rPr>
                <a:t>02</a:t>
              </a:r>
            </a:p>
          </p:txBody>
        </p:sp>
      </p:grpSp>
      <p:cxnSp>
        <p:nvCxnSpPr>
          <p:cNvPr id="70" name="Straight Connector 69"/>
          <p:cNvCxnSpPr/>
          <p:nvPr/>
        </p:nvCxnSpPr>
        <p:spPr>
          <a:xfrm>
            <a:off x="381000" y="8382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979757" y="5867400"/>
            <a:ext cx="7071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Output =  { </a:t>
            </a:r>
            <a:r>
              <a:rPr lang="en-US" sz="2800" dirty="0" smtClean="0">
                <a:solidFill>
                  <a:srgbClr val="C00000"/>
                </a:solidFill>
              </a:rPr>
              <a:t>Q</a:t>
            </a:r>
            <a:r>
              <a:rPr lang="en-US" sz="2800" baseline="-25000" dirty="0" smtClean="0">
                <a:solidFill>
                  <a:srgbClr val="C00000"/>
                </a:solidFill>
              </a:rPr>
              <a:t>00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C00000"/>
                </a:solidFill>
              </a:rPr>
              <a:t>Q</a:t>
            </a:r>
            <a:r>
              <a:rPr lang="en-US" sz="2800" baseline="-25000" dirty="0" smtClean="0">
                <a:solidFill>
                  <a:srgbClr val="C00000"/>
                </a:solidFill>
              </a:rPr>
              <a:t>10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C00000"/>
                </a:solidFill>
              </a:rPr>
              <a:t>Q</a:t>
            </a:r>
            <a:r>
              <a:rPr lang="en-US" sz="2800" baseline="-25000" dirty="0" smtClean="0">
                <a:solidFill>
                  <a:srgbClr val="C00000"/>
                </a:solidFill>
              </a:rPr>
              <a:t>20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C00000"/>
                </a:solidFill>
              </a:rPr>
              <a:t>Q</a:t>
            </a:r>
            <a:r>
              <a:rPr lang="en-US" sz="2800" baseline="-25000" dirty="0" smtClean="0">
                <a:solidFill>
                  <a:srgbClr val="C00000"/>
                </a:solidFill>
              </a:rPr>
              <a:t>30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C00000"/>
                </a:solidFill>
              </a:rPr>
              <a:t>Q</a:t>
            </a:r>
            <a:r>
              <a:rPr lang="en-US" sz="2800" baseline="-25000" dirty="0" smtClean="0">
                <a:solidFill>
                  <a:srgbClr val="C00000"/>
                </a:solidFill>
              </a:rPr>
              <a:t>01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C00000"/>
                </a:solidFill>
              </a:rPr>
              <a:t>Q</a:t>
            </a:r>
            <a:r>
              <a:rPr lang="en-US" sz="2800" baseline="-25000" dirty="0" smtClean="0">
                <a:solidFill>
                  <a:srgbClr val="C00000"/>
                </a:solidFill>
              </a:rPr>
              <a:t>11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C00000"/>
                </a:solidFill>
              </a:rPr>
              <a:t>Q</a:t>
            </a:r>
            <a:r>
              <a:rPr lang="en-US" sz="2800" baseline="-25000" dirty="0" smtClean="0">
                <a:solidFill>
                  <a:srgbClr val="C00000"/>
                </a:solidFill>
              </a:rPr>
              <a:t>02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C00000"/>
                </a:solidFill>
              </a:rPr>
              <a:t>R</a:t>
            </a:r>
            <a:r>
              <a:rPr lang="en-US" sz="2800" baseline="-25000" dirty="0" smtClean="0">
                <a:solidFill>
                  <a:srgbClr val="C00000"/>
                </a:solidFill>
              </a:rPr>
              <a:t>02</a:t>
            </a:r>
            <a:r>
              <a:rPr lang="en-US" sz="2800" dirty="0" smtClean="0"/>
              <a:t> }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563562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TSQR: An Architecture-Dependent Algorithm</a:t>
            </a:r>
          </a:p>
        </p:txBody>
      </p:sp>
      <p:grpSp>
        <p:nvGrpSpPr>
          <p:cNvPr id="2" name="Group 146"/>
          <p:cNvGrpSpPr>
            <a:grpSpLocks/>
          </p:cNvGrpSpPr>
          <p:nvPr/>
        </p:nvGrpSpPr>
        <p:grpSpPr bwMode="auto">
          <a:xfrm>
            <a:off x="381000" y="981076"/>
            <a:ext cx="6120093" cy="1208271"/>
            <a:chOff x="381000" y="1383430"/>
            <a:chExt cx="6120505" cy="1207784"/>
          </a:xfrm>
        </p:grpSpPr>
        <p:sp>
          <p:nvSpPr>
            <p:cNvPr id="30779" name="Text Box 11"/>
            <p:cNvSpPr txBox="1">
              <a:spLocks noChangeArrowheads="1"/>
            </p:cNvSpPr>
            <p:nvPr/>
          </p:nvSpPr>
          <p:spPr bwMode="auto">
            <a:xfrm>
              <a:off x="1879599" y="1800225"/>
              <a:ext cx="685799" cy="369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i="1">
                  <a:solidFill>
                    <a:schemeClr val="tx1"/>
                  </a:solidFill>
                  <a:latin typeface="Calibri" pitchFamily="34" charset="0"/>
                </a:rPr>
                <a:t>W</a:t>
              </a:r>
              <a:r>
                <a:rPr lang="en-US">
                  <a:solidFill>
                    <a:schemeClr val="tx1"/>
                  </a:solidFill>
                  <a:latin typeface="Calibri" pitchFamily="34" charset="0"/>
                </a:rPr>
                <a:t> = </a:t>
              </a:r>
            </a:p>
          </p:txBody>
        </p:sp>
        <p:sp>
          <p:nvSpPr>
            <p:cNvPr id="30780" name="Text Box 12"/>
            <p:cNvSpPr txBox="1">
              <a:spLocks noChangeArrowheads="1"/>
            </p:cNvSpPr>
            <p:nvPr/>
          </p:nvSpPr>
          <p:spPr bwMode="auto">
            <a:xfrm>
              <a:off x="2473324" y="1391368"/>
              <a:ext cx="509245" cy="1199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1">
                  <a:solidFill>
                    <a:schemeClr val="tx1"/>
                  </a:solidFill>
                  <a:latin typeface="Calibri" pitchFamily="34" charset="0"/>
                </a:rPr>
                <a:t>W</a:t>
              </a:r>
              <a:r>
                <a:rPr lang="en-US" i="1" baseline="-25000">
                  <a:solidFill>
                    <a:schemeClr val="tx1"/>
                  </a:solidFill>
                  <a:latin typeface="Calibri" pitchFamily="34" charset="0"/>
                </a:rPr>
                <a:t>0</a:t>
              </a:r>
            </a:p>
            <a:p>
              <a:pPr eaLnBrk="0" hangingPunct="0"/>
              <a:r>
                <a:rPr lang="en-US" i="1">
                  <a:solidFill>
                    <a:schemeClr val="tx1"/>
                  </a:solidFill>
                  <a:latin typeface="Calibri" pitchFamily="34" charset="0"/>
                </a:rPr>
                <a:t>W</a:t>
              </a:r>
              <a:r>
                <a:rPr lang="en-US" i="1" baseline="-25000">
                  <a:solidFill>
                    <a:schemeClr val="tx1"/>
                  </a:solidFill>
                  <a:latin typeface="Calibri" pitchFamily="34" charset="0"/>
                </a:rPr>
                <a:t>1</a:t>
              </a:r>
            </a:p>
            <a:p>
              <a:pPr eaLnBrk="0" hangingPunct="0"/>
              <a:r>
                <a:rPr lang="en-US" i="1">
                  <a:solidFill>
                    <a:schemeClr val="tx1"/>
                  </a:solidFill>
                  <a:latin typeface="Calibri" pitchFamily="34" charset="0"/>
                </a:rPr>
                <a:t>W</a:t>
              </a:r>
              <a:r>
                <a:rPr lang="en-US" i="1" baseline="-25000">
                  <a:solidFill>
                    <a:schemeClr val="tx1"/>
                  </a:solidFill>
                  <a:latin typeface="Calibri" pitchFamily="34" charset="0"/>
                </a:rPr>
                <a:t>2</a:t>
              </a:r>
            </a:p>
            <a:p>
              <a:pPr eaLnBrk="0" hangingPunct="0"/>
              <a:r>
                <a:rPr lang="en-US" i="1">
                  <a:solidFill>
                    <a:schemeClr val="tx1"/>
                  </a:solidFill>
                  <a:latin typeface="Calibri" pitchFamily="34" charset="0"/>
                </a:rPr>
                <a:t>W</a:t>
              </a:r>
              <a:r>
                <a:rPr lang="en-US" i="1" baseline="-25000">
                  <a:solidFill>
                    <a:schemeClr val="tx1"/>
                  </a:solidFill>
                  <a:latin typeface="Calibri" pitchFamily="34" charset="0"/>
                </a:rPr>
                <a:t>3</a:t>
              </a:r>
            </a:p>
          </p:txBody>
        </p: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2412999" y="1495425"/>
              <a:ext cx="76200" cy="1066800"/>
              <a:chOff x="960" y="2880"/>
              <a:chExt cx="48" cy="672"/>
            </a:xfrm>
          </p:grpSpPr>
          <p:sp>
            <p:nvSpPr>
              <p:cNvPr id="30801" name="Line 14"/>
              <p:cNvSpPr>
                <a:spLocks noChangeShapeType="1"/>
              </p:cNvSpPr>
              <p:nvPr/>
            </p:nvSpPr>
            <p:spPr bwMode="auto">
              <a:xfrm>
                <a:off x="960" y="2880"/>
                <a:ext cx="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2" name="Line 15"/>
              <p:cNvSpPr>
                <a:spLocks noChangeShapeType="1"/>
              </p:cNvSpPr>
              <p:nvPr/>
            </p:nvSpPr>
            <p:spPr bwMode="auto">
              <a:xfrm>
                <a:off x="960" y="288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3" name="Line 16"/>
              <p:cNvSpPr>
                <a:spLocks noChangeShapeType="1"/>
              </p:cNvSpPr>
              <p:nvPr/>
            </p:nvSpPr>
            <p:spPr bwMode="auto">
              <a:xfrm>
                <a:off x="960" y="3552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17"/>
            <p:cNvGrpSpPr>
              <a:grpSpLocks/>
            </p:cNvGrpSpPr>
            <p:nvPr/>
          </p:nvGrpSpPr>
          <p:grpSpPr bwMode="auto">
            <a:xfrm flipH="1">
              <a:off x="2946399" y="1495425"/>
              <a:ext cx="76200" cy="1066800"/>
              <a:chOff x="960" y="2880"/>
              <a:chExt cx="48" cy="672"/>
            </a:xfrm>
          </p:grpSpPr>
          <p:sp>
            <p:nvSpPr>
              <p:cNvPr id="30798" name="Line 18"/>
              <p:cNvSpPr>
                <a:spLocks noChangeShapeType="1"/>
              </p:cNvSpPr>
              <p:nvPr/>
            </p:nvSpPr>
            <p:spPr bwMode="auto">
              <a:xfrm>
                <a:off x="960" y="2880"/>
                <a:ext cx="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9" name="Line 19"/>
              <p:cNvSpPr>
                <a:spLocks noChangeShapeType="1"/>
              </p:cNvSpPr>
              <p:nvPr/>
            </p:nvSpPr>
            <p:spPr bwMode="auto">
              <a:xfrm>
                <a:off x="960" y="288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0" name="Line 20"/>
              <p:cNvSpPr>
                <a:spLocks noChangeShapeType="1"/>
              </p:cNvSpPr>
              <p:nvPr/>
            </p:nvSpPr>
            <p:spPr bwMode="auto">
              <a:xfrm>
                <a:off x="960" y="3552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783" name="Line 29"/>
            <p:cNvSpPr>
              <a:spLocks noChangeShapeType="1"/>
            </p:cNvSpPr>
            <p:nvPr/>
          </p:nvSpPr>
          <p:spPr bwMode="auto">
            <a:xfrm>
              <a:off x="3174999" y="1647825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4" name="Line 30"/>
            <p:cNvSpPr>
              <a:spLocks noChangeShapeType="1"/>
            </p:cNvSpPr>
            <p:nvPr/>
          </p:nvSpPr>
          <p:spPr bwMode="auto">
            <a:xfrm>
              <a:off x="3174999" y="1876425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5" name="Line 31"/>
            <p:cNvSpPr>
              <a:spLocks noChangeShapeType="1"/>
            </p:cNvSpPr>
            <p:nvPr/>
          </p:nvSpPr>
          <p:spPr bwMode="auto">
            <a:xfrm>
              <a:off x="3174999" y="2181225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6" name="Line 32"/>
            <p:cNvSpPr>
              <a:spLocks noChangeShapeType="1"/>
            </p:cNvSpPr>
            <p:nvPr/>
          </p:nvSpPr>
          <p:spPr bwMode="auto">
            <a:xfrm>
              <a:off x="3174999" y="2409825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7" name="Text Box 33"/>
            <p:cNvSpPr txBox="1">
              <a:spLocks noChangeArrowheads="1"/>
            </p:cNvSpPr>
            <p:nvPr/>
          </p:nvSpPr>
          <p:spPr bwMode="auto">
            <a:xfrm>
              <a:off x="3632199" y="1383430"/>
              <a:ext cx="507104" cy="1199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1">
                  <a:solidFill>
                    <a:schemeClr val="tx1"/>
                  </a:solidFill>
                  <a:latin typeface="Calibri" pitchFamily="34" charset="0"/>
                </a:rPr>
                <a:t>R</a:t>
              </a:r>
              <a:r>
                <a:rPr lang="en-US" i="1" baseline="-25000">
                  <a:solidFill>
                    <a:schemeClr val="tx1"/>
                  </a:solidFill>
                  <a:latin typeface="Calibri" pitchFamily="34" charset="0"/>
                </a:rPr>
                <a:t>00</a:t>
              </a:r>
            </a:p>
            <a:p>
              <a:pPr eaLnBrk="0" hangingPunct="0"/>
              <a:r>
                <a:rPr lang="en-US" i="1">
                  <a:solidFill>
                    <a:schemeClr val="tx1"/>
                  </a:solidFill>
                  <a:latin typeface="Calibri" pitchFamily="34" charset="0"/>
                </a:rPr>
                <a:t>R</a:t>
              </a:r>
              <a:r>
                <a:rPr lang="en-US" i="1" baseline="-25000">
                  <a:solidFill>
                    <a:schemeClr val="tx1"/>
                  </a:solidFill>
                  <a:latin typeface="Calibri" pitchFamily="34" charset="0"/>
                </a:rPr>
                <a:t>10</a:t>
              </a:r>
            </a:p>
            <a:p>
              <a:pPr eaLnBrk="0" hangingPunct="0"/>
              <a:r>
                <a:rPr lang="en-US" i="1">
                  <a:solidFill>
                    <a:schemeClr val="tx1"/>
                  </a:solidFill>
                  <a:latin typeface="Calibri" pitchFamily="34" charset="0"/>
                </a:rPr>
                <a:t>R</a:t>
              </a:r>
              <a:r>
                <a:rPr lang="en-US" i="1" baseline="-25000">
                  <a:solidFill>
                    <a:schemeClr val="tx1"/>
                  </a:solidFill>
                  <a:latin typeface="Calibri" pitchFamily="34" charset="0"/>
                </a:rPr>
                <a:t>20</a:t>
              </a:r>
            </a:p>
            <a:p>
              <a:pPr eaLnBrk="0" hangingPunct="0"/>
              <a:r>
                <a:rPr lang="en-US" i="1">
                  <a:solidFill>
                    <a:schemeClr val="tx1"/>
                  </a:solidFill>
                  <a:latin typeface="Calibri" pitchFamily="34" charset="0"/>
                </a:rPr>
                <a:t>R</a:t>
              </a:r>
              <a:r>
                <a:rPr lang="en-US" i="1" baseline="-25000">
                  <a:solidFill>
                    <a:schemeClr val="tx1"/>
                  </a:solidFill>
                  <a:latin typeface="Calibri" pitchFamily="34" charset="0"/>
                </a:rPr>
                <a:t>30</a:t>
              </a:r>
            </a:p>
          </p:txBody>
        </p:sp>
        <p:sp>
          <p:nvSpPr>
            <p:cNvPr id="30788" name="Line 34"/>
            <p:cNvSpPr>
              <a:spLocks noChangeShapeType="1"/>
            </p:cNvSpPr>
            <p:nvPr/>
          </p:nvSpPr>
          <p:spPr bwMode="auto">
            <a:xfrm>
              <a:off x="4318000" y="1571625"/>
              <a:ext cx="381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9" name="Line 35"/>
            <p:cNvSpPr>
              <a:spLocks noChangeShapeType="1"/>
            </p:cNvSpPr>
            <p:nvPr/>
          </p:nvSpPr>
          <p:spPr bwMode="auto">
            <a:xfrm flipV="1">
              <a:off x="4318000" y="1724025"/>
              <a:ext cx="3810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0" name="Text Box 36"/>
            <p:cNvSpPr txBox="1">
              <a:spLocks noChangeArrowheads="1"/>
            </p:cNvSpPr>
            <p:nvPr/>
          </p:nvSpPr>
          <p:spPr bwMode="auto">
            <a:xfrm>
              <a:off x="4699000" y="1509713"/>
              <a:ext cx="507104" cy="369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1">
                  <a:solidFill>
                    <a:schemeClr val="tx1"/>
                  </a:solidFill>
                  <a:latin typeface="Calibri" pitchFamily="34" charset="0"/>
                </a:rPr>
                <a:t>R</a:t>
              </a:r>
              <a:r>
                <a:rPr lang="en-US" i="1" baseline="-25000">
                  <a:solidFill>
                    <a:schemeClr val="tx1"/>
                  </a:solidFill>
                  <a:latin typeface="Calibri" pitchFamily="34" charset="0"/>
                </a:rPr>
                <a:t>01</a:t>
              </a:r>
            </a:p>
          </p:txBody>
        </p:sp>
        <p:sp>
          <p:nvSpPr>
            <p:cNvPr id="30791" name="Text Box 37"/>
            <p:cNvSpPr txBox="1">
              <a:spLocks noChangeArrowheads="1"/>
            </p:cNvSpPr>
            <p:nvPr/>
          </p:nvSpPr>
          <p:spPr bwMode="auto">
            <a:xfrm>
              <a:off x="4699000" y="2105025"/>
              <a:ext cx="507104" cy="369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1">
                  <a:solidFill>
                    <a:schemeClr val="tx1"/>
                  </a:solidFill>
                  <a:latin typeface="Calibri" pitchFamily="34" charset="0"/>
                </a:rPr>
                <a:t>R</a:t>
              </a:r>
              <a:r>
                <a:rPr lang="en-US" i="1" baseline="-25000">
                  <a:solidFill>
                    <a:schemeClr val="tx1"/>
                  </a:solidFill>
                  <a:latin typeface="Calibri" pitchFamily="34" charset="0"/>
                </a:rPr>
                <a:t>11</a:t>
              </a:r>
            </a:p>
          </p:txBody>
        </p:sp>
        <p:sp>
          <p:nvSpPr>
            <p:cNvPr id="30792" name="Line 38"/>
            <p:cNvSpPr>
              <a:spLocks noChangeShapeType="1"/>
            </p:cNvSpPr>
            <p:nvPr/>
          </p:nvSpPr>
          <p:spPr bwMode="auto">
            <a:xfrm>
              <a:off x="4318000" y="2181225"/>
              <a:ext cx="381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3" name="Line 39"/>
            <p:cNvSpPr>
              <a:spLocks noChangeShapeType="1"/>
            </p:cNvSpPr>
            <p:nvPr/>
          </p:nvSpPr>
          <p:spPr bwMode="auto">
            <a:xfrm flipV="1">
              <a:off x="4318000" y="2333625"/>
              <a:ext cx="3810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4" name="Line 40"/>
            <p:cNvSpPr>
              <a:spLocks noChangeShapeType="1"/>
            </p:cNvSpPr>
            <p:nvPr/>
          </p:nvSpPr>
          <p:spPr bwMode="auto">
            <a:xfrm>
              <a:off x="5232400" y="1724025"/>
              <a:ext cx="6096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5" name="Line 41"/>
            <p:cNvSpPr>
              <a:spLocks noChangeShapeType="1"/>
            </p:cNvSpPr>
            <p:nvPr/>
          </p:nvSpPr>
          <p:spPr bwMode="auto">
            <a:xfrm flipV="1">
              <a:off x="5232400" y="2105025"/>
              <a:ext cx="6096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6" name="Text Box 42"/>
            <p:cNvSpPr txBox="1">
              <a:spLocks noChangeArrowheads="1"/>
            </p:cNvSpPr>
            <p:nvPr/>
          </p:nvSpPr>
          <p:spPr bwMode="auto">
            <a:xfrm>
              <a:off x="5994401" y="1800225"/>
              <a:ext cx="507104" cy="369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1">
                  <a:solidFill>
                    <a:schemeClr val="tx1"/>
                  </a:solidFill>
                  <a:latin typeface="Calibri" pitchFamily="34" charset="0"/>
                </a:rPr>
                <a:t>R</a:t>
              </a:r>
              <a:r>
                <a:rPr lang="en-US" i="1" baseline="-25000">
                  <a:solidFill>
                    <a:schemeClr val="tx1"/>
                  </a:solidFill>
                  <a:latin typeface="Calibri" pitchFamily="34" charset="0"/>
                </a:rPr>
                <a:t>02</a:t>
              </a:r>
            </a:p>
          </p:txBody>
        </p:sp>
        <p:sp>
          <p:nvSpPr>
            <p:cNvPr id="30797" name="TextBox 86"/>
            <p:cNvSpPr txBox="1">
              <a:spLocks noChangeArrowheads="1"/>
            </p:cNvSpPr>
            <p:nvPr/>
          </p:nvSpPr>
          <p:spPr bwMode="auto">
            <a:xfrm>
              <a:off x="381000" y="1676400"/>
              <a:ext cx="1498599" cy="461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400">
                  <a:solidFill>
                    <a:schemeClr val="tx1"/>
                  </a:solidFill>
                  <a:latin typeface="Calibri" pitchFamily="34" charset="0"/>
                </a:rPr>
                <a:t>Parallel:</a:t>
              </a:r>
            </a:p>
          </p:txBody>
        </p:sp>
      </p:grpSp>
      <p:grpSp>
        <p:nvGrpSpPr>
          <p:cNvPr id="5" name="Group 147"/>
          <p:cNvGrpSpPr>
            <a:grpSpLocks/>
          </p:cNvGrpSpPr>
          <p:nvPr/>
        </p:nvGrpSpPr>
        <p:grpSpPr bwMode="auto">
          <a:xfrm>
            <a:off x="228600" y="2517774"/>
            <a:ext cx="7491673" cy="1200329"/>
            <a:chOff x="228600" y="2915294"/>
            <a:chExt cx="7491859" cy="1201283"/>
          </a:xfrm>
        </p:grpSpPr>
        <p:grpSp>
          <p:nvGrpSpPr>
            <p:cNvPr id="6" name="Group 85"/>
            <p:cNvGrpSpPr>
              <a:grpSpLocks/>
            </p:cNvGrpSpPr>
            <p:nvPr/>
          </p:nvGrpSpPr>
          <p:grpSpPr bwMode="auto">
            <a:xfrm>
              <a:off x="1905000" y="2915294"/>
              <a:ext cx="5815459" cy="1201283"/>
              <a:chOff x="1447800" y="2991494"/>
              <a:chExt cx="5815459" cy="1201283"/>
            </a:xfrm>
          </p:grpSpPr>
          <p:sp>
            <p:nvSpPr>
              <p:cNvPr id="30758" name="Text Box 11"/>
              <p:cNvSpPr txBox="1">
                <a:spLocks noChangeArrowheads="1"/>
              </p:cNvSpPr>
              <p:nvPr/>
            </p:nvSpPr>
            <p:spPr bwMode="auto">
              <a:xfrm>
                <a:off x="1447800" y="3400425"/>
                <a:ext cx="685800" cy="3696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i="1">
                    <a:solidFill>
                      <a:schemeClr val="tx1"/>
                    </a:solidFill>
                    <a:latin typeface="Calibri" pitchFamily="34" charset="0"/>
                  </a:rPr>
                  <a:t>W</a:t>
                </a:r>
                <a:r>
                  <a:rPr lang="en-US">
                    <a:solidFill>
                      <a:schemeClr val="tx1"/>
                    </a:solidFill>
                    <a:latin typeface="Calibri" pitchFamily="34" charset="0"/>
                  </a:rPr>
                  <a:t> = </a:t>
                </a:r>
              </a:p>
            </p:txBody>
          </p:sp>
          <p:sp>
            <p:nvSpPr>
              <p:cNvPr id="30759" name="Text Box 12"/>
              <p:cNvSpPr txBox="1">
                <a:spLocks noChangeArrowheads="1"/>
              </p:cNvSpPr>
              <p:nvPr/>
            </p:nvSpPr>
            <p:spPr bwMode="auto">
              <a:xfrm>
                <a:off x="2041525" y="2991494"/>
                <a:ext cx="509224" cy="12012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i="1">
                    <a:solidFill>
                      <a:schemeClr val="tx1"/>
                    </a:solidFill>
                    <a:latin typeface="Calibri" pitchFamily="34" charset="0"/>
                  </a:rPr>
                  <a:t>W</a:t>
                </a:r>
                <a:r>
                  <a:rPr lang="en-US" i="1" baseline="-25000">
                    <a:solidFill>
                      <a:schemeClr val="tx1"/>
                    </a:solidFill>
                    <a:latin typeface="Calibri" pitchFamily="34" charset="0"/>
                  </a:rPr>
                  <a:t>0</a:t>
                </a:r>
              </a:p>
              <a:p>
                <a:pPr eaLnBrk="0" hangingPunct="0"/>
                <a:r>
                  <a:rPr lang="en-US" i="1">
                    <a:solidFill>
                      <a:schemeClr val="tx1"/>
                    </a:solidFill>
                    <a:latin typeface="Calibri" pitchFamily="34" charset="0"/>
                  </a:rPr>
                  <a:t>W</a:t>
                </a:r>
                <a:r>
                  <a:rPr lang="en-US" i="1" baseline="-25000">
                    <a:solidFill>
                      <a:schemeClr val="tx1"/>
                    </a:solidFill>
                    <a:latin typeface="Calibri" pitchFamily="34" charset="0"/>
                  </a:rPr>
                  <a:t>1</a:t>
                </a:r>
              </a:p>
              <a:p>
                <a:pPr eaLnBrk="0" hangingPunct="0"/>
                <a:r>
                  <a:rPr lang="en-US" i="1">
                    <a:solidFill>
                      <a:schemeClr val="tx1"/>
                    </a:solidFill>
                    <a:latin typeface="Calibri" pitchFamily="34" charset="0"/>
                  </a:rPr>
                  <a:t>W</a:t>
                </a:r>
                <a:r>
                  <a:rPr lang="en-US" i="1" baseline="-25000">
                    <a:solidFill>
                      <a:schemeClr val="tx1"/>
                    </a:solidFill>
                    <a:latin typeface="Calibri" pitchFamily="34" charset="0"/>
                  </a:rPr>
                  <a:t>2</a:t>
                </a:r>
              </a:p>
              <a:p>
                <a:pPr eaLnBrk="0" hangingPunct="0"/>
                <a:r>
                  <a:rPr lang="en-US" i="1">
                    <a:solidFill>
                      <a:schemeClr val="tx1"/>
                    </a:solidFill>
                    <a:latin typeface="Calibri" pitchFamily="34" charset="0"/>
                  </a:rPr>
                  <a:t>W</a:t>
                </a:r>
                <a:r>
                  <a:rPr lang="en-US" i="1" baseline="-25000">
                    <a:solidFill>
                      <a:schemeClr val="tx1"/>
                    </a:solidFill>
                    <a:latin typeface="Calibri" pitchFamily="34" charset="0"/>
                  </a:rPr>
                  <a:t>3</a:t>
                </a:r>
              </a:p>
            </p:txBody>
          </p:sp>
          <p:grpSp>
            <p:nvGrpSpPr>
              <p:cNvPr id="7" name="Group 13"/>
              <p:cNvGrpSpPr>
                <a:grpSpLocks/>
              </p:cNvGrpSpPr>
              <p:nvPr/>
            </p:nvGrpSpPr>
            <p:grpSpPr bwMode="auto">
              <a:xfrm>
                <a:off x="1981200" y="3095625"/>
                <a:ext cx="76200" cy="1066800"/>
                <a:chOff x="960" y="2880"/>
                <a:chExt cx="48" cy="672"/>
              </a:xfrm>
            </p:grpSpPr>
            <p:sp>
              <p:nvSpPr>
                <p:cNvPr id="30776" name="Line 14"/>
                <p:cNvSpPr>
                  <a:spLocks noChangeShapeType="1"/>
                </p:cNvSpPr>
                <p:nvPr/>
              </p:nvSpPr>
              <p:spPr bwMode="auto">
                <a:xfrm>
                  <a:off x="960" y="2880"/>
                  <a:ext cx="0" cy="6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77" name="Line 15"/>
                <p:cNvSpPr>
                  <a:spLocks noChangeShapeType="1"/>
                </p:cNvSpPr>
                <p:nvPr/>
              </p:nvSpPr>
              <p:spPr bwMode="auto">
                <a:xfrm>
                  <a:off x="960" y="2880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78" name="Line 16"/>
                <p:cNvSpPr>
                  <a:spLocks noChangeShapeType="1"/>
                </p:cNvSpPr>
                <p:nvPr/>
              </p:nvSpPr>
              <p:spPr bwMode="auto">
                <a:xfrm>
                  <a:off x="960" y="3552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17"/>
              <p:cNvGrpSpPr>
                <a:grpSpLocks/>
              </p:cNvGrpSpPr>
              <p:nvPr/>
            </p:nvGrpSpPr>
            <p:grpSpPr bwMode="auto">
              <a:xfrm flipH="1">
                <a:off x="2514600" y="3095625"/>
                <a:ext cx="76200" cy="1066800"/>
                <a:chOff x="960" y="2880"/>
                <a:chExt cx="48" cy="672"/>
              </a:xfrm>
            </p:grpSpPr>
            <p:sp>
              <p:nvSpPr>
                <p:cNvPr id="30773" name="Line 18"/>
                <p:cNvSpPr>
                  <a:spLocks noChangeShapeType="1"/>
                </p:cNvSpPr>
                <p:nvPr/>
              </p:nvSpPr>
              <p:spPr bwMode="auto">
                <a:xfrm>
                  <a:off x="960" y="2880"/>
                  <a:ext cx="0" cy="6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74" name="Line 19"/>
                <p:cNvSpPr>
                  <a:spLocks noChangeShapeType="1"/>
                </p:cNvSpPr>
                <p:nvPr/>
              </p:nvSpPr>
              <p:spPr bwMode="auto">
                <a:xfrm>
                  <a:off x="960" y="2880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75" name="Line 20"/>
                <p:cNvSpPr>
                  <a:spLocks noChangeShapeType="1"/>
                </p:cNvSpPr>
                <p:nvPr/>
              </p:nvSpPr>
              <p:spPr bwMode="auto">
                <a:xfrm>
                  <a:off x="960" y="3552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0762" name="Line 29"/>
              <p:cNvSpPr>
                <a:spLocks noChangeShapeType="1"/>
              </p:cNvSpPr>
              <p:nvPr/>
            </p:nvSpPr>
            <p:spPr bwMode="auto">
              <a:xfrm>
                <a:off x="2743200" y="3248025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63" name="Text Box 36"/>
              <p:cNvSpPr txBox="1">
                <a:spLocks noChangeArrowheads="1"/>
              </p:cNvSpPr>
              <p:nvPr/>
            </p:nvSpPr>
            <p:spPr bwMode="auto">
              <a:xfrm>
                <a:off x="4267200" y="3200400"/>
                <a:ext cx="507083" cy="3696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i="1">
                    <a:solidFill>
                      <a:schemeClr val="tx1"/>
                    </a:solidFill>
                    <a:latin typeface="Calibri" pitchFamily="34" charset="0"/>
                  </a:rPr>
                  <a:t>R</a:t>
                </a:r>
                <a:r>
                  <a:rPr lang="en-US" i="1" baseline="-25000">
                    <a:solidFill>
                      <a:schemeClr val="tx1"/>
                    </a:solidFill>
                    <a:latin typeface="Calibri" pitchFamily="34" charset="0"/>
                  </a:rPr>
                  <a:t>01</a:t>
                </a:r>
              </a:p>
            </p:txBody>
          </p:sp>
          <p:sp>
            <p:nvSpPr>
              <p:cNvPr id="30764" name="Text Box 42"/>
              <p:cNvSpPr txBox="1">
                <a:spLocks noChangeArrowheads="1"/>
              </p:cNvSpPr>
              <p:nvPr/>
            </p:nvSpPr>
            <p:spPr bwMode="auto">
              <a:xfrm>
                <a:off x="5562601" y="3400425"/>
                <a:ext cx="507083" cy="3696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i="1">
                    <a:solidFill>
                      <a:schemeClr val="tx1"/>
                    </a:solidFill>
                    <a:latin typeface="Calibri" pitchFamily="34" charset="0"/>
                  </a:rPr>
                  <a:t>R</a:t>
                </a:r>
                <a:r>
                  <a:rPr lang="en-US" i="1" baseline="-25000">
                    <a:solidFill>
                      <a:schemeClr val="tx1"/>
                    </a:solidFill>
                    <a:latin typeface="Calibri" pitchFamily="34" charset="0"/>
                  </a:rPr>
                  <a:t>02</a:t>
                </a:r>
              </a:p>
            </p:txBody>
          </p:sp>
          <p:sp>
            <p:nvSpPr>
              <p:cNvPr id="30765" name="Text Box 33"/>
              <p:cNvSpPr txBox="1">
                <a:spLocks noChangeArrowheads="1"/>
              </p:cNvSpPr>
              <p:nvPr/>
            </p:nvSpPr>
            <p:spPr bwMode="auto">
              <a:xfrm>
                <a:off x="3124201" y="3048000"/>
                <a:ext cx="507083" cy="3696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i="1">
                    <a:solidFill>
                      <a:schemeClr val="tx1"/>
                    </a:solidFill>
                    <a:latin typeface="Calibri" pitchFamily="34" charset="0"/>
                  </a:rPr>
                  <a:t>R</a:t>
                </a:r>
                <a:r>
                  <a:rPr lang="en-US" i="1" baseline="-25000">
                    <a:solidFill>
                      <a:schemeClr val="tx1"/>
                    </a:solidFill>
                    <a:latin typeface="Calibri" pitchFamily="34" charset="0"/>
                  </a:rPr>
                  <a:t>00</a:t>
                </a:r>
              </a:p>
            </p:txBody>
          </p:sp>
          <p:cxnSp>
            <p:nvCxnSpPr>
              <p:cNvPr id="73" name="Straight Arrow Connector 72"/>
              <p:cNvCxnSpPr/>
              <p:nvPr/>
            </p:nvCxnSpPr>
            <p:spPr>
              <a:xfrm flipV="1">
                <a:off x="2743274" y="3429992"/>
                <a:ext cx="1447836" cy="7626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>
                <a:stCxn id="30765" idx="3"/>
              </p:cNvCxnSpPr>
              <p:nvPr/>
            </p:nvCxnSpPr>
            <p:spPr>
              <a:xfrm>
                <a:off x="3631284" y="3232813"/>
                <a:ext cx="559826" cy="12091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/>
              <p:nvPr/>
            </p:nvCxnSpPr>
            <p:spPr>
              <a:xfrm>
                <a:off x="4749924" y="3463357"/>
                <a:ext cx="736618" cy="11915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/>
              <p:nvPr/>
            </p:nvCxnSpPr>
            <p:spPr>
              <a:xfrm flipV="1">
                <a:off x="2743274" y="3658774"/>
                <a:ext cx="2743268" cy="15252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770" name="Text Box 42"/>
              <p:cNvSpPr txBox="1">
                <a:spLocks noChangeArrowheads="1"/>
              </p:cNvSpPr>
              <p:nvPr/>
            </p:nvSpPr>
            <p:spPr bwMode="auto">
              <a:xfrm>
                <a:off x="6756176" y="3581400"/>
                <a:ext cx="507083" cy="3696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i="1">
                    <a:solidFill>
                      <a:schemeClr val="tx1"/>
                    </a:solidFill>
                    <a:latin typeface="Calibri" pitchFamily="34" charset="0"/>
                  </a:rPr>
                  <a:t>R</a:t>
                </a:r>
                <a:r>
                  <a:rPr lang="en-US" i="1" baseline="-25000">
                    <a:solidFill>
                      <a:schemeClr val="tx1"/>
                    </a:solidFill>
                    <a:latin typeface="Calibri" pitchFamily="34" charset="0"/>
                  </a:rPr>
                  <a:t>03</a:t>
                </a:r>
              </a:p>
            </p:txBody>
          </p:sp>
          <p:cxnSp>
            <p:nvCxnSpPr>
              <p:cNvPr id="83" name="Straight Arrow Connector 82"/>
              <p:cNvCxnSpPr/>
              <p:nvPr/>
            </p:nvCxnSpPr>
            <p:spPr>
              <a:xfrm>
                <a:off x="6019956" y="3658774"/>
                <a:ext cx="736618" cy="11915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/>
              <p:cNvCxnSpPr/>
              <p:nvPr/>
            </p:nvCxnSpPr>
            <p:spPr>
              <a:xfrm flipV="1">
                <a:off x="2743274" y="3887556"/>
                <a:ext cx="4038701" cy="15252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757" name="TextBox 87"/>
            <p:cNvSpPr txBox="1">
              <a:spLocks noChangeArrowheads="1"/>
            </p:cNvSpPr>
            <p:nvPr/>
          </p:nvSpPr>
          <p:spPr bwMode="auto">
            <a:xfrm>
              <a:off x="228600" y="3200400"/>
              <a:ext cx="1828800" cy="462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400">
                  <a:solidFill>
                    <a:schemeClr val="tx1"/>
                  </a:solidFill>
                  <a:latin typeface="Calibri" pitchFamily="34" charset="0"/>
                </a:rPr>
                <a:t>Sequential:</a:t>
              </a:r>
            </a:p>
          </p:txBody>
        </p:sp>
      </p:grpSp>
      <p:grpSp>
        <p:nvGrpSpPr>
          <p:cNvPr id="9" name="Group 148"/>
          <p:cNvGrpSpPr>
            <a:grpSpLocks/>
          </p:cNvGrpSpPr>
          <p:nvPr/>
        </p:nvGrpSpPr>
        <p:grpSpPr bwMode="auto">
          <a:xfrm>
            <a:off x="228600" y="4049712"/>
            <a:ext cx="6983675" cy="1264327"/>
            <a:chOff x="304800" y="4515567"/>
            <a:chExt cx="6984101" cy="1263816"/>
          </a:xfrm>
        </p:grpSpPr>
        <p:grpSp>
          <p:nvGrpSpPr>
            <p:cNvPr id="10" name="Group 145"/>
            <p:cNvGrpSpPr>
              <a:grpSpLocks/>
            </p:cNvGrpSpPr>
            <p:nvPr/>
          </p:nvGrpSpPr>
          <p:grpSpPr bwMode="auto">
            <a:xfrm>
              <a:off x="1981200" y="4515567"/>
              <a:ext cx="5307701" cy="1263816"/>
              <a:chOff x="1981200" y="4515567"/>
              <a:chExt cx="5307701" cy="1263816"/>
            </a:xfrm>
          </p:grpSpPr>
          <p:sp>
            <p:nvSpPr>
              <p:cNvPr id="30730" name="Text Box 11"/>
              <p:cNvSpPr txBox="1">
                <a:spLocks noChangeArrowheads="1"/>
              </p:cNvSpPr>
              <p:nvPr/>
            </p:nvSpPr>
            <p:spPr bwMode="auto">
              <a:xfrm>
                <a:off x="1981200" y="4924425"/>
                <a:ext cx="685801" cy="369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i="1">
                    <a:solidFill>
                      <a:schemeClr val="tx1"/>
                    </a:solidFill>
                    <a:latin typeface="Calibri" pitchFamily="34" charset="0"/>
                  </a:rPr>
                  <a:t>W</a:t>
                </a:r>
                <a:r>
                  <a:rPr lang="en-US">
                    <a:solidFill>
                      <a:schemeClr val="tx1"/>
                    </a:solidFill>
                    <a:latin typeface="Calibri" pitchFamily="34" charset="0"/>
                  </a:rPr>
                  <a:t> = </a:t>
                </a:r>
              </a:p>
            </p:txBody>
          </p:sp>
          <p:sp>
            <p:nvSpPr>
              <p:cNvPr id="30731" name="Text Box 12"/>
              <p:cNvSpPr txBox="1">
                <a:spLocks noChangeArrowheads="1"/>
              </p:cNvSpPr>
              <p:nvPr/>
            </p:nvSpPr>
            <p:spPr bwMode="auto">
              <a:xfrm>
                <a:off x="2574926" y="4515567"/>
                <a:ext cx="509242" cy="11998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i="1">
                    <a:solidFill>
                      <a:schemeClr val="tx1"/>
                    </a:solidFill>
                    <a:latin typeface="Calibri" pitchFamily="34" charset="0"/>
                  </a:rPr>
                  <a:t>W</a:t>
                </a:r>
                <a:r>
                  <a:rPr lang="en-US" i="1" baseline="-25000">
                    <a:solidFill>
                      <a:schemeClr val="tx1"/>
                    </a:solidFill>
                    <a:latin typeface="Calibri" pitchFamily="34" charset="0"/>
                  </a:rPr>
                  <a:t>0</a:t>
                </a:r>
              </a:p>
              <a:p>
                <a:pPr eaLnBrk="0" hangingPunct="0"/>
                <a:r>
                  <a:rPr lang="en-US" i="1">
                    <a:solidFill>
                      <a:schemeClr val="tx1"/>
                    </a:solidFill>
                    <a:latin typeface="Calibri" pitchFamily="34" charset="0"/>
                  </a:rPr>
                  <a:t>W</a:t>
                </a:r>
                <a:r>
                  <a:rPr lang="en-US" i="1" baseline="-25000">
                    <a:solidFill>
                      <a:schemeClr val="tx1"/>
                    </a:solidFill>
                    <a:latin typeface="Calibri" pitchFamily="34" charset="0"/>
                  </a:rPr>
                  <a:t>1</a:t>
                </a:r>
              </a:p>
              <a:p>
                <a:pPr eaLnBrk="0" hangingPunct="0"/>
                <a:r>
                  <a:rPr lang="en-US" i="1">
                    <a:solidFill>
                      <a:schemeClr val="tx1"/>
                    </a:solidFill>
                    <a:latin typeface="Calibri" pitchFamily="34" charset="0"/>
                  </a:rPr>
                  <a:t>W</a:t>
                </a:r>
                <a:r>
                  <a:rPr lang="en-US" i="1" baseline="-25000">
                    <a:solidFill>
                      <a:schemeClr val="tx1"/>
                    </a:solidFill>
                    <a:latin typeface="Calibri" pitchFamily="34" charset="0"/>
                  </a:rPr>
                  <a:t>2</a:t>
                </a:r>
              </a:p>
              <a:p>
                <a:pPr eaLnBrk="0" hangingPunct="0"/>
                <a:r>
                  <a:rPr lang="en-US" i="1">
                    <a:solidFill>
                      <a:schemeClr val="tx1"/>
                    </a:solidFill>
                    <a:latin typeface="Calibri" pitchFamily="34" charset="0"/>
                  </a:rPr>
                  <a:t>W</a:t>
                </a:r>
                <a:r>
                  <a:rPr lang="en-US" i="1" baseline="-25000">
                    <a:solidFill>
                      <a:schemeClr val="tx1"/>
                    </a:solidFill>
                    <a:latin typeface="Calibri" pitchFamily="34" charset="0"/>
                  </a:rPr>
                  <a:t>3</a:t>
                </a:r>
              </a:p>
            </p:txBody>
          </p:sp>
          <p:grpSp>
            <p:nvGrpSpPr>
              <p:cNvPr id="11" name="Group 13"/>
              <p:cNvGrpSpPr>
                <a:grpSpLocks/>
              </p:cNvGrpSpPr>
              <p:nvPr/>
            </p:nvGrpSpPr>
            <p:grpSpPr bwMode="auto">
              <a:xfrm>
                <a:off x="2514600" y="4619625"/>
                <a:ext cx="76200" cy="1066800"/>
                <a:chOff x="960" y="2880"/>
                <a:chExt cx="48" cy="672"/>
              </a:xfrm>
            </p:grpSpPr>
            <p:sp>
              <p:nvSpPr>
                <p:cNvPr id="30753" name="Line 14"/>
                <p:cNvSpPr>
                  <a:spLocks noChangeShapeType="1"/>
                </p:cNvSpPr>
                <p:nvPr/>
              </p:nvSpPr>
              <p:spPr bwMode="auto">
                <a:xfrm>
                  <a:off x="960" y="2880"/>
                  <a:ext cx="0" cy="6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54" name="Line 15"/>
                <p:cNvSpPr>
                  <a:spLocks noChangeShapeType="1"/>
                </p:cNvSpPr>
                <p:nvPr/>
              </p:nvSpPr>
              <p:spPr bwMode="auto">
                <a:xfrm>
                  <a:off x="960" y="2880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55" name="Line 16"/>
                <p:cNvSpPr>
                  <a:spLocks noChangeShapeType="1"/>
                </p:cNvSpPr>
                <p:nvPr/>
              </p:nvSpPr>
              <p:spPr bwMode="auto">
                <a:xfrm>
                  <a:off x="960" y="3552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17"/>
              <p:cNvGrpSpPr>
                <a:grpSpLocks/>
              </p:cNvGrpSpPr>
              <p:nvPr/>
            </p:nvGrpSpPr>
            <p:grpSpPr bwMode="auto">
              <a:xfrm flipH="1">
                <a:off x="3048000" y="4619625"/>
                <a:ext cx="76200" cy="1066800"/>
                <a:chOff x="960" y="2880"/>
                <a:chExt cx="48" cy="672"/>
              </a:xfrm>
            </p:grpSpPr>
            <p:sp>
              <p:nvSpPr>
                <p:cNvPr id="30750" name="Line 18"/>
                <p:cNvSpPr>
                  <a:spLocks noChangeShapeType="1"/>
                </p:cNvSpPr>
                <p:nvPr/>
              </p:nvSpPr>
              <p:spPr bwMode="auto">
                <a:xfrm>
                  <a:off x="960" y="2880"/>
                  <a:ext cx="0" cy="6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51" name="Line 19"/>
                <p:cNvSpPr>
                  <a:spLocks noChangeShapeType="1"/>
                </p:cNvSpPr>
                <p:nvPr/>
              </p:nvSpPr>
              <p:spPr bwMode="auto">
                <a:xfrm>
                  <a:off x="960" y="2880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52" name="Line 20"/>
                <p:cNvSpPr>
                  <a:spLocks noChangeShapeType="1"/>
                </p:cNvSpPr>
                <p:nvPr/>
              </p:nvSpPr>
              <p:spPr bwMode="auto">
                <a:xfrm>
                  <a:off x="960" y="3552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0734" name="Line 29"/>
              <p:cNvSpPr>
                <a:spLocks noChangeShapeType="1"/>
              </p:cNvSpPr>
              <p:nvPr/>
            </p:nvSpPr>
            <p:spPr bwMode="auto">
              <a:xfrm>
                <a:off x="3276600" y="4772025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35" name="Line 30"/>
              <p:cNvSpPr>
                <a:spLocks noChangeShapeType="1"/>
              </p:cNvSpPr>
              <p:nvPr/>
            </p:nvSpPr>
            <p:spPr bwMode="auto">
              <a:xfrm>
                <a:off x="3276600" y="5000625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36" name="Text Box 33"/>
              <p:cNvSpPr txBox="1">
                <a:spLocks noChangeArrowheads="1"/>
              </p:cNvSpPr>
              <p:nvPr/>
            </p:nvSpPr>
            <p:spPr bwMode="auto">
              <a:xfrm>
                <a:off x="3733800" y="4572000"/>
                <a:ext cx="507101" cy="6460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i="1">
                    <a:solidFill>
                      <a:schemeClr val="tx1"/>
                    </a:solidFill>
                    <a:latin typeface="Calibri" pitchFamily="34" charset="0"/>
                  </a:rPr>
                  <a:t>R</a:t>
                </a:r>
                <a:r>
                  <a:rPr lang="en-US" i="1" baseline="-25000">
                    <a:solidFill>
                      <a:schemeClr val="tx1"/>
                    </a:solidFill>
                    <a:latin typeface="Calibri" pitchFamily="34" charset="0"/>
                  </a:rPr>
                  <a:t>00</a:t>
                </a:r>
              </a:p>
              <a:p>
                <a:pPr eaLnBrk="0" hangingPunct="0"/>
                <a:r>
                  <a:rPr lang="en-US" i="1">
                    <a:solidFill>
                      <a:schemeClr val="tx1"/>
                    </a:solidFill>
                    <a:latin typeface="Calibri" pitchFamily="34" charset="0"/>
                  </a:rPr>
                  <a:t>R</a:t>
                </a:r>
                <a:r>
                  <a:rPr lang="en-US" i="1" baseline="-25000">
                    <a:solidFill>
                      <a:schemeClr val="tx1"/>
                    </a:solidFill>
                    <a:latin typeface="Calibri" pitchFamily="34" charset="0"/>
                  </a:rPr>
                  <a:t>01</a:t>
                </a:r>
              </a:p>
            </p:txBody>
          </p:sp>
          <p:sp>
            <p:nvSpPr>
              <p:cNvPr id="30737" name="Text Box 36"/>
              <p:cNvSpPr txBox="1">
                <a:spLocks noChangeArrowheads="1"/>
              </p:cNvSpPr>
              <p:nvPr/>
            </p:nvSpPr>
            <p:spPr bwMode="auto">
              <a:xfrm>
                <a:off x="4800601" y="4736068"/>
                <a:ext cx="507101" cy="369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i="1">
                    <a:solidFill>
                      <a:schemeClr val="tx1"/>
                    </a:solidFill>
                    <a:latin typeface="Calibri" pitchFamily="34" charset="0"/>
                  </a:rPr>
                  <a:t>R</a:t>
                </a:r>
                <a:r>
                  <a:rPr lang="en-US" i="1" baseline="-25000">
                    <a:solidFill>
                      <a:schemeClr val="tx1"/>
                    </a:solidFill>
                    <a:latin typeface="Calibri" pitchFamily="34" charset="0"/>
                  </a:rPr>
                  <a:t>01</a:t>
                </a:r>
              </a:p>
            </p:txBody>
          </p:sp>
          <p:sp>
            <p:nvSpPr>
              <p:cNvPr id="30738" name="Text Box 37"/>
              <p:cNvSpPr txBox="1">
                <a:spLocks noChangeArrowheads="1"/>
              </p:cNvSpPr>
              <p:nvPr/>
            </p:nvSpPr>
            <p:spPr bwMode="auto">
              <a:xfrm>
                <a:off x="4800601" y="5116512"/>
                <a:ext cx="507101" cy="369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i="1">
                    <a:solidFill>
                      <a:schemeClr val="tx1"/>
                    </a:solidFill>
                    <a:latin typeface="Calibri" pitchFamily="34" charset="0"/>
                  </a:rPr>
                  <a:t>R</a:t>
                </a:r>
                <a:r>
                  <a:rPr lang="en-US" i="1" baseline="-25000">
                    <a:solidFill>
                      <a:schemeClr val="tx1"/>
                    </a:solidFill>
                    <a:latin typeface="Calibri" pitchFamily="34" charset="0"/>
                  </a:rPr>
                  <a:t>11</a:t>
                </a:r>
              </a:p>
            </p:txBody>
          </p:sp>
          <p:sp>
            <p:nvSpPr>
              <p:cNvPr id="30739" name="Text Box 42"/>
              <p:cNvSpPr txBox="1">
                <a:spLocks noChangeArrowheads="1"/>
              </p:cNvSpPr>
              <p:nvPr/>
            </p:nvSpPr>
            <p:spPr bwMode="auto">
              <a:xfrm>
                <a:off x="5867400" y="4953000"/>
                <a:ext cx="507101" cy="369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i="1">
                    <a:solidFill>
                      <a:schemeClr val="tx1"/>
                    </a:solidFill>
                    <a:latin typeface="Calibri" pitchFamily="34" charset="0"/>
                  </a:rPr>
                  <a:t>R</a:t>
                </a:r>
                <a:r>
                  <a:rPr lang="en-US" i="1" baseline="-25000">
                    <a:solidFill>
                      <a:schemeClr val="tx1"/>
                    </a:solidFill>
                    <a:latin typeface="Calibri" pitchFamily="34" charset="0"/>
                  </a:rPr>
                  <a:t>02</a:t>
                </a:r>
              </a:p>
            </p:txBody>
          </p:sp>
          <p:cxnSp>
            <p:nvCxnSpPr>
              <p:cNvPr id="123" name="Straight Arrow Connector 122"/>
              <p:cNvCxnSpPr>
                <a:endCxn id="30737" idx="1"/>
              </p:cNvCxnSpPr>
              <p:nvPr/>
            </p:nvCxnSpPr>
            <p:spPr>
              <a:xfrm>
                <a:off x="4267444" y="4801201"/>
                <a:ext cx="533157" cy="11945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Arrow Connector 126"/>
              <p:cNvCxnSpPr/>
              <p:nvPr/>
            </p:nvCxnSpPr>
            <p:spPr>
              <a:xfrm flipV="1">
                <a:off x="4267443" y="5029709"/>
                <a:ext cx="533433" cy="7616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Arrow Connector 133"/>
              <p:cNvCxnSpPr/>
              <p:nvPr/>
            </p:nvCxnSpPr>
            <p:spPr>
              <a:xfrm>
                <a:off x="5258103" y="4953540"/>
                <a:ext cx="533433" cy="12060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Arrow Connector 134"/>
              <p:cNvCxnSpPr/>
              <p:nvPr/>
            </p:nvCxnSpPr>
            <p:spPr>
              <a:xfrm flipV="1">
                <a:off x="5258103" y="5182047"/>
                <a:ext cx="533433" cy="7616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744" name="Text Box 37"/>
              <p:cNvSpPr txBox="1">
                <a:spLocks noChangeArrowheads="1"/>
              </p:cNvSpPr>
              <p:nvPr/>
            </p:nvSpPr>
            <p:spPr bwMode="auto">
              <a:xfrm>
                <a:off x="5867400" y="5410200"/>
                <a:ext cx="507101" cy="369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i="1">
                    <a:solidFill>
                      <a:schemeClr val="tx1"/>
                    </a:solidFill>
                    <a:latin typeface="Calibri" pitchFamily="34" charset="0"/>
                  </a:rPr>
                  <a:t>R</a:t>
                </a:r>
                <a:r>
                  <a:rPr lang="en-US" i="1" baseline="-25000">
                    <a:solidFill>
                      <a:schemeClr val="tx1"/>
                    </a:solidFill>
                    <a:latin typeface="Calibri" pitchFamily="34" charset="0"/>
                  </a:rPr>
                  <a:t>11</a:t>
                </a:r>
              </a:p>
            </p:txBody>
          </p:sp>
          <p:cxnSp>
            <p:nvCxnSpPr>
              <p:cNvPr id="138" name="Straight Arrow Connector 137"/>
              <p:cNvCxnSpPr/>
              <p:nvPr/>
            </p:nvCxnSpPr>
            <p:spPr>
              <a:xfrm>
                <a:off x="3276782" y="5562893"/>
                <a:ext cx="2514754" cy="158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Arrow Connector 139"/>
              <p:cNvCxnSpPr>
                <a:endCxn id="30738" idx="1"/>
              </p:cNvCxnSpPr>
              <p:nvPr/>
            </p:nvCxnSpPr>
            <p:spPr>
              <a:xfrm flipV="1">
                <a:off x="3276782" y="5301103"/>
                <a:ext cx="1523819" cy="3328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747" name="Text Box 42"/>
              <p:cNvSpPr txBox="1">
                <a:spLocks noChangeArrowheads="1"/>
              </p:cNvSpPr>
              <p:nvPr/>
            </p:nvSpPr>
            <p:spPr bwMode="auto">
              <a:xfrm>
                <a:off x="6781800" y="5181600"/>
                <a:ext cx="507101" cy="369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i="1">
                    <a:solidFill>
                      <a:schemeClr val="tx1"/>
                    </a:solidFill>
                    <a:latin typeface="Calibri" pitchFamily="34" charset="0"/>
                  </a:rPr>
                  <a:t>R</a:t>
                </a:r>
                <a:r>
                  <a:rPr lang="en-US" i="1" baseline="-25000">
                    <a:solidFill>
                      <a:schemeClr val="tx1"/>
                    </a:solidFill>
                    <a:latin typeface="Calibri" pitchFamily="34" charset="0"/>
                  </a:rPr>
                  <a:t>03</a:t>
                </a:r>
              </a:p>
            </p:txBody>
          </p:sp>
          <p:cxnSp>
            <p:nvCxnSpPr>
              <p:cNvPr id="142" name="Straight Arrow Connector 141"/>
              <p:cNvCxnSpPr/>
              <p:nvPr/>
            </p:nvCxnSpPr>
            <p:spPr>
              <a:xfrm>
                <a:off x="6324968" y="5258216"/>
                <a:ext cx="533433" cy="12060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Arrow Connector 142"/>
              <p:cNvCxnSpPr/>
              <p:nvPr/>
            </p:nvCxnSpPr>
            <p:spPr>
              <a:xfrm flipV="1">
                <a:off x="6324968" y="5486724"/>
                <a:ext cx="533433" cy="7616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729" name="TextBox 143"/>
            <p:cNvSpPr txBox="1">
              <a:spLocks noChangeArrowheads="1"/>
            </p:cNvSpPr>
            <p:nvPr/>
          </p:nvSpPr>
          <p:spPr bwMode="auto">
            <a:xfrm>
              <a:off x="304800" y="4800600"/>
              <a:ext cx="1905000" cy="461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400">
                  <a:solidFill>
                    <a:schemeClr val="tx1"/>
                  </a:solidFill>
                  <a:latin typeface="Calibri" pitchFamily="34" charset="0"/>
                </a:rPr>
                <a:t>Dual Core:</a:t>
              </a:r>
            </a:p>
          </p:txBody>
        </p:sp>
      </p:grpSp>
      <p:sp>
        <p:nvSpPr>
          <p:cNvPr id="145" name="TextBox 144"/>
          <p:cNvSpPr txBox="1">
            <a:spLocks noChangeArrowheads="1"/>
          </p:cNvSpPr>
          <p:nvPr/>
        </p:nvSpPr>
        <p:spPr bwMode="auto">
          <a:xfrm>
            <a:off x="1717729" y="6018214"/>
            <a:ext cx="50449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>
                <a:latin typeface="Calibri" pitchFamily="34" charset="0"/>
              </a:rPr>
              <a:t>Can </a:t>
            </a:r>
            <a:r>
              <a:rPr lang="en-US" sz="2400" dirty="0" smtClean="0">
                <a:latin typeface="Calibri" pitchFamily="34" charset="0"/>
              </a:rPr>
              <a:t>choose </a:t>
            </a:r>
            <a:r>
              <a:rPr lang="en-US" sz="2400" dirty="0">
                <a:latin typeface="Calibri" pitchFamily="34" charset="0"/>
              </a:rPr>
              <a:t>reduction tree dynamically</a:t>
            </a:r>
          </a:p>
        </p:txBody>
      </p:sp>
      <p:sp>
        <p:nvSpPr>
          <p:cNvPr id="150" name="TextBox 149"/>
          <p:cNvSpPr txBox="1">
            <a:spLocks noChangeArrowheads="1"/>
          </p:cNvSpPr>
          <p:nvPr/>
        </p:nvSpPr>
        <p:spPr bwMode="auto">
          <a:xfrm>
            <a:off x="685801" y="5537201"/>
            <a:ext cx="80487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Calibri" pitchFamily="34" charset="0"/>
              </a:rPr>
              <a:t>Multicore / Multisocket / Multirack / Multisite / Out-of-core:  ?</a:t>
            </a:r>
          </a:p>
        </p:txBody>
      </p:sp>
      <p:cxnSp>
        <p:nvCxnSpPr>
          <p:cNvPr id="84" name="Straight Connector 83"/>
          <p:cNvCxnSpPr/>
          <p:nvPr/>
        </p:nvCxnSpPr>
        <p:spPr>
          <a:xfrm>
            <a:off x="381000" y="8382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15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TSQR Performance Results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638800"/>
          </a:xfrm>
        </p:spPr>
        <p:txBody>
          <a:bodyPr>
            <a:noAutofit/>
          </a:bodyPr>
          <a:lstStyle/>
          <a:p>
            <a:pPr eaLnBrk="1" hangingPunct="1">
              <a:spcBef>
                <a:spcPts val="200"/>
              </a:spcBef>
            </a:pPr>
            <a:r>
              <a:rPr lang="en-US" sz="2800" dirty="0" smtClean="0"/>
              <a:t>Parallel Speedups</a:t>
            </a:r>
          </a:p>
          <a:p>
            <a:pPr lvl="1" eaLnBrk="1" hangingPunct="1">
              <a:spcBef>
                <a:spcPts val="200"/>
              </a:spcBef>
              <a:buFont typeface="Arial" charset="0"/>
              <a:buChar char="–"/>
            </a:pPr>
            <a:r>
              <a:rPr lang="en-US" dirty="0" smtClean="0"/>
              <a:t>Up to </a:t>
            </a:r>
            <a:r>
              <a:rPr lang="en-US" b="1" dirty="0" smtClean="0"/>
              <a:t>8x</a:t>
            </a:r>
            <a:r>
              <a:rPr lang="en-US" dirty="0" smtClean="0"/>
              <a:t> on 8 core Intel </a:t>
            </a:r>
            <a:r>
              <a:rPr lang="en-US" dirty="0" err="1" smtClean="0"/>
              <a:t>Clovertown</a:t>
            </a:r>
            <a:endParaRPr lang="en-US" dirty="0" smtClean="0"/>
          </a:p>
          <a:p>
            <a:pPr lvl="1">
              <a:spcBef>
                <a:spcPts val="200"/>
              </a:spcBef>
            </a:pPr>
            <a:r>
              <a:rPr lang="en-US" dirty="0" smtClean="0"/>
              <a:t>Up to </a:t>
            </a:r>
            <a:r>
              <a:rPr lang="en-US" b="1" dirty="0" smtClean="0"/>
              <a:t>6.7x</a:t>
            </a:r>
            <a:r>
              <a:rPr lang="en-US" dirty="0" smtClean="0"/>
              <a:t> on 16 processor Pentium cluster</a:t>
            </a:r>
            <a:endParaRPr lang="en-US" dirty="0"/>
          </a:p>
          <a:p>
            <a:pPr lvl="1">
              <a:spcBef>
                <a:spcPts val="200"/>
              </a:spcBef>
            </a:pPr>
            <a:r>
              <a:rPr lang="en-US" dirty="0" smtClean="0"/>
              <a:t>Up to </a:t>
            </a:r>
            <a:r>
              <a:rPr lang="en-US" b="1" dirty="0" smtClean="0"/>
              <a:t>4x</a:t>
            </a:r>
            <a:r>
              <a:rPr lang="en-US" dirty="0" smtClean="0"/>
              <a:t> on 32 processor IBM Blue Gene</a:t>
            </a:r>
            <a:endParaRPr lang="en-US" dirty="0"/>
          </a:p>
          <a:p>
            <a:pPr lvl="1">
              <a:spcBef>
                <a:spcPts val="200"/>
              </a:spcBef>
              <a:defRPr/>
            </a:pPr>
            <a:r>
              <a:rPr lang="en-US" dirty="0" smtClean="0">
                <a:cs typeface="Arial" pitchFamily="34" charset="0"/>
              </a:rPr>
              <a:t>Up to </a:t>
            </a:r>
            <a:r>
              <a:rPr lang="en-US" b="1" dirty="0" smtClean="0">
                <a:cs typeface="Arial" pitchFamily="34" charset="0"/>
              </a:rPr>
              <a:t>13x</a:t>
            </a:r>
            <a:r>
              <a:rPr lang="en-US" dirty="0" smtClean="0">
                <a:cs typeface="Arial" pitchFamily="34" charset="0"/>
              </a:rPr>
              <a:t> on NVidia GPU</a:t>
            </a:r>
          </a:p>
          <a:p>
            <a:pPr lvl="1">
              <a:spcBef>
                <a:spcPts val="20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Up to </a:t>
            </a:r>
            <a:r>
              <a:rPr lang="en-US" b="1" dirty="0" smtClean="0">
                <a:solidFill>
                  <a:schemeClr val="tx1"/>
                </a:solidFill>
              </a:rPr>
              <a:t>4x</a:t>
            </a:r>
            <a:r>
              <a:rPr lang="en-US" dirty="0" smtClean="0">
                <a:solidFill>
                  <a:schemeClr val="tx1"/>
                </a:solidFill>
              </a:rPr>
              <a:t> on 4 cities </a:t>
            </a:r>
            <a:r>
              <a:rPr lang="en-US" dirty="0" err="1" smtClean="0">
                <a:solidFill>
                  <a:schemeClr val="tx1"/>
                </a:solidFill>
              </a:rPr>
              <a:t>vs</a:t>
            </a:r>
            <a:r>
              <a:rPr lang="en-US" dirty="0" smtClean="0">
                <a:solidFill>
                  <a:schemeClr val="tx1"/>
                </a:solidFill>
              </a:rPr>
              <a:t> 1 city </a:t>
            </a:r>
            <a:r>
              <a:rPr lang="en-US" dirty="0" smtClean="0"/>
              <a:t>(</a:t>
            </a:r>
            <a:r>
              <a:rPr lang="en-US" dirty="0" err="1" smtClean="0"/>
              <a:t>Dongarra</a:t>
            </a:r>
            <a:r>
              <a:rPr lang="en-US" dirty="0" smtClean="0"/>
              <a:t>, </a:t>
            </a:r>
            <a:r>
              <a:rPr lang="en-US" dirty="0" err="1" smtClean="0"/>
              <a:t>Langou</a:t>
            </a:r>
            <a:r>
              <a:rPr lang="en-US" dirty="0" smtClean="0"/>
              <a:t> et al)</a:t>
            </a:r>
          </a:p>
          <a:p>
            <a:pPr lvl="1" eaLnBrk="1" hangingPunct="1">
              <a:spcBef>
                <a:spcPts val="200"/>
              </a:spcBef>
            </a:pPr>
            <a:r>
              <a:rPr lang="en-US" b="1" dirty="0" smtClean="0"/>
              <a:t>Only 1.6x slower </a:t>
            </a:r>
            <a:r>
              <a:rPr lang="en-US" dirty="0" smtClean="0"/>
              <a:t>on Cloud than just accessing data twice (</a:t>
            </a:r>
            <a:r>
              <a:rPr lang="en-US" dirty="0" err="1" smtClean="0"/>
              <a:t>Gleich</a:t>
            </a:r>
            <a:r>
              <a:rPr lang="en-US" dirty="0"/>
              <a:t> </a:t>
            </a:r>
            <a:r>
              <a:rPr lang="en-US" dirty="0" smtClean="0"/>
              <a:t>and Benson</a:t>
            </a:r>
            <a:r>
              <a:rPr lang="en-US" sz="2000" dirty="0" smtClean="0"/>
              <a:t>)</a:t>
            </a:r>
          </a:p>
          <a:p>
            <a:pPr eaLnBrk="1" hangingPunct="1">
              <a:spcBef>
                <a:spcPts val="200"/>
              </a:spcBef>
            </a:pPr>
            <a:r>
              <a:rPr lang="en-US" sz="2800" dirty="0" smtClean="0"/>
              <a:t>Sequential Speedup</a:t>
            </a:r>
            <a:endParaRPr lang="en-US" sz="2000" dirty="0" smtClean="0"/>
          </a:p>
          <a:p>
            <a:pPr lvl="1" eaLnBrk="1" hangingPunct="1">
              <a:spcBef>
                <a:spcPts val="200"/>
              </a:spcBef>
              <a:buFont typeface="Arial" charset="0"/>
              <a:buChar char="–"/>
            </a:pPr>
            <a:r>
              <a:rPr lang="en-US" dirty="0" smtClean="0"/>
              <a:t>“</a:t>
            </a:r>
            <a:r>
              <a:rPr lang="en-US" b="1" dirty="0" smtClean="0"/>
              <a:t>Infinite</a:t>
            </a:r>
            <a:r>
              <a:rPr lang="en-US" dirty="0" smtClean="0"/>
              <a:t>” for out-of-core on PowerPC laptop</a:t>
            </a:r>
          </a:p>
          <a:p>
            <a:pPr>
              <a:spcBef>
                <a:spcPts val="200"/>
              </a:spcBef>
            </a:pPr>
            <a:r>
              <a:rPr lang="en-US" sz="2800" dirty="0" smtClean="0"/>
              <a:t>SVD costs about the same</a:t>
            </a:r>
          </a:p>
          <a:p>
            <a:pPr>
              <a:spcBef>
                <a:spcPts val="200"/>
              </a:spcBef>
            </a:pPr>
            <a:r>
              <a:rPr lang="en-US" sz="2000" dirty="0" smtClean="0"/>
              <a:t>Joint work with </a:t>
            </a:r>
            <a:r>
              <a:rPr lang="en-US" sz="2000" dirty="0" err="1" smtClean="0"/>
              <a:t>Grigori</a:t>
            </a:r>
            <a:r>
              <a:rPr lang="en-US" sz="2000" dirty="0" smtClean="0"/>
              <a:t>, </a:t>
            </a:r>
            <a:r>
              <a:rPr lang="en-US" sz="2000" dirty="0" err="1" smtClean="0"/>
              <a:t>Hoemmen</a:t>
            </a:r>
            <a:r>
              <a:rPr lang="en-US" sz="2000" dirty="0" smtClean="0"/>
              <a:t>, </a:t>
            </a:r>
            <a:r>
              <a:rPr lang="en-US" sz="2000" dirty="0" err="1" smtClean="0"/>
              <a:t>Langou</a:t>
            </a:r>
            <a:r>
              <a:rPr lang="en-US" sz="2000" dirty="0" smtClean="0"/>
              <a:t>, Anderson, Ballard, </a:t>
            </a:r>
            <a:r>
              <a:rPr lang="en-US" sz="2000" dirty="0" err="1" smtClean="0"/>
              <a:t>Keutzer</a:t>
            </a:r>
            <a:r>
              <a:rPr lang="en-US" sz="2000" dirty="0" smtClean="0"/>
              <a:t>, others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10400" y="6543676"/>
            <a:ext cx="2133600" cy="238125"/>
          </a:xfrm>
        </p:spPr>
        <p:txBody>
          <a:bodyPr/>
          <a:lstStyle/>
          <a:p>
            <a:pPr>
              <a:defRPr/>
            </a:pPr>
            <a:fld id="{5111E3E4-9998-44A6-9A0A-80413781F5AA}" type="slidenum">
              <a:rPr lang="en-US" smtClean="0"/>
              <a:pPr>
                <a:defRPr/>
              </a:pPr>
              <a:t>49</a:t>
            </a:fld>
            <a:endParaRPr lang="en-US" sz="2400" dirty="0" smtClean="0"/>
          </a:p>
        </p:txBody>
      </p:sp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304800" y="6858001"/>
            <a:ext cx="8153400" cy="646331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i="1" dirty="0" smtClean="0"/>
              <a:t>Data from</a:t>
            </a:r>
            <a:r>
              <a:rPr lang="en-US" sz="1800" i="1" dirty="0" smtClean="0"/>
              <a:t> Grey </a:t>
            </a:r>
            <a:r>
              <a:rPr lang="en-US" sz="1800" i="1" dirty="0"/>
              <a:t>Ballard, Mark </a:t>
            </a:r>
            <a:r>
              <a:rPr lang="en-US" sz="1800" i="1" dirty="0" err="1"/>
              <a:t>Hoemmen</a:t>
            </a:r>
            <a:r>
              <a:rPr lang="en-US" sz="1800" i="1" dirty="0"/>
              <a:t>, Laura </a:t>
            </a:r>
            <a:r>
              <a:rPr lang="en-US" sz="1800" i="1" dirty="0" err="1"/>
              <a:t>Grigori</a:t>
            </a:r>
            <a:r>
              <a:rPr lang="en-US" sz="1800" i="1" dirty="0"/>
              <a:t>, </a:t>
            </a:r>
            <a:r>
              <a:rPr lang="en-US" sz="1800" i="1" dirty="0" err="1"/>
              <a:t>Julien</a:t>
            </a:r>
            <a:r>
              <a:rPr lang="en-US" sz="1800" i="1" dirty="0"/>
              <a:t> </a:t>
            </a:r>
            <a:r>
              <a:rPr lang="en-US" sz="1800" i="1" dirty="0" err="1"/>
              <a:t>Langou</a:t>
            </a:r>
            <a:r>
              <a:rPr lang="en-US" sz="1800" i="1" dirty="0"/>
              <a:t>, Jack </a:t>
            </a:r>
            <a:r>
              <a:rPr lang="en-US" sz="1800" i="1" dirty="0" err="1"/>
              <a:t>Dongarra</a:t>
            </a:r>
            <a:r>
              <a:rPr lang="en-US" sz="1800" i="1" dirty="0"/>
              <a:t>, Michael Anderson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81000" y="8382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5365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Minimize Communication? (2/</a:t>
            </a:r>
            <a:r>
              <a:rPr lang="en-US" dirty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657004"/>
              </p:ext>
            </p:extLst>
          </p:nvPr>
        </p:nvGraphicFramePr>
        <p:xfrm>
          <a:off x="9296400" y="14478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72200" y="6172200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John </a:t>
            </a:r>
            <a:r>
              <a:rPr lang="en-US" dirty="0" err="1" smtClean="0"/>
              <a:t>Shalf</a:t>
            </a:r>
            <a:r>
              <a:rPr lang="en-US" dirty="0" smtClean="0"/>
              <a:t>, LBL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33602" y="762001"/>
            <a:ext cx="5262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Minimize communication to save energy</a:t>
            </a:r>
            <a:endParaRPr lang="en-US" sz="2400" dirty="0"/>
          </a:p>
        </p:txBody>
      </p:sp>
      <p:pic>
        <p:nvPicPr>
          <p:cNvPr id="5" name="Picture 4" descr="shalf_annot_energ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83050"/>
            <a:ext cx="9124919" cy="547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0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304801" y="306389"/>
            <a:ext cx="8634412" cy="801687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Using similar idea for TSLU as TSQR:</a:t>
            </a:r>
            <a:br>
              <a:rPr lang="en-US" sz="3200" dirty="0" smtClean="0"/>
            </a:br>
            <a:r>
              <a:rPr lang="en-US" sz="3200" dirty="0" smtClean="0"/>
              <a:t> Use reduction tree, to do “Tournament Pivoting”</a:t>
            </a:r>
          </a:p>
        </p:txBody>
      </p:sp>
      <p:sp>
        <p:nvSpPr>
          <p:cNvPr id="512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9F8EA7A-4631-44A3-8F13-4ED6AC85D0AC}" type="slidenum">
              <a:rPr lang="en-US" sz="1400" b="0" smtClean="0">
                <a:latin typeface="Times New Roman" pitchFamily="18" charset="0"/>
              </a:rPr>
              <a:pPr/>
              <a:t>50</a:t>
            </a:fld>
            <a:endParaRPr lang="en-US" sz="1400" b="0" smtClean="0">
              <a:latin typeface="Times New Roman" pitchFamily="18" charset="0"/>
            </a:endParaRPr>
          </a:p>
        </p:txBody>
      </p:sp>
      <p:grpSp>
        <p:nvGrpSpPr>
          <p:cNvPr id="51205" name="Group 41"/>
          <p:cNvGrpSpPr>
            <a:grpSpLocks/>
          </p:cNvGrpSpPr>
          <p:nvPr/>
        </p:nvGrpSpPr>
        <p:grpSpPr bwMode="auto">
          <a:xfrm>
            <a:off x="736289" y="1378404"/>
            <a:ext cx="8338739" cy="1422855"/>
            <a:chOff x="736289" y="1274164"/>
            <a:chExt cx="8338826" cy="1200330"/>
          </a:xfrm>
        </p:grpSpPr>
        <p:sp>
          <p:nvSpPr>
            <p:cNvPr id="51224" name="TextBox 5"/>
            <p:cNvSpPr txBox="1">
              <a:spLocks noChangeArrowheads="1"/>
            </p:cNvSpPr>
            <p:nvPr/>
          </p:nvSpPr>
          <p:spPr bwMode="auto">
            <a:xfrm>
              <a:off x="736289" y="1693889"/>
              <a:ext cx="877164" cy="311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1800" b="0"/>
                <a:t>W</a:t>
              </a:r>
              <a:r>
                <a:rPr lang="en-US" sz="2000" b="0" baseline="30000"/>
                <a:t>nxb</a:t>
              </a:r>
              <a:r>
                <a:rPr lang="en-US" sz="1800" b="0"/>
                <a:t> =</a:t>
              </a:r>
            </a:p>
          </p:txBody>
        </p:sp>
        <p:grpSp>
          <p:nvGrpSpPr>
            <p:cNvPr id="51225" name="Group 8"/>
            <p:cNvGrpSpPr>
              <a:grpSpLocks/>
            </p:cNvGrpSpPr>
            <p:nvPr/>
          </p:nvGrpSpPr>
          <p:grpSpPr bwMode="auto">
            <a:xfrm>
              <a:off x="1825671" y="1274164"/>
              <a:ext cx="583644" cy="1200329"/>
              <a:chOff x="2113614" y="1274163"/>
              <a:chExt cx="583644" cy="1200329"/>
            </a:xfrm>
          </p:grpSpPr>
          <p:sp>
            <p:nvSpPr>
              <p:cNvPr id="51237" name="TextBox 6"/>
              <p:cNvSpPr txBox="1">
                <a:spLocks noChangeArrowheads="1"/>
              </p:cNvSpPr>
              <p:nvPr/>
            </p:nvSpPr>
            <p:spPr bwMode="auto">
              <a:xfrm>
                <a:off x="2175413" y="1274164"/>
                <a:ext cx="521845" cy="1116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sz="2000" b="0" dirty="0"/>
                  <a:t>W</a:t>
                </a:r>
                <a:r>
                  <a:rPr lang="en-US" sz="2000" b="0" baseline="-25000" dirty="0"/>
                  <a:t>1</a:t>
                </a:r>
              </a:p>
              <a:p>
                <a:r>
                  <a:rPr lang="en-US" sz="2000" b="0" dirty="0"/>
                  <a:t>W</a:t>
                </a:r>
                <a:r>
                  <a:rPr lang="en-US" sz="2000" b="0" baseline="-25000" dirty="0"/>
                  <a:t>2</a:t>
                </a:r>
              </a:p>
              <a:p>
                <a:r>
                  <a:rPr lang="en-US" sz="2000" b="0" dirty="0"/>
                  <a:t>W</a:t>
                </a:r>
                <a:r>
                  <a:rPr lang="en-US" sz="2000" b="0" baseline="-25000" dirty="0"/>
                  <a:t>3</a:t>
                </a:r>
              </a:p>
              <a:p>
                <a:r>
                  <a:rPr lang="en-US" sz="2000" b="0" dirty="0"/>
                  <a:t>W</a:t>
                </a:r>
                <a:r>
                  <a:rPr lang="en-US" sz="2000" b="0" baseline="-25000" dirty="0"/>
                  <a:t>4</a:t>
                </a:r>
              </a:p>
            </p:txBody>
          </p:sp>
          <p:sp>
            <p:nvSpPr>
              <p:cNvPr id="51238" name="Double Bracket 7"/>
              <p:cNvSpPr>
                <a:spLocks noChangeArrowheads="1"/>
              </p:cNvSpPr>
              <p:nvPr/>
            </p:nvSpPr>
            <p:spPr bwMode="auto">
              <a:xfrm>
                <a:off x="2113614" y="1274163"/>
                <a:ext cx="575885" cy="1200329"/>
              </a:xfrm>
              <a:prstGeom prst="bracketPair">
                <a:avLst>
                  <a:gd name="adj" fmla="val 16667"/>
                </a:avLst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</p:grpSp>
        <p:grpSp>
          <p:nvGrpSpPr>
            <p:cNvPr id="51226" name="Group 14"/>
            <p:cNvGrpSpPr>
              <a:grpSpLocks/>
            </p:cNvGrpSpPr>
            <p:nvPr/>
          </p:nvGrpSpPr>
          <p:grpSpPr bwMode="auto">
            <a:xfrm>
              <a:off x="3124200" y="1274164"/>
              <a:ext cx="1282910" cy="1200330"/>
              <a:chOff x="3124200" y="1274164"/>
              <a:chExt cx="1282910" cy="1200330"/>
            </a:xfrm>
          </p:grpSpPr>
          <p:sp>
            <p:nvSpPr>
              <p:cNvPr id="51235" name="TextBox 11"/>
              <p:cNvSpPr txBox="1">
                <a:spLocks noChangeArrowheads="1"/>
              </p:cNvSpPr>
              <p:nvPr/>
            </p:nvSpPr>
            <p:spPr bwMode="auto">
              <a:xfrm>
                <a:off x="3124200" y="1274164"/>
                <a:ext cx="1282910" cy="1116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sz="2000" b="0" dirty="0"/>
                  <a:t>P</a:t>
                </a:r>
                <a:r>
                  <a:rPr lang="en-US" sz="2000" b="0" baseline="-25000" dirty="0"/>
                  <a:t>1</a:t>
                </a:r>
                <a:r>
                  <a:rPr lang="en-US" sz="2000" b="0" dirty="0"/>
                  <a:t>·L</a:t>
                </a:r>
                <a:r>
                  <a:rPr lang="en-US" sz="2000" b="0" baseline="-25000" dirty="0"/>
                  <a:t>1</a:t>
                </a:r>
                <a:r>
                  <a:rPr lang="en-US" sz="2000" b="0" dirty="0"/>
                  <a:t>·U</a:t>
                </a:r>
                <a:r>
                  <a:rPr lang="en-US" sz="2000" b="0" baseline="-25000" dirty="0"/>
                  <a:t>1</a:t>
                </a:r>
              </a:p>
              <a:p>
                <a:r>
                  <a:rPr lang="en-US" sz="2000" b="0" dirty="0"/>
                  <a:t>P</a:t>
                </a:r>
                <a:r>
                  <a:rPr lang="en-US" sz="2000" b="0" baseline="-25000" dirty="0"/>
                  <a:t>2</a:t>
                </a:r>
                <a:r>
                  <a:rPr lang="en-US" sz="2000" b="0" dirty="0"/>
                  <a:t>·L</a:t>
                </a:r>
                <a:r>
                  <a:rPr lang="en-US" sz="2000" b="0" baseline="-25000" dirty="0"/>
                  <a:t>2</a:t>
                </a:r>
                <a:r>
                  <a:rPr lang="en-US" sz="2000" b="0" dirty="0"/>
                  <a:t>·U</a:t>
                </a:r>
                <a:r>
                  <a:rPr lang="en-US" sz="2000" b="0" baseline="-25000" dirty="0"/>
                  <a:t>2</a:t>
                </a:r>
              </a:p>
              <a:p>
                <a:r>
                  <a:rPr lang="en-US" sz="2000" b="0" dirty="0"/>
                  <a:t>P</a:t>
                </a:r>
                <a:r>
                  <a:rPr lang="en-US" sz="2000" b="0" baseline="-25000" dirty="0"/>
                  <a:t>3</a:t>
                </a:r>
                <a:r>
                  <a:rPr lang="en-US" sz="2000" b="0" dirty="0"/>
                  <a:t>·L</a:t>
                </a:r>
                <a:r>
                  <a:rPr lang="en-US" sz="2000" b="0" baseline="-25000" dirty="0"/>
                  <a:t>3</a:t>
                </a:r>
                <a:r>
                  <a:rPr lang="en-US" sz="2000" b="0" dirty="0"/>
                  <a:t>·U</a:t>
                </a:r>
                <a:r>
                  <a:rPr lang="en-US" sz="2000" b="0" baseline="-25000" dirty="0"/>
                  <a:t>3</a:t>
                </a:r>
              </a:p>
              <a:p>
                <a:r>
                  <a:rPr lang="en-US" sz="2000" b="0" dirty="0"/>
                  <a:t>P</a:t>
                </a:r>
                <a:r>
                  <a:rPr lang="en-US" sz="2000" b="0" baseline="-25000" dirty="0"/>
                  <a:t>4</a:t>
                </a:r>
                <a:r>
                  <a:rPr lang="en-US" sz="2000" b="0" dirty="0"/>
                  <a:t>·L</a:t>
                </a:r>
                <a:r>
                  <a:rPr lang="en-US" sz="2000" b="0" baseline="-25000" dirty="0"/>
                  <a:t>4</a:t>
                </a:r>
                <a:r>
                  <a:rPr lang="en-US" sz="2000" b="0" dirty="0"/>
                  <a:t>·U</a:t>
                </a:r>
                <a:r>
                  <a:rPr lang="en-US" sz="2000" b="0" baseline="-25000" dirty="0"/>
                  <a:t>4</a:t>
                </a:r>
              </a:p>
            </p:txBody>
          </p:sp>
          <p:sp>
            <p:nvSpPr>
              <p:cNvPr id="51236" name="Double Bracket 12"/>
              <p:cNvSpPr>
                <a:spLocks noChangeArrowheads="1"/>
              </p:cNvSpPr>
              <p:nvPr/>
            </p:nvSpPr>
            <p:spPr bwMode="auto">
              <a:xfrm>
                <a:off x="3124200" y="1274165"/>
                <a:ext cx="1147997" cy="1200329"/>
              </a:xfrm>
              <a:prstGeom prst="bracketPair">
                <a:avLst>
                  <a:gd name="adj" fmla="val 16667"/>
                </a:avLst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</p:grpSp>
        <p:sp>
          <p:nvSpPr>
            <p:cNvPr id="51227" name="TextBox 13"/>
            <p:cNvSpPr txBox="1">
              <a:spLocks noChangeArrowheads="1"/>
            </p:cNvSpPr>
            <p:nvPr/>
          </p:nvSpPr>
          <p:spPr bwMode="auto">
            <a:xfrm>
              <a:off x="2607771" y="1724667"/>
              <a:ext cx="304493" cy="285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1600" b="0"/>
                <a:t>=</a:t>
              </a:r>
            </a:p>
          </p:txBody>
        </p:sp>
        <p:sp>
          <p:nvSpPr>
            <p:cNvPr id="51228" name="TextBox 15"/>
            <p:cNvSpPr txBox="1">
              <a:spLocks noChangeArrowheads="1"/>
            </p:cNvSpPr>
            <p:nvPr/>
          </p:nvSpPr>
          <p:spPr bwMode="auto">
            <a:xfrm>
              <a:off x="4712578" y="1355335"/>
              <a:ext cx="4362537" cy="1012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1800" b="0" dirty="0"/>
                <a:t>Choose b pivot rows of W</a:t>
              </a:r>
              <a:r>
                <a:rPr lang="en-US" sz="1800" b="0" baseline="-25000" dirty="0"/>
                <a:t>1</a:t>
              </a:r>
              <a:r>
                <a:rPr lang="en-US" sz="1800" b="0" dirty="0"/>
                <a:t>, call them W</a:t>
              </a:r>
              <a:r>
                <a:rPr lang="en-US" sz="1800" b="0" baseline="-25000" dirty="0"/>
                <a:t>1</a:t>
              </a:r>
              <a:r>
                <a:rPr lang="en-US" sz="1800" b="0" dirty="0"/>
                <a:t>’</a:t>
              </a:r>
            </a:p>
            <a:p>
              <a:r>
                <a:rPr lang="en-US" sz="1800" b="0" dirty="0"/>
                <a:t>Choose b pivot rows of W</a:t>
              </a:r>
              <a:r>
                <a:rPr lang="en-US" sz="1800" b="0" baseline="-25000" dirty="0"/>
                <a:t>2</a:t>
              </a:r>
              <a:r>
                <a:rPr lang="en-US" sz="1800" b="0" dirty="0"/>
                <a:t>, call them W</a:t>
              </a:r>
              <a:r>
                <a:rPr lang="en-US" sz="1800" b="0" baseline="-25000" dirty="0"/>
                <a:t>2</a:t>
              </a:r>
              <a:r>
                <a:rPr lang="en-US" sz="1800" b="0" dirty="0"/>
                <a:t>’</a:t>
              </a:r>
            </a:p>
            <a:p>
              <a:r>
                <a:rPr lang="en-US" sz="1800" b="0" dirty="0"/>
                <a:t>Choose b pivot rows of W</a:t>
              </a:r>
              <a:r>
                <a:rPr lang="en-US" sz="1800" b="0" baseline="-25000" dirty="0"/>
                <a:t>3</a:t>
              </a:r>
              <a:r>
                <a:rPr lang="en-US" sz="1800" b="0" dirty="0"/>
                <a:t>, call them W</a:t>
              </a:r>
              <a:r>
                <a:rPr lang="en-US" sz="1800" b="0" baseline="-25000" dirty="0"/>
                <a:t>3</a:t>
              </a:r>
              <a:r>
                <a:rPr lang="en-US" sz="1800" b="0" dirty="0"/>
                <a:t>’</a:t>
              </a:r>
            </a:p>
            <a:p>
              <a:r>
                <a:rPr lang="en-US" sz="1800" b="0" dirty="0"/>
                <a:t>Choose b pivot rows of W</a:t>
              </a:r>
              <a:r>
                <a:rPr lang="en-US" sz="1800" b="0" baseline="-25000" dirty="0"/>
                <a:t>4</a:t>
              </a:r>
              <a:r>
                <a:rPr lang="en-US" sz="1800" b="0" dirty="0"/>
                <a:t>, call them W</a:t>
              </a:r>
              <a:r>
                <a:rPr lang="en-US" sz="1800" b="0" baseline="-25000" dirty="0"/>
                <a:t>4</a:t>
              </a:r>
              <a:r>
                <a:rPr lang="en-US" sz="1800" b="0" dirty="0"/>
                <a:t>’</a:t>
              </a:r>
            </a:p>
          </p:txBody>
        </p:sp>
        <p:cxnSp>
          <p:nvCxnSpPr>
            <p:cNvPr id="51229" name="Straight Connector 20"/>
            <p:cNvCxnSpPr>
              <a:cxnSpLocks noChangeShapeType="1"/>
            </p:cNvCxnSpPr>
            <p:nvPr/>
          </p:nvCxnSpPr>
          <p:spPr bwMode="auto">
            <a:xfrm>
              <a:off x="1855651" y="1588959"/>
              <a:ext cx="530915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30" name="Straight Connector 21"/>
            <p:cNvCxnSpPr>
              <a:cxnSpLocks noChangeShapeType="1"/>
            </p:cNvCxnSpPr>
            <p:nvPr/>
          </p:nvCxnSpPr>
          <p:spPr bwMode="auto">
            <a:xfrm>
              <a:off x="1843161" y="1861279"/>
              <a:ext cx="530915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31" name="Straight Connector 22"/>
            <p:cNvCxnSpPr>
              <a:cxnSpLocks noChangeShapeType="1"/>
            </p:cNvCxnSpPr>
            <p:nvPr/>
          </p:nvCxnSpPr>
          <p:spPr bwMode="auto">
            <a:xfrm>
              <a:off x="1860651" y="2148589"/>
              <a:ext cx="530915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32" name="Straight Connector 24"/>
            <p:cNvCxnSpPr>
              <a:cxnSpLocks noChangeShapeType="1"/>
            </p:cNvCxnSpPr>
            <p:nvPr/>
          </p:nvCxnSpPr>
          <p:spPr bwMode="auto">
            <a:xfrm>
              <a:off x="3124200" y="1588959"/>
              <a:ext cx="1147997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33" name="Straight Connector 25"/>
            <p:cNvCxnSpPr>
              <a:cxnSpLocks noChangeShapeType="1"/>
            </p:cNvCxnSpPr>
            <p:nvPr/>
          </p:nvCxnSpPr>
          <p:spPr bwMode="auto">
            <a:xfrm>
              <a:off x="3111710" y="1861279"/>
              <a:ext cx="1147997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34" name="Straight Connector 26"/>
            <p:cNvCxnSpPr>
              <a:cxnSpLocks noChangeShapeType="1"/>
            </p:cNvCxnSpPr>
            <p:nvPr/>
          </p:nvCxnSpPr>
          <p:spPr bwMode="auto">
            <a:xfrm>
              <a:off x="3114210" y="2133599"/>
              <a:ext cx="1147997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1806576" y="2896737"/>
            <a:ext cx="6969730" cy="1446551"/>
            <a:chOff x="1086464" y="3196352"/>
            <a:chExt cx="6969641" cy="1446768"/>
          </a:xfrm>
        </p:grpSpPr>
        <p:grpSp>
          <p:nvGrpSpPr>
            <p:cNvPr id="51214" name="Group 16"/>
            <p:cNvGrpSpPr>
              <a:grpSpLocks/>
            </p:cNvGrpSpPr>
            <p:nvPr/>
          </p:nvGrpSpPr>
          <p:grpSpPr bwMode="auto">
            <a:xfrm>
              <a:off x="1086464" y="3196352"/>
              <a:ext cx="694120" cy="1446768"/>
              <a:chOff x="2113614" y="1245131"/>
              <a:chExt cx="694120" cy="1446768"/>
            </a:xfrm>
          </p:grpSpPr>
          <p:sp>
            <p:nvSpPr>
              <p:cNvPr id="51222" name="TextBox 17"/>
              <p:cNvSpPr txBox="1">
                <a:spLocks noChangeArrowheads="1"/>
              </p:cNvSpPr>
              <p:nvPr/>
            </p:nvSpPr>
            <p:spPr bwMode="auto">
              <a:xfrm>
                <a:off x="2178624" y="1274164"/>
                <a:ext cx="569296" cy="1323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sz="2000" b="0" dirty="0"/>
                  <a:t>W</a:t>
                </a:r>
                <a:r>
                  <a:rPr lang="en-US" sz="2000" b="0" baseline="-25000" dirty="0"/>
                  <a:t>1</a:t>
                </a:r>
                <a:r>
                  <a:rPr lang="en-US" sz="2000" b="0" dirty="0"/>
                  <a:t>’</a:t>
                </a:r>
              </a:p>
              <a:p>
                <a:r>
                  <a:rPr lang="en-US" sz="2000" b="0" dirty="0"/>
                  <a:t>W</a:t>
                </a:r>
                <a:r>
                  <a:rPr lang="en-US" sz="2000" b="0" baseline="-25000" dirty="0"/>
                  <a:t>2</a:t>
                </a:r>
                <a:r>
                  <a:rPr lang="en-US" sz="2000" b="0" dirty="0"/>
                  <a:t>’</a:t>
                </a:r>
              </a:p>
              <a:p>
                <a:r>
                  <a:rPr lang="en-US" sz="2000" b="0" dirty="0"/>
                  <a:t>W</a:t>
                </a:r>
                <a:r>
                  <a:rPr lang="en-US" sz="2000" b="0" baseline="-25000" dirty="0"/>
                  <a:t>3</a:t>
                </a:r>
                <a:r>
                  <a:rPr lang="en-US" sz="2000" b="0" dirty="0"/>
                  <a:t>’</a:t>
                </a:r>
              </a:p>
              <a:p>
                <a:r>
                  <a:rPr lang="en-US" sz="2000" b="0" dirty="0"/>
                  <a:t>W</a:t>
                </a:r>
                <a:r>
                  <a:rPr lang="en-US" sz="2000" b="0" baseline="-25000" dirty="0"/>
                  <a:t>4</a:t>
                </a:r>
                <a:r>
                  <a:rPr lang="en-US" sz="1600" b="0" dirty="0"/>
                  <a:t>’</a:t>
                </a:r>
              </a:p>
            </p:txBody>
          </p:sp>
          <p:sp>
            <p:nvSpPr>
              <p:cNvPr id="51223" name="Double Bracket 18"/>
              <p:cNvSpPr>
                <a:spLocks noChangeArrowheads="1"/>
              </p:cNvSpPr>
              <p:nvPr/>
            </p:nvSpPr>
            <p:spPr bwMode="auto">
              <a:xfrm>
                <a:off x="2113614" y="1245131"/>
                <a:ext cx="694120" cy="1446768"/>
              </a:xfrm>
              <a:prstGeom prst="bracketPair">
                <a:avLst>
                  <a:gd name="adj" fmla="val 16667"/>
                </a:avLst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</p:grpSp>
        <p:cxnSp>
          <p:nvCxnSpPr>
            <p:cNvPr id="51215" name="Straight Connector 27"/>
            <p:cNvCxnSpPr>
              <a:cxnSpLocks noChangeShapeType="1"/>
            </p:cNvCxnSpPr>
            <p:nvPr/>
          </p:nvCxnSpPr>
          <p:spPr bwMode="auto">
            <a:xfrm>
              <a:off x="1131434" y="3938621"/>
              <a:ext cx="530915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51216" name="Group 32"/>
            <p:cNvGrpSpPr>
              <a:grpSpLocks/>
            </p:cNvGrpSpPr>
            <p:nvPr/>
          </p:nvGrpSpPr>
          <p:grpSpPr bwMode="auto">
            <a:xfrm>
              <a:off x="2358275" y="3372792"/>
              <a:ext cx="1434236" cy="1052921"/>
              <a:chOff x="2358275" y="3822492"/>
              <a:chExt cx="1434236" cy="1052921"/>
            </a:xfrm>
          </p:grpSpPr>
          <p:sp>
            <p:nvSpPr>
              <p:cNvPr id="51219" name="TextBox 28"/>
              <p:cNvSpPr txBox="1">
                <a:spLocks noChangeArrowheads="1"/>
              </p:cNvSpPr>
              <p:nvPr/>
            </p:nvSpPr>
            <p:spPr bwMode="auto">
              <a:xfrm>
                <a:off x="2386567" y="3822492"/>
                <a:ext cx="1405944" cy="1015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sz="2000" b="0" dirty="0"/>
                  <a:t>P</a:t>
                </a:r>
                <a:r>
                  <a:rPr lang="en-US" sz="2000" b="0" baseline="-25000" dirty="0"/>
                  <a:t>12</a:t>
                </a:r>
                <a:r>
                  <a:rPr lang="en-US" sz="2000" b="0" dirty="0"/>
                  <a:t>·L</a:t>
                </a:r>
                <a:r>
                  <a:rPr lang="en-US" sz="2000" b="0" baseline="-25000" dirty="0"/>
                  <a:t>12</a:t>
                </a:r>
                <a:r>
                  <a:rPr lang="en-US" sz="2000" b="0" dirty="0"/>
                  <a:t>·U</a:t>
                </a:r>
                <a:r>
                  <a:rPr lang="en-US" sz="2000" b="0" baseline="-25000" dirty="0"/>
                  <a:t>12</a:t>
                </a:r>
              </a:p>
              <a:p>
                <a:endParaRPr lang="en-US" sz="2000" b="0" dirty="0"/>
              </a:p>
              <a:p>
                <a:r>
                  <a:rPr lang="en-US" sz="2000" b="0" dirty="0"/>
                  <a:t>P</a:t>
                </a:r>
                <a:r>
                  <a:rPr lang="en-US" sz="2000" b="0" baseline="-25000" dirty="0"/>
                  <a:t>34</a:t>
                </a:r>
                <a:r>
                  <a:rPr lang="en-US" sz="2000" b="0" dirty="0"/>
                  <a:t>·L</a:t>
                </a:r>
                <a:r>
                  <a:rPr lang="en-US" sz="2000" b="0" baseline="-25000" dirty="0"/>
                  <a:t>34</a:t>
                </a:r>
                <a:r>
                  <a:rPr lang="en-US" sz="2000" b="0" dirty="0"/>
                  <a:t>·U</a:t>
                </a:r>
                <a:r>
                  <a:rPr lang="en-US" sz="2000" b="0" baseline="-25000" dirty="0"/>
                  <a:t>34</a:t>
                </a:r>
              </a:p>
            </p:txBody>
          </p:sp>
          <p:sp>
            <p:nvSpPr>
              <p:cNvPr id="51220" name="Double Bracket 29"/>
              <p:cNvSpPr>
                <a:spLocks noChangeArrowheads="1"/>
              </p:cNvSpPr>
              <p:nvPr/>
            </p:nvSpPr>
            <p:spPr bwMode="auto">
              <a:xfrm>
                <a:off x="2358275" y="3831422"/>
                <a:ext cx="1434236" cy="1043991"/>
              </a:xfrm>
              <a:prstGeom prst="bracketPair">
                <a:avLst>
                  <a:gd name="adj" fmla="val 16667"/>
                </a:avLst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cxnSp>
            <p:nvCxnSpPr>
              <p:cNvPr id="51221" name="Straight Connector 31"/>
              <p:cNvCxnSpPr>
                <a:cxnSpLocks noChangeShapeType="1"/>
              </p:cNvCxnSpPr>
              <p:nvPr/>
            </p:nvCxnSpPr>
            <p:spPr bwMode="auto">
              <a:xfrm>
                <a:off x="2386566" y="4305793"/>
                <a:ext cx="1390955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51217" name="TextBox 33"/>
            <p:cNvSpPr txBox="1">
              <a:spLocks noChangeArrowheads="1"/>
            </p:cNvSpPr>
            <p:nvPr/>
          </p:nvSpPr>
          <p:spPr bwMode="auto">
            <a:xfrm>
              <a:off x="1883087" y="3637826"/>
              <a:ext cx="304486" cy="338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1600" b="0"/>
                <a:t>=</a:t>
              </a:r>
            </a:p>
          </p:txBody>
        </p:sp>
        <p:sp>
          <p:nvSpPr>
            <p:cNvPr id="51218" name="TextBox 34"/>
            <p:cNvSpPr txBox="1">
              <a:spLocks noChangeArrowheads="1"/>
            </p:cNvSpPr>
            <p:nvPr/>
          </p:nvSpPr>
          <p:spPr bwMode="auto">
            <a:xfrm>
              <a:off x="4232308" y="3452394"/>
              <a:ext cx="3823797" cy="923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1800" b="0" dirty="0"/>
                <a:t>Choose b pivot rows, call them W</a:t>
              </a:r>
              <a:r>
                <a:rPr lang="en-US" sz="1800" b="0" baseline="-25000" dirty="0"/>
                <a:t>12</a:t>
              </a:r>
              <a:r>
                <a:rPr lang="en-US" sz="1800" b="0" dirty="0"/>
                <a:t>’</a:t>
              </a:r>
            </a:p>
            <a:p>
              <a:endParaRPr lang="en-US" sz="1800" b="0" dirty="0"/>
            </a:p>
            <a:p>
              <a:r>
                <a:rPr lang="en-US" sz="1800" b="0" dirty="0"/>
                <a:t>Choose b pivot rows, call them W</a:t>
              </a:r>
              <a:r>
                <a:rPr lang="en-US" sz="1800" b="0" baseline="-25000" dirty="0"/>
                <a:t>34</a:t>
              </a:r>
              <a:r>
                <a:rPr lang="en-US" sz="1800" b="0" dirty="0"/>
                <a:t>’</a:t>
              </a:r>
            </a:p>
          </p:txBody>
        </p:sp>
      </p:grp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1766888" y="4413254"/>
            <a:ext cx="5507041" cy="826886"/>
            <a:chOff x="1767677" y="4338775"/>
            <a:chExt cx="5506749" cy="662046"/>
          </a:xfrm>
        </p:grpSpPr>
        <p:grpSp>
          <p:nvGrpSpPr>
            <p:cNvPr id="51209" name="Group 38"/>
            <p:cNvGrpSpPr>
              <a:grpSpLocks/>
            </p:cNvGrpSpPr>
            <p:nvPr/>
          </p:nvGrpSpPr>
          <p:grpSpPr bwMode="auto">
            <a:xfrm>
              <a:off x="1767677" y="4338775"/>
              <a:ext cx="664363" cy="646331"/>
              <a:chOff x="2358275" y="4661941"/>
              <a:chExt cx="664363" cy="646331"/>
            </a:xfrm>
          </p:grpSpPr>
          <p:sp>
            <p:nvSpPr>
              <p:cNvPr id="51212" name="TextBox 36"/>
              <p:cNvSpPr txBox="1">
                <a:spLocks noChangeArrowheads="1"/>
              </p:cNvSpPr>
              <p:nvPr/>
            </p:nvSpPr>
            <p:spPr bwMode="auto">
              <a:xfrm>
                <a:off x="2358275" y="4661941"/>
                <a:ext cx="664363" cy="5667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sz="2000" b="0" dirty="0"/>
                  <a:t>W</a:t>
                </a:r>
                <a:r>
                  <a:rPr lang="en-US" sz="2000" b="0" baseline="-25000" dirty="0"/>
                  <a:t>12</a:t>
                </a:r>
                <a:r>
                  <a:rPr lang="en-US" sz="2000" b="0" dirty="0"/>
                  <a:t>’</a:t>
                </a:r>
              </a:p>
              <a:p>
                <a:r>
                  <a:rPr lang="en-US" sz="2000" b="0" dirty="0"/>
                  <a:t>W</a:t>
                </a:r>
                <a:r>
                  <a:rPr lang="en-US" sz="2000" b="0" baseline="-25000" dirty="0"/>
                  <a:t>34</a:t>
                </a:r>
                <a:r>
                  <a:rPr lang="en-US" sz="2000" b="0" dirty="0"/>
                  <a:t>’</a:t>
                </a:r>
              </a:p>
            </p:txBody>
          </p:sp>
          <p:sp>
            <p:nvSpPr>
              <p:cNvPr id="51213" name="Double Bracket 37"/>
              <p:cNvSpPr>
                <a:spLocks noChangeArrowheads="1"/>
              </p:cNvSpPr>
              <p:nvPr/>
            </p:nvSpPr>
            <p:spPr bwMode="auto">
              <a:xfrm>
                <a:off x="2358275" y="4661941"/>
                <a:ext cx="623889" cy="646331"/>
              </a:xfrm>
              <a:prstGeom prst="bracketPair">
                <a:avLst>
                  <a:gd name="adj" fmla="val 16667"/>
                </a:avLst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51210" name="TextBox 39"/>
            <p:cNvSpPr txBox="1">
              <a:spLocks noChangeArrowheads="1"/>
            </p:cNvSpPr>
            <p:nvPr/>
          </p:nvSpPr>
          <p:spPr bwMode="auto">
            <a:xfrm>
              <a:off x="2590800" y="4458695"/>
              <a:ext cx="2450893" cy="542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1800" b="0" dirty="0"/>
                <a:t>=     </a:t>
              </a:r>
              <a:r>
                <a:rPr lang="en-US" sz="2000" b="0" dirty="0"/>
                <a:t>P</a:t>
              </a:r>
              <a:r>
                <a:rPr lang="en-US" sz="2000" b="0" baseline="-25000" dirty="0"/>
                <a:t>1234</a:t>
              </a:r>
              <a:r>
                <a:rPr lang="en-US" sz="2000" b="0" dirty="0"/>
                <a:t>·L</a:t>
              </a:r>
              <a:r>
                <a:rPr lang="en-US" sz="2000" b="0" baseline="-25000" dirty="0"/>
                <a:t>1234</a:t>
              </a:r>
              <a:r>
                <a:rPr lang="en-US" sz="2000" b="0" dirty="0"/>
                <a:t>·U</a:t>
              </a:r>
              <a:r>
                <a:rPr lang="en-US" sz="2000" b="0" baseline="-25000" dirty="0"/>
                <a:t>1234</a:t>
              </a:r>
            </a:p>
            <a:p>
              <a:r>
                <a:rPr lang="en-US" sz="1800" b="0" dirty="0"/>
                <a:t> </a:t>
              </a:r>
            </a:p>
          </p:txBody>
        </p:sp>
        <p:sp>
          <p:nvSpPr>
            <p:cNvPr id="51211" name="TextBox 40"/>
            <p:cNvSpPr txBox="1">
              <a:spLocks noChangeArrowheads="1"/>
            </p:cNvSpPr>
            <p:nvPr/>
          </p:nvSpPr>
          <p:spPr bwMode="auto">
            <a:xfrm>
              <a:off x="4998526" y="4548635"/>
              <a:ext cx="2275900" cy="295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1800" b="0" dirty="0"/>
                <a:t>Choose b pivot rows</a:t>
              </a:r>
            </a:p>
          </p:txBody>
        </p:sp>
      </p:grp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685800" y="5486400"/>
            <a:ext cx="74676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sz="1800" b="0" dirty="0"/>
              <a:t>Go back to W and use these b pivot rows </a:t>
            </a:r>
          </a:p>
          <a:p>
            <a:pPr marL="1028700" lvl="1">
              <a:buFont typeface="Arial"/>
              <a:buChar char="•"/>
            </a:pPr>
            <a:r>
              <a:rPr lang="en-US" sz="1800" b="0" dirty="0"/>
              <a:t>M</a:t>
            </a:r>
            <a:r>
              <a:rPr lang="en-US" sz="1800" b="0" dirty="0" smtClean="0"/>
              <a:t>ove </a:t>
            </a:r>
            <a:r>
              <a:rPr lang="en-US" sz="1800" b="0" dirty="0"/>
              <a:t>them to top, do LU without </a:t>
            </a:r>
            <a:r>
              <a:rPr lang="en-US" sz="1800" b="0" dirty="0" smtClean="0"/>
              <a:t>pivoting</a:t>
            </a:r>
          </a:p>
          <a:p>
            <a:pPr marL="1028700" lvl="1">
              <a:buFont typeface="Arial"/>
              <a:buChar char="•"/>
            </a:pPr>
            <a:r>
              <a:rPr lang="en-US" sz="1800" b="0" dirty="0" smtClean="0"/>
              <a:t>Extra work, but lower order term</a:t>
            </a:r>
            <a:endParaRPr lang="en-US" sz="1800" b="0" dirty="0"/>
          </a:p>
          <a:p>
            <a:pPr marL="285750" indent="-285750">
              <a:buFont typeface="Arial"/>
              <a:buChar char="•"/>
            </a:pPr>
            <a:r>
              <a:rPr lang="en-US" sz="1800" b="0" dirty="0" err="1" smtClean="0"/>
              <a:t>Thm</a:t>
            </a:r>
            <a:r>
              <a:rPr lang="en-US" sz="1800" b="0" dirty="0" smtClean="0"/>
              <a:t>:  As numerically stable as Partial Pivoting on a larger matrix	</a:t>
            </a:r>
          </a:p>
        </p:txBody>
      </p:sp>
    </p:spTree>
    <p:extLst>
      <p:ext uri="{BB962C8B-B14F-4D97-AF65-F5344CB8AC3E}">
        <p14:creationId xmlns:p14="http://schemas.microsoft.com/office/powerpoint/2010/main" val="3660795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LU Speedups from </a:t>
            </a:r>
            <a:br>
              <a:rPr lang="en-US" dirty="0" smtClean="0"/>
            </a:br>
            <a:r>
              <a:rPr lang="en-US" dirty="0" smtClean="0"/>
              <a:t>Tournament Pivoting and 2.5D  </a:t>
            </a:r>
            <a:endParaRPr lang="en-US" dirty="0"/>
          </a:p>
        </p:txBody>
      </p:sp>
      <p:pic>
        <p:nvPicPr>
          <p:cNvPr id="3" name="Picture 2" descr="lu_pvt_ss_p2048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2" y="1295983"/>
            <a:ext cx="7917735" cy="553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04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2.5D </a:t>
            </a:r>
            <a:r>
              <a:rPr lang="en-US" dirty="0" err="1" smtClean="0"/>
              <a:t>vs</a:t>
            </a:r>
            <a:r>
              <a:rPr lang="en-US" dirty="0" smtClean="0"/>
              <a:t> 2D LU</a:t>
            </a:r>
            <a:br>
              <a:rPr lang="en-US" dirty="0" smtClean="0"/>
            </a:br>
            <a:r>
              <a:rPr lang="en-US" dirty="0" smtClean="0"/>
              <a:t>With and Without Pivoting</a:t>
            </a:r>
            <a:endParaRPr lang="en-US" dirty="0"/>
          </a:p>
        </p:txBody>
      </p:sp>
      <p:pic>
        <p:nvPicPr>
          <p:cNvPr id="4" name="Content Placeholder 3" descr="lu_pvt_ct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57" r="-13557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26899" y="6248400"/>
            <a:ext cx="8183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Thm</a:t>
            </a:r>
            <a:r>
              <a:rPr lang="en-US" sz="2000" dirty="0" smtClean="0"/>
              <a:t>: Perfect Strong Scaling impossible, because  Latency*Bandwidth = </a:t>
            </a:r>
            <a:r>
              <a:rPr lang="en-US" sz="2000" dirty="0" err="1" smtClean="0"/>
              <a:t>Ω</a:t>
            </a:r>
            <a:r>
              <a:rPr lang="en-US" sz="2000" dirty="0" smtClean="0"/>
              <a:t>(n</a:t>
            </a:r>
            <a:r>
              <a:rPr lang="en-US" sz="2400" baseline="30000" dirty="0" smtClean="0"/>
              <a:t>2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26884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1" y="306388"/>
            <a:ext cx="9149267" cy="435504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charset="0"/>
              </a:rPr>
              <a:t>Other CA </a:t>
            </a:r>
            <a:r>
              <a:rPr lang="en-US" sz="3200" dirty="0" smtClean="0">
                <a:latin typeface="Arial" charset="0"/>
              </a:rPr>
              <a:t>algorithms</a:t>
            </a:r>
            <a:endParaRPr lang="en-US" sz="3200" dirty="0">
              <a:latin typeface="Arial" charset="0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0" y="787400"/>
            <a:ext cx="9372600" cy="5835957"/>
          </a:xfrm>
        </p:spPr>
        <p:txBody>
          <a:bodyPr>
            <a:normAutofit fontScale="85000" lnSpcReduction="10000"/>
          </a:bodyPr>
          <a:lstStyle/>
          <a:p>
            <a:r>
              <a:rPr lang="en-US" sz="3100" dirty="0" smtClean="0">
                <a:latin typeface="Arial" charset="0"/>
              </a:rPr>
              <a:t>Need for pivoting arises beyond LU, in QR</a:t>
            </a:r>
          </a:p>
          <a:p>
            <a:pPr lvl="1"/>
            <a:r>
              <a:rPr lang="en-US" dirty="0" smtClean="0">
                <a:latin typeface="Arial" charset="0"/>
              </a:rPr>
              <a:t>Choose permutation P so that leading columns of A*P = Q*R span column space of A – Rank Revealing QR (RRQR)</a:t>
            </a:r>
          </a:p>
          <a:p>
            <a:pPr lvl="1"/>
            <a:r>
              <a:rPr lang="en-US" dirty="0" smtClean="0">
                <a:latin typeface="Arial" charset="0"/>
              </a:rPr>
              <a:t>Usual approach like Partial Pivotin</a:t>
            </a:r>
            <a:r>
              <a:rPr lang="en-US" sz="2100" dirty="0" smtClean="0">
                <a:latin typeface="Arial" charset="0"/>
              </a:rPr>
              <a:t>g</a:t>
            </a:r>
          </a:p>
          <a:p>
            <a:pPr lvl="2"/>
            <a:r>
              <a:rPr lang="en-US" dirty="0" smtClean="0">
                <a:latin typeface="Arial" charset="0"/>
              </a:rPr>
              <a:t>Put longest column first, update rest of matrix, repeat</a:t>
            </a:r>
          </a:p>
          <a:p>
            <a:pPr lvl="2"/>
            <a:r>
              <a:rPr lang="en-US" dirty="0" smtClean="0">
                <a:latin typeface="Arial" charset="0"/>
              </a:rPr>
              <a:t>Hard to do using BLAS3 at all, let alone hit lower bound</a:t>
            </a:r>
          </a:p>
          <a:p>
            <a:pPr lvl="1"/>
            <a:r>
              <a:rPr lang="en-US" dirty="0" smtClean="0">
                <a:latin typeface="Arial" charset="0"/>
              </a:rPr>
              <a:t>Use Tournament Pivoting</a:t>
            </a:r>
          </a:p>
          <a:p>
            <a:pPr lvl="2"/>
            <a:r>
              <a:rPr lang="en-US" dirty="0" smtClean="0">
                <a:latin typeface="Arial" charset="0"/>
              </a:rPr>
              <a:t>Each round of tournament selects best b columns from                       two groups of b columns, either using usual approach                                or something better (</a:t>
            </a:r>
            <a:r>
              <a:rPr lang="en-US" dirty="0" err="1" smtClean="0">
                <a:latin typeface="Arial" charset="0"/>
              </a:rPr>
              <a:t>Gu</a:t>
            </a:r>
            <a:r>
              <a:rPr lang="en-US" dirty="0" smtClean="0">
                <a:latin typeface="Arial" charset="0"/>
              </a:rPr>
              <a:t>/</a:t>
            </a:r>
            <a:r>
              <a:rPr lang="en-US" dirty="0" err="1" smtClean="0">
                <a:latin typeface="Arial" charset="0"/>
              </a:rPr>
              <a:t>Eisenstat</a:t>
            </a:r>
            <a:r>
              <a:rPr lang="en-US" dirty="0" smtClean="0">
                <a:latin typeface="Arial" charset="0"/>
              </a:rPr>
              <a:t>)</a:t>
            </a:r>
          </a:p>
          <a:p>
            <a:pPr lvl="2"/>
            <a:r>
              <a:rPr lang="en-US" dirty="0" err="1" smtClean="0">
                <a:latin typeface="Arial" charset="0"/>
              </a:rPr>
              <a:t>Thm</a:t>
            </a:r>
            <a:r>
              <a:rPr lang="en-US" dirty="0" smtClean="0">
                <a:latin typeface="Arial" charset="0"/>
              </a:rPr>
              <a:t>: This approach ``reveals the rank’’ of A in the sense that              the leading </a:t>
            </a:r>
            <a:r>
              <a:rPr lang="en-US" dirty="0" err="1" smtClean="0">
                <a:latin typeface="Arial" charset="0"/>
              </a:rPr>
              <a:t>rxr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submatrix</a:t>
            </a:r>
            <a:r>
              <a:rPr lang="en-US" dirty="0" smtClean="0">
                <a:latin typeface="Arial" charset="0"/>
              </a:rPr>
              <a:t> of R has singular values “near” the         largest r singular values of A; ditto for trailing </a:t>
            </a:r>
            <a:r>
              <a:rPr lang="en-US" dirty="0" err="1" smtClean="0">
                <a:latin typeface="Arial" charset="0"/>
              </a:rPr>
              <a:t>submatrix</a:t>
            </a:r>
            <a:endParaRPr lang="en-US" dirty="0" smtClean="0">
              <a:latin typeface="Arial" charset="0"/>
            </a:endParaRPr>
          </a:p>
          <a:p>
            <a:pPr lvl="1"/>
            <a:r>
              <a:rPr lang="en-US" dirty="0" smtClean="0">
                <a:latin typeface="Arial" charset="0"/>
              </a:rPr>
              <a:t>Idea extends to other pivoting schemes</a:t>
            </a:r>
          </a:p>
          <a:p>
            <a:pPr lvl="2"/>
            <a:r>
              <a:rPr lang="en-US" dirty="0" err="1" smtClean="0">
                <a:latin typeface="Arial" charset="0"/>
              </a:rPr>
              <a:t>Cholesky</a:t>
            </a:r>
            <a:r>
              <a:rPr lang="en-US" dirty="0" smtClean="0">
                <a:latin typeface="Arial" charset="0"/>
              </a:rPr>
              <a:t> with diagonal pivoting</a:t>
            </a:r>
          </a:p>
          <a:p>
            <a:pPr lvl="2"/>
            <a:r>
              <a:rPr lang="en-US" dirty="0" smtClean="0">
                <a:latin typeface="Arial" charset="0"/>
              </a:rPr>
              <a:t>LU with complete pivoting</a:t>
            </a:r>
          </a:p>
          <a:p>
            <a:pPr lvl="2"/>
            <a:r>
              <a:rPr lang="en-US" dirty="0" smtClean="0">
                <a:latin typeface="Arial" charset="0"/>
              </a:rPr>
              <a:t>LDL</a:t>
            </a:r>
            <a:r>
              <a:rPr lang="en-US" sz="2000" baseline="30000" dirty="0" smtClean="0">
                <a:latin typeface="Arial" charset="0"/>
              </a:rPr>
              <a:t>T</a:t>
            </a:r>
            <a:r>
              <a:rPr lang="en-US" dirty="0" smtClean="0">
                <a:latin typeface="Arial" charset="0"/>
              </a:rPr>
              <a:t> with complete pivoting  </a:t>
            </a:r>
          </a:p>
          <a:p>
            <a:pPr lvl="1"/>
            <a:endParaRPr lang="en-US" dirty="0">
              <a:latin typeface="Arial" charset="0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fld id="{0006FF65-43EA-7C4B-B4AE-7D66B47E3273}" type="slidenum">
              <a:rPr lang="en-US" sz="1400" b="0">
                <a:solidFill>
                  <a:schemeClr val="tx1"/>
                </a:solidFill>
                <a:latin typeface="Helvetica" charset="0"/>
              </a:rPr>
              <a:pPr/>
              <a:t>53</a:t>
            </a:fld>
            <a:endParaRPr lang="en-US" sz="1400" b="0">
              <a:solidFill>
                <a:schemeClr val="tx1"/>
              </a:solidFill>
              <a:latin typeface="Helvetica" charset="0"/>
            </a:endParaRPr>
          </a:p>
        </p:txBody>
      </p:sp>
      <p:sp>
        <p:nvSpPr>
          <p:cNvPr id="33796" name="Rectangle 18"/>
          <p:cNvSpPr>
            <a:spLocks noChangeArrowheads="1"/>
          </p:cNvSpPr>
          <p:nvPr/>
        </p:nvSpPr>
        <p:spPr bwMode="auto">
          <a:xfrm rot="5400000">
            <a:off x="9870282" y="3863182"/>
            <a:ext cx="271463" cy="984251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cxnSp>
        <p:nvCxnSpPr>
          <p:cNvPr id="33797" name="Straight Connector 19"/>
          <p:cNvCxnSpPr>
            <a:cxnSpLocks noChangeShapeType="1"/>
          </p:cNvCxnSpPr>
          <p:nvPr/>
        </p:nvCxnSpPr>
        <p:spPr bwMode="auto">
          <a:xfrm rot="5400000">
            <a:off x="9871077" y="3863976"/>
            <a:ext cx="271463" cy="271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" name="Group 28"/>
          <p:cNvGrpSpPr>
            <a:grpSpLocks/>
          </p:cNvGrpSpPr>
          <p:nvPr/>
        </p:nvGrpSpPr>
        <p:grpSpPr bwMode="auto">
          <a:xfrm>
            <a:off x="8355013" y="2023251"/>
            <a:ext cx="636587" cy="4122738"/>
            <a:chOff x="8313059" y="1970468"/>
            <a:chExt cx="637758" cy="4122690"/>
          </a:xfrm>
        </p:grpSpPr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 rot="-5400000">
              <a:off x="8077519" y="5219860"/>
              <a:ext cx="1108838" cy="63775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cxnSp>
          <p:nvCxnSpPr>
            <p:cNvPr id="11" name="Straight Connector 9"/>
            <p:cNvCxnSpPr>
              <a:cxnSpLocks noChangeShapeType="1"/>
              <a:stCxn id="10" idx="1"/>
              <a:endCxn id="10" idx="3"/>
            </p:cNvCxnSpPr>
            <p:nvPr/>
          </p:nvCxnSpPr>
          <p:spPr bwMode="auto">
            <a:xfrm rot="5400000" flipH="1">
              <a:off x="8077519" y="5538739"/>
              <a:ext cx="11088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Connector 10"/>
            <p:cNvCxnSpPr>
              <a:cxnSpLocks noChangeShapeType="1"/>
            </p:cNvCxnSpPr>
            <p:nvPr/>
          </p:nvCxnSpPr>
          <p:spPr bwMode="auto">
            <a:xfrm rot="5400000" flipH="1">
              <a:off x="8234636" y="5538739"/>
              <a:ext cx="11088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Connector 11"/>
            <p:cNvCxnSpPr>
              <a:cxnSpLocks noChangeShapeType="1"/>
            </p:cNvCxnSpPr>
            <p:nvPr/>
          </p:nvCxnSpPr>
          <p:spPr bwMode="auto">
            <a:xfrm rot="5400000" flipH="1">
              <a:off x="7920401" y="5538739"/>
              <a:ext cx="11088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4" name="Group 16"/>
            <p:cNvGrpSpPr>
              <a:grpSpLocks/>
            </p:cNvGrpSpPr>
            <p:nvPr/>
          </p:nvGrpSpPr>
          <p:grpSpPr bwMode="auto">
            <a:xfrm rot="-5400000">
              <a:off x="8368230" y="4686388"/>
              <a:ext cx="192283" cy="224114"/>
              <a:chOff x="1814287" y="5546924"/>
              <a:chExt cx="217713" cy="262673"/>
            </a:xfrm>
          </p:grpSpPr>
          <p:cxnSp>
            <p:nvCxnSpPr>
              <p:cNvPr id="24" name="Straight Arrow Connector 13"/>
              <p:cNvCxnSpPr>
                <a:cxnSpLocks noChangeShapeType="1"/>
              </p:cNvCxnSpPr>
              <p:nvPr/>
            </p:nvCxnSpPr>
            <p:spPr bwMode="auto">
              <a:xfrm>
                <a:off x="1814287" y="5546924"/>
                <a:ext cx="217713" cy="99786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" name="Straight Arrow Connector 14"/>
              <p:cNvCxnSpPr>
                <a:cxnSpLocks noChangeShapeType="1"/>
              </p:cNvCxnSpPr>
              <p:nvPr/>
            </p:nvCxnSpPr>
            <p:spPr bwMode="auto">
              <a:xfrm flipV="1">
                <a:off x="1814287" y="5720697"/>
                <a:ext cx="217713" cy="889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5" name="Group 17"/>
            <p:cNvGrpSpPr>
              <a:grpSpLocks/>
            </p:cNvGrpSpPr>
            <p:nvPr/>
          </p:nvGrpSpPr>
          <p:grpSpPr bwMode="auto">
            <a:xfrm rot="-5400000">
              <a:off x="8692914" y="4692798"/>
              <a:ext cx="192283" cy="224114"/>
              <a:chOff x="1814287" y="5546924"/>
              <a:chExt cx="217713" cy="262673"/>
            </a:xfrm>
          </p:grpSpPr>
          <p:cxnSp>
            <p:nvCxnSpPr>
              <p:cNvPr id="22" name="Straight Arrow Connector 18"/>
              <p:cNvCxnSpPr>
                <a:cxnSpLocks noChangeShapeType="1"/>
              </p:cNvCxnSpPr>
              <p:nvPr/>
            </p:nvCxnSpPr>
            <p:spPr bwMode="auto">
              <a:xfrm>
                <a:off x="1814287" y="5546924"/>
                <a:ext cx="217713" cy="99786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" name="Straight Arrow Connector 19"/>
              <p:cNvCxnSpPr>
                <a:cxnSpLocks noChangeShapeType="1"/>
              </p:cNvCxnSpPr>
              <p:nvPr/>
            </p:nvCxnSpPr>
            <p:spPr bwMode="auto">
              <a:xfrm flipV="1">
                <a:off x="1814287" y="5720697"/>
                <a:ext cx="217713" cy="889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6" name="Group 20"/>
            <p:cNvGrpSpPr>
              <a:grpSpLocks/>
            </p:cNvGrpSpPr>
            <p:nvPr/>
          </p:nvGrpSpPr>
          <p:grpSpPr bwMode="auto">
            <a:xfrm rot="-5400000">
              <a:off x="8540844" y="3144793"/>
              <a:ext cx="192283" cy="275630"/>
              <a:chOff x="1814287" y="5516734"/>
              <a:chExt cx="217713" cy="323052"/>
            </a:xfrm>
          </p:grpSpPr>
          <p:cxnSp>
            <p:nvCxnSpPr>
              <p:cNvPr id="20" name="Straight Arrow Connector 21"/>
              <p:cNvCxnSpPr>
                <a:cxnSpLocks noChangeShapeType="1"/>
              </p:cNvCxnSpPr>
              <p:nvPr/>
            </p:nvCxnSpPr>
            <p:spPr bwMode="auto">
              <a:xfrm>
                <a:off x="1814287" y="5516734"/>
                <a:ext cx="217713" cy="99786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" name="Straight Arrow Connector 22"/>
              <p:cNvCxnSpPr>
                <a:cxnSpLocks noChangeShapeType="1"/>
              </p:cNvCxnSpPr>
              <p:nvPr/>
            </p:nvCxnSpPr>
            <p:spPr bwMode="auto">
              <a:xfrm flipV="1">
                <a:off x="1814287" y="5750886"/>
                <a:ext cx="217713" cy="889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7" name="Rectangle 23"/>
            <p:cNvSpPr>
              <a:spLocks noChangeArrowheads="1"/>
            </p:cNvSpPr>
            <p:nvPr/>
          </p:nvSpPr>
          <p:spPr bwMode="auto">
            <a:xfrm rot="-5400000">
              <a:off x="8245085" y="3943845"/>
              <a:ext cx="1108838" cy="1517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8" name="Rectangle 24"/>
            <p:cNvSpPr>
              <a:spLocks noChangeArrowheads="1"/>
            </p:cNvSpPr>
            <p:nvPr/>
          </p:nvSpPr>
          <p:spPr bwMode="auto">
            <a:xfrm rot="-5400000">
              <a:off x="7899504" y="3943845"/>
              <a:ext cx="1108838" cy="1517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9" name="Rectangle 25"/>
            <p:cNvSpPr>
              <a:spLocks noChangeArrowheads="1"/>
            </p:cNvSpPr>
            <p:nvPr/>
          </p:nvSpPr>
          <p:spPr bwMode="auto">
            <a:xfrm rot="-5400000">
              <a:off x="8081389" y="2449037"/>
              <a:ext cx="1108838" cy="1517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8200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Communication Lower Bounds for </a:t>
            </a:r>
            <a:r>
              <a:rPr lang="en-US" dirty="0" err="1" smtClean="0"/>
              <a:t>Strassen</a:t>
            </a:r>
            <a:r>
              <a:rPr lang="en-US" dirty="0" smtClean="0"/>
              <a:t>-like </a:t>
            </a:r>
            <a:r>
              <a:rPr lang="en-US" dirty="0" err="1" smtClean="0"/>
              <a:t>matmul</a:t>
            </a:r>
            <a:r>
              <a:rPr lang="en-US" dirty="0" smtClean="0"/>
              <a:t>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1"/>
            <a:ext cx="87630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Proof: graph expansion (different from classical </a:t>
            </a:r>
            <a:r>
              <a:rPr lang="en-US" sz="2800" dirty="0" err="1" smtClean="0"/>
              <a:t>matmul</a:t>
            </a:r>
            <a:r>
              <a:rPr lang="en-US" sz="2800" dirty="0" smtClean="0"/>
              <a:t>)</a:t>
            </a:r>
          </a:p>
          <a:p>
            <a:pPr lvl="1"/>
            <a:r>
              <a:rPr lang="en-US" sz="2400" dirty="0" err="1" smtClean="0"/>
              <a:t>Strassen</a:t>
            </a:r>
            <a:r>
              <a:rPr lang="en-US" sz="2400" dirty="0" smtClean="0"/>
              <a:t>-like: DAG must be “regular” and connected</a:t>
            </a:r>
          </a:p>
          <a:p>
            <a:r>
              <a:rPr lang="en-US" sz="2800" dirty="0" smtClean="0"/>
              <a:t>Extends up to M = n</a:t>
            </a:r>
            <a:r>
              <a:rPr lang="en-US" baseline="30000" dirty="0" smtClean="0"/>
              <a:t>2</a:t>
            </a:r>
            <a:r>
              <a:rPr lang="en-US" sz="2800" dirty="0" smtClean="0"/>
              <a:t> / p</a:t>
            </a:r>
            <a:r>
              <a:rPr lang="en-US" baseline="30000" dirty="0" smtClean="0"/>
              <a:t>2/</a:t>
            </a:r>
            <a:r>
              <a:rPr lang="en-US" baseline="30000" dirty="0" err="1" smtClean="0"/>
              <a:t>ω</a:t>
            </a:r>
            <a:endParaRPr lang="en-US" baseline="30000" dirty="0" smtClean="0"/>
          </a:p>
          <a:p>
            <a:r>
              <a:rPr lang="en-US" sz="2800" dirty="0" smtClean="0">
                <a:solidFill>
                  <a:srgbClr val="0824F2"/>
                </a:solidFill>
              </a:rPr>
              <a:t>Best Paper Prize (SPAA’11), Ballard, D., Holtz, Schwartz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824F2"/>
                </a:solidFill>
              </a:rPr>
              <a:t>        appeared in JACM</a:t>
            </a:r>
            <a:endParaRPr lang="en-US" sz="2400" dirty="0" smtClean="0">
              <a:solidFill>
                <a:srgbClr val="0824F2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Is the lower bound attainable?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6027" y="1676400"/>
            <a:ext cx="2434964" cy="20005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Classical </a:t>
            </a:r>
          </a:p>
          <a:p>
            <a:pPr algn="ctr"/>
            <a:r>
              <a:rPr lang="en-US" sz="2400" dirty="0" smtClean="0"/>
              <a:t>O(n</a:t>
            </a:r>
            <a:r>
              <a:rPr lang="en-US" sz="2800" baseline="30000" dirty="0" smtClean="0">
                <a:solidFill>
                  <a:srgbClr val="FF0000"/>
                </a:solidFill>
              </a:rPr>
              <a:t>3</a:t>
            </a:r>
            <a:r>
              <a:rPr lang="en-US" sz="2400" dirty="0" smtClean="0"/>
              <a:t>) </a:t>
            </a:r>
            <a:r>
              <a:rPr lang="en-US" sz="2400" dirty="0" err="1" smtClean="0"/>
              <a:t>matmul</a:t>
            </a:r>
            <a:r>
              <a:rPr lang="en-US" sz="2400" dirty="0" smtClean="0"/>
              <a:t>:</a:t>
            </a:r>
          </a:p>
          <a:p>
            <a:endParaRPr lang="en-US" sz="2400" dirty="0"/>
          </a:p>
          <a:p>
            <a:r>
              <a:rPr lang="en-US" sz="2400" dirty="0" smtClean="0"/>
              <a:t>#</a:t>
            </a:r>
            <a:r>
              <a:rPr lang="en-US" sz="2400" dirty="0" err="1" smtClean="0"/>
              <a:t>words_moved</a:t>
            </a:r>
            <a:r>
              <a:rPr lang="en-US" sz="2400" dirty="0" smtClean="0"/>
              <a:t> =</a:t>
            </a:r>
          </a:p>
          <a:p>
            <a:r>
              <a:rPr lang="en-US" sz="2400" dirty="0" err="1" smtClean="0"/>
              <a:t>Ω</a:t>
            </a:r>
            <a:r>
              <a:rPr lang="en-US" sz="2400" dirty="0" smtClean="0"/>
              <a:t> (M(n/M</a:t>
            </a:r>
            <a:r>
              <a:rPr lang="en-US" sz="2800" baseline="30000" dirty="0" smtClean="0"/>
              <a:t>1/2</a:t>
            </a:r>
            <a:r>
              <a:rPr lang="en-US" sz="2400" dirty="0" smtClean="0"/>
              <a:t>)</a:t>
            </a:r>
            <a:r>
              <a:rPr lang="en-US" sz="2800" baseline="30000" dirty="0" smtClean="0">
                <a:solidFill>
                  <a:srgbClr val="FF0000"/>
                </a:solidFill>
              </a:rPr>
              <a:t>3</a:t>
            </a:r>
            <a:r>
              <a:rPr lang="en-US" sz="2800" dirty="0" smtClean="0"/>
              <a:t>/P)</a:t>
            </a:r>
            <a:endParaRPr lang="en-US" sz="2800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3301620" y="1676400"/>
            <a:ext cx="2602578" cy="20005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/>
              <a:t>Strassen’s</a:t>
            </a:r>
            <a:r>
              <a:rPr lang="en-US" sz="2400" dirty="0" smtClean="0"/>
              <a:t> </a:t>
            </a:r>
          </a:p>
          <a:p>
            <a:pPr algn="ctr"/>
            <a:r>
              <a:rPr lang="en-US" sz="2400" dirty="0" smtClean="0"/>
              <a:t>O(n</a:t>
            </a:r>
            <a:r>
              <a:rPr lang="en-US" sz="2800" baseline="30000" dirty="0" smtClean="0">
                <a:solidFill>
                  <a:srgbClr val="FF0000"/>
                </a:solidFill>
              </a:rPr>
              <a:t>lg7</a:t>
            </a:r>
            <a:r>
              <a:rPr lang="en-US" sz="2400" dirty="0" smtClean="0"/>
              <a:t>) </a:t>
            </a:r>
            <a:r>
              <a:rPr lang="en-US" sz="2400" dirty="0" err="1" smtClean="0"/>
              <a:t>matmul</a:t>
            </a:r>
            <a:r>
              <a:rPr lang="en-US" sz="2400" dirty="0" smtClean="0"/>
              <a:t>: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#</a:t>
            </a:r>
            <a:r>
              <a:rPr lang="en-US" sz="2400" dirty="0" err="1" smtClean="0"/>
              <a:t>words_moved</a:t>
            </a:r>
            <a:r>
              <a:rPr lang="en-US" sz="2400" dirty="0" smtClean="0"/>
              <a:t> =</a:t>
            </a:r>
          </a:p>
          <a:p>
            <a:pPr algn="ctr"/>
            <a:r>
              <a:rPr lang="en-US" sz="2400" dirty="0" err="1" smtClean="0"/>
              <a:t>Ω</a:t>
            </a:r>
            <a:r>
              <a:rPr lang="en-US" sz="2400" dirty="0" smtClean="0"/>
              <a:t> (M(n/M</a:t>
            </a:r>
            <a:r>
              <a:rPr lang="en-US" sz="2800" baseline="30000" dirty="0" smtClean="0"/>
              <a:t>1/2</a:t>
            </a:r>
            <a:r>
              <a:rPr lang="en-US" sz="2400" dirty="0" smtClean="0"/>
              <a:t>)</a:t>
            </a:r>
            <a:r>
              <a:rPr lang="en-US" sz="2800" baseline="30000" dirty="0" smtClean="0">
                <a:solidFill>
                  <a:srgbClr val="FF0000"/>
                </a:solidFill>
              </a:rPr>
              <a:t>lg7</a:t>
            </a:r>
            <a:r>
              <a:rPr lang="en-US" sz="2800" dirty="0" smtClean="0">
                <a:solidFill>
                  <a:srgbClr val="000000"/>
                </a:solidFill>
              </a:rPr>
              <a:t>/P</a:t>
            </a:r>
            <a:r>
              <a:rPr lang="en-US" sz="2800" dirty="0" smtClean="0"/>
              <a:t>)</a:t>
            </a:r>
            <a:endParaRPr lang="en-US" sz="2800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6182151" y="1676400"/>
            <a:ext cx="2480316" cy="20005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/>
              <a:t>Strassen</a:t>
            </a:r>
            <a:r>
              <a:rPr lang="en-US" sz="2400" dirty="0" smtClean="0"/>
              <a:t>-like </a:t>
            </a:r>
          </a:p>
          <a:p>
            <a:pPr algn="ctr"/>
            <a:r>
              <a:rPr lang="en-US" sz="2400" dirty="0" smtClean="0"/>
              <a:t>O(</a:t>
            </a:r>
            <a:r>
              <a:rPr lang="en-US" sz="2400" dirty="0" err="1" smtClean="0"/>
              <a:t>n</a:t>
            </a:r>
            <a:r>
              <a:rPr lang="en-US" sz="2800" baseline="30000" dirty="0" err="1" smtClean="0">
                <a:solidFill>
                  <a:srgbClr val="FF0000"/>
                </a:solidFill>
              </a:rPr>
              <a:t>ω</a:t>
            </a:r>
            <a:r>
              <a:rPr lang="en-US" sz="2400" dirty="0" smtClean="0"/>
              <a:t>) </a:t>
            </a:r>
            <a:r>
              <a:rPr lang="en-US" sz="2400" dirty="0" err="1" smtClean="0"/>
              <a:t>matmul</a:t>
            </a:r>
            <a:r>
              <a:rPr lang="en-US" sz="2400" dirty="0" smtClean="0"/>
              <a:t>: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#</a:t>
            </a:r>
            <a:r>
              <a:rPr lang="en-US" sz="2400" dirty="0" err="1" smtClean="0"/>
              <a:t>words_moved</a:t>
            </a:r>
            <a:r>
              <a:rPr lang="en-US" sz="2400" dirty="0" smtClean="0"/>
              <a:t> =</a:t>
            </a:r>
          </a:p>
          <a:p>
            <a:pPr algn="ctr"/>
            <a:r>
              <a:rPr lang="en-US" sz="2400" dirty="0" err="1" smtClean="0"/>
              <a:t>Ω</a:t>
            </a:r>
            <a:r>
              <a:rPr lang="en-US" sz="2400" dirty="0" smtClean="0"/>
              <a:t> (M(n/M</a:t>
            </a:r>
            <a:r>
              <a:rPr lang="en-US" sz="2800" baseline="30000" dirty="0" smtClean="0"/>
              <a:t>1/2</a:t>
            </a:r>
            <a:r>
              <a:rPr lang="en-US" sz="2400" dirty="0" smtClean="0"/>
              <a:t>)</a:t>
            </a:r>
            <a:r>
              <a:rPr lang="en-US" sz="2800" baseline="30000" dirty="0" err="1" smtClean="0">
                <a:solidFill>
                  <a:srgbClr val="FF0000"/>
                </a:solidFill>
              </a:rPr>
              <a:t>ω</a:t>
            </a:r>
            <a:r>
              <a:rPr lang="en-US" sz="2800" dirty="0" smtClean="0">
                <a:solidFill>
                  <a:srgbClr val="000000"/>
                </a:solidFill>
              </a:rPr>
              <a:t>/P</a:t>
            </a:r>
            <a:r>
              <a:rPr lang="en-US" sz="2800" dirty="0" smtClean="0"/>
              <a:t>)</a:t>
            </a:r>
            <a:endParaRPr lang="en-US" sz="2800" baseline="30000" dirty="0"/>
          </a:p>
        </p:txBody>
      </p:sp>
    </p:spTree>
    <p:extLst>
      <p:ext uri="{BB962C8B-B14F-4D97-AF65-F5344CB8AC3E}">
        <p14:creationId xmlns:p14="http://schemas.microsoft.com/office/powerpoint/2010/main" val="3310219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3965" y="789702"/>
            <a:ext cx="801177" cy="637333"/>
          </a:xfrm>
        </p:spPr>
        <p:txBody>
          <a:bodyPr>
            <a:noAutofit/>
          </a:bodyPr>
          <a:lstStyle/>
          <a:p>
            <a:r>
              <a:rPr lang="en-US" sz="2800" dirty="0" smtClean="0"/>
              <a:t>vs.             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76200" y="3581390"/>
            <a:ext cx="4267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0" dirty="0" smtClean="0">
                <a:solidFill>
                  <a:prstClr val="black"/>
                </a:solidFill>
                <a:latin typeface="Calibri"/>
                <a:cs typeface="+mn-cs"/>
              </a:rPr>
              <a:t>Runs all 7 multiplies in 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parallel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0" dirty="0" smtClean="0">
                <a:solidFill>
                  <a:prstClr val="black"/>
                </a:solidFill>
                <a:latin typeface="Calibri"/>
                <a:cs typeface="+mn-cs"/>
              </a:rPr>
              <a:t>Each on P/7 processors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0" dirty="0" smtClean="0">
                <a:solidFill>
                  <a:prstClr val="black"/>
                </a:solidFill>
                <a:latin typeface="Calibri"/>
                <a:cs typeface="+mn-cs"/>
              </a:rPr>
              <a:t>Needs 7/4 as much memory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53000" y="3581390"/>
            <a:ext cx="4648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0" dirty="0" smtClean="0">
                <a:solidFill>
                  <a:prstClr val="black"/>
                </a:solidFill>
                <a:latin typeface="Calibri"/>
                <a:cs typeface="+mn-cs"/>
              </a:rPr>
              <a:t>Runs all 7 multiplies 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sequentially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0" dirty="0" smtClean="0">
                <a:solidFill>
                  <a:prstClr val="black"/>
                </a:solidFill>
                <a:latin typeface="Calibri"/>
                <a:cs typeface="+mn-cs"/>
              </a:rPr>
              <a:t>Each on all P processors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0" dirty="0">
                <a:solidFill>
                  <a:prstClr val="black"/>
                </a:solidFill>
                <a:latin typeface="Calibri"/>
                <a:cs typeface="+mn-cs"/>
              </a:rPr>
              <a:t>N</a:t>
            </a:r>
            <a:r>
              <a:rPr lang="en-US" sz="2400" b="0" dirty="0" smtClean="0">
                <a:solidFill>
                  <a:prstClr val="black"/>
                </a:solidFill>
                <a:latin typeface="Calibri"/>
                <a:cs typeface="+mn-cs"/>
              </a:rPr>
              <a:t>eeds 1/4 as much memory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0601" y="4838060"/>
            <a:ext cx="4428671" cy="1938992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0" dirty="0">
                <a:solidFill>
                  <a:prstClr val="black"/>
                </a:solidFill>
                <a:latin typeface="Calibri"/>
              </a:rPr>
              <a:t>CAPS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   If</a:t>
            </a:r>
            <a:r>
              <a:rPr lang="en-US" sz="2400" b="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sz="2400" b="0" dirty="0" err="1" smtClean="0">
                <a:solidFill>
                  <a:prstClr val="black"/>
                </a:solidFill>
                <a:latin typeface="Calibri"/>
                <a:cs typeface="+mn-cs"/>
              </a:rPr>
              <a:t>EnoughMemory</a:t>
            </a:r>
            <a:r>
              <a:rPr lang="en-US" sz="2400" b="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and</a:t>
            </a:r>
            <a:r>
              <a:rPr lang="en-US" sz="2400" b="0" dirty="0" smtClean="0">
                <a:solidFill>
                  <a:prstClr val="black"/>
                </a:solidFill>
                <a:latin typeface="Calibri"/>
                <a:cs typeface="+mn-cs"/>
              </a:rPr>
              <a:t> P </a:t>
            </a:r>
            <a:r>
              <a:rPr lang="en-US" sz="2400" b="0" dirty="0" smtClean="0">
                <a:solidFill>
                  <a:prstClr val="black"/>
                </a:solidFill>
                <a:latin typeface="Calibri"/>
                <a:cs typeface="+mn-cs"/>
                <a:sym typeface="Symbol"/>
              </a:rPr>
              <a:t></a:t>
            </a:r>
            <a:r>
              <a:rPr lang="en-US" sz="2400" b="0" dirty="0" smtClean="0">
                <a:solidFill>
                  <a:prstClr val="black"/>
                </a:solidFill>
                <a:latin typeface="Calibri"/>
                <a:cs typeface="+mn-cs"/>
              </a:rPr>
              <a:t> 7 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sz="2400" b="0" dirty="0" smtClean="0">
                <a:solidFill>
                  <a:prstClr val="black"/>
                </a:solidFill>
                <a:latin typeface="Calibri"/>
                <a:cs typeface="+mn-cs"/>
              </a:rPr>
              <a:t>       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then</a:t>
            </a:r>
            <a:r>
              <a:rPr lang="en-US" sz="2400" b="0" dirty="0" smtClean="0">
                <a:solidFill>
                  <a:prstClr val="black"/>
                </a:solidFill>
                <a:latin typeface="Calibri"/>
                <a:cs typeface="+mn-cs"/>
              </a:rPr>
              <a:t> BFS step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sz="2400" b="0" dirty="0" smtClean="0">
                <a:solidFill>
                  <a:prstClr val="black"/>
                </a:solidFill>
                <a:latin typeface="Calibri"/>
                <a:cs typeface="+mn-cs"/>
              </a:rPr>
              <a:t>       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else</a:t>
            </a:r>
            <a:r>
              <a:rPr lang="en-US" sz="2400" b="0" dirty="0" smtClean="0">
                <a:solidFill>
                  <a:prstClr val="black"/>
                </a:solidFill>
                <a:latin typeface="Calibri"/>
                <a:cs typeface="+mn-cs"/>
              </a:rPr>
              <a:t> DFS step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    end if</a:t>
            </a:r>
            <a:endParaRPr lang="en-US" sz="2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82" y="997534"/>
            <a:ext cx="8152780" cy="2550218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919163" y="381384"/>
            <a:ext cx="7110504" cy="380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63500" tIns="25400" rIns="63500" bIns="2540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pitchFamily="34" charset="0"/>
              </a:defRPr>
            </a:lvl2pPr>
            <a:lvl3pPr algn="l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pitchFamily="34" charset="0"/>
              </a:defRPr>
            </a:lvl3pPr>
            <a:lvl4pPr algn="l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pitchFamily="34" charset="0"/>
              </a:defRPr>
            </a:lvl4pPr>
            <a:lvl5pPr algn="l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pitchFamily="34" charset="0"/>
              </a:defRPr>
            </a:lvl5pPr>
            <a:lvl6pPr marL="457200" algn="l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pitchFamily="34" charset="0"/>
              </a:defRPr>
            </a:lvl6pPr>
            <a:lvl7pPr marL="914400" algn="l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pitchFamily="34" charset="0"/>
              </a:defRPr>
            </a:lvl7pPr>
            <a:lvl8pPr marL="1371600" algn="l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pitchFamily="34" charset="0"/>
              </a:defRPr>
            </a:lvl8pPr>
            <a:lvl9pPr marL="1828800" algn="l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pitchFamily="34" charset="0"/>
              </a:defRPr>
            </a:lvl9pPr>
          </a:lstStyle>
          <a:p>
            <a:r>
              <a:rPr lang="en-US" sz="2400" b="0" dirty="0" smtClean="0">
                <a:latin typeface="Arial" charset="0"/>
              </a:rPr>
              <a:t>Communication </a:t>
            </a:r>
            <a:r>
              <a:rPr lang="en-US" sz="2400" b="0" dirty="0">
                <a:latin typeface="Arial" charset="0"/>
              </a:rPr>
              <a:t>Avoiding </a:t>
            </a:r>
            <a:r>
              <a:rPr lang="en-US" sz="2400" b="0" dirty="0" smtClean="0">
                <a:latin typeface="Arial" charset="0"/>
              </a:rPr>
              <a:t>Parallel</a:t>
            </a:r>
            <a:r>
              <a:rPr lang="en-US" sz="2400" b="0" dirty="0">
                <a:latin typeface="Arial" charset="0"/>
              </a:rPr>
              <a:t> </a:t>
            </a:r>
            <a:r>
              <a:rPr lang="en-US" sz="2400" b="0" dirty="0" err="1" smtClean="0">
                <a:latin typeface="Arial" charset="0"/>
              </a:rPr>
              <a:t>Strassen</a:t>
            </a:r>
            <a:r>
              <a:rPr lang="en-US" sz="2400" b="0" dirty="0" smtClean="0">
                <a:latin typeface="Arial" charset="0"/>
              </a:rPr>
              <a:t> </a:t>
            </a:r>
            <a:r>
              <a:rPr lang="en-US" sz="2400" b="0" i="1" dirty="0">
                <a:latin typeface="Arial" charset="0"/>
              </a:rPr>
              <a:t>(CAPS)</a:t>
            </a:r>
            <a:endParaRPr lang="en-US" sz="1600" b="0" i="1" dirty="0"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1200" y="5029200"/>
            <a:ext cx="289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practice,  how to best interleave</a:t>
            </a:r>
          </a:p>
          <a:p>
            <a:r>
              <a:rPr lang="en-US" sz="2400" dirty="0" smtClean="0"/>
              <a:t>BFS and DFS is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 “tuning parameter”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8386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2429E1-B9F3-41B4-B2B6-A121E4BC8C07}" type="slidenum">
              <a:rPr lang="he-IL" smtClean="0"/>
              <a:pPr>
                <a:defRPr/>
              </a:pPr>
              <a:t>56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71" y="935987"/>
            <a:ext cx="8686800" cy="5785489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00500" y="309430"/>
            <a:ext cx="8212873" cy="64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3500" tIns="25400" rIns="63500" bIns="2540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pitchFamily="34" charset="0"/>
              </a:defRPr>
            </a:lvl2pPr>
            <a:lvl3pPr algn="l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pitchFamily="34" charset="0"/>
              </a:defRPr>
            </a:lvl3pPr>
            <a:lvl4pPr algn="l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pitchFamily="34" charset="0"/>
              </a:defRPr>
            </a:lvl4pPr>
            <a:lvl5pPr algn="l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pitchFamily="34" charset="0"/>
              </a:defRPr>
            </a:lvl5pPr>
            <a:lvl6pPr marL="457200" algn="l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pitchFamily="34" charset="0"/>
              </a:defRPr>
            </a:lvl6pPr>
            <a:lvl7pPr marL="914400" algn="l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pitchFamily="34" charset="0"/>
              </a:defRPr>
            </a:lvl7pPr>
            <a:lvl8pPr marL="1371600" algn="l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pitchFamily="34" charset="0"/>
              </a:defRPr>
            </a:lvl8pPr>
            <a:lvl9pPr marL="1828800" algn="l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2400" dirty="0"/>
              <a:t>Performance </a:t>
            </a:r>
            <a:r>
              <a:rPr lang="en-US" sz="2400" dirty="0" smtClean="0"/>
              <a:t>Benchmarking, Strong Scaling Plot</a:t>
            </a:r>
            <a:endParaRPr lang="en-US" sz="2400" dirty="0"/>
          </a:p>
          <a:p>
            <a:pPr algn="ctr"/>
            <a:r>
              <a:rPr lang="en-US" sz="2000" b="0" dirty="0" smtClean="0">
                <a:solidFill>
                  <a:schemeClr val="tx1"/>
                </a:solidFill>
              </a:rPr>
              <a:t>Franklin </a:t>
            </a:r>
            <a:r>
              <a:rPr lang="en-US" sz="2000" b="0" dirty="0">
                <a:solidFill>
                  <a:schemeClr val="tx1"/>
                </a:solidFill>
              </a:rPr>
              <a:t>(Cray XT4</a:t>
            </a:r>
            <a:r>
              <a:rPr lang="en-US" sz="2000" b="0" dirty="0" smtClean="0">
                <a:solidFill>
                  <a:schemeClr val="tx1"/>
                </a:solidFill>
              </a:rPr>
              <a:t>) n </a:t>
            </a:r>
            <a:r>
              <a:rPr lang="en-US" sz="2000" b="0" dirty="0">
                <a:solidFill>
                  <a:schemeClr val="tx1"/>
                </a:solidFill>
              </a:rPr>
              <a:t>= 94080</a:t>
            </a:r>
            <a:endParaRPr lang="en-US" sz="14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6182" y="5292437"/>
            <a:ext cx="50984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Speedups: 24%-184%</a:t>
            </a:r>
            <a:r>
              <a:rPr lang="en-US" dirty="0"/>
              <a:t/>
            </a:r>
            <a:br>
              <a:rPr lang="en-US" dirty="0"/>
            </a:br>
            <a:r>
              <a:rPr lang="en-US" sz="1400" b="0" dirty="0" smtClean="0"/>
              <a:t>(</a:t>
            </a:r>
            <a:r>
              <a:rPr lang="en-US" sz="1400" b="0" dirty="0"/>
              <a:t>over </a:t>
            </a:r>
            <a:r>
              <a:rPr lang="en-US" sz="1400" b="0" dirty="0" smtClean="0"/>
              <a:t>previous </a:t>
            </a:r>
            <a:r>
              <a:rPr lang="en-US" sz="1400" b="0" dirty="0" err="1" smtClean="0"/>
              <a:t>Strassen</a:t>
            </a:r>
            <a:r>
              <a:rPr lang="en-US" sz="1400" b="0" dirty="0"/>
              <a:t>-</a:t>
            </a:r>
            <a:r>
              <a:rPr lang="en-US" sz="1400" b="0" dirty="0" smtClean="0"/>
              <a:t>based algorithms)</a:t>
            </a:r>
            <a:endParaRPr lang="en-US" b="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3048000"/>
            <a:ext cx="6781800" cy="1446550"/>
          </a:xfrm>
          <a:prstGeom prst="rect">
            <a:avLst/>
          </a:prstGeom>
          <a:solidFill>
            <a:schemeClr val="bg1"/>
          </a:solidFill>
          <a:ln w="57150" cmpd="sng">
            <a:solidFill>
              <a:srgbClr val="0824F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4400" b="1" dirty="0" smtClean="0">
                <a:solidFill>
                  <a:srgbClr val="0000FF"/>
                </a:solidFill>
              </a:rPr>
              <a:t>Invited to appear as Research Highlight in CACM</a:t>
            </a:r>
            <a:endParaRPr lang="en-US" sz="8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732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about fast algorithms for the rest of linear algebra?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“Fast Matrix Multiplication is Stable”</a:t>
            </a:r>
          </a:p>
          <a:p>
            <a:pPr lvl="1"/>
            <a:r>
              <a:rPr lang="en-US" dirty="0" smtClean="0"/>
              <a:t>JD, I. </a:t>
            </a:r>
            <a:r>
              <a:rPr lang="en-US" dirty="0" err="1" smtClean="0"/>
              <a:t>Dumitriu</a:t>
            </a:r>
            <a:r>
              <a:rPr lang="en-US" dirty="0" smtClean="0"/>
              <a:t>, O. Holtz, R. Kleinberg (2007)</a:t>
            </a:r>
          </a:p>
          <a:p>
            <a:r>
              <a:rPr lang="en-US" dirty="0" smtClean="0"/>
              <a:t>“Fast Linear Algebra is Stable”</a:t>
            </a:r>
          </a:p>
          <a:p>
            <a:pPr lvl="1"/>
            <a:r>
              <a:rPr lang="en-US" dirty="0" smtClean="0"/>
              <a:t>JD, I. </a:t>
            </a:r>
            <a:r>
              <a:rPr lang="en-US" dirty="0" err="1" smtClean="0"/>
              <a:t>Dumitriu</a:t>
            </a:r>
            <a:r>
              <a:rPr lang="en-US" dirty="0" smtClean="0"/>
              <a:t>, O. Holtz (2007)</a:t>
            </a:r>
          </a:p>
          <a:p>
            <a:r>
              <a:rPr lang="en-US" dirty="0" smtClean="0"/>
              <a:t>“Sequential Communication Bounds for Fast Linear Algebra”</a:t>
            </a:r>
          </a:p>
          <a:p>
            <a:pPr lvl="1"/>
            <a:r>
              <a:rPr lang="en-US" dirty="0" smtClean="0"/>
              <a:t>G. Ballard, JD, O. Holtz, O. Schwartz (EECS-2012-36)</a:t>
            </a:r>
          </a:p>
          <a:p>
            <a:r>
              <a:rPr lang="en-US" dirty="0" smtClean="0"/>
              <a:t>Parallel communication bounds?</a:t>
            </a:r>
          </a:p>
          <a:p>
            <a:r>
              <a:rPr lang="en-US" dirty="0"/>
              <a:t>I</a:t>
            </a:r>
            <a:r>
              <a:rPr lang="en-US" dirty="0" smtClean="0"/>
              <a:t>mplementations?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175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Symmetric Band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76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Grey Ballard and Nick Knight</a:t>
            </a:r>
          </a:p>
          <a:p>
            <a:r>
              <a:rPr lang="en-US" dirty="0" smtClean="0"/>
              <a:t>A  </a:t>
            </a:r>
            <a:r>
              <a:rPr lang="en-US" dirty="0" smtClean="0">
                <a:sym typeface="Symbol"/>
              </a:rPr>
              <a:t> QAQ</a:t>
            </a:r>
            <a:r>
              <a:rPr lang="en-US" baseline="30000" dirty="0" smtClean="0">
                <a:sym typeface="Symbol"/>
              </a:rPr>
              <a:t>T </a:t>
            </a:r>
            <a:r>
              <a:rPr lang="en-US" dirty="0" smtClean="0">
                <a:sym typeface="Symbol"/>
              </a:rPr>
              <a:t>= T,  where </a:t>
            </a:r>
          </a:p>
          <a:p>
            <a:pPr lvl="1"/>
            <a:r>
              <a:rPr lang="en-US" dirty="0" smtClean="0">
                <a:sym typeface="Symbol"/>
              </a:rPr>
              <a:t>A=A</a:t>
            </a:r>
            <a:r>
              <a:rPr lang="en-US" baseline="30000" dirty="0" smtClean="0">
                <a:sym typeface="Symbol"/>
              </a:rPr>
              <a:t>T</a:t>
            </a:r>
            <a:r>
              <a:rPr lang="en-US" dirty="0" smtClean="0">
                <a:sym typeface="Symbol"/>
              </a:rPr>
              <a:t> is banded</a:t>
            </a:r>
          </a:p>
          <a:p>
            <a:pPr lvl="1"/>
            <a:r>
              <a:rPr lang="en-US" dirty="0" smtClean="0">
                <a:sym typeface="Symbol"/>
              </a:rPr>
              <a:t>T </a:t>
            </a:r>
            <a:r>
              <a:rPr lang="en-US" dirty="0" err="1" smtClean="0">
                <a:sym typeface="Symbol"/>
              </a:rPr>
              <a:t>tridiagonal</a:t>
            </a:r>
            <a:endParaRPr lang="en-US" dirty="0" smtClean="0">
              <a:sym typeface="Symbol"/>
            </a:endParaRPr>
          </a:p>
          <a:p>
            <a:pPr lvl="1"/>
            <a:r>
              <a:rPr lang="en-US" dirty="0" smtClean="0">
                <a:sym typeface="Symbol"/>
              </a:rPr>
              <a:t>Similar idea for SVD of a band matrix</a:t>
            </a:r>
          </a:p>
          <a:p>
            <a:r>
              <a:rPr lang="en-US" dirty="0" smtClean="0">
                <a:sym typeface="Symbol"/>
              </a:rPr>
              <a:t>Use alone, or as second phase when A is dense:</a:t>
            </a:r>
          </a:p>
          <a:p>
            <a:pPr lvl="1"/>
            <a:r>
              <a:rPr lang="en-US" dirty="0" smtClean="0">
                <a:sym typeface="Symbol"/>
              </a:rPr>
              <a:t>Dense  Banded  </a:t>
            </a:r>
            <a:r>
              <a:rPr lang="en-US" dirty="0" err="1" smtClean="0">
                <a:sym typeface="Symbol"/>
              </a:rPr>
              <a:t>Tridiagonal</a:t>
            </a:r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Implemented in LAPACK’s </a:t>
            </a:r>
            <a:r>
              <a:rPr lang="en-US" dirty="0" err="1" smtClean="0">
                <a:sym typeface="Symbol"/>
              </a:rPr>
              <a:t>sytrd</a:t>
            </a:r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Algorithm does not satisfy communication lower bound theorem for applying orthogonal transformations</a:t>
            </a:r>
          </a:p>
          <a:p>
            <a:pPr lvl="1"/>
            <a:r>
              <a:rPr lang="en-US" dirty="0" smtClean="0">
                <a:sym typeface="Symbol"/>
              </a:rPr>
              <a:t>It can communicate even less!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998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Conventional </a:t>
            </a:r>
            <a:r>
              <a:rPr lang="en-US" dirty="0" err="1" smtClean="0"/>
              <a:t>vs</a:t>
            </a:r>
            <a:r>
              <a:rPr lang="en-US" dirty="0" smtClean="0"/>
              <a:t> CA - SBR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84316" y="5029200"/>
            <a:ext cx="2116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Conventional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042229" y="4953000"/>
            <a:ext cx="3881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Communication-Avoiding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27829" y="5638801"/>
            <a:ext cx="85161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Many tuning parameters</a:t>
            </a:r>
          </a:p>
          <a:p>
            <a:r>
              <a:rPr lang="en-US" sz="2400" dirty="0" smtClean="0"/>
              <a:t>Right choices reduce #</a:t>
            </a:r>
            <a:r>
              <a:rPr lang="en-US" sz="2400" dirty="0" err="1" smtClean="0"/>
              <a:t>words_moved</a:t>
            </a:r>
            <a:r>
              <a:rPr lang="en-US" sz="2400" dirty="0" smtClean="0"/>
              <a:t> by factor M/</a:t>
            </a:r>
            <a:r>
              <a:rPr lang="en-US" sz="2400" dirty="0" err="1" smtClean="0"/>
              <a:t>bw</a:t>
            </a:r>
            <a:r>
              <a:rPr lang="en-US" sz="2400" dirty="0" smtClean="0"/>
              <a:t>, not just M</a:t>
            </a:r>
            <a:r>
              <a:rPr lang="en-US" sz="2400" baseline="30000" dirty="0" smtClean="0"/>
              <a:t>1/2</a:t>
            </a: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38201" y="1295400"/>
            <a:ext cx="2239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Touch all data 4 times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93681" y="1295400"/>
            <a:ext cx="2007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Touch all data once</a:t>
            </a:r>
            <a:endParaRPr lang="en-US" dirty="0"/>
          </a:p>
        </p:txBody>
      </p:sp>
      <p:pic>
        <p:nvPicPr>
          <p:cNvPr id="10" name="CASBR_n1000_b20_m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413448" y="1877830"/>
            <a:ext cx="5472037" cy="3075170"/>
          </a:xfrm>
          <a:prstGeom prst="rect">
            <a:avLst/>
          </a:prstGeom>
        </p:spPr>
      </p:pic>
      <p:pic>
        <p:nvPicPr>
          <p:cNvPr id="11" name="CASBR_n1000_b20_m4.mp4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08219" y="1877830"/>
            <a:ext cx="5472036" cy="30751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229601" y="1664733"/>
            <a:ext cx="1150655" cy="33644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486732" y="1664733"/>
            <a:ext cx="1219200" cy="35539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908219" y="1664732"/>
            <a:ext cx="1134008" cy="34813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9600" y="7010401"/>
            <a:ext cx="76354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Many tuning parameters:</a:t>
            </a:r>
          </a:p>
          <a:p>
            <a:r>
              <a:rPr lang="en-US" dirty="0"/>
              <a:t> </a:t>
            </a:r>
            <a:r>
              <a:rPr lang="en-US" dirty="0" smtClean="0"/>
              <a:t>   Number of “sweeps”,  #diagonals cleared per sweep,   sizes of parallelograms</a:t>
            </a:r>
          </a:p>
          <a:p>
            <a:r>
              <a:rPr lang="en-US" dirty="0" smtClean="0"/>
              <a:t>    #bulges chased at one time,    how far to chase each bulge</a:t>
            </a:r>
          </a:p>
          <a:p>
            <a:r>
              <a:rPr lang="en-US" dirty="0" smtClean="0"/>
              <a:t>Right choices reduce #</a:t>
            </a:r>
            <a:r>
              <a:rPr lang="en-US" dirty="0" err="1" smtClean="0"/>
              <a:t>words_moved</a:t>
            </a:r>
            <a:r>
              <a:rPr lang="en-US" dirty="0" smtClean="0"/>
              <a:t> by factor M/</a:t>
            </a:r>
            <a:r>
              <a:rPr lang="en-US" dirty="0" err="1" smtClean="0"/>
              <a:t>bw</a:t>
            </a:r>
            <a:r>
              <a:rPr lang="en-US" dirty="0" smtClean="0"/>
              <a:t>, not just M</a:t>
            </a:r>
            <a:r>
              <a:rPr lang="en-US" baseline="30000" dirty="0" smtClean="0"/>
              <a:t>1/2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266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7" grpId="1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81" y="0"/>
            <a:ext cx="9144000" cy="685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Alternative Cost Model for Algorithms?</a:t>
            </a:r>
            <a:endParaRPr lang="en-US" sz="3600" dirty="0"/>
          </a:p>
        </p:txBody>
      </p:sp>
      <p:pic>
        <p:nvPicPr>
          <p:cNvPr id="4" name="Content Placeholder 3" descr="abacus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" r="1975"/>
          <a:stretch>
            <a:fillRect/>
          </a:stretch>
        </p:blipFill>
        <p:spPr/>
      </p:pic>
      <p:sp>
        <p:nvSpPr>
          <p:cNvPr id="5" name="Title 1"/>
          <p:cNvSpPr txBox="1">
            <a:spLocks/>
          </p:cNvSpPr>
          <p:nvPr/>
        </p:nvSpPr>
        <p:spPr>
          <a:xfrm>
            <a:off x="0" y="76200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Total distance moved by beads on an abacus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92700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Speedups of Sym. Band Reduction</a:t>
            </a:r>
            <a:br>
              <a:rPr lang="en-US" dirty="0" smtClean="0"/>
            </a:br>
            <a:r>
              <a:rPr lang="en-US" dirty="0" err="1" smtClean="0"/>
              <a:t>vs</a:t>
            </a:r>
            <a:r>
              <a:rPr lang="en-US" dirty="0" smtClean="0"/>
              <a:t> LAPACK’s DSBTRD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Up to </a:t>
            </a:r>
            <a:r>
              <a:rPr lang="en-US" b="1" dirty="0" smtClean="0"/>
              <a:t>17x</a:t>
            </a:r>
            <a:r>
              <a:rPr lang="en-US" dirty="0" smtClean="0"/>
              <a:t> on Intel </a:t>
            </a:r>
            <a:r>
              <a:rPr lang="en-US" dirty="0" err="1" smtClean="0"/>
              <a:t>Gainestown</a:t>
            </a:r>
            <a:r>
              <a:rPr lang="en-US" dirty="0" smtClean="0"/>
              <a:t>, </a:t>
            </a:r>
            <a:r>
              <a:rPr lang="en-US" dirty="0" err="1" smtClean="0"/>
              <a:t>vs</a:t>
            </a:r>
            <a:r>
              <a:rPr lang="en-US" dirty="0" smtClean="0"/>
              <a:t> MKL 10.0</a:t>
            </a:r>
          </a:p>
          <a:p>
            <a:pPr lvl="1"/>
            <a:r>
              <a:rPr lang="en-US" dirty="0" smtClean="0"/>
              <a:t>n=12000, b=500, 8 threads</a:t>
            </a:r>
          </a:p>
          <a:p>
            <a:r>
              <a:rPr lang="en-US" dirty="0" smtClean="0"/>
              <a:t>Up to </a:t>
            </a:r>
            <a:r>
              <a:rPr lang="en-US" b="1" dirty="0" smtClean="0"/>
              <a:t>12x</a:t>
            </a:r>
            <a:r>
              <a:rPr lang="en-US" dirty="0" smtClean="0"/>
              <a:t> on Intel </a:t>
            </a:r>
            <a:r>
              <a:rPr lang="en-US" dirty="0" err="1" smtClean="0"/>
              <a:t>Westmere</a:t>
            </a:r>
            <a:r>
              <a:rPr lang="en-US" dirty="0" smtClean="0"/>
              <a:t>, </a:t>
            </a:r>
            <a:r>
              <a:rPr lang="en-US" dirty="0" err="1" smtClean="0"/>
              <a:t>vs</a:t>
            </a:r>
            <a:r>
              <a:rPr lang="en-US" dirty="0" smtClean="0"/>
              <a:t> MKL 10.3</a:t>
            </a:r>
          </a:p>
          <a:p>
            <a:pPr lvl="1"/>
            <a:r>
              <a:rPr lang="en-US" dirty="0" smtClean="0"/>
              <a:t>n=12000, b=200, 10 threads</a:t>
            </a:r>
          </a:p>
          <a:p>
            <a:r>
              <a:rPr lang="en-US" dirty="0" smtClean="0"/>
              <a:t>Up to </a:t>
            </a:r>
            <a:r>
              <a:rPr lang="en-US" b="1" dirty="0" smtClean="0"/>
              <a:t>25x</a:t>
            </a:r>
            <a:r>
              <a:rPr lang="en-US" dirty="0" smtClean="0"/>
              <a:t> on AMD Budapest, </a:t>
            </a:r>
            <a:r>
              <a:rPr lang="en-US" dirty="0" err="1" smtClean="0"/>
              <a:t>vs</a:t>
            </a:r>
            <a:r>
              <a:rPr lang="en-US" dirty="0" smtClean="0"/>
              <a:t> ACML 4.4</a:t>
            </a:r>
          </a:p>
          <a:p>
            <a:pPr lvl="1"/>
            <a:r>
              <a:rPr lang="en-US" dirty="0" smtClean="0"/>
              <a:t>n=9000, b=500, 4 threads</a:t>
            </a:r>
          </a:p>
          <a:p>
            <a:r>
              <a:rPr lang="en-US" dirty="0" smtClean="0"/>
              <a:t>Up to </a:t>
            </a:r>
            <a:r>
              <a:rPr lang="en-US" b="1" dirty="0" smtClean="0"/>
              <a:t>30x</a:t>
            </a:r>
            <a:r>
              <a:rPr lang="en-US" dirty="0" smtClean="0"/>
              <a:t> on AMD </a:t>
            </a:r>
            <a:r>
              <a:rPr lang="en-US" dirty="0" err="1" smtClean="0"/>
              <a:t>Magny-Cours</a:t>
            </a:r>
            <a:r>
              <a:rPr lang="en-US" dirty="0" smtClean="0"/>
              <a:t>, </a:t>
            </a:r>
            <a:r>
              <a:rPr lang="en-US" dirty="0" err="1" smtClean="0"/>
              <a:t>vs</a:t>
            </a:r>
            <a:r>
              <a:rPr lang="en-US" dirty="0" smtClean="0"/>
              <a:t> ACML 4.4</a:t>
            </a:r>
          </a:p>
          <a:p>
            <a:pPr lvl="1"/>
            <a:r>
              <a:rPr lang="en-US" dirty="0" smtClean="0"/>
              <a:t>n=12000, b=500, 6 threads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Neither MKL nor ACML benefits from multithreading in DSBTRD </a:t>
            </a:r>
          </a:p>
          <a:p>
            <a:pPr lvl="1"/>
            <a:r>
              <a:rPr lang="en-US" dirty="0" smtClean="0"/>
              <a:t>Best sequential speedup </a:t>
            </a:r>
            <a:r>
              <a:rPr lang="en-US" dirty="0" err="1" smtClean="0"/>
              <a:t>vs</a:t>
            </a:r>
            <a:r>
              <a:rPr lang="en-US" dirty="0" smtClean="0"/>
              <a:t> MKL: </a:t>
            </a:r>
            <a:r>
              <a:rPr lang="en-US" b="1" dirty="0" smtClean="0"/>
              <a:t>1.9x</a:t>
            </a:r>
          </a:p>
          <a:p>
            <a:pPr lvl="1"/>
            <a:r>
              <a:rPr lang="en-US" dirty="0" smtClean="0"/>
              <a:t>Best sequential speedup </a:t>
            </a:r>
            <a:r>
              <a:rPr lang="en-US" dirty="0" err="1" smtClean="0"/>
              <a:t>vs</a:t>
            </a:r>
            <a:r>
              <a:rPr lang="en-US" dirty="0" smtClean="0"/>
              <a:t> ACML: </a:t>
            </a:r>
            <a:r>
              <a:rPr lang="en-US" b="1" dirty="0" smtClean="0"/>
              <a:t>8.5x</a:t>
            </a:r>
          </a:p>
          <a:p>
            <a:endParaRPr lang="en-US" b="1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850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381002" y="306389"/>
            <a:ext cx="8345487" cy="43497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</a:rPr>
              <a:t>What about sparse matrices? (1/3) 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0" y="922338"/>
            <a:ext cx="9042968" cy="3878262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000000"/>
                </a:solidFill>
                <a:latin typeface="Arial" charset="0"/>
              </a:rPr>
              <a:t>If matrix quickly becomes dense, use dense algorithm</a:t>
            </a:r>
          </a:p>
          <a:p>
            <a:r>
              <a:rPr lang="en-US" dirty="0">
                <a:solidFill>
                  <a:srgbClr val="000000"/>
                </a:solidFill>
                <a:latin typeface="Arial" charset="0"/>
              </a:rPr>
              <a:t>Ex: All Pairs Shortest Path using Floyd-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Warshall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charset="0"/>
              </a:rPr>
              <a:t>Similar to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matmul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: Let D = A, then</a:t>
            </a:r>
          </a:p>
          <a:p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charset="0"/>
              </a:rPr>
              <a:t>But can’t reorder outer loop for 2.5D, need another idea</a:t>
            </a:r>
          </a:p>
          <a:p>
            <a:r>
              <a:rPr lang="en-US" dirty="0">
                <a:solidFill>
                  <a:srgbClr val="000000"/>
                </a:solidFill>
                <a:latin typeface="Arial" charset="0"/>
              </a:rPr>
              <a:t>Abbreviate  D(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i,j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) = min(D(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i,j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),min</a:t>
            </a:r>
            <a:r>
              <a:rPr lang="en-US" sz="2800" baseline="-25000" dirty="0">
                <a:solidFill>
                  <a:srgbClr val="000000"/>
                </a:solidFill>
                <a:latin typeface="Arial" charset="0"/>
              </a:rPr>
              <a:t>k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(A(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i,k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)+B(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k,j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)) by D = A</a:t>
            </a:r>
            <a:r>
              <a:rPr lang="en-US" dirty="0">
                <a:solidFill>
                  <a:srgbClr val="000000"/>
                </a:solidFill>
                <a:latin typeface="Wingdings" charset="0"/>
                <a:cs typeface="Wingdings" charset="0"/>
                <a:sym typeface="Wingdings" charset="0"/>
              </a:rPr>
              <a:t>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Wingdings" charset="0"/>
                <a:sym typeface="Wingdings" charset="0"/>
              </a:rPr>
              <a:t>B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rial" charset="0"/>
                <a:cs typeface="Wingdings" charset="0"/>
                <a:sym typeface="Wingdings" charset="0"/>
              </a:rPr>
              <a:t>Dependencies ok, 2.5D works, just different </a:t>
            </a:r>
            <a:r>
              <a:rPr lang="en-US" dirty="0" err="1">
                <a:solidFill>
                  <a:srgbClr val="000000"/>
                </a:solidFill>
                <a:latin typeface="Arial" charset="0"/>
                <a:cs typeface="Wingdings" charset="0"/>
                <a:sym typeface="Wingdings" charset="0"/>
              </a:rPr>
              <a:t>semiring</a:t>
            </a:r>
            <a:endParaRPr lang="en-US" dirty="0">
              <a:solidFill>
                <a:srgbClr val="000000"/>
              </a:solidFill>
              <a:latin typeface="Arial" charset="0"/>
              <a:cs typeface="Wingdings" charset="0"/>
              <a:sym typeface="Wingdings" charset="0"/>
            </a:endParaRPr>
          </a:p>
          <a:p>
            <a:r>
              <a:rPr lang="en-US" dirty="0" err="1">
                <a:latin typeface="Arial" charset="0"/>
                <a:cs typeface="Wingdings" charset="0"/>
                <a:sym typeface="Wingdings" charset="0"/>
              </a:rPr>
              <a:t>Kleene’s</a:t>
            </a:r>
            <a:r>
              <a:rPr lang="en-US" dirty="0">
                <a:latin typeface="Arial" charset="0"/>
                <a:cs typeface="Wingdings" charset="0"/>
                <a:sym typeface="Wingdings" charset="0"/>
              </a:rPr>
              <a:t> Algorithm:</a:t>
            </a:r>
            <a:r>
              <a:rPr lang="en-US" dirty="0">
                <a:latin typeface="Arial" charset="0"/>
              </a:rPr>
              <a:t>  </a:t>
            </a:r>
          </a:p>
          <a:p>
            <a:pPr lvl="1"/>
            <a:endParaRPr lang="en-US" dirty="0">
              <a:latin typeface="Arial" charset="0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fld id="{0912B8C3-F06C-D142-862E-703C14949DCF}" type="slidenum">
              <a:rPr lang="en-US" sz="1400" b="0">
                <a:solidFill>
                  <a:schemeClr val="tx1"/>
                </a:solidFill>
                <a:latin typeface="Helvetica" charset="0"/>
              </a:rPr>
              <a:pPr/>
              <a:t>61</a:t>
            </a:fld>
            <a:endParaRPr lang="en-US" sz="1400" b="0">
              <a:solidFill>
                <a:schemeClr val="tx1"/>
              </a:solidFill>
              <a:latin typeface="Helvetica" charset="0"/>
            </a:endParaRP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1060450" y="1981201"/>
            <a:ext cx="54927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 dirty="0">
                <a:solidFill>
                  <a:srgbClr val="000000"/>
                </a:solidFill>
              </a:rPr>
              <a:t>for k = 1:n,  for </a:t>
            </a:r>
            <a:r>
              <a:rPr lang="en-US" sz="2400" b="0" dirty="0" err="1">
                <a:solidFill>
                  <a:srgbClr val="000000"/>
                </a:solidFill>
              </a:rPr>
              <a:t>i</a:t>
            </a:r>
            <a:r>
              <a:rPr lang="en-US" sz="2400" b="0" dirty="0">
                <a:solidFill>
                  <a:srgbClr val="000000"/>
                </a:solidFill>
              </a:rPr>
              <a:t> = 1:n,   for j=1:n</a:t>
            </a:r>
          </a:p>
          <a:p>
            <a:pPr eaLnBrk="1" hangingPunct="1"/>
            <a:r>
              <a:rPr lang="en-US" sz="2400" b="0" dirty="0">
                <a:solidFill>
                  <a:srgbClr val="000000"/>
                </a:solidFill>
              </a:rPr>
              <a:t>    D(</a:t>
            </a:r>
            <a:r>
              <a:rPr lang="en-US" sz="2400" b="0" dirty="0" err="1">
                <a:solidFill>
                  <a:srgbClr val="000000"/>
                </a:solidFill>
              </a:rPr>
              <a:t>i,j</a:t>
            </a:r>
            <a:r>
              <a:rPr lang="en-US" sz="2400" b="0" dirty="0">
                <a:solidFill>
                  <a:srgbClr val="000000"/>
                </a:solidFill>
              </a:rPr>
              <a:t>) = min(D(</a:t>
            </a:r>
            <a:r>
              <a:rPr lang="en-US" sz="2400" b="0" dirty="0" err="1">
                <a:solidFill>
                  <a:srgbClr val="000000"/>
                </a:solidFill>
              </a:rPr>
              <a:t>i,j</a:t>
            </a:r>
            <a:r>
              <a:rPr lang="en-US" sz="2400" b="0" dirty="0">
                <a:solidFill>
                  <a:srgbClr val="000000"/>
                </a:solidFill>
              </a:rPr>
              <a:t>), D(</a:t>
            </a:r>
            <a:r>
              <a:rPr lang="en-US" sz="2400" b="0" dirty="0" err="1">
                <a:solidFill>
                  <a:srgbClr val="000000"/>
                </a:solidFill>
              </a:rPr>
              <a:t>i,k</a:t>
            </a:r>
            <a:r>
              <a:rPr lang="en-US" sz="2400" b="0" dirty="0">
                <a:solidFill>
                  <a:srgbClr val="000000"/>
                </a:solidFill>
              </a:rPr>
              <a:t>) + D(</a:t>
            </a:r>
            <a:r>
              <a:rPr lang="en-US" sz="2400" b="0" dirty="0" err="1">
                <a:solidFill>
                  <a:srgbClr val="000000"/>
                </a:solidFill>
              </a:rPr>
              <a:t>k,j</a:t>
            </a:r>
            <a:r>
              <a:rPr lang="en-US" sz="2400" b="0" smtClean="0">
                <a:solidFill>
                  <a:srgbClr val="000000"/>
                </a:solidFill>
              </a:rPr>
              <a:t>))    </a:t>
            </a:r>
            <a:endParaRPr lang="en-US" sz="2400" b="0" dirty="0">
              <a:solidFill>
                <a:srgbClr val="000000"/>
              </a:solidFill>
            </a:endParaRPr>
          </a:p>
        </p:txBody>
      </p:sp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838200" y="4456114"/>
            <a:ext cx="765002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 dirty="0">
                <a:solidFill>
                  <a:srgbClr val="000000"/>
                </a:solidFill>
              </a:rPr>
              <a:t>D = </a:t>
            </a:r>
            <a:r>
              <a:rPr lang="en-US" dirty="0">
                <a:solidFill>
                  <a:srgbClr val="000000"/>
                </a:solidFill>
              </a:rPr>
              <a:t>DC-APSP</a:t>
            </a:r>
            <a:r>
              <a:rPr lang="en-US" b="0" dirty="0">
                <a:solidFill>
                  <a:srgbClr val="000000"/>
                </a:solidFill>
              </a:rPr>
              <a:t>(</a:t>
            </a:r>
            <a:r>
              <a:rPr lang="en-US" b="0" dirty="0" err="1">
                <a:solidFill>
                  <a:srgbClr val="000000"/>
                </a:solidFill>
              </a:rPr>
              <a:t>A,n</a:t>
            </a:r>
            <a:r>
              <a:rPr lang="en-US" b="0" dirty="0">
                <a:solidFill>
                  <a:srgbClr val="000000"/>
                </a:solidFill>
              </a:rPr>
              <a:t>)</a:t>
            </a:r>
          </a:p>
          <a:p>
            <a:pPr eaLnBrk="1" hangingPunct="1"/>
            <a:r>
              <a:rPr lang="en-US" b="0" dirty="0">
                <a:solidFill>
                  <a:srgbClr val="000000"/>
                </a:solidFill>
              </a:rPr>
              <a:t>    D = A,  Partition D = [[D11,D12];[D21,D22]] into n/2 x n/2 blocks</a:t>
            </a:r>
          </a:p>
          <a:p>
            <a:pPr eaLnBrk="1" hangingPunct="1"/>
            <a:r>
              <a:rPr lang="en-US" b="0" dirty="0">
                <a:solidFill>
                  <a:srgbClr val="000000"/>
                </a:solidFill>
              </a:rPr>
              <a:t>    D11 = </a:t>
            </a:r>
            <a:r>
              <a:rPr lang="en-US" dirty="0">
                <a:solidFill>
                  <a:srgbClr val="000000"/>
                </a:solidFill>
              </a:rPr>
              <a:t>DC-APSP</a:t>
            </a:r>
            <a:r>
              <a:rPr lang="en-US" b="0" dirty="0">
                <a:solidFill>
                  <a:srgbClr val="000000"/>
                </a:solidFill>
              </a:rPr>
              <a:t>(D11,n/2),</a:t>
            </a:r>
          </a:p>
          <a:p>
            <a:pPr eaLnBrk="1" hangingPunct="1"/>
            <a:r>
              <a:rPr lang="en-US" b="0" dirty="0">
                <a:solidFill>
                  <a:srgbClr val="000000"/>
                </a:solidFill>
              </a:rPr>
              <a:t>    D12 = D11 </a:t>
            </a:r>
            <a:r>
              <a:rPr lang="en-US" dirty="0">
                <a:solidFill>
                  <a:srgbClr val="000000"/>
                </a:solidFill>
                <a:latin typeface="Wingdings" charset="0"/>
                <a:cs typeface="Wingdings" charset="0"/>
                <a:sym typeface="Wingdings" charset="0"/>
              </a:rPr>
              <a:t></a:t>
            </a:r>
            <a:r>
              <a:rPr lang="en-US" b="0" dirty="0">
                <a:solidFill>
                  <a:srgbClr val="000000"/>
                </a:solidFill>
              </a:rPr>
              <a:t> D12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b="0" dirty="0">
                <a:solidFill>
                  <a:srgbClr val="000000"/>
                </a:solidFill>
              </a:rPr>
              <a:t>D21 = D21 </a:t>
            </a:r>
            <a:r>
              <a:rPr lang="en-US" dirty="0">
                <a:solidFill>
                  <a:srgbClr val="000000"/>
                </a:solidFill>
                <a:latin typeface="Wingdings" charset="0"/>
                <a:cs typeface="Wingdings" charset="0"/>
                <a:sym typeface="Wingdings" charset="0"/>
              </a:rPr>
              <a:t></a:t>
            </a:r>
            <a:r>
              <a:rPr lang="en-US" b="0" dirty="0">
                <a:solidFill>
                  <a:srgbClr val="000000"/>
                </a:solidFill>
              </a:rPr>
              <a:t> D11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b="0" dirty="0">
                <a:solidFill>
                  <a:srgbClr val="000000"/>
                </a:solidFill>
              </a:rPr>
              <a:t>D22 = D21 </a:t>
            </a:r>
            <a:r>
              <a:rPr lang="en-US" dirty="0">
                <a:solidFill>
                  <a:srgbClr val="000000"/>
                </a:solidFill>
                <a:latin typeface="Wingdings" charset="0"/>
                <a:cs typeface="Wingdings" charset="0"/>
                <a:sym typeface="Wingdings" charset="0"/>
              </a:rPr>
              <a:t></a:t>
            </a:r>
            <a:r>
              <a:rPr lang="en-US" b="0" dirty="0">
                <a:solidFill>
                  <a:srgbClr val="000000"/>
                </a:solidFill>
              </a:rPr>
              <a:t> D12</a:t>
            </a:r>
            <a:r>
              <a:rPr lang="en-US" dirty="0">
                <a:solidFill>
                  <a:srgbClr val="000000"/>
                </a:solidFill>
              </a:rPr>
              <a:t>, 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</a:rPr>
              <a:t>   </a:t>
            </a:r>
            <a:r>
              <a:rPr lang="en-US" b="0" dirty="0">
                <a:solidFill>
                  <a:srgbClr val="000000"/>
                </a:solidFill>
              </a:rPr>
              <a:t> D22 = </a:t>
            </a:r>
            <a:r>
              <a:rPr lang="en-US" dirty="0">
                <a:solidFill>
                  <a:srgbClr val="000000"/>
                </a:solidFill>
              </a:rPr>
              <a:t>DC-APSP</a:t>
            </a:r>
            <a:r>
              <a:rPr lang="en-US" b="0" dirty="0">
                <a:solidFill>
                  <a:srgbClr val="000000"/>
                </a:solidFill>
              </a:rPr>
              <a:t>(D22,n/2),</a:t>
            </a:r>
          </a:p>
          <a:p>
            <a:pPr eaLnBrk="1" hangingPunct="1"/>
            <a:r>
              <a:rPr lang="en-US" b="0" dirty="0">
                <a:solidFill>
                  <a:srgbClr val="000000"/>
                </a:solidFill>
              </a:rPr>
              <a:t>    D21 = D22 </a:t>
            </a:r>
            <a:r>
              <a:rPr lang="en-US" dirty="0">
                <a:solidFill>
                  <a:srgbClr val="000000"/>
                </a:solidFill>
                <a:latin typeface="Wingdings" charset="0"/>
                <a:cs typeface="Wingdings" charset="0"/>
                <a:sym typeface="Wingdings" charset="0"/>
              </a:rPr>
              <a:t></a:t>
            </a:r>
            <a:r>
              <a:rPr lang="en-US" b="0" dirty="0">
                <a:solidFill>
                  <a:srgbClr val="000000"/>
                </a:solidFill>
              </a:rPr>
              <a:t> D21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b="0" dirty="0">
                <a:solidFill>
                  <a:srgbClr val="000000"/>
                </a:solidFill>
              </a:rPr>
              <a:t>D12 = D12 </a:t>
            </a:r>
            <a:r>
              <a:rPr lang="en-US" dirty="0">
                <a:solidFill>
                  <a:srgbClr val="000000"/>
                </a:solidFill>
                <a:latin typeface="Wingdings" charset="0"/>
                <a:cs typeface="Wingdings" charset="0"/>
                <a:sym typeface="Wingdings" charset="0"/>
              </a:rPr>
              <a:t></a:t>
            </a:r>
            <a:r>
              <a:rPr lang="en-US" b="0" dirty="0">
                <a:solidFill>
                  <a:srgbClr val="000000"/>
                </a:solidFill>
              </a:rPr>
              <a:t> D22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b="0" dirty="0">
                <a:solidFill>
                  <a:srgbClr val="000000"/>
                </a:solidFill>
              </a:rPr>
              <a:t>D11 = D12 </a:t>
            </a:r>
            <a:r>
              <a:rPr lang="en-US" dirty="0">
                <a:solidFill>
                  <a:srgbClr val="000000"/>
                </a:solidFill>
                <a:latin typeface="Wingdings" charset="0"/>
                <a:cs typeface="Wingdings" charset="0"/>
                <a:sym typeface="Wingdings" charset="0"/>
              </a:rPr>
              <a:t></a:t>
            </a:r>
            <a:r>
              <a:rPr lang="en-US" b="0" dirty="0">
                <a:solidFill>
                  <a:srgbClr val="000000"/>
                </a:solidFill>
              </a:rPr>
              <a:t> D21</a:t>
            </a:r>
            <a:r>
              <a:rPr lang="en-US" dirty="0">
                <a:solidFill>
                  <a:srgbClr val="000000"/>
                </a:solidFill>
              </a:rPr>
              <a:t>, </a:t>
            </a:r>
            <a:endParaRPr lang="en-US" b="0" dirty="0">
              <a:solidFill>
                <a:srgbClr val="000000"/>
              </a:solidFill>
            </a:endParaRPr>
          </a:p>
          <a:p>
            <a:pPr eaLnBrk="1" hangingPunct="1"/>
            <a:r>
              <a:rPr lang="en-US" b="0" dirty="0">
                <a:solidFill>
                  <a:srgbClr val="000000"/>
                </a:solidFill>
              </a:rPr>
              <a:t>   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326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2" y="306389"/>
            <a:ext cx="9143999" cy="434975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charset="0"/>
              </a:rPr>
              <a:t>Performance of 2.5D APSP using </a:t>
            </a:r>
            <a:r>
              <a:rPr lang="en-US" sz="3600" dirty="0" err="1">
                <a:latin typeface="Arial" charset="0"/>
              </a:rPr>
              <a:t>Kleene</a:t>
            </a:r>
            <a:endParaRPr lang="en-US" sz="3600" dirty="0">
              <a:latin typeface="Arial" charset="0"/>
            </a:endParaRPr>
          </a:p>
        </p:txBody>
      </p:sp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fld id="{A90260C2-B770-4047-9E6F-1830900E8C36}" type="slidenum">
              <a:rPr lang="en-US" sz="1400" b="0">
                <a:solidFill>
                  <a:schemeClr val="tx1"/>
                </a:solidFill>
                <a:latin typeface="Helvetica" charset="0"/>
              </a:rPr>
              <a:pPr/>
              <a:t>62</a:t>
            </a:fld>
            <a:endParaRPr lang="en-US" sz="1400" b="0">
              <a:solidFill>
                <a:schemeClr val="tx1"/>
              </a:solidFill>
              <a:latin typeface="Helvetica" charset="0"/>
            </a:endParaRPr>
          </a:p>
        </p:txBody>
      </p:sp>
      <p:pic>
        <p:nvPicPr>
          <p:cNvPr id="28675" name="Content Placeholder 8" descr="small_matrice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" b="716"/>
          <a:stretch>
            <a:fillRect/>
          </a:stretch>
        </p:blipFill>
        <p:spPr>
          <a:xfrm>
            <a:off x="793751" y="1446214"/>
            <a:ext cx="7273925" cy="5005387"/>
          </a:xfrm>
        </p:spPr>
      </p:pic>
      <p:sp>
        <p:nvSpPr>
          <p:cNvPr id="28676" name="TextBox 9"/>
          <p:cNvSpPr txBox="1">
            <a:spLocks noChangeArrowheads="1"/>
          </p:cNvSpPr>
          <p:nvPr/>
        </p:nvSpPr>
        <p:spPr bwMode="auto">
          <a:xfrm>
            <a:off x="541340" y="874713"/>
            <a:ext cx="81046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solidFill>
                  <a:srgbClr val="000000"/>
                </a:solidFill>
              </a:rPr>
              <a:t>Strong Scaling on Hopper (Cray XE6 with 1024 nodes = 24576 cores) </a:t>
            </a:r>
          </a:p>
        </p:txBody>
      </p:sp>
      <p:sp>
        <p:nvSpPr>
          <p:cNvPr id="28677" name="TextBox 10"/>
          <p:cNvSpPr txBox="1">
            <a:spLocks noChangeArrowheads="1"/>
          </p:cNvSpPr>
          <p:nvPr/>
        </p:nvSpPr>
        <p:spPr bwMode="auto">
          <a:xfrm>
            <a:off x="3883311" y="3125788"/>
            <a:ext cx="123926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000090"/>
                </a:solidFill>
              </a:rPr>
              <a:t>6.2x</a:t>
            </a:r>
          </a:p>
          <a:p>
            <a:pPr algn="ctr" eaLnBrk="1" hangingPunct="1"/>
            <a:r>
              <a:rPr lang="en-US" dirty="0">
                <a:solidFill>
                  <a:srgbClr val="000090"/>
                </a:solidFill>
              </a:rPr>
              <a:t>speedup</a:t>
            </a:r>
          </a:p>
        </p:txBody>
      </p:sp>
      <p:sp>
        <p:nvSpPr>
          <p:cNvPr id="28678" name="TextBox 12"/>
          <p:cNvSpPr txBox="1">
            <a:spLocks noChangeArrowheads="1"/>
          </p:cNvSpPr>
          <p:nvPr/>
        </p:nvSpPr>
        <p:spPr bwMode="auto">
          <a:xfrm>
            <a:off x="6650325" y="1403350"/>
            <a:ext cx="123926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000090"/>
                </a:solidFill>
              </a:rPr>
              <a:t>2x </a:t>
            </a:r>
          </a:p>
          <a:p>
            <a:pPr algn="ctr" eaLnBrk="1" hangingPunct="1"/>
            <a:r>
              <a:rPr lang="en-US" dirty="0">
                <a:solidFill>
                  <a:srgbClr val="000090"/>
                </a:solidFill>
              </a:rPr>
              <a:t>speedup</a:t>
            </a:r>
          </a:p>
        </p:txBody>
      </p:sp>
    </p:spTree>
    <p:extLst>
      <p:ext uri="{BB962C8B-B14F-4D97-AF65-F5344CB8AC3E}">
        <p14:creationId xmlns:p14="http://schemas.microsoft.com/office/powerpoint/2010/main" val="1440265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0" y="306389"/>
            <a:ext cx="9144000" cy="43497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</a:rPr>
              <a:t>What about sparse matrices? (2/3) 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142876" y="914401"/>
            <a:ext cx="9001125" cy="5719763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000000"/>
                </a:solidFill>
                <a:latin typeface="Arial" charset="0"/>
              </a:rPr>
              <a:t>If parts of matrix becomes dense, optimize those</a:t>
            </a:r>
          </a:p>
          <a:p>
            <a:r>
              <a:rPr lang="en-US" dirty="0">
                <a:solidFill>
                  <a:srgbClr val="000000"/>
                </a:solidFill>
                <a:latin typeface="Arial" charset="0"/>
              </a:rPr>
              <a:t>Ex: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Cholesky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on matrix A with good separators</a:t>
            </a:r>
          </a:p>
          <a:p>
            <a:r>
              <a:rPr lang="en-US" dirty="0" err="1">
                <a:solidFill>
                  <a:srgbClr val="000000"/>
                </a:solidFill>
                <a:latin typeface="Arial" charset="0"/>
              </a:rPr>
              <a:t>Thm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(Lipton,Rose,Tarjan,’79) If all balanced separators of G(A) have at least w vertices, then G(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chol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(A)) has clique of size w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  <a:latin typeface="Arial" charset="0"/>
              </a:rPr>
              <a:t>Need to do dense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Cholesky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on w x w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submatrix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Arial" charset="0"/>
              </a:rPr>
              <a:t>Thm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: #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Words_moved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Ω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(w</a:t>
            </a:r>
            <a:r>
              <a:rPr lang="en-US" sz="2800" baseline="30000" dirty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/M</a:t>
            </a:r>
            <a:r>
              <a:rPr lang="en-US" sz="2800" baseline="30000" dirty="0">
                <a:solidFill>
                  <a:srgbClr val="000000"/>
                </a:solidFill>
                <a:latin typeface="Arial" charset="0"/>
              </a:rPr>
              <a:t>1/2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)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etc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r>
              <a:rPr lang="en-US" dirty="0" err="1">
                <a:solidFill>
                  <a:srgbClr val="000000"/>
                </a:solidFill>
                <a:latin typeface="Arial" charset="0"/>
              </a:rPr>
              <a:t>Thm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(George,’73) Nested dissection gives optimal ordering for 2D grid, 3D grid, similar matrices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  <a:latin typeface="Arial" charset="0"/>
              </a:rPr>
              <a:t>w = n for 2D n x n grid, w = n</a:t>
            </a:r>
            <a:r>
              <a:rPr lang="en-US" sz="2800" baseline="30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for 3D n x n x n grid </a:t>
            </a:r>
          </a:p>
          <a:p>
            <a:r>
              <a:rPr lang="en-US" dirty="0">
                <a:solidFill>
                  <a:srgbClr val="000000"/>
                </a:solidFill>
                <a:latin typeface="Arial" charset="0"/>
              </a:rPr>
              <a:t>Sequential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multifrontal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Cholesky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attains bounds</a:t>
            </a:r>
          </a:p>
          <a:p>
            <a:r>
              <a:rPr lang="en-US" dirty="0">
                <a:solidFill>
                  <a:srgbClr val="000000"/>
                </a:solidFill>
                <a:latin typeface="Arial" charset="0"/>
              </a:rPr>
              <a:t>PSPACES (Gupta,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Karypis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, Kumar) is a parallel sparse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multifrontal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Cholesky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package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  <a:latin typeface="Arial" charset="0"/>
              </a:rPr>
              <a:t>Attains 2D and 2.5D lower bounds (using optimal dense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Cholesky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on separators)</a:t>
            </a:r>
            <a:endParaRPr lang="en-US" dirty="0">
              <a:latin typeface="Arial" charset="0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fld id="{FF00B549-1163-A143-AAB4-6EF417CEA946}" type="slidenum">
              <a:rPr lang="en-US" sz="1400" b="0">
                <a:solidFill>
                  <a:schemeClr val="tx1"/>
                </a:solidFill>
                <a:latin typeface="Helvetica" charset="0"/>
              </a:rPr>
              <a:pPr/>
              <a:t>63</a:t>
            </a:fld>
            <a:endParaRPr lang="en-US" sz="1400" b="0">
              <a:solidFill>
                <a:schemeClr val="tx1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937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2" y="306389"/>
            <a:ext cx="9143999" cy="43497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</a:rPr>
              <a:t>What about sparse matrices? (3/3)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38" y="914401"/>
            <a:ext cx="9059863" cy="6570663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If matrix stays very sparse, lower bound unattainable, new one? </a:t>
            </a: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Ex: A*B, both diagonal: no communication in parallel case</a:t>
            </a: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Ex: A*B, both are </a:t>
            </a:r>
            <a:r>
              <a:rPr lang="en-US" dirty="0" err="1" smtClean="0">
                <a:solidFill>
                  <a:srgbClr val="000000"/>
                </a:solidFill>
                <a:cs typeface="+mn-cs"/>
              </a:rPr>
              <a:t>Erdos-Renyi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: </a:t>
            </a:r>
            <a:r>
              <a:rPr lang="en-US" dirty="0" err="1" smtClean="0">
                <a:solidFill>
                  <a:srgbClr val="000000"/>
                </a:solidFill>
                <a:cs typeface="+mn-cs"/>
              </a:rPr>
              <a:t>Prob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(A(</a:t>
            </a:r>
            <a:r>
              <a:rPr lang="en-US" dirty="0" err="1">
                <a:solidFill>
                  <a:srgbClr val="000000"/>
                </a:solidFill>
                <a:cs typeface="+mn-cs"/>
              </a:rPr>
              <a:t>i</a:t>
            </a:r>
            <a:r>
              <a:rPr lang="en-US" dirty="0" err="1" smtClean="0">
                <a:solidFill>
                  <a:srgbClr val="000000"/>
                </a:solidFill>
                <a:cs typeface="+mn-cs"/>
              </a:rPr>
              <a:t>,j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)≠0) = d/n, d &lt;&lt; n</a:t>
            </a:r>
            <a:r>
              <a:rPr lang="en-US" sz="2800" baseline="30000" dirty="0" smtClean="0">
                <a:solidFill>
                  <a:srgbClr val="000000"/>
                </a:solidFill>
                <a:cs typeface="+mn-cs"/>
              </a:rPr>
              <a:t>1/2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,iid</a:t>
            </a: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Assumption: Algorithm is </a:t>
            </a:r>
            <a:r>
              <a:rPr lang="en-US" i="1" dirty="0" err="1" smtClean="0">
                <a:solidFill>
                  <a:srgbClr val="000000"/>
                </a:solidFill>
                <a:cs typeface="+mn-cs"/>
              </a:rPr>
              <a:t>sparsity</a:t>
            </a:r>
            <a:r>
              <a:rPr lang="en-US" i="1" dirty="0" smtClean="0">
                <a:solidFill>
                  <a:srgbClr val="000000"/>
                </a:solidFill>
                <a:cs typeface="+mn-cs"/>
              </a:rPr>
              <a:t>-independent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: assignment of data and work to processors is </a:t>
            </a:r>
            <a:r>
              <a:rPr lang="en-US" dirty="0" err="1" smtClean="0">
                <a:solidFill>
                  <a:srgbClr val="000000"/>
                </a:solidFill>
                <a:cs typeface="+mn-cs"/>
              </a:rPr>
              <a:t>sparsity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-pattern-independent   (but zero entries need not be communicated or operated on)</a:t>
            </a:r>
          </a:p>
          <a:p>
            <a:pPr>
              <a:defRPr/>
            </a:pPr>
            <a:r>
              <a:rPr lang="en-US" dirty="0" err="1" smtClean="0">
                <a:solidFill>
                  <a:srgbClr val="000000"/>
                </a:solidFill>
                <a:cs typeface="+mn-cs"/>
              </a:rPr>
              <a:t>Thm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: A parallel algorithm that is </a:t>
            </a:r>
            <a:r>
              <a:rPr lang="en-US" dirty="0" err="1" smtClean="0">
                <a:solidFill>
                  <a:srgbClr val="000000"/>
                </a:solidFill>
                <a:cs typeface="+mn-cs"/>
              </a:rPr>
              <a:t>sparsity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-independent and load balanced for </a:t>
            </a:r>
            <a:r>
              <a:rPr lang="en-US" dirty="0" err="1" smtClean="0">
                <a:solidFill>
                  <a:srgbClr val="000000"/>
                </a:solidFill>
                <a:cs typeface="+mn-cs"/>
              </a:rPr>
              <a:t>Erdos-Renyi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cs typeface="+mn-cs"/>
              </a:rPr>
              <a:t>matmul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 satisfies (in expectation)</a:t>
            </a:r>
            <a:endParaRPr lang="en-US" dirty="0">
              <a:cs typeface="+mn-cs"/>
            </a:endParaRPr>
          </a:p>
          <a:p>
            <a:pPr marL="0" indent="0">
              <a:buFontTx/>
              <a:buNone/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     #</a:t>
            </a:r>
            <a:r>
              <a:rPr lang="en-US" dirty="0" err="1" smtClean="0">
                <a:solidFill>
                  <a:srgbClr val="000000"/>
                </a:solidFill>
                <a:cs typeface="+mn-cs"/>
              </a:rPr>
              <a:t>Words_moved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 = </a:t>
            </a:r>
            <a:r>
              <a:rPr lang="en-US" dirty="0" err="1" smtClean="0">
                <a:solidFill>
                  <a:srgbClr val="000000"/>
                </a:solidFill>
                <a:cs typeface="+mn-cs"/>
              </a:rPr>
              <a:t>Ω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(min( </a:t>
            </a:r>
            <a:r>
              <a:rPr lang="en-US" dirty="0" err="1" smtClean="0">
                <a:solidFill>
                  <a:srgbClr val="000000"/>
                </a:solidFill>
                <a:cs typeface="+mn-cs"/>
              </a:rPr>
              <a:t>dn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/P</a:t>
            </a:r>
            <a:r>
              <a:rPr lang="en-US" sz="2800" baseline="30000" dirty="0" smtClean="0">
                <a:solidFill>
                  <a:srgbClr val="000000"/>
                </a:solidFill>
                <a:cs typeface="+mn-cs"/>
              </a:rPr>
              <a:t>1/2 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, d</a:t>
            </a:r>
            <a:r>
              <a:rPr lang="en-US" sz="2800" baseline="30000" dirty="0" smtClean="0">
                <a:solidFill>
                  <a:srgbClr val="000000"/>
                </a:solidFill>
                <a:cs typeface="+mn-cs"/>
              </a:rPr>
              <a:t>2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n/P ) )</a:t>
            </a:r>
          </a:p>
          <a:p>
            <a:pPr lvl="1">
              <a:defRPr/>
            </a:pPr>
            <a:r>
              <a:rPr lang="en-US" sz="3100" dirty="0" smtClean="0">
                <a:solidFill>
                  <a:srgbClr val="000000"/>
                </a:solidFill>
              </a:rPr>
              <a:t>Proof exploits fact that reuse of entries of C = A*B unlikely</a:t>
            </a: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Contrast general lower bound: </a:t>
            </a:r>
          </a:p>
          <a:p>
            <a:pPr marL="0" indent="0">
              <a:buFontTx/>
              <a:buNone/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     #</a:t>
            </a:r>
            <a:r>
              <a:rPr lang="en-US" dirty="0" err="1">
                <a:solidFill>
                  <a:srgbClr val="000000"/>
                </a:solidFill>
                <a:cs typeface="+mn-cs"/>
              </a:rPr>
              <a:t>Words_moved</a:t>
            </a:r>
            <a:r>
              <a:rPr lang="en-US" dirty="0">
                <a:solidFill>
                  <a:srgbClr val="000000"/>
                </a:solidFill>
                <a:cs typeface="+mn-cs"/>
              </a:rPr>
              <a:t> = </a:t>
            </a:r>
            <a:r>
              <a:rPr lang="en-US" dirty="0" err="1">
                <a:solidFill>
                  <a:srgbClr val="000000"/>
                </a:solidFill>
                <a:cs typeface="+mn-cs"/>
              </a:rPr>
              <a:t>Ω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(d</a:t>
            </a:r>
            <a:r>
              <a:rPr lang="en-US" sz="2800" baseline="30000" dirty="0" smtClean="0">
                <a:solidFill>
                  <a:srgbClr val="000000"/>
                </a:solidFill>
                <a:cs typeface="+mn-cs"/>
              </a:rPr>
              <a:t>2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n/(P</a:t>
            </a:r>
            <a:r>
              <a:rPr lang="en-US" b="1" dirty="0" smtClean="0">
                <a:solidFill>
                  <a:srgbClr val="FC0128"/>
                </a:solidFill>
                <a:cs typeface="+mn-cs"/>
              </a:rPr>
              <a:t>M</a:t>
            </a:r>
            <a:r>
              <a:rPr lang="en-US" sz="2800" b="1" baseline="30000" dirty="0" smtClean="0">
                <a:solidFill>
                  <a:srgbClr val="FC0128"/>
                </a:solidFill>
                <a:cs typeface="+mn-cs"/>
              </a:rPr>
              <a:t>1/2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)))</a:t>
            </a: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Attained by divide-and-conquer algorithm that splits matrices along dimensions most likely to minimize cost</a:t>
            </a: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Recent result (P. </a:t>
            </a:r>
            <a:r>
              <a:rPr lang="en-US" dirty="0" err="1" smtClean="0">
                <a:solidFill>
                  <a:srgbClr val="000000"/>
                </a:solidFill>
                <a:cs typeface="+mn-cs"/>
              </a:rPr>
              <a:t>Koanantakool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 et al, IPDPS’16): Dense*Sparse</a:t>
            </a:r>
          </a:p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  <a:p>
            <a:pPr>
              <a:defRPr/>
            </a:pPr>
            <a:endParaRPr lang="en-US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fld id="{F0F669F9-974E-4844-8A31-35AE8A61824E}" type="slidenum">
              <a:rPr lang="en-US" sz="1400" b="0">
                <a:solidFill>
                  <a:schemeClr val="tx1"/>
                </a:solidFill>
                <a:latin typeface="Helvetica" charset="0"/>
              </a:rPr>
              <a:pPr/>
              <a:t>64</a:t>
            </a:fld>
            <a:endParaRPr lang="en-US" sz="1400" b="0">
              <a:solidFill>
                <a:schemeClr val="tx1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316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 of Direct Linear Algebra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638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New lower bounds, optimal algorithms, big speedups in theory and practice</a:t>
            </a:r>
          </a:p>
          <a:p>
            <a:r>
              <a:rPr lang="en-US" dirty="0" smtClean="0"/>
              <a:t>Lots of ongoing work / possible projects on</a:t>
            </a:r>
          </a:p>
          <a:p>
            <a:pPr lvl="1"/>
            <a:r>
              <a:rPr lang="en-US" dirty="0" smtClean="0"/>
              <a:t>Algorithms: </a:t>
            </a:r>
          </a:p>
          <a:p>
            <a:pPr lvl="2"/>
            <a:r>
              <a:rPr lang="en-US" dirty="0" smtClean="0"/>
              <a:t>LDL</a:t>
            </a:r>
            <a:r>
              <a:rPr lang="en-US" sz="2700" baseline="30000" dirty="0" smtClean="0"/>
              <a:t>T</a:t>
            </a:r>
            <a:r>
              <a:rPr lang="en-US" dirty="0" smtClean="0"/>
              <a:t>, QR with pivoting, other pivoting schemes, low rank factorizations, </a:t>
            </a:r>
            <a:r>
              <a:rPr lang="en-US" dirty="0" err="1" smtClean="0"/>
              <a:t>eigenproblems</a:t>
            </a:r>
            <a:r>
              <a:rPr lang="en-US" dirty="0" smtClean="0"/>
              <a:t>…     </a:t>
            </a:r>
          </a:p>
          <a:p>
            <a:pPr lvl="2"/>
            <a:r>
              <a:rPr lang="en-US" dirty="0" smtClean="0"/>
              <a:t>All-pairs-shortest-path, …</a:t>
            </a:r>
          </a:p>
          <a:p>
            <a:pPr lvl="2"/>
            <a:r>
              <a:rPr lang="en-US" dirty="0" smtClean="0"/>
              <a:t>Both 2D (c=1) and 2.5D (c&gt;1)  </a:t>
            </a:r>
          </a:p>
          <a:p>
            <a:pPr lvl="2"/>
            <a:r>
              <a:rPr lang="en-US" dirty="0"/>
              <a:t>B</a:t>
            </a:r>
            <a:r>
              <a:rPr lang="en-US" dirty="0" smtClean="0"/>
              <a:t>ut only bandwidth may decrease with c&gt;1, not latency</a:t>
            </a:r>
          </a:p>
          <a:p>
            <a:pPr lvl="2"/>
            <a:r>
              <a:rPr lang="en-US" dirty="0" smtClean="0"/>
              <a:t>Sparse matrices</a:t>
            </a:r>
          </a:p>
          <a:p>
            <a:pPr lvl="1"/>
            <a:r>
              <a:rPr lang="en-US" dirty="0" smtClean="0"/>
              <a:t>Platforms: </a:t>
            </a:r>
          </a:p>
          <a:p>
            <a:pPr lvl="2"/>
            <a:r>
              <a:rPr lang="en-US" dirty="0"/>
              <a:t>M</a:t>
            </a:r>
            <a:r>
              <a:rPr lang="en-US" dirty="0" smtClean="0"/>
              <a:t>ulticore, cluster, GPU, cloud, </a:t>
            </a:r>
            <a:r>
              <a:rPr lang="en-US" dirty="0"/>
              <a:t>h</a:t>
            </a:r>
            <a:r>
              <a:rPr lang="en-US" dirty="0" smtClean="0"/>
              <a:t>eterogeneous,   low-energy, …</a:t>
            </a:r>
          </a:p>
          <a:p>
            <a:pPr lvl="1"/>
            <a:r>
              <a:rPr lang="en-US" dirty="0" smtClean="0"/>
              <a:t>Software: </a:t>
            </a:r>
          </a:p>
          <a:p>
            <a:pPr lvl="2"/>
            <a:r>
              <a:rPr lang="en-US" dirty="0"/>
              <a:t>I</a:t>
            </a:r>
            <a:r>
              <a:rPr lang="en-US" dirty="0" smtClean="0"/>
              <a:t>ntegration into </a:t>
            </a:r>
            <a:r>
              <a:rPr lang="en-US" dirty="0" err="1" smtClean="0"/>
              <a:t>Sca</a:t>
            </a:r>
            <a:r>
              <a:rPr lang="en-US" dirty="0" smtClean="0"/>
              <a:t>/LAPACK, PLASMA,  MAGMA,…</a:t>
            </a:r>
          </a:p>
          <a:p>
            <a:r>
              <a:rPr lang="en-US" dirty="0" smtClean="0"/>
              <a:t>Integration of CTF into quantum chemistry/DFT applications </a:t>
            </a:r>
          </a:p>
          <a:p>
            <a:pPr lvl="1"/>
            <a:r>
              <a:rPr lang="en-US" dirty="0" smtClean="0"/>
              <a:t>Aquarius, with ANL, UT Austin on IBM BG/Q, Cray XC30</a:t>
            </a:r>
          </a:p>
          <a:p>
            <a:pPr lvl="1"/>
            <a:r>
              <a:rPr lang="en-US" dirty="0" err="1" smtClean="0"/>
              <a:t>Qbox</a:t>
            </a:r>
            <a:r>
              <a:rPr lang="en-US" dirty="0" smtClean="0"/>
              <a:t>, with LLNL, IBM, on IBM BG/Q</a:t>
            </a:r>
          </a:p>
          <a:p>
            <a:pPr lvl="1"/>
            <a:r>
              <a:rPr lang="en-US" dirty="0" smtClean="0"/>
              <a:t>Q-</a:t>
            </a:r>
            <a:r>
              <a:rPr lang="en-US" dirty="0" err="1" smtClean="0"/>
              <a:t>Chem</a:t>
            </a:r>
            <a:r>
              <a:rPr lang="en-US" dirty="0" smtClean="0"/>
              <a:t>, work in progress</a:t>
            </a:r>
          </a:p>
          <a:p>
            <a:r>
              <a:rPr lang="en-US" dirty="0" smtClean="0"/>
              <a:t>Integration into big data analysis system based on Spark at </a:t>
            </a:r>
            <a:r>
              <a:rPr lang="en-US" dirty="0" err="1" smtClean="0"/>
              <a:t>AMPLab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60752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 of Direct Linear Algebra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New lower bounds, optimal algorithms, big speedups in theory and practice</a:t>
            </a:r>
          </a:p>
          <a:p>
            <a:r>
              <a:rPr lang="en-US" dirty="0" smtClean="0"/>
              <a:t>Lots of ongoing work / possible projects on</a:t>
            </a:r>
          </a:p>
          <a:p>
            <a:pPr lvl="1"/>
            <a:r>
              <a:rPr lang="en-US" dirty="0" smtClean="0"/>
              <a:t>Algorithms: </a:t>
            </a:r>
          </a:p>
          <a:p>
            <a:pPr lvl="2"/>
            <a:r>
              <a:rPr lang="en-US" dirty="0" smtClean="0"/>
              <a:t>LDL</a:t>
            </a:r>
            <a:r>
              <a:rPr lang="en-US" sz="2700" baseline="30000" dirty="0" smtClean="0"/>
              <a:t>T</a:t>
            </a:r>
            <a:r>
              <a:rPr lang="en-US" dirty="0" smtClean="0"/>
              <a:t>, QR with pivoting, other pivoting schemes, low rank factorizations, </a:t>
            </a:r>
            <a:r>
              <a:rPr lang="en-US" dirty="0" err="1" smtClean="0"/>
              <a:t>eigenproblems</a:t>
            </a:r>
            <a:r>
              <a:rPr lang="en-US" dirty="0" smtClean="0"/>
              <a:t> …</a:t>
            </a:r>
          </a:p>
          <a:p>
            <a:pPr lvl="2"/>
            <a:r>
              <a:rPr lang="en-US" dirty="0" smtClean="0"/>
              <a:t>Compare fast QR (</a:t>
            </a:r>
          </a:p>
          <a:p>
            <a:pPr lvl="2"/>
            <a:r>
              <a:rPr lang="en-US" dirty="0" smtClean="0"/>
              <a:t>All-pairs-shortest-path, …</a:t>
            </a:r>
          </a:p>
          <a:p>
            <a:pPr lvl="2"/>
            <a:r>
              <a:rPr lang="en-US" dirty="0" smtClean="0"/>
              <a:t>Both 2D (c=1) and 2.5D (c&gt;1)  </a:t>
            </a:r>
          </a:p>
          <a:p>
            <a:pPr lvl="2"/>
            <a:r>
              <a:rPr lang="en-US" dirty="0"/>
              <a:t>B</a:t>
            </a:r>
            <a:r>
              <a:rPr lang="en-US" dirty="0" smtClean="0"/>
              <a:t>ut only bandwidth may decrease with c&gt;1, not latency</a:t>
            </a:r>
          </a:p>
          <a:p>
            <a:pPr lvl="2"/>
            <a:r>
              <a:rPr lang="en-US" dirty="0" smtClean="0"/>
              <a:t>Sparse matrices</a:t>
            </a:r>
          </a:p>
          <a:p>
            <a:pPr lvl="1"/>
            <a:r>
              <a:rPr lang="en-US" dirty="0" smtClean="0"/>
              <a:t>Platforms: </a:t>
            </a:r>
          </a:p>
          <a:p>
            <a:pPr lvl="2"/>
            <a:r>
              <a:rPr lang="en-US" dirty="0"/>
              <a:t>M</a:t>
            </a:r>
            <a:r>
              <a:rPr lang="en-US" dirty="0" smtClean="0"/>
              <a:t>ulticore, cluster, GPU, cloud, </a:t>
            </a:r>
            <a:r>
              <a:rPr lang="en-US" dirty="0"/>
              <a:t>h</a:t>
            </a:r>
            <a:r>
              <a:rPr lang="en-US" dirty="0" smtClean="0"/>
              <a:t>eterogeneous,   low-energy, …</a:t>
            </a:r>
          </a:p>
          <a:p>
            <a:pPr lvl="1"/>
            <a:r>
              <a:rPr lang="en-US" dirty="0" smtClean="0"/>
              <a:t>Software: </a:t>
            </a:r>
          </a:p>
          <a:p>
            <a:pPr lvl="2"/>
            <a:r>
              <a:rPr lang="en-US" dirty="0"/>
              <a:t>I</a:t>
            </a:r>
            <a:r>
              <a:rPr lang="en-US" dirty="0" smtClean="0"/>
              <a:t>ntegration into </a:t>
            </a:r>
            <a:r>
              <a:rPr lang="en-US" dirty="0" err="1" smtClean="0"/>
              <a:t>Sca</a:t>
            </a:r>
            <a:r>
              <a:rPr lang="en-US" dirty="0" smtClean="0"/>
              <a:t>/LAPACK, PLASMA,  MAGMA,…</a:t>
            </a:r>
          </a:p>
        </p:txBody>
      </p:sp>
    </p:spTree>
    <p:extLst>
      <p:ext uri="{BB962C8B-B14F-4D97-AF65-F5344CB8AC3E}">
        <p14:creationId xmlns:p14="http://schemas.microsoft.com/office/powerpoint/2010/main" val="3679426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2400" y="1371600"/>
            <a:ext cx="8991600" cy="51816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“Direct” Linear Algebra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Lower bounds on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communication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New a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lgorithms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that attain these lower bounds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Ditto for </a:t>
            </a:r>
            <a:r>
              <a:rPr lang="en-US" sz="3200" dirty="0">
                <a:solidFill>
                  <a:srgbClr val="000000"/>
                </a:solidFill>
              </a:rPr>
              <a:t>programs accessing arrays </a:t>
            </a:r>
            <a:r>
              <a:rPr lang="en-US" sz="3200" dirty="0" smtClean="0">
                <a:solidFill>
                  <a:srgbClr val="000000"/>
                </a:solidFill>
              </a:rPr>
              <a:t>(</a:t>
            </a:r>
            <a:r>
              <a:rPr lang="en-US" sz="3200" dirty="0" err="1" smtClean="0">
                <a:solidFill>
                  <a:srgbClr val="000000"/>
                </a:solidFill>
              </a:rPr>
              <a:t>eg</a:t>
            </a:r>
            <a:r>
              <a:rPr lang="en-US" sz="3200" dirty="0" smtClean="0">
                <a:solidFill>
                  <a:srgbClr val="000000"/>
                </a:solidFill>
              </a:rPr>
              <a:t> n-body)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Ditto for “Iterative” Linear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Algebra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Related Work 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11430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3768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 optimal sequential </a:t>
            </a:r>
            <a:r>
              <a:rPr lang="en-US" dirty="0" err="1" smtClean="0"/>
              <a:t>Matmul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Na</a:t>
            </a:r>
            <a:r>
              <a:rPr lang="fr-FR" dirty="0" err="1" smtClean="0"/>
              <a:t>ï</a:t>
            </a:r>
            <a:r>
              <a:rPr lang="en-US" dirty="0" err="1" smtClean="0"/>
              <a:t>ve</a:t>
            </a:r>
            <a:r>
              <a:rPr lang="en-US" dirty="0" smtClean="0"/>
              <a:t> code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for </a:t>
            </a:r>
            <a:r>
              <a:rPr lang="en-US" dirty="0" err="1" smtClean="0"/>
              <a:t>i</a:t>
            </a:r>
            <a:r>
              <a:rPr lang="en-US" dirty="0" smtClean="0"/>
              <a:t>=1:n, for j=1:n, for k=1:n,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C(</a:t>
            </a:r>
            <a:r>
              <a:rPr lang="en-US" dirty="0" err="1"/>
              <a:t>i</a:t>
            </a:r>
            <a:r>
              <a:rPr lang="en-US" dirty="0" err="1" smtClean="0"/>
              <a:t>,j</a:t>
            </a:r>
            <a:r>
              <a:rPr lang="en-US" dirty="0" smtClean="0"/>
              <a:t>)+=A(</a:t>
            </a:r>
            <a:r>
              <a:rPr lang="en-US" dirty="0" err="1"/>
              <a:t>i</a:t>
            </a:r>
            <a:r>
              <a:rPr lang="en-US" dirty="0" err="1" smtClean="0"/>
              <a:t>,k</a:t>
            </a:r>
            <a:r>
              <a:rPr lang="en-US" dirty="0" smtClean="0"/>
              <a:t>)*B(</a:t>
            </a:r>
            <a:r>
              <a:rPr lang="en-US" dirty="0" err="1" smtClean="0"/>
              <a:t>k,j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“Blocked” code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for </a:t>
            </a:r>
            <a:r>
              <a:rPr lang="en-US" dirty="0" err="1" smtClean="0"/>
              <a:t>i</a:t>
            </a:r>
            <a:r>
              <a:rPr lang="en-US" dirty="0" smtClean="0"/>
              <a:t> = 1:n/</a:t>
            </a:r>
            <a:r>
              <a:rPr lang="en-US" dirty="0" smtClean="0">
                <a:solidFill>
                  <a:srgbClr val="660066"/>
                </a:solidFill>
              </a:rPr>
              <a:t>b</a:t>
            </a:r>
            <a:r>
              <a:rPr lang="en-US" dirty="0" smtClean="0"/>
              <a:t>,   for j = 1</a:t>
            </a:r>
            <a:r>
              <a:rPr lang="en-US" dirty="0"/>
              <a:t>:</a:t>
            </a:r>
            <a:r>
              <a:rPr lang="en-US" dirty="0" smtClean="0"/>
              <a:t>n/</a:t>
            </a:r>
            <a:r>
              <a:rPr lang="en-US" dirty="0" smtClean="0">
                <a:solidFill>
                  <a:srgbClr val="660066"/>
                </a:solidFill>
              </a:rPr>
              <a:t>b</a:t>
            </a:r>
            <a:r>
              <a:rPr lang="en-US" dirty="0" smtClean="0"/>
              <a:t>,   for k = 1:n/</a:t>
            </a:r>
            <a:r>
              <a:rPr lang="en-US" dirty="0" smtClean="0">
                <a:solidFill>
                  <a:srgbClr val="660066"/>
                </a:solidFill>
              </a:rPr>
              <a:t>b</a:t>
            </a:r>
          </a:p>
          <a:p>
            <a:pPr marL="0" indent="0">
              <a:buNone/>
            </a:pPr>
            <a:r>
              <a:rPr lang="en-US" dirty="0" smtClean="0"/>
              <a:t>          C</a:t>
            </a:r>
            <a:r>
              <a:rPr lang="en-US" dirty="0"/>
              <a:t>[</a:t>
            </a:r>
            <a:r>
              <a:rPr lang="en-US" dirty="0" err="1" smtClean="0"/>
              <a:t>i</a:t>
            </a:r>
            <a:r>
              <a:rPr lang="en-US" dirty="0" err="1"/>
              <a:t>,</a:t>
            </a:r>
            <a:r>
              <a:rPr lang="en-US" dirty="0" err="1" smtClean="0"/>
              <a:t>j</a:t>
            </a:r>
            <a:r>
              <a:rPr lang="en-US" dirty="0"/>
              <a:t>]</a:t>
            </a:r>
            <a:r>
              <a:rPr lang="en-US" dirty="0" smtClean="0"/>
              <a:t>+</a:t>
            </a:r>
            <a:r>
              <a:rPr lang="en-US" dirty="0"/>
              <a:t>=</a:t>
            </a:r>
            <a:r>
              <a:rPr lang="en-US" dirty="0" smtClean="0"/>
              <a:t>A[</a:t>
            </a:r>
            <a:r>
              <a:rPr lang="en-US" dirty="0" err="1" smtClean="0"/>
              <a:t>i</a:t>
            </a:r>
            <a:r>
              <a:rPr lang="en-US" dirty="0" err="1"/>
              <a:t>,</a:t>
            </a:r>
            <a:r>
              <a:rPr lang="en-US" dirty="0" err="1" smtClean="0"/>
              <a:t>k</a:t>
            </a:r>
            <a:r>
              <a:rPr lang="en-US" dirty="0"/>
              <a:t>]</a:t>
            </a:r>
            <a:r>
              <a:rPr lang="en-US" dirty="0" smtClean="0"/>
              <a:t>*B[</a:t>
            </a:r>
            <a:r>
              <a:rPr lang="en-US" dirty="0" err="1" smtClean="0"/>
              <a:t>k</a:t>
            </a:r>
            <a:r>
              <a:rPr lang="en-US" dirty="0" err="1"/>
              <a:t>,</a:t>
            </a:r>
            <a:r>
              <a:rPr lang="en-US" dirty="0" err="1" smtClean="0"/>
              <a:t>j</a:t>
            </a:r>
            <a:r>
              <a:rPr lang="en-US" dirty="0"/>
              <a:t>]</a:t>
            </a:r>
            <a:r>
              <a:rPr lang="en-US" dirty="0" smtClean="0"/>
              <a:t>   …   </a:t>
            </a:r>
            <a:r>
              <a:rPr lang="en-US" dirty="0" smtClean="0">
                <a:solidFill>
                  <a:srgbClr val="660066"/>
                </a:solidFill>
              </a:rPr>
              <a:t>b</a:t>
            </a:r>
            <a:r>
              <a:rPr lang="en-US" dirty="0" smtClean="0"/>
              <a:t> x </a:t>
            </a:r>
            <a:r>
              <a:rPr lang="en-US" dirty="0" smtClean="0">
                <a:solidFill>
                  <a:srgbClr val="660066"/>
                </a:solidFill>
              </a:rPr>
              <a:t>b</a:t>
            </a:r>
            <a:r>
              <a:rPr lang="en-US" dirty="0" smtClean="0"/>
              <a:t> </a:t>
            </a:r>
            <a:r>
              <a:rPr lang="en-US" dirty="0" err="1" smtClean="0"/>
              <a:t>matmul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Thm</a:t>
            </a:r>
            <a:r>
              <a:rPr lang="en-US" dirty="0" smtClean="0"/>
              <a:t>: Picking </a:t>
            </a:r>
            <a:r>
              <a:rPr lang="en-US" dirty="0" smtClean="0">
                <a:solidFill>
                  <a:srgbClr val="660066"/>
                </a:solidFill>
              </a:rPr>
              <a:t>b</a:t>
            </a:r>
            <a:r>
              <a:rPr lang="en-US" dirty="0" smtClean="0"/>
              <a:t> = M</a:t>
            </a:r>
            <a:r>
              <a:rPr lang="en-US" sz="3500" b="1" baseline="30000" dirty="0" smtClean="0">
                <a:solidFill>
                  <a:srgbClr val="0824F2"/>
                </a:solidFill>
              </a:rPr>
              <a:t>1/2 </a:t>
            </a:r>
            <a:r>
              <a:rPr lang="en-US" dirty="0" smtClean="0"/>
              <a:t>attains lower bound: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#</a:t>
            </a:r>
            <a:r>
              <a:rPr lang="en-US" dirty="0" err="1" smtClean="0"/>
              <a:t>words_moved</a:t>
            </a:r>
            <a:r>
              <a:rPr lang="en-US" dirty="0" smtClean="0"/>
              <a:t> = </a:t>
            </a:r>
            <a:r>
              <a:rPr lang="en-US" dirty="0" err="1" smtClean="0"/>
              <a:t>Ω</a:t>
            </a:r>
            <a:r>
              <a:rPr lang="en-US" dirty="0" smtClean="0"/>
              <a:t>(n</a:t>
            </a:r>
            <a:r>
              <a:rPr lang="en-US" sz="3300" b="1" baseline="30000" dirty="0" smtClean="0"/>
              <a:t>3</a:t>
            </a:r>
            <a:r>
              <a:rPr lang="en-US" dirty="0" smtClean="0"/>
              <a:t>/M</a:t>
            </a:r>
            <a:r>
              <a:rPr lang="en-US" sz="3500" b="1" baseline="30000" dirty="0" smtClean="0">
                <a:solidFill>
                  <a:srgbClr val="0824F2"/>
                </a:solidFill>
              </a:rPr>
              <a:t>1/2</a:t>
            </a:r>
            <a:r>
              <a:rPr lang="en-US" dirty="0" smtClean="0"/>
              <a:t>)</a:t>
            </a:r>
          </a:p>
          <a:p>
            <a:r>
              <a:rPr lang="en-US" dirty="0" smtClean="0"/>
              <a:t>Where does </a:t>
            </a:r>
            <a:r>
              <a:rPr lang="en-US" b="1" dirty="0" smtClean="0">
                <a:solidFill>
                  <a:srgbClr val="0824F2"/>
                </a:solidFill>
              </a:rPr>
              <a:t>1/2</a:t>
            </a:r>
            <a:r>
              <a:rPr lang="en-US" dirty="0" smtClean="0"/>
              <a:t> come from?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877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</a:t>
            </a:r>
            <a:r>
              <a:rPr lang="en-US" dirty="0" err="1" smtClean="0"/>
              <a:t>Thm</a:t>
            </a:r>
            <a:r>
              <a:rPr lang="en-US" dirty="0" smtClean="0"/>
              <a:t> applied to </a:t>
            </a:r>
            <a:r>
              <a:rPr lang="en-US" dirty="0" err="1" smtClean="0"/>
              <a:t>Matmul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35051"/>
            <a:ext cx="9220200" cy="5486400"/>
          </a:xfrm>
        </p:spPr>
        <p:txBody>
          <a:bodyPr>
            <a:normAutofit/>
          </a:bodyPr>
          <a:lstStyle/>
          <a:p>
            <a:r>
              <a:rPr lang="en-US" dirty="0"/>
              <a:t>for </a:t>
            </a:r>
            <a:r>
              <a:rPr lang="en-US" dirty="0" err="1"/>
              <a:t>i</a:t>
            </a:r>
            <a:r>
              <a:rPr lang="en-US" dirty="0"/>
              <a:t>=1:n, for j=1:n, for k=1:n, C(</a:t>
            </a:r>
            <a:r>
              <a:rPr lang="en-US" dirty="0" err="1"/>
              <a:t>i,j</a:t>
            </a:r>
            <a:r>
              <a:rPr lang="en-US" dirty="0" smtClean="0"/>
              <a:t>) += A</a:t>
            </a:r>
            <a:r>
              <a:rPr lang="en-US" dirty="0"/>
              <a:t>(</a:t>
            </a:r>
            <a:r>
              <a:rPr lang="en-US" dirty="0" err="1"/>
              <a:t>i,k</a:t>
            </a:r>
            <a:r>
              <a:rPr lang="en-US" dirty="0"/>
              <a:t>)*B(</a:t>
            </a:r>
            <a:r>
              <a:rPr lang="en-US" dirty="0" err="1"/>
              <a:t>k,j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Record array indices in matrix </a:t>
            </a:r>
            <a:r>
              <a:rPr lang="en-US" dirty="0" err="1" smtClean="0"/>
              <a:t>Δ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Solve LP for x = [</a:t>
            </a:r>
            <a:r>
              <a:rPr lang="en-US" dirty="0" err="1" smtClean="0"/>
              <a:t>xi,xj,xk</a:t>
            </a:r>
            <a:r>
              <a:rPr lang="en-US" dirty="0" smtClean="0"/>
              <a:t>]</a:t>
            </a:r>
            <a:r>
              <a:rPr lang="en-US" baseline="30000" dirty="0" smtClean="0"/>
              <a:t>T</a:t>
            </a:r>
            <a:r>
              <a:rPr lang="en-US" dirty="0" smtClean="0"/>
              <a:t>:  max </a:t>
            </a:r>
            <a:r>
              <a:rPr lang="en-US" b="1" dirty="0" smtClean="0"/>
              <a:t>1</a:t>
            </a:r>
            <a:r>
              <a:rPr lang="en-US" baseline="30000" dirty="0" smtClean="0"/>
              <a:t>T</a:t>
            </a:r>
            <a:r>
              <a:rPr lang="en-US" dirty="0" smtClean="0"/>
              <a:t>x   </a:t>
            </a:r>
            <a:r>
              <a:rPr lang="en-US" dirty="0" err="1" smtClean="0"/>
              <a:t>s.t.</a:t>
            </a:r>
            <a:r>
              <a:rPr lang="en-US" dirty="0" smtClean="0"/>
              <a:t>   </a:t>
            </a:r>
            <a:r>
              <a:rPr lang="en-US" dirty="0" err="1" smtClean="0"/>
              <a:t>Δ</a:t>
            </a:r>
            <a:r>
              <a:rPr lang="en-US" dirty="0" smtClean="0"/>
              <a:t> x ≤ </a:t>
            </a:r>
            <a:r>
              <a:rPr lang="en-US" b="1" dirty="0" smtClean="0"/>
              <a:t>1</a:t>
            </a:r>
          </a:p>
          <a:p>
            <a:pPr lvl="1"/>
            <a:r>
              <a:rPr lang="en-US" dirty="0" smtClean="0"/>
              <a:t>Result: x = [</a:t>
            </a:r>
            <a:r>
              <a:rPr lang="en-US" dirty="0" smtClean="0">
                <a:solidFill>
                  <a:srgbClr val="0824F2"/>
                </a:solidFill>
              </a:rPr>
              <a:t>1/2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824F2"/>
                </a:solidFill>
              </a:rPr>
              <a:t>1/2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824F2"/>
                </a:solidFill>
              </a:rPr>
              <a:t>1/2</a:t>
            </a:r>
            <a:r>
              <a:rPr lang="en-US" dirty="0" smtClean="0"/>
              <a:t>]</a:t>
            </a:r>
            <a:r>
              <a:rPr lang="en-US" sz="3200" baseline="30000" dirty="0" smtClean="0"/>
              <a:t>T</a:t>
            </a:r>
            <a:r>
              <a:rPr lang="en-US" dirty="0" smtClean="0"/>
              <a:t>, </a:t>
            </a:r>
            <a:r>
              <a:rPr lang="en-US" b="1" dirty="0" smtClean="0"/>
              <a:t>1</a:t>
            </a:r>
            <a:r>
              <a:rPr lang="en-US" sz="3200" baseline="30000" dirty="0" smtClean="0"/>
              <a:t>T</a:t>
            </a:r>
            <a:r>
              <a:rPr lang="en-US" dirty="0" smtClean="0"/>
              <a:t>x = </a:t>
            </a:r>
            <a:r>
              <a:rPr lang="en-US" dirty="0" smtClean="0">
                <a:solidFill>
                  <a:srgbClr val="0824F2"/>
                </a:solidFill>
              </a:rPr>
              <a:t>3/2 </a:t>
            </a:r>
            <a:r>
              <a:rPr lang="en-US" dirty="0" smtClean="0"/>
              <a:t>= </a:t>
            </a:r>
            <a:r>
              <a:rPr lang="en-US" dirty="0">
                <a:solidFill>
                  <a:srgbClr val="0824F2"/>
                </a:solidFill>
              </a:rPr>
              <a:t>e</a:t>
            </a:r>
            <a:endParaRPr lang="en-US" b="1" baseline="-25000" dirty="0" smtClean="0">
              <a:solidFill>
                <a:srgbClr val="0824F2"/>
              </a:solidFill>
            </a:endParaRPr>
          </a:p>
          <a:p>
            <a:r>
              <a:rPr lang="en-US" dirty="0" err="1" smtClean="0"/>
              <a:t>Thm</a:t>
            </a:r>
            <a:r>
              <a:rPr lang="en-US" dirty="0" smtClean="0"/>
              <a:t>: #</a:t>
            </a:r>
            <a:r>
              <a:rPr lang="en-US" dirty="0" err="1" smtClean="0"/>
              <a:t>words_moved</a:t>
            </a:r>
            <a:r>
              <a:rPr lang="en-US" dirty="0" smtClean="0"/>
              <a:t> = </a:t>
            </a:r>
            <a:r>
              <a:rPr lang="en-US" dirty="0" err="1"/>
              <a:t>Ω</a:t>
            </a:r>
            <a:r>
              <a:rPr lang="en-US" dirty="0"/>
              <a:t>(n</a:t>
            </a:r>
            <a:r>
              <a:rPr lang="en-US" sz="3300" b="1" baseline="30000" dirty="0"/>
              <a:t>3</a:t>
            </a:r>
            <a:r>
              <a:rPr lang="en-US" dirty="0"/>
              <a:t>/</a:t>
            </a:r>
            <a:r>
              <a:rPr lang="en-US" dirty="0" smtClean="0"/>
              <a:t>M</a:t>
            </a:r>
            <a:r>
              <a:rPr lang="en-US" sz="3500" b="1" baseline="30000" dirty="0">
                <a:solidFill>
                  <a:srgbClr val="0824F2"/>
                </a:solidFill>
              </a:rPr>
              <a:t>e</a:t>
            </a:r>
            <a:r>
              <a:rPr lang="en-US" sz="3500" b="1" baseline="30000" dirty="0" smtClean="0">
                <a:solidFill>
                  <a:srgbClr val="0824F2"/>
                </a:solidFill>
              </a:rPr>
              <a:t>-1</a:t>
            </a:r>
            <a:r>
              <a:rPr lang="en-US" dirty="0" smtClean="0"/>
              <a:t>)= </a:t>
            </a:r>
            <a:r>
              <a:rPr lang="en-US" dirty="0" err="1"/>
              <a:t>Ω</a:t>
            </a:r>
            <a:r>
              <a:rPr lang="en-US" dirty="0"/>
              <a:t>(n</a:t>
            </a:r>
            <a:r>
              <a:rPr lang="en-US" sz="3300" b="1" baseline="30000" dirty="0"/>
              <a:t>3</a:t>
            </a:r>
            <a:r>
              <a:rPr lang="en-US" dirty="0"/>
              <a:t>/M</a:t>
            </a:r>
            <a:r>
              <a:rPr lang="en-US" sz="3500" b="1" baseline="30000" dirty="0">
                <a:solidFill>
                  <a:srgbClr val="0824F2"/>
                </a:solidFill>
              </a:rPr>
              <a:t>1/2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Attained by block sizes </a:t>
            </a:r>
            <a:r>
              <a:rPr lang="en-US" dirty="0" err="1" smtClean="0"/>
              <a:t>M</a:t>
            </a:r>
            <a:r>
              <a:rPr lang="en-US" b="1" baseline="30000" dirty="0" err="1" smtClean="0"/>
              <a:t>xi</a:t>
            </a:r>
            <a:r>
              <a:rPr lang="en-US" dirty="0" err="1" smtClean="0"/>
              <a:t>,M</a:t>
            </a:r>
            <a:r>
              <a:rPr lang="en-US" b="1" baseline="30000" dirty="0" err="1" smtClean="0"/>
              <a:t>xj</a:t>
            </a:r>
            <a:r>
              <a:rPr lang="en-US" dirty="0" err="1" smtClean="0"/>
              <a:t>,M</a:t>
            </a:r>
            <a:r>
              <a:rPr lang="en-US" b="1" baseline="30000" dirty="0" err="1" smtClean="0"/>
              <a:t>xk</a:t>
            </a:r>
            <a:r>
              <a:rPr lang="en-US" dirty="0" smtClean="0"/>
              <a:t> = M</a:t>
            </a:r>
            <a:r>
              <a:rPr lang="en-US" b="1" baseline="30000" dirty="0" smtClean="0">
                <a:solidFill>
                  <a:srgbClr val="061BBA"/>
                </a:solidFill>
              </a:rPr>
              <a:t>1/2</a:t>
            </a:r>
            <a:r>
              <a:rPr lang="en-US" dirty="0" smtClean="0"/>
              <a:t>,M</a:t>
            </a:r>
            <a:r>
              <a:rPr lang="en-US" b="1" baseline="30000" dirty="0" smtClean="0">
                <a:solidFill>
                  <a:srgbClr val="061BBA"/>
                </a:solidFill>
              </a:rPr>
              <a:t>1/2</a:t>
            </a:r>
            <a:r>
              <a:rPr lang="en-US" dirty="0" smtClean="0"/>
              <a:t>,M</a:t>
            </a:r>
            <a:r>
              <a:rPr lang="en-US" b="1" baseline="30000" dirty="0" smtClean="0">
                <a:solidFill>
                  <a:srgbClr val="061BBA"/>
                </a:solidFill>
              </a:rPr>
              <a:t>1/2</a:t>
            </a:r>
            <a:endParaRPr lang="en-US" dirty="0">
              <a:solidFill>
                <a:srgbClr val="061BBA"/>
              </a:solidFill>
            </a:endParaRPr>
          </a:p>
          <a:p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526200"/>
              </p:ext>
            </p:extLst>
          </p:nvPr>
        </p:nvGraphicFramePr>
        <p:xfrm>
          <a:off x="2590800" y="2438400"/>
          <a:ext cx="3733800" cy="1905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6760"/>
                <a:gridCol w="746760"/>
                <a:gridCol w="746760"/>
                <a:gridCol w="746760"/>
                <a:gridCol w="746760"/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j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</a:t>
                      </a:r>
                      <a:endParaRPr lang="en-US" sz="2400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Δ</a:t>
                      </a:r>
                      <a:r>
                        <a:rPr lang="en-US" sz="2400" dirty="0" smtClean="0"/>
                        <a:t>   =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</a:t>
                      </a:r>
                      <a:endParaRPr lang="en-US" sz="240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Double Bracket 8"/>
          <p:cNvSpPr/>
          <p:nvPr/>
        </p:nvSpPr>
        <p:spPr>
          <a:xfrm>
            <a:off x="3429000" y="2971800"/>
            <a:ext cx="2057400" cy="1295400"/>
          </a:xfrm>
          <a:prstGeom prst="bracketPair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67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1" y="152401"/>
            <a:ext cx="8229600" cy="4254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Goals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53263" y="6299200"/>
            <a:ext cx="1905000" cy="457200"/>
          </a:xfrm>
        </p:spPr>
        <p:txBody>
          <a:bodyPr/>
          <a:lstStyle/>
          <a:p>
            <a:pPr>
              <a:defRPr/>
            </a:pPr>
            <a:fld id="{096107BD-A7FD-4D6B-9533-9467B80703DB}" type="slidenum">
              <a:rPr lang="en-US" smtClean="0">
                <a:latin typeface="Helvetica"/>
              </a:rPr>
              <a:pPr>
                <a:defRPr/>
              </a:pPr>
              <a:t>7</a:t>
            </a:fld>
            <a:endParaRPr lang="en-US" dirty="0" smtClean="0">
              <a:latin typeface="Helvetica"/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50961" y="1066800"/>
            <a:ext cx="8893039" cy="4224746"/>
            <a:chOff x="32624" y="4486791"/>
            <a:chExt cx="9263965" cy="4223194"/>
          </a:xfrm>
        </p:grpSpPr>
        <p:sp>
          <p:nvSpPr>
            <p:cNvPr id="9" name="Content Placeholder 2"/>
            <p:cNvSpPr txBox="1">
              <a:spLocks/>
            </p:cNvSpPr>
            <p:nvPr/>
          </p:nvSpPr>
          <p:spPr bwMode="auto">
            <a:xfrm>
              <a:off x="32624" y="4486791"/>
              <a:ext cx="9263965" cy="4223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3500" tIns="25400" rIns="63500" bIns="25400">
              <a:spAutoFit/>
            </a:bodyPr>
            <a:lstStyle/>
            <a:p>
              <a:pPr marL="342900" indent="-342900" eaLnBrk="0" fontAlgn="auto" hangingPunct="0">
                <a:spcBef>
                  <a:spcPct val="20000"/>
                </a:spcBef>
                <a:spcAft>
                  <a:spcPts val="0"/>
                </a:spcAft>
                <a:buSzPct val="100000"/>
                <a:buFont typeface="Arial" pitchFamily="34" charset="0"/>
                <a:buChar char="•"/>
                <a:defRPr/>
              </a:pPr>
              <a:r>
                <a:rPr lang="en-US" sz="3600" kern="0" dirty="0" smtClean="0"/>
                <a:t>R</a:t>
              </a:r>
              <a:r>
                <a:rPr lang="en-US" sz="3600" b="0" kern="0" dirty="0" smtClean="0">
                  <a:solidFill>
                    <a:schemeClr val="tx1"/>
                  </a:solidFill>
                </a:rPr>
                <a:t>edesign </a:t>
              </a:r>
              <a:r>
                <a:rPr lang="en-US" sz="3600" kern="0" dirty="0" smtClean="0"/>
                <a:t>algorithms</a:t>
              </a:r>
              <a:r>
                <a:rPr lang="en-US" sz="3600" b="0" kern="0" dirty="0" smtClean="0">
                  <a:solidFill>
                    <a:schemeClr val="tx1"/>
                  </a:solidFill>
                </a:rPr>
                <a:t> to </a:t>
              </a:r>
              <a:r>
                <a:rPr lang="en-US" sz="3600" b="0" i="1" kern="0" dirty="0" smtClean="0">
                  <a:solidFill>
                    <a:schemeClr val="tx1"/>
                  </a:solidFill>
                </a:rPr>
                <a:t>avoid </a:t>
              </a:r>
              <a:r>
                <a:rPr lang="en-US" sz="3600" b="0" kern="0" dirty="0" smtClean="0">
                  <a:solidFill>
                    <a:schemeClr val="tx1"/>
                  </a:solidFill>
                </a:rPr>
                <a:t>communication</a:t>
              </a:r>
              <a:endParaRPr lang="en-US" sz="3600" b="0" kern="0" dirty="0">
                <a:solidFill>
                  <a:schemeClr val="tx1"/>
                </a:solidFill>
              </a:endParaRPr>
            </a:p>
            <a:p>
              <a:pPr marL="800100" lvl="1" indent="-342900" eaLnBrk="0" fontAlgn="auto" hangingPunct="0">
                <a:spcBef>
                  <a:spcPct val="20000"/>
                </a:spcBef>
                <a:spcAft>
                  <a:spcPts val="0"/>
                </a:spcAft>
                <a:buSzPct val="100000"/>
                <a:buFontTx/>
                <a:buChar char="•"/>
                <a:defRPr/>
              </a:pPr>
              <a:r>
                <a:rPr lang="en-US" sz="3200" b="0" kern="0" dirty="0">
                  <a:solidFill>
                    <a:schemeClr val="tx1"/>
                  </a:solidFill>
                </a:rPr>
                <a:t>Between all memory hierarchy levels </a:t>
              </a:r>
            </a:p>
            <a:p>
              <a:pPr marL="1257300" lvl="2" indent="-342900" eaLnBrk="0" fontAlgn="auto" hangingPunct="0">
                <a:spcBef>
                  <a:spcPct val="20000"/>
                </a:spcBef>
                <a:spcAft>
                  <a:spcPts val="0"/>
                </a:spcAft>
                <a:buSzPct val="100000"/>
                <a:buFontTx/>
                <a:buChar char="•"/>
                <a:defRPr/>
              </a:pPr>
              <a:r>
                <a:rPr lang="en-US" sz="3200" b="0" kern="0" dirty="0">
                  <a:solidFill>
                    <a:schemeClr val="tx1"/>
                  </a:solidFill>
                </a:rPr>
                <a:t>L1         L2         DRAM          network,  </a:t>
              </a:r>
              <a:r>
                <a:rPr lang="en-US" sz="3200" b="0" kern="0" dirty="0" err="1">
                  <a:solidFill>
                    <a:schemeClr val="tx1"/>
                  </a:solidFill>
                </a:rPr>
                <a:t>etc</a:t>
              </a:r>
              <a:r>
                <a:rPr lang="en-US" sz="3200" b="0" kern="0" dirty="0">
                  <a:solidFill>
                    <a:schemeClr val="tx1"/>
                  </a:solidFill>
                </a:rPr>
                <a:t> </a:t>
              </a:r>
              <a:endParaRPr lang="en-US" sz="3200" b="0" kern="0" dirty="0" smtClean="0">
                <a:solidFill>
                  <a:schemeClr val="tx1"/>
                </a:solidFill>
              </a:endParaRPr>
            </a:p>
            <a:p>
              <a:pPr marL="342900" indent="-342900" eaLnBrk="0" hangingPunct="0">
                <a:spcBef>
                  <a:spcPct val="20000"/>
                </a:spcBef>
                <a:buSzPct val="100000"/>
                <a:buFontTx/>
                <a:buChar char="•"/>
                <a:defRPr/>
              </a:pPr>
              <a:r>
                <a:rPr lang="en-US" sz="3600" kern="0" dirty="0" smtClean="0"/>
                <a:t>Attain lower bounds if possible</a:t>
              </a:r>
              <a:endParaRPr lang="en-US" sz="3600" kern="0" dirty="0"/>
            </a:p>
            <a:p>
              <a:pPr marL="800100" lvl="1" indent="-342900" eaLnBrk="0" hangingPunct="0">
                <a:spcBef>
                  <a:spcPct val="20000"/>
                </a:spcBef>
                <a:buSzPct val="100000"/>
                <a:buFontTx/>
                <a:buChar char="•"/>
                <a:defRPr/>
              </a:pPr>
              <a:r>
                <a:rPr lang="en-US" sz="3200" kern="0" dirty="0" smtClean="0"/>
                <a:t>Current algorithms often far from lower bounds</a:t>
              </a:r>
            </a:p>
            <a:p>
              <a:pPr marL="800100" lvl="1" indent="-342900" eaLnBrk="0" hangingPunct="0">
                <a:spcBef>
                  <a:spcPct val="20000"/>
                </a:spcBef>
                <a:buSzPct val="100000"/>
                <a:buFontTx/>
                <a:buChar char="•"/>
                <a:defRPr/>
              </a:pPr>
              <a:r>
                <a:rPr lang="en-US" sz="3200" kern="0" dirty="0"/>
                <a:t>L</a:t>
              </a:r>
              <a:r>
                <a:rPr lang="en-US" sz="3200" kern="0" dirty="0" smtClean="0"/>
                <a:t>arge</a:t>
              </a:r>
              <a:r>
                <a:rPr lang="en-US" sz="3200" b="0" kern="0" dirty="0" smtClean="0">
                  <a:solidFill>
                    <a:schemeClr val="tx1"/>
                  </a:solidFill>
                </a:rPr>
                <a:t> </a:t>
              </a:r>
              <a:r>
                <a:rPr lang="en-US" sz="3200" b="0" kern="0" dirty="0">
                  <a:solidFill>
                    <a:schemeClr val="tx1"/>
                  </a:solidFill>
                </a:rPr>
                <a:t>speedups </a:t>
              </a:r>
              <a:r>
                <a:rPr lang="en-US" sz="3200" b="0" kern="0" dirty="0" smtClean="0">
                  <a:solidFill>
                    <a:schemeClr val="tx1"/>
                  </a:solidFill>
                </a:rPr>
                <a:t>and energy savings possible</a:t>
              </a:r>
            </a:p>
            <a:p>
              <a:pPr marL="342900" indent="-342900" eaLnBrk="0" hangingPunct="0">
                <a:spcBef>
                  <a:spcPct val="20000"/>
                </a:spcBef>
                <a:buSzPct val="100000"/>
                <a:buFontTx/>
                <a:buChar char="•"/>
                <a:defRPr/>
              </a:pPr>
              <a:r>
                <a:rPr lang="en-US" sz="3200" kern="0" dirty="0" smtClean="0"/>
                <a:t>Lots of open problems / potential class projects</a:t>
              </a:r>
              <a:r>
                <a:rPr lang="en-US" sz="3200" b="0" kern="0" dirty="0" smtClean="0">
                  <a:solidFill>
                    <a:schemeClr val="tx1"/>
                  </a:solidFill>
                </a:rPr>
                <a:t> </a:t>
              </a:r>
            </a:p>
          </p:txBody>
        </p:sp>
        <p:cxnSp>
          <p:nvCxnSpPr>
            <p:cNvPr id="18465" name="Straight Arrow Connector 10"/>
            <p:cNvCxnSpPr>
              <a:cxnSpLocks noChangeShapeType="1"/>
            </p:cNvCxnSpPr>
            <p:nvPr/>
          </p:nvCxnSpPr>
          <p:spPr bwMode="auto">
            <a:xfrm>
              <a:off x="1937703" y="6008644"/>
              <a:ext cx="430212" cy="158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18466" name="Straight Arrow Connector 11"/>
            <p:cNvCxnSpPr>
              <a:cxnSpLocks noChangeShapeType="1"/>
            </p:cNvCxnSpPr>
            <p:nvPr/>
          </p:nvCxnSpPr>
          <p:spPr bwMode="auto">
            <a:xfrm>
              <a:off x="3253812" y="6008643"/>
              <a:ext cx="430213" cy="158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18467" name="Straight Arrow Connector 11"/>
            <p:cNvCxnSpPr>
              <a:cxnSpLocks noChangeShapeType="1"/>
            </p:cNvCxnSpPr>
            <p:nvPr/>
          </p:nvCxnSpPr>
          <p:spPr bwMode="auto">
            <a:xfrm>
              <a:off x="5238270" y="6008644"/>
              <a:ext cx="430212" cy="158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</p:grpSp>
      <p:cxnSp>
        <p:nvCxnSpPr>
          <p:cNvPr id="16" name="Straight Connector 15"/>
          <p:cNvCxnSpPr/>
          <p:nvPr/>
        </p:nvCxnSpPr>
        <p:spPr>
          <a:xfrm>
            <a:off x="381000" y="6858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692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</a:t>
            </a:r>
            <a:r>
              <a:rPr lang="en-US" dirty="0" err="1" smtClean="0"/>
              <a:t>Thm</a:t>
            </a:r>
            <a:r>
              <a:rPr lang="en-US" dirty="0" smtClean="0"/>
              <a:t> applied to Direct N-Body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35051"/>
            <a:ext cx="9220200" cy="5486400"/>
          </a:xfrm>
        </p:spPr>
        <p:txBody>
          <a:bodyPr>
            <a:normAutofit/>
          </a:bodyPr>
          <a:lstStyle/>
          <a:p>
            <a:r>
              <a:rPr lang="en-US" dirty="0"/>
              <a:t>for </a:t>
            </a:r>
            <a:r>
              <a:rPr lang="en-US" dirty="0" err="1"/>
              <a:t>i</a:t>
            </a:r>
            <a:r>
              <a:rPr lang="en-US" dirty="0"/>
              <a:t>=1:n, for j=1:n</a:t>
            </a:r>
            <a:r>
              <a:rPr lang="en-US" dirty="0" smtClean="0"/>
              <a:t>, F(</a:t>
            </a:r>
            <a:r>
              <a:rPr lang="en-US" dirty="0" err="1" smtClean="0"/>
              <a:t>i</a:t>
            </a:r>
            <a:r>
              <a:rPr lang="en-US" dirty="0" smtClean="0"/>
              <a:t>) += force( P(</a:t>
            </a:r>
            <a:r>
              <a:rPr lang="en-US" dirty="0" err="1" smtClean="0"/>
              <a:t>i</a:t>
            </a:r>
            <a:r>
              <a:rPr lang="en-US" dirty="0" smtClean="0"/>
              <a:t>) , P(j) )</a:t>
            </a:r>
          </a:p>
          <a:p>
            <a:r>
              <a:rPr lang="en-US" dirty="0" smtClean="0"/>
              <a:t>Record array indices in matrix </a:t>
            </a:r>
            <a:r>
              <a:rPr lang="en-US" dirty="0" err="1" smtClean="0"/>
              <a:t>Δ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Solve LP for x = [</a:t>
            </a:r>
            <a:r>
              <a:rPr lang="en-US" dirty="0" err="1" smtClean="0"/>
              <a:t>xi,xj</a:t>
            </a:r>
            <a:r>
              <a:rPr lang="en-US" dirty="0" smtClean="0"/>
              <a:t>]</a:t>
            </a:r>
            <a:r>
              <a:rPr lang="en-US" baseline="30000" dirty="0" smtClean="0"/>
              <a:t>T</a:t>
            </a:r>
            <a:r>
              <a:rPr lang="en-US" dirty="0" smtClean="0"/>
              <a:t>:  max </a:t>
            </a:r>
            <a:r>
              <a:rPr lang="en-US" b="1" dirty="0" smtClean="0"/>
              <a:t>1</a:t>
            </a:r>
            <a:r>
              <a:rPr lang="en-US" baseline="30000" dirty="0" smtClean="0"/>
              <a:t>T</a:t>
            </a:r>
            <a:r>
              <a:rPr lang="en-US" dirty="0" smtClean="0"/>
              <a:t>x  </a:t>
            </a:r>
            <a:r>
              <a:rPr lang="en-US" dirty="0" err="1" smtClean="0"/>
              <a:t>s.t.</a:t>
            </a:r>
            <a:r>
              <a:rPr lang="en-US" dirty="0" smtClean="0"/>
              <a:t> </a:t>
            </a:r>
            <a:r>
              <a:rPr lang="en-US" dirty="0" err="1" smtClean="0"/>
              <a:t>Δ</a:t>
            </a:r>
            <a:r>
              <a:rPr lang="en-US" dirty="0" smtClean="0"/>
              <a:t> x ≤ </a:t>
            </a:r>
            <a:r>
              <a:rPr lang="en-US" b="1" dirty="0" smtClean="0"/>
              <a:t>1</a:t>
            </a:r>
          </a:p>
          <a:p>
            <a:pPr lvl="1"/>
            <a:r>
              <a:rPr lang="en-US" dirty="0" smtClean="0"/>
              <a:t>Result: x = [</a:t>
            </a:r>
            <a:r>
              <a:rPr lang="en-US" dirty="0" smtClean="0">
                <a:solidFill>
                  <a:srgbClr val="0824F2"/>
                </a:solidFill>
              </a:rPr>
              <a:t>1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0824F2"/>
                </a:solidFill>
              </a:rPr>
              <a:t>1</a:t>
            </a:r>
            <a:r>
              <a:rPr lang="en-US" dirty="0" smtClean="0"/>
              <a:t>], </a:t>
            </a:r>
            <a:r>
              <a:rPr lang="en-US" b="1" dirty="0" smtClean="0"/>
              <a:t>1</a:t>
            </a:r>
            <a:r>
              <a:rPr lang="en-US" sz="3200" baseline="30000" dirty="0" smtClean="0"/>
              <a:t>T</a:t>
            </a:r>
            <a:r>
              <a:rPr lang="en-US" dirty="0" smtClean="0"/>
              <a:t>x = </a:t>
            </a:r>
            <a:r>
              <a:rPr lang="en-US" dirty="0" smtClean="0">
                <a:solidFill>
                  <a:srgbClr val="0824F2"/>
                </a:solidFill>
              </a:rPr>
              <a:t>2</a:t>
            </a:r>
            <a:r>
              <a:rPr lang="en-US" dirty="0" smtClean="0"/>
              <a:t> = </a:t>
            </a:r>
            <a:r>
              <a:rPr lang="en-US" dirty="0">
                <a:solidFill>
                  <a:srgbClr val="0824F2"/>
                </a:solidFill>
              </a:rPr>
              <a:t>e</a:t>
            </a:r>
            <a:endParaRPr lang="en-US" b="1" baseline="-25000" dirty="0" smtClean="0">
              <a:solidFill>
                <a:srgbClr val="0824F2"/>
              </a:solidFill>
            </a:endParaRPr>
          </a:p>
          <a:p>
            <a:r>
              <a:rPr lang="en-US" dirty="0" err="1" smtClean="0"/>
              <a:t>Thm</a:t>
            </a:r>
            <a:r>
              <a:rPr lang="en-US" dirty="0" smtClean="0"/>
              <a:t>: #</a:t>
            </a:r>
            <a:r>
              <a:rPr lang="en-US" dirty="0" err="1" smtClean="0"/>
              <a:t>words_moved</a:t>
            </a:r>
            <a:r>
              <a:rPr lang="en-US" dirty="0" smtClean="0"/>
              <a:t> = </a:t>
            </a:r>
            <a:r>
              <a:rPr lang="en-US" dirty="0" err="1"/>
              <a:t>Ω</a:t>
            </a:r>
            <a:r>
              <a:rPr lang="en-US" dirty="0"/>
              <a:t>(</a:t>
            </a:r>
            <a:r>
              <a:rPr lang="en-US" dirty="0" smtClean="0"/>
              <a:t>n</a:t>
            </a:r>
            <a:r>
              <a:rPr lang="en-US" sz="3300" b="1" baseline="30000" dirty="0" smtClean="0"/>
              <a:t>2</a:t>
            </a:r>
            <a:r>
              <a:rPr lang="en-US" dirty="0" smtClean="0"/>
              <a:t>/M</a:t>
            </a:r>
            <a:r>
              <a:rPr lang="en-US" sz="3500" b="1" baseline="30000" dirty="0">
                <a:solidFill>
                  <a:srgbClr val="0824F2"/>
                </a:solidFill>
              </a:rPr>
              <a:t>e</a:t>
            </a:r>
            <a:r>
              <a:rPr lang="en-US" sz="3500" b="1" baseline="30000" dirty="0" smtClean="0">
                <a:solidFill>
                  <a:srgbClr val="0824F2"/>
                </a:solidFill>
              </a:rPr>
              <a:t>-1</a:t>
            </a:r>
            <a:r>
              <a:rPr lang="en-US" dirty="0" smtClean="0"/>
              <a:t>)= </a:t>
            </a:r>
            <a:r>
              <a:rPr lang="en-US" dirty="0" err="1"/>
              <a:t>Ω</a:t>
            </a:r>
            <a:r>
              <a:rPr lang="en-US" dirty="0"/>
              <a:t>(</a:t>
            </a:r>
            <a:r>
              <a:rPr lang="en-US" dirty="0" smtClean="0"/>
              <a:t>n</a:t>
            </a:r>
            <a:r>
              <a:rPr lang="en-US" sz="3300" b="1" baseline="30000" dirty="0" smtClean="0"/>
              <a:t>2</a:t>
            </a:r>
            <a:r>
              <a:rPr lang="en-US" dirty="0" smtClean="0"/>
              <a:t>/M</a:t>
            </a:r>
            <a:r>
              <a:rPr lang="en-US" sz="3500" b="1" baseline="30000" dirty="0" smtClean="0">
                <a:solidFill>
                  <a:srgbClr val="0824F2"/>
                </a:solidFill>
              </a:rPr>
              <a:t>1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Attained by block sizes </a:t>
            </a:r>
            <a:r>
              <a:rPr lang="en-US" dirty="0" err="1" smtClean="0"/>
              <a:t>M</a:t>
            </a:r>
            <a:r>
              <a:rPr lang="en-US" b="1" baseline="30000" dirty="0" err="1" smtClean="0"/>
              <a:t>xi</a:t>
            </a:r>
            <a:r>
              <a:rPr lang="en-US" dirty="0" err="1" smtClean="0"/>
              <a:t>,M</a:t>
            </a:r>
            <a:r>
              <a:rPr lang="en-US" b="1" baseline="30000" dirty="0" err="1" smtClean="0"/>
              <a:t>xj</a:t>
            </a:r>
            <a:r>
              <a:rPr lang="en-US" dirty="0" smtClean="0"/>
              <a:t> = M</a:t>
            </a:r>
            <a:r>
              <a:rPr lang="en-US" b="1" baseline="30000" dirty="0" smtClean="0">
                <a:solidFill>
                  <a:srgbClr val="061BBA"/>
                </a:solidFill>
              </a:rPr>
              <a:t>1</a:t>
            </a:r>
            <a:r>
              <a:rPr lang="en-US" dirty="0" smtClean="0"/>
              <a:t>,M</a:t>
            </a:r>
            <a:r>
              <a:rPr lang="en-US" b="1" baseline="30000" dirty="0" smtClean="0">
                <a:solidFill>
                  <a:srgbClr val="061BBA"/>
                </a:solidFill>
              </a:rPr>
              <a:t>1</a:t>
            </a:r>
            <a:endParaRPr lang="en-US" dirty="0">
              <a:solidFill>
                <a:srgbClr val="061BBA"/>
              </a:solidFill>
            </a:endParaRPr>
          </a:p>
          <a:p>
            <a:endParaRPr lang="en-US" dirty="0"/>
          </a:p>
        </p:txBody>
      </p:sp>
      <p:sp>
        <p:nvSpPr>
          <p:cNvPr id="9" name="Double Bracket 8"/>
          <p:cNvSpPr/>
          <p:nvPr/>
        </p:nvSpPr>
        <p:spPr>
          <a:xfrm>
            <a:off x="3810000" y="2971800"/>
            <a:ext cx="1600200" cy="1295400"/>
          </a:xfrm>
          <a:prstGeom prst="bracketPair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330279"/>
              </p:ext>
            </p:extLst>
          </p:nvPr>
        </p:nvGraphicFramePr>
        <p:xfrm>
          <a:off x="2743200" y="2438400"/>
          <a:ext cx="3733804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3451"/>
                <a:gridCol w="933451"/>
                <a:gridCol w="933451"/>
                <a:gridCol w="933451"/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j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Δ</a:t>
                      </a:r>
                      <a:r>
                        <a:rPr lang="en-US" sz="2400" dirty="0" smtClean="0"/>
                        <a:t>   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P(</a:t>
                      </a:r>
                      <a:r>
                        <a:rPr lang="en-US" sz="2400" dirty="0" err="1" smtClean="0"/>
                        <a:t>i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P(j)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3295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249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N-Body Speedups on IBM-BG/P (Intrepid)</a:t>
            </a:r>
            <a:br>
              <a:rPr lang="en-US" dirty="0" smtClean="0"/>
            </a:br>
            <a:r>
              <a:rPr lang="en-US" dirty="0" smtClean="0"/>
              <a:t>8K cores, 32K particles</a:t>
            </a:r>
            <a:endParaRPr lang="en-US" dirty="0"/>
          </a:p>
        </p:txBody>
      </p:sp>
      <p:pic>
        <p:nvPicPr>
          <p:cNvPr id="4" name="Content Placeholder 3" descr="Nbody_Fig2c_Intrepid_8K_32K.gi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89" t="-126" r="-996" b="-1645"/>
          <a:stretch/>
        </p:blipFill>
        <p:spPr>
          <a:xfrm>
            <a:off x="457200" y="1810358"/>
            <a:ext cx="7942811" cy="4742843"/>
          </a:xfrm>
        </p:spPr>
      </p:pic>
      <p:cxnSp>
        <p:nvCxnSpPr>
          <p:cNvPr id="6" name="Straight Arrow Connector 5"/>
          <p:cNvCxnSpPr/>
          <p:nvPr/>
        </p:nvCxnSpPr>
        <p:spPr>
          <a:xfrm>
            <a:off x="3200400" y="6324600"/>
            <a:ext cx="4038600" cy="0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343400" y="6324600"/>
            <a:ext cx="17030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11.8x speedup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389157" y="1676400"/>
            <a:ext cx="6353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K. </a:t>
            </a:r>
            <a:r>
              <a:rPr lang="en-US" dirty="0" err="1" smtClean="0"/>
              <a:t>Yelick</a:t>
            </a:r>
            <a:r>
              <a:rPr lang="en-US" dirty="0" smtClean="0"/>
              <a:t>, E. </a:t>
            </a:r>
            <a:r>
              <a:rPr lang="en-US" dirty="0" err="1" smtClean="0"/>
              <a:t>Georganas</a:t>
            </a:r>
            <a:r>
              <a:rPr lang="en-US" dirty="0" smtClean="0"/>
              <a:t>, M. Driscoll, P. </a:t>
            </a:r>
            <a:r>
              <a:rPr lang="en-US" dirty="0" err="1" smtClean="0"/>
              <a:t>Koanantakool</a:t>
            </a:r>
            <a:r>
              <a:rPr lang="en-US" dirty="0" smtClean="0"/>
              <a:t>, E. </a:t>
            </a:r>
            <a:r>
              <a:rPr lang="en-US" dirty="0" err="1" smtClean="0"/>
              <a:t>Solomonik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863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0" dirty="0" smtClean="0">
                <a:latin typeface="Times New Roman" charset="0"/>
              </a:rPr>
              <a:t>04/07/2015</a:t>
            </a:r>
            <a:endParaRPr lang="en-US" sz="1400" b="0" dirty="0">
              <a:latin typeface="Times New Roman" charset="0"/>
            </a:endParaRPr>
          </a:p>
        </p:txBody>
      </p:sp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0" dirty="0">
                <a:latin typeface="Times New Roman" charset="0"/>
              </a:rPr>
              <a:t>CS267 </a:t>
            </a:r>
            <a:r>
              <a:rPr lang="en-US" sz="1400" b="0" dirty="0" smtClean="0">
                <a:latin typeface="Times New Roman" charset="0"/>
              </a:rPr>
              <a:t>Lecture 21</a:t>
            </a:r>
            <a:endParaRPr lang="en-US" sz="1400" b="0" dirty="0">
              <a:latin typeface="Times New Roman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798514" y="306390"/>
            <a:ext cx="6135687" cy="45561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charset="0"/>
              </a:rPr>
              <a:t>Some Applications</a:t>
            </a:r>
            <a:endParaRPr lang="en-US" dirty="0">
              <a:latin typeface="Arial" charset="0"/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2"/>
            <a:ext cx="8001000" cy="2578911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>
                <a:latin typeface="Arial" charset="0"/>
              </a:rPr>
              <a:t>Gravity, Turbulence, Molecular Dynamics, Plasma Simulation, …</a:t>
            </a:r>
          </a:p>
          <a:p>
            <a:r>
              <a:rPr lang="en-US" sz="2600" dirty="0" smtClean="0">
                <a:latin typeface="Arial" charset="0"/>
              </a:rPr>
              <a:t>Electron</a:t>
            </a:r>
            <a:r>
              <a:rPr lang="en-US" sz="2600" dirty="0">
                <a:latin typeface="Arial" charset="0"/>
              </a:rPr>
              <a:t>-Beam Lithography Device Simulation</a:t>
            </a:r>
          </a:p>
          <a:p>
            <a:r>
              <a:rPr lang="en-US" sz="2600" dirty="0" smtClean="0">
                <a:latin typeface="Arial" charset="0"/>
              </a:rPr>
              <a:t>Hair ...   </a:t>
            </a:r>
            <a:endParaRPr lang="en-US" sz="2600" dirty="0">
              <a:latin typeface="Arial" charset="0"/>
            </a:endParaRPr>
          </a:p>
          <a:p>
            <a:pPr lvl="1"/>
            <a:r>
              <a:rPr lang="en-US" dirty="0" smtClean="0">
                <a:latin typeface="Arial" charset="0"/>
                <a:hlinkClick r:id="rId3"/>
              </a:rPr>
              <a:t>www.fxguide.com</a:t>
            </a:r>
            <a:r>
              <a:rPr lang="en-US" dirty="0">
                <a:latin typeface="Arial" charset="0"/>
                <a:hlinkClick r:id="rId3"/>
              </a:rPr>
              <a:t>/featured/brave-new-hair</a:t>
            </a:r>
            <a:r>
              <a:rPr lang="en-US" dirty="0" smtClean="0">
                <a:latin typeface="Arial" charset="0"/>
                <a:hlinkClick r:id="rId3"/>
              </a:rPr>
              <a:t>/</a:t>
            </a:r>
            <a:endParaRPr lang="en-US" dirty="0" smtClean="0">
              <a:latin typeface="Arial" charset="0"/>
            </a:endParaRPr>
          </a:p>
          <a:p>
            <a:pPr lvl="1"/>
            <a:r>
              <a:rPr lang="en-US" dirty="0" smtClean="0">
                <a:hlinkClick r:id="rId4"/>
              </a:rPr>
              <a:t>graphics.pixar.com</a:t>
            </a:r>
            <a:r>
              <a:rPr lang="en-US" dirty="0">
                <a:hlinkClick r:id="rId4"/>
              </a:rPr>
              <a:t>/library/CurlyHairA/</a:t>
            </a:r>
            <a:r>
              <a:rPr lang="en-US" dirty="0" smtClean="0">
                <a:hlinkClick r:id="rId4"/>
              </a:rPr>
              <a:t>paper.pdf</a:t>
            </a:r>
            <a:endParaRPr lang="en-US" dirty="0"/>
          </a:p>
        </p:txBody>
      </p:sp>
      <p:sp>
        <p:nvSpPr>
          <p:cNvPr id="2355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1D79CA9-7523-5348-9739-67137D4D0ADE}" type="slidenum">
              <a:rPr lang="en-US" sz="1400" b="0">
                <a:latin typeface="Times New Roman" charset="0"/>
              </a:rPr>
              <a:pPr/>
              <a:t>72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2" y="3537857"/>
            <a:ext cx="7361767" cy="315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495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</a:t>
            </a:r>
            <a:r>
              <a:rPr lang="en-US" dirty="0" err="1" smtClean="0"/>
              <a:t>Thm</a:t>
            </a:r>
            <a:r>
              <a:rPr lang="en-US" dirty="0" smtClean="0"/>
              <a:t> applied to Random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35051"/>
            <a:ext cx="92964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for </a:t>
            </a:r>
            <a:r>
              <a:rPr lang="en-US" dirty="0" smtClean="0"/>
              <a:t>i1=</a:t>
            </a:r>
            <a:r>
              <a:rPr lang="en-US" dirty="0"/>
              <a:t>1:n, for </a:t>
            </a:r>
            <a:r>
              <a:rPr lang="en-US" dirty="0" smtClean="0"/>
              <a:t>i2=</a:t>
            </a:r>
            <a:r>
              <a:rPr lang="en-US" dirty="0"/>
              <a:t>1:n</a:t>
            </a:r>
            <a:r>
              <a:rPr lang="en-US" dirty="0" smtClean="0"/>
              <a:t>, … , for i6=1:n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sz="3000" dirty="0" smtClean="0"/>
              <a:t>A1(i1,i3,i6) += func1(A2(i1,i2,i4),A3(i2,i3,i5),A4(i3,i4,i6))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   A5(i2,i6) += func2(A6(i1,i4,i5),A3(i3,i4,i6))</a:t>
            </a:r>
          </a:p>
          <a:p>
            <a:r>
              <a:rPr lang="en-US" dirty="0" smtClean="0"/>
              <a:t>Record array indices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in matrix </a:t>
            </a:r>
            <a:r>
              <a:rPr lang="en-US" dirty="0" err="1" smtClean="0"/>
              <a:t>Δ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Solve LP for x = [x1,…,x6]</a:t>
            </a:r>
            <a:r>
              <a:rPr lang="en-US" baseline="30000" dirty="0" smtClean="0"/>
              <a:t>T</a:t>
            </a:r>
            <a:r>
              <a:rPr lang="en-US" dirty="0" smtClean="0"/>
              <a:t>:  max </a:t>
            </a:r>
            <a:r>
              <a:rPr lang="en-US" b="1" dirty="0" smtClean="0"/>
              <a:t>1</a:t>
            </a:r>
            <a:r>
              <a:rPr lang="en-US" baseline="30000" dirty="0" smtClean="0"/>
              <a:t>T</a:t>
            </a:r>
            <a:r>
              <a:rPr lang="en-US" dirty="0" smtClean="0"/>
              <a:t>x  </a:t>
            </a:r>
            <a:r>
              <a:rPr lang="en-US" dirty="0" err="1" smtClean="0"/>
              <a:t>s.t.</a:t>
            </a:r>
            <a:r>
              <a:rPr lang="en-US" dirty="0" smtClean="0"/>
              <a:t> </a:t>
            </a:r>
            <a:r>
              <a:rPr lang="en-US" dirty="0" err="1" smtClean="0"/>
              <a:t>Δ</a:t>
            </a:r>
            <a:r>
              <a:rPr lang="en-US" dirty="0" smtClean="0"/>
              <a:t> x ≤ </a:t>
            </a:r>
            <a:r>
              <a:rPr lang="en-US" b="1" dirty="0" smtClean="0"/>
              <a:t>1</a:t>
            </a:r>
          </a:p>
          <a:p>
            <a:pPr lvl="1"/>
            <a:r>
              <a:rPr lang="en-US" dirty="0" smtClean="0"/>
              <a:t>Result: x = [</a:t>
            </a:r>
            <a:r>
              <a:rPr lang="en-US" dirty="0" smtClean="0">
                <a:solidFill>
                  <a:srgbClr val="0824F2"/>
                </a:solidFill>
              </a:rPr>
              <a:t>2/7,3/7,1/7,2/7,3/7,4/7</a:t>
            </a:r>
            <a:r>
              <a:rPr lang="en-US" dirty="0" smtClean="0"/>
              <a:t>], </a:t>
            </a:r>
            <a:r>
              <a:rPr lang="en-US" b="1" dirty="0" smtClean="0"/>
              <a:t>1</a:t>
            </a:r>
            <a:r>
              <a:rPr lang="en-US" sz="3200" baseline="30000" dirty="0" smtClean="0"/>
              <a:t>T</a:t>
            </a:r>
            <a:r>
              <a:rPr lang="en-US" dirty="0" smtClean="0"/>
              <a:t>x = </a:t>
            </a:r>
            <a:r>
              <a:rPr lang="en-US" dirty="0" smtClean="0">
                <a:solidFill>
                  <a:srgbClr val="0824F2"/>
                </a:solidFill>
              </a:rPr>
              <a:t>15/7</a:t>
            </a:r>
            <a:r>
              <a:rPr lang="en-US" dirty="0" smtClean="0"/>
              <a:t> =</a:t>
            </a:r>
            <a:r>
              <a:rPr lang="en-US" dirty="0" smtClean="0">
                <a:solidFill>
                  <a:srgbClr val="0824F2"/>
                </a:solidFill>
              </a:rPr>
              <a:t> e</a:t>
            </a:r>
            <a:endParaRPr lang="en-US" b="1" baseline="-25000" dirty="0" smtClean="0">
              <a:solidFill>
                <a:srgbClr val="0824F2"/>
              </a:solidFill>
            </a:endParaRPr>
          </a:p>
          <a:p>
            <a:r>
              <a:rPr lang="en-US" dirty="0" err="1" smtClean="0"/>
              <a:t>Thm</a:t>
            </a:r>
            <a:r>
              <a:rPr lang="en-US" dirty="0" smtClean="0"/>
              <a:t>: #</a:t>
            </a:r>
            <a:r>
              <a:rPr lang="en-US" dirty="0" err="1" smtClean="0"/>
              <a:t>words_moved</a:t>
            </a:r>
            <a:r>
              <a:rPr lang="en-US" dirty="0" smtClean="0"/>
              <a:t> = </a:t>
            </a:r>
            <a:r>
              <a:rPr lang="en-US" dirty="0" err="1"/>
              <a:t>Ω</a:t>
            </a:r>
            <a:r>
              <a:rPr lang="en-US" dirty="0"/>
              <a:t>(</a:t>
            </a:r>
            <a:r>
              <a:rPr lang="en-US" dirty="0" smtClean="0"/>
              <a:t>n</a:t>
            </a:r>
            <a:r>
              <a:rPr lang="en-US" sz="3300" b="1" baseline="30000" dirty="0"/>
              <a:t>6</a:t>
            </a:r>
            <a:r>
              <a:rPr lang="en-US" dirty="0" smtClean="0"/>
              <a:t>/M</a:t>
            </a:r>
            <a:r>
              <a:rPr lang="en-US" sz="3500" b="1" baseline="30000" dirty="0">
                <a:solidFill>
                  <a:srgbClr val="0824F2"/>
                </a:solidFill>
              </a:rPr>
              <a:t>e</a:t>
            </a:r>
            <a:r>
              <a:rPr lang="en-US" sz="3500" b="1" baseline="30000" dirty="0" smtClean="0">
                <a:solidFill>
                  <a:srgbClr val="0824F2"/>
                </a:solidFill>
              </a:rPr>
              <a:t>-1</a:t>
            </a:r>
            <a:r>
              <a:rPr lang="en-US" dirty="0" smtClean="0"/>
              <a:t>)= </a:t>
            </a:r>
            <a:r>
              <a:rPr lang="en-US" dirty="0" err="1"/>
              <a:t>Ω</a:t>
            </a:r>
            <a:r>
              <a:rPr lang="en-US" dirty="0"/>
              <a:t>(</a:t>
            </a:r>
            <a:r>
              <a:rPr lang="en-US" dirty="0" smtClean="0"/>
              <a:t>n</a:t>
            </a:r>
            <a:r>
              <a:rPr lang="en-US" sz="3300" b="1" baseline="30000" dirty="0"/>
              <a:t>6</a:t>
            </a:r>
            <a:r>
              <a:rPr lang="en-US" dirty="0" smtClean="0"/>
              <a:t>/M</a:t>
            </a:r>
            <a:r>
              <a:rPr lang="en-US" sz="3500" b="1" baseline="30000" dirty="0" smtClean="0">
                <a:solidFill>
                  <a:srgbClr val="0824F2"/>
                </a:solidFill>
              </a:rPr>
              <a:t>8/7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Attained by block sizes M</a:t>
            </a:r>
            <a:r>
              <a:rPr lang="en-US" b="1" baseline="30000" dirty="0" smtClean="0">
                <a:solidFill>
                  <a:srgbClr val="061BBA"/>
                </a:solidFill>
              </a:rPr>
              <a:t>2/7</a:t>
            </a:r>
            <a:r>
              <a:rPr lang="en-US" dirty="0" smtClean="0"/>
              <a:t>,M</a:t>
            </a:r>
            <a:r>
              <a:rPr lang="en-US" b="1" baseline="30000" dirty="0" smtClean="0">
                <a:solidFill>
                  <a:srgbClr val="061BBA"/>
                </a:solidFill>
              </a:rPr>
              <a:t>3/7</a:t>
            </a:r>
            <a:r>
              <a:rPr lang="en-US" dirty="0"/>
              <a:t>,</a:t>
            </a:r>
            <a:r>
              <a:rPr lang="en-US" dirty="0" smtClean="0"/>
              <a:t>M</a:t>
            </a:r>
            <a:r>
              <a:rPr lang="en-US" b="1" baseline="30000" dirty="0" smtClean="0">
                <a:solidFill>
                  <a:srgbClr val="061BBA"/>
                </a:solidFill>
              </a:rPr>
              <a:t>1/7</a:t>
            </a:r>
            <a:r>
              <a:rPr lang="en-US" dirty="0"/>
              <a:t>,</a:t>
            </a:r>
            <a:r>
              <a:rPr lang="en-US" dirty="0" smtClean="0"/>
              <a:t>M</a:t>
            </a:r>
            <a:r>
              <a:rPr lang="en-US" b="1" baseline="30000" dirty="0" smtClean="0">
                <a:solidFill>
                  <a:srgbClr val="061BBA"/>
                </a:solidFill>
              </a:rPr>
              <a:t>2/7</a:t>
            </a:r>
            <a:r>
              <a:rPr lang="en-US" dirty="0"/>
              <a:t>,M</a:t>
            </a:r>
            <a:r>
              <a:rPr lang="en-US" b="1" baseline="30000" dirty="0">
                <a:solidFill>
                  <a:srgbClr val="061BBA"/>
                </a:solidFill>
              </a:rPr>
              <a:t>3/</a:t>
            </a:r>
            <a:r>
              <a:rPr lang="en-US" b="1" baseline="30000" dirty="0" smtClean="0">
                <a:solidFill>
                  <a:srgbClr val="061BBA"/>
                </a:solidFill>
              </a:rPr>
              <a:t>7</a:t>
            </a:r>
            <a:r>
              <a:rPr lang="en-US" dirty="0"/>
              <a:t>,</a:t>
            </a:r>
            <a:r>
              <a:rPr lang="en-US" dirty="0" smtClean="0"/>
              <a:t>M</a:t>
            </a:r>
            <a:r>
              <a:rPr lang="en-US" b="1" baseline="30000" dirty="0" smtClean="0">
                <a:solidFill>
                  <a:srgbClr val="061BBA"/>
                </a:solidFill>
              </a:rPr>
              <a:t>4/</a:t>
            </a:r>
            <a:r>
              <a:rPr lang="en-US" b="1" baseline="30000" dirty="0">
                <a:solidFill>
                  <a:srgbClr val="061BBA"/>
                </a:solidFill>
              </a:rPr>
              <a:t>7</a:t>
            </a:r>
            <a:endParaRPr lang="en-US" dirty="0">
              <a:solidFill>
                <a:srgbClr val="061BBA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61BBA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61BBA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61BBA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61BBA"/>
              </a:solidFill>
            </a:endParaRP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398034"/>
              </p:ext>
            </p:extLst>
          </p:nvPr>
        </p:nvGraphicFramePr>
        <p:xfrm>
          <a:off x="4114800" y="2743200"/>
          <a:ext cx="5029208" cy="2217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8651"/>
                <a:gridCol w="628651"/>
                <a:gridCol w="628651"/>
                <a:gridCol w="628651"/>
                <a:gridCol w="628651"/>
                <a:gridCol w="628651"/>
                <a:gridCol w="628651"/>
                <a:gridCol w="628651"/>
              </a:tblGrid>
              <a:tr h="30861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</a:tr>
              <a:tr h="30861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A1</a:t>
                      </a:r>
                      <a:endParaRPr lang="en-US" sz="1400" dirty="0"/>
                    </a:p>
                  </a:txBody>
                  <a:tcPr/>
                </a:tc>
              </a:tr>
              <a:tr h="30861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A2</a:t>
                      </a:r>
                      <a:endParaRPr lang="en-US" sz="1400" dirty="0"/>
                    </a:p>
                  </a:txBody>
                  <a:tcPr/>
                </a:tc>
              </a:tr>
              <a:tr h="29337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Δ</a:t>
                      </a:r>
                      <a:r>
                        <a:rPr lang="en-US" sz="1800" dirty="0" smtClean="0"/>
                        <a:t> =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A3</a:t>
                      </a:r>
                      <a:endParaRPr lang="en-US" sz="1400" dirty="0"/>
                    </a:p>
                  </a:txBody>
                  <a:tcPr/>
                </a:tc>
              </a:tr>
              <a:tr h="30861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A3,A4</a:t>
                      </a:r>
                      <a:endParaRPr lang="en-US" sz="1400" dirty="0"/>
                    </a:p>
                  </a:txBody>
                  <a:tcPr/>
                </a:tc>
              </a:tr>
              <a:tr h="30861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A5</a:t>
                      </a:r>
                      <a:endParaRPr lang="en-US" sz="1400" dirty="0"/>
                    </a:p>
                  </a:txBody>
                  <a:tcPr/>
                </a:tc>
              </a:tr>
              <a:tr h="30861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A6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Double Bracket 6"/>
          <p:cNvSpPr/>
          <p:nvPr/>
        </p:nvSpPr>
        <p:spPr>
          <a:xfrm>
            <a:off x="4724400" y="3124200"/>
            <a:ext cx="3733800" cy="1828800"/>
          </a:xfrm>
          <a:prstGeom prst="bracketPair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69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04800"/>
            <a:ext cx="8382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Approach to generalizing lower bounds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8077200" cy="7010400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Matmul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        for </a:t>
            </a:r>
            <a:r>
              <a:rPr lang="en-US" sz="2000" dirty="0" err="1" smtClean="0"/>
              <a:t>i</a:t>
            </a:r>
            <a:r>
              <a:rPr lang="en-US" sz="2000" dirty="0" smtClean="0"/>
              <a:t>=1:n, for j=1:n, for k=1:n,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C(</a:t>
            </a:r>
            <a:r>
              <a:rPr lang="en-US" sz="2000" dirty="0" err="1"/>
              <a:t>i</a:t>
            </a:r>
            <a:r>
              <a:rPr lang="en-US" sz="2000" dirty="0" err="1" smtClean="0"/>
              <a:t>,j</a:t>
            </a:r>
            <a:r>
              <a:rPr lang="en-US" sz="2000" dirty="0" smtClean="0"/>
              <a:t>)+=A(</a:t>
            </a:r>
            <a:r>
              <a:rPr lang="en-US" sz="2000" dirty="0" err="1"/>
              <a:t>i</a:t>
            </a:r>
            <a:r>
              <a:rPr lang="en-US" sz="2000" dirty="0" err="1" smtClean="0"/>
              <a:t>,k</a:t>
            </a:r>
            <a:r>
              <a:rPr lang="en-US" sz="2000" dirty="0" smtClean="0"/>
              <a:t>)*B(</a:t>
            </a:r>
            <a:r>
              <a:rPr lang="en-US" sz="2000" dirty="0" err="1" smtClean="0"/>
              <a:t>k,j</a:t>
            </a:r>
            <a:r>
              <a:rPr lang="en-US" sz="2000" dirty="0" smtClean="0"/>
              <a:t>)</a:t>
            </a:r>
          </a:p>
          <a:p>
            <a:pPr marL="0" indent="0">
              <a:buNone/>
            </a:pPr>
            <a:r>
              <a:rPr lang="en-US" sz="2000" dirty="0" smtClean="0"/>
              <a:t> =&gt;   for (</a:t>
            </a:r>
            <a:r>
              <a:rPr lang="en-US" sz="2000" dirty="0" err="1"/>
              <a:t>i</a:t>
            </a:r>
            <a:r>
              <a:rPr lang="en-US" sz="2000" dirty="0" err="1" smtClean="0"/>
              <a:t>,j,k</a:t>
            </a:r>
            <a:r>
              <a:rPr lang="en-US" sz="2000" dirty="0" smtClean="0"/>
              <a:t>) in S = subset of Z</a:t>
            </a:r>
            <a:r>
              <a:rPr lang="en-US" sz="2000" baseline="30000" dirty="0" smtClean="0"/>
              <a:t>3</a:t>
            </a:r>
          </a:p>
          <a:p>
            <a:pPr marL="0" indent="0">
              <a:buNone/>
            </a:pPr>
            <a:r>
              <a:rPr lang="en-US" sz="2000" dirty="0" smtClean="0"/>
              <a:t>              Access locations indexed by (</a:t>
            </a:r>
            <a:r>
              <a:rPr lang="en-US" sz="2000" dirty="0" err="1"/>
              <a:t>i</a:t>
            </a:r>
            <a:r>
              <a:rPr lang="en-US" sz="2000" dirty="0" err="1" smtClean="0"/>
              <a:t>,j</a:t>
            </a:r>
            <a:r>
              <a:rPr lang="en-US" sz="2000" dirty="0" smtClean="0"/>
              <a:t>), (</a:t>
            </a:r>
            <a:r>
              <a:rPr lang="en-US" sz="2000" dirty="0" err="1"/>
              <a:t>i</a:t>
            </a:r>
            <a:r>
              <a:rPr lang="en-US" sz="2000" dirty="0" err="1" smtClean="0"/>
              <a:t>,k</a:t>
            </a:r>
            <a:r>
              <a:rPr lang="en-US" sz="2000" dirty="0" smtClean="0"/>
              <a:t>),  (</a:t>
            </a:r>
            <a:r>
              <a:rPr lang="en-US" sz="2000" dirty="0" err="1" smtClean="0"/>
              <a:t>k,j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General case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for i1=1:n,  for i2 = i1:m, … for </a:t>
            </a:r>
            <a:r>
              <a:rPr lang="en-US" sz="2000" dirty="0" err="1" smtClean="0"/>
              <a:t>ik</a:t>
            </a:r>
            <a:r>
              <a:rPr lang="en-US" sz="2000" dirty="0" smtClean="0"/>
              <a:t> = i3:i4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C(i1+2*i3-i7) = </a:t>
            </a:r>
            <a:r>
              <a:rPr lang="en-US" sz="2000" dirty="0" err="1" smtClean="0"/>
              <a:t>func</a:t>
            </a:r>
            <a:r>
              <a:rPr lang="en-US" sz="2000" dirty="0" smtClean="0"/>
              <a:t>(A(i2+3*i4,i1,i2,i1+i2,…),B(</a:t>
            </a:r>
            <a:r>
              <a:rPr lang="en-US" sz="2000" dirty="0" err="1" smtClean="0"/>
              <a:t>pnt</a:t>
            </a:r>
            <a:r>
              <a:rPr lang="en-US" sz="2000" dirty="0" smtClean="0"/>
              <a:t>(3*i4)),…)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D(something else) = </a:t>
            </a:r>
            <a:r>
              <a:rPr lang="en-US" sz="2000" dirty="0" err="1" smtClean="0"/>
              <a:t>func</a:t>
            </a:r>
            <a:r>
              <a:rPr lang="en-US" sz="2000" dirty="0" smtClean="0"/>
              <a:t>(something else),  …</a:t>
            </a:r>
          </a:p>
          <a:p>
            <a:pPr marL="0" indent="0">
              <a:buNone/>
            </a:pPr>
            <a:r>
              <a:rPr lang="en-US" sz="2000" dirty="0" smtClean="0"/>
              <a:t> =&gt;  for (i1,i2,…,</a:t>
            </a:r>
            <a:r>
              <a:rPr lang="en-US" sz="2000" dirty="0" err="1" smtClean="0"/>
              <a:t>ik</a:t>
            </a:r>
            <a:r>
              <a:rPr lang="en-US" sz="2000" dirty="0" smtClean="0"/>
              <a:t>) in S = subset of </a:t>
            </a:r>
            <a:r>
              <a:rPr lang="en-US" sz="2000" dirty="0" err="1" smtClean="0"/>
              <a:t>Z</a:t>
            </a:r>
            <a:r>
              <a:rPr lang="en-US" sz="2000" baseline="30000" dirty="0" err="1" smtClean="0"/>
              <a:t>k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Access locations indexed by “projections”, </a:t>
            </a:r>
            <a:r>
              <a:rPr lang="en-US" sz="2000" dirty="0" err="1" smtClean="0"/>
              <a:t>eg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</a:t>
            </a:r>
            <a:r>
              <a:rPr lang="en-US" sz="2000" dirty="0" err="1" smtClean="0"/>
              <a:t>φ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 (i1,i2,…,</a:t>
            </a:r>
            <a:r>
              <a:rPr lang="en-US" sz="2000" dirty="0" err="1" smtClean="0"/>
              <a:t>ik</a:t>
            </a:r>
            <a:r>
              <a:rPr lang="en-US" sz="2000" dirty="0" smtClean="0"/>
              <a:t>) = (i1+2*i3-i7)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</a:t>
            </a:r>
            <a:r>
              <a:rPr lang="en-US" sz="2000" dirty="0" err="1" smtClean="0"/>
              <a:t>φ</a:t>
            </a:r>
            <a:r>
              <a:rPr lang="en-US" sz="2000" baseline="-25000" dirty="0" err="1" smtClean="0"/>
              <a:t>A</a:t>
            </a:r>
            <a:r>
              <a:rPr lang="en-US" sz="2000" dirty="0" smtClean="0"/>
              <a:t> </a:t>
            </a:r>
            <a:r>
              <a:rPr lang="en-US" sz="2000" dirty="0"/>
              <a:t>(i1,i2,…,</a:t>
            </a:r>
            <a:r>
              <a:rPr lang="en-US" sz="2000" dirty="0" err="1"/>
              <a:t>ik</a:t>
            </a:r>
            <a:r>
              <a:rPr lang="en-US" sz="2000" dirty="0"/>
              <a:t>) = </a:t>
            </a:r>
            <a:r>
              <a:rPr lang="en-US" sz="2000" dirty="0" smtClean="0"/>
              <a:t>(i2+3*i4,i1,i2,i1+i2,…),  …</a:t>
            </a:r>
          </a:p>
          <a:p>
            <a:r>
              <a:rPr lang="en-US" sz="2000" dirty="0" smtClean="0"/>
              <a:t>Goal: Communication lower bounds and optimal algorithms for </a:t>
            </a:r>
            <a:r>
              <a:rPr lang="en-US" sz="2000" i="1" dirty="0" smtClean="0"/>
              <a:t>any</a:t>
            </a:r>
            <a:r>
              <a:rPr lang="en-US" sz="2000" dirty="0" smtClean="0"/>
              <a:t> program that looks like this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Can we bound #</a:t>
            </a:r>
            <a:r>
              <a:rPr lang="en-US" sz="2000" dirty="0" err="1" smtClean="0"/>
              <a:t>loop_iterations</a:t>
            </a:r>
            <a:r>
              <a:rPr lang="en-US" sz="2000" dirty="0"/>
              <a:t> </a:t>
            </a:r>
            <a:r>
              <a:rPr lang="en-US" sz="2000" dirty="0" smtClean="0"/>
              <a:t>/ points in S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given bounds on #points in its images </a:t>
            </a:r>
            <a:r>
              <a:rPr lang="en-US" sz="2000" dirty="0" err="1"/>
              <a:t>φ</a:t>
            </a:r>
            <a:r>
              <a:rPr lang="en-US" sz="2000" baseline="-25000" dirty="0" err="1"/>
              <a:t>C</a:t>
            </a:r>
            <a:r>
              <a:rPr lang="en-US" sz="2000" dirty="0"/>
              <a:t> </a:t>
            </a:r>
            <a:r>
              <a:rPr lang="en-US" sz="2000" dirty="0" smtClean="0"/>
              <a:t>(S), </a:t>
            </a:r>
            <a:r>
              <a:rPr lang="en-US" sz="2000" dirty="0" err="1"/>
              <a:t>φ</a:t>
            </a:r>
            <a:r>
              <a:rPr lang="en-US" sz="2000" baseline="-25000" dirty="0" err="1"/>
              <a:t>A</a:t>
            </a:r>
            <a:r>
              <a:rPr lang="en-US" sz="2000" dirty="0"/>
              <a:t> </a:t>
            </a:r>
            <a:r>
              <a:rPr lang="en-US" sz="2000" dirty="0" smtClean="0"/>
              <a:t>(S), …</a:t>
            </a:r>
            <a:r>
              <a:rPr lang="en-US" sz="1100" dirty="0" smtClean="0"/>
              <a:t>   </a:t>
            </a:r>
            <a:r>
              <a:rPr lang="en-US" sz="2000" dirty="0" smtClean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73740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Communication Bound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9144000"/>
          </a:xfrm>
        </p:spPr>
        <p:txBody>
          <a:bodyPr>
            <a:normAutofit fontScale="92500"/>
          </a:bodyPr>
          <a:lstStyle/>
          <a:p>
            <a:r>
              <a:rPr lang="en-US" sz="3000" dirty="0" err="1" smtClean="0"/>
              <a:t>Thm</a:t>
            </a:r>
            <a:r>
              <a:rPr lang="en-US" sz="3000" dirty="0" smtClean="0"/>
              <a:t>: Given a program with array refs given by projections </a:t>
            </a:r>
            <a:r>
              <a:rPr lang="en-US" sz="3000" dirty="0" err="1" smtClean="0"/>
              <a:t>φ</a:t>
            </a:r>
            <a:r>
              <a:rPr lang="en-US" sz="3000" baseline="-25000" dirty="0" err="1" smtClean="0"/>
              <a:t>j</a:t>
            </a:r>
            <a:r>
              <a:rPr lang="en-US" sz="3000" dirty="0" smtClean="0"/>
              <a:t>, </a:t>
            </a:r>
            <a:r>
              <a:rPr lang="en-US" sz="3000" dirty="0"/>
              <a:t>t</a:t>
            </a:r>
            <a:r>
              <a:rPr lang="en-US" sz="3000" dirty="0" smtClean="0"/>
              <a:t>hen there is an e ≥ 1 such that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             #</a:t>
            </a:r>
            <a:r>
              <a:rPr lang="en-US" sz="3000" dirty="0" err="1" smtClean="0"/>
              <a:t>words_moved</a:t>
            </a:r>
            <a:r>
              <a:rPr lang="en-US" sz="3000" dirty="0" smtClean="0"/>
              <a:t> = </a:t>
            </a:r>
            <a:r>
              <a:rPr lang="en-US" sz="3000" dirty="0" err="1" smtClean="0"/>
              <a:t>Ω</a:t>
            </a:r>
            <a:r>
              <a:rPr lang="en-US" sz="3000" dirty="0" smtClean="0"/>
              <a:t> (#iterations/M</a:t>
            </a:r>
            <a:r>
              <a:rPr lang="en-US" sz="3000" baseline="30000" dirty="0" smtClean="0"/>
              <a:t>e-1</a:t>
            </a:r>
            <a:r>
              <a:rPr lang="en-US" sz="3000" dirty="0" smtClean="0"/>
              <a:t>)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  where e is the the value of a linear program: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             minimize e </a:t>
            </a:r>
            <a:r>
              <a:rPr lang="en-US" sz="3000" dirty="0"/>
              <a:t>= </a:t>
            </a:r>
            <a:r>
              <a:rPr lang="en-US" sz="3000" dirty="0" err="1"/>
              <a:t>Σ</a:t>
            </a:r>
            <a:r>
              <a:rPr lang="en-US" sz="3000" baseline="-25000" dirty="0" err="1"/>
              <a:t>j</a:t>
            </a:r>
            <a:r>
              <a:rPr lang="en-US" sz="3000" dirty="0"/>
              <a:t> </a:t>
            </a:r>
            <a:r>
              <a:rPr lang="en-US" sz="3000" dirty="0" err="1" smtClean="0"/>
              <a:t>e</a:t>
            </a:r>
            <a:r>
              <a:rPr lang="en-US" sz="3000" baseline="-25000" dirty="0" err="1" smtClean="0"/>
              <a:t>j</a:t>
            </a:r>
            <a:r>
              <a:rPr lang="en-US" sz="3000" baseline="-25000" dirty="0" smtClean="0"/>
              <a:t> </a:t>
            </a:r>
            <a:r>
              <a:rPr lang="en-US" sz="3000" dirty="0"/>
              <a:t>subject to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               rank(H) ≤ </a:t>
            </a:r>
            <a:r>
              <a:rPr lang="en-US" sz="3000" dirty="0" err="1"/>
              <a:t>Σ</a:t>
            </a:r>
            <a:r>
              <a:rPr lang="en-US" sz="3000" baseline="-25000" dirty="0" err="1"/>
              <a:t>j</a:t>
            </a:r>
            <a:r>
              <a:rPr lang="en-US" sz="3000" dirty="0"/>
              <a:t> </a:t>
            </a:r>
            <a:r>
              <a:rPr lang="en-US" sz="3000" dirty="0" err="1" smtClean="0"/>
              <a:t>e</a:t>
            </a:r>
            <a:r>
              <a:rPr lang="en-US" sz="3000" baseline="-25000" dirty="0" err="1" smtClean="0"/>
              <a:t>j</a:t>
            </a:r>
            <a:r>
              <a:rPr lang="en-US" sz="3000" dirty="0"/>
              <a:t>*rank(</a:t>
            </a:r>
            <a:r>
              <a:rPr lang="en-US" sz="3000" dirty="0" err="1"/>
              <a:t>φ</a:t>
            </a:r>
            <a:r>
              <a:rPr lang="en-US" sz="3000" baseline="-25000" dirty="0" err="1"/>
              <a:t>j</a:t>
            </a:r>
            <a:r>
              <a:rPr lang="en-US" sz="3000" dirty="0"/>
              <a:t>(H)</a:t>
            </a:r>
            <a:r>
              <a:rPr lang="en-US" sz="3000" dirty="0" smtClean="0"/>
              <a:t>)  for all subgroups </a:t>
            </a:r>
            <a:r>
              <a:rPr lang="en-US" sz="3000" dirty="0"/>
              <a:t>H &lt; </a:t>
            </a:r>
            <a:r>
              <a:rPr lang="en-US" sz="3000" dirty="0" err="1"/>
              <a:t>Z</a:t>
            </a:r>
            <a:r>
              <a:rPr lang="en-US" sz="3000" baseline="30000" dirty="0" err="1"/>
              <a:t>k</a:t>
            </a:r>
            <a:endParaRPr lang="en-US" sz="3000" dirty="0"/>
          </a:p>
          <a:p>
            <a:pPr marL="0" indent="0">
              <a:buNone/>
            </a:pPr>
            <a:endParaRPr lang="en-US" sz="2800" dirty="0" smtClean="0"/>
          </a:p>
          <a:p>
            <a:pPr marL="514350" indent="-457200"/>
            <a:r>
              <a:rPr lang="en-US" sz="3000" dirty="0" smtClean="0"/>
              <a:t>Proof depends on recent result in pure mathematics by   Christ/Tao/</a:t>
            </a:r>
            <a:r>
              <a:rPr lang="en-US" sz="3000" dirty="0" err="1" smtClean="0"/>
              <a:t>Carbery</a:t>
            </a:r>
            <a:r>
              <a:rPr lang="en-US" sz="3000" dirty="0" smtClean="0"/>
              <a:t>/Bennett</a:t>
            </a:r>
            <a:endParaRPr lang="en-US" sz="3000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sz="3000" dirty="0"/>
              <a:t>Given S subset of </a:t>
            </a:r>
            <a:r>
              <a:rPr lang="en-US" sz="3000" dirty="0" err="1"/>
              <a:t>Z</a:t>
            </a:r>
            <a:r>
              <a:rPr lang="en-US" sz="3000" baseline="30000" dirty="0" err="1"/>
              <a:t>k</a:t>
            </a:r>
            <a:r>
              <a:rPr lang="en-US" sz="3000" dirty="0"/>
              <a:t>, group </a:t>
            </a:r>
            <a:r>
              <a:rPr lang="en-US" sz="3000" dirty="0" err="1"/>
              <a:t>homomorphisms</a:t>
            </a:r>
            <a:r>
              <a:rPr lang="en-US" sz="3000" dirty="0"/>
              <a:t> φ</a:t>
            </a:r>
            <a:r>
              <a:rPr lang="en-US" sz="3000" baseline="-25000" dirty="0"/>
              <a:t>1</a:t>
            </a:r>
            <a:r>
              <a:rPr lang="en-US" sz="3000" dirty="0"/>
              <a:t>, φ</a:t>
            </a:r>
            <a:r>
              <a:rPr lang="en-US" sz="3000" baseline="-25000" dirty="0"/>
              <a:t>2</a:t>
            </a:r>
            <a:r>
              <a:rPr lang="en-US" sz="3000" dirty="0"/>
              <a:t>, …,             bound |S| in terms of |φ</a:t>
            </a:r>
            <a:r>
              <a:rPr lang="en-US" sz="3000" baseline="-25000" dirty="0"/>
              <a:t>1</a:t>
            </a:r>
            <a:r>
              <a:rPr lang="en-US" sz="3000" dirty="0"/>
              <a:t>(S)|,  |φ</a:t>
            </a:r>
            <a:r>
              <a:rPr lang="en-US" sz="3000" baseline="-25000" dirty="0"/>
              <a:t>2</a:t>
            </a:r>
            <a:r>
              <a:rPr lang="en-US" sz="3000" dirty="0"/>
              <a:t>(S)|, … , |</a:t>
            </a:r>
            <a:r>
              <a:rPr lang="en-US" sz="3000" dirty="0" err="1"/>
              <a:t>φ</a:t>
            </a:r>
            <a:r>
              <a:rPr lang="en-US" sz="3000" baseline="-25000" dirty="0" err="1"/>
              <a:t>m</a:t>
            </a:r>
            <a:r>
              <a:rPr lang="en-US" sz="3000" dirty="0"/>
              <a:t>(S)|</a:t>
            </a:r>
            <a:endParaRPr lang="en-US" sz="3000" baseline="30000" dirty="0"/>
          </a:p>
          <a:p>
            <a:endParaRPr lang="en-US" dirty="0" smtClean="0"/>
          </a:p>
          <a:p>
            <a:r>
              <a:rPr lang="en-US" sz="3000" dirty="0" err="1" smtClean="0"/>
              <a:t>Thm</a:t>
            </a:r>
            <a:r>
              <a:rPr lang="en-US" sz="3000" dirty="0" smtClean="0"/>
              <a:t> </a:t>
            </a:r>
            <a:r>
              <a:rPr lang="en-US" sz="3000" dirty="0"/>
              <a:t>(Christ/Tao/</a:t>
            </a:r>
            <a:r>
              <a:rPr lang="en-US" sz="3000" dirty="0" err="1"/>
              <a:t>Carbery</a:t>
            </a:r>
            <a:r>
              <a:rPr lang="en-US" sz="3000" dirty="0"/>
              <a:t>/Bennett): Given s</a:t>
            </a:r>
            <a:r>
              <a:rPr lang="en-US" sz="3000" baseline="-25000" dirty="0"/>
              <a:t>1</a:t>
            </a:r>
            <a:r>
              <a:rPr lang="en-US" sz="3000" dirty="0"/>
              <a:t>,…,</a:t>
            </a:r>
            <a:r>
              <a:rPr lang="en-US" sz="3000" dirty="0" err="1"/>
              <a:t>s</a:t>
            </a:r>
            <a:r>
              <a:rPr lang="en-US" sz="3000" baseline="-25000" dirty="0" err="1"/>
              <a:t>m</a:t>
            </a:r>
            <a:endParaRPr lang="en-US" sz="3000" dirty="0"/>
          </a:p>
          <a:p>
            <a:pPr marL="0" indent="0">
              <a:buNone/>
            </a:pPr>
            <a:r>
              <a:rPr lang="en-US" sz="3000" dirty="0"/>
              <a:t>                                |S| ≤ </a:t>
            </a:r>
            <a:r>
              <a:rPr lang="en-US" sz="3000" dirty="0" err="1"/>
              <a:t>Π</a:t>
            </a:r>
            <a:r>
              <a:rPr lang="en-US" sz="3000" baseline="-25000" dirty="0" err="1"/>
              <a:t>j</a:t>
            </a:r>
            <a:r>
              <a:rPr lang="en-US" sz="3000" dirty="0"/>
              <a:t> |</a:t>
            </a:r>
            <a:r>
              <a:rPr lang="en-US" sz="3000" dirty="0" err="1"/>
              <a:t>φ</a:t>
            </a:r>
            <a:r>
              <a:rPr lang="en-US" sz="3000" baseline="-25000" dirty="0" err="1"/>
              <a:t>j</a:t>
            </a:r>
            <a:r>
              <a:rPr lang="en-US" sz="3000" dirty="0"/>
              <a:t>(S)|</a:t>
            </a:r>
            <a:r>
              <a:rPr lang="en-US" sz="3900" baseline="30000" dirty="0" err="1"/>
              <a:t>s</a:t>
            </a:r>
            <a:r>
              <a:rPr lang="en-US" sz="3000" baseline="30000" dirty="0" err="1"/>
              <a:t>j</a:t>
            </a:r>
            <a:endParaRPr lang="en-US" sz="3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60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this bound attainable (1/2)?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7086600"/>
          </a:xfrm>
        </p:spPr>
        <p:txBody>
          <a:bodyPr>
            <a:normAutofit fontScale="85000" lnSpcReduction="20000"/>
          </a:bodyPr>
          <a:lstStyle/>
          <a:p>
            <a:r>
              <a:rPr lang="en-US" sz="3300" dirty="0" smtClean="0"/>
              <a:t>But first: Can we write it down?</a:t>
            </a:r>
          </a:p>
          <a:p>
            <a:pPr lvl="1"/>
            <a:r>
              <a:rPr lang="en-US" dirty="0" smtClean="0"/>
              <a:t>One inequality per subgroup H &lt; </a:t>
            </a:r>
            <a:r>
              <a:rPr lang="en-US" dirty="0" err="1" smtClean="0"/>
              <a:t>Z</a:t>
            </a:r>
            <a:r>
              <a:rPr lang="en-US" baseline="30000" dirty="0" err="1" smtClean="0"/>
              <a:t>d</a:t>
            </a:r>
            <a:r>
              <a:rPr lang="en-US" dirty="0" smtClean="0"/>
              <a:t>, but still finitely many!</a:t>
            </a:r>
          </a:p>
          <a:p>
            <a:pPr lvl="1"/>
            <a:r>
              <a:rPr lang="en-US" dirty="0" err="1" smtClean="0"/>
              <a:t>Thm</a:t>
            </a:r>
            <a:r>
              <a:rPr lang="en-US" dirty="0" smtClean="0"/>
              <a:t> (bad news): Writing down all inequalities in LP reduces to Hilbert’s 10</a:t>
            </a:r>
            <a:r>
              <a:rPr lang="en-US" baseline="30000" dirty="0" smtClean="0"/>
              <a:t>th</a:t>
            </a:r>
            <a:r>
              <a:rPr lang="en-US" dirty="0" smtClean="0"/>
              <a:t> problem over Q  </a:t>
            </a:r>
            <a:endParaRPr lang="en-US" dirty="0"/>
          </a:p>
          <a:p>
            <a:pPr lvl="2"/>
            <a:r>
              <a:rPr lang="en-US" sz="2800" dirty="0" smtClean="0"/>
              <a:t>Could be </a:t>
            </a:r>
            <a:r>
              <a:rPr lang="en-US" sz="2800" dirty="0" err="1" smtClean="0"/>
              <a:t>undecidable</a:t>
            </a:r>
            <a:r>
              <a:rPr lang="en-US" sz="2800" dirty="0"/>
              <a:t>:</a:t>
            </a:r>
            <a:r>
              <a:rPr lang="en-US" sz="2800" dirty="0" smtClean="0"/>
              <a:t> open question</a:t>
            </a:r>
          </a:p>
          <a:p>
            <a:pPr lvl="1"/>
            <a:r>
              <a:rPr lang="en-US" dirty="0" err="1" smtClean="0"/>
              <a:t>Thm</a:t>
            </a:r>
            <a:r>
              <a:rPr lang="en-US" dirty="0" smtClean="0"/>
              <a:t> (good news): Another LP has same solution, is decidable (but expensive so far)</a:t>
            </a:r>
          </a:p>
          <a:p>
            <a:pPr lvl="1"/>
            <a:r>
              <a:rPr lang="en-US" dirty="0" err="1" smtClean="0"/>
              <a:t>Thm</a:t>
            </a:r>
            <a:r>
              <a:rPr lang="en-US" dirty="0" smtClean="0"/>
              <a:t>: (better news) Easy to  write LP down explicitly in many cases of interest:</a:t>
            </a:r>
          </a:p>
          <a:p>
            <a:pPr lvl="2"/>
            <a:r>
              <a:rPr lang="en-US" sz="2800" dirty="0" smtClean="0"/>
              <a:t>When at most 3 arrays</a:t>
            </a:r>
          </a:p>
          <a:p>
            <a:pPr lvl="2"/>
            <a:r>
              <a:rPr lang="en-US" sz="2800" dirty="0" smtClean="0"/>
              <a:t>When at most 4 loop indices</a:t>
            </a:r>
          </a:p>
          <a:p>
            <a:pPr lvl="2"/>
            <a:r>
              <a:rPr lang="en-US" sz="2800" dirty="0"/>
              <a:t>W</a:t>
            </a:r>
            <a:r>
              <a:rPr lang="en-US" sz="2800" dirty="0" smtClean="0"/>
              <a:t>hen subscripts are subsets of indices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Also easy to get upper/lower bounds on e</a:t>
            </a:r>
          </a:p>
          <a:p>
            <a:pPr lvl="2"/>
            <a:endParaRPr lang="en-US" dirty="0" smtClean="0"/>
          </a:p>
          <a:p>
            <a:pPr lvl="2"/>
            <a:r>
              <a:rPr lang="en-US" dirty="0" err="1" smtClean="0"/>
              <a:t>Tarski</a:t>
            </a:r>
            <a:r>
              <a:rPr lang="en-US" dirty="0"/>
              <a:t>-</a:t>
            </a:r>
            <a:r>
              <a:rPr lang="en-US" dirty="0" smtClean="0"/>
              <a:t>decidable to get superset of constraints (may </a:t>
            </a:r>
            <a:r>
              <a:rPr lang="en-US" dirty="0"/>
              <a:t>get    . </a:t>
            </a:r>
            <a:r>
              <a:rPr lang="en-US" dirty="0" err="1"/>
              <a:t>s</a:t>
            </a:r>
            <a:r>
              <a:rPr lang="en-US" baseline="-25000" dirty="0" err="1"/>
              <a:t>HBL</a:t>
            </a:r>
            <a:r>
              <a:rPr lang="en-US" dirty="0"/>
              <a:t> too </a:t>
            </a:r>
            <a:r>
              <a:rPr lang="en-US" dirty="0" smtClean="0"/>
              <a:t>large)</a:t>
            </a:r>
          </a:p>
        </p:txBody>
      </p:sp>
    </p:spTree>
    <p:extLst>
      <p:ext uri="{BB962C8B-B14F-4D97-AF65-F5344CB8AC3E}">
        <p14:creationId xmlns:p14="http://schemas.microsoft.com/office/powerpoint/2010/main" val="1904819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this bound attainable (2/2)?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1"/>
            <a:ext cx="8915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Depends on loop dependencies</a:t>
            </a:r>
          </a:p>
          <a:p>
            <a:r>
              <a:rPr lang="en-US" dirty="0" smtClean="0"/>
              <a:t>Best case: none, or reductions (</a:t>
            </a:r>
            <a:r>
              <a:rPr lang="en-US" dirty="0" err="1" smtClean="0"/>
              <a:t>matmul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Thm</a:t>
            </a:r>
            <a:r>
              <a:rPr lang="en-US" dirty="0" smtClean="0"/>
              <a:t>: When all subscripts are subsets </a:t>
            </a:r>
            <a:r>
              <a:rPr lang="en-US" dirty="0"/>
              <a:t>of </a:t>
            </a:r>
            <a:r>
              <a:rPr lang="en-US" dirty="0" smtClean="0"/>
              <a:t>indices, the solution x of the dual LP gives optimal tile sizes:   M</a:t>
            </a:r>
            <a:r>
              <a:rPr lang="en-US" sz="3500" baseline="30000" dirty="0" smtClean="0"/>
              <a:t>x1</a:t>
            </a:r>
            <a:r>
              <a:rPr lang="en-US" dirty="0" smtClean="0"/>
              <a:t>, M</a:t>
            </a:r>
            <a:r>
              <a:rPr lang="en-US" sz="3500" baseline="30000" dirty="0" smtClean="0"/>
              <a:t>x2</a:t>
            </a:r>
            <a:r>
              <a:rPr lang="en-US" dirty="0" smtClean="0"/>
              <a:t>, …</a:t>
            </a:r>
          </a:p>
          <a:p>
            <a:r>
              <a:rPr lang="en-US" dirty="0" smtClean="0"/>
              <a:t>Ex: Linear algebra, n-body, “random code,” join, …</a:t>
            </a:r>
          </a:p>
          <a:p>
            <a:r>
              <a:rPr lang="en-US" dirty="0" smtClean="0"/>
              <a:t>Conjecture: always attainable (modulo dependencies): work in progress / class project</a:t>
            </a:r>
          </a:p>
          <a:p>
            <a:r>
              <a:rPr lang="en-US" dirty="0" smtClean="0"/>
              <a:t>Long term goal: incorporate in compilers</a:t>
            </a:r>
          </a:p>
        </p:txBody>
      </p:sp>
    </p:spTree>
    <p:extLst>
      <p:ext uri="{BB962C8B-B14F-4D97-AF65-F5344CB8AC3E}">
        <p14:creationId xmlns:p14="http://schemas.microsoft.com/office/powerpoint/2010/main" val="1155427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1"/>
            <a:ext cx="8763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Automate generation of lower bounds</a:t>
            </a:r>
          </a:p>
          <a:p>
            <a:r>
              <a:rPr lang="en-US" dirty="0" smtClean="0"/>
              <a:t>Extend “perfect scaling” results for time and energy by using extra memory</a:t>
            </a:r>
          </a:p>
          <a:p>
            <a:r>
              <a:rPr lang="en-US" dirty="0" smtClean="0"/>
              <a:t>Have yet to find a case where we cannot attain lower bound (dependencies permitting)                 – can we prove this?</a:t>
            </a:r>
          </a:p>
          <a:p>
            <a:r>
              <a:rPr lang="en-US" dirty="0" smtClean="0"/>
              <a:t>Incorporate into compilers</a:t>
            </a:r>
          </a:p>
        </p:txBody>
      </p:sp>
    </p:spTree>
    <p:extLst>
      <p:ext uri="{BB962C8B-B14F-4D97-AF65-F5344CB8AC3E}">
        <p14:creationId xmlns:p14="http://schemas.microsoft.com/office/powerpoint/2010/main" val="3375830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2400" y="1371600"/>
            <a:ext cx="8991600" cy="51816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“Direct” Linear Algebra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Lower bounds on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communication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New a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lgorithms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that attain these lower bounds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Ditto for 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programs accessing arrays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eg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n-body)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/>
              <a:t>Ditto for “Iterative” Linear Algebra </a:t>
            </a:r>
            <a:endParaRPr lang="en-US" sz="32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Related work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11430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675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8514" y="306388"/>
            <a:ext cx="5068887" cy="4556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Sample Speedups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90601"/>
            <a:ext cx="9144000" cy="5406608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40000"/>
              </a:lnSpc>
            </a:pPr>
            <a:r>
              <a:rPr lang="en-US" sz="4400" dirty="0" smtClean="0">
                <a:latin typeface="Arial"/>
                <a:cs typeface="Arial"/>
              </a:rPr>
              <a:t>Up to </a:t>
            </a:r>
            <a:r>
              <a:rPr lang="en-US" sz="4400" b="1" dirty="0" smtClean="0">
                <a:latin typeface="Arial"/>
                <a:cs typeface="Arial"/>
              </a:rPr>
              <a:t>12x</a:t>
            </a:r>
            <a:r>
              <a:rPr lang="en-US" sz="4400" dirty="0" smtClean="0">
                <a:latin typeface="Arial"/>
                <a:cs typeface="Arial"/>
              </a:rPr>
              <a:t> faster for 2.5D </a:t>
            </a:r>
            <a:r>
              <a:rPr lang="en-US" sz="4400" dirty="0" err="1" smtClean="0">
                <a:latin typeface="Arial"/>
                <a:cs typeface="Arial"/>
              </a:rPr>
              <a:t>matmul</a:t>
            </a:r>
            <a:r>
              <a:rPr lang="en-US" sz="4400" dirty="0" smtClean="0">
                <a:latin typeface="Arial"/>
                <a:cs typeface="Arial"/>
              </a:rPr>
              <a:t> on 64K core IBM BG/P</a:t>
            </a:r>
          </a:p>
          <a:p>
            <a:pPr>
              <a:lnSpc>
                <a:spcPct val="140000"/>
              </a:lnSpc>
            </a:pPr>
            <a:r>
              <a:rPr lang="en-US" sz="4400" dirty="0" smtClean="0">
                <a:latin typeface="Arial"/>
                <a:cs typeface="Arial"/>
              </a:rPr>
              <a:t>Up to</a:t>
            </a:r>
            <a:r>
              <a:rPr lang="en-US" sz="4400" b="1" dirty="0" smtClean="0">
                <a:latin typeface="Arial"/>
                <a:cs typeface="Arial"/>
              </a:rPr>
              <a:t> 3x </a:t>
            </a:r>
            <a:r>
              <a:rPr lang="en-US" sz="4400" dirty="0" smtClean="0">
                <a:latin typeface="Arial"/>
                <a:cs typeface="Arial"/>
              </a:rPr>
              <a:t>faster for tensor contractions on 2K core Cray XE/6</a:t>
            </a:r>
          </a:p>
          <a:p>
            <a:pPr>
              <a:lnSpc>
                <a:spcPct val="140000"/>
              </a:lnSpc>
            </a:pPr>
            <a:r>
              <a:rPr lang="en-US" sz="4400" dirty="0" smtClean="0">
                <a:latin typeface="Arial"/>
                <a:cs typeface="Arial"/>
              </a:rPr>
              <a:t>Up to </a:t>
            </a:r>
            <a:r>
              <a:rPr lang="en-US" sz="4400" b="1" dirty="0" smtClean="0">
                <a:latin typeface="Arial"/>
                <a:cs typeface="Arial"/>
              </a:rPr>
              <a:t>6.2x</a:t>
            </a:r>
            <a:r>
              <a:rPr lang="en-US" sz="4400" dirty="0" smtClean="0">
                <a:latin typeface="Arial"/>
                <a:cs typeface="Arial"/>
              </a:rPr>
              <a:t> faster for All-Pairs-Shortest-Path on 24K core Cray CE6</a:t>
            </a:r>
          </a:p>
          <a:p>
            <a:pPr>
              <a:lnSpc>
                <a:spcPct val="140000"/>
              </a:lnSpc>
            </a:pPr>
            <a:r>
              <a:rPr lang="en-US" sz="4400" dirty="0" smtClean="0">
                <a:latin typeface="Arial"/>
                <a:cs typeface="Arial"/>
              </a:rPr>
              <a:t>Up to </a:t>
            </a:r>
            <a:r>
              <a:rPr lang="en-US" sz="4400" b="1" dirty="0" smtClean="0">
                <a:latin typeface="Arial"/>
                <a:cs typeface="Arial"/>
              </a:rPr>
              <a:t>2.1x</a:t>
            </a:r>
            <a:r>
              <a:rPr lang="en-US" sz="4400" dirty="0" smtClean="0">
                <a:latin typeface="Arial"/>
                <a:cs typeface="Arial"/>
              </a:rPr>
              <a:t> faster for 2.5D LU on 64K core IBM BG/P</a:t>
            </a:r>
          </a:p>
          <a:p>
            <a:pPr>
              <a:lnSpc>
                <a:spcPct val="140000"/>
              </a:lnSpc>
            </a:pPr>
            <a:r>
              <a:rPr lang="en-US" sz="4400" dirty="0" smtClean="0">
                <a:latin typeface="Arial"/>
                <a:cs typeface="Arial"/>
              </a:rPr>
              <a:t>Up to </a:t>
            </a:r>
            <a:r>
              <a:rPr lang="en-US" sz="4400" b="1" dirty="0" smtClean="0">
                <a:latin typeface="Arial"/>
                <a:cs typeface="Arial"/>
              </a:rPr>
              <a:t>11.8x</a:t>
            </a:r>
            <a:r>
              <a:rPr lang="en-US" sz="4400" dirty="0" smtClean="0">
                <a:latin typeface="Arial"/>
                <a:cs typeface="Arial"/>
              </a:rPr>
              <a:t> faster for direct N-body on 32K core IBM BG/P</a:t>
            </a:r>
          </a:p>
          <a:p>
            <a:pPr>
              <a:lnSpc>
                <a:spcPct val="140000"/>
              </a:lnSpc>
            </a:pPr>
            <a:r>
              <a:rPr lang="en-US" sz="4400" dirty="0" smtClean="0">
                <a:latin typeface="Arial"/>
                <a:cs typeface="Arial"/>
              </a:rPr>
              <a:t>Up to </a:t>
            </a:r>
            <a:r>
              <a:rPr lang="en-US" sz="4400" b="1" dirty="0" smtClean="0">
                <a:latin typeface="Arial"/>
                <a:cs typeface="Arial"/>
              </a:rPr>
              <a:t>13x</a:t>
            </a:r>
            <a:r>
              <a:rPr lang="en-US" sz="4400" dirty="0" smtClean="0">
                <a:latin typeface="Arial"/>
                <a:cs typeface="Arial"/>
              </a:rPr>
              <a:t> faster for Tall Skinny QR on Tesla C2050 Fermi NVIDIA GPU</a:t>
            </a:r>
          </a:p>
          <a:p>
            <a:pPr>
              <a:lnSpc>
                <a:spcPct val="140000"/>
              </a:lnSpc>
            </a:pPr>
            <a:r>
              <a:rPr lang="en-US" sz="4400" dirty="0" smtClean="0">
                <a:latin typeface="Arial"/>
                <a:cs typeface="Arial"/>
              </a:rPr>
              <a:t>Up to </a:t>
            </a:r>
            <a:r>
              <a:rPr lang="en-US" sz="4400" b="1" dirty="0" smtClean="0">
                <a:latin typeface="Arial"/>
                <a:cs typeface="Arial"/>
              </a:rPr>
              <a:t>6.7x</a:t>
            </a:r>
            <a:r>
              <a:rPr lang="en-US" sz="4400" dirty="0" smtClean="0">
                <a:latin typeface="Arial"/>
                <a:cs typeface="Arial"/>
              </a:rPr>
              <a:t> faster for </a:t>
            </a:r>
            <a:r>
              <a:rPr lang="en-US" sz="4400" dirty="0" err="1" smtClean="0">
                <a:latin typeface="Arial"/>
                <a:cs typeface="Arial"/>
              </a:rPr>
              <a:t>symeig</a:t>
            </a:r>
            <a:r>
              <a:rPr lang="en-US" sz="4400" dirty="0" smtClean="0">
                <a:latin typeface="Arial"/>
                <a:cs typeface="Arial"/>
              </a:rPr>
              <a:t>(band A) on 10 core Intel </a:t>
            </a:r>
            <a:r>
              <a:rPr lang="en-US" sz="4400" dirty="0" err="1" smtClean="0">
                <a:latin typeface="Arial"/>
                <a:cs typeface="Arial"/>
              </a:rPr>
              <a:t>Westmere</a:t>
            </a:r>
            <a:endParaRPr lang="en-US" sz="4400" dirty="0" smtClean="0">
              <a:latin typeface="Arial"/>
              <a:cs typeface="Arial"/>
            </a:endParaRPr>
          </a:p>
          <a:p>
            <a:pPr>
              <a:lnSpc>
                <a:spcPct val="140000"/>
              </a:lnSpc>
            </a:pPr>
            <a:r>
              <a:rPr lang="en-US" sz="4400" dirty="0" smtClean="0">
                <a:latin typeface="Arial"/>
                <a:cs typeface="Arial"/>
              </a:rPr>
              <a:t>Up to </a:t>
            </a:r>
            <a:r>
              <a:rPr lang="en-US" sz="4400" b="1" dirty="0" smtClean="0">
                <a:latin typeface="Arial"/>
                <a:cs typeface="Arial"/>
              </a:rPr>
              <a:t>2x</a:t>
            </a:r>
            <a:r>
              <a:rPr lang="en-US" sz="4400" dirty="0" smtClean="0">
                <a:latin typeface="Arial"/>
                <a:cs typeface="Arial"/>
              </a:rPr>
              <a:t> faster for 2.5D </a:t>
            </a:r>
            <a:r>
              <a:rPr lang="en-US" sz="4400" dirty="0" err="1" smtClean="0">
                <a:latin typeface="Arial"/>
                <a:cs typeface="Arial"/>
              </a:rPr>
              <a:t>Strassen</a:t>
            </a:r>
            <a:r>
              <a:rPr lang="en-US" sz="4400" dirty="0" smtClean="0">
                <a:latin typeface="Arial"/>
                <a:cs typeface="Arial"/>
              </a:rPr>
              <a:t> on 38K core Cray XT4</a:t>
            </a:r>
          </a:p>
          <a:p>
            <a:pPr>
              <a:lnSpc>
                <a:spcPct val="140000"/>
              </a:lnSpc>
            </a:pPr>
            <a:r>
              <a:rPr lang="en-US" sz="4400" dirty="0" smtClean="0">
                <a:latin typeface="Arial"/>
                <a:cs typeface="Arial"/>
              </a:rPr>
              <a:t>Up to </a:t>
            </a:r>
            <a:r>
              <a:rPr lang="en-US" sz="4400" b="1" dirty="0" smtClean="0">
                <a:latin typeface="Arial"/>
                <a:cs typeface="Arial"/>
              </a:rPr>
              <a:t>4.2x</a:t>
            </a:r>
            <a:r>
              <a:rPr lang="en-US" sz="4400" dirty="0" smtClean="0">
                <a:latin typeface="Arial"/>
                <a:cs typeface="Arial"/>
              </a:rPr>
              <a:t> faster for </a:t>
            </a:r>
            <a:r>
              <a:rPr lang="en-US" sz="4400" dirty="0" err="1" smtClean="0">
                <a:latin typeface="Arial"/>
                <a:cs typeface="Arial"/>
              </a:rPr>
              <a:t>MiniGMG</a:t>
            </a:r>
            <a:r>
              <a:rPr lang="en-US" sz="4400" dirty="0" smtClean="0">
                <a:latin typeface="Arial"/>
                <a:cs typeface="Arial"/>
              </a:rPr>
              <a:t> benchmark bottom solver,                  using CA-</a:t>
            </a:r>
            <a:r>
              <a:rPr lang="en-US" sz="4400" dirty="0" err="1" smtClean="0">
                <a:latin typeface="Arial"/>
                <a:cs typeface="Arial"/>
              </a:rPr>
              <a:t>BiCGStab</a:t>
            </a:r>
            <a:r>
              <a:rPr lang="en-US" sz="4400" dirty="0" smtClean="0">
                <a:latin typeface="Arial"/>
                <a:cs typeface="Arial"/>
              </a:rPr>
              <a:t> (</a:t>
            </a:r>
            <a:r>
              <a:rPr lang="en-US" sz="4400" b="1" dirty="0" smtClean="0">
                <a:latin typeface="Arial"/>
                <a:cs typeface="Arial"/>
              </a:rPr>
              <a:t>2.5x</a:t>
            </a:r>
            <a:r>
              <a:rPr lang="en-US" sz="4400" dirty="0" smtClean="0">
                <a:latin typeface="Arial"/>
                <a:cs typeface="Arial"/>
              </a:rPr>
              <a:t> for overall solve)</a:t>
            </a:r>
          </a:p>
          <a:p>
            <a:pPr lvl="1">
              <a:lnSpc>
                <a:spcPct val="140000"/>
              </a:lnSpc>
            </a:pPr>
            <a:r>
              <a:rPr lang="en-US" sz="4400" b="1" dirty="0" smtClean="0">
                <a:solidFill>
                  <a:schemeClr val="tx1"/>
                </a:solidFill>
                <a:latin typeface="Arial"/>
                <a:cs typeface="Arial"/>
              </a:rPr>
              <a:t>2.5x</a:t>
            </a:r>
            <a:r>
              <a:rPr lang="en-US" sz="4400" dirty="0" smtClean="0">
                <a:solidFill>
                  <a:schemeClr val="tx1"/>
                </a:solidFill>
                <a:latin typeface="Arial"/>
                <a:cs typeface="Arial"/>
              </a:rPr>
              <a:t> / </a:t>
            </a:r>
            <a:r>
              <a:rPr lang="en-US" sz="4400" b="1" dirty="0" smtClean="0">
                <a:solidFill>
                  <a:schemeClr val="tx1"/>
                </a:solidFill>
                <a:latin typeface="Arial"/>
                <a:cs typeface="Arial"/>
              </a:rPr>
              <a:t>1.5x</a:t>
            </a:r>
            <a:r>
              <a:rPr lang="en-US" sz="4400" dirty="0" smtClean="0">
                <a:solidFill>
                  <a:schemeClr val="tx1"/>
                </a:solidFill>
                <a:latin typeface="Arial"/>
                <a:cs typeface="Arial"/>
              </a:rPr>
              <a:t> for combustion simulation code</a:t>
            </a:r>
          </a:p>
          <a:p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762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155577" y="196851"/>
            <a:ext cx="8994775" cy="42545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 smtClean="0"/>
              <a:t>Avoiding Communication in Iterative Linear Algebra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5025"/>
            <a:ext cx="9144000" cy="57912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k-steps of iterative solver for sparse Ax=b or Ax=</a:t>
            </a:r>
            <a:r>
              <a:rPr lang="el-GR" dirty="0" smtClean="0"/>
              <a:t>λ</a:t>
            </a:r>
            <a:r>
              <a:rPr lang="en-US" dirty="0" smtClean="0"/>
              <a:t>x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Does k </a:t>
            </a:r>
            <a:r>
              <a:rPr lang="en-US" dirty="0" err="1" smtClean="0"/>
              <a:t>SpMVs</a:t>
            </a:r>
            <a:r>
              <a:rPr lang="en-US" dirty="0" smtClean="0"/>
              <a:t> with A and starting vector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Many such “</a:t>
            </a:r>
            <a:r>
              <a:rPr lang="en-US" dirty="0" err="1" smtClean="0"/>
              <a:t>Krylov</a:t>
            </a:r>
            <a:r>
              <a:rPr lang="en-US" dirty="0" smtClean="0"/>
              <a:t> Subspace Methods”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Goal: minimize communication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Assume matrix “well-partitioned”</a:t>
            </a:r>
          </a:p>
          <a:p>
            <a:pPr lvl="1">
              <a:defRPr/>
            </a:pPr>
            <a:r>
              <a:rPr lang="en-US" dirty="0" smtClean="0"/>
              <a:t>Serial implementation</a:t>
            </a:r>
          </a:p>
          <a:p>
            <a:pPr lvl="2">
              <a:defRPr/>
            </a:pPr>
            <a:r>
              <a:rPr lang="en-US" sz="2600" dirty="0" smtClean="0"/>
              <a:t>Conventional: O(k) moves of data from slow to fast memory</a:t>
            </a:r>
          </a:p>
          <a:p>
            <a:pPr lvl="2">
              <a:defRPr/>
            </a:pPr>
            <a:r>
              <a:rPr lang="en-US" sz="2600" b="1" dirty="0" smtClean="0"/>
              <a:t>New</a:t>
            </a:r>
            <a:r>
              <a:rPr lang="en-US" sz="2600" dirty="0" smtClean="0"/>
              <a:t>: </a:t>
            </a:r>
            <a:r>
              <a:rPr lang="en-US" sz="2600" b="1" dirty="0" smtClean="0"/>
              <a:t>O(1) moves of data – optimal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Parallel implementation on p processors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2600" dirty="0" smtClean="0"/>
              <a:t>Conventional: O(k log p) messages  (k </a:t>
            </a:r>
            <a:r>
              <a:rPr lang="en-US" sz="2600" dirty="0" err="1" smtClean="0"/>
              <a:t>SpMV</a:t>
            </a:r>
            <a:r>
              <a:rPr lang="en-US" sz="2600" dirty="0" smtClean="0"/>
              <a:t> calls, dot prods)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2600" b="1" dirty="0" smtClean="0"/>
              <a:t>New: O(log p) messages - optimal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Lots of speed up possible (modeled and measured)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Price: some redundant computation</a:t>
            </a:r>
          </a:p>
          <a:p>
            <a:pPr lvl="1" eaLnBrk="1" fontAlgn="auto" hangingPunct="1">
              <a:spcAft>
                <a:spcPts val="0"/>
              </a:spcAft>
              <a:buNone/>
              <a:defRPr/>
            </a:pPr>
            <a:endParaRPr lang="en-US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45060" name="Slide Number Placeholder 6"/>
          <p:cNvSpPr txBox="1">
            <a:spLocks/>
          </p:cNvSpPr>
          <p:nvPr/>
        </p:nvSpPr>
        <p:spPr bwMode="auto">
          <a:xfrm>
            <a:off x="7158039" y="64087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64C5B53-2C2C-4E43-8D19-4FD9D068384E}" type="slidenum">
              <a:rPr lang="en-US" sz="1400" b="0">
                <a:solidFill>
                  <a:schemeClr val="tx1"/>
                </a:solidFill>
              </a:rPr>
              <a:pPr algn="r"/>
              <a:t>80</a:t>
            </a:fld>
            <a:endParaRPr lang="en-US" b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7620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8"/>
          <p:cNvGrpSpPr/>
          <p:nvPr/>
        </p:nvGrpSpPr>
        <p:grpSpPr>
          <a:xfrm>
            <a:off x="762000" y="2895600"/>
            <a:ext cx="8077200" cy="1219200"/>
            <a:chOff x="-9144000" y="1447800"/>
            <a:chExt cx="28498800" cy="2895600"/>
          </a:xfrm>
        </p:grpSpPr>
        <p:grpSp>
          <p:nvGrpSpPr>
            <p:cNvPr id="3" name="Group 180"/>
            <p:cNvGrpSpPr/>
            <p:nvPr/>
          </p:nvGrpSpPr>
          <p:grpSpPr>
            <a:xfrm>
              <a:off x="-9144000" y="1447800"/>
              <a:ext cx="13868400" cy="2895600"/>
              <a:chOff x="914400" y="1447800"/>
              <a:chExt cx="13868400" cy="2895600"/>
            </a:xfrm>
          </p:grpSpPr>
          <p:grpSp>
            <p:nvGrpSpPr>
              <p:cNvPr id="4" name="Group 116"/>
              <p:cNvGrpSpPr/>
              <p:nvPr/>
            </p:nvGrpSpPr>
            <p:grpSpPr>
              <a:xfrm>
                <a:off x="9144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5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6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53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4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59" name="Oval 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0" name="Oval 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0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67" name="Oval 6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8" name="Oval 6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65" name="Oval 6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6" name="Oval 6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3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4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5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83" name="Oval 8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4" name="Oval 8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6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81" name="Oval 8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2" name="Oval 8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7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77" name="Oval 7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8" name="Oval 7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75" name="Oval 7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6" name="Oval 7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20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21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22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23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15" name="Oval 11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6" name="Oval 11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24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13" name="Oval 11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4" name="Oval 11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25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2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09" name="Oval 10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0" name="Oval 10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2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07" name="Oval 10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8" name="Oval 10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28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29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30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01" name="Oval 10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2" name="Oval 10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31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99" name="Oval 9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0" name="Oval 9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32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33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95" name="Oval 9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96" name="Oval 9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34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93" name="Oval 9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94" name="Oval 9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35" name="Group 117"/>
              <p:cNvGrpSpPr/>
              <p:nvPr/>
            </p:nvGrpSpPr>
            <p:grpSpPr>
              <a:xfrm>
                <a:off x="82296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36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37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38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39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9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80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40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7" name="Oval 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8" name="Oval 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41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42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3" name="Oval 17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4" name="Oval 17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43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1" name="Oval 17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2" name="Oval 17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44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45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4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65" name="Oval 16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6" name="Oval 16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4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63" name="Oval 16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4" name="Oval 16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48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49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59" name="Oval 1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0" name="Oval 1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50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57" name="Oval 15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58" name="Oval 15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51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52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55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5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9" name="Oval 14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50" name="Oval 14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5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7" name="Oval 14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8" name="Oval 14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58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6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3" name="Oval 14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4" name="Oval 14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6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1" name="Oval 14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2" name="Oval 14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63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64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69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35" name="Oval 13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6" name="Oval 13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70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33" name="Oval 13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4" name="Oval 13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71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72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29" name="Oval 12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0" name="Oval 12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73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27" name="Oval 12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28" name="Oval 12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</p:grpSp>
        <p:grpSp>
          <p:nvGrpSpPr>
            <p:cNvPr id="74" name="Group 181"/>
            <p:cNvGrpSpPr/>
            <p:nvPr/>
          </p:nvGrpSpPr>
          <p:grpSpPr>
            <a:xfrm>
              <a:off x="5486400" y="1447800"/>
              <a:ext cx="13868400" cy="2895600"/>
              <a:chOff x="914400" y="1447800"/>
              <a:chExt cx="13868400" cy="2895600"/>
            </a:xfrm>
          </p:grpSpPr>
          <p:grpSp>
            <p:nvGrpSpPr>
              <p:cNvPr id="79" name="Group 116"/>
              <p:cNvGrpSpPr/>
              <p:nvPr/>
            </p:nvGrpSpPr>
            <p:grpSpPr>
              <a:xfrm>
                <a:off x="9144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80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85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86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87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307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8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88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305" name="Oval 30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6" name="Oval 30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89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90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301" name="Oval 6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2" name="Oval 6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91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99" name="Oval 29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0" name="Oval 29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92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9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9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93" name="Oval 29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4" name="Oval 29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03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91" name="Oval 29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2" name="Oval 29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04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05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87" name="Oval 28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8" name="Oval 28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06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85" name="Oval 28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6" name="Oval 28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111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112" name="Group 24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1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1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77" name="Oval 27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8" name="Oval 27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1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75" name="Oval 27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6" name="Oval 27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20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2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71" name="Oval 27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2" name="Oval 27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2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69" name="Oval 26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0" name="Oval 26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23" name="Group 24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24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25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63" name="Oval 26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64" name="Oval 26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26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61" name="Oval 26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62" name="Oval 26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31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32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57" name="Oval 25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58" name="Oval 25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3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55" name="Oval 25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56" name="Oval 25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138" name="Group 117"/>
              <p:cNvGrpSpPr/>
              <p:nvPr/>
            </p:nvGrpSpPr>
            <p:grpSpPr>
              <a:xfrm>
                <a:off x="82296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139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140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45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4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45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6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51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43" name="Oval 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4" name="Oval 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52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53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39" name="Oval 23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0" name="Oval 23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54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37" name="Oval 23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8" name="Oval 23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55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56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6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31" name="Oval 23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2" name="Oval 23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6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29" name="Oval 22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0" name="Oval 22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67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6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25" name="Oval 22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26" name="Oval 22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6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23" name="Oval 22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24" name="Oval 22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170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175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76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15" name="Oval 21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6" name="Oval 21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8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13" name="Oval 21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4" name="Oval 21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83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4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09" name="Oval 20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0" name="Oval 20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85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07" name="Oval 20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8" name="Oval 20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86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8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01" name="Oval 20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2" name="Oval 20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8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99" name="Oval 19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0" name="Oval 19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90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9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95" name="Oval 19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96" name="Oval 19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9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93" name="Oval 19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94" name="Oval 19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</p:grpSp>
      </p:grpSp>
      <p:sp>
        <p:nvSpPr>
          <p:cNvPr id="565" name="TextBox 564"/>
          <p:cNvSpPr txBox="1"/>
          <p:nvPr/>
        </p:nvSpPr>
        <p:spPr>
          <a:xfrm>
            <a:off x="609600" y="43434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1   2   3   4  …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6" name="TextBox 565"/>
          <p:cNvSpPr txBox="1"/>
          <p:nvPr/>
        </p:nvSpPr>
        <p:spPr>
          <a:xfrm>
            <a:off x="8305800" y="43550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 … 32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7" name="TextBox 566"/>
          <p:cNvSpPr txBox="1"/>
          <p:nvPr/>
        </p:nvSpPr>
        <p:spPr>
          <a:xfrm>
            <a:off x="304800" y="3886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8" name="TextBox 567"/>
          <p:cNvSpPr txBox="1"/>
          <p:nvPr/>
        </p:nvSpPr>
        <p:spPr>
          <a:xfrm>
            <a:off x="152400" y="35168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824F2"/>
                </a:solidFill>
              </a:rPr>
              <a:t>A·x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9" name="TextBox 568"/>
          <p:cNvSpPr txBox="1"/>
          <p:nvPr/>
        </p:nvSpPr>
        <p:spPr>
          <a:xfrm>
            <a:off x="152400" y="312420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A</a:t>
            </a:r>
            <a:r>
              <a:rPr lang="en-US" sz="2000" b="1" baseline="30000" dirty="0" smtClean="0">
                <a:solidFill>
                  <a:srgbClr val="0824F2"/>
                </a:solidFill>
              </a:rPr>
              <a:t>2</a:t>
            </a:r>
            <a:r>
              <a:rPr lang="en-US" dirty="0" smtClean="0">
                <a:solidFill>
                  <a:srgbClr val="0824F2"/>
                </a:solidFill>
              </a:rPr>
              <a:t>·x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70" name="TextBox 569"/>
          <p:cNvSpPr txBox="1"/>
          <p:nvPr/>
        </p:nvSpPr>
        <p:spPr>
          <a:xfrm>
            <a:off x="152400" y="274320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A</a:t>
            </a:r>
            <a:r>
              <a:rPr lang="en-US" sz="2000" b="1" baseline="30000" dirty="0" smtClean="0">
                <a:solidFill>
                  <a:srgbClr val="0824F2"/>
                </a:solidFill>
              </a:rPr>
              <a:t>3</a:t>
            </a:r>
            <a:r>
              <a:rPr lang="en-US" dirty="0" smtClean="0">
                <a:solidFill>
                  <a:srgbClr val="0824F2"/>
                </a:solidFill>
              </a:rPr>
              <a:t>·x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2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Communication Avoiding Kernels: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Matrix Powers Kernel :</a:t>
            </a:r>
            <a:r>
              <a:rPr lang="en-US" sz="2800" dirty="0" smtClean="0">
                <a:sym typeface="Symbol"/>
              </a:rPr>
              <a:t> [</a:t>
            </a:r>
            <a:r>
              <a:rPr lang="en-US" sz="2800" dirty="0" smtClean="0"/>
              <a:t>Ax, A</a:t>
            </a:r>
            <a:r>
              <a:rPr lang="en-US" sz="2800" baseline="40000" dirty="0" smtClean="0"/>
              <a:t>2</a:t>
            </a:r>
            <a:r>
              <a:rPr lang="en-US" sz="2800" dirty="0" smtClean="0"/>
              <a:t>x, …, </a:t>
            </a:r>
            <a:r>
              <a:rPr lang="en-US" sz="2800" dirty="0" err="1" smtClean="0"/>
              <a:t>A</a:t>
            </a:r>
            <a:r>
              <a:rPr lang="en-US" sz="2800" baseline="40000" dirty="0" err="1" smtClean="0"/>
              <a:t>k</a:t>
            </a:r>
            <a:r>
              <a:rPr lang="en-US" sz="2800" dirty="0" err="1" smtClean="0"/>
              <a:t>x</a:t>
            </a:r>
            <a:r>
              <a:rPr lang="en-US" sz="2800" dirty="0" smtClean="0"/>
              <a:t>]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23" name="Content Placeholder 2"/>
          <p:cNvSpPr txBox="1">
            <a:spLocks/>
          </p:cNvSpPr>
          <p:nvPr/>
        </p:nvSpPr>
        <p:spPr>
          <a:xfrm>
            <a:off x="228600" y="1447801"/>
            <a:ext cx="89154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Replace k iterations of y =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x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 with [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Ax, A</a:t>
            </a:r>
            <a:r>
              <a:rPr kumimoji="0" lang="en-US" sz="3200" b="0" i="0" u="none" strike="noStrike" kern="1200" cap="none" spc="0" normalizeH="0" baseline="4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x, …,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3200" b="0" i="0" u="none" strike="noStrike" kern="1200" cap="none" spc="0" normalizeH="0" baseline="4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Example: A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tridiagonal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n=32, k=3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Works for any “well-partitioned” A</a:t>
            </a:r>
          </a:p>
        </p:txBody>
      </p:sp>
      <p:cxnSp>
        <p:nvCxnSpPr>
          <p:cNvPr id="524" name="Straight Connector 523"/>
          <p:cNvCxnSpPr/>
          <p:nvPr/>
        </p:nvCxnSpPr>
        <p:spPr>
          <a:xfrm>
            <a:off x="228600" y="13716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TextBox 564"/>
          <p:cNvSpPr txBox="1"/>
          <p:nvPr/>
        </p:nvSpPr>
        <p:spPr>
          <a:xfrm>
            <a:off x="609600" y="43434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1   2   3   4  …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6" name="TextBox 565"/>
          <p:cNvSpPr txBox="1"/>
          <p:nvPr/>
        </p:nvSpPr>
        <p:spPr>
          <a:xfrm>
            <a:off x="8305800" y="43550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 … 32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7" name="TextBox 566"/>
          <p:cNvSpPr txBox="1"/>
          <p:nvPr/>
        </p:nvSpPr>
        <p:spPr>
          <a:xfrm>
            <a:off x="304800" y="3886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8" name="TextBox 567"/>
          <p:cNvSpPr txBox="1"/>
          <p:nvPr/>
        </p:nvSpPr>
        <p:spPr>
          <a:xfrm>
            <a:off x="152400" y="35168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824F2"/>
                </a:solidFill>
              </a:rPr>
              <a:t>A·x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9" name="TextBox 568"/>
          <p:cNvSpPr txBox="1"/>
          <p:nvPr/>
        </p:nvSpPr>
        <p:spPr>
          <a:xfrm>
            <a:off x="152400" y="312420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A</a:t>
            </a:r>
            <a:r>
              <a:rPr lang="en-US" sz="2000" b="1" baseline="30000" dirty="0" smtClean="0">
                <a:solidFill>
                  <a:srgbClr val="0824F2"/>
                </a:solidFill>
              </a:rPr>
              <a:t>2</a:t>
            </a:r>
            <a:r>
              <a:rPr lang="en-US" dirty="0" smtClean="0">
                <a:solidFill>
                  <a:srgbClr val="0824F2"/>
                </a:solidFill>
              </a:rPr>
              <a:t>·x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70" name="TextBox 569"/>
          <p:cNvSpPr txBox="1"/>
          <p:nvPr/>
        </p:nvSpPr>
        <p:spPr>
          <a:xfrm>
            <a:off x="152400" y="274320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A</a:t>
            </a:r>
            <a:r>
              <a:rPr lang="en-US" sz="2000" b="1" baseline="30000" dirty="0" smtClean="0">
                <a:solidFill>
                  <a:srgbClr val="0824F2"/>
                </a:solidFill>
              </a:rPr>
              <a:t>3</a:t>
            </a:r>
            <a:r>
              <a:rPr lang="en-US" dirty="0" smtClean="0">
                <a:solidFill>
                  <a:srgbClr val="0824F2"/>
                </a:solidFill>
              </a:rPr>
              <a:t>·x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2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Communication Avoiding Kernels: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Matrix Powers Kernel</a:t>
            </a:r>
            <a:r>
              <a:rPr lang="en-US" sz="2800" dirty="0" smtClean="0"/>
              <a:t> :</a:t>
            </a:r>
            <a:r>
              <a:rPr lang="en-US" sz="2800" dirty="0" smtClean="0">
                <a:sym typeface="Symbol"/>
              </a:rPr>
              <a:t> [</a:t>
            </a:r>
            <a:r>
              <a:rPr lang="en-US" sz="2800" dirty="0" smtClean="0"/>
              <a:t>Ax, A</a:t>
            </a:r>
            <a:r>
              <a:rPr lang="en-US" sz="2800" baseline="40000" dirty="0" smtClean="0"/>
              <a:t>2</a:t>
            </a:r>
            <a:r>
              <a:rPr lang="en-US" sz="2800" dirty="0" smtClean="0"/>
              <a:t>x, …, </a:t>
            </a:r>
            <a:r>
              <a:rPr lang="en-US" sz="2800" dirty="0" err="1" smtClean="0"/>
              <a:t>A</a:t>
            </a:r>
            <a:r>
              <a:rPr lang="en-US" sz="2800" baseline="40000" dirty="0" err="1" smtClean="0"/>
              <a:t>k</a:t>
            </a:r>
            <a:r>
              <a:rPr lang="en-US" sz="2800" dirty="0" err="1" smtClean="0"/>
              <a:t>x</a:t>
            </a:r>
            <a:r>
              <a:rPr lang="en-US" sz="2800" dirty="0" smtClean="0"/>
              <a:t>]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23" name="Content Placeholder 2"/>
          <p:cNvSpPr txBox="1">
            <a:spLocks/>
          </p:cNvSpPr>
          <p:nvPr/>
        </p:nvSpPr>
        <p:spPr>
          <a:xfrm>
            <a:off x="228600" y="1447801"/>
            <a:ext cx="89154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Replace k iterations of y =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x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 with [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Ax, A</a:t>
            </a:r>
            <a:r>
              <a:rPr kumimoji="0" lang="en-US" sz="3200" b="0" i="0" u="none" strike="noStrike" kern="1200" cap="none" spc="0" normalizeH="0" baseline="4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x, …,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3200" b="0" i="0" u="none" strike="noStrike" kern="1200" cap="none" spc="0" normalizeH="0" baseline="4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Example: A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tridiagonal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n=32, k=3</a:t>
            </a:r>
          </a:p>
        </p:txBody>
      </p:sp>
      <p:cxnSp>
        <p:nvCxnSpPr>
          <p:cNvPr id="524" name="Straight Connector 523"/>
          <p:cNvCxnSpPr/>
          <p:nvPr/>
        </p:nvCxnSpPr>
        <p:spPr>
          <a:xfrm>
            <a:off x="228600" y="13716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 rot="5400000">
            <a:off x="1143000" y="3886200"/>
            <a:ext cx="304800" cy="0"/>
          </a:xfrm>
          <a:prstGeom prst="line">
            <a:avLst/>
          </a:prstGeom>
          <a:ln w="28575">
            <a:solidFill>
              <a:srgbClr val="0824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/>
          <p:cNvCxnSpPr/>
          <p:nvPr/>
        </p:nvCxnSpPr>
        <p:spPr>
          <a:xfrm rot="5400000">
            <a:off x="1028700" y="3771900"/>
            <a:ext cx="304800" cy="228600"/>
          </a:xfrm>
          <a:prstGeom prst="line">
            <a:avLst/>
          </a:prstGeom>
          <a:ln w="28575">
            <a:solidFill>
              <a:srgbClr val="0824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/>
          <p:cNvCxnSpPr/>
          <p:nvPr/>
        </p:nvCxnSpPr>
        <p:spPr>
          <a:xfrm rot="16200000" flipH="1">
            <a:off x="1257300" y="3771900"/>
            <a:ext cx="304800" cy="228600"/>
          </a:xfrm>
          <a:prstGeom prst="line">
            <a:avLst/>
          </a:prstGeom>
          <a:ln w="28575">
            <a:solidFill>
              <a:srgbClr val="0824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/>
        </p:nvCxnSpPr>
        <p:spPr>
          <a:xfrm rot="5400000" flipH="1" flipV="1">
            <a:off x="1066800" y="4038600"/>
            <a:ext cx="0" cy="0"/>
          </a:xfrm>
          <a:prstGeom prst="line">
            <a:avLst/>
          </a:prstGeom>
          <a:ln>
            <a:solidFill>
              <a:srgbClr val="0824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308"/>
          <p:cNvGrpSpPr/>
          <p:nvPr/>
        </p:nvGrpSpPr>
        <p:grpSpPr>
          <a:xfrm>
            <a:off x="762000" y="2895600"/>
            <a:ext cx="8077200" cy="1219200"/>
            <a:chOff x="-9144000" y="1447800"/>
            <a:chExt cx="28498800" cy="2895600"/>
          </a:xfrm>
        </p:grpSpPr>
        <p:grpSp>
          <p:nvGrpSpPr>
            <p:cNvPr id="3" name="Group 180"/>
            <p:cNvGrpSpPr/>
            <p:nvPr/>
          </p:nvGrpSpPr>
          <p:grpSpPr>
            <a:xfrm>
              <a:off x="-9144000" y="1447800"/>
              <a:ext cx="13868400" cy="2895600"/>
              <a:chOff x="914400" y="1447800"/>
              <a:chExt cx="13868400" cy="2895600"/>
            </a:xfrm>
          </p:grpSpPr>
          <p:grpSp>
            <p:nvGrpSpPr>
              <p:cNvPr id="4" name="Group 116"/>
              <p:cNvGrpSpPr/>
              <p:nvPr/>
            </p:nvGrpSpPr>
            <p:grpSpPr>
              <a:xfrm>
                <a:off x="9144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5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6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53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4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59" name="Oval 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0" name="Oval 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0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67" name="Oval 6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8" name="Oval 6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65" name="Oval 6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6" name="Oval 6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3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4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5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83" name="Oval 8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4" name="Oval 8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6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81" name="Oval 8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2" name="Oval 8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7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77" name="Oval 7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8" name="Oval 7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75" name="Oval 7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6" name="Oval 7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20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21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22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23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15" name="Oval 11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6" name="Oval 11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24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13" name="Oval 11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4" name="Oval 11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25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2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09" name="Oval 10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0" name="Oval 10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2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07" name="Oval 10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8" name="Oval 10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28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29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30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01" name="Oval 10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2" name="Oval 10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31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99" name="Oval 9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0" name="Oval 9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32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33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95" name="Oval 9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96" name="Oval 9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34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93" name="Oval 9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94" name="Oval 9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35" name="Group 117"/>
              <p:cNvGrpSpPr/>
              <p:nvPr/>
            </p:nvGrpSpPr>
            <p:grpSpPr>
              <a:xfrm>
                <a:off x="82296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36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37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38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39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9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80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40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7" name="Oval 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8" name="Oval 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41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42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3" name="Oval 17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4" name="Oval 17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43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1" name="Oval 17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2" name="Oval 17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44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45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4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65" name="Oval 16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6" name="Oval 16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4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63" name="Oval 16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4" name="Oval 16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48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49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59" name="Oval 1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0" name="Oval 1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50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57" name="Oval 15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58" name="Oval 15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51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52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55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5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9" name="Oval 14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50" name="Oval 14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5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7" name="Oval 14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8" name="Oval 14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58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6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3" name="Oval 14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4" name="Oval 14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6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1" name="Oval 14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2" name="Oval 14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63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64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69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35" name="Oval 13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6" name="Oval 13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70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33" name="Oval 13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4" name="Oval 13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71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72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29" name="Oval 12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0" name="Oval 12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73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27" name="Oval 12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28" name="Oval 12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</p:grpSp>
        <p:grpSp>
          <p:nvGrpSpPr>
            <p:cNvPr id="74" name="Group 181"/>
            <p:cNvGrpSpPr/>
            <p:nvPr/>
          </p:nvGrpSpPr>
          <p:grpSpPr>
            <a:xfrm>
              <a:off x="5486400" y="1447800"/>
              <a:ext cx="13868400" cy="2895600"/>
              <a:chOff x="914400" y="1447800"/>
              <a:chExt cx="13868400" cy="2895600"/>
            </a:xfrm>
          </p:grpSpPr>
          <p:grpSp>
            <p:nvGrpSpPr>
              <p:cNvPr id="79" name="Group 116"/>
              <p:cNvGrpSpPr/>
              <p:nvPr/>
            </p:nvGrpSpPr>
            <p:grpSpPr>
              <a:xfrm>
                <a:off x="9144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80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85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86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87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307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8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88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305" name="Oval 30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6" name="Oval 30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89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90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301" name="Oval 6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2" name="Oval 6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91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99" name="Oval 29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0" name="Oval 29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92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9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9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93" name="Oval 29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4" name="Oval 29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03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91" name="Oval 29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2" name="Oval 29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04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05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87" name="Oval 28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8" name="Oval 28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06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85" name="Oval 28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6" name="Oval 28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111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112" name="Group 24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1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1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77" name="Oval 27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8" name="Oval 27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1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75" name="Oval 27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6" name="Oval 27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20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2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71" name="Oval 27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2" name="Oval 27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2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69" name="Oval 26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0" name="Oval 26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23" name="Group 24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24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25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63" name="Oval 26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64" name="Oval 26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26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61" name="Oval 26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62" name="Oval 26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31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32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57" name="Oval 25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58" name="Oval 25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3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55" name="Oval 25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56" name="Oval 25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138" name="Group 117"/>
              <p:cNvGrpSpPr/>
              <p:nvPr/>
            </p:nvGrpSpPr>
            <p:grpSpPr>
              <a:xfrm>
                <a:off x="82296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139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140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45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4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45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6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51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43" name="Oval 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4" name="Oval 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52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53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39" name="Oval 23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0" name="Oval 23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54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37" name="Oval 23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8" name="Oval 23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55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56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6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31" name="Oval 23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2" name="Oval 23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6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29" name="Oval 22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0" name="Oval 22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67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6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25" name="Oval 22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26" name="Oval 22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6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23" name="Oval 22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24" name="Oval 22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170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175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76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15" name="Oval 21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6" name="Oval 21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8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13" name="Oval 21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4" name="Oval 21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83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4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09" name="Oval 20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0" name="Oval 20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85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07" name="Oval 20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8" name="Oval 20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86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8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01" name="Oval 20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2" name="Oval 20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8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99" name="Oval 19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0" name="Oval 19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90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9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95" name="Oval 19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96" name="Oval 19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9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93" name="Oval 19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94" name="Oval 19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Isosceles Triangle 520"/>
          <p:cNvSpPr/>
          <p:nvPr/>
        </p:nvSpPr>
        <p:spPr>
          <a:xfrm>
            <a:off x="990600" y="3657600"/>
            <a:ext cx="609600" cy="457200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08"/>
          <p:cNvGrpSpPr/>
          <p:nvPr/>
        </p:nvGrpSpPr>
        <p:grpSpPr>
          <a:xfrm>
            <a:off x="762000" y="2895600"/>
            <a:ext cx="8077200" cy="1219200"/>
            <a:chOff x="-9144000" y="1447800"/>
            <a:chExt cx="28498800" cy="2895600"/>
          </a:xfrm>
        </p:grpSpPr>
        <p:grpSp>
          <p:nvGrpSpPr>
            <p:cNvPr id="3" name="Group 180"/>
            <p:cNvGrpSpPr/>
            <p:nvPr/>
          </p:nvGrpSpPr>
          <p:grpSpPr>
            <a:xfrm>
              <a:off x="-9144000" y="1447800"/>
              <a:ext cx="13868400" cy="2895600"/>
              <a:chOff x="914400" y="1447800"/>
              <a:chExt cx="13868400" cy="2895600"/>
            </a:xfrm>
          </p:grpSpPr>
          <p:grpSp>
            <p:nvGrpSpPr>
              <p:cNvPr id="4" name="Group 116"/>
              <p:cNvGrpSpPr/>
              <p:nvPr/>
            </p:nvGrpSpPr>
            <p:grpSpPr>
              <a:xfrm>
                <a:off x="9144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5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6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53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4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59" name="Oval 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0" name="Oval 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0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67" name="Oval 6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8" name="Oval 6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65" name="Oval 6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6" name="Oval 6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3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4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5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83" name="Oval 8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4" name="Oval 8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6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81" name="Oval 8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2" name="Oval 8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7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77" name="Oval 7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8" name="Oval 7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75" name="Oval 7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6" name="Oval 7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20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21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22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23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15" name="Oval 11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6" name="Oval 11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24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13" name="Oval 11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4" name="Oval 11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25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2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09" name="Oval 10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0" name="Oval 10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2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07" name="Oval 10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8" name="Oval 10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28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29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30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01" name="Oval 10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2" name="Oval 10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31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99" name="Oval 9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0" name="Oval 9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32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33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95" name="Oval 9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96" name="Oval 9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34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93" name="Oval 9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94" name="Oval 9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35" name="Group 117"/>
              <p:cNvGrpSpPr/>
              <p:nvPr/>
            </p:nvGrpSpPr>
            <p:grpSpPr>
              <a:xfrm>
                <a:off x="82296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36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37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38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39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9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80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40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7" name="Oval 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8" name="Oval 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41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42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3" name="Oval 17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4" name="Oval 17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43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1" name="Oval 17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2" name="Oval 17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44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45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4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65" name="Oval 16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6" name="Oval 16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4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63" name="Oval 16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4" name="Oval 16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48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49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59" name="Oval 1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0" name="Oval 1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50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57" name="Oval 15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58" name="Oval 15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51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52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55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5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9" name="Oval 14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50" name="Oval 14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5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7" name="Oval 14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8" name="Oval 14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58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6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3" name="Oval 14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4" name="Oval 14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6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1" name="Oval 14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2" name="Oval 14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63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64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69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35" name="Oval 13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6" name="Oval 13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70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33" name="Oval 13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4" name="Oval 13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71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72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29" name="Oval 12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0" name="Oval 12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73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27" name="Oval 12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28" name="Oval 12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</p:grpSp>
        <p:grpSp>
          <p:nvGrpSpPr>
            <p:cNvPr id="74" name="Group 181"/>
            <p:cNvGrpSpPr/>
            <p:nvPr/>
          </p:nvGrpSpPr>
          <p:grpSpPr>
            <a:xfrm>
              <a:off x="5486400" y="1447800"/>
              <a:ext cx="13868400" cy="2895600"/>
              <a:chOff x="914400" y="1447800"/>
              <a:chExt cx="13868400" cy="2895600"/>
            </a:xfrm>
          </p:grpSpPr>
          <p:grpSp>
            <p:nvGrpSpPr>
              <p:cNvPr id="79" name="Group 116"/>
              <p:cNvGrpSpPr/>
              <p:nvPr/>
            </p:nvGrpSpPr>
            <p:grpSpPr>
              <a:xfrm>
                <a:off x="9144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80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85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86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87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307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8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88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305" name="Oval 30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6" name="Oval 30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89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90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301" name="Oval 6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2" name="Oval 6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91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99" name="Oval 29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0" name="Oval 29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92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9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9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93" name="Oval 29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4" name="Oval 29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03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91" name="Oval 29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2" name="Oval 29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04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05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87" name="Oval 28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8" name="Oval 28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06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85" name="Oval 28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6" name="Oval 28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111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112" name="Group 24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1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1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77" name="Oval 27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8" name="Oval 27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1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75" name="Oval 27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6" name="Oval 27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20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2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71" name="Oval 27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2" name="Oval 27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2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69" name="Oval 26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0" name="Oval 26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23" name="Group 24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24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25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63" name="Oval 26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64" name="Oval 26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26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61" name="Oval 26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62" name="Oval 26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31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32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57" name="Oval 25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58" name="Oval 25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3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55" name="Oval 25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56" name="Oval 25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138" name="Group 117"/>
              <p:cNvGrpSpPr/>
              <p:nvPr/>
            </p:nvGrpSpPr>
            <p:grpSpPr>
              <a:xfrm>
                <a:off x="82296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139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140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45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4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45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6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51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43" name="Oval 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4" name="Oval 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52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53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39" name="Oval 23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0" name="Oval 23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54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37" name="Oval 23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8" name="Oval 23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55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56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6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31" name="Oval 23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2" name="Oval 23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6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29" name="Oval 22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0" name="Oval 22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67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6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25" name="Oval 22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26" name="Oval 22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6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23" name="Oval 22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24" name="Oval 22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170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175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76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15" name="Oval 21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6" name="Oval 21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8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13" name="Oval 21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4" name="Oval 21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83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4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09" name="Oval 20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0" name="Oval 20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85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07" name="Oval 20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8" name="Oval 20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86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8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01" name="Oval 20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2" name="Oval 20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8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99" name="Oval 19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0" name="Oval 19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90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9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95" name="Oval 19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96" name="Oval 19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9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93" name="Oval 19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94" name="Oval 19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</p:grpSp>
      </p:grpSp>
      <p:sp>
        <p:nvSpPr>
          <p:cNvPr id="565" name="TextBox 564"/>
          <p:cNvSpPr txBox="1"/>
          <p:nvPr/>
        </p:nvSpPr>
        <p:spPr>
          <a:xfrm>
            <a:off x="609600" y="43434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1   2   3   4  …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6" name="TextBox 565"/>
          <p:cNvSpPr txBox="1"/>
          <p:nvPr/>
        </p:nvSpPr>
        <p:spPr>
          <a:xfrm>
            <a:off x="8305800" y="43550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 … 32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7" name="TextBox 566"/>
          <p:cNvSpPr txBox="1"/>
          <p:nvPr/>
        </p:nvSpPr>
        <p:spPr>
          <a:xfrm>
            <a:off x="304800" y="3886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8" name="TextBox 567"/>
          <p:cNvSpPr txBox="1"/>
          <p:nvPr/>
        </p:nvSpPr>
        <p:spPr>
          <a:xfrm>
            <a:off x="152400" y="35168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824F2"/>
                </a:solidFill>
              </a:rPr>
              <a:t>A·x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9" name="TextBox 568"/>
          <p:cNvSpPr txBox="1"/>
          <p:nvPr/>
        </p:nvSpPr>
        <p:spPr>
          <a:xfrm>
            <a:off x="152400" y="312420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A</a:t>
            </a:r>
            <a:r>
              <a:rPr lang="en-US" sz="2000" b="1" baseline="30000" dirty="0" smtClean="0">
                <a:solidFill>
                  <a:srgbClr val="0824F2"/>
                </a:solidFill>
              </a:rPr>
              <a:t>2</a:t>
            </a:r>
            <a:r>
              <a:rPr lang="en-US" dirty="0" smtClean="0">
                <a:solidFill>
                  <a:srgbClr val="0824F2"/>
                </a:solidFill>
              </a:rPr>
              <a:t>·x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70" name="TextBox 569"/>
          <p:cNvSpPr txBox="1"/>
          <p:nvPr/>
        </p:nvSpPr>
        <p:spPr>
          <a:xfrm>
            <a:off x="152400" y="274320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A</a:t>
            </a:r>
            <a:r>
              <a:rPr lang="en-US" sz="2000" b="1" baseline="30000" dirty="0" smtClean="0">
                <a:solidFill>
                  <a:srgbClr val="0824F2"/>
                </a:solidFill>
              </a:rPr>
              <a:t>3</a:t>
            </a:r>
            <a:r>
              <a:rPr lang="en-US" dirty="0" smtClean="0">
                <a:solidFill>
                  <a:srgbClr val="0824F2"/>
                </a:solidFill>
              </a:rPr>
              <a:t>·x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2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Communication Avoiding Kernels: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Matrix Powers Kernel</a:t>
            </a:r>
            <a:r>
              <a:rPr lang="en-US" sz="2800" dirty="0" smtClean="0"/>
              <a:t> :</a:t>
            </a:r>
            <a:r>
              <a:rPr lang="en-US" sz="2800" dirty="0" smtClean="0">
                <a:sym typeface="Symbol"/>
              </a:rPr>
              <a:t> [</a:t>
            </a:r>
            <a:r>
              <a:rPr lang="en-US" sz="2800" dirty="0" smtClean="0"/>
              <a:t>Ax, A</a:t>
            </a:r>
            <a:r>
              <a:rPr lang="en-US" sz="2800" baseline="40000" dirty="0" smtClean="0"/>
              <a:t>2</a:t>
            </a:r>
            <a:r>
              <a:rPr lang="en-US" sz="2800" dirty="0" smtClean="0"/>
              <a:t>x, …, </a:t>
            </a:r>
            <a:r>
              <a:rPr lang="en-US" sz="2800" dirty="0" err="1" smtClean="0"/>
              <a:t>A</a:t>
            </a:r>
            <a:r>
              <a:rPr lang="en-US" sz="2800" baseline="40000" dirty="0" err="1" smtClean="0"/>
              <a:t>k</a:t>
            </a:r>
            <a:r>
              <a:rPr lang="en-US" sz="2800" dirty="0" err="1" smtClean="0"/>
              <a:t>x</a:t>
            </a:r>
            <a:r>
              <a:rPr lang="en-US" sz="2800" dirty="0" smtClean="0"/>
              <a:t>]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23" name="Straight Connector 522"/>
          <p:cNvCxnSpPr/>
          <p:nvPr/>
        </p:nvCxnSpPr>
        <p:spPr>
          <a:xfrm>
            <a:off x="228600" y="13716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4" name="Content Placeholder 2"/>
          <p:cNvSpPr txBox="1">
            <a:spLocks/>
          </p:cNvSpPr>
          <p:nvPr/>
        </p:nvSpPr>
        <p:spPr>
          <a:xfrm>
            <a:off x="228600" y="1447801"/>
            <a:ext cx="89154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Replace k iterations of y =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x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 with [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Ax, A</a:t>
            </a:r>
            <a:r>
              <a:rPr kumimoji="0" lang="en-US" sz="3200" b="0" i="0" u="none" strike="noStrike" kern="1200" cap="none" spc="0" normalizeH="0" baseline="4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x, …,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3200" b="0" i="0" u="none" strike="noStrike" kern="1200" cap="none" spc="0" normalizeH="0" baseline="4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Example: A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tridiagonal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n=32,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k=3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Isosceles Triangle 521"/>
          <p:cNvSpPr/>
          <p:nvPr/>
        </p:nvSpPr>
        <p:spPr>
          <a:xfrm>
            <a:off x="4114800" y="2895600"/>
            <a:ext cx="609600" cy="457200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1" name="Isosceles Triangle 520"/>
          <p:cNvSpPr/>
          <p:nvPr/>
        </p:nvSpPr>
        <p:spPr>
          <a:xfrm>
            <a:off x="990600" y="3657600"/>
            <a:ext cx="609600" cy="457200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08"/>
          <p:cNvGrpSpPr/>
          <p:nvPr/>
        </p:nvGrpSpPr>
        <p:grpSpPr>
          <a:xfrm>
            <a:off x="762000" y="2895600"/>
            <a:ext cx="8077200" cy="1219200"/>
            <a:chOff x="-9144000" y="1447800"/>
            <a:chExt cx="28498800" cy="2895600"/>
          </a:xfrm>
        </p:grpSpPr>
        <p:grpSp>
          <p:nvGrpSpPr>
            <p:cNvPr id="3" name="Group 180"/>
            <p:cNvGrpSpPr/>
            <p:nvPr/>
          </p:nvGrpSpPr>
          <p:grpSpPr>
            <a:xfrm>
              <a:off x="-9144000" y="1447800"/>
              <a:ext cx="13868400" cy="2895600"/>
              <a:chOff x="914400" y="1447800"/>
              <a:chExt cx="13868400" cy="2895600"/>
            </a:xfrm>
          </p:grpSpPr>
          <p:grpSp>
            <p:nvGrpSpPr>
              <p:cNvPr id="4" name="Group 116"/>
              <p:cNvGrpSpPr/>
              <p:nvPr/>
            </p:nvGrpSpPr>
            <p:grpSpPr>
              <a:xfrm>
                <a:off x="9144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5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6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53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4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59" name="Oval 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0" name="Oval 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0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67" name="Oval 6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8" name="Oval 6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65" name="Oval 6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6" name="Oval 6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3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4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5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83" name="Oval 8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4" name="Oval 8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6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81" name="Oval 8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2" name="Oval 8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7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77" name="Oval 7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8" name="Oval 7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75" name="Oval 7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6" name="Oval 7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20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21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22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23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15" name="Oval 11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6" name="Oval 11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24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13" name="Oval 11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4" name="Oval 11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25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2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09" name="Oval 10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0" name="Oval 10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2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07" name="Oval 10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8" name="Oval 10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28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29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30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01" name="Oval 10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2" name="Oval 10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31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99" name="Oval 9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0" name="Oval 9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32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33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95" name="Oval 9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96" name="Oval 9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34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93" name="Oval 9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94" name="Oval 9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35" name="Group 117"/>
              <p:cNvGrpSpPr/>
              <p:nvPr/>
            </p:nvGrpSpPr>
            <p:grpSpPr>
              <a:xfrm>
                <a:off x="82296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36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37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38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39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9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80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40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7" name="Oval 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8" name="Oval 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41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42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3" name="Oval 17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4" name="Oval 17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43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1" name="Oval 17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2" name="Oval 17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44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45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4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65" name="Oval 16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6" name="Oval 16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4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63" name="Oval 16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4" name="Oval 16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48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49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59" name="Oval 1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0" name="Oval 1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50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57" name="Oval 15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58" name="Oval 15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51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52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55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5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9" name="Oval 14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50" name="Oval 14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5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7" name="Oval 14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8" name="Oval 14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58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6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3" name="Oval 14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4" name="Oval 14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6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1" name="Oval 14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2" name="Oval 14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63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64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69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35" name="Oval 13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6" name="Oval 13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70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33" name="Oval 13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4" name="Oval 13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71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72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29" name="Oval 12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0" name="Oval 12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73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27" name="Oval 12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28" name="Oval 12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</p:grpSp>
        <p:grpSp>
          <p:nvGrpSpPr>
            <p:cNvPr id="74" name="Group 181"/>
            <p:cNvGrpSpPr/>
            <p:nvPr/>
          </p:nvGrpSpPr>
          <p:grpSpPr>
            <a:xfrm>
              <a:off x="5486400" y="1447800"/>
              <a:ext cx="13868400" cy="2895600"/>
              <a:chOff x="914400" y="1447800"/>
              <a:chExt cx="13868400" cy="2895600"/>
            </a:xfrm>
          </p:grpSpPr>
          <p:grpSp>
            <p:nvGrpSpPr>
              <p:cNvPr id="79" name="Group 116"/>
              <p:cNvGrpSpPr/>
              <p:nvPr/>
            </p:nvGrpSpPr>
            <p:grpSpPr>
              <a:xfrm>
                <a:off x="9144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80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85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86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87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307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8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88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305" name="Oval 30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6" name="Oval 30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89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90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301" name="Oval 6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2" name="Oval 6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91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99" name="Oval 29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0" name="Oval 29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92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9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9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93" name="Oval 29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4" name="Oval 29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03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91" name="Oval 29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2" name="Oval 29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04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05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87" name="Oval 28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8" name="Oval 28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06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85" name="Oval 28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6" name="Oval 28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111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112" name="Group 24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1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1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77" name="Oval 27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8" name="Oval 27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1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75" name="Oval 27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6" name="Oval 27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20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2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71" name="Oval 27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2" name="Oval 27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2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69" name="Oval 26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0" name="Oval 26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23" name="Group 24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24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25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63" name="Oval 26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64" name="Oval 26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26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61" name="Oval 26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62" name="Oval 26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31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32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57" name="Oval 25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58" name="Oval 25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3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55" name="Oval 25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56" name="Oval 25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138" name="Group 117"/>
              <p:cNvGrpSpPr/>
              <p:nvPr/>
            </p:nvGrpSpPr>
            <p:grpSpPr>
              <a:xfrm>
                <a:off x="82296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139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140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45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4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45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6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51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43" name="Oval 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4" name="Oval 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52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53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39" name="Oval 23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0" name="Oval 23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54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37" name="Oval 23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8" name="Oval 23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55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56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6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31" name="Oval 23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2" name="Oval 23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6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29" name="Oval 22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0" name="Oval 22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67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6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25" name="Oval 22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26" name="Oval 22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6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23" name="Oval 22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24" name="Oval 22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170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175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76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15" name="Oval 21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6" name="Oval 21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8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13" name="Oval 21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4" name="Oval 21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83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4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09" name="Oval 20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0" name="Oval 20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85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07" name="Oval 20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8" name="Oval 20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86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8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01" name="Oval 20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2" name="Oval 20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8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99" name="Oval 19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0" name="Oval 19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90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9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95" name="Oval 19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96" name="Oval 19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9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93" name="Oval 19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94" name="Oval 19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</p:grpSp>
      </p:grpSp>
      <p:sp>
        <p:nvSpPr>
          <p:cNvPr id="565" name="TextBox 564"/>
          <p:cNvSpPr txBox="1"/>
          <p:nvPr/>
        </p:nvSpPr>
        <p:spPr>
          <a:xfrm>
            <a:off x="609600" y="43434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1   2   3   4  …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6" name="TextBox 565"/>
          <p:cNvSpPr txBox="1"/>
          <p:nvPr/>
        </p:nvSpPr>
        <p:spPr>
          <a:xfrm>
            <a:off x="8305800" y="43550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 … 32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7" name="TextBox 566"/>
          <p:cNvSpPr txBox="1"/>
          <p:nvPr/>
        </p:nvSpPr>
        <p:spPr>
          <a:xfrm>
            <a:off x="304800" y="3886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8" name="TextBox 567"/>
          <p:cNvSpPr txBox="1"/>
          <p:nvPr/>
        </p:nvSpPr>
        <p:spPr>
          <a:xfrm>
            <a:off x="152400" y="35168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824F2"/>
                </a:solidFill>
              </a:rPr>
              <a:t>A·x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9" name="TextBox 568"/>
          <p:cNvSpPr txBox="1"/>
          <p:nvPr/>
        </p:nvSpPr>
        <p:spPr>
          <a:xfrm>
            <a:off x="152400" y="312420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A</a:t>
            </a:r>
            <a:r>
              <a:rPr lang="en-US" sz="2000" b="1" baseline="30000" dirty="0" smtClean="0">
                <a:solidFill>
                  <a:srgbClr val="0824F2"/>
                </a:solidFill>
              </a:rPr>
              <a:t>2</a:t>
            </a:r>
            <a:r>
              <a:rPr lang="en-US" dirty="0" smtClean="0">
                <a:solidFill>
                  <a:srgbClr val="0824F2"/>
                </a:solidFill>
              </a:rPr>
              <a:t>·x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70" name="TextBox 569"/>
          <p:cNvSpPr txBox="1"/>
          <p:nvPr/>
        </p:nvSpPr>
        <p:spPr>
          <a:xfrm>
            <a:off x="152400" y="274320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A</a:t>
            </a:r>
            <a:r>
              <a:rPr lang="en-US" sz="2000" b="1" baseline="30000" dirty="0" smtClean="0">
                <a:solidFill>
                  <a:srgbClr val="0824F2"/>
                </a:solidFill>
              </a:rPr>
              <a:t>3</a:t>
            </a:r>
            <a:r>
              <a:rPr lang="en-US" dirty="0" smtClean="0">
                <a:solidFill>
                  <a:srgbClr val="0824F2"/>
                </a:solidFill>
              </a:rPr>
              <a:t>·x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2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Communication Avoiding Kernels: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Matrix Powers Kernel</a:t>
            </a:r>
            <a:r>
              <a:rPr lang="en-US" sz="2800" dirty="0" smtClean="0"/>
              <a:t> :</a:t>
            </a:r>
            <a:r>
              <a:rPr lang="en-US" sz="2800" dirty="0" smtClean="0">
                <a:sym typeface="Symbol"/>
              </a:rPr>
              <a:t> [</a:t>
            </a:r>
            <a:r>
              <a:rPr lang="en-US" sz="2800" dirty="0" smtClean="0"/>
              <a:t>Ax, A</a:t>
            </a:r>
            <a:r>
              <a:rPr lang="en-US" sz="2800" baseline="40000" dirty="0" smtClean="0"/>
              <a:t>2</a:t>
            </a:r>
            <a:r>
              <a:rPr lang="en-US" sz="2800" dirty="0" smtClean="0"/>
              <a:t>x, …, </a:t>
            </a:r>
            <a:r>
              <a:rPr lang="en-US" sz="2800" dirty="0" err="1" smtClean="0"/>
              <a:t>A</a:t>
            </a:r>
            <a:r>
              <a:rPr lang="en-US" sz="2800" baseline="40000" dirty="0" err="1" smtClean="0"/>
              <a:t>k</a:t>
            </a:r>
            <a:r>
              <a:rPr lang="en-US" sz="2800" dirty="0" err="1" smtClean="0"/>
              <a:t>x</a:t>
            </a:r>
            <a:r>
              <a:rPr lang="en-US" sz="2800" dirty="0" smtClean="0"/>
              <a:t>]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24" name="Straight Connector 523"/>
          <p:cNvCxnSpPr/>
          <p:nvPr/>
        </p:nvCxnSpPr>
        <p:spPr>
          <a:xfrm>
            <a:off x="228600" y="13716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9" name="Content Placeholder 2"/>
          <p:cNvSpPr txBox="1">
            <a:spLocks/>
          </p:cNvSpPr>
          <p:nvPr/>
        </p:nvSpPr>
        <p:spPr>
          <a:xfrm>
            <a:off x="228600" y="1447801"/>
            <a:ext cx="89154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Replace k iterations of y =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x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 with [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Ax, A</a:t>
            </a:r>
            <a:r>
              <a:rPr kumimoji="0" lang="en-US" sz="3200" b="0" i="0" u="none" strike="noStrike" kern="1200" cap="none" spc="0" normalizeH="0" baseline="4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x, …,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3200" b="0" i="0" u="none" strike="noStrike" kern="1200" cap="none" spc="0" normalizeH="0" baseline="4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Example: A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tridiagonal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n=32, k=3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Isosceles Triangle 521"/>
          <p:cNvSpPr/>
          <p:nvPr/>
        </p:nvSpPr>
        <p:spPr>
          <a:xfrm>
            <a:off x="3581400" y="2895600"/>
            <a:ext cx="1676400" cy="1219200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1" name="Isosceles Triangle 520"/>
          <p:cNvSpPr/>
          <p:nvPr/>
        </p:nvSpPr>
        <p:spPr>
          <a:xfrm>
            <a:off x="990600" y="3657600"/>
            <a:ext cx="609600" cy="457200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08"/>
          <p:cNvGrpSpPr/>
          <p:nvPr/>
        </p:nvGrpSpPr>
        <p:grpSpPr>
          <a:xfrm>
            <a:off x="762000" y="2895600"/>
            <a:ext cx="8077200" cy="1219200"/>
            <a:chOff x="-9144000" y="1447800"/>
            <a:chExt cx="28498800" cy="2895600"/>
          </a:xfrm>
        </p:grpSpPr>
        <p:grpSp>
          <p:nvGrpSpPr>
            <p:cNvPr id="3" name="Group 180"/>
            <p:cNvGrpSpPr/>
            <p:nvPr/>
          </p:nvGrpSpPr>
          <p:grpSpPr>
            <a:xfrm>
              <a:off x="-9144000" y="1447800"/>
              <a:ext cx="13868400" cy="2895600"/>
              <a:chOff x="914400" y="1447800"/>
              <a:chExt cx="13868400" cy="2895600"/>
            </a:xfrm>
          </p:grpSpPr>
          <p:grpSp>
            <p:nvGrpSpPr>
              <p:cNvPr id="4" name="Group 116"/>
              <p:cNvGrpSpPr/>
              <p:nvPr/>
            </p:nvGrpSpPr>
            <p:grpSpPr>
              <a:xfrm>
                <a:off x="9144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5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6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53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4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59" name="Oval 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0" name="Oval 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0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67" name="Oval 6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8" name="Oval 6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65" name="Oval 6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6" name="Oval 6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3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4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5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83" name="Oval 8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4" name="Oval 8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6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81" name="Oval 8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2" name="Oval 8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7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77" name="Oval 7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8" name="Oval 7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75" name="Oval 7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6" name="Oval 7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20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21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22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23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15" name="Oval 11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6" name="Oval 11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24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13" name="Oval 11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4" name="Oval 11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25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2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09" name="Oval 10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0" name="Oval 10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2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07" name="Oval 10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8" name="Oval 10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28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29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30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01" name="Oval 10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2" name="Oval 10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31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99" name="Oval 9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0" name="Oval 9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32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33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95" name="Oval 9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96" name="Oval 9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34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93" name="Oval 9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94" name="Oval 9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35" name="Group 117"/>
              <p:cNvGrpSpPr/>
              <p:nvPr/>
            </p:nvGrpSpPr>
            <p:grpSpPr>
              <a:xfrm>
                <a:off x="82296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36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37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38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39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9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80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40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7" name="Oval 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8" name="Oval 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41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42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3" name="Oval 17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4" name="Oval 17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43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1" name="Oval 17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2" name="Oval 17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44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45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4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65" name="Oval 16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6" name="Oval 16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4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63" name="Oval 16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4" name="Oval 16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48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49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59" name="Oval 1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0" name="Oval 1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50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57" name="Oval 15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58" name="Oval 15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51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52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55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5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9" name="Oval 14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50" name="Oval 14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5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7" name="Oval 14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8" name="Oval 14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58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6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3" name="Oval 14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4" name="Oval 14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6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1" name="Oval 14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2" name="Oval 14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63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64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69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35" name="Oval 13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6" name="Oval 13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70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33" name="Oval 13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4" name="Oval 13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71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72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29" name="Oval 12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0" name="Oval 12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73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27" name="Oval 12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28" name="Oval 12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</p:grpSp>
        <p:grpSp>
          <p:nvGrpSpPr>
            <p:cNvPr id="74" name="Group 181"/>
            <p:cNvGrpSpPr/>
            <p:nvPr/>
          </p:nvGrpSpPr>
          <p:grpSpPr>
            <a:xfrm>
              <a:off x="5486400" y="1447800"/>
              <a:ext cx="13868400" cy="2895600"/>
              <a:chOff x="914400" y="1447800"/>
              <a:chExt cx="13868400" cy="2895600"/>
            </a:xfrm>
          </p:grpSpPr>
          <p:grpSp>
            <p:nvGrpSpPr>
              <p:cNvPr id="79" name="Group 116"/>
              <p:cNvGrpSpPr/>
              <p:nvPr/>
            </p:nvGrpSpPr>
            <p:grpSpPr>
              <a:xfrm>
                <a:off x="9144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80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85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86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87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307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8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88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305" name="Oval 30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6" name="Oval 30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89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90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301" name="Oval 6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2" name="Oval 6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91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99" name="Oval 29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0" name="Oval 29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92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9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9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93" name="Oval 29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4" name="Oval 29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03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91" name="Oval 29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2" name="Oval 29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04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05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87" name="Oval 28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8" name="Oval 28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06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85" name="Oval 28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6" name="Oval 28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111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112" name="Group 24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1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1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77" name="Oval 27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8" name="Oval 27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1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75" name="Oval 27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6" name="Oval 27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20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2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71" name="Oval 27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2" name="Oval 27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2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69" name="Oval 26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0" name="Oval 26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23" name="Group 24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24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25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63" name="Oval 26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64" name="Oval 26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26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61" name="Oval 26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62" name="Oval 26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31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32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57" name="Oval 25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58" name="Oval 25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3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55" name="Oval 25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56" name="Oval 25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138" name="Group 117"/>
              <p:cNvGrpSpPr/>
              <p:nvPr/>
            </p:nvGrpSpPr>
            <p:grpSpPr>
              <a:xfrm>
                <a:off x="82296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139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140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45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4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45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6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51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43" name="Oval 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4" name="Oval 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52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53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39" name="Oval 23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0" name="Oval 23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54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37" name="Oval 23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8" name="Oval 23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55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56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6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31" name="Oval 23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2" name="Oval 23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6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29" name="Oval 22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0" name="Oval 22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67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6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25" name="Oval 22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26" name="Oval 22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6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23" name="Oval 22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24" name="Oval 22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170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175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76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15" name="Oval 21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6" name="Oval 21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8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13" name="Oval 21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4" name="Oval 21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83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4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09" name="Oval 20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0" name="Oval 20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85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07" name="Oval 20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8" name="Oval 20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86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8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01" name="Oval 20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2" name="Oval 20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8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99" name="Oval 19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0" name="Oval 19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90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9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95" name="Oval 19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96" name="Oval 19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9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93" name="Oval 19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94" name="Oval 19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</p:grpSp>
      </p:grpSp>
      <p:sp>
        <p:nvSpPr>
          <p:cNvPr id="565" name="TextBox 564"/>
          <p:cNvSpPr txBox="1"/>
          <p:nvPr/>
        </p:nvSpPr>
        <p:spPr>
          <a:xfrm>
            <a:off x="609600" y="43434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1   2   3   4  …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6" name="TextBox 565"/>
          <p:cNvSpPr txBox="1"/>
          <p:nvPr/>
        </p:nvSpPr>
        <p:spPr>
          <a:xfrm>
            <a:off x="8305800" y="43550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 … 32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7" name="TextBox 566"/>
          <p:cNvSpPr txBox="1"/>
          <p:nvPr/>
        </p:nvSpPr>
        <p:spPr>
          <a:xfrm>
            <a:off x="304800" y="3886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8" name="TextBox 567"/>
          <p:cNvSpPr txBox="1"/>
          <p:nvPr/>
        </p:nvSpPr>
        <p:spPr>
          <a:xfrm>
            <a:off x="152400" y="35168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824F2"/>
                </a:solidFill>
              </a:rPr>
              <a:t>A·x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9" name="TextBox 568"/>
          <p:cNvSpPr txBox="1"/>
          <p:nvPr/>
        </p:nvSpPr>
        <p:spPr>
          <a:xfrm>
            <a:off x="152400" y="312420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A</a:t>
            </a:r>
            <a:r>
              <a:rPr lang="en-US" sz="2000" b="1" baseline="30000" dirty="0" smtClean="0">
                <a:solidFill>
                  <a:srgbClr val="0824F2"/>
                </a:solidFill>
              </a:rPr>
              <a:t>2</a:t>
            </a:r>
            <a:r>
              <a:rPr lang="en-US" dirty="0" smtClean="0">
                <a:solidFill>
                  <a:srgbClr val="0824F2"/>
                </a:solidFill>
              </a:rPr>
              <a:t>·x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70" name="TextBox 569"/>
          <p:cNvSpPr txBox="1"/>
          <p:nvPr/>
        </p:nvSpPr>
        <p:spPr>
          <a:xfrm>
            <a:off x="152400" y="274320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A</a:t>
            </a:r>
            <a:r>
              <a:rPr lang="en-US" sz="2000" b="1" baseline="30000" dirty="0" smtClean="0">
                <a:solidFill>
                  <a:srgbClr val="0824F2"/>
                </a:solidFill>
              </a:rPr>
              <a:t>3</a:t>
            </a:r>
            <a:r>
              <a:rPr lang="en-US" dirty="0" smtClean="0">
                <a:solidFill>
                  <a:srgbClr val="0824F2"/>
                </a:solidFill>
              </a:rPr>
              <a:t>·x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2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Communication Avoiding Kernels: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Matrix Powers Kernel</a:t>
            </a:r>
            <a:r>
              <a:rPr lang="en-US" sz="2800" dirty="0" smtClean="0"/>
              <a:t> :</a:t>
            </a:r>
            <a:r>
              <a:rPr lang="en-US" sz="2800" dirty="0" smtClean="0">
                <a:sym typeface="Symbol"/>
              </a:rPr>
              <a:t> [</a:t>
            </a:r>
            <a:r>
              <a:rPr lang="en-US" sz="2800" dirty="0" smtClean="0"/>
              <a:t>Ax, A</a:t>
            </a:r>
            <a:r>
              <a:rPr lang="en-US" sz="2800" baseline="40000" dirty="0" smtClean="0"/>
              <a:t>2</a:t>
            </a:r>
            <a:r>
              <a:rPr lang="en-US" sz="2800" dirty="0" smtClean="0"/>
              <a:t>x, …, </a:t>
            </a:r>
            <a:r>
              <a:rPr lang="en-US" sz="2800" dirty="0" err="1" smtClean="0"/>
              <a:t>A</a:t>
            </a:r>
            <a:r>
              <a:rPr lang="en-US" sz="2800" baseline="40000" dirty="0" err="1" smtClean="0"/>
              <a:t>k</a:t>
            </a:r>
            <a:r>
              <a:rPr lang="en-US" sz="2800" dirty="0" err="1" smtClean="0"/>
              <a:t>x</a:t>
            </a:r>
            <a:r>
              <a:rPr lang="en-US" sz="2800" dirty="0" smtClean="0"/>
              <a:t>]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24" name="Straight Connector 523"/>
          <p:cNvCxnSpPr/>
          <p:nvPr/>
        </p:nvCxnSpPr>
        <p:spPr>
          <a:xfrm>
            <a:off x="228600" y="13716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9" name="Content Placeholder 2"/>
          <p:cNvSpPr txBox="1">
            <a:spLocks/>
          </p:cNvSpPr>
          <p:nvPr/>
        </p:nvSpPr>
        <p:spPr>
          <a:xfrm>
            <a:off x="228600" y="1447801"/>
            <a:ext cx="89154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Replace k iterations of y =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x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 with [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Ax, A</a:t>
            </a:r>
            <a:r>
              <a:rPr kumimoji="0" lang="en-US" sz="3200" b="0" i="0" u="none" strike="noStrike" kern="1200" cap="none" spc="0" normalizeH="0" baseline="4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x, …,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3200" b="0" i="0" u="none" strike="noStrike" kern="1200" cap="none" spc="0" normalizeH="0" baseline="4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Example: A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tridiagonal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n=32, k=3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Trapezoid 520"/>
          <p:cNvSpPr/>
          <p:nvPr/>
        </p:nvSpPr>
        <p:spPr>
          <a:xfrm>
            <a:off x="2590800" y="2895600"/>
            <a:ext cx="3429000" cy="1219200"/>
          </a:xfrm>
          <a:prstGeom prst="trapezoid">
            <a:avLst>
              <a:gd name="adj" fmla="val 65625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08"/>
          <p:cNvGrpSpPr/>
          <p:nvPr/>
        </p:nvGrpSpPr>
        <p:grpSpPr>
          <a:xfrm>
            <a:off x="762000" y="2895600"/>
            <a:ext cx="8077200" cy="1219200"/>
            <a:chOff x="-9144000" y="1447800"/>
            <a:chExt cx="28498800" cy="2895600"/>
          </a:xfrm>
        </p:grpSpPr>
        <p:grpSp>
          <p:nvGrpSpPr>
            <p:cNvPr id="3" name="Group 180"/>
            <p:cNvGrpSpPr/>
            <p:nvPr/>
          </p:nvGrpSpPr>
          <p:grpSpPr>
            <a:xfrm>
              <a:off x="-9144000" y="1447800"/>
              <a:ext cx="13868400" cy="2895600"/>
              <a:chOff x="914400" y="1447800"/>
              <a:chExt cx="13868400" cy="2895600"/>
            </a:xfrm>
          </p:grpSpPr>
          <p:grpSp>
            <p:nvGrpSpPr>
              <p:cNvPr id="4" name="Group 116"/>
              <p:cNvGrpSpPr/>
              <p:nvPr/>
            </p:nvGrpSpPr>
            <p:grpSpPr>
              <a:xfrm>
                <a:off x="9144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5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6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53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4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59" name="Oval 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0" name="Oval 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0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67" name="Oval 6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8" name="Oval 6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65" name="Oval 6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6" name="Oval 6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3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4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5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83" name="Oval 8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4" name="Oval 8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6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81" name="Oval 8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2" name="Oval 8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7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77" name="Oval 7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8" name="Oval 7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75" name="Oval 7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6" name="Oval 7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20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21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22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23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15" name="Oval 11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6" name="Oval 11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24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13" name="Oval 11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4" name="Oval 11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25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2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09" name="Oval 10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0" name="Oval 10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2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07" name="Oval 10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8" name="Oval 10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28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29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30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01" name="Oval 10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2" name="Oval 10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31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99" name="Oval 9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0" name="Oval 9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32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33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95" name="Oval 9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96" name="Oval 9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34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93" name="Oval 9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94" name="Oval 9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35" name="Group 117"/>
              <p:cNvGrpSpPr/>
              <p:nvPr/>
            </p:nvGrpSpPr>
            <p:grpSpPr>
              <a:xfrm>
                <a:off x="82296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36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37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38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39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9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80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40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7" name="Oval 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8" name="Oval 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41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42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3" name="Oval 17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4" name="Oval 17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43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1" name="Oval 17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2" name="Oval 17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44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45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4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65" name="Oval 16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6" name="Oval 16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4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63" name="Oval 16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4" name="Oval 16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48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49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59" name="Oval 1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0" name="Oval 1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50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57" name="Oval 15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58" name="Oval 15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51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52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55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5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9" name="Oval 14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50" name="Oval 14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5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7" name="Oval 14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8" name="Oval 14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58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6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3" name="Oval 14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4" name="Oval 14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6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1" name="Oval 14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2" name="Oval 14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63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64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69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35" name="Oval 13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6" name="Oval 13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70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33" name="Oval 13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4" name="Oval 13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71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72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29" name="Oval 12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0" name="Oval 12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73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27" name="Oval 12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28" name="Oval 12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</p:grpSp>
        <p:grpSp>
          <p:nvGrpSpPr>
            <p:cNvPr id="74" name="Group 181"/>
            <p:cNvGrpSpPr/>
            <p:nvPr/>
          </p:nvGrpSpPr>
          <p:grpSpPr>
            <a:xfrm>
              <a:off x="5486400" y="1447800"/>
              <a:ext cx="13868400" cy="2895600"/>
              <a:chOff x="914400" y="1447800"/>
              <a:chExt cx="13868400" cy="2895600"/>
            </a:xfrm>
          </p:grpSpPr>
          <p:grpSp>
            <p:nvGrpSpPr>
              <p:cNvPr id="79" name="Group 116"/>
              <p:cNvGrpSpPr/>
              <p:nvPr/>
            </p:nvGrpSpPr>
            <p:grpSpPr>
              <a:xfrm>
                <a:off x="9144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80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85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86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87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307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8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88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305" name="Oval 30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6" name="Oval 30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89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90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301" name="Oval 6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2" name="Oval 6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91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99" name="Oval 29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0" name="Oval 29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92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9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9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93" name="Oval 29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4" name="Oval 29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03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91" name="Oval 29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2" name="Oval 29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04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05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87" name="Oval 28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8" name="Oval 28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06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85" name="Oval 28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6" name="Oval 28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111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112" name="Group 24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1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1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77" name="Oval 27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8" name="Oval 27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1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75" name="Oval 27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6" name="Oval 27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20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2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71" name="Oval 27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2" name="Oval 27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2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69" name="Oval 26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0" name="Oval 26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23" name="Group 24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24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25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63" name="Oval 26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64" name="Oval 26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26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61" name="Oval 26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62" name="Oval 26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31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32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57" name="Oval 25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58" name="Oval 25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3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55" name="Oval 25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56" name="Oval 25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138" name="Group 117"/>
              <p:cNvGrpSpPr/>
              <p:nvPr/>
            </p:nvGrpSpPr>
            <p:grpSpPr>
              <a:xfrm>
                <a:off x="82296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139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140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45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4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45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6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51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43" name="Oval 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4" name="Oval 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52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53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39" name="Oval 23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0" name="Oval 23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54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37" name="Oval 23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8" name="Oval 23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55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56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6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31" name="Oval 23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2" name="Oval 23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6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29" name="Oval 22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0" name="Oval 22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67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6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25" name="Oval 22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26" name="Oval 22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6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23" name="Oval 22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24" name="Oval 22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170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175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76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15" name="Oval 21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6" name="Oval 21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8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13" name="Oval 21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4" name="Oval 21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83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4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09" name="Oval 20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0" name="Oval 20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85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07" name="Oval 20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8" name="Oval 20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86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8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01" name="Oval 20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2" name="Oval 20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8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99" name="Oval 19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0" name="Oval 19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90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9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95" name="Oval 19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96" name="Oval 19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9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93" name="Oval 19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94" name="Oval 19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</p:grpSp>
      </p:grpSp>
      <p:sp>
        <p:nvSpPr>
          <p:cNvPr id="565" name="TextBox 564"/>
          <p:cNvSpPr txBox="1"/>
          <p:nvPr/>
        </p:nvSpPr>
        <p:spPr>
          <a:xfrm>
            <a:off x="609600" y="4343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1   2   3   4 …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6" name="TextBox 565"/>
          <p:cNvSpPr txBox="1"/>
          <p:nvPr/>
        </p:nvSpPr>
        <p:spPr>
          <a:xfrm>
            <a:off x="8305800" y="43550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 … 32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7" name="TextBox 566"/>
          <p:cNvSpPr txBox="1"/>
          <p:nvPr/>
        </p:nvSpPr>
        <p:spPr>
          <a:xfrm>
            <a:off x="304800" y="3886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8" name="TextBox 567"/>
          <p:cNvSpPr txBox="1"/>
          <p:nvPr/>
        </p:nvSpPr>
        <p:spPr>
          <a:xfrm>
            <a:off x="152400" y="35168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824F2"/>
                </a:solidFill>
              </a:rPr>
              <a:t>A·x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9" name="TextBox 568"/>
          <p:cNvSpPr txBox="1"/>
          <p:nvPr/>
        </p:nvSpPr>
        <p:spPr>
          <a:xfrm>
            <a:off x="152400" y="312420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A</a:t>
            </a:r>
            <a:r>
              <a:rPr lang="en-US" sz="2000" b="1" baseline="30000" dirty="0" smtClean="0">
                <a:solidFill>
                  <a:srgbClr val="0824F2"/>
                </a:solidFill>
              </a:rPr>
              <a:t>2</a:t>
            </a:r>
            <a:r>
              <a:rPr lang="en-US" dirty="0" smtClean="0">
                <a:solidFill>
                  <a:srgbClr val="0824F2"/>
                </a:solidFill>
              </a:rPr>
              <a:t>·x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70" name="TextBox 569"/>
          <p:cNvSpPr txBox="1"/>
          <p:nvPr/>
        </p:nvSpPr>
        <p:spPr>
          <a:xfrm>
            <a:off x="152400" y="274320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A</a:t>
            </a:r>
            <a:r>
              <a:rPr lang="en-US" sz="2000" b="1" baseline="30000" dirty="0" smtClean="0">
                <a:solidFill>
                  <a:srgbClr val="0824F2"/>
                </a:solidFill>
              </a:rPr>
              <a:t>3</a:t>
            </a:r>
            <a:r>
              <a:rPr lang="en-US" dirty="0" smtClean="0">
                <a:solidFill>
                  <a:srgbClr val="0824F2"/>
                </a:solidFill>
              </a:rPr>
              <a:t>·x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2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Communication Avoiding Kernels: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Matrix Powers Kernel</a:t>
            </a:r>
            <a:r>
              <a:rPr lang="en-US" sz="2800" dirty="0" smtClean="0"/>
              <a:t> :</a:t>
            </a:r>
            <a:r>
              <a:rPr lang="en-US" sz="2800" dirty="0" smtClean="0">
                <a:sym typeface="Symbol"/>
              </a:rPr>
              <a:t> [</a:t>
            </a:r>
            <a:r>
              <a:rPr lang="en-US" sz="2800" dirty="0" smtClean="0"/>
              <a:t>Ax, A</a:t>
            </a:r>
            <a:r>
              <a:rPr lang="en-US" sz="2800" baseline="40000" dirty="0" smtClean="0"/>
              <a:t>2</a:t>
            </a:r>
            <a:r>
              <a:rPr lang="en-US" sz="2800" dirty="0" smtClean="0"/>
              <a:t>x, …, </a:t>
            </a:r>
            <a:r>
              <a:rPr lang="en-US" sz="2800" dirty="0" err="1" smtClean="0"/>
              <a:t>A</a:t>
            </a:r>
            <a:r>
              <a:rPr lang="en-US" sz="2800" baseline="40000" dirty="0" err="1" smtClean="0"/>
              <a:t>k</a:t>
            </a:r>
            <a:r>
              <a:rPr lang="en-US" sz="2800" dirty="0" err="1" smtClean="0"/>
              <a:t>x</a:t>
            </a:r>
            <a:r>
              <a:rPr lang="en-US" sz="2800" dirty="0" smtClean="0"/>
              <a:t>]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23" name="Straight Connector 522"/>
          <p:cNvCxnSpPr/>
          <p:nvPr/>
        </p:nvCxnSpPr>
        <p:spPr>
          <a:xfrm>
            <a:off x="228600" y="13716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4" name="Content Placeholder 2"/>
          <p:cNvSpPr txBox="1">
            <a:spLocks/>
          </p:cNvSpPr>
          <p:nvPr/>
        </p:nvSpPr>
        <p:spPr>
          <a:xfrm>
            <a:off x="228600" y="1447801"/>
            <a:ext cx="89154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Replace k iterations of y =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x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 with [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Ax, A</a:t>
            </a:r>
            <a:r>
              <a:rPr kumimoji="0" lang="en-US" sz="3200" b="0" i="0" u="none" strike="noStrike" kern="1200" cap="none" spc="0" normalizeH="0" baseline="4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x, …,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3200" b="0" i="0" u="none" strike="noStrike" kern="1200" cap="none" spc="0" normalizeH="0" baseline="4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Example: A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tridiagonal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n=32, k=3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Right Triangle 521"/>
          <p:cNvSpPr/>
          <p:nvPr/>
        </p:nvSpPr>
        <p:spPr>
          <a:xfrm>
            <a:off x="1905000" y="2895600"/>
            <a:ext cx="838200" cy="1219200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1" name="Rectangle 520"/>
          <p:cNvSpPr/>
          <p:nvPr/>
        </p:nvSpPr>
        <p:spPr>
          <a:xfrm>
            <a:off x="762000" y="2895600"/>
            <a:ext cx="1143000" cy="1219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08"/>
          <p:cNvGrpSpPr/>
          <p:nvPr/>
        </p:nvGrpSpPr>
        <p:grpSpPr>
          <a:xfrm>
            <a:off x="762000" y="2895600"/>
            <a:ext cx="8077200" cy="1219200"/>
            <a:chOff x="-9144000" y="1447800"/>
            <a:chExt cx="28498800" cy="2895600"/>
          </a:xfrm>
        </p:grpSpPr>
        <p:grpSp>
          <p:nvGrpSpPr>
            <p:cNvPr id="3" name="Group 180"/>
            <p:cNvGrpSpPr/>
            <p:nvPr/>
          </p:nvGrpSpPr>
          <p:grpSpPr>
            <a:xfrm>
              <a:off x="-9144000" y="1447800"/>
              <a:ext cx="13868400" cy="2895600"/>
              <a:chOff x="914400" y="1447800"/>
              <a:chExt cx="13868400" cy="2895600"/>
            </a:xfrm>
          </p:grpSpPr>
          <p:grpSp>
            <p:nvGrpSpPr>
              <p:cNvPr id="4" name="Group 116"/>
              <p:cNvGrpSpPr/>
              <p:nvPr/>
            </p:nvGrpSpPr>
            <p:grpSpPr>
              <a:xfrm>
                <a:off x="9144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5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6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53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4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59" name="Oval 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0" name="Oval 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0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67" name="Oval 6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8" name="Oval 6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65" name="Oval 6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6" name="Oval 6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3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4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5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83" name="Oval 8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4" name="Oval 8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6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81" name="Oval 8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2" name="Oval 8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7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77" name="Oval 7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8" name="Oval 7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75" name="Oval 7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6" name="Oval 7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20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21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22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23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15" name="Oval 11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6" name="Oval 11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24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13" name="Oval 11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4" name="Oval 11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25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2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09" name="Oval 10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0" name="Oval 10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2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07" name="Oval 10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8" name="Oval 10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28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29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30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01" name="Oval 10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2" name="Oval 10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31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99" name="Oval 9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0" name="Oval 9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32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33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95" name="Oval 9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96" name="Oval 9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34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93" name="Oval 9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94" name="Oval 9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35" name="Group 117"/>
              <p:cNvGrpSpPr/>
              <p:nvPr/>
            </p:nvGrpSpPr>
            <p:grpSpPr>
              <a:xfrm>
                <a:off x="82296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36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37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38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39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9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80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40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7" name="Oval 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8" name="Oval 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41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42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3" name="Oval 17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4" name="Oval 17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43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1" name="Oval 17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2" name="Oval 17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44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45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4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65" name="Oval 16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6" name="Oval 16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4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63" name="Oval 16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4" name="Oval 16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48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49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59" name="Oval 1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0" name="Oval 1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50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57" name="Oval 15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58" name="Oval 15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51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52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55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5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9" name="Oval 14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50" name="Oval 14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5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7" name="Oval 14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8" name="Oval 14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58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6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3" name="Oval 14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4" name="Oval 14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6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1" name="Oval 14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2" name="Oval 14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63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64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69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35" name="Oval 13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6" name="Oval 13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70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33" name="Oval 13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4" name="Oval 13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71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72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29" name="Oval 12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0" name="Oval 12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73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27" name="Oval 12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28" name="Oval 12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</p:grpSp>
        <p:grpSp>
          <p:nvGrpSpPr>
            <p:cNvPr id="74" name="Group 181"/>
            <p:cNvGrpSpPr/>
            <p:nvPr/>
          </p:nvGrpSpPr>
          <p:grpSpPr>
            <a:xfrm>
              <a:off x="5486400" y="1447800"/>
              <a:ext cx="13868400" cy="2895600"/>
              <a:chOff x="914400" y="1447800"/>
              <a:chExt cx="13868400" cy="2895600"/>
            </a:xfrm>
          </p:grpSpPr>
          <p:grpSp>
            <p:nvGrpSpPr>
              <p:cNvPr id="79" name="Group 116"/>
              <p:cNvGrpSpPr/>
              <p:nvPr/>
            </p:nvGrpSpPr>
            <p:grpSpPr>
              <a:xfrm>
                <a:off x="9144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80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85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86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87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307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8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88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305" name="Oval 30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6" name="Oval 30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89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90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301" name="Oval 6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2" name="Oval 6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91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99" name="Oval 29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0" name="Oval 29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92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9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9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93" name="Oval 29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4" name="Oval 29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03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91" name="Oval 29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2" name="Oval 29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04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05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87" name="Oval 28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8" name="Oval 28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06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85" name="Oval 28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6" name="Oval 28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111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112" name="Group 24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1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1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77" name="Oval 27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8" name="Oval 27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1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75" name="Oval 27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6" name="Oval 27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20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2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71" name="Oval 27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2" name="Oval 27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2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69" name="Oval 26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0" name="Oval 26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23" name="Group 24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24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25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63" name="Oval 26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64" name="Oval 26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26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61" name="Oval 26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62" name="Oval 26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31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32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57" name="Oval 25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58" name="Oval 25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3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55" name="Oval 25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56" name="Oval 25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138" name="Group 117"/>
              <p:cNvGrpSpPr/>
              <p:nvPr/>
            </p:nvGrpSpPr>
            <p:grpSpPr>
              <a:xfrm>
                <a:off x="82296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139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140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45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4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45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6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51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43" name="Oval 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4" name="Oval 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52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53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39" name="Oval 23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0" name="Oval 23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54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37" name="Oval 23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8" name="Oval 23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55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56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6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31" name="Oval 23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2" name="Oval 23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6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29" name="Oval 22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0" name="Oval 22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67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6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25" name="Oval 22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26" name="Oval 22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6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23" name="Oval 22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24" name="Oval 22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170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175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76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15" name="Oval 21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6" name="Oval 21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8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13" name="Oval 21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4" name="Oval 21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83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4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09" name="Oval 20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0" name="Oval 20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85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07" name="Oval 20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8" name="Oval 20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86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8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01" name="Oval 20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2" name="Oval 20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8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99" name="Oval 19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0" name="Oval 19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90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9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95" name="Oval 19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96" name="Oval 19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9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93" name="Oval 19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94" name="Oval 19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</p:grpSp>
      </p:grpSp>
      <p:sp>
        <p:nvSpPr>
          <p:cNvPr id="565" name="TextBox 564"/>
          <p:cNvSpPr txBox="1"/>
          <p:nvPr/>
        </p:nvSpPr>
        <p:spPr>
          <a:xfrm>
            <a:off x="609600" y="4343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1   2   3   4 …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6" name="TextBox 565"/>
          <p:cNvSpPr txBox="1"/>
          <p:nvPr/>
        </p:nvSpPr>
        <p:spPr>
          <a:xfrm>
            <a:off x="8305800" y="43550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 … 32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7" name="TextBox 566"/>
          <p:cNvSpPr txBox="1"/>
          <p:nvPr/>
        </p:nvSpPr>
        <p:spPr>
          <a:xfrm>
            <a:off x="304800" y="3886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8" name="TextBox 567"/>
          <p:cNvSpPr txBox="1"/>
          <p:nvPr/>
        </p:nvSpPr>
        <p:spPr>
          <a:xfrm>
            <a:off x="152400" y="35168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824F2"/>
                </a:solidFill>
              </a:rPr>
              <a:t>A·x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9" name="TextBox 568"/>
          <p:cNvSpPr txBox="1"/>
          <p:nvPr/>
        </p:nvSpPr>
        <p:spPr>
          <a:xfrm>
            <a:off x="152400" y="312420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A</a:t>
            </a:r>
            <a:r>
              <a:rPr lang="en-US" sz="2000" b="1" baseline="30000" dirty="0" smtClean="0">
                <a:solidFill>
                  <a:srgbClr val="0824F2"/>
                </a:solidFill>
              </a:rPr>
              <a:t>2</a:t>
            </a:r>
            <a:r>
              <a:rPr lang="en-US" dirty="0" smtClean="0">
                <a:solidFill>
                  <a:srgbClr val="0824F2"/>
                </a:solidFill>
              </a:rPr>
              <a:t>·x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70" name="TextBox 569"/>
          <p:cNvSpPr txBox="1"/>
          <p:nvPr/>
        </p:nvSpPr>
        <p:spPr>
          <a:xfrm>
            <a:off x="152400" y="274320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A</a:t>
            </a:r>
            <a:r>
              <a:rPr lang="en-US" sz="2000" b="1" baseline="30000" dirty="0" smtClean="0">
                <a:solidFill>
                  <a:srgbClr val="0824F2"/>
                </a:solidFill>
              </a:rPr>
              <a:t>3</a:t>
            </a:r>
            <a:r>
              <a:rPr lang="en-US" dirty="0" smtClean="0">
                <a:solidFill>
                  <a:srgbClr val="0824F2"/>
                </a:solidFill>
              </a:rPr>
              <a:t>·x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2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Communication Avoiding Kernels: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Matrix Powers Kernel</a:t>
            </a:r>
            <a:r>
              <a:rPr lang="en-US" sz="2800" dirty="0" smtClean="0"/>
              <a:t> :</a:t>
            </a:r>
            <a:r>
              <a:rPr lang="en-US" sz="2800" dirty="0" smtClean="0">
                <a:sym typeface="Symbol"/>
              </a:rPr>
              <a:t> [</a:t>
            </a:r>
            <a:r>
              <a:rPr lang="en-US" sz="2800" dirty="0" smtClean="0"/>
              <a:t>Ax, A</a:t>
            </a:r>
            <a:r>
              <a:rPr lang="en-US" sz="2800" baseline="40000" dirty="0" smtClean="0"/>
              <a:t>2</a:t>
            </a:r>
            <a:r>
              <a:rPr lang="en-US" sz="2800" dirty="0" smtClean="0"/>
              <a:t>x, …, </a:t>
            </a:r>
            <a:r>
              <a:rPr lang="en-US" sz="2800" dirty="0" err="1" smtClean="0"/>
              <a:t>A</a:t>
            </a:r>
            <a:r>
              <a:rPr lang="en-US" sz="2800" baseline="40000" dirty="0" err="1" smtClean="0"/>
              <a:t>k</a:t>
            </a:r>
            <a:r>
              <a:rPr lang="en-US" sz="2800" dirty="0" err="1" smtClean="0"/>
              <a:t>x</a:t>
            </a:r>
            <a:r>
              <a:rPr lang="en-US" sz="2800" dirty="0" smtClean="0"/>
              <a:t>]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24" name="Straight Connector 523"/>
          <p:cNvCxnSpPr/>
          <p:nvPr/>
        </p:nvCxnSpPr>
        <p:spPr>
          <a:xfrm>
            <a:off x="228600" y="13716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9" name="Content Placeholder 2"/>
          <p:cNvSpPr txBox="1">
            <a:spLocks/>
          </p:cNvSpPr>
          <p:nvPr/>
        </p:nvSpPr>
        <p:spPr>
          <a:xfrm>
            <a:off x="228600" y="1447801"/>
            <a:ext cx="89154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Replace k iterations of y =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x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 with [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Ax, A</a:t>
            </a:r>
            <a:r>
              <a:rPr kumimoji="0" lang="en-US" sz="3200" b="0" i="0" u="none" strike="noStrike" kern="1200" cap="none" spc="0" normalizeH="0" baseline="4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x, …,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3200" b="0" i="0" u="none" strike="noStrike" kern="1200" cap="none" spc="0" normalizeH="0" baseline="4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Sequential Algorithm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Example: A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tridiagonal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n=32, k=3</a:t>
            </a:r>
          </a:p>
        </p:txBody>
      </p:sp>
      <p:sp>
        <p:nvSpPr>
          <p:cNvPr id="530" name="TextBox 529"/>
          <p:cNvSpPr txBox="1"/>
          <p:nvPr/>
        </p:nvSpPr>
        <p:spPr>
          <a:xfrm>
            <a:off x="990601" y="2514600"/>
            <a:ext cx="783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Step 1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Parallelogram 522"/>
          <p:cNvSpPr/>
          <p:nvPr/>
        </p:nvSpPr>
        <p:spPr>
          <a:xfrm flipH="1">
            <a:off x="1752600" y="2895600"/>
            <a:ext cx="3048000" cy="1219200"/>
          </a:xfrm>
          <a:prstGeom prst="parallelogram">
            <a:avLst>
              <a:gd name="adj" fmla="val 6847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" name="Right Triangle 521"/>
          <p:cNvSpPr/>
          <p:nvPr/>
        </p:nvSpPr>
        <p:spPr>
          <a:xfrm>
            <a:off x="1905000" y="2895600"/>
            <a:ext cx="838200" cy="1219200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1" name="Rectangle 520"/>
          <p:cNvSpPr/>
          <p:nvPr/>
        </p:nvSpPr>
        <p:spPr>
          <a:xfrm>
            <a:off x="762000" y="2895600"/>
            <a:ext cx="1143000" cy="1219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08"/>
          <p:cNvGrpSpPr/>
          <p:nvPr/>
        </p:nvGrpSpPr>
        <p:grpSpPr>
          <a:xfrm>
            <a:off x="762000" y="2895600"/>
            <a:ext cx="8077200" cy="1219200"/>
            <a:chOff x="-9144000" y="1447800"/>
            <a:chExt cx="28498800" cy="2895600"/>
          </a:xfrm>
        </p:grpSpPr>
        <p:grpSp>
          <p:nvGrpSpPr>
            <p:cNvPr id="3" name="Group 180"/>
            <p:cNvGrpSpPr/>
            <p:nvPr/>
          </p:nvGrpSpPr>
          <p:grpSpPr>
            <a:xfrm>
              <a:off x="-9144000" y="1447800"/>
              <a:ext cx="13868400" cy="2895600"/>
              <a:chOff x="914400" y="1447800"/>
              <a:chExt cx="13868400" cy="2895600"/>
            </a:xfrm>
          </p:grpSpPr>
          <p:grpSp>
            <p:nvGrpSpPr>
              <p:cNvPr id="4" name="Group 116"/>
              <p:cNvGrpSpPr/>
              <p:nvPr/>
            </p:nvGrpSpPr>
            <p:grpSpPr>
              <a:xfrm>
                <a:off x="9144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5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6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53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4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59" name="Oval 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0" name="Oval 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0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67" name="Oval 6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8" name="Oval 6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65" name="Oval 6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6" name="Oval 6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3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4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5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83" name="Oval 8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4" name="Oval 8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6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81" name="Oval 8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2" name="Oval 8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7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77" name="Oval 7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8" name="Oval 7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75" name="Oval 7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6" name="Oval 7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20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21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22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23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15" name="Oval 11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6" name="Oval 11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24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13" name="Oval 11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4" name="Oval 11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25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2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09" name="Oval 10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0" name="Oval 10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2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07" name="Oval 10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8" name="Oval 10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28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29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30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01" name="Oval 10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2" name="Oval 10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31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99" name="Oval 9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0" name="Oval 9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32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33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95" name="Oval 9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96" name="Oval 9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34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93" name="Oval 9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94" name="Oval 9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35" name="Group 117"/>
              <p:cNvGrpSpPr/>
              <p:nvPr/>
            </p:nvGrpSpPr>
            <p:grpSpPr>
              <a:xfrm>
                <a:off x="82296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36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37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38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39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9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80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40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7" name="Oval 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8" name="Oval 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41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42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3" name="Oval 17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4" name="Oval 17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43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1" name="Oval 17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2" name="Oval 17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44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45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4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65" name="Oval 16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6" name="Oval 16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4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63" name="Oval 16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4" name="Oval 16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48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49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59" name="Oval 1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0" name="Oval 1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50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57" name="Oval 15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58" name="Oval 15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51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52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55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5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9" name="Oval 14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50" name="Oval 14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5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7" name="Oval 14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8" name="Oval 14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58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6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3" name="Oval 14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4" name="Oval 14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6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1" name="Oval 14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2" name="Oval 14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63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64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69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35" name="Oval 13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6" name="Oval 13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70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33" name="Oval 13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4" name="Oval 13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71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72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29" name="Oval 12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0" name="Oval 12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73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27" name="Oval 12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28" name="Oval 12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</p:grpSp>
        <p:grpSp>
          <p:nvGrpSpPr>
            <p:cNvPr id="74" name="Group 181"/>
            <p:cNvGrpSpPr/>
            <p:nvPr/>
          </p:nvGrpSpPr>
          <p:grpSpPr>
            <a:xfrm>
              <a:off x="5486400" y="1447800"/>
              <a:ext cx="13868400" cy="2895600"/>
              <a:chOff x="914400" y="1447800"/>
              <a:chExt cx="13868400" cy="2895600"/>
            </a:xfrm>
          </p:grpSpPr>
          <p:grpSp>
            <p:nvGrpSpPr>
              <p:cNvPr id="79" name="Group 116"/>
              <p:cNvGrpSpPr/>
              <p:nvPr/>
            </p:nvGrpSpPr>
            <p:grpSpPr>
              <a:xfrm>
                <a:off x="9144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80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85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86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87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307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8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88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305" name="Oval 30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6" name="Oval 30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89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90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301" name="Oval 6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2" name="Oval 6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91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99" name="Oval 29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0" name="Oval 29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92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9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9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93" name="Oval 29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4" name="Oval 29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03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91" name="Oval 29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2" name="Oval 29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04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05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87" name="Oval 28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8" name="Oval 28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06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85" name="Oval 28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6" name="Oval 28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111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112" name="Group 24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1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1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77" name="Oval 27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8" name="Oval 27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1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75" name="Oval 27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6" name="Oval 27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20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2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71" name="Oval 27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2" name="Oval 27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2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69" name="Oval 26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0" name="Oval 26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23" name="Group 24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24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25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63" name="Oval 26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64" name="Oval 26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26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61" name="Oval 26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62" name="Oval 26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31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32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57" name="Oval 25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58" name="Oval 25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3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55" name="Oval 25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56" name="Oval 25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138" name="Group 117"/>
              <p:cNvGrpSpPr/>
              <p:nvPr/>
            </p:nvGrpSpPr>
            <p:grpSpPr>
              <a:xfrm>
                <a:off x="82296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139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140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45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4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45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6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51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43" name="Oval 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4" name="Oval 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52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53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39" name="Oval 23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0" name="Oval 23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54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37" name="Oval 23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8" name="Oval 23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55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56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6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31" name="Oval 23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2" name="Oval 23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6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29" name="Oval 22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0" name="Oval 22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67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6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25" name="Oval 22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26" name="Oval 22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6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23" name="Oval 22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24" name="Oval 22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170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175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76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15" name="Oval 21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6" name="Oval 21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8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13" name="Oval 21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4" name="Oval 21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83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4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09" name="Oval 20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0" name="Oval 20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85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07" name="Oval 20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8" name="Oval 20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86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8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01" name="Oval 20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2" name="Oval 20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8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99" name="Oval 19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0" name="Oval 19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90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9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95" name="Oval 19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96" name="Oval 19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9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93" name="Oval 19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94" name="Oval 19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</p:grpSp>
      </p:grpSp>
      <p:sp>
        <p:nvSpPr>
          <p:cNvPr id="565" name="TextBox 564"/>
          <p:cNvSpPr txBox="1"/>
          <p:nvPr/>
        </p:nvSpPr>
        <p:spPr>
          <a:xfrm>
            <a:off x="609600" y="4343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1   2   3   4 …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6" name="TextBox 565"/>
          <p:cNvSpPr txBox="1"/>
          <p:nvPr/>
        </p:nvSpPr>
        <p:spPr>
          <a:xfrm>
            <a:off x="8305800" y="43550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 … 32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7" name="TextBox 566"/>
          <p:cNvSpPr txBox="1"/>
          <p:nvPr/>
        </p:nvSpPr>
        <p:spPr>
          <a:xfrm>
            <a:off x="304800" y="3886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8" name="TextBox 567"/>
          <p:cNvSpPr txBox="1"/>
          <p:nvPr/>
        </p:nvSpPr>
        <p:spPr>
          <a:xfrm>
            <a:off x="152400" y="35168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824F2"/>
                </a:solidFill>
              </a:rPr>
              <a:t>A·x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9" name="TextBox 568"/>
          <p:cNvSpPr txBox="1"/>
          <p:nvPr/>
        </p:nvSpPr>
        <p:spPr>
          <a:xfrm>
            <a:off x="152400" y="312420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A</a:t>
            </a:r>
            <a:r>
              <a:rPr lang="en-US" sz="2000" b="1" baseline="30000" dirty="0" smtClean="0">
                <a:solidFill>
                  <a:srgbClr val="0824F2"/>
                </a:solidFill>
              </a:rPr>
              <a:t>2</a:t>
            </a:r>
            <a:r>
              <a:rPr lang="en-US" dirty="0" smtClean="0">
                <a:solidFill>
                  <a:srgbClr val="0824F2"/>
                </a:solidFill>
              </a:rPr>
              <a:t>·x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70" name="TextBox 569"/>
          <p:cNvSpPr txBox="1"/>
          <p:nvPr/>
        </p:nvSpPr>
        <p:spPr>
          <a:xfrm>
            <a:off x="152400" y="274320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A</a:t>
            </a:r>
            <a:r>
              <a:rPr lang="en-US" sz="2000" b="1" baseline="30000" dirty="0" smtClean="0">
                <a:solidFill>
                  <a:srgbClr val="0824F2"/>
                </a:solidFill>
              </a:rPr>
              <a:t>3</a:t>
            </a:r>
            <a:r>
              <a:rPr lang="en-US" dirty="0" smtClean="0">
                <a:solidFill>
                  <a:srgbClr val="0824F2"/>
                </a:solidFill>
              </a:rPr>
              <a:t>·x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2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Communication Avoiding Kernels: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Matrix Powers Kernel</a:t>
            </a:r>
            <a:r>
              <a:rPr lang="en-US" sz="2800" dirty="0" smtClean="0"/>
              <a:t> :</a:t>
            </a:r>
            <a:r>
              <a:rPr lang="en-US" sz="2800" dirty="0" smtClean="0">
                <a:sym typeface="Symbol"/>
              </a:rPr>
              <a:t> [</a:t>
            </a:r>
            <a:r>
              <a:rPr lang="en-US" sz="2800" dirty="0" smtClean="0"/>
              <a:t>Ax, A</a:t>
            </a:r>
            <a:r>
              <a:rPr lang="en-US" sz="2800" baseline="40000" dirty="0" smtClean="0"/>
              <a:t>2</a:t>
            </a:r>
            <a:r>
              <a:rPr lang="en-US" sz="2800" dirty="0" smtClean="0"/>
              <a:t>x, …, </a:t>
            </a:r>
            <a:r>
              <a:rPr lang="en-US" sz="2800" dirty="0" err="1" smtClean="0"/>
              <a:t>A</a:t>
            </a:r>
            <a:r>
              <a:rPr lang="en-US" sz="2800" baseline="40000" dirty="0" err="1" smtClean="0"/>
              <a:t>k</a:t>
            </a:r>
            <a:r>
              <a:rPr lang="en-US" sz="2800" dirty="0" err="1" smtClean="0"/>
              <a:t>x</a:t>
            </a:r>
            <a:r>
              <a:rPr lang="en-US" sz="2800" dirty="0" smtClean="0"/>
              <a:t>]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29" name="Straight Connector 528"/>
          <p:cNvCxnSpPr/>
          <p:nvPr/>
        </p:nvCxnSpPr>
        <p:spPr>
          <a:xfrm>
            <a:off x="228600" y="13716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0" name="Content Placeholder 2"/>
          <p:cNvSpPr txBox="1">
            <a:spLocks/>
          </p:cNvSpPr>
          <p:nvPr/>
        </p:nvSpPr>
        <p:spPr>
          <a:xfrm>
            <a:off x="228600" y="1447801"/>
            <a:ext cx="89154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Replace k iterations of y =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x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 with [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Ax, A</a:t>
            </a:r>
            <a:r>
              <a:rPr kumimoji="0" lang="en-US" sz="3200" b="0" i="0" u="none" strike="noStrike" kern="1200" cap="none" spc="0" normalizeH="0" baseline="4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x, …,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3200" b="0" i="0" u="none" strike="noStrike" kern="1200" cap="none" spc="0" normalizeH="0" baseline="4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Sequential Algorithm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Example: A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tridiagonal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n=32, k=3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35" name="TextBox 534"/>
          <p:cNvSpPr txBox="1"/>
          <p:nvPr/>
        </p:nvSpPr>
        <p:spPr>
          <a:xfrm>
            <a:off x="990601" y="2514600"/>
            <a:ext cx="783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Step 1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36" name="TextBox 535"/>
          <p:cNvSpPr txBox="1"/>
          <p:nvPr/>
        </p:nvSpPr>
        <p:spPr>
          <a:xfrm>
            <a:off x="2667001" y="2514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Step  2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Parallelogram 523"/>
          <p:cNvSpPr/>
          <p:nvPr/>
        </p:nvSpPr>
        <p:spPr>
          <a:xfrm flipH="1">
            <a:off x="3962400" y="2895600"/>
            <a:ext cx="2895600" cy="1219200"/>
          </a:xfrm>
          <a:prstGeom prst="parallelogram">
            <a:avLst>
              <a:gd name="adj" fmla="val 68478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3" name="Parallelogram 522"/>
          <p:cNvSpPr/>
          <p:nvPr/>
        </p:nvSpPr>
        <p:spPr>
          <a:xfrm flipH="1">
            <a:off x="1752600" y="2895600"/>
            <a:ext cx="3048000" cy="1219200"/>
          </a:xfrm>
          <a:prstGeom prst="parallelogram">
            <a:avLst>
              <a:gd name="adj" fmla="val 6847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" name="Right Triangle 521"/>
          <p:cNvSpPr/>
          <p:nvPr/>
        </p:nvSpPr>
        <p:spPr>
          <a:xfrm>
            <a:off x="1905000" y="2895600"/>
            <a:ext cx="838200" cy="1219200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1" name="Rectangle 520"/>
          <p:cNvSpPr/>
          <p:nvPr/>
        </p:nvSpPr>
        <p:spPr>
          <a:xfrm>
            <a:off x="762000" y="2895600"/>
            <a:ext cx="1143000" cy="1219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08"/>
          <p:cNvGrpSpPr/>
          <p:nvPr/>
        </p:nvGrpSpPr>
        <p:grpSpPr>
          <a:xfrm>
            <a:off x="762000" y="2895600"/>
            <a:ext cx="8077200" cy="1219200"/>
            <a:chOff x="-9144000" y="1447800"/>
            <a:chExt cx="28498800" cy="2895600"/>
          </a:xfrm>
        </p:grpSpPr>
        <p:grpSp>
          <p:nvGrpSpPr>
            <p:cNvPr id="3" name="Group 180"/>
            <p:cNvGrpSpPr/>
            <p:nvPr/>
          </p:nvGrpSpPr>
          <p:grpSpPr>
            <a:xfrm>
              <a:off x="-9144000" y="1447800"/>
              <a:ext cx="13868400" cy="2895600"/>
              <a:chOff x="914400" y="1447800"/>
              <a:chExt cx="13868400" cy="2895600"/>
            </a:xfrm>
          </p:grpSpPr>
          <p:grpSp>
            <p:nvGrpSpPr>
              <p:cNvPr id="4" name="Group 116"/>
              <p:cNvGrpSpPr/>
              <p:nvPr/>
            </p:nvGrpSpPr>
            <p:grpSpPr>
              <a:xfrm>
                <a:off x="9144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5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6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53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4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59" name="Oval 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0" name="Oval 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0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67" name="Oval 6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8" name="Oval 6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65" name="Oval 6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6" name="Oval 6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3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4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5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83" name="Oval 8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4" name="Oval 8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6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81" name="Oval 8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2" name="Oval 8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7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77" name="Oval 7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8" name="Oval 7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75" name="Oval 7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6" name="Oval 7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20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21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22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23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15" name="Oval 11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6" name="Oval 11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24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13" name="Oval 11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4" name="Oval 11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25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2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09" name="Oval 10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0" name="Oval 10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2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07" name="Oval 10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8" name="Oval 10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28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29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30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01" name="Oval 10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2" name="Oval 10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31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99" name="Oval 9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0" name="Oval 9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32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33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95" name="Oval 9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96" name="Oval 9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34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93" name="Oval 9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94" name="Oval 9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35" name="Group 117"/>
              <p:cNvGrpSpPr/>
              <p:nvPr/>
            </p:nvGrpSpPr>
            <p:grpSpPr>
              <a:xfrm>
                <a:off x="82296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36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37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38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39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9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80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40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7" name="Oval 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8" name="Oval 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41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42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3" name="Oval 17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4" name="Oval 17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43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1" name="Oval 17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2" name="Oval 17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44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45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4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65" name="Oval 16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6" name="Oval 16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4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63" name="Oval 16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4" name="Oval 16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48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49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59" name="Oval 1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0" name="Oval 1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50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57" name="Oval 15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58" name="Oval 15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51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52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55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5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9" name="Oval 14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50" name="Oval 14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5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7" name="Oval 14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8" name="Oval 14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58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6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3" name="Oval 14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4" name="Oval 14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6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1" name="Oval 14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2" name="Oval 14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63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64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69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35" name="Oval 13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6" name="Oval 13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70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33" name="Oval 13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4" name="Oval 13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71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72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29" name="Oval 12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0" name="Oval 12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73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27" name="Oval 12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28" name="Oval 12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</p:grpSp>
        <p:grpSp>
          <p:nvGrpSpPr>
            <p:cNvPr id="74" name="Group 181"/>
            <p:cNvGrpSpPr/>
            <p:nvPr/>
          </p:nvGrpSpPr>
          <p:grpSpPr>
            <a:xfrm>
              <a:off x="5486400" y="1447800"/>
              <a:ext cx="13868400" cy="2895600"/>
              <a:chOff x="914400" y="1447800"/>
              <a:chExt cx="13868400" cy="2895600"/>
            </a:xfrm>
          </p:grpSpPr>
          <p:grpSp>
            <p:nvGrpSpPr>
              <p:cNvPr id="79" name="Group 116"/>
              <p:cNvGrpSpPr/>
              <p:nvPr/>
            </p:nvGrpSpPr>
            <p:grpSpPr>
              <a:xfrm>
                <a:off x="9144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80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85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86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87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307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8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88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305" name="Oval 30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6" name="Oval 30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89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90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301" name="Oval 6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2" name="Oval 6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91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99" name="Oval 29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0" name="Oval 29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92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9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9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93" name="Oval 29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4" name="Oval 29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03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91" name="Oval 29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2" name="Oval 29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04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05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87" name="Oval 28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8" name="Oval 28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06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85" name="Oval 28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6" name="Oval 28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111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112" name="Group 24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1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1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77" name="Oval 27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8" name="Oval 27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1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75" name="Oval 27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6" name="Oval 27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20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2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71" name="Oval 27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2" name="Oval 27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2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69" name="Oval 26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0" name="Oval 26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23" name="Group 24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24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25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63" name="Oval 26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64" name="Oval 26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26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61" name="Oval 26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62" name="Oval 26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31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32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57" name="Oval 25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58" name="Oval 25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3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55" name="Oval 25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56" name="Oval 25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138" name="Group 117"/>
              <p:cNvGrpSpPr/>
              <p:nvPr/>
            </p:nvGrpSpPr>
            <p:grpSpPr>
              <a:xfrm>
                <a:off x="82296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139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140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45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4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45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6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51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43" name="Oval 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4" name="Oval 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52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53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39" name="Oval 23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0" name="Oval 23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54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37" name="Oval 23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8" name="Oval 23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55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56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6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31" name="Oval 23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2" name="Oval 23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6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29" name="Oval 22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0" name="Oval 22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67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6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25" name="Oval 22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26" name="Oval 22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6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23" name="Oval 22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24" name="Oval 22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170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175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76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15" name="Oval 21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6" name="Oval 21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8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13" name="Oval 21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4" name="Oval 21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83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4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09" name="Oval 20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0" name="Oval 20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85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07" name="Oval 20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8" name="Oval 20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86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8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01" name="Oval 20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2" name="Oval 20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8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99" name="Oval 19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0" name="Oval 19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90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9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95" name="Oval 19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96" name="Oval 19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9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93" name="Oval 19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94" name="Oval 19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</p:grpSp>
      </p:grpSp>
      <p:sp>
        <p:nvSpPr>
          <p:cNvPr id="565" name="TextBox 564"/>
          <p:cNvSpPr txBox="1"/>
          <p:nvPr/>
        </p:nvSpPr>
        <p:spPr>
          <a:xfrm>
            <a:off x="609600" y="4343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1   2   3   4 …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6" name="TextBox 565"/>
          <p:cNvSpPr txBox="1"/>
          <p:nvPr/>
        </p:nvSpPr>
        <p:spPr>
          <a:xfrm>
            <a:off x="8305800" y="43550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 … 32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7" name="TextBox 566"/>
          <p:cNvSpPr txBox="1"/>
          <p:nvPr/>
        </p:nvSpPr>
        <p:spPr>
          <a:xfrm>
            <a:off x="304800" y="3886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8" name="TextBox 567"/>
          <p:cNvSpPr txBox="1"/>
          <p:nvPr/>
        </p:nvSpPr>
        <p:spPr>
          <a:xfrm>
            <a:off x="152400" y="35168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824F2"/>
                </a:solidFill>
              </a:rPr>
              <a:t>A·x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9" name="TextBox 568"/>
          <p:cNvSpPr txBox="1"/>
          <p:nvPr/>
        </p:nvSpPr>
        <p:spPr>
          <a:xfrm>
            <a:off x="152400" y="312420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A</a:t>
            </a:r>
            <a:r>
              <a:rPr lang="en-US" sz="2000" b="1" baseline="30000" dirty="0" smtClean="0">
                <a:solidFill>
                  <a:srgbClr val="0824F2"/>
                </a:solidFill>
              </a:rPr>
              <a:t>2</a:t>
            </a:r>
            <a:r>
              <a:rPr lang="en-US" dirty="0" smtClean="0">
                <a:solidFill>
                  <a:srgbClr val="0824F2"/>
                </a:solidFill>
              </a:rPr>
              <a:t>·x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70" name="TextBox 569"/>
          <p:cNvSpPr txBox="1"/>
          <p:nvPr/>
        </p:nvSpPr>
        <p:spPr>
          <a:xfrm>
            <a:off x="152400" y="274320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A</a:t>
            </a:r>
            <a:r>
              <a:rPr lang="en-US" sz="2000" b="1" baseline="30000" dirty="0" smtClean="0">
                <a:solidFill>
                  <a:srgbClr val="0824F2"/>
                </a:solidFill>
              </a:rPr>
              <a:t>3</a:t>
            </a:r>
            <a:r>
              <a:rPr lang="en-US" dirty="0" smtClean="0">
                <a:solidFill>
                  <a:srgbClr val="0824F2"/>
                </a:solidFill>
              </a:rPr>
              <a:t>·x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29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Communication Avoiding Kernels: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Matrix Powers Kernel</a:t>
            </a:r>
            <a:r>
              <a:rPr lang="en-US" sz="2800" dirty="0" smtClean="0"/>
              <a:t> :</a:t>
            </a:r>
            <a:r>
              <a:rPr lang="en-US" sz="2800" dirty="0" smtClean="0">
                <a:sym typeface="Symbol"/>
              </a:rPr>
              <a:t> [</a:t>
            </a:r>
            <a:r>
              <a:rPr lang="en-US" sz="2800" dirty="0" smtClean="0"/>
              <a:t>Ax, A</a:t>
            </a:r>
            <a:r>
              <a:rPr lang="en-US" sz="2800" baseline="40000" dirty="0" smtClean="0"/>
              <a:t>2</a:t>
            </a:r>
            <a:r>
              <a:rPr lang="en-US" sz="2800" dirty="0" smtClean="0"/>
              <a:t>x, …, </a:t>
            </a:r>
            <a:r>
              <a:rPr lang="en-US" sz="2800" dirty="0" err="1" smtClean="0"/>
              <a:t>A</a:t>
            </a:r>
            <a:r>
              <a:rPr lang="en-US" sz="2800" baseline="40000" dirty="0" err="1" smtClean="0"/>
              <a:t>k</a:t>
            </a:r>
            <a:r>
              <a:rPr lang="en-US" sz="2800" dirty="0" err="1" smtClean="0"/>
              <a:t>x</a:t>
            </a:r>
            <a:r>
              <a:rPr lang="en-US" sz="2800" dirty="0" smtClean="0"/>
              <a:t>]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30" name="Straight Connector 529"/>
          <p:cNvCxnSpPr/>
          <p:nvPr/>
        </p:nvCxnSpPr>
        <p:spPr>
          <a:xfrm>
            <a:off x="228600" y="13716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5" name="Content Placeholder 2"/>
          <p:cNvSpPr txBox="1">
            <a:spLocks/>
          </p:cNvSpPr>
          <p:nvPr/>
        </p:nvSpPr>
        <p:spPr>
          <a:xfrm>
            <a:off x="228600" y="1447801"/>
            <a:ext cx="89154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Replace k iterations of y =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x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 with [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Ax, A</a:t>
            </a:r>
            <a:r>
              <a:rPr kumimoji="0" lang="en-US" sz="3200" b="0" i="0" u="none" strike="noStrike" kern="1200" cap="none" spc="0" normalizeH="0" baseline="4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x, …,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3200" b="0" i="0" u="none" strike="noStrike" kern="1200" cap="none" spc="0" normalizeH="0" baseline="4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Sequential Algorithm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Example: A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tridiagonal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n=32, k=3</a:t>
            </a:r>
          </a:p>
        </p:txBody>
      </p:sp>
      <p:sp>
        <p:nvSpPr>
          <p:cNvPr id="536" name="TextBox 535"/>
          <p:cNvSpPr txBox="1"/>
          <p:nvPr/>
        </p:nvSpPr>
        <p:spPr>
          <a:xfrm>
            <a:off x="990601" y="2514600"/>
            <a:ext cx="783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Step 1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37" name="TextBox 536"/>
          <p:cNvSpPr txBox="1"/>
          <p:nvPr/>
        </p:nvSpPr>
        <p:spPr>
          <a:xfrm>
            <a:off x="2667001" y="2514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Step  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38" name="TextBox 537"/>
          <p:cNvSpPr txBox="1"/>
          <p:nvPr/>
        </p:nvSpPr>
        <p:spPr>
          <a:xfrm>
            <a:off x="4572001" y="2514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Step  3</a:t>
            </a:r>
            <a:endParaRPr lang="en-US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600201"/>
            <a:ext cx="86106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“New Algorithm Improves Performance and Accuracy on Extreme-Scale Computing Systems. </a:t>
            </a:r>
            <a:r>
              <a:rPr lang="en-US" sz="2200" b="1" dirty="0" smtClean="0"/>
              <a:t>On modern computer architectures, communication between processors takes longer than the performance of a floating point arithmetic operation by a given processor. </a:t>
            </a:r>
            <a:r>
              <a:rPr lang="en-US" sz="2200" dirty="0" smtClean="0"/>
              <a:t>ASCR researchers have developed a new method, derived from commonly used linear algebra methods, to </a:t>
            </a:r>
            <a:r>
              <a:rPr lang="en-US" sz="2200" b="1" dirty="0" smtClean="0"/>
              <a:t>minimize communications between processors and the memory hierarchy, by reformulating the communication patterns specified within the algorithm</a:t>
            </a:r>
            <a:r>
              <a:rPr lang="en-US" sz="2200" dirty="0" smtClean="0"/>
              <a:t>. This method has been implemented in the TRILINOS framework, a highly-regarded suite of software, which provides functionality for researchers around the world to solve large scale, complex multi-physics problems.”</a:t>
            </a:r>
          </a:p>
          <a:p>
            <a:endParaRPr lang="en-US" sz="2000" dirty="0" smtClean="0"/>
          </a:p>
          <a:p>
            <a:pPr algn="r"/>
            <a:r>
              <a:rPr lang="en-US" sz="1600" dirty="0" smtClean="0"/>
              <a:t>FY 2010 Congressional Budget, Volume 4, FY2010 Accomplishments, Advanced Scientific Computing Research (ASCR), pages 65-67.</a:t>
            </a:r>
            <a:endParaRPr lang="en-US" sz="16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President Obama cites Communication-Avoiding Algorithms in the FY 2012 Department of Energy Budget Request to Congress: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943601"/>
            <a:ext cx="4953000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CA-GMRES (</a:t>
            </a:r>
            <a:r>
              <a:rPr lang="en-US" sz="1600" b="1" dirty="0" err="1" smtClean="0"/>
              <a:t>Hoemmen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Mohiyuddin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Yelick</a:t>
            </a:r>
            <a:r>
              <a:rPr lang="en-US" sz="1600" b="1" dirty="0" smtClean="0"/>
              <a:t>, JD)</a:t>
            </a:r>
          </a:p>
          <a:p>
            <a:pPr algn="ctr"/>
            <a:r>
              <a:rPr lang="en-US" sz="1600" b="1" dirty="0" smtClean="0"/>
              <a:t>“Tall-Skinny” QR (</a:t>
            </a:r>
            <a:r>
              <a:rPr lang="en-US" sz="1600" b="1" dirty="0" err="1" smtClean="0"/>
              <a:t>Grigori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Hoemmen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Langou</a:t>
            </a:r>
            <a:r>
              <a:rPr lang="en-US" sz="1600" b="1" dirty="0" smtClean="0"/>
              <a:t>,  JD)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6200000" flipV="1">
            <a:off x="1790700" y="5067300"/>
            <a:ext cx="16764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Right Triangle 529"/>
          <p:cNvSpPr/>
          <p:nvPr/>
        </p:nvSpPr>
        <p:spPr>
          <a:xfrm flipH="1" flipV="1">
            <a:off x="6019800" y="2895600"/>
            <a:ext cx="838200" cy="1219200"/>
          </a:xfrm>
          <a:prstGeom prst="rt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9" name="Rectangle 528"/>
          <p:cNvSpPr/>
          <p:nvPr/>
        </p:nvSpPr>
        <p:spPr>
          <a:xfrm>
            <a:off x="6858000" y="2895600"/>
            <a:ext cx="1981200" cy="12192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4" name="Parallelogram 523"/>
          <p:cNvSpPr/>
          <p:nvPr/>
        </p:nvSpPr>
        <p:spPr>
          <a:xfrm flipH="1">
            <a:off x="3962400" y="2895600"/>
            <a:ext cx="2895600" cy="1219200"/>
          </a:xfrm>
          <a:prstGeom prst="parallelogram">
            <a:avLst>
              <a:gd name="adj" fmla="val 68478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3" name="Parallelogram 522"/>
          <p:cNvSpPr/>
          <p:nvPr/>
        </p:nvSpPr>
        <p:spPr>
          <a:xfrm flipH="1">
            <a:off x="1752600" y="2895600"/>
            <a:ext cx="3048000" cy="1219200"/>
          </a:xfrm>
          <a:prstGeom prst="parallelogram">
            <a:avLst>
              <a:gd name="adj" fmla="val 6847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" name="Right Triangle 521"/>
          <p:cNvSpPr/>
          <p:nvPr/>
        </p:nvSpPr>
        <p:spPr>
          <a:xfrm>
            <a:off x="1905000" y="2895600"/>
            <a:ext cx="838200" cy="1219200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1" name="Rectangle 520"/>
          <p:cNvSpPr/>
          <p:nvPr/>
        </p:nvSpPr>
        <p:spPr>
          <a:xfrm>
            <a:off x="762000" y="2895600"/>
            <a:ext cx="1143000" cy="1219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08"/>
          <p:cNvGrpSpPr/>
          <p:nvPr/>
        </p:nvGrpSpPr>
        <p:grpSpPr>
          <a:xfrm>
            <a:off x="762000" y="2895600"/>
            <a:ext cx="8077200" cy="1219200"/>
            <a:chOff x="-9144000" y="1447800"/>
            <a:chExt cx="28498800" cy="2895600"/>
          </a:xfrm>
        </p:grpSpPr>
        <p:grpSp>
          <p:nvGrpSpPr>
            <p:cNvPr id="3" name="Group 180"/>
            <p:cNvGrpSpPr/>
            <p:nvPr/>
          </p:nvGrpSpPr>
          <p:grpSpPr>
            <a:xfrm>
              <a:off x="-9144000" y="1447800"/>
              <a:ext cx="13868400" cy="2895600"/>
              <a:chOff x="914400" y="1447800"/>
              <a:chExt cx="13868400" cy="2895600"/>
            </a:xfrm>
          </p:grpSpPr>
          <p:grpSp>
            <p:nvGrpSpPr>
              <p:cNvPr id="4" name="Group 116"/>
              <p:cNvGrpSpPr/>
              <p:nvPr/>
            </p:nvGrpSpPr>
            <p:grpSpPr>
              <a:xfrm>
                <a:off x="9144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5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6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53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4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59" name="Oval 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0" name="Oval 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0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67" name="Oval 6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8" name="Oval 6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65" name="Oval 6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6" name="Oval 6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3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4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5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83" name="Oval 8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4" name="Oval 8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6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81" name="Oval 8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2" name="Oval 8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7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77" name="Oval 7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8" name="Oval 7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75" name="Oval 7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6" name="Oval 7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20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21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22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23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15" name="Oval 11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6" name="Oval 11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24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13" name="Oval 11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4" name="Oval 11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25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2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09" name="Oval 10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0" name="Oval 10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2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07" name="Oval 10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8" name="Oval 10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28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29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30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01" name="Oval 10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2" name="Oval 10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31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99" name="Oval 9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0" name="Oval 9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32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33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95" name="Oval 9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96" name="Oval 9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34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93" name="Oval 9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94" name="Oval 9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35" name="Group 117"/>
              <p:cNvGrpSpPr/>
              <p:nvPr/>
            </p:nvGrpSpPr>
            <p:grpSpPr>
              <a:xfrm>
                <a:off x="82296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36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37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38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39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9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80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40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7" name="Oval 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8" name="Oval 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41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42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3" name="Oval 17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4" name="Oval 17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43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1" name="Oval 17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2" name="Oval 17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44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45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4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65" name="Oval 16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6" name="Oval 16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4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63" name="Oval 16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4" name="Oval 16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48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49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59" name="Oval 1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0" name="Oval 1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50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57" name="Oval 15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58" name="Oval 15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51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52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55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5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9" name="Oval 14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50" name="Oval 14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5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7" name="Oval 14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8" name="Oval 14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58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6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3" name="Oval 14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4" name="Oval 14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6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1" name="Oval 14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2" name="Oval 14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63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64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69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35" name="Oval 13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6" name="Oval 13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70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33" name="Oval 13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4" name="Oval 13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71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72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29" name="Oval 12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0" name="Oval 12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73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27" name="Oval 12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28" name="Oval 12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</p:grpSp>
        <p:grpSp>
          <p:nvGrpSpPr>
            <p:cNvPr id="74" name="Group 181"/>
            <p:cNvGrpSpPr/>
            <p:nvPr/>
          </p:nvGrpSpPr>
          <p:grpSpPr>
            <a:xfrm>
              <a:off x="5486400" y="1447800"/>
              <a:ext cx="13868400" cy="2895600"/>
              <a:chOff x="914400" y="1447800"/>
              <a:chExt cx="13868400" cy="2895600"/>
            </a:xfrm>
          </p:grpSpPr>
          <p:grpSp>
            <p:nvGrpSpPr>
              <p:cNvPr id="79" name="Group 116"/>
              <p:cNvGrpSpPr/>
              <p:nvPr/>
            </p:nvGrpSpPr>
            <p:grpSpPr>
              <a:xfrm>
                <a:off x="9144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80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85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86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87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307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8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88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305" name="Oval 30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6" name="Oval 30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89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90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301" name="Oval 6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2" name="Oval 6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91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99" name="Oval 29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0" name="Oval 29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92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9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9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93" name="Oval 29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4" name="Oval 29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03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91" name="Oval 29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2" name="Oval 29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04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05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87" name="Oval 28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8" name="Oval 28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06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85" name="Oval 28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6" name="Oval 28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111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112" name="Group 24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1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1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77" name="Oval 27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8" name="Oval 27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1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75" name="Oval 27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6" name="Oval 27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20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2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71" name="Oval 27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2" name="Oval 27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2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69" name="Oval 26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0" name="Oval 26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23" name="Group 24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24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25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63" name="Oval 26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64" name="Oval 26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26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61" name="Oval 26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62" name="Oval 26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31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32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57" name="Oval 25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58" name="Oval 25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3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55" name="Oval 25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56" name="Oval 25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138" name="Group 117"/>
              <p:cNvGrpSpPr/>
              <p:nvPr/>
            </p:nvGrpSpPr>
            <p:grpSpPr>
              <a:xfrm>
                <a:off x="82296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139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140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45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4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45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6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51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43" name="Oval 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4" name="Oval 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52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53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39" name="Oval 23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0" name="Oval 23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54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37" name="Oval 23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8" name="Oval 23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55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56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6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31" name="Oval 23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2" name="Oval 23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6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29" name="Oval 22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0" name="Oval 22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67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6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25" name="Oval 22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26" name="Oval 22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6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23" name="Oval 22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24" name="Oval 22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170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175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76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15" name="Oval 21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6" name="Oval 21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8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13" name="Oval 21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4" name="Oval 21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83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4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09" name="Oval 20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0" name="Oval 20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85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07" name="Oval 20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8" name="Oval 20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86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8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01" name="Oval 20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2" name="Oval 20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8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99" name="Oval 19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0" name="Oval 19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90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9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95" name="Oval 19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96" name="Oval 19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9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93" name="Oval 19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94" name="Oval 19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</p:grpSp>
      </p:grpSp>
      <p:sp>
        <p:nvSpPr>
          <p:cNvPr id="565" name="TextBox 564"/>
          <p:cNvSpPr txBox="1"/>
          <p:nvPr/>
        </p:nvSpPr>
        <p:spPr>
          <a:xfrm>
            <a:off x="609600" y="4343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1   2   3   4 …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6" name="TextBox 565"/>
          <p:cNvSpPr txBox="1"/>
          <p:nvPr/>
        </p:nvSpPr>
        <p:spPr>
          <a:xfrm>
            <a:off x="8305800" y="43550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 … 32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7" name="TextBox 566"/>
          <p:cNvSpPr txBox="1"/>
          <p:nvPr/>
        </p:nvSpPr>
        <p:spPr>
          <a:xfrm>
            <a:off x="304800" y="3886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8" name="TextBox 567"/>
          <p:cNvSpPr txBox="1"/>
          <p:nvPr/>
        </p:nvSpPr>
        <p:spPr>
          <a:xfrm>
            <a:off x="152400" y="35168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824F2"/>
                </a:solidFill>
              </a:rPr>
              <a:t>A·x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9" name="TextBox 568"/>
          <p:cNvSpPr txBox="1"/>
          <p:nvPr/>
        </p:nvSpPr>
        <p:spPr>
          <a:xfrm>
            <a:off x="152400" y="312420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A</a:t>
            </a:r>
            <a:r>
              <a:rPr lang="en-US" sz="2000" b="1" baseline="30000" dirty="0" smtClean="0">
                <a:solidFill>
                  <a:srgbClr val="0824F2"/>
                </a:solidFill>
              </a:rPr>
              <a:t>2</a:t>
            </a:r>
            <a:r>
              <a:rPr lang="en-US" dirty="0" smtClean="0">
                <a:solidFill>
                  <a:srgbClr val="0824F2"/>
                </a:solidFill>
              </a:rPr>
              <a:t>·x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70" name="TextBox 569"/>
          <p:cNvSpPr txBox="1"/>
          <p:nvPr/>
        </p:nvSpPr>
        <p:spPr>
          <a:xfrm>
            <a:off x="152400" y="274320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A</a:t>
            </a:r>
            <a:r>
              <a:rPr lang="en-US" sz="2000" b="1" baseline="30000" dirty="0" smtClean="0">
                <a:solidFill>
                  <a:srgbClr val="0824F2"/>
                </a:solidFill>
              </a:rPr>
              <a:t>3</a:t>
            </a:r>
            <a:r>
              <a:rPr lang="en-US" dirty="0" smtClean="0">
                <a:solidFill>
                  <a:srgbClr val="0824F2"/>
                </a:solidFill>
              </a:rPr>
              <a:t>·x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3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Communication Avoiding Kernels: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Matrix Powers Kernel</a:t>
            </a:r>
            <a:r>
              <a:rPr lang="en-US" sz="2800" dirty="0" smtClean="0"/>
              <a:t> :</a:t>
            </a:r>
            <a:r>
              <a:rPr lang="en-US" sz="2800" dirty="0" smtClean="0">
                <a:sym typeface="Symbol"/>
              </a:rPr>
              <a:t> [</a:t>
            </a:r>
            <a:r>
              <a:rPr lang="en-US" sz="2800" dirty="0" smtClean="0"/>
              <a:t>Ax, A</a:t>
            </a:r>
            <a:r>
              <a:rPr lang="en-US" sz="2800" baseline="40000" dirty="0" smtClean="0"/>
              <a:t>2</a:t>
            </a:r>
            <a:r>
              <a:rPr lang="en-US" sz="2800" dirty="0" smtClean="0"/>
              <a:t>x, …, </a:t>
            </a:r>
            <a:r>
              <a:rPr lang="en-US" sz="2800" dirty="0" err="1" smtClean="0"/>
              <a:t>A</a:t>
            </a:r>
            <a:r>
              <a:rPr lang="en-US" sz="2800" baseline="40000" dirty="0" err="1" smtClean="0"/>
              <a:t>k</a:t>
            </a:r>
            <a:r>
              <a:rPr lang="en-US" sz="2800" dirty="0" err="1" smtClean="0"/>
              <a:t>x</a:t>
            </a:r>
            <a:r>
              <a:rPr lang="en-US" sz="2800" dirty="0" smtClean="0"/>
              <a:t>]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36" name="Straight Connector 535"/>
          <p:cNvCxnSpPr/>
          <p:nvPr/>
        </p:nvCxnSpPr>
        <p:spPr>
          <a:xfrm>
            <a:off x="228600" y="13716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7" name="Content Placeholder 2"/>
          <p:cNvSpPr txBox="1">
            <a:spLocks/>
          </p:cNvSpPr>
          <p:nvPr/>
        </p:nvSpPr>
        <p:spPr>
          <a:xfrm>
            <a:off x="228600" y="1447801"/>
            <a:ext cx="89154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Replace k iterations of y =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x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 with [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Ax, A</a:t>
            </a:r>
            <a:r>
              <a:rPr kumimoji="0" lang="en-US" sz="3200" b="0" i="0" u="none" strike="noStrike" kern="1200" cap="none" spc="0" normalizeH="0" baseline="4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x, …,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3200" b="0" i="0" u="none" strike="noStrike" kern="1200" cap="none" spc="0" normalizeH="0" baseline="4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Sequential Algorithm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Example: A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tridiagonal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n=32, k=3</a:t>
            </a:r>
          </a:p>
        </p:txBody>
      </p:sp>
      <p:sp>
        <p:nvSpPr>
          <p:cNvPr id="538" name="TextBox 537"/>
          <p:cNvSpPr txBox="1"/>
          <p:nvPr/>
        </p:nvSpPr>
        <p:spPr>
          <a:xfrm>
            <a:off x="990601" y="2514600"/>
            <a:ext cx="783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Step 1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39" name="TextBox 538"/>
          <p:cNvSpPr txBox="1"/>
          <p:nvPr/>
        </p:nvSpPr>
        <p:spPr>
          <a:xfrm>
            <a:off x="2667001" y="2514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Step  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40" name="TextBox 539"/>
          <p:cNvSpPr txBox="1"/>
          <p:nvPr/>
        </p:nvSpPr>
        <p:spPr>
          <a:xfrm>
            <a:off x="4572001" y="2514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Step  3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545" name="TextBox 544"/>
          <p:cNvSpPr txBox="1"/>
          <p:nvPr/>
        </p:nvSpPr>
        <p:spPr>
          <a:xfrm>
            <a:off x="6477001" y="2514600"/>
            <a:ext cx="835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Step  4</a:t>
            </a:r>
            <a:endParaRPr lang="en-US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Trapezoid 534"/>
          <p:cNvSpPr/>
          <p:nvPr/>
        </p:nvSpPr>
        <p:spPr>
          <a:xfrm>
            <a:off x="1981200" y="2895600"/>
            <a:ext cx="3581400" cy="1219200"/>
          </a:xfrm>
          <a:prstGeom prst="trapezoid">
            <a:avLst>
              <a:gd name="adj" fmla="val 6304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" name="Right Triangle 521"/>
          <p:cNvSpPr/>
          <p:nvPr/>
        </p:nvSpPr>
        <p:spPr>
          <a:xfrm>
            <a:off x="2743200" y="2895600"/>
            <a:ext cx="838200" cy="1219200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5" name="TextBox 564"/>
          <p:cNvSpPr txBox="1"/>
          <p:nvPr/>
        </p:nvSpPr>
        <p:spPr>
          <a:xfrm>
            <a:off x="609600" y="4343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1   2   3   4 …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6" name="TextBox 565"/>
          <p:cNvSpPr txBox="1"/>
          <p:nvPr/>
        </p:nvSpPr>
        <p:spPr>
          <a:xfrm>
            <a:off x="8305800" y="43550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 … 32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7" name="TextBox 566"/>
          <p:cNvSpPr txBox="1"/>
          <p:nvPr/>
        </p:nvSpPr>
        <p:spPr>
          <a:xfrm>
            <a:off x="304800" y="3886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8" name="TextBox 567"/>
          <p:cNvSpPr txBox="1"/>
          <p:nvPr/>
        </p:nvSpPr>
        <p:spPr>
          <a:xfrm>
            <a:off x="152400" y="35168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824F2"/>
                </a:solidFill>
              </a:rPr>
              <a:t>A·x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9" name="TextBox 568"/>
          <p:cNvSpPr txBox="1"/>
          <p:nvPr/>
        </p:nvSpPr>
        <p:spPr>
          <a:xfrm>
            <a:off x="152400" y="312420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A</a:t>
            </a:r>
            <a:r>
              <a:rPr lang="en-US" sz="2000" b="1" baseline="30000" dirty="0" smtClean="0">
                <a:solidFill>
                  <a:srgbClr val="0824F2"/>
                </a:solidFill>
              </a:rPr>
              <a:t>2</a:t>
            </a:r>
            <a:r>
              <a:rPr lang="en-US" dirty="0" smtClean="0">
                <a:solidFill>
                  <a:srgbClr val="0824F2"/>
                </a:solidFill>
              </a:rPr>
              <a:t>·x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70" name="TextBox 569"/>
          <p:cNvSpPr txBox="1"/>
          <p:nvPr/>
        </p:nvSpPr>
        <p:spPr>
          <a:xfrm>
            <a:off x="152400" y="274320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A</a:t>
            </a:r>
            <a:r>
              <a:rPr lang="en-US" sz="2000" b="1" baseline="30000" dirty="0" smtClean="0">
                <a:solidFill>
                  <a:srgbClr val="0824F2"/>
                </a:solidFill>
              </a:rPr>
              <a:t>3</a:t>
            </a:r>
            <a:r>
              <a:rPr lang="en-US" dirty="0" smtClean="0">
                <a:solidFill>
                  <a:srgbClr val="0824F2"/>
                </a:solidFill>
              </a:rPr>
              <a:t>·x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36" name="Isosceles Triangle 535"/>
          <p:cNvSpPr/>
          <p:nvPr/>
        </p:nvSpPr>
        <p:spPr>
          <a:xfrm>
            <a:off x="1981200" y="2895600"/>
            <a:ext cx="1600200" cy="12192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8" name="Isosceles Triangle 537"/>
          <p:cNvSpPr/>
          <p:nvPr/>
        </p:nvSpPr>
        <p:spPr>
          <a:xfrm>
            <a:off x="4038600" y="2895600"/>
            <a:ext cx="1524000" cy="12192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08"/>
          <p:cNvGrpSpPr/>
          <p:nvPr/>
        </p:nvGrpSpPr>
        <p:grpSpPr>
          <a:xfrm>
            <a:off x="762000" y="2895600"/>
            <a:ext cx="8077200" cy="1219200"/>
            <a:chOff x="-9144000" y="1447800"/>
            <a:chExt cx="28498800" cy="2895600"/>
          </a:xfrm>
        </p:grpSpPr>
        <p:grpSp>
          <p:nvGrpSpPr>
            <p:cNvPr id="3" name="Group 180"/>
            <p:cNvGrpSpPr/>
            <p:nvPr/>
          </p:nvGrpSpPr>
          <p:grpSpPr>
            <a:xfrm>
              <a:off x="-9144000" y="1447800"/>
              <a:ext cx="13868400" cy="2895600"/>
              <a:chOff x="914400" y="1447800"/>
              <a:chExt cx="13868400" cy="2895600"/>
            </a:xfrm>
          </p:grpSpPr>
          <p:grpSp>
            <p:nvGrpSpPr>
              <p:cNvPr id="4" name="Group 116"/>
              <p:cNvGrpSpPr/>
              <p:nvPr/>
            </p:nvGrpSpPr>
            <p:grpSpPr>
              <a:xfrm>
                <a:off x="9144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5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6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53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4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59" name="Oval 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0" name="Oval 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0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67" name="Oval 6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8" name="Oval 6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65" name="Oval 6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6" name="Oval 6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3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4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5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83" name="Oval 8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4" name="Oval 8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6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81" name="Oval 8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2" name="Oval 8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7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77" name="Oval 7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8" name="Oval 7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75" name="Oval 7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6" name="Oval 7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20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21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22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23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15" name="Oval 11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6" name="Oval 11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24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13" name="Oval 11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4" name="Oval 11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25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2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09" name="Oval 10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0" name="Oval 10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2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07" name="Oval 10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8" name="Oval 10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28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29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30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01" name="Oval 10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2" name="Oval 10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31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99" name="Oval 9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0" name="Oval 9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32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33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95" name="Oval 9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96" name="Oval 9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34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93" name="Oval 9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94" name="Oval 9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35" name="Group 117"/>
              <p:cNvGrpSpPr/>
              <p:nvPr/>
            </p:nvGrpSpPr>
            <p:grpSpPr>
              <a:xfrm>
                <a:off x="82296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36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37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38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39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9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80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40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7" name="Oval 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8" name="Oval 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41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42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3" name="Oval 17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4" name="Oval 17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43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1" name="Oval 17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2" name="Oval 17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44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45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4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65" name="Oval 16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6" name="Oval 16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4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63" name="Oval 16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4" name="Oval 16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48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49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59" name="Oval 1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0" name="Oval 1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50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57" name="Oval 15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58" name="Oval 15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51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52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55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5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9" name="Oval 14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50" name="Oval 14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5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7" name="Oval 14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8" name="Oval 14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58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6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3" name="Oval 14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4" name="Oval 14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6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1" name="Oval 14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2" name="Oval 14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63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64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69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35" name="Oval 13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6" name="Oval 13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70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33" name="Oval 13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4" name="Oval 13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71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72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29" name="Oval 12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0" name="Oval 12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73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27" name="Oval 12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28" name="Oval 12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</p:grpSp>
        <p:grpSp>
          <p:nvGrpSpPr>
            <p:cNvPr id="74" name="Group 181"/>
            <p:cNvGrpSpPr/>
            <p:nvPr/>
          </p:nvGrpSpPr>
          <p:grpSpPr>
            <a:xfrm>
              <a:off x="5486400" y="1447800"/>
              <a:ext cx="13868400" cy="2895600"/>
              <a:chOff x="914400" y="1447800"/>
              <a:chExt cx="13868400" cy="2895600"/>
            </a:xfrm>
          </p:grpSpPr>
          <p:grpSp>
            <p:nvGrpSpPr>
              <p:cNvPr id="79" name="Group 116"/>
              <p:cNvGrpSpPr/>
              <p:nvPr/>
            </p:nvGrpSpPr>
            <p:grpSpPr>
              <a:xfrm>
                <a:off x="9144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80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85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86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87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307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8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88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305" name="Oval 30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6" name="Oval 30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89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90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301" name="Oval 6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2" name="Oval 6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91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99" name="Oval 29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0" name="Oval 29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92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9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9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93" name="Oval 29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4" name="Oval 29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03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91" name="Oval 29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2" name="Oval 29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04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05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87" name="Oval 28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8" name="Oval 28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06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85" name="Oval 28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6" name="Oval 28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111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112" name="Group 24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1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1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77" name="Oval 27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8" name="Oval 27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1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75" name="Oval 27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6" name="Oval 27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20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2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71" name="Oval 27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2" name="Oval 27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2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69" name="Oval 26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0" name="Oval 26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23" name="Group 24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24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25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63" name="Oval 26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64" name="Oval 26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26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61" name="Oval 26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62" name="Oval 26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31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32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57" name="Oval 25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58" name="Oval 25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3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55" name="Oval 25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56" name="Oval 25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138" name="Group 117"/>
              <p:cNvGrpSpPr/>
              <p:nvPr/>
            </p:nvGrpSpPr>
            <p:grpSpPr>
              <a:xfrm>
                <a:off x="82296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139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140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45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4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45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6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51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43" name="Oval 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4" name="Oval 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52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53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39" name="Oval 23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0" name="Oval 23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54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37" name="Oval 23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8" name="Oval 23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55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56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6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31" name="Oval 23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2" name="Oval 23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6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29" name="Oval 22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0" name="Oval 22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67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6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25" name="Oval 22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26" name="Oval 22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6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23" name="Oval 22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24" name="Oval 22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170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175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76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15" name="Oval 21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6" name="Oval 21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8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13" name="Oval 21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4" name="Oval 21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83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4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09" name="Oval 20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0" name="Oval 20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85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07" name="Oval 20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8" name="Oval 20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86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8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01" name="Oval 20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2" name="Oval 20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8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99" name="Oval 19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0" name="Oval 19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90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9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95" name="Oval 19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96" name="Oval 19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9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93" name="Oval 19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94" name="Oval 19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</p:grpSp>
      </p:grpSp>
      <p:sp>
        <p:nvSpPr>
          <p:cNvPr id="540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Communication Avoiding Kernels: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Matrix Powers Kernel</a:t>
            </a:r>
            <a:r>
              <a:rPr lang="en-US" sz="2800" dirty="0" smtClean="0"/>
              <a:t> :</a:t>
            </a:r>
            <a:r>
              <a:rPr lang="en-US" sz="2800" dirty="0" smtClean="0">
                <a:sym typeface="Symbol"/>
              </a:rPr>
              <a:t> [</a:t>
            </a:r>
            <a:r>
              <a:rPr lang="en-US" sz="2800" dirty="0" smtClean="0"/>
              <a:t>Ax, A</a:t>
            </a:r>
            <a:r>
              <a:rPr lang="en-US" sz="2800" baseline="40000" dirty="0" smtClean="0"/>
              <a:t>2</a:t>
            </a:r>
            <a:r>
              <a:rPr lang="en-US" sz="2800" dirty="0" smtClean="0"/>
              <a:t>x, …, </a:t>
            </a:r>
            <a:r>
              <a:rPr lang="en-US" sz="2800" dirty="0" err="1" smtClean="0"/>
              <a:t>A</a:t>
            </a:r>
            <a:r>
              <a:rPr lang="en-US" sz="2800" baseline="40000" dirty="0" err="1" smtClean="0"/>
              <a:t>k</a:t>
            </a:r>
            <a:r>
              <a:rPr lang="en-US" sz="2800" dirty="0" err="1" smtClean="0"/>
              <a:t>x</a:t>
            </a:r>
            <a:r>
              <a:rPr lang="en-US" sz="2800" dirty="0" smtClean="0"/>
              <a:t>]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45" name="Straight Connector 544"/>
          <p:cNvCxnSpPr/>
          <p:nvPr/>
        </p:nvCxnSpPr>
        <p:spPr>
          <a:xfrm>
            <a:off x="228600" y="13716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6" name="Content Placeholder 2"/>
          <p:cNvSpPr txBox="1">
            <a:spLocks/>
          </p:cNvSpPr>
          <p:nvPr/>
        </p:nvSpPr>
        <p:spPr>
          <a:xfrm>
            <a:off x="228600" y="1447801"/>
            <a:ext cx="90678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Replace k iterations of y =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x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 with [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Ax, A</a:t>
            </a:r>
            <a:r>
              <a:rPr kumimoji="0" lang="en-US" sz="3200" b="0" i="0" u="none" strike="noStrike" kern="1200" cap="none" spc="0" normalizeH="0" baseline="4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x, …,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3200" b="0" i="0" u="none" strike="noStrike" kern="1200" cap="none" spc="0" normalizeH="0" baseline="4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noProof="0" dirty="0" smtClean="0"/>
              <a:t>Parallel Algorithm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Example: A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tridiagonal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n=32, k=3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Each processor communicates once with neighbors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51" name="TextBox 550"/>
          <p:cNvSpPr txBox="1"/>
          <p:nvPr/>
        </p:nvSpPr>
        <p:spPr>
          <a:xfrm>
            <a:off x="990602" y="2514600"/>
            <a:ext cx="779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Proc 1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52" name="TextBox 551"/>
          <p:cNvSpPr txBox="1"/>
          <p:nvPr/>
        </p:nvSpPr>
        <p:spPr>
          <a:xfrm>
            <a:off x="3289831" y="2514600"/>
            <a:ext cx="831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Proc  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53" name="TextBox 552"/>
          <p:cNvSpPr txBox="1"/>
          <p:nvPr/>
        </p:nvSpPr>
        <p:spPr>
          <a:xfrm>
            <a:off x="5410200" y="2514600"/>
            <a:ext cx="831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Proc  3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554" name="TextBox 553"/>
          <p:cNvSpPr txBox="1"/>
          <p:nvPr/>
        </p:nvSpPr>
        <p:spPr>
          <a:xfrm>
            <a:off x="7404631" y="2514600"/>
            <a:ext cx="831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Proc  4</a:t>
            </a:r>
            <a:endParaRPr lang="en-US" b="1" dirty="0">
              <a:solidFill>
                <a:srgbClr val="FFC000"/>
              </a:solidFill>
            </a:endParaRPr>
          </a:p>
        </p:txBody>
      </p:sp>
      <p:cxnSp>
        <p:nvCxnSpPr>
          <p:cNvPr id="295" name="Straight Connector 294"/>
          <p:cNvCxnSpPr/>
          <p:nvPr/>
        </p:nvCxnSpPr>
        <p:spPr>
          <a:xfrm rot="5400000">
            <a:off x="6248400" y="3505200"/>
            <a:ext cx="1219200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/>
          <p:nvPr/>
        </p:nvCxnSpPr>
        <p:spPr>
          <a:xfrm rot="5400000">
            <a:off x="2133600" y="3505200"/>
            <a:ext cx="1219200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/>
          <p:cNvCxnSpPr/>
          <p:nvPr/>
        </p:nvCxnSpPr>
        <p:spPr>
          <a:xfrm rot="5400000">
            <a:off x="4191000" y="3505200"/>
            <a:ext cx="1219200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Rounded Rectangle 297"/>
          <p:cNvSpPr/>
          <p:nvPr/>
        </p:nvSpPr>
        <p:spPr>
          <a:xfrm>
            <a:off x="4876800" y="3886200"/>
            <a:ext cx="685800" cy="381000"/>
          </a:xfrm>
          <a:prstGeom prst="roundRect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Rounded Rectangle 302"/>
          <p:cNvSpPr/>
          <p:nvPr/>
        </p:nvSpPr>
        <p:spPr>
          <a:xfrm>
            <a:off x="1981200" y="3886200"/>
            <a:ext cx="685800" cy="381000"/>
          </a:xfrm>
          <a:prstGeom prst="roundRect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" grpId="0" animBg="1"/>
      <p:bldP spid="303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Trapezoid 534"/>
          <p:cNvSpPr/>
          <p:nvPr/>
        </p:nvSpPr>
        <p:spPr>
          <a:xfrm>
            <a:off x="1981200" y="2895600"/>
            <a:ext cx="3581400" cy="1219200"/>
          </a:xfrm>
          <a:prstGeom prst="trapezoid">
            <a:avLst>
              <a:gd name="adj" fmla="val 6304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9" name="Rectangle 528"/>
          <p:cNvSpPr/>
          <p:nvPr/>
        </p:nvSpPr>
        <p:spPr>
          <a:xfrm>
            <a:off x="6858000" y="2895600"/>
            <a:ext cx="1981200" cy="12192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" name="Right Triangle 521"/>
          <p:cNvSpPr/>
          <p:nvPr/>
        </p:nvSpPr>
        <p:spPr>
          <a:xfrm>
            <a:off x="2743200" y="2895600"/>
            <a:ext cx="838200" cy="1219200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1" name="Rectangle 520"/>
          <p:cNvSpPr/>
          <p:nvPr/>
        </p:nvSpPr>
        <p:spPr>
          <a:xfrm>
            <a:off x="762000" y="2895600"/>
            <a:ext cx="1981200" cy="1219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5" name="TextBox 564"/>
          <p:cNvSpPr txBox="1"/>
          <p:nvPr/>
        </p:nvSpPr>
        <p:spPr>
          <a:xfrm>
            <a:off x="609600" y="4343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1   2   3   4 …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6" name="TextBox 565"/>
          <p:cNvSpPr txBox="1"/>
          <p:nvPr/>
        </p:nvSpPr>
        <p:spPr>
          <a:xfrm>
            <a:off x="8305800" y="43550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 … 32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7" name="TextBox 566"/>
          <p:cNvSpPr txBox="1"/>
          <p:nvPr/>
        </p:nvSpPr>
        <p:spPr>
          <a:xfrm>
            <a:off x="304800" y="3886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8" name="TextBox 567"/>
          <p:cNvSpPr txBox="1"/>
          <p:nvPr/>
        </p:nvSpPr>
        <p:spPr>
          <a:xfrm>
            <a:off x="152400" y="35168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824F2"/>
                </a:solidFill>
              </a:rPr>
              <a:t>A·x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69" name="TextBox 568"/>
          <p:cNvSpPr txBox="1"/>
          <p:nvPr/>
        </p:nvSpPr>
        <p:spPr>
          <a:xfrm>
            <a:off x="152400" y="312420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A</a:t>
            </a:r>
            <a:r>
              <a:rPr lang="en-US" sz="2000" b="1" baseline="30000" dirty="0" smtClean="0">
                <a:solidFill>
                  <a:srgbClr val="0824F2"/>
                </a:solidFill>
              </a:rPr>
              <a:t>2</a:t>
            </a:r>
            <a:r>
              <a:rPr lang="en-US" dirty="0" smtClean="0">
                <a:solidFill>
                  <a:srgbClr val="0824F2"/>
                </a:solidFill>
              </a:rPr>
              <a:t>·x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70" name="TextBox 569"/>
          <p:cNvSpPr txBox="1"/>
          <p:nvPr/>
        </p:nvSpPr>
        <p:spPr>
          <a:xfrm>
            <a:off x="152400" y="274320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24F2"/>
                </a:solidFill>
              </a:rPr>
              <a:t>A</a:t>
            </a:r>
            <a:r>
              <a:rPr lang="en-US" sz="2000" b="1" baseline="30000" dirty="0" smtClean="0">
                <a:solidFill>
                  <a:srgbClr val="0824F2"/>
                </a:solidFill>
              </a:rPr>
              <a:t>3</a:t>
            </a:r>
            <a:r>
              <a:rPr lang="en-US" dirty="0" smtClean="0">
                <a:solidFill>
                  <a:srgbClr val="0824F2"/>
                </a:solidFill>
              </a:rPr>
              <a:t>·x</a:t>
            </a:r>
            <a:endParaRPr lang="en-US" dirty="0">
              <a:solidFill>
                <a:srgbClr val="0824F2"/>
              </a:solidFill>
            </a:endParaRPr>
          </a:p>
        </p:txBody>
      </p:sp>
      <p:sp>
        <p:nvSpPr>
          <p:cNvPr id="536" name="Isosceles Triangle 535"/>
          <p:cNvSpPr/>
          <p:nvPr/>
        </p:nvSpPr>
        <p:spPr>
          <a:xfrm>
            <a:off x="1981200" y="2895600"/>
            <a:ext cx="1600200" cy="1219200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7" name="Trapezoid 536"/>
          <p:cNvSpPr/>
          <p:nvPr/>
        </p:nvSpPr>
        <p:spPr>
          <a:xfrm>
            <a:off x="4038600" y="2895600"/>
            <a:ext cx="3581400" cy="1219200"/>
          </a:xfrm>
          <a:prstGeom prst="trapezoid">
            <a:avLst>
              <a:gd name="adj" fmla="val 63044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8" name="Isosceles Triangle 537"/>
          <p:cNvSpPr/>
          <p:nvPr/>
        </p:nvSpPr>
        <p:spPr>
          <a:xfrm>
            <a:off x="4038600" y="2895600"/>
            <a:ext cx="1524000" cy="1219200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9" name="Isosceles Triangle 538"/>
          <p:cNvSpPr/>
          <p:nvPr/>
        </p:nvSpPr>
        <p:spPr>
          <a:xfrm>
            <a:off x="6096000" y="2895600"/>
            <a:ext cx="1524000" cy="1219200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08"/>
          <p:cNvGrpSpPr/>
          <p:nvPr/>
        </p:nvGrpSpPr>
        <p:grpSpPr>
          <a:xfrm>
            <a:off x="762000" y="2895600"/>
            <a:ext cx="8077200" cy="1219200"/>
            <a:chOff x="-9144000" y="1447800"/>
            <a:chExt cx="28498800" cy="2895600"/>
          </a:xfrm>
        </p:grpSpPr>
        <p:grpSp>
          <p:nvGrpSpPr>
            <p:cNvPr id="3" name="Group 180"/>
            <p:cNvGrpSpPr/>
            <p:nvPr/>
          </p:nvGrpSpPr>
          <p:grpSpPr>
            <a:xfrm>
              <a:off x="-9144000" y="1447800"/>
              <a:ext cx="13868400" cy="2895600"/>
              <a:chOff x="914400" y="1447800"/>
              <a:chExt cx="13868400" cy="2895600"/>
            </a:xfrm>
          </p:grpSpPr>
          <p:grpSp>
            <p:nvGrpSpPr>
              <p:cNvPr id="4" name="Group 116"/>
              <p:cNvGrpSpPr/>
              <p:nvPr/>
            </p:nvGrpSpPr>
            <p:grpSpPr>
              <a:xfrm>
                <a:off x="9144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5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6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53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4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59" name="Oval 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0" name="Oval 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0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67" name="Oval 6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8" name="Oval 6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65" name="Oval 6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6" name="Oval 6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3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4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5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83" name="Oval 8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4" name="Oval 8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6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81" name="Oval 8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2" name="Oval 8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7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77" name="Oval 7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8" name="Oval 7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75" name="Oval 7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6" name="Oval 7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20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21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22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23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15" name="Oval 11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6" name="Oval 11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24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13" name="Oval 11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4" name="Oval 11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25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2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09" name="Oval 10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0" name="Oval 10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2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07" name="Oval 10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8" name="Oval 10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28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29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30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01" name="Oval 10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2" name="Oval 10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31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99" name="Oval 9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0" name="Oval 9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32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33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95" name="Oval 9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96" name="Oval 9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34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93" name="Oval 9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94" name="Oval 9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35" name="Group 117"/>
              <p:cNvGrpSpPr/>
              <p:nvPr/>
            </p:nvGrpSpPr>
            <p:grpSpPr>
              <a:xfrm>
                <a:off x="82296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36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37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38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39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9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80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40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7" name="Oval 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8" name="Oval 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41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42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3" name="Oval 17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4" name="Oval 17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43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71" name="Oval 17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2" name="Oval 17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44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45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4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65" name="Oval 16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6" name="Oval 16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4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63" name="Oval 16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4" name="Oval 16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48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49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59" name="Oval 1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0" name="Oval 1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50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57" name="Oval 15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58" name="Oval 15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51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52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55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5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9" name="Oval 14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50" name="Oval 14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5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7" name="Oval 14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8" name="Oval 14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58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6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3" name="Oval 14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4" name="Oval 14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6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41" name="Oval 14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42" name="Oval 14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63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64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69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35" name="Oval 13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6" name="Oval 13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70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33" name="Oval 13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4" name="Oval 13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71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72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29" name="Oval 12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30" name="Oval 12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73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27" name="Oval 12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28" name="Oval 12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</p:grpSp>
        <p:grpSp>
          <p:nvGrpSpPr>
            <p:cNvPr id="74" name="Group 181"/>
            <p:cNvGrpSpPr/>
            <p:nvPr/>
          </p:nvGrpSpPr>
          <p:grpSpPr>
            <a:xfrm>
              <a:off x="5486400" y="1447800"/>
              <a:ext cx="13868400" cy="2895600"/>
              <a:chOff x="914400" y="1447800"/>
              <a:chExt cx="13868400" cy="2895600"/>
            </a:xfrm>
          </p:grpSpPr>
          <p:grpSp>
            <p:nvGrpSpPr>
              <p:cNvPr id="79" name="Group 116"/>
              <p:cNvGrpSpPr/>
              <p:nvPr/>
            </p:nvGrpSpPr>
            <p:grpSpPr>
              <a:xfrm>
                <a:off x="9144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80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85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86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87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307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8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88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305" name="Oval 30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6" name="Oval 30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89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90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301" name="Oval 6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2" name="Oval 6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91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99" name="Oval 29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0" name="Oval 29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92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9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9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93" name="Oval 29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4" name="Oval 29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03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91" name="Oval 29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2" name="Oval 29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04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05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87" name="Oval 28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8" name="Oval 28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06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85" name="Oval 28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6" name="Oval 28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111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112" name="Group 24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1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1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77" name="Oval 27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8" name="Oval 27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1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75" name="Oval 27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6" name="Oval 27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20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2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71" name="Oval 27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2" name="Oval 27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2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69" name="Oval 26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0" name="Oval 26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23" name="Group 24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24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25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63" name="Oval 26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64" name="Oval 26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26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61" name="Oval 26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62" name="Oval 26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31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32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57" name="Oval 25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58" name="Oval 25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37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55" name="Oval 25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56" name="Oval 25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138" name="Group 117"/>
              <p:cNvGrpSpPr/>
              <p:nvPr/>
            </p:nvGrpSpPr>
            <p:grpSpPr>
              <a:xfrm>
                <a:off x="8229600" y="1447800"/>
                <a:ext cx="6553200" cy="2895600"/>
                <a:chOff x="914400" y="1447800"/>
                <a:chExt cx="6553200" cy="2895600"/>
              </a:xfrm>
            </p:grpSpPr>
            <p:grpSp>
              <p:nvGrpSpPr>
                <p:cNvPr id="139" name="Group 84"/>
                <p:cNvGrpSpPr/>
                <p:nvPr/>
              </p:nvGrpSpPr>
              <p:grpSpPr>
                <a:xfrm>
                  <a:off x="9144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140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45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46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45" name="Oval 5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6" name="Oval 5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51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43" name="Oval 5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4" name="Oval 5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52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53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39" name="Oval 23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0" name="Oval 23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54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37" name="Oval 23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8" name="Oval 23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55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56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6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31" name="Oval 23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2" name="Oval 23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6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29" name="Oval 22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0" name="Oval 22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67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6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25" name="Oval 22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26" name="Oval 22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6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23" name="Oval 22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24" name="Oval 22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170" name="Group 85"/>
                <p:cNvGrpSpPr/>
                <p:nvPr/>
              </p:nvGrpSpPr>
              <p:grpSpPr>
                <a:xfrm>
                  <a:off x="4572000" y="1447800"/>
                  <a:ext cx="2895600" cy="2895600"/>
                  <a:chOff x="914400" y="1447800"/>
                  <a:chExt cx="2895600" cy="2895600"/>
                </a:xfrm>
              </p:grpSpPr>
              <p:grpSp>
                <p:nvGrpSpPr>
                  <p:cNvPr id="175" name="Group 68"/>
                  <p:cNvGrpSpPr/>
                  <p:nvPr/>
                </p:nvGrpSpPr>
                <p:grpSpPr>
                  <a:xfrm>
                    <a:off x="914400" y="14478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76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15" name="Oval 21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6" name="Oval 21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8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13" name="Oval 21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4" name="Oval 21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83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4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09" name="Oval 20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0" name="Oval 20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85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07" name="Oval 206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8" name="Oval 207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86" name="Group 69"/>
                  <p:cNvGrpSpPr/>
                  <p:nvPr/>
                </p:nvGrpSpPr>
                <p:grpSpPr>
                  <a:xfrm>
                    <a:off x="914400" y="3276600"/>
                    <a:ext cx="2895600" cy="1066800"/>
                    <a:chOff x="914400" y="1447800"/>
                    <a:chExt cx="2895600" cy="1066800"/>
                  </a:xfrm>
                </p:grpSpPr>
                <p:grpSp>
                  <p:nvGrpSpPr>
                    <p:cNvPr id="187" name="Group 60"/>
                    <p:cNvGrpSpPr/>
                    <p:nvPr/>
                  </p:nvGrpSpPr>
                  <p:grpSpPr>
                    <a:xfrm>
                      <a:off x="914400" y="23622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88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201" name="Oval 200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2" name="Oval 201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89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99" name="Oval 198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0" name="Oval 199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90" name="Group 61"/>
                    <p:cNvGrpSpPr/>
                    <p:nvPr/>
                  </p:nvGrpSpPr>
                  <p:grpSpPr>
                    <a:xfrm>
                      <a:off x="914400" y="1447800"/>
                      <a:ext cx="2895600" cy="152400"/>
                      <a:chOff x="914400" y="1447800"/>
                      <a:chExt cx="2895600" cy="152400"/>
                    </a:xfrm>
                  </p:grpSpPr>
                  <p:grpSp>
                    <p:nvGrpSpPr>
                      <p:cNvPr id="191" name="Group 56"/>
                      <p:cNvGrpSpPr/>
                      <p:nvPr/>
                    </p:nvGrpSpPr>
                    <p:grpSpPr>
                      <a:xfrm>
                        <a:off x="9144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95" name="Oval 194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96" name="Oval 195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92" name="Group 57"/>
                      <p:cNvGrpSpPr/>
                      <p:nvPr/>
                    </p:nvGrpSpPr>
                    <p:grpSpPr>
                      <a:xfrm>
                        <a:off x="2743200" y="1447800"/>
                        <a:ext cx="1066800" cy="152400"/>
                        <a:chOff x="914400" y="1447800"/>
                        <a:chExt cx="1066800" cy="152400"/>
                      </a:xfrm>
                    </p:grpSpPr>
                    <p:sp>
                      <p:nvSpPr>
                        <p:cNvPr id="193" name="Oval 192"/>
                        <p:cNvSpPr/>
                        <p:nvPr/>
                      </p:nvSpPr>
                      <p:spPr>
                        <a:xfrm>
                          <a:off x="9144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94" name="Oval 193"/>
                        <p:cNvSpPr/>
                        <p:nvPr/>
                      </p:nvSpPr>
                      <p:spPr>
                        <a:xfrm>
                          <a:off x="1828800" y="1447800"/>
                          <a:ext cx="152400" cy="15240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</p:grpSp>
      </p:grpSp>
      <p:sp>
        <p:nvSpPr>
          <p:cNvPr id="540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Communication Avoiding Kernels: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Matrix Powers Kernel</a:t>
            </a:r>
            <a:r>
              <a:rPr lang="en-US" sz="2800" dirty="0" smtClean="0"/>
              <a:t> :</a:t>
            </a:r>
            <a:r>
              <a:rPr lang="en-US" sz="2800" dirty="0" smtClean="0">
                <a:sym typeface="Symbol"/>
              </a:rPr>
              <a:t> [</a:t>
            </a:r>
            <a:r>
              <a:rPr lang="en-US" sz="2800" dirty="0" smtClean="0"/>
              <a:t>Ax, A</a:t>
            </a:r>
            <a:r>
              <a:rPr lang="en-US" sz="2800" baseline="40000" dirty="0" smtClean="0"/>
              <a:t>2</a:t>
            </a:r>
            <a:r>
              <a:rPr lang="en-US" sz="2800" dirty="0" smtClean="0"/>
              <a:t>x, …, </a:t>
            </a:r>
            <a:r>
              <a:rPr lang="en-US" sz="2800" dirty="0" err="1" smtClean="0"/>
              <a:t>A</a:t>
            </a:r>
            <a:r>
              <a:rPr lang="en-US" sz="2800" baseline="40000" dirty="0" err="1" smtClean="0"/>
              <a:t>k</a:t>
            </a:r>
            <a:r>
              <a:rPr lang="en-US" sz="2800" dirty="0" err="1" smtClean="0"/>
              <a:t>x</a:t>
            </a:r>
            <a:r>
              <a:rPr lang="en-US" sz="2800" dirty="0" smtClean="0"/>
              <a:t>]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45" name="Straight Connector 544"/>
          <p:cNvCxnSpPr/>
          <p:nvPr/>
        </p:nvCxnSpPr>
        <p:spPr>
          <a:xfrm>
            <a:off x="228600" y="13716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6" name="Content Placeholder 2"/>
          <p:cNvSpPr txBox="1">
            <a:spLocks/>
          </p:cNvSpPr>
          <p:nvPr/>
        </p:nvSpPr>
        <p:spPr>
          <a:xfrm>
            <a:off x="228600" y="1447801"/>
            <a:ext cx="90678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Replace k iterations of y =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x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 with [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Ax, A</a:t>
            </a:r>
            <a:r>
              <a:rPr kumimoji="0" lang="en-US" sz="3200" b="0" i="0" u="none" strike="noStrike" kern="1200" cap="none" spc="0" normalizeH="0" baseline="4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x, …,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3200" b="0" i="0" u="none" strike="noStrike" kern="1200" cap="none" spc="0" normalizeH="0" baseline="4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noProof="0" dirty="0" smtClean="0"/>
              <a:t>Parallel Algorithm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Example: A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tridiagonal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n=32, k=3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Each processor works on (overlapping) trapezoid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51" name="TextBox 550"/>
          <p:cNvSpPr txBox="1"/>
          <p:nvPr/>
        </p:nvSpPr>
        <p:spPr>
          <a:xfrm>
            <a:off x="990602" y="2514600"/>
            <a:ext cx="779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Proc 1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52" name="TextBox 551"/>
          <p:cNvSpPr txBox="1"/>
          <p:nvPr/>
        </p:nvSpPr>
        <p:spPr>
          <a:xfrm>
            <a:off x="3289831" y="2514600"/>
            <a:ext cx="831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Proc  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53" name="TextBox 552"/>
          <p:cNvSpPr txBox="1"/>
          <p:nvPr/>
        </p:nvSpPr>
        <p:spPr>
          <a:xfrm>
            <a:off x="5410200" y="2514600"/>
            <a:ext cx="831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Proc  3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554" name="TextBox 553"/>
          <p:cNvSpPr txBox="1"/>
          <p:nvPr/>
        </p:nvSpPr>
        <p:spPr>
          <a:xfrm>
            <a:off x="7404631" y="2514600"/>
            <a:ext cx="831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Proc  4</a:t>
            </a:r>
            <a:endParaRPr lang="en-US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pa1_genera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6664" y="2514600"/>
            <a:ext cx="4052936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914400" y="1686580"/>
            <a:ext cx="746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smtClean="0">
                <a:latin typeface="Calibri" pitchFamily="34" charset="0"/>
              </a:rPr>
              <a:t>Same idea works for general sparse matrices</a:t>
            </a:r>
            <a:endParaRPr lang="en-US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Communication Avoiding Kernels: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Matrix Powers Kernel</a:t>
            </a:r>
            <a:r>
              <a:rPr lang="en-US" sz="2800" dirty="0" smtClean="0"/>
              <a:t> :</a:t>
            </a:r>
            <a:r>
              <a:rPr lang="en-US" sz="2800" dirty="0" smtClean="0">
                <a:sym typeface="Symbol"/>
              </a:rPr>
              <a:t> [</a:t>
            </a:r>
            <a:r>
              <a:rPr lang="en-US" sz="2800" dirty="0" smtClean="0"/>
              <a:t>Ax, A</a:t>
            </a:r>
            <a:r>
              <a:rPr lang="en-US" sz="2800" baseline="40000" dirty="0" smtClean="0"/>
              <a:t>2</a:t>
            </a:r>
            <a:r>
              <a:rPr lang="en-US" sz="2800" dirty="0" smtClean="0"/>
              <a:t>x, …, </a:t>
            </a:r>
            <a:r>
              <a:rPr lang="en-US" sz="2800" dirty="0" err="1" smtClean="0"/>
              <a:t>A</a:t>
            </a:r>
            <a:r>
              <a:rPr lang="en-US" sz="2800" baseline="40000" dirty="0" err="1" smtClean="0"/>
              <a:t>k</a:t>
            </a:r>
            <a:r>
              <a:rPr lang="en-US" sz="2800" dirty="0" err="1" smtClean="0"/>
              <a:t>x</a:t>
            </a:r>
            <a:r>
              <a:rPr lang="en-US" sz="2800" dirty="0" smtClean="0"/>
              <a:t>]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28600" y="13716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33402" y="3048000"/>
            <a:ext cx="325198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Simple block-row partitioning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ym typeface="Wingdings"/>
              </a:rPr>
              <a:t> </a:t>
            </a:r>
            <a:endParaRPr lang="en-US" dirty="0" smtClean="0">
              <a:sym typeface="Wingdings"/>
            </a:endParaRPr>
          </a:p>
          <a:p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(hyper)graph partitioning</a:t>
            </a: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Left-to-right processing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</a:p>
          <a:p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 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Traveling Salesman Problem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3825" y="152401"/>
            <a:ext cx="9099551" cy="42545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 smtClean="0"/>
              <a:t>Minimizing Communication of GMRES to solve Ax=b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04851"/>
            <a:ext cx="8915400" cy="842963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 smtClean="0"/>
              <a:t>GMRES: find x in span{</a:t>
            </a:r>
            <a:r>
              <a:rPr lang="en-US" sz="2800" dirty="0" err="1" smtClean="0"/>
              <a:t>b,Ab</a:t>
            </a:r>
            <a:r>
              <a:rPr lang="en-US" sz="2800" dirty="0" smtClean="0"/>
              <a:t>,…,</a:t>
            </a:r>
            <a:r>
              <a:rPr lang="en-US" sz="2800" dirty="0" err="1" smtClean="0"/>
              <a:t>A</a:t>
            </a:r>
            <a:r>
              <a:rPr lang="en-US" sz="2800" baseline="30000" dirty="0" err="1" smtClean="0"/>
              <a:t>k</a:t>
            </a:r>
            <a:r>
              <a:rPr lang="en-US" sz="2800" dirty="0" err="1" smtClean="0"/>
              <a:t>b</a:t>
            </a:r>
            <a:r>
              <a:rPr lang="en-US" sz="2800" dirty="0" smtClean="0"/>
              <a:t>} minimizing || Ax-b ||</a:t>
            </a:r>
            <a:r>
              <a:rPr lang="en-US" sz="2800" baseline="-25000" dirty="0" smtClean="0"/>
              <a:t>2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746126" y="1631951"/>
            <a:ext cx="3535343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Calibri" pitchFamily="34" charset="0"/>
              </a:rPr>
              <a:t>Standard GMRES</a:t>
            </a:r>
          </a:p>
          <a:p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  for </a:t>
            </a:r>
            <a:r>
              <a:rPr lang="en-US" sz="2400" dirty="0" err="1">
                <a:solidFill>
                  <a:schemeClr val="tx1"/>
                </a:solidFill>
                <a:latin typeface="Calibri" pitchFamily="34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=1 to </a:t>
            </a:r>
            <a:r>
              <a:rPr lang="en-US" sz="2400" dirty="0" smtClean="0">
                <a:latin typeface="Calibri" pitchFamily="34" charset="0"/>
              </a:rPr>
              <a:t>k</a:t>
            </a:r>
            <a:endParaRPr lang="en-US" sz="2400" dirty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     w = A · v(i-1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)   </a:t>
            </a:r>
            <a:r>
              <a:rPr lang="en-US" sz="2400" i="1" dirty="0" smtClean="0">
                <a:solidFill>
                  <a:schemeClr val="tx1"/>
                </a:solidFill>
                <a:latin typeface="Calibri" pitchFamily="34" charset="0"/>
              </a:rPr>
              <a:t>… </a:t>
            </a:r>
            <a:r>
              <a:rPr lang="en-US" sz="2400" i="1" dirty="0" err="1" smtClean="0">
                <a:solidFill>
                  <a:schemeClr val="tx1"/>
                </a:solidFill>
                <a:latin typeface="Calibri" pitchFamily="34" charset="0"/>
              </a:rPr>
              <a:t>SpMV</a:t>
            </a:r>
            <a:endParaRPr lang="en-US" sz="2400" i="1" dirty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     MGS(w, v(0),…,v(i-1))</a:t>
            </a:r>
          </a:p>
          <a:p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     update v(</a:t>
            </a:r>
            <a:r>
              <a:rPr lang="en-US" sz="2400" dirty="0" err="1">
                <a:solidFill>
                  <a:schemeClr val="tx1"/>
                </a:solidFill>
                <a:latin typeface="Calibri" pitchFamily="34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), H</a:t>
            </a:r>
          </a:p>
          <a:p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Calibri" pitchFamily="34" charset="0"/>
              </a:rPr>
              <a:t>endfor</a:t>
            </a:r>
            <a:endParaRPr lang="en-US" sz="2400" dirty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  solve LSQ problem with H</a:t>
            </a:r>
          </a:p>
          <a:p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572000" y="1631952"/>
            <a:ext cx="4572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Calibri" pitchFamily="34" charset="0"/>
              </a:rPr>
              <a:t>Communication-avoiding GMRES</a:t>
            </a:r>
          </a:p>
          <a:p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   W = [ v, Av, A</a:t>
            </a:r>
            <a:r>
              <a:rPr lang="en-US" sz="2400" baseline="30000" dirty="0">
                <a:solidFill>
                  <a:schemeClr val="tx1"/>
                </a:solidFill>
                <a:latin typeface="Calibri" pitchFamily="34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v, … ,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</a:rPr>
              <a:t>A</a:t>
            </a:r>
            <a:r>
              <a:rPr lang="en-US" sz="3600" baseline="30000" dirty="0" err="1" smtClean="0">
                <a:solidFill>
                  <a:schemeClr val="tx1"/>
                </a:solidFill>
                <a:latin typeface="Calibri" pitchFamily="34" charset="0"/>
              </a:rPr>
              <a:t>k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</a:rPr>
              <a:t>v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]</a:t>
            </a:r>
          </a:p>
          <a:p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   [Q,R] = TSQR(W)  </a:t>
            </a:r>
            <a:endParaRPr lang="en-US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         </a:t>
            </a:r>
            <a:r>
              <a:rPr lang="en-US" sz="2400" i="1" dirty="0" smtClean="0">
                <a:solidFill>
                  <a:schemeClr val="tx1"/>
                </a:solidFill>
                <a:latin typeface="Calibri" pitchFamily="34" charset="0"/>
              </a:rPr>
              <a:t>…  </a:t>
            </a:r>
            <a:r>
              <a:rPr lang="en-US" sz="2400" i="1" dirty="0">
                <a:solidFill>
                  <a:schemeClr val="tx1"/>
                </a:solidFill>
                <a:latin typeface="Calibri" pitchFamily="34" charset="0"/>
              </a:rPr>
              <a:t>“Tall Skinny QR”</a:t>
            </a:r>
          </a:p>
          <a:p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   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build 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H from 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R </a:t>
            </a:r>
          </a:p>
          <a:p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  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solve 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LSQ 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problem with H</a:t>
            </a:r>
            <a:endParaRPr lang="en-US" sz="2400" dirty="0">
              <a:solidFill>
                <a:schemeClr val="tx1"/>
              </a:solidFill>
              <a:latin typeface="Calibri" pitchFamily="34" charset="0"/>
            </a:endParaRPr>
          </a:p>
          <a:p>
            <a:endParaRPr lang="en-US" dirty="0">
              <a:solidFill>
                <a:schemeClr val="tx1"/>
              </a:solidFill>
              <a:latin typeface="Calibri" pitchFamily="34" charset="0"/>
            </a:endParaRPr>
          </a:p>
          <a:p>
            <a:endParaRPr lang="en-US" dirty="0">
              <a:solidFill>
                <a:schemeClr val="tx1"/>
              </a:solidFill>
              <a:latin typeface="Calibri" pitchFamily="34" charset="0"/>
            </a:endParaRPr>
          </a:p>
          <a:p>
            <a:endParaRPr lang="en-US" dirty="0">
              <a:solidFill>
                <a:schemeClr val="tx1"/>
              </a:solidFill>
              <a:latin typeface="Calibri" pitchFamily="34" charset="0"/>
            </a:endParaRPr>
          </a:p>
          <a:p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57201" y="6089651"/>
            <a:ext cx="71675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>
                <a:solidFill>
                  <a:srgbClr val="C00000"/>
                </a:solidFill>
                <a:latin typeface="Calibri" pitchFamily="34" charset="0"/>
              </a:rPr>
              <a:t>Oops – W from power method, precision lost!</a:t>
            </a:r>
            <a:endParaRPr lang="en-US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54279" name="Slide Number Placeholder 6"/>
          <p:cNvSpPr txBox="1">
            <a:spLocks/>
          </p:cNvSpPr>
          <p:nvPr/>
        </p:nvSpPr>
        <p:spPr bwMode="auto">
          <a:xfrm>
            <a:off x="7158039" y="64087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F97F013-77D3-4E4C-847E-5A357542A521}" type="slidenum">
              <a:rPr lang="en-US" sz="1400" b="0">
                <a:solidFill>
                  <a:schemeClr val="tx1"/>
                </a:solidFill>
              </a:rPr>
              <a:pPr algn="r"/>
              <a:t>94</a:t>
            </a:fld>
            <a:endParaRPr lang="en-US" b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096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90601" y="4800601"/>
            <a:ext cx="7391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Sequential case: #words moved decreases by a factor of k</a:t>
            </a:r>
          </a:p>
          <a:p>
            <a:r>
              <a:rPr lang="en-US" sz="2400" dirty="0" smtClean="0"/>
              <a:t>Parallel case: #messages decreases by a factor of k</a:t>
            </a:r>
            <a:endParaRPr lang="en-US" sz="24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9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9851"/>
            <a:ext cx="8229600" cy="671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Text Box 8"/>
          <p:cNvSpPr txBox="1">
            <a:spLocks noChangeArrowheads="1"/>
          </p:cNvSpPr>
          <p:nvPr/>
        </p:nvSpPr>
        <p:spPr bwMode="auto">
          <a:xfrm>
            <a:off x="1817688" y="688975"/>
            <a:ext cx="352425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0824F2"/>
                </a:solidFill>
                <a:latin typeface="Calibri" pitchFamily="34" charset="0"/>
              </a:rPr>
              <a:t>“Monomial” basis [Ax,…,</a:t>
            </a:r>
            <a:r>
              <a:rPr lang="en-US" sz="2000" b="1" dirty="0" err="1" smtClean="0">
                <a:solidFill>
                  <a:srgbClr val="0824F2"/>
                </a:solidFill>
                <a:latin typeface="Calibri" pitchFamily="34" charset="0"/>
              </a:rPr>
              <a:t>A</a:t>
            </a:r>
            <a:r>
              <a:rPr lang="en-US" sz="2000" b="1" baseline="30000" dirty="0" err="1" smtClean="0">
                <a:solidFill>
                  <a:srgbClr val="0824F2"/>
                </a:solidFill>
                <a:latin typeface="Calibri" pitchFamily="34" charset="0"/>
              </a:rPr>
              <a:t>k</a:t>
            </a:r>
            <a:r>
              <a:rPr lang="en-US" sz="2000" b="1" dirty="0" err="1" smtClean="0">
                <a:solidFill>
                  <a:srgbClr val="0824F2"/>
                </a:solidFill>
                <a:latin typeface="Calibri" pitchFamily="34" charset="0"/>
              </a:rPr>
              <a:t>x</a:t>
            </a:r>
            <a:r>
              <a:rPr lang="en-US" sz="2000" b="1" dirty="0">
                <a:solidFill>
                  <a:srgbClr val="0824F2"/>
                </a:solidFill>
                <a:latin typeface="Calibri" pitchFamily="34" charset="0"/>
              </a:rPr>
              <a:t>]  </a:t>
            </a:r>
          </a:p>
          <a:p>
            <a:pPr algn="ctr"/>
            <a:r>
              <a:rPr lang="en-US" sz="2000" b="1" dirty="0">
                <a:solidFill>
                  <a:srgbClr val="0824F2"/>
                </a:solidFill>
                <a:latin typeface="Calibri" pitchFamily="34" charset="0"/>
              </a:rPr>
              <a:t>fails to converge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170237" y="4202113"/>
            <a:ext cx="50593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  <a:latin typeface="Calibri" pitchFamily="34" charset="0"/>
              </a:rPr>
              <a:t>Different </a:t>
            </a:r>
            <a:r>
              <a:rPr lang="en-US" sz="2000" b="1" dirty="0">
                <a:solidFill>
                  <a:srgbClr val="00B050"/>
                </a:solidFill>
                <a:latin typeface="Calibri" pitchFamily="34" charset="0"/>
              </a:rPr>
              <a:t>polynomial basis </a:t>
            </a:r>
            <a:r>
              <a:rPr lang="en-US" sz="2000" b="1" dirty="0" smtClean="0">
                <a:solidFill>
                  <a:srgbClr val="00B050"/>
                </a:solidFill>
                <a:latin typeface="Calibri" pitchFamily="34" charset="0"/>
              </a:rPr>
              <a:t> [p</a:t>
            </a:r>
            <a:r>
              <a:rPr lang="en-US" sz="2000" b="1" baseline="-25000" dirty="0" smtClean="0">
                <a:solidFill>
                  <a:srgbClr val="00B050"/>
                </a:solidFill>
                <a:latin typeface="Calibri" pitchFamily="34" charset="0"/>
              </a:rPr>
              <a:t>1</a:t>
            </a:r>
            <a:r>
              <a:rPr lang="en-US" sz="2000" b="1" dirty="0" smtClean="0">
                <a:solidFill>
                  <a:srgbClr val="00B050"/>
                </a:solidFill>
                <a:latin typeface="Calibri" pitchFamily="34" charset="0"/>
              </a:rPr>
              <a:t>(A)x,…,</a:t>
            </a:r>
            <a:r>
              <a:rPr lang="en-US" sz="2000" b="1" dirty="0" err="1" smtClean="0">
                <a:solidFill>
                  <a:srgbClr val="00B050"/>
                </a:solidFill>
                <a:latin typeface="Calibri" pitchFamily="34" charset="0"/>
              </a:rPr>
              <a:t>p</a:t>
            </a:r>
            <a:r>
              <a:rPr lang="en-US" sz="2000" b="1" baseline="-25000" dirty="0" err="1" smtClean="0">
                <a:solidFill>
                  <a:srgbClr val="00B050"/>
                </a:solidFill>
                <a:latin typeface="Calibri" pitchFamily="34" charset="0"/>
              </a:rPr>
              <a:t>k</a:t>
            </a:r>
            <a:r>
              <a:rPr lang="en-US" sz="2000" b="1" dirty="0" smtClean="0">
                <a:solidFill>
                  <a:srgbClr val="00B050"/>
                </a:solidFill>
                <a:latin typeface="Calibri" pitchFamily="34" charset="0"/>
              </a:rPr>
              <a:t>(A)x]</a:t>
            </a:r>
          </a:p>
          <a:p>
            <a:r>
              <a:rPr lang="en-US" sz="2000" b="1" dirty="0" smtClean="0">
                <a:solidFill>
                  <a:srgbClr val="00B050"/>
                </a:solidFill>
                <a:latin typeface="Calibri" pitchFamily="34" charset="0"/>
              </a:rPr>
              <a:t> does </a:t>
            </a:r>
            <a:r>
              <a:rPr lang="en-US" sz="2000" b="1" dirty="0">
                <a:solidFill>
                  <a:srgbClr val="00B050"/>
                </a:solidFill>
                <a:latin typeface="Calibri" pitchFamily="34" charset="0"/>
              </a:rPr>
              <a:t>converge</a:t>
            </a:r>
          </a:p>
        </p:txBody>
      </p:sp>
      <p:cxnSp>
        <p:nvCxnSpPr>
          <p:cNvPr id="6" name="Straight Arrow Connector 5"/>
          <p:cNvCxnSpPr>
            <a:cxnSpLocks noChangeShapeType="1"/>
            <a:stCxn id="4" idx="1"/>
          </p:cNvCxnSpPr>
          <p:nvPr/>
        </p:nvCxnSpPr>
        <p:spPr bwMode="auto">
          <a:xfrm flipH="1">
            <a:off x="2857502" y="4556056"/>
            <a:ext cx="312735" cy="46112"/>
          </a:xfrm>
          <a:prstGeom prst="straightConnector1">
            <a:avLst/>
          </a:prstGeom>
          <a:noFill/>
          <a:ln w="12700" algn="ctr">
            <a:solidFill>
              <a:srgbClr val="00B050"/>
            </a:solidFill>
            <a:round/>
            <a:headEnd type="none" w="sm" len="sm"/>
            <a:tailEnd type="arrow" w="med" len="med"/>
          </a:ln>
        </p:spPr>
      </p:cxnSp>
      <p:sp>
        <p:nvSpPr>
          <p:cNvPr id="57350" name="Slide Number Placeholder 3"/>
          <p:cNvSpPr txBox="1">
            <a:spLocks/>
          </p:cNvSpPr>
          <p:nvPr/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58C2980-F3AF-4B1F-A118-43C63B2529AC}" type="slidenum">
              <a:rPr lang="en-US" sz="1400" b="0">
                <a:solidFill>
                  <a:schemeClr val="tx1"/>
                </a:solidFill>
                <a:ea typeface="MS PGothic" pitchFamily="34" charset="-128"/>
              </a:rPr>
              <a:pPr algn="r"/>
              <a:t>95</a:t>
            </a:fld>
            <a:endParaRPr lang="en-US" sz="1400" b="0">
              <a:solidFill>
                <a:schemeClr val="tx1"/>
              </a:solidFill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/>
      <p:bldP spid="4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3"/>
          <p:cNvSpPr>
            <a:spLocks noGrp="1"/>
          </p:cNvSpPr>
          <p:nvPr>
            <p:ph type="title"/>
          </p:nvPr>
        </p:nvSpPr>
        <p:spPr>
          <a:xfrm>
            <a:off x="473075" y="296864"/>
            <a:ext cx="8413751" cy="801687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Speed ups of GMRES on 8-core Intel </a:t>
            </a:r>
            <a:r>
              <a:rPr lang="en-US" sz="3200" dirty="0" err="1" smtClean="0"/>
              <a:t>Clovertown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</p:txBody>
      </p:sp>
      <p:pic>
        <p:nvPicPr>
          <p:cNvPr id="58371" name="Picture 4" descr="bar_r60_p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22400"/>
            <a:ext cx="7543800" cy="53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2" name="TextBox 3"/>
          <p:cNvSpPr txBox="1">
            <a:spLocks noChangeArrowheads="1"/>
          </p:cNvSpPr>
          <p:nvPr/>
        </p:nvSpPr>
        <p:spPr bwMode="auto">
          <a:xfrm>
            <a:off x="3835400" y="1060450"/>
            <a:ext cx="11558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[MHDY09]</a:t>
            </a:r>
          </a:p>
        </p:txBody>
      </p:sp>
      <p:sp>
        <p:nvSpPr>
          <p:cNvPr id="58373" name="Slide Number Placeholder 6"/>
          <p:cNvSpPr txBox="1">
            <a:spLocks/>
          </p:cNvSpPr>
          <p:nvPr/>
        </p:nvSpPr>
        <p:spPr bwMode="auto">
          <a:xfrm>
            <a:off x="7158039" y="64087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A0CED5E-3E17-48CE-8D11-444C9ABDC9B6}" type="slidenum">
              <a:rPr lang="en-US" sz="1400" b="0">
                <a:solidFill>
                  <a:schemeClr val="tx1"/>
                </a:solidFill>
              </a:rPr>
              <a:pPr algn="r"/>
              <a:t>96</a:t>
            </a:fld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2" y="609601"/>
            <a:ext cx="46977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Requires Co-tuning Kernels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799"/>
            <a:ext cx="3886200" cy="35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E78C-0198-421F-ACEA-FE03F05AF8BD}" type="slidenum">
              <a:rPr lang="en-US" smtClean="0"/>
              <a:pPr/>
              <a:t>97</a:t>
            </a:fld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8666" y="1600200"/>
            <a:ext cx="489166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6238336"/>
            <a:ext cx="533400" cy="195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800600" y="457201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CA-</a:t>
            </a:r>
            <a:r>
              <a:rPr lang="en-US" sz="3600" dirty="0" err="1" smtClean="0"/>
              <a:t>BiCGStab</a:t>
            </a:r>
            <a:endParaRPr lang="en-US" sz="3600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1" y="4343400"/>
            <a:ext cx="3205257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304800" y="4267200"/>
            <a:ext cx="30480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67905" y="1524000"/>
            <a:ext cx="3505200" cy="1143000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219200" y="4953000"/>
            <a:ext cx="1447800" cy="22860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219200" y="5334000"/>
            <a:ext cx="1524000" cy="22860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219200" y="5926347"/>
            <a:ext cx="609600" cy="30480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33400" y="838200"/>
            <a:ext cx="2438400" cy="6858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1828800" y="4953000"/>
            <a:ext cx="381000" cy="2286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1219200" y="5334000"/>
            <a:ext cx="381000" cy="2286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hape 24"/>
          <p:cNvCxnSpPr>
            <a:stCxn id="17" idx="1"/>
            <a:endCxn id="18" idx="0"/>
          </p:cNvCxnSpPr>
          <p:nvPr/>
        </p:nvCxnSpPr>
        <p:spPr>
          <a:xfrm rot="10800000" flipH="1" flipV="1">
            <a:off x="533401" y="1181100"/>
            <a:ext cx="1485900" cy="3771900"/>
          </a:xfrm>
          <a:prstGeom prst="curvedConnector4">
            <a:avLst>
              <a:gd name="adj1" fmla="val -15385"/>
              <a:gd name="adj2" fmla="val 54545"/>
            </a:avLst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hape 26"/>
          <p:cNvCxnSpPr>
            <a:endCxn id="19" idx="1"/>
          </p:cNvCxnSpPr>
          <p:nvPr/>
        </p:nvCxnSpPr>
        <p:spPr>
          <a:xfrm rot="16200000" flipH="1">
            <a:off x="-247650" y="3981450"/>
            <a:ext cx="2400300" cy="533400"/>
          </a:xfrm>
          <a:prstGeom prst="curvedConnector2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hape 29"/>
          <p:cNvCxnSpPr>
            <a:endCxn id="14" idx="3"/>
          </p:cNvCxnSpPr>
          <p:nvPr/>
        </p:nvCxnSpPr>
        <p:spPr>
          <a:xfrm rot="5400000">
            <a:off x="2114550" y="3143250"/>
            <a:ext cx="2476500" cy="1371600"/>
          </a:xfrm>
          <a:prstGeom prst="curvedConnector2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hape 31"/>
          <p:cNvCxnSpPr>
            <a:endCxn id="15" idx="3"/>
          </p:cNvCxnSpPr>
          <p:nvPr/>
        </p:nvCxnSpPr>
        <p:spPr>
          <a:xfrm rot="5400000">
            <a:off x="2495550" y="4133850"/>
            <a:ext cx="1562100" cy="1066800"/>
          </a:xfrm>
          <a:prstGeom prst="curvedConnector2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hape 33"/>
          <p:cNvCxnSpPr>
            <a:endCxn id="16" idx="3"/>
          </p:cNvCxnSpPr>
          <p:nvPr/>
        </p:nvCxnSpPr>
        <p:spPr>
          <a:xfrm rot="5400000">
            <a:off x="1723128" y="3991873"/>
            <a:ext cx="2192547" cy="1981200"/>
          </a:xfrm>
          <a:prstGeom prst="curvedConnector2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rin\Desktop\legend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2" y="2057400"/>
            <a:ext cx="1890583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erin\Desktop\cabicgstab_s32norest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401"/>
            <a:ext cx="7854696" cy="56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erin\Desktop\legend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250" y="2057400"/>
            <a:ext cx="1890583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57400" y="2895600"/>
            <a:ext cx="1752600" cy="6858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057400" y="3810000"/>
            <a:ext cx="1447800" cy="228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668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rin\Desktop\cabicgstab_s32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095"/>
            <a:ext cx="7856539" cy="566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erin\Desktop\legend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2" y="2057400"/>
            <a:ext cx="1890583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501348"/>
              </p:ext>
            </p:extLst>
          </p:nvPr>
        </p:nvGraphicFramePr>
        <p:xfrm>
          <a:off x="685801" y="5802053"/>
          <a:ext cx="8106295" cy="1623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1259"/>
                <a:gridCol w="1621259"/>
                <a:gridCol w="1621259"/>
                <a:gridCol w="1621259"/>
                <a:gridCol w="1621259"/>
              </a:tblGrid>
              <a:tr h="57150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Naive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Monomial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Newton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Chebyshev</a:t>
                      </a:r>
                      <a:endParaRPr lang="en-US" sz="1600" dirty="0"/>
                    </a:p>
                  </a:txBody>
                  <a:tcPr/>
                </a:tc>
              </a:tr>
              <a:tr h="105156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Replacement</a:t>
                      </a:r>
                      <a:r>
                        <a:rPr lang="en-US" sz="1600" b="0" baseline="0" dirty="0" smtClean="0"/>
                        <a:t> Its.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74</a:t>
                      </a:r>
                      <a:r>
                        <a:rPr lang="en-US" sz="1600" b="1" dirty="0" smtClean="0"/>
                        <a:t> (1)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[7, 15, 24, 31, …, 92, 97, 103] </a:t>
                      </a:r>
                      <a:r>
                        <a:rPr lang="en-US" sz="1600" b="1" dirty="0" smtClean="0"/>
                        <a:t>(17)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[67,</a:t>
                      </a:r>
                      <a:r>
                        <a:rPr lang="en-US" sz="1600" b="0" baseline="0" dirty="0" smtClean="0"/>
                        <a:t> 98] </a:t>
                      </a:r>
                      <a:r>
                        <a:rPr lang="en-US" sz="1600" b="1" baseline="0" dirty="0" smtClean="0"/>
                        <a:t>(2)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68</a:t>
                      </a:r>
                      <a:r>
                        <a:rPr lang="en-US" sz="1600" b="1" baseline="0" dirty="0" smtClean="0"/>
                        <a:t> (1)</a:t>
                      </a:r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657600" y="533401"/>
            <a:ext cx="42233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With Residual Replacement (RR) </a:t>
            </a:r>
          </a:p>
          <a:p>
            <a:r>
              <a:rPr lang="en-US" sz="2400" dirty="0" smtClean="0"/>
              <a:t>a la Van der Vorst and Ye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14324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33404</TotalTime>
  <Words>12011</Words>
  <Application>Microsoft Macintosh PowerPoint</Application>
  <PresentationFormat>On-screen Show (4:3)</PresentationFormat>
  <Paragraphs>1678</Paragraphs>
  <Slides>110</Slides>
  <Notes>48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110</vt:i4>
      </vt:variant>
    </vt:vector>
  </HeadingPairs>
  <TitlesOfParts>
    <vt:vector size="111" baseType="lpstr">
      <vt:lpstr>Office Theme</vt:lpstr>
      <vt:lpstr>Introduction to  Communication-Avoiding Algorithms  www.cs.berkeley.edu/~demmel</vt:lpstr>
      <vt:lpstr>Why avoid communication? (1/2)</vt:lpstr>
      <vt:lpstr>Why avoid communication? (2/3)</vt:lpstr>
      <vt:lpstr>Why Minimize Communication? (2/2)</vt:lpstr>
      <vt:lpstr>Why Minimize Communication? (2/2)</vt:lpstr>
      <vt:lpstr>Alternative Cost Model for Algorithms?</vt:lpstr>
      <vt:lpstr>Goals</vt:lpstr>
      <vt:lpstr>Sample Speedups </vt:lpstr>
      <vt:lpstr>PowerPoint Presentation</vt:lpstr>
      <vt:lpstr>Summary of CA Algorithms</vt:lpstr>
      <vt:lpstr>Outline</vt:lpstr>
      <vt:lpstr>Outline</vt:lpstr>
      <vt:lpstr>Lower bound for all “direct” linear algebra</vt:lpstr>
      <vt:lpstr>Lower bound for all “direct” linear algebra</vt:lpstr>
      <vt:lpstr>Lower bound for all “direct” linear algebra</vt:lpstr>
      <vt:lpstr>Can we attain these lower bounds?</vt:lpstr>
      <vt:lpstr>Naïve Matrix Multiply</vt:lpstr>
      <vt:lpstr>Naïve Matrix Multiply</vt:lpstr>
      <vt:lpstr>Naïve Matrix Multiply</vt:lpstr>
      <vt:lpstr>Blocked (Tiled) Matrix Multiply</vt:lpstr>
      <vt:lpstr>Blocked (Tiled) Matrix Multiply</vt:lpstr>
      <vt:lpstr>Does blocked matmul attain lower bound?</vt:lpstr>
      <vt:lpstr>How hard is hand-tuning matmul, anyway?</vt:lpstr>
      <vt:lpstr>How hard is hand-tuning matmul, anyway?</vt:lpstr>
      <vt:lpstr>Recursive Matrix Multiplication (RMM) (1/2)</vt:lpstr>
      <vt:lpstr>Recursive Matrix Multiplication (RMM) (2/2)</vt:lpstr>
      <vt:lpstr>CARMA Performance: Shared Memory</vt:lpstr>
      <vt:lpstr>CARMA Performance: Shared Memory</vt:lpstr>
      <vt:lpstr>Why is CARMA Faster?</vt:lpstr>
      <vt:lpstr>Parallel MatMul with 2D Processor Layout</vt:lpstr>
      <vt:lpstr>SUMMA Algorithm</vt:lpstr>
      <vt:lpstr>SUMMA – n x n matmul on P1/2 x P1/2 grid  </vt:lpstr>
      <vt:lpstr>SUMMA– n x n matmul on P1/2 x P1/2 grid </vt:lpstr>
      <vt:lpstr>Summary of dense parallel algorithms  attaining communication lower bounds</vt:lpstr>
      <vt:lpstr>Can we do better?</vt:lpstr>
      <vt:lpstr>2.5D Matrix Multiplication </vt:lpstr>
      <vt:lpstr>2.5D Matrix Multiplication </vt:lpstr>
      <vt:lpstr>2.5D Matmul on BG/P, 16K nodes / 64K cores</vt:lpstr>
      <vt:lpstr>2.5D Matmul on BG/P, 16K nodes / 64K cores</vt:lpstr>
      <vt:lpstr>Perfect Strong Scaling – in Time and Energy (1/2)</vt:lpstr>
      <vt:lpstr>Perfect Strong Scaling – in Time and Energy (2/2)</vt:lpstr>
      <vt:lpstr>Handling Heterogeneity</vt:lpstr>
      <vt:lpstr>Application to Tensor Contractions</vt:lpstr>
      <vt:lpstr>C(i,j,k) = Σm A(i,j,m)*B(m,k)</vt:lpstr>
      <vt:lpstr>Application to Tensor Contractions</vt:lpstr>
      <vt:lpstr>TSQR: QR of a Tall, Skinny matrix</vt:lpstr>
      <vt:lpstr>TSQR: QR of a Tall, Skinny matrix</vt:lpstr>
      <vt:lpstr>TSQR: An Architecture-Dependent Algorithm</vt:lpstr>
      <vt:lpstr>TSQR Performance Results</vt:lpstr>
      <vt:lpstr>Using similar idea for TSLU as TSQR:  Use reduction tree, to do “Tournament Pivoting”</vt:lpstr>
      <vt:lpstr>LU Speedups from  Tournament Pivoting and 2.5D  </vt:lpstr>
      <vt:lpstr>2.5D vs 2D LU With and Without Pivoting</vt:lpstr>
      <vt:lpstr>Other CA algorithms</vt:lpstr>
      <vt:lpstr>Communication Lower Bounds for Strassen-like matmul algorithms</vt:lpstr>
      <vt:lpstr>vs.             </vt:lpstr>
      <vt:lpstr>PowerPoint Presentation</vt:lpstr>
      <vt:lpstr>What about fast algorithms for the rest of linear algebra?</vt:lpstr>
      <vt:lpstr>Symmetric Band Reduction</vt:lpstr>
      <vt:lpstr>Conventional vs CA - SBR</vt:lpstr>
      <vt:lpstr>Speedups of Sym. Band Reduction vs LAPACK’s DSBTRD</vt:lpstr>
      <vt:lpstr>What about sparse matrices? (1/3) </vt:lpstr>
      <vt:lpstr>Performance of 2.5D APSP using Kleene</vt:lpstr>
      <vt:lpstr>What about sparse matrices? (2/3) </vt:lpstr>
      <vt:lpstr>What about sparse matrices? (3/3) </vt:lpstr>
      <vt:lpstr>Summary of Direct Linear Algebra (1/2)</vt:lpstr>
      <vt:lpstr>Summary of Direct Linear Algebra (2/2)</vt:lpstr>
      <vt:lpstr>Outline</vt:lpstr>
      <vt:lpstr>Recall optimal sequential Matmul</vt:lpstr>
      <vt:lpstr>New Thm applied to Matmul</vt:lpstr>
      <vt:lpstr>New Thm applied to Direct N-Body</vt:lpstr>
      <vt:lpstr>N-Body Speedups on IBM-BG/P (Intrepid) 8K cores, 32K particles</vt:lpstr>
      <vt:lpstr>Some Applications</vt:lpstr>
      <vt:lpstr>New Thm applied to Random Code</vt:lpstr>
      <vt:lpstr>Approach to generalizing lower bounds</vt:lpstr>
      <vt:lpstr>General Communication Bound</vt:lpstr>
      <vt:lpstr>Is this bound attainable (1/2)?</vt:lpstr>
      <vt:lpstr>Is this bound attainable (2/2)?</vt:lpstr>
      <vt:lpstr>Ongoing Work</vt:lpstr>
      <vt:lpstr>Outline</vt:lpstr>
      <vt:lpstr>Avoiding Communication in Iterative Linear Algebra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Minimizing Communication of GMRES to solve Ax=b</vt:lpstr>
      <vt:lpstr>PowerPoint Presentation</vt:lpstr>
      <vt:lpstr>Speed ups of GMRES on 8-core Intel Clovertown </vt:lpstr>
      <vt:lpstr>PowerPoint Presentation</vt:lpstr>
      <vt:lpstr>PowerPoint Presentation</vt:lpstr>
      <vt:lpstr>PowerPoint Presentation</vt:lpstr>
      <vt:lpstr>Sample Application Speedups </vt:lpstr>
      <vt:lpstr>Tuning space for Krylov Methods</vt:lpstr>
      <vt:lpstr>Summary of Iterative Linear Algebra</vt:lpstr>
      <vt:lpstr>Outline</vt:lpstr>
      <vt:lpstr>Write-Avoiding Algorithms</vt:lpstr>
      <vt:lpstr>PowerPoint Presentation</vt:lpstr>
      <vt:lpstr>Reproducible Floating Point Computation</vt:lpstr>
      <vt:lpstr>More possible class projects</vt:lpstr>
      <vt:lpstr>For more details</vt:lpstr>
      <vt:lpstr>Collaborators and Supporters</vt:lpstr>
      <vt:lpstr>Summary</vt:lpstr>
    </vt:vector>
  </TitlesOfParts>
  <Company>EECS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Past, Present and Future of  High Performance  Linear Algebra Libraries</dc:title>
  <dc:creator>EECS</dc:creator>
  <cp:lastModifiedBy>James Demmel</cp:lastModifiedBy>
  <cp:revision>384</cp:revision>
  <cp:lastPrinted>2014-11-15T22:30:35Z</cp:lastPrinted>
  <dcterms:created xsi:type="dcterms:W3CDTF">2010-11-11T01:36:48Z</dcterms:created>
  <dcterms:modified xsi:type="dcterms:W3CDTF">2016-01-25T23:20:46Z</dcterms:modified>
</cp:coreProperties>
</file>